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7" r:id="rId5"/>
    <p:sldId id="291" r:id="rId6"/>
    <p:sldId id="408" r:id="rId7"/>
    <p:sldId id="414" r:id="rId8"/>
    <p:sldId id="416" r:id="rId9"/>
    <p:sldId id="424" r:id="rId10"/>
    <p:sldId id="425" r:id="rId11"/>
    <p:sldId id="418" r:id="rId12"/>
    <p:sldId id="417" r:id="rId13"/>
    <p:sldId id="423" r:id="rId14"/>
    <p:sldId id="422" r:id="rId15"/>
    <p:sldId id="42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3" autoAdjust="0"/>
    <p:restoredTop sz="94169" autoAdjust="0"/>
  </p:normalViewPr>
  <p:slideViewPr>
    <p:cSldViewPr snapToGrid="0">
      <p:cViewPr>
        <p:scale>
          <a:sx n="203" d="100"/>
          <a:sy n="203" d="100"/>
        </p:scale>
        <p:origin x="-3512" y="-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93B-418F-8733-00EC8B658C11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93B-418F-8733-00EC8B658C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Y-pred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76200">
                <a:noFill/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  <c:pt idx="0">
                  <c:v>2.8</c:v>
                </c:pt>
                <c:pt idx="1">
                  <c:v>3.4</c:v>
                </c:pt>
                <c:pt idx="2">
                  <c:v>4</c:v>
                </c:pt>
                <c:pt idx="3">
                  <c:v>4.5999999999999996</c:v>
                </c:pt>
                <c:pt idx="4">
                  <c:v>5.2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93B-418F-8733-00EC8B658C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93B-418F-8733-00EC8B658C11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93B-418F-8733-00EC8B658C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Y-mean</c:v>
                </c:pt>
              </c:strCache>
            </c:strRef>
          </c:tx>
          <c:spPr>
            <a:ln w="6350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93B-418F-8733-00EC8B658C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0.35659</cdr:x>
      <cdr:y>0.34421</cdr:y>
    </cdr:from>
    <cdr:to>
      <cdr:x>0.35659</cdr:x>
      <cdr:y>0.39639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4768DA95-D047-786F-0A5D-51304435697F}"/>
            </a:ext>
          </a:extLst>
        </cdr:cNvPr>
        <cdr:cNvCxnSpPr/>
      </cdr:nvCxnSpPr>
      <cdr:spPr>
        <a:xfrm xmlns:a="http://schemas.openxmlformats.org/drawingml/2006/main">
          <a:off x="2677656" y="1673213"/>
          <a:ext cx="0" cy="253629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0.19879</cdr:x>
      <cdr:y>0.52031</cdr:y>
    </cdr:from>
    <cdr:to>
      <cdr:x>0.19879</cdr:x>
      <cdr:y>0.59911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BCA5331A-5EB3-077C-BDB5-DD625209FFA7}"/>
            </a:ext>
          </a:extLst>
        </cdr:cNvPr>
        <cdr:cNvCxnSpPr/>
      </cdr:nvCxnSpPr>
      <cdr:spPr>
        <a:xfrm xmlns:a="http://schemas.openxmlformats.org/drawingml/2006/main">
          <a:off x="1492744" y="2529241"/>
          <a:ext cx="0" cy="383039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0.50979</cdr:x>
      <cdr:y>0.19766</cdr:y>
    </cdr:from>
    <cdr:to>
      <cdr:x>0.50979</cdr:x>
      <cdr:y>0.30429</cdr:y>
    </cdr:to>
    <cdr:cxnSp macro="">
      <cdr:nvCxnSpPr>
        <cdr:cNvPr id="6" name="Straight Arrow Connector 5">
          <a:extLst xmlns:a="http://schemas.openxmlformats.org/drawingml/2006/main">
            <a:ext uri="{FF2B5EF4-FFF2-40B4-BE49-F238E27FC236}">
              <a16:creationId xmlns:a16="http://schemas.microsoft.com/office/drawing/2014/main" id="{DE36B6EC-1F4C-8EA4-E3DF-53121B4C9E79}"/>
            </a:ext>
          </a:extLst>
        </cdr:cNvPr>
        <cdr:cNvCxnSpPr/>
      </cdr:nvCxnSpPr>
      <cdr:spPr>
        <a:xfrm xmlns:a="http://schemas.openxmlformats.org/drawingml/2006/main">
          <a:off x="2866040" y="869140"/>
          <a:ext cx="0" cy="468868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0.6666</cdr:x>
      <cdr:y>0.24881</cdr:y>
    </cdr:from>
    <cdr:to>
      <cdr:x>0.6666</cdr:x>
      <cdr:y>0.30241</cdr:y>
    </cdr:to>
    <cdr:cxnSp macro="">
      <cdr:nvCxnSpPr>
        <cdr:cNvPr id="14" name="Straight Arrow Connector 13">
          <a:extLst xmlns:a="http://schemas.openxmlformats.org/drawingml/2006/main">
            <a:ext uri="{FF2B5EF4-FFF2-40B4-BE49-F238E27FC236}">
              <a16:creationId xmlns:a16="http://schemas.microsoft.com/office/drawing/2014/main" id="{645CF5E8-61F9-3D35-8DBE-14F5C0AC72DB}"/>
            </a:ext>
          </a:extLst>
        </cdr:cNvPr>
        <cdr:cNvCxnSpPr/>
      </cdr:nvCxnSpPr>
      <cdr:spPr>
        <a:xfrm xmlns:a="http://schemas.openxmlformats.org/drawingml/2006/main">
          <a:off x="3747663" y="1094061"/>
          <a:ext cx="0" cy="235687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0.19879</cdr:x>
      <cdr:y>0.33449</cdr:y>
    </cdr:from>
    <cdr:to>
      <cdr:x>0.19879</cdr:x>
      <cdr:y>0.59911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BCA5331A-5EB3-077C-BDB5-DD625209FFA7}"/>
            </a:ext>
          </a:extLst>
        </cdr:cNvPr>
        <cdr:cNvCxnSpPr/>
      </cdr:nvCxnSpPr>
      <cdr:spPr>
        <a:xfrm xmlns:a="http://schemas.openxmlformats.org/drawingml/2006/main">
          <a:off x="1117602" y="1470810"/>
          <a:ext cx="0" cy="1163566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0.51313</cdr:x>
      <cdr:y>0.19766</cdr:y>
    </cdr:from>
    <cdr:to>
      <cdr:x>0.51313</cdr:x>
      <cdr:y>0.31861</cdr:y>
    </cdr:to>
    <cdr:cxnSp macro="">
      <cdr:nvCxnSpPr>
        <cdr:cNvPr id="6" name="Straight Arrow Connector 5">
          <a:extLst xmlns:a="http://schemas.openxmlformats.org/drawingml/2006/main">
            <a:ext uri="{FF2B5EF4-FFF2-40B4-BE49-F238E27FC236}">
              <a16:creationId xmlns:a16="http://schemas.microsoft.com/office/drawing/2014/main" id="{DE36B6EC-1F4C-8EA4-E3DF-53121B4C9E79}"/>
            </a:ext>
          </a:extLst>
        </cdr:cNvPr>
        <cdr:cNvCxnSpPr/>
      </cdr:nvCxnSpPr>
      <cdr:spPr>
        <a:xfrm xmlns:a="http://schemas.openxmlformats.org/drawingml/2006/main">
          <a:off x="2884829" y="869140"/>
          <a:ext cx="0" cy="531820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0.82403</cdr:x>
      <cdr:y>0.17755</cdr:y>
    </cdr:from>
    <cdr:to>
      <cdr:x>0.82403</cdr:x>
      <cdr:y>0.31283</cdr:y>
    </cdr:to>
    <cdr:cxnSp macro="">
      <cdr:nvCxnSpPr>
        <cdr:cNvPr id="16" name="Straight Arrow Connector 15">
          <a:extLst xmlns:a="http://schemas.openxmlformats.org/drawingml/2006/main">
            <a:ext uri="{FF2B5EF4-FFF2-40B4-BE49-F238E27FC236}">
              <a16:creationId xmlns:a16="http://schemas.microsoft.com/office/drawing/2014/main" id="{57979392-F85A-6978-ABE0-D116E2EAA213}"/>
            </a:ext>
          </a:extLst>
        </cdr:cNvPr>
        <cdr:cNvCxnSpPr/>
      </cdr:nvCxnSpPr>
      <cdr:spPr>
        <a:xfrm xmlns:a="http://schemas.openxmlformats.org/drawingml/2006/main">
          <a:off x="4632728" y="780706"/>
          <a:ext cx="0" cy="594854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8/28/24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4799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2938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8776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5636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5561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4210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55400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9780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0166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9971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2200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6C27-0E58-3B40-BD30-214CA7ADF30F}" type="datetime1">
              <a:rPr lang="en-PH" smtClean="0"/>
              <a:t>8/28/24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09DF-93FD-CE46-B6DD-EAC69207E103}" type="datetime1">
              <a:rPr lang="en-PH" smtClean="0"/>
              <a:t>8/28/24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DB85-36A7-2248-9971-83F4E8A23C65}" type="datetime1">
              <a:rPr lang="en-PH" smtClean="0"/>
              <a:t>8/28/24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C62B-0655-F341-BB8B-7AEA8390F2F8}" type="datetime1">
              <a:rPr lang="en-PH" smtClean="0"/>
              <a:t>8/28/24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E632-5C6F-A74A-87DC-4954B4F5A75C}" type="datetime1">
              <a:rPr lang="en-PH" smtClean="0"/>
              <a:t>8/28/24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9AB4-65FE-434D-A70A-38C5C7121628}" type="datetime1">
              <a:rPr lang="en-PH" smtClean="0"/>
              <a:t>8/28/24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34E5-409F-1D4C-B301-8C49A9E815B1}" type="datetime1">
              <a:rPr lang="en-PH" smtClean="0"/>
              <a:t>8/28/24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FA41-271D-974C-911B-9D1A271A2BE7}" type="datetime1">
              <a:rPr lang="en-PH" smtClean="0"/>
              <a:t>8/28/24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46B2-C346-B343-958B-B9038E143CA3}" type="datetime1">
              <a:rPr lang="en-PH" smtClean="0"/>
              <a:t>8/28/24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6C95-E09D-7143-B418-0891324CCCFE}" type="datetime1">
              <a:rPr lang="en-PH" smtClean="0"/>
              <a:t>8/28/24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7AD4-1CEF-0E48-B1A7-C64E10152381}" type="datetime1">
              <a:rPr lang="en-PH" smtClean="0"/>
              <a:t>8/28/24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35927-0B18-2540-B6CD-1F754702085B}" type="datetime1">
              <a:rPr lang="en-PH" smtClean="0"/>
              <a:t>8/28/24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PH" sz="5000" b="1" dirty="0"/>
                  <a:t>Coefficient of Determination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sz="5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5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PH" sz="5000" b="1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4"/>
                <a:stretch>
                  <a:fillRect l="-133" r="-67" b="-1428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Sum of Squares Total (SST)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0D3A3C-8568-F83E-D2B9-12FBE7BD6C92}"/>
                  </a:ext>
                </a:extLst>
              </p:cNvPr>
              <p:cNvSpPr txBox="1"/>
              <p:nvPr/>
            </p:nvSpPr>
            <p:spPr>
              <a:xfrm>
                <a:off x="2914413" y="1461136"/>
                <a:ext cx="6363172" cy="1352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𝑺𝑺𝑻</m:t>
                      </m:r>
                      <m:r>
                        <a:rPr lang="en-US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3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𝒎𝒆𝒂𝒏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0D3A3C-8568-F83E-D2B9-12FBE7BD6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413" y="1461136"/>
                <a:ext cx="6363172" cy="13526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45E627-4DF2-7B3F-80A5-BF1C551E6BF8}"/>
                  </a:ext>
                </a:extLst>
              </p:cNvPr>
              <p:cNvSpPr txBox="1"/>
              <p:nvPr/>
            </p:nvSpPr>
            <p:spPr>
              <a:xfrm>
                <a:off x="1860676" y="3028068"/>
                <a:ext cx="8730079" cy="227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libri Body"/>
                    <a:ea typeface="Cambria Math" panose="02040503050406030204" pitchFamily="18" charset="0"/>
                  </a:rPr>
                  <a:t>where:</a:t>
                </a:r>
              </a:p>
              <a:p>
                <a:endParaRPr lang="en-US" sz="2800" b="1" dirty="0">
                  <a:latin typeface="Calibri Body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latin typeface="Calibri Body"/>
                  </a:rPr>
                  <a:t>is the one of the values of the </a:t>
                </a:r>
                <a:r>
                  <a:rPr lang="en-US" sz="3000" b="1" dirty="0">
                    <a:solidFill>
                      <a:srgbClr val="00B050"/>
                    </a:solidFill>
                    <a:latin typeface="Calibri Body"/>
                  </a:rPr>
                  <a:t>dependent variable</a:t>
                </a:r>
                <a:endParaRPr lang="en-US" sz="3000" b="1" dirty="0">
                  <a:latin typeface="Calibri Body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𝒎𝒆𝒂𝒏</m:t>
                        </m:r>
                      </m:sub>
                    </m:sSub>
                  </m:oMath>
                </a14:m>
                <a:r>
                  <a:rPr lang="en-US" sz="3000" dirty="0">
                    <a:latin typeface="Calibri Body"/>
                  </a:rPr>
                  <a:t> is the </a:t>
                </a:r>
                <a:r>
                  <a:rPr lang="en-US" sz="3000" b="1" dirty="0">
                    <a:solidFill>
                      <a:srgbClr val="7030A0"/>
                    </a:solidFill>
                    <a:latin typeface="Calibri Body"/>
                  </a:rPr>
                  <a:t>mean of the dependent variables</a:t>
                </a:r>
              </a:p>
              <a:p>
                <a:endParaRPr lang="en-PH" sz="2600" dirty="0">
                  <a:latin typeface="Calibri Body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45E627-4DF2-7B3F-80A5-BF1C551E6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676" y="3028068"/>
                <a:ext cx="8730079" cy="2277547"/>
              </a:xfrm>
              <a:prstGeom prst="rect">
                <a:avLst/>
              </a:prstGeom>
              <a:blipFill>
                <a:blip r:embed="rId5"/>
                <a:stretch>
                  <a:fillRect l="-1397" t="-268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437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Sum of Squares Total (SST)</a:t>
            </a:r>
            <a:endParaRPr lang="en-PH" sz="50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A27A92-BC66-F1D2-AD5D-6D9F3137DB8B}"/>
              </a:ext>
            </a:extLst>
          </p:cNvPr>
          <p:cNvGraphicFramePr>
            <a:graphicFrameLocks noGrp="1"/>
          </p:cNvGraphicFramePr>
          <p:nvPr/>
        </p:nvGraphicFramePr>
        <p:xfrm>
          <a:off x="110317" y="1345250"/>
          <a:ext cx="5622025" cy="282878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2440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112440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  <a:gridCol w="1124405">
                  <a:extLst>
                    <a:ext uri="{9D8B030D-6E8A-4147-A177-3AD203B41FA5}">
                      <a16:colId xmlns:a16="http://schemas.microsoft.com/office/drawing/2014/main" val="3317155875"/>
                    </a:ext>
                  </a:extLst>
                </a:gridCol>
                <a:gridCol w="1124405">
                  <a:extLst>
                    <a:ext uri="{9D8B030D-6E8A-4147-A177-3AD203B41FA5}">
                      <a16:colId xmlns:a16="http://schemas.microsoft.com/office/drawing/2014/main" val="3347420862"/>
                    </a:ext>
                  </a:extLst>
                </a:gridCol>
                <a:gridCol w="1124405">
                  <a:extLst>
                    <a:ext uri="{9D8B030D-6E8A-4147-A177-3AD203B41FA5}">
                      <a16:colId xmlns:a16="http://schemas.microsoft.com/office/drawing/2014/main" val="3066683627"/>
                    </a:ext>
                  </a:extLst>
                </a:gridCol>
              </a:tblGrid>
              <a:tr h="947173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Price of Fuel (X)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00B050"/>
                          </a:solidFill>
                        </a:rPr>
                        <a:t>Jeepney Fare (Y)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C000"/>
                          </a:solidFill>
                        </a:rPr>
                        <a:t>Predicted Jeepney Fare (</a:t>
                      </a:r>
                      <a:r>
                        <a:rPr lang="en-US" sz="1500" b="1" dirty="0" err="1">
                          <a:solidFill>
                            <a:srgbClr val="FFC000"/>
                          </a:solidFill>
                        </a:rPr>
                        <a:t>Y</a:t>
                      </a:r>
                      <a:r>
                        <a:rPr lang="en-US" sz="1500" b="1" baseline="-25000" dirty="0" err="1">
                          <a:solidFill>
                            <a:srgbClr val="FFC000"/>
                          </a:solidFill>
                        </a:rPr>
                        <a:t>predict</a:t>
                      </a:r>
                      <a:r>
                        <a:rPr lang="en-US" sz="1500" b="1" dirty="0">
                          <a:solidFill>
                            <a:srgbClr val="FFC000"/>
                          </a:solidFill>
                        </a:rPr>
                        <a:t>)</a:t>
                      </a:r>
                      <a:endParaRPr lang="en-PH" sz="1500" b="1" baseline="-25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baseline="0" dirty="0">
                          <a:solidFill>
                            <a:srgbClr val="00B050"/>
                          </a:solidFill>
                        </a:rPr>
                        <a:t>Y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 -</a:t>
                      </a:r>
                      <a:r>
                        <a:rPr lang="en-US" sz="1500" b="1" baseline="30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rgbClr val="FFC000"/>
                          </a:solidFill>
                        </a:rPr>
                        <a:t>Y</a:t>
                      </a:r>
                      <a:r>
                        <a:rPr lang="en-US" sz="1500" b="1" baseline="-25000" dirty="0" err="1">
                          <a:solidFill>
                            <a:srgbClr val="FFC000"/>
                          </a:solidFill>
                        </a:rPr>
                        <a:t>predict</a:t>
                      </a:r>
                      <a:r>
                        <a:rPr lang="en-US" sz="1500" b="1" baseline="30000" dirty="0">
                          <a:solidFill>
                            <a:srgbClr val="FFC000"/>
                          </a:solidFill>
                        </a:rPr>
                        <a:t> </a:t>
                      </a:r>
                      <a:endParaRPr lang="en-PH" sz="1500" b="1" baseline="30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500" b="1" baseline="0" dirty="0">
                          <a:solidFill>
                            <a:srgbClr val="00B050"/>
                          </a:solidFill>
                        </a:rPr>
                        <a:t>Y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 –</a:t>
                      </a:r>
                      <a:r>
                        <a:rPr lang="en-US" sz="1500" b="1" baseline="30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rgbClr val="FFC000"/>
                          </a:solidFill>
                        </a:rPr>
                        <a:t>Y</a:t>
                      </a:r>
                      <a:r>
                        <a:rPr lang="en-US" sz="1500" b="1" baseline="-25000" dirty="0" err="1">
                          <a:solidFill>
                            <a:srgbClr val="FFC000"/>
                          </a:solidFill>
                        </a:rPr>
                        <a:t>mean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1500" b="1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PH" sz="1500" b="1" baseline="3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4921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2.8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-0.8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4921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3.4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0.6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42610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4921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4.6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-0.6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4921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5.2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-0.2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DB16BDF-4C6D-21C9-A7C2-8D49EB747A2F}"/>
              </a:ext>
            </a:extLst>
          </p:cNvPr>
          <p:cNvSpPr txBox="1"/>
          <p:nvPr/>
        </p:nvSpPr>
        <p:spPr>
          <a:xfrm>
            <a:off x="4334243" y="4201426"/>
            <a:ext cx="1517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SST =</a:t>
            </a:r>
            <a:r>
              <a:rPr lang="en-US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6.0</a:t>
            </a:r>
            <a:endParaRPr lang="en-PH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FC4993-01A0-C009-8F39-096079D3B4F7}"/>
              </a:ext>
            </a:extLst>
          </p:cNvPr>
          <p:cNvGrpSpPr/>
          <p:nvPr/>
        </p:nvGrpSpPr>
        <p:grpSpPr>
          <a:xfrm>
            <a:off x="6096000" y="1253340"/>
            <a:ext cx="6026417" cy="4743015"/>
            <a:chOff x="852061" y="1401319"/>
            <a:chExt cx="9442430" cy="569790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49A69E-8F02-F399-690B-6B3D8C0801AD}"/>
                </a:ext>
              </a:extLst>
            </p:cNvPr>
            <p:cNvSpPr txBox="1"/>
            <p:nvPr/>
          </p:nvSpPr>
          <p:spPr>
            <a:xfrm>
              <a:off x="4472677" y="6683725"/>
              <a:ext cx="1935144" cy="415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FF0000"/>
                  </a:solidFill>
                </a:rPr>
                <a:t>Price of Fuel (X)</a:t>
              </a:r>
              <a:endParaRPr lang="en-PH" sz="21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773A3-BD63-5CC3-6CD0-65918099A55B}"/>
                </a:ext>
              </a:extLst>
            </p:cNvPr>
            <p:cNvSpPr txBox="1"/>
            <p:nvPr/>
          </p:nvSpPr>
          <p:spPr>
            <a:xfrm rot="16200000">
              <a:off x="143438" y="3649807"/>
              <a:ext cx="1863962" cy="446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B050"/>
                  </a:solidFill>
                </a:rPr>
                <a:t>Jeepney Fare (Y)</a:t>
              </a:r>
              <a:endParaRPr lang="en-PH" sz="2100" b="1" dirty="0">
                <a:solidFill>
                  <a:srgbClr val="00B050"/>
                </a:solidFill>
              </a:endParaRPr>
            </a:p>
          </p:txBody>
        </p:sp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4A1ED064-EBF2-A436-DD51-3A8E4AB6CC90}"/>
                </a:ext>
              </a:extLst>
            </p:cNvPr>
            <p:cNvGraphicFramePr/>
            <p:nvPr/>
          </p:nvGraphicFramePr>
          <p:xfrm>
            <a:off x="1485680" y="1401319"/>
            <a:ext cx="8808811" cy="528240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0D3A3C-8568-F83E-D2B9-12FBE7BD6C92}"/>
                  </a:ext>
                </a:extLst>
              </p:cNvPr>
              <p:cNvSpPr txBox="1"/>
              <p:nvPr/>
            </p:nvSpPr>
            <p:spPr>
              <a:xfrm>
                <a:off x="-630830" y="4580122"/>
                <a:ext cx="6363172" cy="932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𝑺𝑺𝑻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𝒎𝒆𝒂𝒏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0D3A3C-8568-F83E-D2B9-12FBE7BD6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0830" y="4580122"/>
                <a:ext cx="6363172" cy="9326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455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459205" y="329031"/>
                <a:ext cx="11273589" cy="718459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PH" sz="4800" b="1"/>
                            <m:t>Coefficient</m:t>
                          </m:r>
                          <m:r>
                            <m:rPr>
                              <m:nor/>
                            </m:rPr>
                            <a:rPr lang="en-PH" sz="4800" b="1"/>
                            <m:t> </m:t>
                          </m:r>
                          <m:r>
                            <m:rPr>
                              <m:nor/>
                            </m:rPr>
                            <a:rPr lang="en-PH" sz="4800" b="1"/>
                            <m:t>of</m:t>
                          </m:r>
                          <m:r>
                            <m:rPr>
                              <m:nor/>
                            </m:rPr>
                            <a:rPr lang="en-PH" sz="4800" b="1"/>
                            <m:t> </m:t>
                          </m:r>
                          <m:r>
                            <m:rPr>
                              <m:nor/>
                            </m:rPr>
                            <a:rPr lang="en-PH" sz="4800" b="1"/>
                            <m:t>Determination</m:t>
                          </m:r>
                          <m:r>
                            <m:rPr>
                              <m:nor/>
                            </m:rPr>
                            <a:rPr lang="en-PH" sz="4800"/>
                            <m:t> </m:t>
                          </m:r>
                          <m:r>
                            <a:rPr lang="en-US" sz="48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m:rPr>
                          <m:nor/>
                        </m:rPr>
                        <a:rPr lang="en-PH" sz="4400" b="1" dirty="0"/>
                        <m:t>)</m:t>
                      </m:r>
                    </m:oMath>
                  </m:oMathPara>
                </a14:m>
                <a:endParaRPr lang="en-PH" sz="50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459205" y="329031"/>
                <a:ext cx="11273589" cy="718459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8E8BE8-E405-B160-CD22-E25703CBDFCD}"/>
                  </a:ext>
                </a:extLst>
              </p:cNvPr>
              <p:cNvSpPr txBox="1"/>
              <p:nvPr/>
            </p:nvSpPr>
            <p:spPr>
              <a:xfrm>
                <a:off x="3764332" y="1352376"/>
                <a:ext cx="4663334" cy="1538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sz="5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5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5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sz="5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en-US" sz="5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8E8BE8-E405-B160-CD22-E25703CBD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332" y="1352376"/>
                <a:ext cx="4663334" cy="15381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4A0DAA-8E25-2903-4375-EA8B71429FDD}"/>
                  </a:ext>
                </a:extLst>
              </p:cNvPr>
              <p:cNvSpPr txBox="1"/>
              <p:nvPr/>
            </p:nvSpPr>
            <p:spPr>
              <a:xfrm>
                <a:off x="3764332" y="3308176"/>
                <a:ext cx="4663334" cy="879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𝟔𝟎</m:t>
                      </m:r>
                    </m:oMath>
                  </m:oMathPara>
                </a14:m>
                <a:endParaRPr lang="en-US" sz="5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4A0DAA-8E25-2903-4375-EA8B71429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332" y="3308176"/>
                <a:ext cx="4663334" cy="8792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48A88FA-A78E-FA34-2B50-373EE8E56AA4}"/>
              </a:ext>
            </a:extLst>
          </p:cNvPr>
          <p:cNvSpPr txBox="1"/>
          <p:nvPr/>
        </p:nvSpPr>
        <p:spPr>
          <a:xfrm>
            <a:off x="1140994" y="4655634"/>
            <a:ext cx="104076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We can say that the </a:t>
            </a:r>
            <a:r>
              <a:rPr lang="en-US" sz="3000" b="1" dirty="0">
                <a:solidFill>
                  <a:srgbClr val="FF0000"/>
                </a:solidFill>
              </a:rPr>
              <a:t>price of fuel (X)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rgbClr val="00B050"/>
                </a:solidFill>
              </a:rPr>
              <a:t>jeepney fare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B050"/>
                </a:solidFill>
              </a:rPr>
              <a:t>(Y)</a:t>
            </a:r>
            <a:r>
              <a:rPr lang="en-US" sz="3000" dirty="0"/>
              <a:t> relationship accounts for </a:t>
            </a:r>
            <a:r>
              <a:rPr lang="en-US" sz="3000" b="1" dirty="0">
                <a:solidFill>
                  <a:srgbClr val="00B0F0"/>
                </a:solidFill>
              </a:rPr>
              <a:t>60% </a:t>
            </a:r>
            <a:r>
              <a:rPr lang="en-US" sz="3000" dirty="0"/>
              <a:t>of the variation 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54665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3444037F-B658-D82C-5DCA-53E8AA1493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9204" y="1621910"/>
                <a:ext cx="11273589" cy="429058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75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endParaRPr lang="en-US" sz="2900" b="1" i="0" dirty="0">
                  <a:solidFill>
                    <a:srgbClr val="252C33"/>
                  </a:solidFill>
                  <a:effectLst/>
                  <a:latin typeface="Calibri Body"/>
                </a:endParaRPr>
              </a:p>
              <a:p>
                <a:pPr algn="l"/>
                <a:endParaRPr lang="en-US" sz="2900" b="1" dirty="0">
                  <a:latin typeface="Calibri Body"/>
                </a:endParaRPr>
              </a:p>
              <a:p>
                <a:pPr marL="457200" indent="-457200" algn="l">
                  <a:buFont typeface="Wingdings" pitchFamily="2" charset="2"/>
                  <a:buChar char="Ø"/>
                </a:pPr>
                <a:r>
                  <a:rPr lang="en-US" sz="2900" b="1" dirty="0">
                    <a:latin typeface="Calibri Body"/>
                  </a:rPr>
                  <a:t>What is </a:t>
                </a:r>
                <a:r>
                  <a:rPr lang="en-US" sz="2900" b="1" dirty="0">
                    <a:solidFill>
                      <a:schemeClr val="tx1"/>
                    </a:solidFill>
                    <a:latin typeface="Calibri Body"/>
                  </a:rPr>
                  <a:t>Coefficient of Determination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9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29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900" b="1" dirty="0">
                    <a:solidFill>
                      <a:schemeClr val="tx1"/>
                    </a:solidFill>
                    <a:latin typeface="Calibri Body"/>
                  </a:rPr>
                  <a:t>)</a:t>
                </a:r>
              </a:p>
              <a:p>
                <a:pPr marL="457200" indent="-457200" algn="l">
                  <a:buFont typeface="Wingdings" pitchFamily="2" charset="2"/>
                  <a:buChar char="Ø"/>
                </a:pPr>
                <a:endParaRPr lang="en-US" sz="2900" b="1" dirty="0">
                  <a:latin typeface="Calibri Body"/>
                </a:endParaRPr>
              </a:p>
              <a:p>
                <a:pPr marL="457200" indent="-457200" algn="l">
                  <a:buFont typeface="Wingdings" pitchFamily="2" charset="2"/>
                  <a:buChar char="Ø"/>
                </a:pPr>
                <a:endParaRPr lang="en-US" sz="2900" b="1" dirty="0">
                  <a:solidFill>
                    <a:schemeClr val="tx1"/>
                  </a:solidFill>
                  <a:latin typeface="Calibri Body"/>
                </a:endParaRPr>
              </a:p>
              <a:p>
                <a:pPr marL="457200" indent="-457200" algn="l">
                  <a:buFont typeface="Wingdings" pitchFamily="2" charset="2"/>
                  <a:buChar char="Ø"/>
                </a:pPr>
                <a:endParaRPr lang="en-US" sz="2900" b="1" dirty="0">
                  <a:latin typeface="Calibri Body"/>
                </a:endParaRPr>
              </a:p>
              <a:p>
                <a:pPr marL="457200" indent="-457200" algn="l">
                  <a:buFont typeface="Wingdings" pitchFamily="2" charset="2"/>
                  <a:buChar char="Ø"/>
                </a:pPr>
                <a:endParaRPr lang="en-US" sz="2900" b="1" dirty="0">
                  <a:solidFill>
                    <a:schemeClr val="tx1"/>
                  </a:solidFill>
                  <a:latin typeface="Calibri Body"/>
                </a:endParaRPr>
              </a:p>
              <a:p>
                <a:pPr algn="l"/>
                <a:r>
                  <a:rPr lang="en-US" sz="2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 Body"/>
                  </a:rPr>
                  <a:t> </a:t>
                </a:r>
              </a:p>
              <a:p>
                <a:pPr algn="l"/>
                <a:endParaRPr lang="en-US" sz="2900" b="1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Calibri Body"/>
                </a:endParaRPr>
              </a:p>
              <a:p>
                <a:pPr marL="457200" indent="-457200" algn="l">
                  <a:buFont typeface="Wingdings" pitchFamily="2" charset="2"/>
                  <a:buChar char="Ø"/>
                </a:pPr>
                <a:endParaRPr lang="en-US" sz="2900" b="1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Calibri Body"/>
                </a:endParaRPr>
              </a:p>
              <a:p>
                <a:pPr algn="l"/>
                <a:endParaRPr lang="en-US" sz="2900" b="1" i="0" dirty="0">
                  <a:solidFill>
                    <a:srgbClr val="252C33"/>
                  </a:solidFill>
                  <a:effectLst/>
                  <a:latin typeface="Calibri Body"/>
                </a:endParaRPr>
              </a:p>
              <a:p>
                <a:pPr algn="l"/>
                <a:endParaRPr lang="en-US" sz="2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 Body"/>
                </a:endParaRPr>
              </a:p>
              <a:p>
                <a:pPr algn="l"/>
                <a:endParaRPr lang="en-US" sz="2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 Body"/>
                </a:endParaRP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3444037F-B658-D82C-5DCA-53E8AA149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4" y="1621910"/>
                <a:ext cx="11273589" cy="4290585"/>
              </a:xfrm>
              <a:prstGeom prst="rect">
                <a:avLst/>
              </a:prstGeom>
              <a:blipFill>
                <a:blip r:embed="rId4"/>
                <a:stretch>
                  <a:fillRect l="-919" t="-284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0710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459205" y="329031"/>
                <a:ext cx="11273589" cy="718459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PH" sz="5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PH" sz="5400" b="1"/>
                          <m:t>Coefficient</m:t>
                        </m:r>
                        <m:r>
                          <m:rPr>
                            <m:nor/>
                          </m:rPr>
                          <a:rPr lang="en-PH" sz="5400" b="1"/>
                          <m:t> </m:t>
                        </m:r>
                        <m:r>
                          <m:rPr>
                            <m:nor/>
                          </m:rPr>
                          <a:rPr lang="en-PH" sz="5400" b="1"/>
                          <m:t>of</m:t>
                        </m:r>
                        <m:r>
                          <m:rPr>
                            <m:nor/>
                          </m:rPr>
                          <a:rPr lang="en-PH" sz="5400" b="1"/>
                          <m:t> </m:t>
                        </m:r>
                        <m:r>
                          <m:rPr>
                            <m:nor/>
                          </m:rPr>
                          <a:rPr lang="en-PH" sz="5400" b="1"/>
                          <m:t>Determination</m:t>
                        </m:r>
                        <m:r>
                          <m:rPr>
                            <m:nor/>
                          </m:rPr>
                          <a:rPr lang="en-PH" sz="5400"/>
                          <m:t> </m:t>
                        </m:r>
                        <m:r>
                          <a:rPr lang="en-US" sz="5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5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5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PH" sz="5400" b="1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459205" y="329031"/>
                <a:ext cx="11273589" cy="718459"/>
              </a:xfrm>
              <a:blipFill>
                <a:blip r:embed="rId4"/>
                <a:stretch>
                  <a:fillRect t="-49153" b="-5339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852C17C-5432-6FB3-9E59-6819C1E0898A}"/>
              </a:ext>
            </a:extLst>
          </p:cNvPr>
          <p:cNvSpPr txBox="1"/>
          <p:nvPr/>
        </p:nvSpPr>
        <p:spPr>
          <a:xfrm>
            <a:off x="985379" y="1304504"/>
            <a:ext cx="102212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00B0F0"/>
                </a:solidFill>
              </a:rPr>
              <a:t>R-squared</a:t>
            </a:r>
            <a:r>
              <a:rPr lang="en-US" sz="3000" dirty="0"/>
              <a:t> is a statistical measure that tells you how well a regression model fits the data. </a:t>
            </a:r>
          </a:p>
          <a:p>
            <a:endParaRPr lang="en-US" sz="3000" dirty="0"/>
          </a:p>
          <a:p>
            <a:r>
              <a:rPr lang="en-US" sz="3000" dirty="0"/>
              <a:t>It tells you how well the model explains the variation in the data.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4008778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459205" y="329031"/>
                <a:ext cx="11273589" cy="718459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4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PH" sz="5400" b="1"/>
                            <m:t>Coefficient</m:t>
                          </m:r>
                          <m:r>
                            <m:rPr>
                              <m:nor/>
                            </m:rPr>
                            <a:rPr lang="en-PH" sz="5400" b="1"/>
                            <m:t> </m:t>
                          </m:r>
                          <m:r>
                            <m:rPr>
                              <m:nor/>
                            </m:rPr>
                            <a:rPr lang="en-PH" sz="5400" b="1"/>
                            <m:t>of</m:t>
                          </m:r>
                          <m:r>
                            <m:rPr>
                              <m:nor/>
                            </m:rPr>
                            <a:rPr lang="en-PH" sz="5400" b="1"/>
                            <m:t> </m:t>
                          </m:r>
                          <m:r>
                            <m:rPr>
                              <m:nor/>
                            </m:rPr>
                            <a:rPr lang="en-PH" sz="5400" b="1"/>
                            <m:t>Determination</m:t>
                          </m:r>
                          <m:r>
                            <m:rPr>
                              <m:nor/>
                            </m:rPr>
                            <a:rPr lang="en-PH" sz="5400"/>
                            <m:t> </m:t>
                          </m:r>
                          <m:r>
                            <a:rPr lang="en-US" sz="5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4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m:rPr>
                          <m:nor/>
                        </m:rPr>
                        <a:rPr lang="en-PH" sz="4800" b="1" dirty="0"/>
                        <m:t>)</m:t>
                      </m:r>
                    </m:oMath>
                  </m:oMathPara>
                </a14:m>
                <a:endParaRPr lang="en-PH" sz="50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459205" y="329031"/>
                <a:ext cx="11273589" cy="718459"/>
              </a:xfrm>
              <a:blipFill>
                <a:blip r:embed="rId4"/>
                <a:stretch>
                  <a:fillRect t="-169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852C17C-5432-6FB3-9E59-6819C1E0898A}"/>
              </a:ext>
            </a:extLst>
          </p:cNvPr>
          <p:cNvSpPr txBox="1"/>
          <p:nvPr/>
        </p:nvSpPr>
        <p:spPr>
          <a:xfrm>
            <a:off x="985379" y="1304504"/>
            <a:ext cx="1022123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00B0F0"/>
                </a:solidFill>
              </a:rPr>
              <a:t>R-squared</a:t>
            </a:r>
            <a:r>
              <a:rPr lang="en-US" sz="3000" dirty="0"/>
              <a:t> is measured on a scale from </a:t>
            </a:r>
            <a:r>
              <a:rPr lang="en-US" sz="3000" b="1" dirty="0">
                <a:solidFill>
                  <a:srgbClr val="00B0F0"/>
                </a:solidFill>
              </a:rPr>
              <a:t>0 to 1</a:t>
            </a:r>
            <a:r>
              <a:rPr lang="en-US" sz="3000" dirty="0"/>
              <a:t>. </a:t>
            </a:r>
          </a:p>
          <a:p>
            <a:endParaRPr lang="en-US" sz="3000" dirty="0"/>
          </a:p>
          <a:p>
            <a:r>
              <a:rPr lang="en-US" sz="3000" dirty="0"/>
              <a:t>A </a:t>
            </a:r>
            <a:r>
              <a:rPr lang="en-US" sz="3000" b="1" dirty="0">
                <a:solidFill>
                  <a:srgbClr val="FF0000"/>
                </a:solidFill>
              </a:rPr>
              <a:t>value of 0 </a:t>
            </a:r>
            <a:r>
              <a:rPr lang="en-US" sz="3000" dirty="0"/>
              <a:t>means that the model </a:t>
            </a:r>
            <a:r>
              <a:rPr lang="en-US" sz="3000" b="1" dirty="0">
                <a:solidFill>
                  <a:srgbClr val="FF0000"/>
                </a:solidFill>
              </a:rPr>
              <a:t>does not explain any of the variation in the data</a:t>
            </a:r>
            <a:r>
              <a:rPr lang="en-US" sz="3000" dirty="0"/>
              <a:t>. </a:t>
            </a:r>
          </a:p>
          <a:p>
            <a:endParaRPr lang="en-US" sz="3000" dirty="0"/>
          </a:p>
          <a:p>
            <a:r>
              <a:rPr lang="en-US" sz="3000" dirty="0"/>
              <a:t>A </a:t>
            </a:r>
            <a:r>
              <a:rPr lang="en-US" sz="3000" b="1" dirty="0">
                <a:solidFill>
                  <a:srgbClr val="00B050"/>
                </a:solidFill>
              </a:rPr>
              <a:t>value of 1 </a:t>
            </a:r>
            <a:r>
              <a:rPr lang="en-US" sz="3000" dirty="0"/>
              <a:t>means that the model </a:t>
            </a:r>
            <a:r>
              <a:rPr lang="en-US" sz="3000" b="1" dirty="0">
                <a:solidFill>
                  <a:srgbClr val="00B050"/>
                </a:solidFill>
              </a:rPr>
              <a:t>explains all of the variation in the data</a:t>
            </a:r>
            <a:r>
              <a:rPr lang="en-US" sz="3000" dirty="0"/>
              <a:t>.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195107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459205" y="329031"/>
                <a:ext cx="11273589" cy="718459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4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PH" sz="5400" b="1"/>
                            <m:t>Coefficient</m:t>
                          </m:r>
                          <m:r>
                            <m:rPr>
                              <m:nor/>
                            </m:rPr>
                            <a:rPr lang="en-PH" sz="5400" b="1"/>
                            <m:t> </m:t>
                          </m:r>
                          <m:r>
                            <m:rPr>
                              <m:nor/>
                            </m:rPr>
                            <a:rPr lang="en-PH" sz="5400" b="1"/>
                            <m:t>of</m:t>
                          </m:r>
                          <m:r>
                            <m:rPr>
                              <m:nor/>
                            </m:rPr>
                            <a:rPr lang="en-PH" sz="5400" b="1"/>
                            <m:t> </m:t>
                          </m:r>
                          <m:r>
                            <m:rPr>
                              <m:nor/>
                            </m:rPr>
                            <a:rPr lang="en-PH" sz="5400" b="1"/>
                            <m:t>Determination</m:t>
                          </m:r>
                          <m:r>
                            <m:rPr>
                              <m:nor/>
                            </m:rPr>
                            <a:rPr lang="en-PH" sz="5400"/>
                            <m:t> </m:t>
                          </m:r>
                          <m:r>
                            <a:rPr lang="en-US" sz="5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4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m:rPr>
                          <m:nor/>
                        </m:rPr>
                        <a:rPr lang="en-PH" sz="4800" b="1" dirty="0"/>
                        <m:t>)</m:t>
                      </m:r>
                    </m:oMath>
                  </m:oMathPara>
                </a14:m>
                <a:endParaRPr lang="en-PH" sz="50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FE4DC5-50CE-9CEE-1720-B3DB36475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459205" y="329031"/>
                <a:ext cx="11273589" cy="718459"/>
              </a:xfrm>
              <a:blipFill>
                <a:blip r:embed="rId4"/>
                <a:stretch>
                  <a:fillRect t="-169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A926EA-072D-CF68-CF09-1F24E244EAED}"/>
                  </a:ext>
                </a:extLst>
              </p:cNvPr>
              <p:cNvSpPr txBox="1"/>
              <p:nvPr/>
            </p:nvSpPr>
            <p:spPr>
              <a:xfrm>
                <a:off x="1637082" y="1232925"/>
                <a:ext cx="9310492" cy="1352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𝑺𝒒𝒖𝒂𝒓𝒆𝒅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𝑬𝒓𝒓𝒐𝒓𝒔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𝑺𝑺𝑬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ctrlPr>
                            <a:rPr 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3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𝑝𝑟𝑒𝑑𝑖𝑐𝑡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A926EA-072D-CF68-CF09-1F24E244E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082" y="1232925"/>
                <a:ext cx="9310492" cy="13526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3D97C5-41EE-129A-A1CB-017D63C66666}"/>
                  </a:ext>
                </a:extLst>
              </p:cNvPr>
              <p:cNvSpPr txBox="1"/>
              <p:nvPr/>
            </p:nvSpPr>
            <p:spPr>
              <a:xfrm>
                <a:off x="459205" y="2919720"/>
                <a:ext cx="10752552" cy="1352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𝑺𝒒𝒖𝒂𝒓𝒆𝒅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𝑻𝒐𝒕𝒂𝒍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𝑺𝑺𝑻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ctrlPr>
                            <a:rPr 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3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e>
                            <m:sup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3D97C5-41EE-129A-A1CB-017D63C66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5" y="2919720"/>
                <a:ext cx="10752552" cy="13526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590A3F-835F-B423-0514-48EE252ABBEC}"/>
                  </a:ext>
                </a:extLst>
              </p:cNvPr>
              <p:cNvSpPr txBox="1"/>
              <p:nvPr/>
            </p:nvSpPr>
            <p:spPr>
              <a:xfrm>
                <a:off x="3815132" y="4601428"/>
                <a:ext cx="4663334" cy="1538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5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lang="en-US" sz="5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5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𝑺𝑺𝑻</m:t>
                          </m:r>
                        </m:den>
                      </m:f>
                    </m:oMath>
                  </m:oMathPara>
                </a14:m>
                <a:endParaRPr lang="en-US" sz="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590A3F-835F-B423-0514-48EE252AB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132" y="4601428"/>
                <a:ext cx="4663334" cy="15381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03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Sum of Squares Error (SSE)</a:t>
            </a:r>
            <a:endParaRPr lang="en-PH" sz="5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4313A-49C5-4EAC-FE6A-FFB5604578C3}"/>
              </a:ext>
            </a:extLst>
          </p:cNvPr>
          <p:cNvSpPr txBox="1"/>
          <p:nvPr/>
        </p:nvSpPr>
        <p:spPr>
          <a:xfrm>
            <a:off x="1034701" y="1519530"/>
            <a:ext cx="1012259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3000" b="0" i="0" dirty="0">
                <a:solidFill>
                  <a:srgbClr val="222222"/>
                </a:solidFill>
                <a:effectLst/>
                <a:latin typeface="Calibri Body"/>
              </a:rPr>
              <a:t>SSE represents sum of squares error, also known as </a:t>
            </a:r>
            <a:r>
              <a:rPr lang="en-US" sz="3000" b="1" i="0" dirty="0">
                <a:solidFill>
                  <a:srgbClr val="00B0F0"/>
                </a:solidFill>
                <a:effectLst/>
                <a:latin typeface="Calibri Body"/>
              </a:rPr>
              <a:t>residual sum of squares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Calibri Body"/>
              </a:rPr>
              <a:t>. </a:t>
            </a:r>
          </a:p>
          <a:p>
            <a:pPr algn="l" fontAlgn="base"/>
            <a:endParaRPr lang="en-US" sz="3000" dirty="0">
              <a:solidFill>
                <a:srgbClr val="222222"/>
              </a:solidFill>
              <a:latin typeface="Calibri Body"/>
            </a:endParaRPr>
          </a:p>
          <a:p>
            <a:pPr algn="l" fontAlgn="base"/>
            <a:r>
              <a:rPr lang="en-US" sz="3000" b="0" i="0" dirty="0">
                <a:solidFill>
                  <a:srgbClr val="222222"/>
                </a:solidFill>
                <a:effectLst/>
                <a:latin typeface="Calibri Body"/>
              </a:rPr>
              <a:t>It is the difference between the </a:t>
            </a:r>
            <a:r>
              <a:rPr lang="en-US" sz="3000" b="1" i="0" dirty="0">
                <a:solidFill>
                  <a:srgbClr val="00B050"/>
                </a:solidFill>
                <a:effectLst/>
                <a:latin typeface="Calibri Body"/>
              </a:rPr>
              <a:t>observed value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Calibri Body"/>
              </a:rPr>
              <a:t> and the </a:t>
            </a:r>
            <a:r>
              <a:rPr lang="en-US" sz="3000" b="1" i="0" dirty="0">
                <a:solidFill>
                  <a:srgbClr val="FFC000"/>
                </a:solidFill>
                <a:effectLst/>
                <a:latin typeface="Calibri Body"/>
              </a:rPr>
              <a:t>predicted value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Calibri Body"/>
              </a:rPr>
              <a:t>.</a:t>
            </a:r>
          </a:p>
          <a:p>
            <a:pPr algn="l" fontAlgn="base"/>
            <a:endParaRPr lang="en-US" sz="3000" b="0" i="0" dirty="0">
              <a:solidFill>
                <a:srgbClr val="222222"/>
              </a:solidFill>
              <a:effectLst/>
              <a:latin typeface="Calibri Body"/>
            </a:endParaRPr>
          </a:p>
          <a:p>
            <a:pPr algn="l" fontAlgn="base"/>
            <a:r>
              <a:rPr lang="en-US" sz="3000" b="0" i="0" dirty="0">
                <a:solidFill>
                  <a:srgbClr val="222222"/>
                </a:solidFill>
                <a:effectLst/>
                <a:latin typeface="Calibri Body"/>
              </a:rPr>
              <a:t>Usually, the lower the sum of squares error better model the regression. SSE is that part of the total variation which is not modeled by the regression line.</a:t>
            </a:r>
          </a:p>
        </p:txBody>
      </p:sp>
    </p:spTree>
    <p:extLst>
      <p:ext uri="{BB962C8B-B14F-4D97-AF65-F5344CB8AC3E}">
        <p14:creationId xmlns:p14="http://schemas.microsoft.com/office/powerpoint/2010/main" val="279791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Sum of Squares Error (SSE)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BC90FD-8A70-4179-79EC-AAF359D02A19}"/>
                  </a:ext>
                </a:extLst>
              </p:cNvPr>
              <p:cNvSpPr txBox="1"/>
              <p:nvPr/>
            </p:nvSpPr>
            <p:spPr>
              <a:xfrm>
                <a:off x="3622893" y="1348684"/>
                <a:ext cx="4946212" cy="1352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𝑺𝑺𝑬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30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0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𝒑𝒓𝒆𝒅𝒊𝒄𝒕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BC90FD-8A70-4179-79EC-AAF359D02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93" y="1348684"/>
                <a:ext cx="4946212" cy="13526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9DD4D8-7625-7880-5190-89B401047568}"/>
                  </a:ext>
                </a:extLst>
              </p:cNvPr>
              <p:cNvSpPr txBox="1"/>
              <p:nvPr/>
            </p:nvSpPr>
            <p:spPr>
              <a:xfrm>
                <a:off x="1727329" y="3002556"/>
                <a:ext cx="8756955" cy="2318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libri Body"/>
                    <a:ea typeface="Cambria Math" panose="02040503050406030204" pitchFamily="18" charset="0"/>
                  </a:rPr>
                  <a:t>where:</a:t>
                </a:r>
              </a:p>
              <a:p>
                <a:endParaRPr lang="en-US" sz="2800" b="1" dirty="0">
                  <a:latin typeface="Calibri Body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latin typeface="Calibri Body"/>
                  </a:rPr>
                  <a:t>is the one of the values of the </a:t>
                </a:r>
                <a:r>
                  <a:rPr lang="en-US" sz="3000" b="1" dirty="0">
                    <a:solidFill>
                      <a:srgbClr val="00B050"/>
                    </a:solidFill>
                    <a:latin typeface="Calibri Body"/>
                  </a:rPr>
                  <a:t>dependent variable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𝒑𝒓𝒆𝒅𝒊𝒄𝒕</m:t>
                        </m:r>
                      </m:sub>
                    </m:sSub>
                  </m:oMath>
                </a14:m>
                <a:r>
                  <a:rPr lang="en-US" sz="3000" dirty="0">
                    <a:latin typeface="Calibri Body"/>
                  </a:rPr>
                  <a:t> is one of the </a:t>
                </a:r>
                <a:r>
                  <a:rPr lang="en-US" sz="3000" b="1" dirty="0">
                    <a:solidFill>
                      <a:srgbClr val="FFC000"/>
                    </a:solidFill>
                    <a:latin typeface="Calibri Body"/>
                  </a:rPr>
                  <a:t>predicted values</a:t>
                </a:r>
              </a:p>
              <a:p>
                <a:endParaRPr lang="en-PH" sz="2600" dirty="0">
                  <a:latin typeface="Calibri Body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9DD4D8-7625-7880-5190-89B401047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329" y="3002556"/>
                <a:ext cx="8756955" cy="2318905"/>
              </a:xfrm>
              <a:prstGeom prst="rect">
                <a:avLst/>
              </a:prstGeom>
              <a:blipFill>
                <a:blip r:embed="rId5"/>
                <a:stretch>
                  <a:fillRect l="-1392" t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35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482336"/>
            <a:ext cx="11008894" cy="565154"/>
          </a:xfrm>
        </p:spPr>
        <p:txBody>
          <a:bodyPr>
            <a:noAutofit/>
          </a:bodyPr>
          <a:lstStyle/>
          <a:p>
            <a:r>
              <a:rPr lang="en-US" sz="5000" b="1" dirty="0"/>
              <a:t>Sum of Squared Errors (SSE)</a:t>
            </a:r>
            <a:endParaRPr lang="en-PH" sz="50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A27A92-BC66-F1D2-AD5D-6D9F3137DB8B}"/>
              </a:ext>
            </a:extLst>
          </p:cNvPr>
          <p:cNvGraphicFramePr>
            <a:graphicFrameLocks noGrp="1"/>
          </p:cNvGraphicFramePr>
          <p:nvPr/>
        </p:nvGraphicFramePr>
        <p:xfrm>
          <a:off x="110317" y="1345250"/>
          <a:ext cx="5622025" cy="282878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2440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112440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  <a:gridCol w="1124405">
                  <a:extLst>
                    <a:ext uri="{9D8B030D-6E8A-4147-A177-3AD203B41FA5}">
                      <a16:colId xmlns:a16="http://schemas.microsoft.com/office/drawing/2014/main" val="3317155875"/>
                    </a:ext>
                  </a:extLst>
                </a:gridCol>
                <a:gridCol w="1124405">
                  <a:extLst>
                    <a:ext uri="{9D8B030D-6E8A-4147-A177-3AD203B41FA5}">
                      <a16:colId xmlns:a16="http://schemas.microsoft.com/office/drawing/2014/main" val="3347420862"/>
                    </a:ext>
                  </a:extLst>
                </a:gridCol>
                <a:gridCol w="1124405">
                  <a:extLst>
                    <a:ext uri="{9D8B030D-6E8A-4147-A177-3AD203B41FA5}">
                      <a16:colId xmlns:a16="http://schemas.microsoft.com/office/drawing/2014/main" val="3066683627"/>
                    </a:ext>
                  </a:extLst>
                </a:gridCol>
              </a:tblGrid>
              <a:tr h="947173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Price of Fuel (X)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00B050"/>
                          </a:solidFill>
                        </a:rPr>
                        <a:t>Jeepney Fare (Y)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C000"/>
                          </a:solidFill>
                        </a:rPr>
                        <a:t>Predicted Jeepney Fare (</a:t>
                      </a:r>
                      <a:r>
                        <a:rPr lang="en-US" sz="1500" b="1" dirty="0" err="1">
                          <a:solidFill>
                            <a:srgbClr val="FFC000"/>
                          </a:solidFill>
                        </a:rPr>
                        <a:t>Y</a:t>
                      </a:r>
                      <a:r>
                        <a:rPr lang="en-US" sz="1500" b="1" baseline="-25000" dirty="0" err="1">
                          <a:solidFill>
                            <a:srgbClr val="FFC000"/>
                          </a:solidFill>
                        </a:rPr>
                        <a:t>predict</a:t>
                      </a:r>
                      <a:r>
                        <a:rPr lang="en-US" sz="1500" b="1" dirty="0">
                          <a:solidFill>
                            <a:srgbClr val="FFC000"/>
                          </a:solidFill>
                        </a:rPr>
                        <a:t>)</a:t>
                      </a:r>
                      <a:endParaRPr lang="en-PH" sz="1500" b="1" baseline="-25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baseline="0" dirty="0">
                          <a:solidFill>
                            <a:srgbClr val="00B050"/>
                          </a:solidFill>
                        </a:rPr>
                        <a:t>Y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 -</a:t>
                      </a:r>
                      <a:r>
                        <a:rPr lang="en-US" sz="1500" b="1" baseline="30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rgbClr val="FFC000"/>
                          </a:solidFill>
                        </a:rPr>
                        <a:t>Y</a:t>
                      </a:r>
                      <a:r>
                        <a:rPr lang="en-US" sz="1500" b="1" baseline="-25000" dirty="0" err="1">
                          <a:solidFill>
                            <a:srgbClr val="FFC000"/>
                          </a:solidFill>
                        </a:rPr>
                        <a:t>predict</a:t>
                      </a:r>
                      <a:r>
                        <a:rPr lang="en-US" sz="1500" b="1" baseline="30000" dirty="0">
                          <a:solidFill>
                            <a:srgbClr val="FFC000"/>
                          </a:solidFill>
                        </a:rPr>
                        <a:t> </a:t>
                      </a:r>
                      <a:endParaRPr lang="en-PH" sz="1500" b="1" baseline="30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1500" b="1" baseline="0" dirty="0">
                          <a:solidFill>
                            <a:srgbClr val="00B050"/>
                          </a:solidFill>
                        </a:rPr>
                        <a:t>Y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 –</a:t>
                      </a:r>
                      <a:r>
                        <a:rPr lang="en-US" sz="1500" b="1" baseline="30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500" b="1" dirty="0" err="1">
                          <a:solidFill>
                            <a:srgbClr val="FFC000"/>
                          </a:solidFill>
                        </a:rPr>
                        <a:t>Y</a:t>
                      </a:r>
                      <a:r>
                        <a:rPr lang="en-US" sz="1500" b="1" baseline="-25000" dirty="0" err="1">
                          <a:solidFill>
                            <a:srgbClr val="FFC000"/>
                          </a:solidFill>
                        </a:rPr>
                        <a:t>predict</a:t>
                      </a:r>
                      <a:r>
                        <a:rPr lang="en-US" sz="1500" b="1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sz="1500" b="1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PH" sz="1500" b="1" baseline="30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4921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2.8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-0.8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0.64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4921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3.4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0.6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0.36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42610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4921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4.6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-0.6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0.36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4921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5.2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-0.2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0.04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DB16BDF-4C6D-21C9-A7C2-8D49EB747A2F}"/>
              </a:ext>
            </a:extLst>
          </p:cNvPr>
          <p:cNvSpPr txBox="1"/>
          <p:nvPr/>
        </p:nvSpPr>
        <p:spPr>
          <a:xfrm>
            <a:off x="4360974" y="4240966"/>
            <a:ext cx="1479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SSE</a:t>
            </a:r>
            <a:r>
              <a:rPr lang="en-PH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2.4</a:t>
            </a:r>
            <a:endParaRPr lang="en-PH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FC4993-01A0-C009-8F39-096079D3B4F7}"/>
              </a:ext>
            </a:extLst>
          </p:cNvPr>
          <p:cNvGrpSpPr/>
          <p:nvPr/>
        </p:nvGrpSpPr>
        <p:grpSpPr>
          <a:xfrm>
            <a:off x="6096000" y="1253340"/>
            <a:ext cx="6026417" cy="4743015"/>
            <a:chOff x="852061" y="1401319"/>
            <a:chExt cx="9442430" cy="569790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49A69E-8F02-F399-690B-6B3D8C0801AD}"/>
                </a:ext>
              </a:extLst>
            </p:cNvPr>
            <p:cNvSpPr txBox="1"/>
            <p:nvPr/>
          </p:nvSpPr>
          <p:spPr>
            <a:xfrm>
              <a:off x="4472677" y="6683725"/>
              <a:ext cx="1935144" cy="415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FF0000"/>
                  </a:solidFill>
                </a:rPr>
                <a:t>Price of Fuel (X)</a:t>
              </a:r>
              <a:endParaRPr lang="en-PH" sz="21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773A3-BD63-5CC3-6CD0-65918099A55B}"/>
                </a:ext>
              </a:extLst>
            </p:cNvPr>
            <p:cNvSpPr txBox="1"/>
            <p:nvPr/>
          </p:nvSpPr>
          <p:spPr>
            <a:xfrm rot="16200000">
              <a:off x="143438" y="3649807"/>
              <a:ext cx="1863962" cy="446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B050"/>
                  </a:solidFill>
                </a:rPr>
                <a:t>Jeepney Fare (Y)</a:t>
              </a:r>
              <a:endParaRPr lang="en-PH" sz="2100" b="1" dirty="0">
                <a:solidFill>
                  <a:srgbClr val="00B050"/>
                </a:solidFill>
              </a:endParaRPr>
            </a:p>
          </p:txBody>
        </p:sp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4A1ED064-EBF2-A436-DD51-3A8E4AB6CC9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61473399"/>
                </p:ext>
              </p:extLst>
            </p:nvPr>
          </p:nvGraphicFramePr>
          <p:xfrm>
            <a:off x="1485680" y="1401319"/>
            <a:ext cx="8808811" cy="528240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60B189-A8A1-778C-3F8B-8E26C3C61F6E}"/>
                  </a:ext>
                </a:extLst>
              </p:cNvPr>
              <p:cNvSpPr txBox="1"/>
              <p:nvPr/>
            </p:nvSpPr>
            <p:spPr>
              <a:xfrm>
                <a:off x="552714" y="4809612"/>
                <a:ext cx="3467100" cy="932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𝑺𝑺𝑬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𝒑𝒓𝒆𝒅𝒊𝒄𝒕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60B189-A8A1-778C-3F8B-8E26C3C61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14" y="4809612"/>
                <a:ext cx="3467100" cy="9326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00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Sum of Squares Total (SST)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0D3A3C-8568-F83E-D2B9-12FBE7BD6C92}"/>
                  </a:ext>
                </a:extLst>
              </p:cNvPr>
              <p:cNvSpPr txBox="1"/>
              <p:nvPr/>
            </p:nvSpPr>
            <p:spPr>
              <a:xfrm>
                <a:off x="2914413" y="4198073"/>
                <a:ext cx="6363172" cy="932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𝑺𝑺𝑻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𝒎𝒆𝒂𝒏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0D3A3C-8568-F83E-D2B9-12FBE7BD6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413" y="4198073"/>
                <a:ext cx="6363172" cy="9326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C24313A-49C5-4EAC-FE6A-FFB5604578C3}"/>
              </a:ext>
            </a:extLst>
          </p:cNvPr>
          <p:cNvSpPr txBox="1"/>
          <p:nvPr/>
        </p:nvSpPr>
        <p:spPr>
          <a:xfrm>
            <a:off x="1034701" y="1557108"/>
            <a:ext cx="1012259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222222"/>
                </a:solidFill>
                <a:latin typeface="Calibri (Body)"/>
              </a:rPr>
              <a:t>SST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Calibri (Body)"/>
              </a:rPr>
              <a:t> represents the total sum of squares. It is the squared values of the dependent variable to the sample mean. </a:t>
            </a:r>
          </a:p>
          <a:p>
            <a:endParaRPr lang="en-US" sz="3000" dirty="0">
              <a:solidFill>
                <a:srgbClr val="222222"/>
              </a:solidFill>
              <a:latin typeface="Calibri (Body)"/>
            </a:endParaRPr>
          </a:p>
          <a:p>
            <a:r>
              <a:rPr lang="en-US" sz="3000" b="0" i="0" dirty="0">
                <a:solidFill>
                  <a:srgbClr val="222222"/>
                </a:solidFill>
                <a:effectLst/>
                <a:latin typeface="Calibri (Body)"/>
              </a:rPr>
              <a:t>In other words, the total sum of squares measures </a:t>
            </a:r>
            <a:r>
              <a:rPr lang="en-US" sz="3000" b="1" i="0" dirty="0">
                <a:solidFill>
                  <a:srgbClr val="00B0F0"/>
                </a:solidFill>
                <a:effectLst/>
                <a:latin typeface="Calibri (Body)"/>
              </a:rPr>
              <a:t>the variation in a sample</a:t>
            </a:r>
            <a:r>
              <a:rPr lang="en-US" sz="3000" b="0" i="0" dirty="0">
                <a:solidFill>
                  <a:srgbClr val="222222"/>
                </a:solidFill>
                <a:effectLst/>
                <a:latin typeface="Calibri (Body)"/>
              </a:rPr>
              <a:t>.</a:t>
            </a:r>
            <a:endParaRPr lang="en-PH" sz="30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856911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3236</TotalTime>
  <Words>530</Words>
  <Application>Microsoft Macintosh PowerPoint</Application>
  <PresentationFormat>Widescreen</PresentationFormat>
  <Paragraphs>153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(Body)</vt:lpstr>
      <vt:lpstr>Calibri Body</vt:lpstr>
      <vt:lpstr>Calibri Light</vt:lpstr>
      <vt:lpstr>Cambria Math</vt:lpstr>
      <vt:lpstr>Wingdings</vt:lpstr>
      <vt:lpstr>Office Theme</vt:lpstr>
      <vt:lpstr>Coefficient of Determination (R^2)</vt:lpstr>
      <vt:lpstr>Outline</vt:lpstr>
      <vt:lpstr>〖"Coefficient of Determination " (R〗^2)</vt:lpstr>
      <vt:lpstr>〖"Coefficient of Determination " (R〗^2 ")"</vt:lpstr>
      <vt:lpstr>〖"Coefficient of Determination " (R〗^2 ")"</vt:lpstr>
      <vt:lpstr>Sum of Squares Error (SSE)</vt:lpstr>
      <vt:lpstr>Sum of Squares Error (SSE)</vt:lpstr>
      <vt:lpstr>Sum of Squared Errors (SSE)</vt:lpstr>
      <vt:lpstr>Sum of Squares Total (SST)</vt:lpstr>
      <vt:lpstr>Sum of Squares Total (SST)</vt:lpstr>
      <vt:lpstr>Sum of Squares Total (SST)</vt:lpstr>
      <vt:lpstr>〖"Coefficient of Determination " (R〗^2 ")"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639</cp:revision>
  <dcterms:created xsi:type="dcterms:W3CDTF">2022-05-11T03:47:05Z</dcterms:created>
  <dcterms:modified xsi:type="dcterms:W3CDTF">2024-08-28T08:42:55Z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  <property fmtid="{D5CDD505-2E9C-101B-9397-08002B2CF9AE}" pid="3" name="MSIP_Label_8a813f4b-519a-4481-a498-85770f517757_Enabled">
    <vt:lpwstr>true</vt:lpwstr>
  </property>
  <property fmtid="{D5CDD505-2E9C-101B-9397-08002B2CF9AE}" pid="4" name="MSIP_Label_8a813f4b-519a-4481-a498-85770f517757_SetDate">
    <vt:lpwstr>2024-07-11T14:07:06Z</vt:lpwstr>
  </property>
  <property fmtid="{D5CDD505-2E9C-101B-9397-08002B2CF9AE}" pid="5" name="MSIP_Label_8a813f4b-519a-4481-a498-85770f517757_Method">
    <vt:lpwstr>Standard</vt:lpwstr>
  </property>
  <property fmtid="{D5CDD505-2E9C-101B-9397-08002B2CF9AE}" pid="6" name="MSIP_Label_8a813f4b-519a-4481-a498-85770f517757_Name">
    <vt:lpwstr>Anyone (unrestricted)</vt:lpwstr>
  </property>
  <property fmtid="{D5CDD505-2E9C-101B-9397-08002B2CF9AE}" pid="7" name="MSIP_Label_8a813f4b-519a-4481-a498-85770f517757_SiteId">
    <vt:lpwstr>1d981f77-3ca3-46ae-b0d4-e8044e6c7f84</vt:lpwstr>
  </property>
  <property fmtid="{D5CDD505-2E9C-101B-9397-08002B2CF9AE}" pid="8" name="MSIP_Label_8a813f4b-519a-4481-a498-85770f517757_ActionId">
    <vt:lpwstr>6ac0b5a6-9e0e-416c-b6a4-b8e1522acc76</vt:lpwstr>
  </property>
  <property fmtid="{D5CDD505-2E9C-101B-9397-08002B2CF9AE}" pid="9" name="MSIP_Label_8a813f4b-519a-4481-a498-85770f517757_ContentBits">
    <vt:lpwstr>0</vt:lpwstr>
  </property>
</Properties>
</file>