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4"/>
  </p:notesMasterIdLst>
  <p:sldIdLst>
    <p:sldId id="257" r:id="rId5"/>
    <p:sldId id="325" r:id="rId6"/>
    <p:sldId id="362" r:id="rId7"/>
    <p:sldId id="356" r:id="rId8"/>
    <p:sldId id="357" r:id="rId9"/>
    <p:sldId id="358" r:id="rId10"/>
    <p:sldId id="359" r:id="rId11"/>
    <p:sldId id="360" r:id="rId12"/>
    <p:sldId id="361" r:id="rId13"/>
    <p:sldId id="355" r:id="rId14"/>
    <p:sldId id="326" r:id="rId15"/>
    <p:sldId id="327" r:id="rId16"/>
    <p:sldId id="328" r:id="rId17"/>
    <p:sldId id="354" r:id="rId18"/>
    <p:sldId id="329" r:id="rId19"/>
    <p:sldId id="332" r:id="rId20"/>
    <p:sldId id="330" r:id="rId21"/>
    <p:sldId id="331" r:id="rId22"/>
    <p:sldId id="333" r:id="rId23"/>
    <p:sldId id="334" r:id="rId24"/>
    <p:sldId id="340" r:id="rId25"/>
    <p:sldId id="335" r:id="rId26"/>
    <p:sldId id="342" r:id="rId27"/>
    <p:sldId id="336" r:id="rId28"/>
    <p:sldId id="348" r:id="rId29"/>
    <p:sldId id="337" r:id="rId30"/>
    <p:sldId id="338" r:id="rId31"/>
    <p:sldId id="341" r:id="rId32"/>
    <p:sldId id="339" r:id="rId33"/>
    <p:sldId id="346" r:id="rId34"/>
    <p:sldId id="345" r:id="rId35"/>
    <p:sldId id="344" r:id="rId36"/>
    <p:sldId id="349" r:id="rId37"/>
    <p:sldId id="347" r:id="rId38"/>
    <p:sldId id="350" r:id="rId39"/>
    <p:sldId id="351" r:id="rId40"/>
    <p:sldId id="352" r:id="rId41"/>
    <p:sldId id="353" r:id="rId42"/>
    <p:sldId id="36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150" autoAdjust="0"/>
  </p:normalViewPr>
  <p:slideViewPr>
    <p:cSldViewPr snapToGrid="0">
      <p:cViewPr varScale="1">
        <p:scale>
          <a:sx n="120" d="100"/>
          <a:sy n="120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8043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741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7627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70900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700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0372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0442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270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46652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2610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15190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8213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5091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0491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0832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25136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0296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003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45442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2283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3634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1515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18111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146572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211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30662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483097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98852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39264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90296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940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66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437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236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6426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188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477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034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B4912-E5D4-8748-9C79-1C175864D565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3F1E-F6A1-8140-8FD1-5261B7A662E7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F746-E481-374F-A06B-FC3B20A5EC48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46-F1AD-BB4C-A4C0-E10C9FD5402C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0CEC6-45D7-8042-9846-614CBA9393B8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93C4-BB27-FC40-8BFC-6F3B98832066}" type="datetime1">
              <a:rPr lang="en-PH" smtClean="0"/>
              <a:t>10/3/24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849A-9238-8F48-AC06-3F97DAF1F483}" type="datetime1">
              <a:rPr lang="en-PH" smtClean="0"/>
              <a:t>10/3/24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EA950-2E30-174C-916B-504D9BF5E662}" type="datetime1">
              <a:rPr lang="en-PH" smtClean="0"/>
              <a:t>10/3/24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0C987-8B64-9145-B817-70A31CBA4CBB}" type="datetime1">
              <a:rPr lang="en-PH" smtClean="0"/>
              <a:t>10/3/24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9BDC4-A6EF-F64E-8854-C08583BCF2D9}" type="datetime1">
              <a:rPr lang="en-PH" smtClean="0"/>
              <a:t>10/3/24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C374-021E-364E-B3B2-0DC6E2082AEF}" type="datetime1">
              <a:rPr lang="en-PH" smtClean="0"/>
              <a:t>10/3/24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61F8-A229-9149-849B-601E8071FBF4}" type="datetime1">
              <a:rPr lang="en-PH" smtClean="0"/>
              <a:t>10/3/24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@maleeshadesilva21/preprocessing-steps-for-natural-language-processing-nlp-a-beginners-guide-d6d9bf7689c9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NLP Text pre-processing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Text pre-processing</a:t>
            </a:r>
            <a:endParaRPr lang="en-PH" sz="50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A93C9-E1A7-C7BF-814A-80C9097F3F68}"/>
              </a:ext>
            </a:extLst>
          </p:cNvPr>
          <p:cNvSpPr txBox="1"/>
          <p:nvPr/>
        </p:nvSpPr>
        <p:spPr>
          <a:xfrm>
            <a:off x="459205" y="1490556"/>
            <a:ext cx="11273588" cy="1569660"/>
          </a:xfrm>
          <a:custGeom>
            <a:avLst/>
            <a:gdLst>
              <a:gd name="connsiteX0" fmla="*/ 0 w 11273588"/>
              <a:gd name="connsiteY0" fmla="*/ 0 h 1569660"/>
              <a:gd name="connsiteX1" fmla="*/ 480611 w 11273588"/>
              <a:gd name="connsiteY1" fmla="*/ 0 h 1569660"/>
              <a:gd name="connsiteX2" fmla="*/ 735750 w 11273588"/>
              <a:gd name="connsiteY2" fmla="*/ 0 h 1569660"/>
              <a:gd name="connsiteX3" fmla="*/ 1554568 w 11273588"/>
              <a:gd name="connsiteY3" fmla="*/ 0 h 1569660"/>
              <a:gd name="connsiteX4" fmla="*/ 2035179 w 11273588"/>
              <a:gd name="connsiteY4" fmla="*/ 0 h 1569660"/>
              <a:gd name="connsiteX5" fmla="*/ 2515790 w 11273588"/>
              <a:gd name="connsiteY5" fmla="*/ 0 h 1569660"/>
              <a:gd name="connsiteX6" fmla="*/ 3334609 w 11273588"/>
              <a:gd name="connsiteY6" fmla="*/ 0 h 1569660"/>
              <a:gd name="connsiteX7" fmla="*/ 3702484 w 11273588"/>
              <a:gd name="connsiteY7" fmla="*/ 0 h 1569660"/>
              <a:gd name="connsiteX8" fmla="*/ 4521302 w 11273588"/>
              <a:gd name="connsiteY8" fmla="*/ 0 h 1569660"/>
              <a:gd name="connsiteX9" fmla="*/ 5340121 w 11273588"/>
              <a:gd name="connsiteY9" fmla="*/ 0 h 1569660"/>
              <a:gd name="connsiteX10" fmla="*/ 5933467 w 11273588"/>
              <a:gd name="connsiteY10" fmla="*/ 0 h 1569660"/>
              <a:gd name="connsiteX11" fmla="*/ 6752286 w 11273588"/>
              <a:gd name="connsiteY11" fmla="*/ 0 h 1569660"/>
              <a:gd name="connsiteX12" fmla="*/ 7232897 w 11273588"/>
              <a:gd name="connsiteY12" fmla="*/ 0 h 1569660"/>
              <a:gd name="connsiteX13" fmla="*/ 7713508 w 11273588"/>
              <a:gd name="connsiteY13" fmla="*/ 0 h 1569660"/>
              <a:gd name="connsiteX14" fmla="*/ 8419590 w 11273588"/>
              <a:gd name="connsiteY14" fmla="*/ 0 h 1569660"/>
              <a:gd name="connsiteX15" fmla="*/ 8900201 w 11273588"/>
              <a:gd name="connsiteY15" fmla="*/ 0 h 1569660"/>
              <a:gd name="connsiteX16" fmla="*/ 9719020 w 11273588"/>
              <a:gd name="connsiteY16" fmla="*/ 0 h 1569660"/>
              <a:gd name="connsiteX17" fmla="*/ 10537838 w 11273588"/>
              <a:gd name="connsiteY17" fmla="*/ 0 h 1569660"/>
              <a:gd name="connsiteX18" fmla="*/ 11273588 w 11273588"/>
              <a:gd name="connsiteY18" fmla="*/ 0 h 1569660"/>
              <a:gd name="connsiteX19" fmla="*/ 11273588 w 11273588"/>
              <a:gd name="connsiteY19" fmla="*/ 507523 h 1569660"/>
              <a:gd name="connsiteX20" fmla="*/ 11273588 w 11273588"/>
              <a:gd name="connsiteY20" fmla="*/ 983654 h 1569660"/>
              <a:gd name="connsiteX21" fmla="*/ 11273588 w 11273588"/>
              <a:gd name="connsiteY21" fmla="*/ 1569660 h 1569660"/>
              <a:gd name="connsiteX22" fmla="*/ 10567505 w 11273588"/>
              <a:gd name="connsiteY22" fmla="*/ 1569660 h 1569660"/>
              <a:gd name="connsiteX23" fmla="*/ 10199630 w 11273588"/>
              <a:gd name="connsiteY23" fmla="*/ 1569660 h 1569660"/>
              <a:gd name="connsiteX24" fmla="*/ 9606284 w 11273588"/>
              <a:gd name="connsiteY24" fmla="*/ 1569660 h 1569660"/>
              <a:gd name="connsiteX25" fmla="*/ 9351145 w 11273588"/>
              <a:gd name="connsiteY25" fmla="*/ 1569660 h 1569660"/>
              <a:gd name="connsiteX26" fmla="*/ 9096005 w 11273588"/>
              <a:gd name="connsiteY26" fmla="*/ 1569660 h 1569660"/>
              <a:gd name="connsiteX27" fmla="*/ 8502659 w 11273588"/>
              <a:gd name="connsiteY27" fmla="*/ 1569660 h 1569660"/>
              <a:gd name="connsiteX28" fmla="*/ 8134784 w 11273588"/>
              <a:gd name="connsiteY28" fmla="*/ 1569660 h 1569660"/>
              <a:gd name="connsiteX29" fmla="*/ 7428701 w 11273588"/>
              <a:gd name="connsiteY29" fmla="*/ 1569660 h 1569660"/>
              <a:gd name="connsiteX30" fmla="*/ 7060826 w 11273588"/>
              <a:gd name="connsiteY30" fmla="*/ 1569660 h 1569660"/>
              <a:gd name="connsiteX31" fmla="*/ 6354744 w 11273588"/>
              <a:gd name="connsiteY31" fmla="*/ 1569660 h 1569660"/>
              <a:gd name="connsiteX32" fmla="*/ 6099604 w 11273588"/>
              <a:gd name="connsiteY32" fmla="*/ 1569660 h 1569660"/>
              <a:gd name="connsiteX33" fmla="*/ 5393522 w 11273588"/>
              <a:gd name="connsiteY33" fmla="*/ 1569660 h 1569660"/>
              <a:gd name="connsiteX34" fmla="*/ 5025647 w 11273588"/>
              <a:gd name="connsiteY34" fmla="*/ 1569660 h 1569660"/>
              <a:gd name="connsiteX35" fmla="*/ 4770508 w 11273588"/>
              <a:gd name="connsiteY35" fmla="*/ 1569660 h 1569660"/>
              <a:gd name="connsiteX36" fmla="*/ 4402633 w 11273588"/>
              <a:gd name="connsiteY36" fmla="*/ 1569660 h 1569660"/>
              <a:gd name="connsiteX37" fmla="*/ 3696550 w 11273588"/>
              <a:gd name="connsiteY37" fmla="*/ 1569660 h 1569660"/>
              <a:gd name="connsiteX38" fmla="*/ 3328675 w 11273588"/>
              <a:gd name="connsiteY38" fmla="*/ 1569660 h 1569660"/>
              <a:gd name="connsiteX39" fmla="*/ 3073536 w 11273588"/>
              <a:gd name="connsiteY39" fmla="*/ 1569660 h 1569660"/>
              <a:gd name="connsiteX40" fmla="*/ 2705661 w 11273588"/>
              <a:gd name="connsiteY40" fmla="*/ 1569660 h 1569660"/>
              <a:gd name="connsiteX41" fmla="*/ 2225050 w 11273588"/>
              <a:gd name="connsiteY41" fmla="*/ 1569660 h 1569660"/>
              <a:gd name="connsiteX42" fmla="*/ 1631704 w 11273588"/>
              <a:gd name="connsiteY42" fmla="*/ 1569660 h 1569660"/>
              <a:gd name="connsiteX43" fmla="*/ 1263829 w 11273588"/>
              <a:gd name="connsiteY43" fmla="*/ 1569660 h 1569660"/>
              <a:gd name="connsiteX44" fmla="*/ 0 w 11273588"/>
              <a:gd name="connsiteY44" fmla="*/ 1569660 h 1569660"/>
              <a:gd name="connsiteX45" fmla="*/ 0 w 11273588"/>
              <a:gd name="connsiteY45" fmla="*/ 1046440 h 1569660"/>
              <a:gd name="connsiteX46" fmla="*/ 0 w 11273588"/>
              <a:gd name="connsiteY46" fmla="*/ 523220 h 1569660"/>
              <a:gd name="connsiteX47" fmla="*/ 0 w 11273588"/>
              <a:gd name="connsiteY47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3588" h="1569660" extrusionOk="0">
                <a:moveTo>
                  <a:pt x="0" y="0"/>
                </a:moveTo>
                <a:cubicBezTo>
                  <a:pt x="218019" y="-47758"/>
                  <a:pt x="261734" y="1517"/>
                  <a:pt x="480611" y="0"/>
                </a:cubicBezTo>
                <a:cubicBezTo>
                  <a:pt x="699488" y="-1517"/>
                  <a:pt x="609095" y="21633"/>
                  <a:pt x="735750" y="0"/>
                </a:cubicBezTo>
                <a:cubicBezTo>
                  <a:pt x="862405" y="-21633"/>
                  <a:pt x="1237841" y="42735"/>
                  <a:pt x="1554568" y="0"/>
                </a:cubicBezTo>
                <a:cubicBezTo>
                  <a:pt x="1871295" y="-42735"/>
                  <a:pt x="1834799" y="20249"/>
                  <a:pt x="2035179" y="0"/>
                </a:cubicBezTo>
                <a:cubicBezTo>
                  <a:pt x="2235559" y="-20249"/>
                  <a:pt x="2395608" y="12592"/>
                  <a:pt x="2515790" y="0"/>
                </a:cubicBezTo>
                <a:cubicBezTo>
                  <a:pt x="2635972" y="-12592"/>
                  <a:pt x="2939065" y="47997"/>
                  <a:pt x="3334609" y="0"/>
                </a:cubicBezTo>
                <a:cubicBezTo>
                  <a:pt x="3730153" y="-47997"/>
                  <a:pt x="3526508" y="35802"/>
                  <a:pt x="3702484" y="0"/>
                </a:cubicBezTo>
                <a:cubicBezTo>
                  <a:pt x="3878461" y="-35802"/>
                  <a:pt x="4219299" y="38388"/>
                  <a:pt x="4521302" y="0"/>
                </a:cubicBezTo>
                <a:cubicBezTo>
                  <a:pt x="4823305" y="-38388"/>
                  <a:pt x="5038178" y="12085"/>
                  <a:pt x="5340121" y="0"/>
                </a:cubicBezTo>
                <a:cubicBezTo>
                  <a:pt x="5642064" y="-12085"/>
                  <a:pt x="5641500" y="70449"/>
                  <a:pt x="5933467" y="0"/>
                </a:cubicBezTo>
                <a:cubicBezTo>
                  <a:pt x="6225434" y="-70449"/>
                  <a:pt x="6474431" y="83258"/>
                  <a:pt x="6752286" y="0"/>
                </a:cubicBezTo>
                <a:cubicBezTo>
                  <a:pt x="7030141" y="-83258"/>
                  <a:pt x="7024446" y="39598"/>
                  <a:pt x="7232897" y="0"/>
                </a:cubicBezTo>
                <a:cubicBezTo>
                  <a:pt x="7441348" y="-39598"/>
                  <a:pt x="7601992" y="10171"/>
                  <a:pt x="7713508" y="0"/>
                </a:cubicBezTo>
                <a:cubicBezTo>
                  <a:pt x="7825024" y="-10171"/>
                  <a:pt x="8192280" y="27044"/>
                  <a:pt x="8419590" y="0"/>
                </a:cubicBezTo>
                <a:cubicBezTo>
                  <a:pt x="8646900" y="-27044"/>
                  <a:pt x="8755057" y="17181"/>
                  <a:pt x="8900201" y="0"/>
                </a:cubicBezTo>
                <a:cubicBezTo>
                  <a:pt x="9045345" y="-17181"/>
                  <a:pt x="9484490" y="73830"/>
                  <a:pt x="9719020" y="0"/>
                </a:cubicBezTo>
                <a:cubicBezTo>
                  <a:pt x="9953550" y="-73830"/>
                  <a:pt x="10322646" y="77979"/>
                  <a:pt x="10537838" y="0"/>
                </a:cubicBezTo>
                <a:cubicBezTo>
                  <a:pt x="10753030" y="-77979"/>
                  <a:pt x="10913436" y="66670"/>
                  <a:pt x="11273588" y="0"/>
                </a:cubicBezTo>
                <a:cubicBezTo>
                  <a:pt x="11278060" y="151186"/>
                  <a:pt x="11218996" y="280189"/>
                  <a:pt x="11273588" y="507523"/>
                </a:cubicBezTo>
                <a:cubicBezTo>
                  <a:pt x="11328180" y="734857"/>
                  <a:pt x="11224791" y="746818"/>
                  <a:pt x="11273588" y="983654"/>
                </a:cubicBezTo>
                <a:cubicBezTo>
                  <a:pt x="11322385" y="1220490"/>
                  <a:pt x="11240958" y="1444261"/>
                  <a:pt x="11273588" y="1569660"/>
                </a:cubicBezTo>
                <a:cubicBezTo>
                  <a:pt x="10987014" y="1635914"/>
                  <a:pt x="10892075" y="1490357"/>
                  <a:pt x="10567505" y="1569660"/>
                </a:cubicBezTo>
                <a:cubicBezTo>
                  <a:pt x="10242935" y="1648963"/>
                  <a:pt x="10373111" y="1564257"/>
                  <a:pt x="10199630" y="1569660"/>
                </a:cubicBezTo>
                <a:cubicBezTo>
                  <a:pt x="10026149" y="1575063"/>
                  <a:pt x="9761164" y="1510505"/>
                  <a:pt x="9606284" y="1569660"/>
                </a:cubicBezTo>
                <a:cubicBezTo>
                  <a:pt x="9451404" y="1628815"/>
                  <a:pt x="9441292" y="1566570"/>
                  <a:pt x="9351145" y="1569660"/>
                </a:cubicBezTo>
                <a:cubicBezTo>
                  <a:pt x="9260998" y="1572750"/>
                  <a:pt x="9147107" y="1562994"/>
                  <a:pt x="9096005" y="1569660"/>
                </a:cubicBezTo>
                <a:cubicBezTo>
                  <a:pt x="9044903" y="1576326"/>
                  <a:pt x="8766712" y="1550251"/>
                  <a:pt x="8502659" y="1569660"/>
                </a:cubicBezTo>
                <a:cubicBezTo>
                  <a:pt x="8238606" y="1589069"/>
                  <a:pt x="8286753" y="1548716"/>
                  <a:pt x="8134784" y="1569660"/>
                </a:cubicBezTo>
                <a:cubicBezTo>
                  <a:pt x="7982816" y="1590604"/>
                  <a:pt x="7627650" y="1532704"/>
                  <a:pt x="7428701" y="1569660"/>
                </a:cubicBezTo>
                <a:cubicBezTo>
                  <a:pt x="7229752" y="1606616"/>
                  <a:pt x="7159619" y="1528477"/>
                  <a:pt x="7060826" y="1569660"/>
                </a:cubicBezTo>
                <a:cubicBezTo>
                  <a:pt x="6962034" y="1610843"/>
                  <a:pt x="6673948" y="1490518"/>
                  <a:pt x="6354744" y="1569660"/>
                </a:cubicBezTo>
                <a:cubicBezTo>
                  <a:pt x="6035540" y="1648802"/>
                  <a:pt x="6155453" y="1553085"/>
                  <a:pt x="6099604" y="1569660"/>
                </a:cubicBezTo>
                <a:cubicBezTo>
                  <a:pt x="6043755" y="1586235"/>
                  <a:pt x="5587779" y="1541855"/>
                  <a:pt x="5393522" y="1569660"/>
                </a:cubicBezTo>
                <a:cubicBezTo>
                  <a:pt x="5199265" y="1597465"/>
                  <a:pt x="5113817" y="1552052"/>
                  <a:pt x="5025647" y="1569660"/>
                </a:cubicBezTo>
                <a:cubicBezTo>
                  <a:pt x="4937477" y="1587268"/>
                  <a:pt x="4825987" y="1547781"/>
                  <a:pt x="4770508" y="1569660"/>
                </a:cubicBezTo>
                <a:cubicBezTo>
                  <a:pt x="4715029" y="1591539"/>
                  <a:pt x="4541803" y="1537219"/>
                  <a:pt x="4402633" y="1569660"/>
                </a:cubicBezTo>
                <a:cubicBezTo>
                  <a:pt x="4263463" y="1602101"/>
                  <a:pt x="3886254" y="1559774"/>
                  <a:pt x="3696550" y="1569660"/>
                </a:cubicBezTo>
                <a:cubicBezTo>
                  <a:pt x="3506846" y="1579546"/>
                  <a:pt x="3446357" y="1546001"/>
                  <a:pt x="3328675" y="1569660"/>
                </a:cubicBezTo>
                <a:cubicBezTo>
                  <a:pt x="3210994" y="1593319"/>
                  <a:pt x="3124763" y="1562352"/>
                  <a:pt x="3073536" y="1569660"/>
                </a:cubicBezTo>
                <a:cubicBezTo>
                  <a:pt x="3022309" y="1576968"/>
                  <a:pt x="2869209" y="1551597"/>
                  <a:pt x="2705661" y="1569660"/>
                </a:cubicBezTo>
                <a:cubicBezTo>
                  <a:pt x="2542113" y="1587723"/>
                  <a:pt x="2420160" y="1560275"/>
                  <a:pt x="2225050" y="1569660"/>
                </a:cubicBezTo>
                <a:cubicBezTo>
                  <a:pt x="2029940" y="1579045"/>
                  <a:pt x="1909136" y="1558626"/>
                  <a:pt x="1631704" y="1569660"/>
                </a:cubicBezTo>
                <a:cubicBezTo>
                  <a:pt x="1354272" y="1580694"/>
                  <a:pt x="1444194" y="1534737"/>
                  <a:pt x="1263829" y="1569660"/>
                </a:cubicBezTo>
                <a:cubicBezTo>
                  <a:pt x="1083465" y="1604583"/>
                  <a:pt x="630842" y="1469580"/>
                  <a:pt x="0" y="1569660"/>
                </a:cubicBezTo>
                <a:cubicBezTo>
                  <a:pt x="-30159" y="1434418"/>
                  <a:pt x="14527" y="1289500"/>
                  <a:pt x="0" y="1046440"/>
                </a:cubicBezTo>
                <a:cubicBezTo>
                  <a:pt x="-14527" y="803380"/>
                  <a:pt x="1060" y="713816"/>
                  <a:pt x="0" y="523220"/>
                </a:cubicBezTo>
                <a:cubicBezTo>
                  <a:pt x="-1060" y="332624"/>
                  <a:pt x="6695" y="218480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PH" sz="3200" b="1" dirty="0">
                <a:solidFill>
                  <a:srgbClr val="0070C0"/>
                </a:solidFill>
              </a:rPr>
              <a:t>Text pre-processing </a:t>
            </a:r>
            <a:r>
              <a:rPr lang="en-PH" sz="3200" dirty="0"/>
              <a:t>refers to a series of techniques used to </a:t>
            </a:r>
            <a:r>
              <a:rPr lang="en-PH" sz="3200" b="1" dirty="0"/>
              <a:t>clean</a:t>
            </a:r>
            <a:r>
              <a:rPr lang="en-PH" sz="3200" dirty="0"/>
              <a:t>, </a:t>
            </a:r>
            <a:r>
              <a:rPr lang="en-PH" sz="3200" b="1" dirty="0"/>
              <a:t>transform</a:t>
            </a:r>
            <a:r>
              <a:rPr lang="en-PH" sz="3200" dirty="0"/>
              <a:t> and </a:t>
            </a:r>
            <a:r>
              <a:rPr lang="en-PH" sz="3200" b="1" dirty="0"/>
              <a:t>prepare</a:t>
            </a:r>
            <a:r>
              <a:rPr lang="en-PH" sz="3200" dirty="0"/>
              <a:t> raw textual data into a format that is suitable for NLP or ML tasks.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109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Steps in Text pre-processing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59205" y="1096917"/>
            <a:ext cx="11273588" cy="4868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Lower Casing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Tokenization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Removing</a:t>
            </a:r>
            <a:r>
              <a:rPr lang="en-PH" sz="3000" dirty="0"/>
              <a:t> </a:t>
            </a:r>
            <a:r>
              <a:rPr lang="en-PH" sz="3000" b="1" dirty="0"/>
              <a:t>punctuation marks, special characters, URLs and digits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Stop Word Removal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Stemming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dirty="0"/>
              <a:t> </a:t>
            </a:r>
            <a:r>
              <a:rPr lang="en-PH" sz="3000" b="1" dirty="0"/>
              <a:t>Lemmatization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PH" sz="3000" b="1" dirty="0"/>
              <a:t> Count Vectorizer and TF-IDF</a:t>
            </a:r>
          </a:p>
        </p:txBody>
      </p:sp>
    </p:spTree>
    <p:extLst>
      <p:ext uri="{BB962C8B-B14F-4D97-AF65-F5344CB8AC3E}">
        <p14:creationId xmlns:p14="http://schemas.microsoft.com/office/powerpoint/2010/main" val="2805370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Converting Text to Lowercase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1864240" y="4413090"/>
            <a:ext cx="8463516" cy="1333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[”Free”] </a:t>
            </a:r>
            <a:r>
              <a:rPr lang="en-PH" sz="6000" b="0" i="0" u="none" strike="noStrike" dirty="0">
                <a:effectLst/>
                <a:latin typeface="Google Sans"/>
              </a:rPr>
              <a:t>→</a:t>
            </a:r>
            <a:r>
              <a:rPr lang="en-PH" sz="6000" dirty="0">
                <a:latin typeface="Consolas" panose="020B0609020204030204" pitchFamily="49" charset="0"/>
                <a:cs typeface="Consolas" panose="020B0609020204030204" pitchFamily="49" charset="0"/>
              </a:rPr>
              <a:t> [“free”]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When we have a text input, such as a paragraph we find words both in lower as well as upper case.  However, the same words written in different cases are considered as different words by the computer.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For example, “</a:t>
            </a:r>
            <a:r>
              <a:rPr lang="en-PH" sz="3000" b="1" dirty="0">
                <a:solidFill>
                  <a:srgbClr val="00B050"/>
                </a:solidFill>
              </a:rPr>
              <a:t>Free</a:t>
            </a:r>
            <a:r>
              <a:rPr lang="en-PH" sz="3000" dirty="0"/>
              <a:t>” and “</a:t>
            </a:r>
            <a:r>
              <a:rPr lang="en-PH" sz="3000" b="1" dirty="0">
                <a:solidFill>
                  <a:srgbClr val="7030A0"/>
                </a:solidFill>
              </a:rPr>
              <a:t>free</a:t>
            </a:r>
            <a:r>
              <a:rPr lang="en-PH" sz="3000" dirty="0"/>
              <a:t>” are considered as </a:t>
            </a:r>
            <a:r>
              <a:rPr lang="en-PH" sz="3000" b="1" dirty="0">
                <a:solidFill>
                  <a:srgbClr val="FF0000"/>
                </a:solidFill>
              </a:rPr>
              <a:t>two separate words </a:t>
            </a:r>
            <a:r>
              <a:rPr lang="en-PH" sz="3000" dirty="0"/>
              <a:t>by the computer even though they mean the same.</a:t>
            </a:r>
          </a:p>
        </p:txBody>
      </p:sp>
    </p:spTree>
    <p:extLst>
      <p:ext uri="{BB962C8B-B14F-4D97-AF65-F5344CB8AC3E}">
        <p14:creationId xmlns:p14="http://schemas.microsoft.com/office/powerpoint/2010/main" val="318403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Stop Word Removal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237958" y="4501655"/>
            <a:ext cx="11716078" cy="919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 </a:t>
            </a:r>
            <a:r>
              <a:rPr lang="en-PH" sz="4000" dirty="0">
                <a:latin typeface="Google Sans"/>
              </a:rPr>
              <a:t>→</a:t>
            </a:r>
            <a:r>
              <a:rPr lang="en-PH" sz="4000" dirty="0">
                <a:latin typeface="Consolas" panose="020B0609020204030204" pitchFamily="49" charset="0"/>
                <a:cs typeface="Consolas" panose="020B0609020204030204" pitchFamily="49" charset="0"/>
              </a:rPr>
              <a:t> [“see cute dog”]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Stopwords</a:t>
            </a:r>
            <a:r>
              <a:rPr lang="en-PH" sz="3000" dirty="0"/>
              <a:t> such as “</a:t>
            </a:r>
            <a:r>
              <a:rPr lang="en-PH" sz="3000" b="1" dirty="0"/>
              <a:t>is</a:t>
            </a:r>
            <a:r>
              <a:rPr lang="en-PH" sz="3000" dirty="0"/>
              <a:t>”, “</a:t>
            </a:r>
            <a:r>
              <a:rPr lang="en-PH" sz="3000" b="1" dirty="0"/>
              <a:t>a</a:t>
            </a:r>
            <a:r>
              <a:rPr lang="en-PH" sz="3000" dirty="0"/>
              <a:t>”, “</a:t>
            </a:r>
            <a:r>
              <a:rPr lang="en-PH" sz="3000" b="1" dirty="0"/>
              <a:t>an</a:t>
            </a:r>
            <a:r>
              <a:rPr lang="en-PH" sz="3000" dirty="0"/>
              <a:t>”, “</a:t>
            </a:r>
            <a:r>
              <a:rPr lang="en-PH" sz="3000" b="1" dirty="0"/>
              <a:t>the</a:t>
            </a:r>
            <a:r>
              <a:rPr lang="en-PH" sz="3000" dirty="0"/>
              <a:t>”, “</a:t>
            </a:r>
            <a:r>
              <a:rPr lang="en-PH" sz="3000" b="1" dirty="0"/>
              <a:t>for</a:t>
            </a:r>
            <a:r>
              <a:rPr lang="en-PH" sz="3000" dirty="0"/>
              <a:t>” does not add much value to the meaning of a document and can help </a:t>
            </a:r>
            <a:r>
              <a:rPr lang="en-PH" sz="3000" b="1" dirty="0">
                <a:solidFill>
                  <a:srgbClr val="00B0F0"/>
                </a:solidFill>
              </a:rPr>
              <a:t>focus on the most important information or words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It can </a:t>
            </a:r>
            <a:r>
              <a:rPr lang="en-PH" sz="3000" b="1" dirty="0">
                <a:solidFill>
                  <a:srgbClr val="00B0F0"/>
                </a:solidFill>
              </a:rPr>
              <a:t>reduce the size of the dataset</a:t>
            </a:r>
            <a:r>
              <a:rPr lang="en-PH" sz="3000" dirty="0"/>
              <a:t>, which in turn reduces the training time required for natural language processing models.</a:t>
            </a:r>
          </a:p>
        </p:txBody>
      </p:sp>
    </p:spTree>
    <p:extLst>
      <p:ext uri="{BB962C8B-B14F-4D97-AF65-F5344CB8AC3E}">
        <p14:creationId xmlns:p14="http://schemas.microsoft.com/office/powerpoint/2010/main" val="65606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4500" b="1" dirty="0"/>
              <a:t>Removing URL’s, Digits and Special Characters</a:t>
            </a:r>
            <a:endParaRPr lang="en-PH" sz="4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475922" y="3687463"/>
            <a:ext cx="11085601" cy="712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3000" dirty="0">
                <a:latin typeface="Consolas" panose="020B0609020204030204" pitchFamily="49" charset="0"/>
                <a:cs typeface="Consolas" panose="020B0609020204030204" pitchFamily="49" charset="0"/>
              </a:rPr>
              <a:t>[”Please visit www.youtube.com”] </a:t>
            </a:r>
            <a:r>
              <a:rPr lang="en-PH" sz="3000" dirty="0">
                <a:latin typeface="Google Sans"/>
              </a:rPr>
              <a:t>→</a:t>
            </a:r>
            <a:r>
              <a:rPr lang="en-PH" sz="3000" dirty="0">
                <a:latin typeface="Consolas" panose="020B0609020204030204" pitchFamily="49" charset="0"/>
                <a:cs typeface="Consolas" panose="020B0609020204030204" pitchFamily="49" charset="0"/>
              </a:rPr>
              <a:t> [“Please visit”]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URLs or links to webpages, digits and special characters</a:t>
            </a:r>
          </a:p>
          <a:p>
            <a:pPr algn="l"/>
            <a:endParaRPr lang="en-PH" sz="3000" dirty="0"/>
          </a:p>
          <a:p>
            <a:pPr algn="l"/>
            <a:r>
              <a:rPr lang="en-US" sz="3000" dirty="0"/>
              <a:t>These do not add any value to text data and therefore should be removed before processing.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F5874F-BB00-331E-4D8D-7A96D667F23B}"/>
              </a:ext>
            </a:extLst>
          </p:cNvPr>
          <p:cNvSpPr txBox="1"/>
          <p:nvPr/>
        </p:nvSpPr>
        <p:spPr>
          <a:xfrm>
            <a:off x="459203" y="4424157"/>
            <a:ext cx="11484364" cy="67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2800" dirty="0">
                <a:latin typeface="Consolas" panose="020B0609020204030204" pitchFamily="49" charset="0"/>
                <a:cs typeface="Consolas" panose="020B0609020204030204" pitchFamily="49" charset="0"/>
              </a:rPr>
              <a:t>[”I have $5.00 in my account”] </a:t>
            </a:r>
            <a:r>
              <a:rPr lang="en-PH" sz="2800" dirty="0">
                <a:latin typeface="Google Sans"/>
              </a:rPr>
              <a:t>→</a:t>
            </a:r>
            <a:r>
              <a:rPr lang="en-PH" sz="2800" dirty="0">
                <a:latin typeface="Consolas" panose="020B0609020204030204" pitchFamily="49" charset="0"/>
                <a:cs typeface="Consolas" panose="020B0609020204030204" pitchFamily="49" charset="0"/>
              </a:rPr>
              <a:t> [“I have in my account”]</a:t>
            </a:r>
          </a:p>
        </p:txBody>
      </p:sp>
    </p:spTree>
    <p:extLst>
      <p:ext uri="{BB962C8B-B14F-4D97-AF65-F5344CB8AC3E}">
        <p14:creationId xmlns:p14="http://schemas.microsoft.com/office/powerpoint/2010/main" val="2143982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Tokenization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Tokenization is the process of breaking down large blocks of text such as paragraphs and sentences into smaller, more manageable units.</a:t>
            </a:r>
            <a:endParaRPr lang="en-PH" sz="3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E6E1AB-0E74-A5D4-DB4A-7B908B01C12C}"/>
              </a:ext>
            </a:extLst>
          </p:cNvPr>
          <p:cNvSpPr txBox="1"/>
          <p:nvPr/>
        </p:nvSpPr>
        <p:spPr>
          <a:xfrm>
            <a:off x="2435100" y="2723898"/>
            <a:ext cx="732179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 see a cute dog”]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3F08ED-0711-558C-CDF7-3EC75952FDA5}"/>
              </a:ext>
            </a:extLst>
          </p:cNvPr>
          <p:cNvSpPr txBox="1"/>
          <p:nvPr/>
        </p:nvSpPr>
        <p:spPr>
          <a:xfrm>
            <a:off x="459203" y="4865762"/>
            <a:ext cx="11491792" cy="1122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[”I”, “see”, “a”, “cute”, “dog”]</a:t>
            </a: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05DA478C-F5B6-B26A-DE13-591DA6D2D48B}"/>
              </a:ext>
            </a:extLst>
          </p:cNvPr>
          <p:cNvSpPr/>
          <p:nvPr/>
        </p:nvSpPr>
        <p:spPr>
          <a:xfrm>
            <a:off x="5853679" y="4001076"/>
            <a:ext cx="484632" cy="9784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0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Stemming is the process of reduction of a word into its </a:t>
            </a:r>
            <a:r>
              <a:rPr lang="en-PH" sz="3000" b="1" i="0" u="none" strike="noStrike" dirty="0">
                <a:solidFill>
                  <a:srgbClr val="00B0F0"/>
                </a:solidFill>
                <a:effectLst/>
                <a:latin typeface="Inter"/>
              </a:rPr>
              <a:t>root or stem word</a:t>
            </a:r>
            <a:r>
              <a:rPr lang="en-PH" sz="3000" b="0" i="0" u="none" strike="noStrike" dirty="0">
                <a:solidFill>
                  <a:srgbClr val="383838"/>
                </a:solidFill>
                <a:effectLst/>
                <a:latin typeface="Inter"/>
              </a:rPr>
              <a:t>.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connection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connect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10686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Stemming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/>
              <a:t>Stemming simply cuts the end of words to get the root form. Because of this, it </a:t>
            </a:r>
            <a:r>
              <a:rPr lang="en-PH" sz="3000" b="1" dirty="0">
                <a:solidFill>
                  <a:srgbClr val="FF0000"/>
                </a:solidFill>
              </a:rPr>
              <a:t>returns a word that is not part of the English vocabulary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58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Lemmatization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7E6A-8A4F-6FA8-BC00-1B4BACAA4188}"/>
              </a:ext>
            </a:extLst>
          </p:cNvPr>
          <p:cNvSpPr txBox="1"/>
          <p:nvPr/>
        </p:nvSpPr>
        <p:spPr>
          <a:xfrm>
            <a:off x="872871" y="2572259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2500" dirty="0"/>
              <a:t>Lemmatization goes beyond simple word reduction and </a:t>
            </a:r>
            <a:r>
              <a:rPr lang="en-PH" sz="2500" b="1" dirty="0">
                <a:solidFill>
                  <a:srgbClr val="00B0F0"/>
                </a:solidFill>
              </a:rPr>
              <a:t>considers the context of a word in a sentence.</a:t>
            </a:r>
            <a:r>
              <a:rPr lang="en-PH" sz="2500" dirty="0"/>
              <a:t> It analyzes the part of speech and meaning to accurately convert words to their base form. A lemma is the base form or dictionary form of a word.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6E2712-BFDB-1C43-290F-35C1EC8FFCA5}"/>
              </a:ext>
            </a:extLst>
          </p:cNvPr>
          <p:cNvSpPr txBox="1"/>
          <p:nvPr/>
        </p:nvSpPr>
        <p:spPr>
          <a:xfrm>
            <a:off x="872871" y="3844239"/>
            <a:ext cx="3709761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6702AB-1B38-0498-E9A7-39EC1F9CFD22}"/>
              </a:ext>
            </a:extLst>
          </p:cNvPr>
          <p:cNvSpPr txBox="1"/>
          <p:nvPr/>
        </p:nvSpPr>
        <p:spPr>
          <a:xfrm>
            <a:off x="883505" y="4927748"/>
            <a:ext cx="3720395" cy="1126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07F9CD-A9AD-CD0B-F24D-3643398C7842}"/>
              </a:ext>
            </a:extLst>
          </p:cNvPr>
          <p:cNvGrpSpPr/>
          <p:nvPr/>
        </p:nvGrpSpPr>
        <p:grpSpPr>
          <a:xfrm>
            <a:off x="4582632" y="3135394"/>
            <a:ext cx="5752215" cy="2355489"/>
            <a:chOff x="4582632" y="3135394"/>
            <a:chExt cx="5752215" cy="235548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0B39E-9926-6A0A-A903-B11D76E8CCF5}"/>
                </a:ext>
              </a:extLst>
            </p:cNvPr>
            <p:cNvSpPr txBox="1"/>
            <p:nvPr/>
          </p:nvSpPr>
          <p:spPr>
            <a:xfrm>
              <a:off x="7309113" y="3844239"/>
              <a:ext cx="3025734" cy="11262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PH" sz="50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Change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DA4648-B70E-2827-7322-70D3DF5D98DC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4593266" y="3135394"/>
              <a:ext cx="2715847" cy="127198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F5CD6C1-6D06-A8DC-C0DB-45A031593D4C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603900" y="4407374"/>
              <a:ext cx="2705213" cy="108350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A34A73D-E020-D727-ED58-E4820F424FC9}"/>
                </a:ext>
              </a:extLst>
            </p:cNvPr>
            <p:cNvCxnSpPr>
              <a:cxnSpLocks/>
              <a:stCxn id="2" idx="3"/>
              <a:endCxn id="7" idx="1"/>
            </p:cNvCxnSpPr>
            <p:nvPr/>
          </p:nvCxnSpPr>
          <p:spPr>
            <a:xfrm>
              <a:off x="4582632" y="4407374"/>
              <a:ext cx="27264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586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dirty="0" err="1"/>
              <a:t>CountVectorizer</a:t>
            </a:r>
            <a:r>
              <a:rPr lang="en-PH" sz="3000" dirty="0"/>
              <a:t> is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PH" sz="3000" dirty="0"/>
              <a:t>This creates a bag of words where each word is treated as a separate feature and the count of each word in a given document is used as the value of that feature.</a:t>
            </a:r>
          </a:p>
        </p:txBody>
      </p:sp>
    </p:spTree>
    <p:extLst>
      <p:ext uri="{BB962C8B-B14F-4D97-AF65-F5344CB8AC3E}">
        <p14:creationId xmlns:p14="http://schemas.microsoft.com/office/powerpoint/2010/main" val="1803023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F484157-127D-7711-9016-77A57D63353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What is Natural Language Processing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Why is NLP important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Text pre-processing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Steps in text pre-processing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i="0" dirty="0"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8FA67A0-4267-54B3-C611-AB7578193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774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B4580-0653-5AAA-3E4F-7A63D02B31FE}"/>
              </a:ext>
            </a:extLst>
          </p:cNvPr>
          <p:cNvSpPr txBox="1"/>
          <p:nvPr/>
        </p:nvSpPr>
        <p:spPr>
          <a:xfrm>
            <a:off x="1522426" y="2228671"/>
            <a:ext cx="914714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[‘The cat sat’,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sat in the hat’, </a:t>
            </a:r>
          </a:p>
          <a:p>
            <a:r>
              <a:rPr lang="en-PH" sz="5000" dirty="0">
                <a:latin typeface="Consolas" panose="020B0609020204030204" pitchFamily="49" charset="0"/>
                <a:cs typeface="Consolas" panose="020B0609020204030204" pitchFamily="49" charset="0"/>
              </a:rPr>
              <a:t>‘The cat with the hat’]</a:t>
            </a:r>
            <a:endParaRPr lang="en-US" sz="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3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9C6912-55A2-F31B-54A9-1AD76EAFF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15273"/>
              </p:ext>
            </p:extLst>
          </p:nvPr>
        </p:nvGraphicFramePr>
        <p:xfrm>
          <a:off x="2031998" y="26085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Cat sat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Cat hat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63F316B-D071-9D12-D258-FF425CA98A44}"/>
              </a:ext>
            </a:extLst>
          </p:cNvPr>
          <p:cNvSpPr txBox="1"/>
          <p:nvPr/>
        </p:nvSpPr>
        <p:spPr>
          <a:xfrm>
            <a:off x="459204" y="1433888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stop word removal and lemmatization before doing Count Vectorizer</a:t>
            </a:r>
          </a:p>
        </p:txBody>
      </p:sp>
    </p:spTree>
    <p:extLst>
      <p:ext uri="{BB962C8B-B14F-4D97-AF65-F5344CB8AC3E}">
        <p14:creationId xmlns:p14="http://schemas.microsoft.com/office/powerpoint/2010/main" val="3326159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026426"/>
              </p:ext>
            </p:extLst>
          </p:nvPr>
        </p:nvGraphicFramePr>
        <p:xfrm>
          <a:off x="3647454" y="2026920"/>
          <a:ext cx="4897088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544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448544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cat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sat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913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Count Vectorizer</a:t>
            </a:r>
            <a:endParaRPr lang="en-PH" sz="50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5022185-80C8-59DB-508A-0DDFC7078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414"/>
              </p:ext>
            </p:extLst>
          </p:nvPr>
        </p:nvGraphicFramePr>
        <p:xfrm>
          <a:off x="1471912" y="2026920"/>
          <a:ext cx="9248172" cy="2804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12043">
                  <a:extLst>
                    <a:ext uri="{9D8B030D-6E8A-4147-A177-3AD203B41FA5}">
                      <a16:colId xmlns:a16="http://schemas.microsoft.com/office/drawing/2014/main" val="1387732229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312043">
                  <a:extLst>
                    <a:ext uri="{9D8B030D-6E8A-4147-A177-3AD203B41FA5}">
                      <a16:colId xmlns:a16="http://schemas.microsoft.com/office/drawing/2014/main" val="176930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cat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hat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1" dirty="0">
                          <a:solidFill>
                            <a:schemeClr val="bg1"/>
                          </a:solidFill>
                        </a:rPr>
                        <a:t>sat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sat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000" dirty="0"/>
                        <a:t>cat 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171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459203" y="1368125"/>
            <a:ext cx="1127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000" b="1" dirty="0"/>
              <a:t>TD-IDF Vectorizer </a:t>
            </a:r>
            <a:r>
              <a:rPr lang="en-PH" sz="3000" dirty="0"/>
              <a:t>is also used to </a:t>
            </a:r>
            <a:r>
              <a:rPr lang="en-PH" sz="3000" b="1" dirty="0">
                <a:solidFill>
                  <a:srgbClr val="00B0F0"/>
                </a:solidFill>
              </a:rPr>
              <a:t>convert text data into numerical form</a:t>
            </a:r>
            <a:r>
              <a:rPr lang="en-PH" sz="3000" dirty="0"/>
              <a:t>. </a:t>
            </a:r>
          </a:p>
          <a:p>
            <a:pPr algn="l"/>
            <a:endParaRPr lang="en-PH" sz="3000" dirty="0"/>
          </a:p>
          <a:p>
            <a:pPr algn="l"/>
            <a:r>
              <a:rPr lang="en-US" sz="3000" b="1" dirty="0"/>
              <a:t>TF-IDF Vectorizer </a:t>
            </a:r>
            <a:r>
              <a:rPr lang="en-US" sz="3000" dirty="0"/>
              <a:t>not only counts the frequency of each word but also assigns a weight to each word based on its frequency in the document and its frequency in the entire corpus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900838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5DC7C9-6A45-A3E2-F421-2A25E3B5F5E1}"/>
              </a:ext>
            </a:extLst>
          </p:cNvPr>
          <p:cNvSpPr txBox="1"/>
          <p:nvPr/>
        </p:nvSpPr>
        <p:spPr>
          <a:xfrm>
            <a:off x="2569614" y="1391060"/>
            <a:ext cx="705276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/>
              <a:t>TF</a:t>
            </a:r>
            <a:r>
              <a:rPr lang="en-US" sz="4500" b="1" dirty="0"/>
              <a:t> </a:t>
            </a:r>
            <a:r>
              <a:rPr lang="en-US" sz="4500" dirty="0"/>
              <a:t>stands for </a:t>
            </a:r>
          </a:p>
          <a:p>
            <a:pPr algn="ctr"/>
            <a:r>
              <a:rPr lang="en-US" sz="4500" b="1" dirty="0">
                <a:solidFill>
                  <a:srgbClr val="00B0F0"/>
                </a:solidFill>
              </a:rPr>
              <a:t>Term Frequency</a:t>
            </a:r>
          </a:p>
          <a:p>
            <a:pPr algn="ctr"/>
            <a:endParaRPr lang="en-US" sz="4500" b="1" dirty="0"/>
          </a:p>
          <a:p>
            <a:pPr algn="ctr"/>
            <a:r>
              <a:rPr lang="en-US" sz="4500" dirty="0"/>
              <a:t>IDF</a:t>
            </a:r>
            <a:r>
              <a:rPr lang="en-US" sz="4500" b="1" dirty="0"/>
              <a:t> </a:t>
            </a:r>
            <a:r>
              <a:rPr lang="en-US" sz="4500" dirty="0"/>
              <a:t>stands for</a:t>
            </a:r>
          </a:p>
          <a:p>
            <a:pPr algn="ctr"/>
            <a:r>
              <a:rPr lang="en-US" sz="4500" dirty="0"/>
              <a:t> </a:t>
            </a:r>
            <a:r>
              <a:rPr lang="en-US" sz="4500" b="1" dirty="0">
                <a:solidFill>
                  <a:srgbClr val="00B0F0"/>
                </a:solidFill>
              </a:rPr>
              <a:t>Inverse Document Frequency</a:t>
            </a:r>
            <a:endParaRPr lang="en-PH" sz="4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6216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6D848-E98A-1EED-D760-55CF7778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204" y="2505670"/>
            <a:ext cx="11285141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['It is going to rain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not going to office today’,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latin typeface="Consolas" panose="020B0609020204030204" pitchFamily="49" charset="0"/>
              </a:rPr>
              <a:t>'I am going to watch a football match'] </a:t>
            </a:r>
          </a:p>
        </p:txBody>
      </p:sp>
    </p:spTree>
    <p:extLst>
      <p:ext uri="{BB962C8B-B14F-4D97-AF65-F5344CB8AC3E}">
        <p14:creationId xmlns:p14="http://schemas.microsoft.com/office/powerpoint/2010/main" val="1292198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653583"/>
              </p:ext>
            </p:extLst>
          </p:nvPr>
        </p:nvGraphicFramePr>
        <p:xfrm>
          <a:off x="2031998" y="1874520"/>
          <a:ext cx="8128000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It is going to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not going to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I am going to watch a football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78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A25983-C77E-5751-FC57-7CBFCBD3BB34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632345"/>
          <a:ext cx="8128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331405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23350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PH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bg1"/>
                          </a:solidFill>
                        </a:rPr>
                        <a:t>Document</a:t>
                      </a:r>
                      <a:endParaRPr lang="en-PH" sz="3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94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0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rain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78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1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go office today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0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/>
                        <a:t>2</a:t>
                      </a:r>
                      <a:endParaRPr lang="en-PH" sz="3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3000" dirty="0"/>
                        <a:t>go watch match</a:t>
                      </a:r>
                      <a:endParaRPr lang="en-PH" sz="3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443562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0F0F4D-EFB1-2224-9A2B-4474B7678423}"/>
              </a:ext>
            </a:extLst>
          </p:cNvPr>
          <p:cNvSpPr txBox="1"/>
          <p:nvPr/>
        </p:nvSpPr>
        <p:spPr>
          <a:xfrm>
            <a:off x="459203" y="1440151"/>
            <a:ext cx="1127358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500" dirty="0"/>
              <a:t>A</a:t>
            </a:r>
            <a:r>
              <a:rPr lang="en-PH" sz="2500" dirty="0" err="1"/>
              <a:t>pply</a:t>
            </a:r>
            <a:r>
              <a:rPr lang="en-PH" sz="2500" dirty="0"/>
              <a:t> </a:t>
            </a:r>
            <a:r>
              <a:rPr lang="en-PH" sz="2500" b="1" dirty="0"/>
              <a:t>stop word removal </a:t>
            </a:r>
            <a:r>
              <a:rPr lang="en-PH" sz="2500" dirty="0"/>
              <a:t>and </a:t>
            </a:r>
            <a:r>
              <a:rPr lang="en-PH" sz="2500" b="1" dirty="0"/>
              <a:t>lemmatization</a:t>
            </a:r>
            <a:r>
              <a:rPr lang="en-PH" sz="2500" dirty="0"/>
              <a:t> before doing TF-IDF Vectorizer</a:t>
            </a:r>
          </a:p>
        </p:txBody>
      </p:sp>
    </p:spTree>
    <p:extLst>
      <p:ext uri="{BB962C8B-B14F-4D97-AF65-F5344CB8AC3E}">
        <p14:creationId xmlns:p14="http://schemas.microsoft.com/office/powerpoint/2010/main" val="104864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TF-IDF Vectorizer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371756"/>
              </p:ext>
            </p:extLst>
          </p:nvPr>
        </p:nvGraphicFramePr>
        <p:xfrm>
          <a:off x="4340389" y="1539240"/>
          <a:ext cx="3511218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5609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755609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>
                          <a:solidFill>
                            <a:schemeClr val="bg1"/>
                          </a:solidFill>
                        </a:rPr>
                        <a:t>Frequency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2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64C51C-2367-D09C-7626-254BECC19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2" y="336512"/>
            <a:ext cx="10314271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</a:t>
            </a:r>
            <a:r>
              <a:rPr lang="en-PH" sz="5000" b="1" dirty="0"/>
              <a:t>hat is Natural Language Processing?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089835-F3E6-2B18-3E47-DD0EE6B65E16}"/>
              </a:ext>
            </a:extLst>
          </p:cNvPr>
          <p:cNvSpPr txBox="1">
            <a:spLocks/>
          </p:cNvSpPr>
          <p:nvPr/>
        </p:nvSpPr>
        <p:spPr>
          <a:xfrm>
            <a:off x="511372" y="1262454"/>
            <a:ext cx="11169251" cy="7184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b="1" dirty="0">
              <a:solidFill>
                <a:srgbClr val="00B050"/>
              </a:solidFill>
              <a:latin typeface="Calibri (Body)"/>
            </a:endParaRPr>
          </a:p>
          <a:p>
            <a:pPr algn="l"/>
            <a:r>
              <a:rPr lang="en-US" sz="2400" b="1" dirty="0">
                <a:solidFill>
                  <a:srgbClr val="00B050"/>
                </a:solidFill>
                <a:latin typeface="Calibri (Body)"/>
              </a:rPr>
              <a:t>Natural Language Processing, or NLP </a:t>
            </a:r>
            <a:r>
              <a:rPr lang="en-US" sz="2400" dirty="0">
                <a:latin typeface="Calibri (Body)"/>
              </a:rPr>
              <a:t>for short, focuses on analyzing text and speech data.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097F62-CAF5-659A-D22A-CB3A4DF9C8EC}"/>
              </a:ext>
            </a:extLst>
          </p:cNvPr>
          <p:cNvSpPr txBox="1"/>
          <p:nvPr/>
        </p:nvSpPr>
        <p:spPr>
          <a:xfrm>
            <a:off x="511372" y="2369831"/>
            <a:ext cx="610958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Calibri (Body)"/>
              </a:rPr>
              <a:t>This can range from:</a:t>
            </a:r>
          </a:p>
          <a:p>
            <a:pPr algn="l"/>
            <a:endParaRPr lang="en-US" sz="2400" dirty="0">
              <a:latin typeface="Calibri (Body)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Simple recognition (what words are in the given text/speech)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Sentiment analysis (was a review positive or negative)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Text generation (Writing a song or lyrics from scratch).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D633769-BE13-AB89-0D82-A9E25A93A3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80" y="2301191"/>
            <a:ext cx="4117227" cy="347698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59302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Term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𝑟𝑒𝑝𝑒𝑡𝑖𝑡𝑖𝑜𝑛𝑠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𝑤𝑜𝑟𝑑𝑠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𝑠𝑒𝑛𝑡𝑒𝑛𝑐𝑒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21" y="2331199"/>
                <a:ext cx="10975953" cy="21956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881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706" y="2384451"/>
                <a:ext cx="1848583" cy="20890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the TF of the word “go” for the sentence “go rain today”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1</a:t>
            </a:r>
            <a:r>
              <a:rPr lang="en-US" altLang="en-US" sz="3000" dirty="0"/>
              <a:t> is the number of times “go” appeared in “go rain today”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words in “go rain today”</a:t>
            </a:r>
          </a:p>
        </p:txBody>
      </p:sp>
    </p:spTree>
    <p:extLst>
      <p:ext uri="{BB962C8B-B14F-4D97-AF65-F5344CB8AC3E}">
        <p14:creationId xmlns:p14="http://schemas.microsoft.com/office/powerpoint/2010/main" val="1584733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</a:t>
            </a:r>
            <a:endParaRPr lang="en-PH" sz="5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568A0-BE88-6DCF-FBD3-8C4834F7E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46717"/>
              </p:ext>
            </p:extLst>
          </p:nvPr>
        </p:nvGraphicFramePr>
        <p:xfrm>
          <a:off x="755244" y="1347469"/>
          <a:ext cx="10681508" cy="440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377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1246699947"/>
                    </a:ext>
                  </a:extLst>
                </a:gridCol>
                <a:gridCol w="2670377">
                  <a:extLst>
                    <a:ext uri="{9D8B030D-6E8A-4147-A177-3AD203B41FA5}">
                      <a16:colId xmlns:a16="http://schemas.microsoft.com/office/drawing/2014/main" val="205786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Word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rain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office today”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TF of sentence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“go watch football match”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402670">
                <a:tc>
                  <a:txBody>
                    <a:bodyPr/>
                    <a:lstStyle/>
                    <a:p>
                      <a:r>
                        <a:rPr lang="en-US" sz="2500" dirty="0"/>
                        <a:t>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32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watch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59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football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3722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500" dirty="0"/>
                        <a:t>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dirty="0"/>
                        <a:t>1/4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694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18207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𝐼𝐷𝐹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𝑁𝑢𝑚𝑏𝑒𝑟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𝑠𝑒𝑛𝑡𝑒𝑛𝑐𝑒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𝑐𝑜𝑛𝑡𝑎𝑖𝑛𝑖𝑛𝑔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𝑤𝑜𝑟𝑑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𝑑𝑜𝑐𝑢𝑚𝑒𝑛𝑡</m:t>
                            </m:r>
                          </m:den>
                        </m:f>
                      </m:e>
                    </m:func>
                  </m:oMath>
                </a14:m>
                <a:r>
                  <a:rPr lang="en-PH" sz="3200" dirty="0"/>
                  <a:t> )</a:t>
                </a:r>
              </a:p>
              <a:p>
                <a:endParaRPr lang="en-PH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76" y="2550234"/>
                <a:ext cx="10072244" cy="1757532"/>
              </a:xfrm>
              <a:prstGeom prst="rect">
                <a:avLst/>
              </a:prstGeom>
              <a:blipFill>
                <a:blip r:embed="rId4"/>
                <a:stretch>
                  <a:fillRect r="-12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53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endParaRPr lang="en-US" sz="35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35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500" dirty="0"/>
              </a:p>
              <a:p>
                <a:endParaRPr lang="en-PH" sz="35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759" y="2361207"/>
                <a:ext cx="3056478" cy="21355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4FF87C8-9363-109B-3BA0-2B4594B9FB97}"/>
              </a:ext>
            </a:extLst>
          </p:cNvPr>
          <p:cNvSpPr txBox="1"/>
          <p:nvPr/>
        </p:nvSpPr>
        <p:spPr>
          <a:xfrm>
            <a:off x="608021" y="1519687"/>
            <a:ext cx="111247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dirty="0"/>
              <a:t>For example, for the word “go” the IDF is calculated as: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2AAC28-13C2-1D26-FA67-6FE4FD5E92B0}"/>
              </a:ext>
            </a:extLst>
          </p:cNvPr>
          <p:cNvSpPr txBox="1"/>
          <p:nvPr/>
        </p:nvSpPr>
        <p:spPr>
          <a:xfrm>
            <a:off x="608021" y="4701108"/>
            <a:ext cx="11124772" cy="1015663"/>
          </a:xfrm>
          <a:custGeom>
            <a:avLst/>
            <a:gdLst>
              <a:gd name="connsiteX0" fmla="*/ 0 w 11124772"/>
              <a:gd name="connsiteY0" fmla="*/ 0 h 1015663"/>
              <a:gd name="connsiteX1" fmla="*/ 696762 w 11124772"/>
              <a:gd name="connsiteY1" fmla="*/ 0 h 1015663"/>
              <a:gd name="connsiteX2" fmla="*/ 948533 w 11124772"/>
              <a:gd name="connsiteY2" fmla="*/ 0 h 1015663"/>
              <a:gd name="connsiteX3" fmla="*/ 1534048 w 11124772"/>
              <a:gd name="connsiteY3" fmla="*/ 0 h 1015663"/>
              <a:gd name="connsiteX4" fmla="*/ 1897066 w 11124772"/>
              <a:gd name="connsiteY4" fmla="*/ 0 h 1015663"/>
              <a:gd name="connsiteX5" fmla="*/ 2705076 w 11124772"/>
              <a:gd name="connsiteY5" fmla="*/ 0 h 1015663"/>
              <a:gd name="connsiteX6" fmla="*/ 3290590 w 11124772"/>
              <a:gd name="connsiteY6" fmla="*/ 0 h 1015663"/>
              <a:gd name="connsiteX7" fmla="*/ 3542362 w 11124772"/>
              <a:gd name="connsiteY7" fmla="*/ 0 h 1015663"/>
              <a:gd name="connsiteX8" fmla="*/ 4127876 w 11124772"/>
              <a:gd name="connsiteY8" fmla="*/ 0 h 1015663"/>
              <a:gd name="connsiteX9" fmla="*/ 4602143 w 11124772"/>
              <a:gd name="connsiteY9" fmla="*/ 0 h 1015663"/>
              <a:gd name="connsiteX10" fmla="*/ 5298905 w 11124772"/>
              <a:gd name="connsiteY10" fmla="*/ 0 h 1015663"/>
              <a:gd name="connsiteX11" fmla="*/ 5661923 w 11124772"/>
              <a:gd name="connsiteY11" fmla="*/ 0 h 1015663"/>
              <a:gd name="connsiteX12" fmla="*/ 6247438 w 11124772"/>
              <a:gd name="connsiteY12" fmla="*/ 0 h 1015663"/>
              <a:gd name="connsiteX13" fmla="*/ 6721704 w 11124772"/>
              <a:gd name="connsiteY13" fmla="*/ 0 h 1015663"/>
              <a:gd name="connsiteX14" fmla="*/ 7418466 w 11124772"/>
              <a:gd name="connsiteY14" fmla="*/ 0 h 1015663"/>
              <a:gd name="connsiteX15" fmla="*/ 7670238 w 11124772"/>
              <a:gd name="connsiteY15" fmla="*/ 0 h 1015663"/>
              <a:gd name="connsiteX16" fmla="*/ 8144504 w 11124772"/>
              <a:gd name="connsiteY16" fmla="*/ 0 h 1015663"/>
              <a:gd name="connsiteX17" fmla="*/ 8396275 w 11124772"/>
              <a:gd name="connsiteY17" fmla="*/ 0 h 1015663"/>
              <a:gd name="connsiteX18" fmla="*/ 8648046 w 11124772"/>
              <a:gd name="connsiteY18" fmla="*/ 0 h 1015663"/>
              <a:gd name="connsiteX19" fmla="*/ 9233561 w 11124772"/>
              <a:gd name="connsiteY19" fmla="*/ 0 h 1015663"/>
              <a:gd name="connsiteX20" fmla="*/ 9930323 w 11124772"/>
              <a:gd name="connsiteY20" fmla="*/ 0 h 1015663"/>
              <a:gd name="connsiteX21" fmla="*/ 10182094 w 11124772"/>
              <a:gd name="connsiteY21" fmla="*/ 0 h 1015663"/>
              <a:gd name="connsiteX22" fmla="*/ 10545113 w 11124772"/>
              <a:gd name="connsiteY22" fmla="*/ 0 h 1015663"/>
              <a:gd name="connsiteX23" fmla="*/ 11124772 w 11124772"/>
              <a:gd name="connsiteY23" fmla="*/ 0 h 1015663"/>
              <a:gd name="connsiteX24" fmla="*/ 11124772 w 11124772"/>
              <a:gd name="connsiteY24" fmla="*/ 507832 h 1015663"/>
              <a:gd name="connsiteX25" fmla="*/ 11124772 w 11124772"/>
              <a:gd name="connsiteY25" fmla="*/ 1015663 h 1015663"/>
              <a:gd name="connsiteX26" fmla="*/ 10428010 w 11124772"/>
              <a:gd name="connsiteY26" fmla="*/ 1015663 h 1015663"/>
              <a:gd name="connsiteX27" fmla="*/ 10064991 w 11124772"/>
              <a:gd name="connsiteY27" fmla="*/ 1015663 h 1015663"/>
              <a:gd name="connsiteX28" fmla="*/ 9368229 w 11124772"/>
              <a:gd name="connsiteY28" fmla="*/ 1015663 h 1015663"/>
              <a:gd name="connsiteX29" fmla="*/ 9005210 w 11124772"/>
              <a:gd name="connsiteY29" fmla="*/ 1015663 h 1015663"/>
              <a:gd name="connsiteX30" fmla="*/ 8419696 w 11124772"/>
              <a:gd name="connsiteY30" fmla="*/ 1015663 h 1015663"/>
              <a:gd name="connsiteX31" fmla="*/ 8056677 w 11124772"/>
              <a:gd name="connsiteY31" fmla="*/ 1015663 h 1015663"/>
              <a:gd name="connsiteX32" fmla="*/ 7359915 w 11124772"/>
              <a:gd name="connsiteY32" fmla="*/ 1015663 h 1015663"/>
              <a:gd name="connsiteX33" fmla="*/ 6551905 w 11124772"/>
              <a:gd name="connsiteY33" fmla="*/ 1015663 h 1015663"/>
              <a:gd name="connsiteX34" fmla="*/ 6077639 w 11124772"/>
              <a:gd name="connsiteY34" fmla="*/ 1015663 h 1015663"/>
              <a:gd name="connsiteX35" fmla="*/ 5603372 w 11124772"/>
              <a:gd name="connsiteY35" fmla="*/ 1015663 h 1015663"/>
              <a:gd name="connsiteX36" fmla="*/ 4795362 w 11124772"/>
              <a:gd name="connsiteY36" fmla="*/ 1015663 h 1015663"/>
              <a:gd name="connsiteX37" fmla="*/ 4098600 w 11124772"/>
              <a:gd name="connsiteY37" fmla="*/ 1015663 h 1015663"/>
              <a:gd name="connsiteX38" fmla="*/ 3735581 w 11124772"/>
              <a:gd name="connsiteY38" fmla="*/ 1015663 h 1015663"/>
              <a:gd name="connsiteX39" fmla="*/ 3038819 w 11124772"/>
              <a:gd name="connsiteY39" fmla="*/ 1015663 h 1015663"/>
              <a:gd name="connsiteX40" fmla="*/ 2564553 w 11124772"/>
              <a:gd name="connsiteY40" fmla="*/ 1015663 h 1015663"/>
              <a:gd name="connsiteX41" fmla="*/ 1979038 w 11124772"/>
              <a:gd name="connsiteY41" fmla="*/ 1015663 h 1015663"/>
              <a:gd name="connsiteX42" fmla="*/ 1393524 w 11124772"/>
              <a:gd name="connsiteY42" fmla="*/ 1015663 h 1015663"/>
              <a:gd name="connsiteX43" fmla="*/ 1141753 w 11124772"/>
              <a:gd name="connsiteY43" fmla="*/ 1015663 h 1015663"/>
              <a:gd name="connsiteX44" fmla="*/ 0 w 11124772"/>
              <a:gd name="connsiteY44" fmla="*/ 1015663 h 1015663"/>
              <a:gd name="connsiteX45" fmla="*/ 0 w 11124772"/>
              <a:gd name="connsiteY45" fmla="*/ 497675 h 1015663"/>
              <a:gd name="connsiteX46" fmla="*/ 0 w 11124772"/>
              <a:gd name="connsiteY46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1124772" h="1015663" extrusionOk="0">
                <a:moveTo>
                  <a:pt x="0" y="0"/>
                </a:moveTo>
                <a:cubicBezTo>
                  <a:pt x="146128" y="-51239"/>
                  <a:pt x="438615" y="23069"/>
                  <a:pt x="696762" y="0"/>
                </a:cubicBezTo>
                <a:cubicBezTo>
                  <a:pt x="954909" y="-23069"/>
                  <a:pt x="862653" y="27308"/>
                  <a:pt x="948533" y="0"/>
                </a:cubicBezTo>
                <a:cubicBezTo>
                  <a:pt x="1034413" y="-27308"/>
                  <a:pt x="1280115" y="45199"/>
                  <a:pt x="1534048" y="0"/>
                </a:cubicBezTo>
                <a:cubicBezTo>
                  <a:pt x="1787981" y="-45199"/>
                  <a:pt x="1801557" y="37060"/>
                  <a:pt x="1897066" y="0"/>
                </a:cubicBezTo>
                <a:cubicBezTo>
                  <a:pt x="1992575" y="-37060"/>
                  <a:pt x="2429426" y="84809"/>
                  <a:pt x="2705076" y="0"/>
                </a:cubicBezTo>
                <a:cubicBezTo>
                  <a:pt x="2980726" y="-84809"/>
                  <a:pt x="3072755" y="5647"/>
                  <a:pt x="3290590" y="0"/>
                </a:cubicBezTo>
                <a:cubicBezTo>
                  <a:pt x="3508425" y="-5647"/>
                  <a:pt x="3443112" y="24134"/>
                  <a:pt x="3542362" y="0"/>
                </a:cubicBezTo>
                <a:cubicBezTo>
                  <a:pt x="3641612" y="-24134"/>
                  <a:pt x="3955096" y="13933"/>
                  <a:pt x="4127876" y="0"/>
                </a:cubicBezTo>
                <a:cubicBezTo>
                  <a:pt x="4300656" y="-13933"/>
                  <a:pt x="4414875" y="24642"/>
                  <a:pt x="4602143" y="0"/>
                </a:cubicBezTo>
                <a:cubicBezTo>
                  <a:pt x="4789411" y="-24642"/>
                  <a:pt x="4991961" y="39488"/>
                  <a:pt x="5298905" y="0"/>
                </a:cubicBezTo>
                <a:cubicBezTo>
                  <a:pt x="5605849" y="-39488"/>
                  <a:pt x="5482126" y="2768"/>
                  <a:pt x="5661923" y="0"/>
                </a:cubicBezTo>
                <a:cubicBezTo>
                  <a:pt x="5841720" y="-2768"/>
                  <a:pt x="6032499" y="42178"/>
                  <a:pt x="6247438" y="0"/>
                </a:cubicBezTo>
                <a:cubicBezTo>
                  <a:pt x="6462378" y="-42178"/>
                  <a:pt x="6510622" y="13521"/>
                  <a:pt x="6721704" y="0"/>
                </a:cubicBezTo>
                <a:cubicBezTo>
                  <a:pt x="6932786" y="-13521"/>
                  <a:pt x="7269069" y="18404"/>
                  <a:pt x="7418466" y="0"/>
                </a:cubicBezTo>
                <a:cubicBezTo>
                  <a:pt x="7567863" y="-18404"/>
                  <a:pt x="7593575" y="5077"/>
                  <a:pt x="7670238" y="0"/>
                </a:cubicBezTo>
                <a:cubicBezTo>
                  <a:pt x="7746901" y="-5077"/>
                  <a:pt x="7965915" y="48702"/>
                  <a:pt x="8144504" y="0"/>
                </a:cubicBezTo>
                <a:cubicBezTo>
                  <a:pt x="8323093" y="-48702"/>
                  <a:pt x="8295419" y="10120"/>
                  <a:pt x="8396275" y="0"/>
                </a:cubicBezTo>
                <a:cubicBezTo>
                  <a:pt x="8497131" y="-10120"/>
                  <a:pt x="8561539" y="26031"/>
                  <a:pt x="8648046" y="0"/>
                </a:cubicBezTo>
                <a:cubicBezTo>
                  <a:pt x="8734553" y="-26031"/>
                  <a:pt x="9001866" y="7759"/>
                  <a:pt x="9233561" y="0"/>
                </a:cubicBezTo>
                <a:cubicBezTo>
                  <a:pt x="9465257" y="-7759"/>
                  <a:pt x="9754543" y="4301"/>
                  <a:pt x="9930323" y="0"/>
                </a:cubicBezTo>
                <a:cubicBezTo>
                  <a:pt x="10106103" y="-4301"/>
                  <a:pt x="10109323" y="6404"/>
                  <a:pt x="10182094" y="0"/>
                </a:cubicBezTo>
                <a:cubicBezTo>
                  <a:pt x="10254865" y="-6404"/>
                  <a:pt x="10381876" y="17213"/>
                  <a:pt x="10545113" y="0"/>
                </a:cubicBezTo>
                <a:cubicBezTo>
                  <a:pt x="10708350" y="-17213"/>
                  <a:pt x="10872645" y="41160"/>
                  <a:pt x="11124772" y="0"/>
                </a:cubicBezTo>
                <a:cubicBezTo>
                  <a:pt x="11144657" y="234007"/>
                  <a:pt x="11122227" y="372899"/>
                  <a:pt x="11124772" y="507832"/>
                </a:cubicBezTo>
                <a:cubicBezTo>
                  <a:pt x="11127317" y="642765"/>
                  <a:pt x="11089082" y="819642"/>
                  <a:pt x="11124772" y="1015663"/>
                </a:cubicBezTo>
                <a:cubicBezTo>
                  <a:pt x="10785469" y="1095833"/>
                  <a:pt x="10648482" y="975608"/>
                  <a:pt x="10428010" y="1015663"/>
                </a:cubicBezTo>
                <a:cubicBezTo>
                  <a:pt x="10207538" y="1055718"/>
                  <a:pt x="10186851" y="1009416"/>
                  <a:pt x="10064991" y="1015663"/>
                </a:cubicBezTo>
                <a:cubicBezTo>
                  <a:pt x="9943131" y="1021910"/>
                  <a:pt x="9548609" y="940447"/>
                  <a:pt x="9368229" y="1015663"/>
                </a:cubicBezTo>
                <a:cubicBezTo>
                  <a:pt x="9187849" y="1090879"/>
                  <a:pt x="9113794" y="978401"/>
                  <a:pt x="9005210" y="1015663"/>
                </a:cubicBezTo>
                <a:cubicBezTo>
                  <a:pt x="8896626" y="1052925"/>
                  <a:pt x="8609446" y="1004946"/>
                  <a:pt x="8419696" y="1015663"/>
                </a:cubicBezTo>
                <a:cubicBezTo>
                  <a:pt x="8229946" y="1026380"/>
                  <a:pt x="8196005" y="1006021"/>
                  <a:pt x="8056677" y="1015663"/>
                </a:cubicBezTo>
                <a:cubicBezTo>
                  <a:pt x="7917349" y="1025305"/>
                  <a:pt x="7508958" y="952932"/>
                  <a:pt x="7359915" y="1015663"/>
                </a:cubicBezTo>
                <a:cubicBezTo>
                  <a:pt x="7210872" y="1078394"/>
                  <a:pt x="6911261" y="974904"/>
                  <a:pt x="6551905" y="1015663"/>
                </a:cubicBezTo>
                <a:cubicBezTo>
                  <a:pt x="6192549" y="1056422"/>
                  <a:pt x="6278107" y="992905"/>
                  <a:pt x="6077639" y="1015663"/>
                </a:cubicBezTo>
                <a:cubicBezTo>
                  <a:pt x="5877171" y="1038421"/>
                  <a:pt x="5834341" y="966010"/>
                  <a:pt x="5603372" y="1015663"/>
                </a:cubicBezTo>
                <a:cubicBezTo>
                  <a:pt x="5372403" y="1065316"/>
                  <a:pt x="5086271" y="985298"/>
                  <a:pt x="4795362" y="1015663"/>
                </a:cubicBezTo>
                <a:cubicBezTo>
                  <a:pt x="4504453" y="1046028"/>
                  <a:pt x="4277473" y="994910"/>
                  <a:pt x="4098600" y="1015663"/>
                </a:cubicBezTo>
                <a:cubicBezTo>
                  <a:pt x="3919727" y="1036416"/>
                  <a:pt x="3833471" y="1003193"/>
                  <a:pt x="3735581" y="1015663"/>
                </a:cubicBezTo>
                <a:cubicBezTo>
                  <a:pt x="3637691" y="1028133"/>
                  <a:pt x="3290612" y="956651"/>
                  <a:pt x="3038819" y="1015663"/>
                </a:cubicBezTo>
                <a:cubicBezTo>
                  <a:pt x="2787026" y="1074675"/>
                  <a:pt x="2798206" y="972061"/>
                  <a:pt x="2564553" y="1015663"/>
                </a:cubicBezTo>
                <a:cubicBezTo>
                  <a:pt x="2330900" y="1059265"/>
                  <a:pt x="2169725" y="994569"/>
                  <a:pt x="1979038" y="1015663"/>
                </a:cubicBezTo>
                <a:cubicBezTo>
                  <a:pt x="1788352" y="1036757"/>
                  <a:pt x="1616381" y="996709"/>
                  <a:pt x="1393524" y="1015663"/>
                </a:cubicBezTo>
                <a:cubicBezTo>
                  <a:pt x="1170667" y="1034617"/>
                  <a:pt x="1232731" y="995604"/>
                  <a:pt x="1141753" y="1015663"/>
                </a:cubicBezTo>
                <a:cubicBezTo>
                  <a:pt x="1050775" y="1035722"/>
                  <a:pt x="339685" y="899851"/>
                  <a:pt x="0" y="1015663"/>
                </a:cubicBezTo>
                <a:cubicBezTo>
                  <a:pt x="-51497" y="904733"/>
                  <a:pt x="31034" y="623418"/>
                  <a:pt x="0" y="497675"/>
                </a:cubicBezTo>
                <a:cubicBezTo>
                  <a:pt x="-31034" y="371932"/>
                  <a:pt x="30294" y="1070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637035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total number of sentences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000" b="1" dirty="0"/>
              <a:t>3</a:t>
            </a:r>
            <a:r>
              <a:rPr lang="en-US" altLang="en-US" sz="3000" dirty="0"/>
              <a:t> is the number of times the word “go” appeared in all sentences</a:t>
            </a:r>
          </a:p>
        </p:txBody>
      </p:sp>
    </p:spTree>
    <p:extLst>
      <p:ext uri="{BB962C8B-B14F-4D97-AF65-F5344CB8AC3E}">
        <p14:creationId xmlns:p14="http://schemas.microsoft.com/office/powerpoint/2010/main" val="3242435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3/3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0.00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0.176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50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a:rPr lang="en-US" sz="2500" b="0" i="1" smtClean="0">
                                        <a:latin typeface="Cambria Math" panose="02040503050406030204" pitchFamily="18" charset="0"/>
                                      </a:rPr>
                                      <m:t>3/1</m:t>
                                    </m:r>
                                  </m:e>
                                </m:func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  <m:r>
                                  <m:rPr>
                                    <m:nor/>
                                  </m:rPr>
                                  <a:rPr lang="en-US" sz="25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2500" dirty="0" smtClean="0"/>
                                  <m:t>= 0.477</m:t>
                                </m:r>
                              </m:oMath>
                            </m:oMathPara>
                          </a14:m>
                          <a:endParaRPr lang="en-US" sz="2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func>
                                <m:funcPr>
                                  <m:ctrlPr>
                                    <a:rPr lang="en-US" sz="2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50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fName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3/1</m:t>
                                  </m:r>
                                </m:e>
                              </m:func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 )</m:t>
                              </m:r>
                            </m:oMath>
                          </a14:m>
                          <a:r>
                            <a:rPr lang="en-US" sz="2500" dirty="0"/>
                            <a:t> = 0.477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D53CF6E-5310-5FD1-26DE-D8EE870A74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9448998"/>
                  </p:ext>
                </p:extLst>
              </p:nvPr>
            </p:nvGraphicFramePr>
            <p:xfrm>
              <a:off x="3379689" y="1539240"/>
              <a:ext cx="5116128" cy="3779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58064">
                      <a:extLst>
                        <a:ext uri="{9D8B030D-6E8A-4147-A177-3AD203B41FA5}">
                          <a16:colId xmlns:a16="http://schemas.microsoft.com/office/drawing/2014/main" val="2967298443"/>
                        </a:ext>
                      </a:extLst>
                    </a:gridCol>
                    <a:gridCol w="2558064">
                      <a:extLst>
                        <a:ext uri="{9D8B030D-6E8A-4147-A177-3AD203B41FA5}">
                          <a16:colId xmlns:a16="http://schemas.microsoft.com/office/drawing/2014/main" val="1666515650"/>
                        </a:ext>
                      </a:extLst>
                    </a:gridCol>
                  </a:tblGrid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Word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b="1" dirty="0">
                              <a:solidFill>
                                <a:schemeClr val="bg1"/>
                              </a:solidFill>
                            </a:rPr>
                            <a:t>Frequency</a:t>
                          </a:r>
                        </a:p>
                      </a:txBody>
                      <a:tcPr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211752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go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110390" r="-476" b="-6363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624853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rain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207692" r="-476" b="-5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2331066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today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307692" r="-476" b="-428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6887687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office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412987" r="-476" b="-333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2328270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watch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506410" r="-476" b="-22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9594251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football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614286" r="-476" b="-132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83722425"/>
                      </a:ext>
                    </a:extLst>
                  </a:tr>
                  <a:tr h="4724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5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238" t="-705128" r="-476" b="-30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26942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8745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TF-IDF</a:t>
            </a:r>
            <a:endParaRPr lang="en-PH" sz="5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/>
              <p:nvPr/>
            </p:nvSpPr>
            <p:spPr>
              <a:xfrm>
                <a:off x="2743060" y="3044279"/>
                <a:ext cx="5916556" cy="76944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𝑇𝐹𝐼𝐷𝐹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sz="5000" b="0" i="1" dirty="0" smtClean="0">
                          <a:latin typeface="Cambria Math" panose="02040503050406030204" pitchFamily="18" charset="0"/>
                        </a:rPr>
                        <m:t>𝐼𝐷𝐹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CAD47A-8C1A-1300-391E-DAA183564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060" y="3044279"/>
                <a:ext cx="5916556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787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44028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1/3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1/4 * 0.477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065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Computing Inverse Document Frequency</a:t>
            </a:r>
            <a:endParaRPr lang="en-PH" sz="5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53CF6E-5310-5FD1-26DE-D8EE870A7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84270"/>
              </p:ext>
            </p:extLst>
          </p:nvPr>
        </p:nvGraphicFramePr>
        <p:xfrm>
          <a:off x="996386" y="1965960"/>
          <a:ext cx="1019922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4903">
                  <a:extLst>
                    <a:ext uri="{9D8B030D-6E8A-4147-A177-3AD203B41FA5}">
                      <a16:colId xmlns:a16="http://schemas.microsoft.com/office/drawing/2014/main" val="296729844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66515650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586128472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999106215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97017266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22833626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1698958313"/>
                    </a:ext>
                  </a:extLst>
                </a:gridCol>
                <a:gridCol w="1274903">
                  <a:extLst>
                    <a:ext uri="{9D8B030D-6E8A-4147-A177-3AD203B41FA5}">
                      <a16:colId xmlns:a16="http://schemas.microsoft.com/office/drawing/2014/main" val="950203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Sentence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go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today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office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watch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football 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chemeClr val="bg1"/>
                          </a:solidFill>
                        </a:rPr>
                        <a:t>match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211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rain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24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office today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0.059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0.159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233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go watch football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dirty="0"/>
                        <a:t>0.119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887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8608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4FAC5F5-ACD5-D061-4054-838F1C03E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78458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References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CF22E-BD86-0A85-FA96-D8561FF5B6B6}"/>
              </a:ext>
            </a:extLst>
          </p:cNvPr>
          <p:cNvSpPr txBox="1"/>
          <p:nvPr/>
        </p:nvSpPr>
        <p:spPr>
          <a:xfrm>
            <a:off x="459204" y="1478776"/>
            <a:ext cx="11273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hlinkClick r:id="rId4"/>
              </a:rPr>
              <a:t>https://medium.com/@maleeshadesilva21/preprocessing-steps-for-natural-language-processing-nlp-a-beginners-guide-d6d9bf7689c9</a:t>
            </a:r>
            <a:endParaRPr lang="en-US" sz="3000" dirty="0"/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757927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pic>
        <p:nvPicPr>
          <p:cNvPr id="14" name="Picture 13" descr="A group of yellow smileys with different colors&#10;&#10;Description automatically generated">
            <a:extLst>
              <a:ext uri="{FF2B5EF4-FFF2-40B4-BE49-F238E27FC236}">
                <a16:creationId xmlns:a16="http://schemas.microsoft.com/office/drawing/2014/main" id="{8D359653-1030-7AEF-B0D8-EEB2B767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37" y="1383152"/>
            <a:ext cx="6285525" cy="2548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F83A5-91A2-0BB5-B6F4-5A86E860287C}"/>
              </a:ext>
            </a:extLst>
          </p:cNvPr>
          <p:cNvSpPr txBox="1"/>
          <p:nvPr/>
        </p:nvSpPr>
        <p:spPr>
          <a:xfrm>
            <a:off x="4382226" y="4289390"/>
            <a:ext cx="3427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382511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ECC57A-6B9E-14EF-735B-5B2F3B5750DA}"/>
              </a:ext>
            </a:extLst>
          </p:cNvPr>
          <p:cNvSpPr txBox="1"/>
          <p:nvPr/>
        </p:nvSpPr>
        <p:spPr>
          <a:xfrm>
            <a:off x="4170300" y="4581777"/>
            <a:ext cx="38513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Machine Translation</a:t>
            </a:r>
          </a:p>
        </p:txBody>
      </p:sp>
      <p:pic>
        <p:nvPicPr>
          <p:cNvPr id="3" name="Picture 2" descr="A group of colorful circles and dots with different languages&#10;&#10;Description automatically generated with medium confidence">
            <a:extLst>
              <a:ext uri="{FF2B5EF4-FFF2-40B4-BE49-F238E27FC236}">
                <a16:creationId xmlns:a16="http://schemas.microsoft.com/office/drawing/2014/main" id="{B46739D2-AB01-1518-C526-A38659C3D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61" y="1546275"/>
            <a:ext cx="6136673" cy="258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pic>
        <p:nvPicPr>
          <p:cNvPr id="14" name="Picture 13" descr="A group of yellow smileys with different colors&#10;&#10;Description automatically generated">
            <a:extLst>
              <a:ext uri="{FF2B5EF4-FFF2-40B4-BE49-F238E27FC236}">
                <a16:creationId xmlns:a16="http://schemas.microsoft.com/office/drawing/2014/main" id="{8D359653-1030-7AEF-B0D8-EEB2B7672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237" y="1383152"/>
            <a:ext cx="6285525" cy="25481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EF83A5-91A2-0BB5-B6F4-5A86E860287C}"/>
              </a:ext>
            </a:extLst>
          </p:cNvPr>
          <p:cNvSpPr txBox="1"/>
          <p:nvPr/>
        </p:nvSpPr>
        <p:spPr>
          <a:xfrm>
            <a:off x="4382226" y="4289390"/>
            <a:ext cx="3427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Sentiment Analysis</a:t>
            </a:r>
          </a:p>
        </p:txBody>
      </p:sp>
    </p:spTree>
    <p:extLst>
      <p:ext uri="{BB962C8B-B14F-4D97-AF65-F5344CB8AC3E}">
        <p14:creationId xmlns:p14="http://schemas.microsoft.com/office/powerpoint/2010/main" val="1813094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E17B8B-0B70-F63B-54EC-7793B6B519C3}"/>
              </a:ext>
            </a:extLst>
          </p:cNvPr>
          <p:cNvSpPr txBox="1"/>
          <p:nvPr/>
        </p:nvSpPr>
        <p:spPr>
          <a:xfrm>
            <a:off x="4747778" y="4874165"/>
            <a:ext cx="2696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Voice Assistant</a:t>
            </a:r>
          </a:p>
        </p:txBody>
      </p:sp>
      <p:pic>
        <p:nvPicPr>
          <p:cNvPr id="3" name="Picture 2" descr="A colorful circle with dots and lines&#10;&#10;Description automatically generated">
            <a:extLst>
              <a:ext uri="{FF2B5EF4-FFF2-40B4-BE49-F238E27FC236}">
                <a16:creationId xmlns:a16="http://schemas.microsoft.com/office/drawing/2014/main" id="{ACF3A949-4E05-2279-075C-C741C142A0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63" y="1242298"/>
            <a:ext cx="4321466" cy="324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0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625A876-8A54-CF60-5FC7-331A3476A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336512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Why NLP is important</a:t>
            </a:r>
            <a:endParaRPr lang="en-PH" sz="5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8E0A5-A76F-3BAC-0330-EF6D5B5D3116}"/>
              </a:ext>
            </a:extLst>
          </p:cNvPr>
          <p:cNvSpPr txBox="1"/>
          <p:nvPr/>
        </p:nvSpPr>
        <p:spPr>
          <a:xfrm>
            <a:off x="4747778" y="4874165"/>
            <a:ext cx="26964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dirty="0">
                <a:latin typeface="Calibri (Body)"/>
              </a:rPr>
              <a:t>Smart Speaker</a:t>
            </a:r>
          </a:p>
        </p:txBody>
      </p:sp>
      <p:pic>
        <p:nvPicPr>
          <p:cNvPr id="6" name="Picture 5" descr="A white speaker with a sound wave&#10;&#10;Description automatically generated">
            <a:extLst>
              <a:ext uri="{FF2B5EF4-FFF2-40B4-BE49-F238E27FC236}">
                <a16:creationId xmlns:a16="http://schemas.microsoft.com/office/drawing/2014/main" id="{8BD78EA6-B95A-96A5-7B69-7C006DEA2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396" y="1207794"/>
            <a:ext cx="6553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17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49FC0DB-C999-AA1A-6F5B-736FBF032043}"/>
              </a:ext>
            </a:extLst>
          </p:cNvPr>
          <p:cNvSpPr txBox="1">
            <a:spLocks/>
          </p:cNvSpPr>
          <p:nvPr/>
        </p:nvSpPr>
        <p:spPr>
          <a:xfrm>
            <a:off x="511372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939D5E-2208-9641-4266-751A8B46A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9593" y="265030"/>
            <a:ext cx="9992810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Sentiment Analysis Example</a:t>
            </a:r>
            <a:endParaRPr lang="en-PH" sz="5000" b="1" dirty="0"/>
          </a:p>
        </p:txBody>
      </p:sp>
      <p:pic>
        <p:nvPicPr>
          <p:cNvPr id="14" name="Picture 13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A691FEC2-AD44-3EE7-C8AE-63E381414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67" y="1492548"/>
            <a:ext cx="11039475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41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2432</TotalTime>
  <Words>1293</Words>
  <Application>Microsoft Macintosh PowerPoint</Application>
  <PresentationFormat>Widescreen</PresentationFormat>
  <Paragraphs>394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Calibri (Body)</vt:lpstr>
      <vt:lpstr>Calibri Body</vt:lpstr>
      <vt:lpstr>Calibri Light</vt:lpstr>
      <vt:lpstr>Cambria Math</vt:lpstr>
      <vt:lpstr>Consolas</vt:lpstr>
      <vt:lpstr>Google Sans</vt:lpstr>
      <vt:lpstr>Inter</vt:lpstr>
      <vt:lpstr>source-serif-pro</vt:lpstr>
      <vt:lpstr>Wingdings</vt:lpstr>
      <vt:lpstr>Office Theme</vt:lpstr>
      <vt:lpstr>NLP Text pre-processing techniques</vt:lpstr>
      <vt:lpstr>Outline</vt:lpstr>
      <vt:lpstr>What is Natural Language Processing?</vt:lpstr>
      <vt:lpstr>Why NLP is important</vt:lpstr>
      <vt:lpstr>Why NLP is important</vt:lpstr>
      <vt:lpstr>Why NLP is important</vt:lpstr>
      <vt:lpstr>Why NLP is important</vt:lpstr>
      <vt:lpstr>Why NLP is important</vt:lpstr>
      <vt:lpstr>Sentiment Analysis Example</vt:lpstr>
      <vt:lpstr>Text pre-processing</vt:lpstr>
      <vt:lpstr>Steps in Text pre-processing</vt:lpstr>
      <vt:lpstr>Converting Text to Lowercase</vt:lpstr>
      <vt:lpstr>Stop Word Removal</vt:lpstr>
      <vt:lpstr>Removing URL’s, Digits and Special Characters</vt:lpstr>
      <vt:lpstr>Tokenization</vt:lpstr>
      <vt:lpstr>Stemming</vt:lpstr>
      <vt:lpstr>Stemming</vt:lpstr>
      <vt:lpstr>Lemmatization</vt:lpstr>
      <vt:lpstr>Count Vectorizer</vt:lpstr>
      <vt:lpstr>Count Vectorizer</vt:lpstr>
      <vt:lpstr>Count Vectorizer</vt:lpstr>
      <vt:lpstr>Count Vectorizer</vt:lpstr>
      <vt:lpstr>Count Vectorizer</vt:lpstr>
      <vt:lpstr>TF-IDF Vectorizer</vt:lpstr>
      <vt:lpstr>TF-IDF Vectorizer</vt:lpstr>
      <vt:lpstr>TF-IDF Vectorizer</vt:lpstr>
      <vt:lpstr>TF-IDF Vectorizer</vt:lpstr>
      <vt:lpstr>TF-IDF Vectorizer</vt:lpstr>
      <vt:lpstr>TF-IDF Vectorizer</vt:lpstr>
      <vt:lpstr>Computing Term Frequency</vt:lpstr>
      <vt:lpstr>Computing TF</vt:lpstr>
      <vt:lpstr>Computing TF</vt:lpstr>
      <vt:lpstr>Computing Inverse Document Frequency</vt:lpstr>
      <vt:lpstr>Computing Inverse Document Frequency</vt:lpstr>
      <vt:lpstr>Computing Inverse Document Frequency</vt:lpstr>
      <vt:lpstr>Computing TF-IDF</vt:lpstr>
      <vt:lpstr>Computing Inverse Document Frequency</vt:lpstr>
      <vt:lpstr>Computing Inverse Document Frequency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540</cp:revision>
  <dcterms:created xsi:type="dcterms:W3CDTF">2022-05-11T03:47:05Z</dcterms:created>
  <dcterms:modified xsi:type="dcterms:W3CDTF">2024-10-03T03:11:19Z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2024-07-11T14:06:23Z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491cc72a-715e-463e-a6d9-08b6eebd920a</vt:lpwstr>
  </property>
  <property fmtid="{D5CDD505-2E9C-101B-9397-08002B2CF9AE}" pid="9" name="MSIP_Label_8a813f4b-519a-4481-a498-85770f517757_ContentBits">
    <vt:lpwstr>0</vt:lpwstr>
  </property>
</Properties>
</file>