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7" r:id="rId5"/>
    <p:sldId id="292" r:id="rId6"/>
    <p:sldId id="303" r:id="rId7"/>
    <p:sldId id="307" r:id="rId8"/>
    <p:sldId id="314" r:id="rId9"/>
    <p:sldId id="315" r:id="rId10"/>
    <p:sldId id="318" r:id="rId11"/>
    <p:sldId id="316" r:id="rId12"/>
    <p:sldId id="317" r:id="rId13"/>
    <p:sldId id="320" r:id="rId14"/>
    <p:sldId id="319" r:id="rId15"/>
    <p:sldId id="321" r:id="rId16"/>
    <p:sldId id="322" r:id="rId17"/>
    <p:sldId id="323" r:id="rId18"/>
    <p:sldId id="324" r:id="rId19"/>
    <p:sldId id="327" r:id="rId20"/>
    <p:sldId id="326" r:id="rId21"/>
    <p:sldId id="328" r:id="rId22"/>
    <p:sldId id="329" r:id="rId23"/>
    <p:sldId id="325" r:id="rId24"/>
    <p:sldId id="330" r:id="rId25"/>
    <p:sldId id="331" r:id="rId26"/>
    <p:sldId id="332" r:id="rId27"/>
    <p:sldId id="333" r:id="rId28"/>
    <p:sldId id="334" r:id="rId29"/>
    <p:sldId id="335" r:id="rId30"/>
    <p:sldId id="3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8" autoAdjust="0"/>
    <p:restoredTop sz="94169" autoAdjust="0"/>
  </p:normalViewPr>
  <p:slideViewPr>
    <p:cSldViewPr snapToGrid="0">
      <p:cViewPr>
        <p:scale>
          <a:sx n="115" d="100"/>
          <a:sy n="115" d="100"/>
        </p:scale>
        <p:origin x="14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EA1-7A47-844B-55EE4E965EE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EA1-7A47-844B-55EE4E965EE8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F32-9E4D-BBDE-F48D98354DAB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22760867822419E-2"/>
          <c:y val="4.1635661786969022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22760867822419E-2"/>
          <c:y val="4.1635661786969022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2E7-E94D-AEBC-485D25B1C73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2E7-E94D-AEBC-485D25B1C73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2E7-E94D-AEBC-485D25B1C73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2E7-E94D-AEBC-485D25B1C7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5.5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1.5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22760867822419E-2"/>
          <c:y val="4.1635661786969022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2E7-E94D-AEBC-485D25B1C73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2E7-E94D-AEBC-485D25B1C73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2E7-E94D-AEBC-485D25B1C73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2E7-E94D-AEBC-485D25B1C7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5.5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1.5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22760867822419E-2"/>
          <c:y val="4.1635661786969022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2E7-E94D-AEBC-485D25B1C73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2E7-E94D-AEBC-485D25B1C73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2E7-E94D-AEBC-485D25B1C73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2E7-E94D-AEBC-485D25B1C7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5.5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1.5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EA1-7A47-844B-55EE4E965EE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EA1-7A47-844B-55EE4E965EE8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22760867822419E-2"/>
          <c:y val="4.1635661786969022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2E7-E94D-AEBC-485D25B1C73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2E7-E94D-AEBC-485D25B1C73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2E7-E94D-AEBC-485D25B1C73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2E7-E94D-AEBC-485D25B1C7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5.5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1.5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622760867822419E-2"/>
          <c:y val="4.1635661786969022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2E7-E94D-AEBC-485D25B1C73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2E7-E94D-AEBC-485D25B1C73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2E7-E94D-AEBC-485D25B1C73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2E7-E94D-AEBC-485D25B1C7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5.5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1.5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066-124F-A422-40FD28E86F5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066-124F-A422-40FD28E86F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066-124F-A422-40FD28E86F5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066-124F-A422-40FD28E86F5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066-124F-A422-40FD28E86F5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066-124F-A422-40FD28E86F5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066-124F-A422-40FD28E86F5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066-124F-A422-40FD28E86F5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066-124F-A422-40FD28E86F5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066-124F-A422-40FD28E86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8BC-F345-AD72-FFCC39222E9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8BC-F345-AD72-FFCC39222E9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8BC-F345-AD72-FFCC39222E9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8BC-F345-AD72-FFCC39222E9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8BC-F345-AD72-FFCC39222E9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8BC-F345-AD72-FFCC39222E9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8BC-F345-AD72-FFCC39222E9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8BC-F345-AD72-FFCC39222E9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BC-F345-AD72-FFCC39222E9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8BC-F345-AD72-FFCC39222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261-EA42-AF26-225A75AAB5A3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261-EA42-AF26-225A75AAB5A3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261-EA42-AF26-225A75AAB5A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261-EA42-AF26-225A75AAB5A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261-EA42-AF26-225A75AAB5A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6261-EA42-AF26-225A75AAB5A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6261-EA42-AF26-225A75AAB5A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6261-EA42-AF26-225A75AAB5A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6261-EA42-AF26-225A75AAB5A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6261-EA42-AF26-225A75AAB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A00-284D-AC0E-1B72570E714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A00-284D-AC0E-1B72570E714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A00-284D-AC0E-1B72570E714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A00-284D-AC0E-1B72570E714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A00-284D-AC0E-1B72570E714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A00-284D-AC0E-1B72570E714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A00-284D-AC0E-1B72570E714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A00-284D-AC0E-1B72570E714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00-284D-AC0E-1B72570E714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A00-284D-AC0E-1B72570E7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4:32:32.2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24575,'34'0'0,"9"0"0,10 0 0,8 0 0,12 0-1919,23 8 1919,-39-3 0,4 2-601,10 3 0,1 2 601,5 1 0,0 3 0,-4-1 0,0 3 0,0 0 0,-2 1 0,-8-1 0,-2 2 0,-1 1 0,0 3 0,2 1 0,0 1 0,1 3 0,1 2 0,6 1 0,0 2 0,2 1 0,-1 1 0,-7-4 0,0 0 0,7 5 0,0 1 0,0 0 0,1-1 0,-3-1 0,0-2 0,3 2 0,1-2 0,-6-7 0,0-3 0,4 0 0,-3-1 366,-11-5 1,-3-3-367,26 5 0,-23-11 0,4-11 0,20 0 0,18-2-10,-49 2 1,2 0 9,4 0 0,4 1 0,10 0 0,4 1-285,7-1 1,4 1 284,6 0 0,0 0 0,-1 0 0,-4 0 0,-11-1 0,-3 2 0,-7 2 0,-3 1 0,38 6 0,-51 0 0,1 1-243,6 3 0,0 2 243,0 0 0,0 1 0,6 3 0,1 1-558,0-2 1,0 1 557,4 1 0,2 0 0,7 0 0,2 1-494,4 0 1,3 1 493,3-2 0,1-1 0,3 0 0,0-2 0,0 0 0,1-3 0,-3-4 0,-1-1 0,-3-2 0,-3-3 840,-15-1 1,-6-3-841,18-1 475,-39 0-475,-17 0 1196,24-6-1196,25-4 0,19-8 0,-1-3 0,-40 11 0,0 1 1217,46-9-1217,-37 8 0,2 0 0,-3 0 0,-2 0 0,-4 2 0,0 0 0,-2 0 0,-1 2 0,31 0 0,10 1 0,-10 2 0,2 1 0,-11 1 0,-4 1 0,-9 0 0,-7 0 0,-5 0 995,-9 0-995,0-1 0,-7 1 0,-1 0 0,-6 0 0,-5 0 0,-2 0 0,-4 0 0,2 0 0,3 0 0,-3 0 0,2 0 0,3 0 0,4 0 0,8 0 0,9 0 0,4 0 0,0 0 0,-3 0 0,-8 0 0,-7 0 0,-4 0 0,-5 0 0,-4 0 0,-4-1 0,-2-1 0,1-1 0,0 1 0,0 1 0,1 1 0,-1 0 0,1 0 0,1 0 0,-1 0 0,0 0 0,0 0 0,0 0 0,-1 0 0,0 0 0,0 0 0,7 0 0,-10 0 0,4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2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1014 1187 24575,'-33'0'0,"-5"0"0,-1-2 0,-3-2 0,-17-10 0,-22-11 0,-13-7-2667,3-2 2667,21 6 632,12 0-632,7 2 0,-4-2 0,-1-1 0,9 3 0,-1-5 2035,8 1-2035,5-2 0,6 0 0,8 3 0,5-1 0,9 3 0,4-2 0,3-1 0,0 1 0,0-1 0,0 3 0,1-1 0,9-4 0,6 1 0,10-5 0,5 2 0,3 2 0,4-2 0,5 2 0,7 0 0,5 2 0,10 0 0,7 1 0,6-1 0,-3 3 0,-10 6 0,-2 1 0,-1 5 0,5 0 0,0 0 0,-2 5 0,-3 2 0,-4 1 0,-5 4 0,-4 0 0,0 3 0,1-1 0,1 1 0,0 0 0,-4 0 0,-7 0 0,-7 0 0,-3 0 0,-2 0 0,2 0 0,-2 2 0,-4 1 0,1 3 0,-1 2 0,2 0 0,0 1 0,1 2 0,-3 1 0,0 1 0,-3 0 0,-3-2 0,-2-2 0,-4 0 0,-1 0 0,-3 0 0,0 0 0,0 0 0,-1-2 0,0-2 0,-1 1 0,0-1 0,-1 3 0,1-3 0,1 1 0,-2-1 0,0 0 0,1 2 0,-2 0 0,2-1 0,0 0 0,1 1 0,0 2 0,2 2 0,0 0 0,2 1 0,0-1 0,-1-1 0,0 0 0,-3-3 0,1 1 0,-1-3 0,0-1 0,-1-2 0,2-1 0,2 3 0,8 3 0,5 3 0,0-1 0,-2-1 0,-5-4 0,-2-1 0,-2 1 0,-3-2 0,-3 0 0,0-2 0,-3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23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24575,'0'-17'0,"0"4"0,0 0 0,0 1 0,0 1 0,0 1 0,0 2 0,0 0 0,0-4 0,0-3 0,0-1 0,0 2 0,0 2 0,0 0 0,0 2 0,0 1 0,0 0 0,0 0 0,0-2 0,0-3 0,0 0 0,0-5 0,0-2 0,0-1 0,0-1 0,0 5 0,0 0 0,0 4 0,0 3 0,1 5 0,4 5 0,3 4 0,4 5 0,3 1 0,0 2 0,0 3 0,2 0 0,-1 0 0,1 1 0,-1-2 0,-1 0 0,-1 0 0,-2-1 0,-1 0 0,0 0 0,-1-2 0,0 2 0,-2-3 0,0 1 0,-1-2 0,-1-2 0,0-2 0,-1 0 0,1 1 0,0 0 0,-1 1 0,-1 0 0,1-1 0,0 0 0,0 0 0,1-1 0,-2 2 0,-2-1 0,0 0 0,-2 1 0,0 1 0,-4 1 0,-2 1 0,-2 1 0,0-1 0,3-2 0,0-1 0,1-1 0,1-2 0,-2-1 0,0 1 0,-1-1 0,0 1 0,-1 0 0,-1 1 0,1-1 0,1 1 0,1-1 0,1 0 0,1 1 0,0-1 0,-1 2 0,-3-2 0,0 1 0,0 0 0,1 0 0,1 0 0,-1 0 0,0 0 0,-2 1 0,1 1 0,0 0 0,0 1 0,1-1 0,1-2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4:32:33.6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24575,'0'27'0,"0"10"0,0 8 0,0 6 0,0-4 0,0-2 0,0-10 0,0-5 0,0-8 0,0-8 0,0 0 0,0-2 0,0 0 0,0-1 0,0 1 0,0 3 0,0 3 0,0 0 0,0-3 0,0-1 0,0-4 0,0 0 0,0-1 0,0 1 0,0-1 0,0-1 0,0 0 0,0 1 0,0-1 0,0 2 0,0-1 0,0 0 0,0 0 0,0 0 0,0 0 0,0 3 0,0 0 0,0 0 0,0-2 0,0-2 0,0 0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4:32:35.24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24575,'18'20'0,"0"1"0,1-3 0,-1 0 0,-3-2 0,1 1 0,1 1 0,0 0 0,0-4 0,-2-2 0,-2-2 0,-1 1 0,2 1 0,-1-2 0,-1 0 0,-1-2 0,-1-1 0,-1 0 0,0 1 0,0 1 0,0 0 0,0 0 0,-1-1 0,0-2 0,0 0 0,1-2 0,-2 1 0,0 2 0,0 0 0,0 2 0,0-1 0,-1 1 0,-2-1 0,-1 3 0,-6 4 0,-8 4 0,-10 8 0,-17 12 0,-1 3 0,-1 0 0,7-10 0,13-13 0,2-3 0,8-6 0,2 0 0,4-2 0,-1-1 0,3-3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0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1688 24575,'39'0'0,"11"0"0,12 0 0,13 0 0,-6 0 0,18 0-1700,-31 0 0,3 0 1700,4 0 0,2 0 0,11 0 0,2 0 0,0 3 0,1 2 0,-3 2 0,0 1 0,4 2 0,-1 1 0,-6 2 0,-3 0 63,-9-3 0,-1-1-63,-2 0 0,0 0 0,-3-1 0,-1-1 0,-1-2 0,0-1 0,2 0 0,-1-2 653,34-1-653,-7-1 0,-14-3 0,-12-6 0,-4-11 1697,-2-6-1697,8-7 795,-2-3-795,-2-2 129,-7-1-129,-4-2 0,-5 2 0,-3-2 0,-5-2 0,-6 2 0,-5-3 0,-6-3 0,-1-8 0,-3-6 0,-3 4 0,-3-3 0,-2 5 0,0-6 0,-1-7 0,-6 2 0,-5-1 0,-8 3 0,-3 4 0,-3 2 0,-6-2 0,-3 2 0,-6 2 0,-6 3 0,-5 4 0,0 7 0,2 6 0,0 6 0,-7 2 0,-4-3 0,-9-1 0,-1 3 0,5 8 0,-11-1 0,-2 4 0,-3 4 0,-5 4 0,1 6-410,-6 3 410,4 1 0,5 0 0,9 2 0,7 4 0,6 1 0,10 4 0,7-1 0,3 2 0,1 1 0,0 2 0,-1-2 410,1-2-410,-1-4 0,3-1 0,4 0 0,-1 4 0,-3 1 0,4-1 0,1 1 0,9-3 0,9 0 0,2-1 0,4-2 0,3 1 0,0-2 0,2 0 0,2-2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1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24575,'0'44'0,"0"-4"0,0 3 0,0 0 0,0 3 0,0-5 0,0-6 0,0-5 0,0-2 0,1 1 0,2-4 0,1-4 0,0-4 0,-2-3 0,-2-2 0,2-2 0,0-2 0,0 0 0,-1-1 0,0 0 0,-1-1 0,1 1 0,3 0 0,-1-1 0,2 1 0,-1-1 0,-1 0 0,2 0 0,0 2 0,-1 1 0,0 1 0,0-1 0,-2-1 0,0-1 0,0 0 0,-2 0 0,0 0 0,0-1 0,0 0 0,0 1 0,0 2 0,0 2 0,0 4 0,0 5 0,0 1 0,0 2 0,0-1 0,0-5 0,0-2 0,0-4 0,0-3 0,0 0 0,-1-3 0,-4-5 0,-6-7 0,-7-11 0,-11-15 0,-4-4 0,-2-2 0,5 4 0,7 11 0,6 3 0,5 5 0,3 2 0,2 5 0,2 2 0,0 0 0,2 2 0,0-2 0,1 0 0,2 1 0,0 0 0,0 0 0,0-11 0,2-7 0,2-9 0,5-9 0,4 1 0,2 2 0,-1 3 0,-1 6 0,-2 6 0,0 5 0,-2 5 0,-3 6 0,-3 2 0,0 1 0,-3 2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2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1014 1187 24575,'-33'0'0,"-5"0"0,-1-2 0,-3-2 0,-17-10 0,-22-11 0,-13-7-2667,3-2 2667,21 6 632,12 0-632,7 2 0,-4-2 0,-1-1 0,9 3 0,-1-5 2035,8 1-2035,5-2 0,6 0 0,8 3 0,5-1 0,9 3 0,4-2 0,3-1 0,0 1 0,0-1 0,0 3 0,1-1 0,9-4 0,6 1 0,10-5 0,5 2 0,3 2 0,4-2 0,5 2 0,7 0 0,5 2 0,10 0 0,7 1 0,6-1 0,-3 3 0,-10 6 0,-2 1 0,-1 5 0,5 0 0,0 0 0,-2 5 0,-3 2 0,-4 1 0,-5 4 0,-4 0 0,0 3 0,1-1 0,1 1 0,0 0 0,-4 0 0,-7 0 0,-7 0 0,-3 0 0,-2 0 0,2 0 0,-2 2 0,-4 1 0,1 3 0,-1 2 0,2 0 0,0 1 0,1 2 0,-3 1 0,0 1 0,-3 0 0,-3-2 0,-2-2 0,-4 0 0,-1 0 0,-3 0 0,0 0 0,0 0 0,-1-2 0,0-2 0,-1 1 0,0-1 0,-1 3 0,1-3 0,1 1 0,-2-1 0,0 0 0,1 2 0,-2 0 0,2-1 0,0 0 0,1 1 0,0 2 0,2 2 0,0 0 0,2 1 0,0-1 0,-1-1 0,0 0 0,-3-3 0,1 1 0,-1-3 0,0-1 0,-1-2 0,2-1 0,2 3 0,8 3 0,5 3 0,0-1 0,-2-1 0,-5-4 0,-2-1 0,-2 1 0,-3-2 0,-3 0 0,0-2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23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24575,'0'-17'0,"0"4"0,0 0 0,0 1 0,0 1 0,0 1 0,0 2 0,0 0 0,0-4 0,0-3 0,0-1 0,0 2 0,0 2 0,0 0 0,0 2 0,0 1 0,0 0 0,0 0 0,0-2 0,0-3 0,0 0 0,0-5 0,0-2 0,0-1 0,0-1 0,0 5 0,0 0 0,0 4 0,0 3 0,1 5 0,4 5 0,3 4 0,4 5 0,3 1 0,0 2 0,0 3 0,2 0 0,-1 0 0,1 1 0,-1-2 0,-1 0 0,-1 0 0,-2-1 0,-1 0 0,0 0 0,-1-2 0,0 2 0,-2-3 0,0 1 0,-1-2 0,-1-2 0,0-2 0,-1 0 0,1 1 0,0 0 0,-1 1 0,-1 0 0,1-1 0,0 0 0,0 0 0,1-1 0,-2 2 0,-2-1 0,0 0 0,-2 1 0,0 1 0,-4 1 0,-2 1 0,-2 1 0,0-1 0,3-2 0,0-1 0,1-1 0,1-2 0,-2-1 0,0 1 0,-1-1 0,0 1 0,-1 0 0,-1 1 0,1-1 0,1 1 0,1-1 0,1 0 0,1 1 0,0-1 0,-1 2 0,-3-2 0,0 1 0,0 0 0,1 0 0,1 0 0,-1 0 0,0 0 0,-2 1 0,1 1 0,0 0 0,0 1 0,1-1 0,1-2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0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1688 24575,'39'0'0,"11"0"0,12 0 0,13 0 0,-6 0 0,18 0-1700,-31 0 0,3 0 1700,4 0 0,2 0 0,11 0 0,2 0 0,0 3 0,1 2 0,-3 2 0,0 1 0,4 2 0,-1 1 0,-6 2 0,-3 0 63,-9-3 0,-1-1-63,-2 0 0,0 0 0,-3-1 0,-1-1 0,-1-2 0,0-1 0,2 0 0,-1-2 653,34-1-653,-7-1 0,-14-3 0,-12-6 0,-4-11 1697,-2-6-1697,8-7 795,-2-3-795,-2-2 129,-7-1-129,-4-2 0,-5 2 0,-3-2 0,-5-2 0,-6 2 0,-5-3 0,-6-3 0,-1-8 0,-3-6 0,-3 4 0,-3-3 0,-2 5 0,0-6 0,-1-7 0,-6 2 0,-5-1 0,-8 3 0,-3 4 0,-3 2 0,-6-2 0,-3 2 0,-6 2 0,-6 3 0,-5 4 0,0 7 0,2 6 0,0 6 0,-7 2 0,-4-3 0,-9-1 0,-1 3 0,5 8 0,-11-1 0,-2 4 0,-3 4 0,-5 4 0,1 6-410,-6 3 410,4 1 0,5 0 0,9 2 0,7 4 0,6 1 0,10 4 0,7-1 0,3 2 0,1 1 0,0 2 0,-1-2 410,1-2-410,-1-4 0,3-1 0,4 0 0,-1 4 0,-3 1 0,4-1 0,1 1 0,9-3 0,9 0 0,2-1 0,4-2 0,3 1 0,0-2 0,2 0 0,2-2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05:01:1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24575,'0'44'0,"0"-4"0,0 3 0,0 0 0,0 3 0,0-5 0,0-6 0,0-5 0,0-2 0,1 1 0,2-4 0,1-4 0,0-4 0,-2-3 0,-2-2 0,2-2 0,0-2 0,0 0 0,-1-1 0,0 0 0,-1-1 0,1 1 0,3 0 0,-1-1 0,2 1 0,-1-1 0,-1 0 0,2 0 0,0 2 0,-1 1 0,0 1 0,0-1 0,-2-1 0,0-1 0,0 0 0,-2 0 0,0 0 0,0-1 0,0 0 0,0 1 0,0 2 0,0 2 0,0 4 0,0 5 0,0 1 0,0 2 0,0-1 0,0-5 0,0-2 0,0-4 0,0-3 0,0 0 0,-1-3 0,-4-5 0,-6-7 0,-7-11 0,-11-15 0,-4-4 0,-2-2 0,5 4 0,7 11 0,6 3 0,5 5 0,3 2 0,2 5 0,2 2 0,0 0 0,2 2 0,0-2 0,1 0 0,2 1 0,0 0 0,0 0 0,0-11 0,2-7 0,2-9 0,5-9 0,4 1 0,2 2 0,-1 3 0,-1 6 0,-2 6 0,0 5 0,-2 5 0,-3 6 0,-3 2 0,0 1 0,-3 2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416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38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916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44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579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5469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48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732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778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836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3885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5488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4389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019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450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509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2137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458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95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138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328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195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10/7/24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10/7/24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10/7/24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10/7/24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10/7/24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10/7/24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10/7/24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3.xml"/><Relationship Id="rId4" Type="http://schemas.openxmlformats.org/officeDocument/2006/relationships/chart" Target="../charts/chart7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customXml" Target="../ink/ink6.xml"/><Relationship Id="rId4" Type="http://schemas.openxmlformats.org/officeDocument/2006/relationships/chart" Target="../charts/chart10.xml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customXml" Target="../ink/ink10.xml"/><Relationship Id="rId4" Type="http://schemas.openxmlformats.org/officeDocument/2006/relationships/chart" Target="../charts/chart11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chart" Target="../charts/char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iEQ0e-WLgkQ&amp;t=107s" TargetMode="External"/><Relationship Id="rId4" Type="http://schemas.openxmlformats.org/officeDocument/2006/relationships/hyperlink" Target="https://www.ibm.com/topics/support-vector-machine#:~:text=What%20are%20SVMs%3F,in%20an%20N%2Ddimensional%20spa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152F8-56D5-A3D3-E3DF-86B06E49F4CE}"/>
              </a:ext>
            </a:extLst>
          </p:cNvPr>
          <p:cNvSpPr txBox="1">
            <a:spLocks/>
          </p:cNvSpPr>
          <p:nvPr/>
        </p:nvSpPr>
        <p:spPr>
          <a:xfrm>
            <a:off x="459204" y="316674"/>
            <a:ext cx="11273589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/>
              <a:t>Outline</a:t>
            </a:r>
            <a:endParaRPr lang="en-PH" sz="5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546859-4C63-9845-BAB1-AC8F2538844C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SVM Terminologies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Types of SVM</a:t>
            </a: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953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1200329"/>
          </a:xfrm>
          <a:custGeom>
            <a:avLst/>
            <a:gdLst>
              <a:gd name="connsiteX0" fmla="*/ 0 w 3450768"/>
              <a:gd name="connsiteY0" fmla="*/ 0 h 1200329"/>
              <a:gd name="connsiteX1" fmla="*/ 540620 w 3450768"/>
              <a:gd name="connsiteY1" fmla="*/ 0 h 1200329"/>
              <a:gd name="connsiteX2" fmla="*/ 1012225 w 3450768"/>
              <a:gd name="connsiteY2" fmla="*/ 0 h 1200329"/>
              <a:gd name="connsiteX3" fmla="*/ 1656369 w 3450768"/>
              <a:gd name="connsiteY3" fmla="*/ 0 h 1200329"/>
              <a:gd name="connsiteX4" fmla="*/ 2196989 w 3450768"/>
              <a:gd name="connsiteY4" fmla="*/ 0 h 1200329"/>
              <a:gd name="connsiteX5" fmla="*/ 2737609 w 3450768"/>
              <a:gd name="connsiteY5" fmla="*/ 0 h 1200329"/>
              <a:gd name="connsiteX6" fmla="*/ 3450768 w 3450768"/>
              <a:gd name="connsiteY6" fmla="*/ 0 h 1200329"/>
              <a:gd name="connsiteX7" fmla="*/ 3450768 w 3450768"/>
              <a:gd name="connsiteY7" fmla="*/ 376103 h 1200329"/>
              <a:gd name="connsiteX8" fmla="*/ 3450768 w 3450768"/>
              <a:gd name="connsiteY8" fmla="*/ 776213 h 1200329"/>
              <a:gd name="connsiteX9" fmla="*/ 3450768 w 3450768"/>
              <a:gd name="connsiteY9" fmla="*/ 1200329 h 1200329"/>
              <a:gd name="connsiteX10" fmla="*/ 2944655 w 3450768"/>
              <a:gd name="connsiteY10" fmla="*/ 1200329 h 1200329"/>
              <a:gd name="connsiteX11" fmla="*/ 2369527 w 3450768"/>
              <a:gd name="connsiteY11" fmla="*/ 1200329 h 1200329"/>
              <a:gd name="connsiteX12" fmla="*/ 1828907 w 3450768"/>
              <a:gd name="connsiteY12" fmla="*/ 1200329 h 1200329"/>
              <a:gd name="connsiteX13" fmla="*/ 1184764 w 3450768"/>
              <a:gd name="connsiteY13" fmla="*/ 1200329 h 1200329"/>
              <a:gd name="connsiteX14" fmla="*/ 540620 w 3450768"/>
              <a:gd name="connsiteY14" fmla="*/ 1200329 h 1200329"/>
              <a:gd name="connsiteX15" fmla="*/ 0 w 3450768"/>
              <a:gd name="connsiteY15" fmla="*/ 1200329 h 1200329"/>
              <a:gd name="connsiteX16" fmla="*/ 0 w 3450768"/>
              <a:gd name="connsiteY16" fmla="*/ 800219 h 1200329"/>
              <a:gd name="connsiteX17" fmla="*/ 0 w 3450768"/>
              <a:gd name="connsiteY17" fmla="*/ 412113 h 1200329"/>
              <a:gd name="connsiteX18" fmla="*/ 0 w 3450768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0768" h="1200329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1554" y="80270"/>
                  <a:pt x="3432539" y="297252"/>
                  <a:pt x="3450768" y="376103"/>
                </a:cubicBezTo>
                <a:cubicBezTo>
                  <a:pt x="3468997" y="454954"/>
                  <a:pt x="3418890" y="601169"/>
                  <a:pt x="3450768" y="776213"/>
                </a:cubicBezTo>
                <a:cubicBezTo>
                  <a:pt x="3482646" y="951257"/>
                  <a:pt x="3409816" y="1100581"/>
                  <a:pt x="3450768" y="1200329"/>
                </a:cubicBezTo>
                <a:cubicBezTo>
                  <a:pt x="3348302" y="1254778"/>
                  <a:pt x="3104110" y="1143001"/>
                  <a:pt x="2944655" y="1200329"/>
                </a:cubicBezTo>
                <a:cubicBezTo>
                  <a:pt x="2785200" y="1257657"/>
                  <a:pt x="2489817" y="1144672"/>
                  <a:pt x="2369527" y="1200329"/>
                </a:cubicBezTo>
                <a:cubicBezTo>
                  <a:pt x="2249237" y="1255986"/>
                  <a:pt x="2060592" y="1161338"/>
                  <a:pt x="1828907" y="1200329"/>
                </a:cubicBezTo>
                <a:cubicBezTo>
                  <a:pt x="1597222" y="1239320"/>
                  <a:pt x="1405802" y="1187698"/>
                  <a:pt x="1184764" y="1200329"/>
                </a:cubicBezTo>
                <a:cubicBezTo>
                  <a:pt x="963726" y="1212960"/>
                  <a:pt x="840083" y="1145808"/>
                  <a:pt x="540620" y="1200329"/>
                </a:cubicBezTo>
                <a:cubicBezTo>
                  <a:pt x="241157" y="1254850"/>
                  <a:pt x="202225" y="1197685"/>
                  <a:pt x="0" y="1200329"/>
                </a:cubicBezTo>
                <a:cubicBezTo>
                  <a:pt x="-16047" y="1089591"/>
                  <a:pt x="3184" y="981257"/>
                  <a:pt x="0" y="800219"/>
                </a:cubicBezTo>
                <a:cubicBezTo>
                  <a:pt x="-3184" y="619181"/>
                  <a:pt x="8661" y="566535"/>
                  <a:pt x="0" y="412113"/>
                </a:cubicBezTo>
                <a:cubicBezTo>
                  <a:pt x="-8661" y="257691"/>
                  <a:pt x="3977" y="12487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SVM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FFC000"/>
                </a:solidFill>
              </a:rPr>
              <a:t>line</a:t>
            </a:r>
            <a:r>
              <a:rPr lang="en-US" sz="2400" dirty="0"/>
              <a:t> that we have drawn is called the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5CD2FCC-DA2C-625E-CBF0-BD3983BA3F3C}"/>
              </a:ext>
            </a:extLst>
          </p:cNvPr>
          <p:cNvGrpSpPr/>
          <p:nvPr/>
        </p:nvGrpSpPr>
        <p:grpSpPr>
          <a:xfrm>
            <a:off x="2798753" y="3861952"/>
            <a:ext cx="3450240" cy="567720"/>
            <a:chOff x="2798753" y="3861952"/>
            <a:chExt cx="345024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E46F0C-D809-016C-FF23-C09DD7F40047}"/>
                    </a:ext>
                  </a:extLst>
                </p14:cNvPr>
                <p14:cNvContentPartPr/>
                <p14:nvPr/>
              </p14:nvContentPartPr>
              <p14:xfrm>
                <a:off x="2798753" y="3861952"/>
                <a:ext cx="3300480" cy="515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E46F0C-D809-016C-FF23-C09DD7F400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63113" y="3825952"/>
                  <a:ext cx="33721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980392-9A88-C16E-C546-325FFB081358}"/>
                    </a:ext>
                  </a:extLst>
                </p14:cNvPr>
                <p14:cNvContentPartPr/>
                <p14:nvPr/>
              </p14:nvContentPartPr>
              <p14:xfrm>
                <a:off x="6108593" y="4177312"/>
                <a:ext cx="360" cy="252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980392-9A88-C16E-C546-325FFB0813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2953" y="4141672"/>
                  <a:ext cx="72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3B2038-2037-012F-6165-D7820C75CCBF}"/>
                    </a:ext>
                  </a:extLst>
                </p14:cNvPr>
                <p14:cNvContentPartPr/>
                <p14:nvPr/>
              </p14:nvContentPartPr>
              <p14:xfrm>
                <a:off x="6111473" y="4188112"/>
                <a:ext cx="137520" cy="23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3B2038-2037-012F-6165-D7820C75CC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75833" y="4152112"/>
                  <a:ext cx="209160" cy="30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05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3046988"/>
          </a:xfrm>
          <a:custGeom>
            <a:avLst/>
            <a:gdLst>
              <a:gd name="connsiteX0" fmla="*/ 0 w 3450768"/>
              <a:gd name="connsiteY0" fmla="*/ 0 h 3046988"/>
              <a:gd name="connsiteX1" fmla="*/ 540620 w 3450768"/>
              <a:gd name="connsiteY1" fmla="*/ 0 h 3046988"/>
              <a:gd name="connsiteX2" fmla="*/ 1012225 w 3450768"/>
              <a:gd name="connsiteY2" fmla="*/ 0 h 3046988"/>
              <a:gd name="connsiteX3" fmla="*/ 1656369 w 3450768"/>
              <a:gd name="connsiteY3" fmla="*/ 0 h 3046988"/>
              <a:gd name="connsiteX4" fmla="*/ 2196989 w 3450768"/>
              <a:gd name="connsiteY4" fmla="*/ 0 h 3046988"/>
              <a:gd name="connsiteX5" fmla="*/ 2737609 w 3450768"/>
              <a:gd name="connsiteY5" fmla="*/ 0 h 3046988"/>
              <a:gd name="connsiteX6" fmla="*/ 3450768 w 3450768"/>
              <a:gd name="connsiteY6" fmla="*/ 0 h 3046988"/>
              <a:gd name="connsiteX7" fmla="*/ 3450768 w 3450768"/>
              <a:gd name="connsiteY7" fmla="*/ 446892 h 3046988"/>
              <a:gd name="connsiteX8" fmla="*/ 3450768 w 3450768"/>
              <a:gd name="connsiteY8" fmla="*/ 954723 h 3046988"/>
              <a:gd name="connsiteX9" fmla="*/ 3450768 w 3450768"/>
              <a:gd name="connsiteY9" fmla="*/ 1401614 h 3046988"/>
              <a:gd name="connsiteX10" fmla="*/ 3450768 w 3450768"/>
              <a:gd name="connsiteY10" fmla="*/ 1848506 h 3046988"/>
              <a:gd name="connsiteX11" fmla="*/ 3450768 w 3450768"/>
              <a:gd name="connsiteY11" fmla="*/ 2356337 h 3046988"/>
              <a:gd name="connsiteX12" fmla="*/ 3450768 w 3450768"/>
              <a:gd name="connsiteY12" fmla="*/ 3046988 h 3046988"/>
              <a:gd name="connsiteX13" fmla="*/ 2979163 w 3450768"/>
              <a:gd name="connsiteY13" fmla="*/ 3046988 h 3046988"/>
              <a:gd name="connsiteX14" fmla="*/ 2335020 w 3450768"/>
              <a:gd name="connsiteY14" fmla="*/ 3046988 h 3046988"/>
              <a:gd name="connsiteX15" fmla="*/ 1828907 w 3450768"/>
              <a:gd name="connsiteY15" fmla="*/ 3046988 h 3046988"/>
              <a:gd name="connsiteX16" fmla="*/ 1253779 w 3450768"/>
              <a:gd name="connsiteY16" fmla="*/ 3046988 h 3046988"/>
              <a:gd name="connsiteX17" fmla="*/ 609636 w 3450768"/>
              <a:gd name="connsiteY17" fmla="*/ 3046988 h 3046988"/>
              <a:gd name="connsiteX18" fmla="*/ 0 w 3450768"/>
              <a:gd name="connsiteY18" fmla="*/ 3046988 h 3046988"/>
              <a:gd name="connsiteX19" fmla="*/ 0 w 3450768"/>
              <a:gd name="connsiteY19" fmla="*/ 2630566 h 3046988"/>
              <a:gd name="connsiteX20" fmla="*/ 0 w 3450768"/>
              <a:gd name="connsiteY20" fmla="*/ 2183675 h 3046988"/>
              <a:gd name="connsiteX21" fmla="*/ 0 w 3450768"/>
              <a:gd name="connsiteY21" fmla="*/ 1706313 h 3046988"/>
              <a:gd name="connsiteX22" fmla="*/ 0 w 3450768"/>
              <a:gd name="connsiteY22" fmla="*/ 1137542 h 3046988"/>
              <a:gd name="connsiteX23" fmla="*/ 0 w 3450768"/>
              <a:gd name="connsiteY23" fmla="*/ 629711 h 3046988"/>
              <a:gd name="connsiteX24" fmla="*/ 0 w 3450768"/>
              <a:gd name="connsiteY24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50768" h="3046988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2942" y="216624"/>
                  <a:pt x="3425144" y="246730"/>
                  <a:pt x="3450768" y="446892"/>
                </a:cubicBezTo>
                <a:cubicBezTo>
                  <a:pt x="3476392" y="647054"/>
                  <a:pt x="3410959" y="831011"/>
                  <a:pt x="3450768" y="954723"/>
                </a:cubicBezTo>
                <a:cubicBezTo>
                  <a:pt x="3490577" y="1078435"/>
                  <a:pt x="3411963" y="1236335"/>
                  <a:pt x="3450768" y="1401614"/>
                </a:cubicBezTo>
                <a:cubicBezTo>
                  <a:pt x="3489573" y="1566893"/>
                  <a:pt x="3442792" y="1740478"/>
                  <a:pt x="3450768" y="1848506"/>
                </a:cubicBezTo>
                <a:cubicBezTo>
                  <a:pt x="3458744" y="1956534"/>
                  <a:pt x="3417777" y="2120383"/>
                  <a:pt x="3450768" y="2356337"/>
                </a:cubicBezTo>
                <a:cubicBezTo>
                  <a:pt x="3483759" y="2592291"/>
                  <a:pt x="3387956" y="2826979"/>
                  <a:pt x="3450768" y="3046988"/>
                </a:cubicBezTo>
                <a:cubicBezTo>
                  <a:pt x="3344099" y="3089765"/>
                  <a:pt x="3104131" y="3037902"/>
                  <a:pt x="2979163" y="3046988"/>
                </a:cubicBezTo>
                <a:cubicBezTo>
                  <a:pt x="2854196" y="3056074"/>
                  <a:pt x="2628156" y="2991567"/>
                  <a:pt x="2335020" y="3046988"/>
                </a:cubicBezTo>
                <a:cubicBezTo>
                  <a:pt x="2041884" y="3102409"/>
                  <a:pt x="1975656" y="3032442"/>
                  <a:pt x="1828907" y="3046988"/>
                </a:cubicBezTo>
                <a:cubicBezTo>
                  <a:pt x="1682158" y="3061534"/>
                  <a:pt x="1479719" y="3012057"/>
                  <a:pt x="1253779" y="3046988"/>
                </a:cubicBezTo>
                <a:cubicBezTo>
                  <a:pt x="1027839" y="3081919"/>
                  <a:pt x="793054" y="2990159"/>
                  <a:pt x="609636" y="3046988"/>
                </a:cubicBezTo>
                <a:cubicBezTo>
                  <a:pt x="426218" y="3103817"/>
                  <a:pt x="271155" y="3043181"/>
                  <a:pt x="0" y="3046988"/>
                </a:cubicBezTo>
                <a:cubicBezTo>
                  <a:pt x="-1113" y="2951660"/>
                  <a:pt x="5776" y="2738304"/>
                  <a:pt x="0" y="2630566"/>
                </a:cubicBezTo>
                <a:cubicBezTo>
                  <a:pt x="-5776" y="2522828"/>
                  <a:pt x="1598" y="2356510"/>
                  <a:pt x="0" y="2183675"/>
                </a:cubicBezTo>
                <a:cubicBezTo>
                  <a:pt x="-1598" y="2010840"/>
                  <a:pt x="29367" y="1810109"/>
                  <a:pt x="0" y="1706313"/>
                </a:cubicBezTo>
                <a:cubicBezTo>
                  <a:pt x="-29367" y="1602517"/>
                  <a:pt x="59693" y="1265534"/>
                  <a:pt x="0" y="1137542"/>
                </a:cubicBezTo>
                <a:cubicBezTo>
                  <a:pt x="-59693" y="1009550"/>
                  <a:pt x="11698" y="760299"/>
                  <a:pt x="0" y="629711"/>
                </a:cubicBezTo>
                <a:cubicBezTo>
                  <a:pt x="-11698" y="499123"/>
                  <a:pt x="8600" y="1425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Ideally, the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  <a:r>
              <a:rPr lang="en-US" sz="2400" dirty="0"/>
              <a:t>should be in the middle and as far away from both classes as possible so that we maximize something called the </a:t>
            </a:r>
            <a:r>
              <a:rPr lang="en-US" sz="2400" b="1" dirty="0"/>
              <a:t>margin of separation or margin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E46512-B75D-AC4D-A7D9-F9F60666A02B}"/>
              </a:ext>
            </a:extLst>
          </p:cNvPr>
          <p:cNvGrpSpPr/>
          <p:nvPr/>
        </p:nvGrpSpPr>
        <p:grpSpPr>
          <a:xfrm>
            <a:off x="4777804" y="2198196"/>
            <a:ext cx="6345666" cy="3106537"/>
            <a:chOff x="4777804" y="2198196"/>
            <a:chExt cx="6345666" cy="31065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E93104-CB15-CCCD-B433-A2FBF4488AAE}"/>
                </a:ext>
              </a:extLst>
            </p:cNvPr>
            <p:cNvGrpSpPr/>
            <p:nvPr/>
          </p:nvGrpSpPr>
          <p:grpSpPr>
            <a:xfrm rot="1237931">
              <a:off x="4777804" y="4088344"/>
              <a:ext cx="1160879" cy="1216389"/>
              <a:chOff x="6673450" y="2626847"/>
              <a:chExt cx="1762087" cy="176743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6891349-A2E0-F542-CBF0-0E2BBEB9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4B9D44-986D-ABD2-3FA2-31CA1547C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6A5E22D-9796-83F6-DB1B-8722C1D0A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F361D-C771-0467-1610-891B2E6207F3}"/>
                </a:ext>
              </a:extLst>
            </p:cNvPr>
            <p:cNvGrpSpPr/>
            <p:nvPr/>
          </p:nvGrpSpPr>
          <p:grpSpPr>
            <a:xfrm rot="1237931">
              <a:off x="9962591" y="2198196"/>
              <a:ext cx="1160879" cy="1216389"/>
              <a:chOff x="6673450" y="2626847"/>
              <a:chExt cx="1762087" cy="176743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CEA897B-B40C-3B33-EDC7-C8AA60F70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246F01-E872-34B8-2DDB-BFAA06EA7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FE8B241-F3B8-E6A7-47B2-485AD38ECF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109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2308324"/>
          </a:xfrm>
          <a:custGeom>
            <a:avLst/>
            <a:gdLst>
              <a:gd name="connsiteX0" fmla="*/ 0 w 3450768"/>
              <a:gd name="connsiteY0" fmla="*/ 0 h 2308324"/>
              <a:gd name="connsiteX1" fmla="*/ 540620 w 3450768"/>
              <a:gd name="connsiteY1" fmla="*/ 0 h 2308324"/>
              <a:gd name="connsiteX2" fmla="*/ 1012225 w 3450768"/>
              <a:gd name="connsiteY2" fmla="*/ 0 h 2308324"/>
              <a:gd name="connsiteX3" fmla="*/ 1656369 w 3450768"/>
              <a:gd name="connsiteY3" fmla="*/ 0 h 2308324"/>
              <a:gd name="connsiteX4" fmla="*/ 2196989 w 3450768"/>
              <a:gd name="connsiteY4" fmla="*/ 0 h 2308324"/>
              <a:gd name="connsiteX5" fmla="*/ 2737609 w 3450768"/>
              <a:gd name="connsiteY5" fmla="*/ 0 h 2308324"/>
              <a:gd name="connsiteX6" fmla="*/ 3450768 w 3450768"/>
              <a:gd name="connsiteY6" fmla="*/ 0 h 2308324"/>
              <a:gd name="connsiteX7" fmla="*/ 3450768 w 3450768"/>
              <a:gd name="connsiteY7" fmla="*/ 530915 h 2308324"/>
              <a:gd name="connsiteX8" fmla="*/ 3450768 w 3450768"/>
              <a:gd name="connsiteY8" fmla="*/ 1107996 h 2308324"/>
              <a:gd name="connsiteX9" fmla="*/ 3450768 w 3450768"/>
              <a:gd name="connsiteY9" fmla="*/ 1638910 h 2308324"/>
              <a:gd name="connsiteX10" fmla="*/ 3450768 w 3450768"/>
              <a:gd name="connsiteY10" fmla="*/ 2308324 h 2308324"/>
              <a:gd name="connsiteX11" fmla="*/ 2875640 w 3450768"/>
              <a:gd name="connsiteY11" fmla="*/ 2308324 h 2308324"/>
              <a:gd name="connsiteX12" fmla="*/ 2335020 w 3450768"/>
              <a:gd name="connsiteY12" fmla="*/ 2308324 h 2308324"/>
              <a:gd name="connsiteX13" fmla="*/ 1690876 w 3450768"/>
              <a:gd name="connsiteY13" fmla="*/ 2308324 h 2308324"/>
              <a:gd name="connsiteX14" fmla="*/ 1046733 w 3450768"/>
              <a:gd name="connsiteY14" fmla="*/ 2308324 h 2308324"/>
              <a:gd name="connsiteX15" fmla="*/ 540620 w 3450768"/>
              <a:gd name="connsiteY15" fmla="*/ 2308324 h 2308324"/>
              <a:gd name="connsiteX16" fmla="*/ 0 w 3450768"/>
              <a:gd name="connsiteY16" fmla="*/ 2308324 h 2308324"/>
              <a:gd name="connsiteX17" fmla="*/ 0 w 3450768"/>
              <a:gd name="connsiteY17" fmla="*/ 1685077 h 2308324"/>
              <a:gd name="connsiteX18" fmla="*/ 0 w 3450768"/>
              <a:gd name="connsiteY18" fmla="*/ 1177245 h 2308324"/>
              <a:gd name="connsiteX19" fmla="*/ 0 w 3450768"/>
              <a:gd name="connsiteY19" fmla="*/ 646331 h 2308324"/>
              <a:gd name="connsiteX20" fmla="*/ 0 w 3450768"/>
              <a:gd name="connsiteY2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0768" h="2308324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53617" y="256881"/>
                  <a:pt x="3396781" y="323989"/>
                  <a:pt x="3450768" y="530915"/>
                </a:cubicBezTo>
                <a:cubicBezTo>
                  <a:pt x="3504755" y="737841"/>
                  <a:pt x="3442154" y="852948"/>
                  <a:pt x="3450768" y="1107996"/>
                </a:cubicBezTo>
                <a:cubicBezTo>
                  <a:pt x="3459382" y="1363044"/>
                  <a:pt x="3439828" y="1399219"/>
                  <a:pt x="3450768" y="1638910"/>
                </a:cubicBezTo>
                <a:cubicBezTo>
                  <a:pt x="3461708" y="1878601"/>
                  <a:pt x="3383494" y="2105746"/>
                  <a:pt x="3450768" y="2308324"/>
                </a:cubicBezTo>
                <a:cubicBezTo>
                  <a:pt x="3268614" y="2354483"/>
                  <a:pt x="2995930" y="2252667"/>
                  <a:pt x="2875640" y="2308324"/>
                </a:cubicBezTo>
                <a:cubicBezTo>
                  <a:pt x="2755350" y="2363981"/>
                  <a:pt x="2566705" y="2269333"/>
                  <a:pt x="2335020" y="2308324"/>
                </a:cubicBezTo>
                <a:cubicBezTo>
                  <a:pt x="2103335" y="2347315"/>
                  <a:pt x="1914363" y="2297585"/>
                  <a:pt x="1690876" y="2308324"/>
                </a:cubicBezTo>
                <a:cubicBezTo>
                  <a:pt x="1467389" y="2319063"/>
                  <a:pt x="1339869" y="2252903"/>
                  <a:pt x="1046733" y="2308324"/>
                </a:cubicBezTo>
                <a:cubicBezTo>
                  <a:pt x="753597" y="2363745"/>
                  <a:pt x="687369" y="2293778"/>
                  <a:pt x="540620" y="2308324"/>
                </a:cubicBezTo>
                <a:cubicBezTo>
                  <a:pt x="393871" y="2322870"/>
                  <a:pt x="269978" y="2247623"/>
                  <a:pt x="0" y="2308324"/>
                </a:cubicBezTo>
                <a:cubicBezTo>
                  <a:pt x="-50745" y="2172849"/>
                  <a:pt x="57694" y="1898003"/>
                  <a:pt x="0" y="1685077"/>
                </a:cubicBezTo>
                <a:cubicBezTo>
                  <a:pt x="-57694" y="1472151"/>
                  <a:pt x="47957" y="1411863"/>
                  <a:pt x="0" y="1177245"/>
                </a:cubicBezTo>
                <a:cubicBezTo>
                  <a:pt x="-47957" y="942627"/>
                  <a:pt x="36913" y="774705"/>
                  <a:pt x="0" y="646331"/>
                </a:cubicBezTo>
                <a:cubicBezTo>
                  <a:pt x="-36913" y="517957"/>
                  <a:pt x="19880" y="1604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margin</a:t>
            </a:r>
            <a:r>
              <a:rPr lang="en-US" sz="2400" dirty="0"/>
              <a:t> is a space where the distance of the </a:t>
            </a:r>
            <a:r>
              <a:rPr lang="en-US" sz="2400" b="1" dirty="0">
                <a:solidFill>
                  <a:srgbClr val="00B050"/>
                </a:solidFill>
              </a:rPr>
              <a:t>alligator</a:t>
            </a:r>
            <a:r>
              <a:rPr lang="en-US" sz="2400" dirty="0"/>
              <a:t> class from the </a:t>
            </a:r>
            <a:r>
              <a:rPr lang="en-US" sz="2400" b="1" dirty="0">
                <a:solidFill>
                  <a:srgbClr val="FFC000"/>
                </a:solidFill>
              </a:rPr>
              <a:t>decision boundary</a:t>
            </a:r>
            <a:r>
              <a:rPr lang="en-US" sz="2400" b="1" dirty="0"/>
              <a:t> </a:t>
            </a:r>
            <a:r>
              <a:rPr lang="en-US" sz="2400" dirty="0"/>
              <a:t>should be the same/equal as the </a:t>
            </a:r>
            <a:r>
              <a:rPr lang="en-US" sz="2400" b="1" dirty="0">
                <a:solidFill>
                  <a:srgbClr val="FF0000"/>
                </a:solidFill>
              </a:rPr>
              <a:t>crocodile</a:t>
            </a:r>
            <a:r>
              <a:rPr lang="en-US" sz="2400" dirty="0"/>
              <a:t> class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E46512-B75D-AC4D-A7D9-F9F60666A02B}"/>
              </a:ext>
            </a:extLst>
          </p:cNvPr>
          <p:cNvGrpSpPr/>
          <p:nvPr/>
        </p:nvGrpSpPr>
        <p:grpSpPr>
          <a:xfrm>
            <a:off x="4777804" y="2198196"/>
            <a:ext cx="6345666" cy="3106537"/>
            <a:chOff x="4777804" y="2198196"/>
            <a:chExt cx="6345666" cy="31065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E93104-CB15-CCCD-B433-A2FBF4488AAE}"/>
                </a:ext>
              </a:extLst>
            </p:cNvPr>
            <p:cNvGrpSpPr/>
            <p:nvPr/>
          </p:nvGrpSpPr>
          <p:grpSpPr>
            <a:xfrm rot="1237931">
              <a:off x="4777804" y="4088344"/>
              <a:ext cx="1160879" cy="1216389"/>
              <a:chOff x="6673450" y="2626847"/>
              <a:chExt cx="1762087" cy="176743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6891349-A2E0-F542-CBF0-0E2BBEB9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4B9D44-986D-ABD2-3FA2-31CA1547C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6A5E22D-9796-83F6-DB1B-8722C1D0A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F361D-C771-0467-1610-891B2E6207F3}"/>
                </a:ext>
              </a:extLst>
            </p:cNvPr>
            <p:cNvGrpSpPr/>
            <p:nvPr/>
          </p:nvGrpSpPr>
          <p:grpSpPr>
            <a:xfrm rot="1237931">
              <a:off x="9962591" y="2198196"/>
              <a:ext cx="1160879" cy="1216389"/>
              <a:chOff x="6673450" y="2626847"/>
              <a:chExt cx="1762087" cy="176743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CEA897B-B40C-3B33-EDC7-C8AA60F70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246F01-E872-34B8-2DDB-BFAA06EA7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FE8B241-F3B8-E6A7-47B2-485AD38ECF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455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2677656"/>
          </a:xfrm>
          <a:custGeom>
            <a:avLst/>
            <a:gdLst>
              <a:gd name="connsiteX0" fmla="*/ 0 w 3450768"/>
              <a:gd name="connsiteY0" fmla="*/ 0 h 2677656"/>
              <a:gd name="connsiteX1" fmla="*/ 540620 w 3450768"/>
              <a:gd name="connsiteY1" fmla="*/ 0 h 2677656"/>
              <a:gd name="connsiteX2" fmla="*/ 1012225 w 3450768"/>
              <a:gd name="connsiteY2" fmla="*/ 0 h 2677656"/>
              <a:gd name="connsiteX3" fmla="*/ 1656369 w 3450768"/>
              <a:gd name="connsiteY3" fmla="*/ 0 h 2677656"/>
              <a:gd name="connsiteX4" fmla="*/ 2196989 w 3450768"/>
              <a:gd name="connsiteY4" fmla="*/ 0 h 2677656"/>
              <a:gd name="connsiteX5" fmla="*/ 2737609 w 3450768"/>
              <a:gd name="connsiteY5" fmla="*/ 0 h 2677656"/>
              <a:gd name="connsiteX6" fmla="*/ 3450768 w 3450768"/>
              <a:gd name="connsiteY6" fmla="*/ 0 h 2677656"/>
              <a:gd name="connsiteX7" fmla="*/ 3450768 w 3450768"/>
              <a:gd name="connsiteY7" fmla="*/ 481978 h 2677656"/>
              <a:gd name="connsiteX8" fmla="*/ 3450768 w 3450768"/>
              <a:gd name="connsiteY8" fmla="*/ 1017509 h 2677656"/>
              <a:gd name="connsiteX9" fmla="*/ 3450768 w 3450768"/>
              <a:gd name="connsiteY9" fmla="*/ 1499487 h 2677656"/>
              <a:gd name="connsiteX10" fmla="*/ 3450768 w 3450768"/>
              <a:gd name="connsiteY10" fmla="*/ 1981465 h 2677656"/>
              <a:gd name="connsiteX11" fmla="*/ 3450768 w 3450768"/>
              <a:gd name="connsiteY11" fmla="*/ 2677656 h 2677656"/>
              <a:gd name="connsiteX12" fmla="*/ 2841132 w 3450768"/>
              <a:gd name="connsiteY12" fmla="*/ 2677656 h 2677656"/>
              <a:gd name="connsiteX13" fmla="*/ 2196989 w 3450768"/>
              <a:gd name="connsiteY13" fmla="*/ 2677656 h 2677656"/>
              <a:gd name="connsiteX14" fmla="*/ 1552846 w 3450768"/>
              <a:gd name="connsiteY14" fmla="*/ 2677656 h 2677656"/>
              <a:gd name="connsiteX15" fmla="*/ 1046733 w 3450768"/>
              <a:gd name="connsiteY15" fmla="*/ 2677656 h 2677656"/>
              <a:gd name="connsiteX16" fmla="*/ 0 w 3450768"/>
              <a:gd name="connsiteY16" fmla="*/ 2677656 h 2677656"/>
              <a:gd name="connsiteX17" fmla="*/ 0 w 3450768"/>
              <a:gd name="connsiteY17" fmla="*/ 2088572 h 2677656"/>
              <a:gd name="connsiteX18" fmla="*/ 0 w 3450768"/>
              <a:gd name="connsiteY18" fmla="*/ 1633370 h 2677656"/>
              <a:gd name="connsiteX19" fmla="*/ 0 w 3450768"/>
              <a:gd name="connsiteY19" fmla="*/ 1151392 h 2677656"/>
              <a:gd name="connsiteX20" fmla="*/ 0 w 3450768"/>
              <a:gd name="connsiteY20" fmla="*/ 669414 h 2677656"/>
              <a:gd name="connsiteX21" fmla="*/ 0 w 3450768"/>
              <a:gd name="connsiteY2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50768" h="2677656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68924" y="101706"/>
                  <a:pt x="3395026" y="289265"/>
                  <a:pt x="3450768" y="481978"/>
                </a:cubicBezTo>
                <a:cubicBezTo>
                  <a:pt x="3506510" y="674691"/>
                  <a:pt x="3447835" y="824650"/>
                  <a:pt x="3450768" y="1017509"/>
                </a:cubicBezTo>
                <a:cubicBezTo>
                  <a:pt x="3453701" y="1210368"/>
                  <a:pt x="3395813" y="1259555"/>
                  <a:pt x="3450768" y="1499487"/>
                </a:cubicBezTo>
                <a:cubicBezTo>
                  <a:pt x="3505723" y="1739419"/>
                  <a:pt x="3408773" y="1854801"/>
                  <a:pt x="3450768" y="1981465"/>
                </a:cubicBezTo>
                <a:cubicBezTo>
                  <a:pt x="3492763" y="2108129"/>
                  <a:pt x="3382388" y="2343004"/>
                  <a:pt x="3450768" y="2677656"/>
                </a:cubicBezTo>
                <a:cubicBezTo>
                  <a:pt x="3324286" y="2739095"/>
                  <a:pt x="3094221" y="2643091"/>
                  <a:pt x="2841132" y="2677656"/>
                </a:cubicBezTo>
                <a:cubicBezTo>
                  <a:pt x="2588043" y="2712221"/>
                  <a:pt x="2418027" y="2665025"/>
                  <a:pt x="2196989" y="2677656"/>
                </a:cubicBezTo>
                <a:cubicBezTo>
                  <a:pt x="1975951" y="2690287"/>
                  <a:pt x="1845982" y="2622235"/>
                  <a:pt x="1552846" y="2677656"/>
                </a:cubicBezTo>
                <a:cubicBezTo>
                  <a:pt x="1259710" y="2733077"/>
                  <a:pt x="1193482" y="2663110"/>
                  <a:pt x="1046733" y="2677656"/>
                </a:cubicBezTo>
                <a:cubicBezTo>
                  <a:pt x="899984" y="2692202"/>
                  <a:pt x="341785" y="2600085"/>
                  <a:pt x="0" y="2677656"/>
                </a:cubicBezTo>
                <a:cubicBezTo>
                  <a:pt x="-6484" y="2496256"/>
                  <a:pt x="8963" y="2258585"/>
                  <a:pt x="0" y="2088572"/>
                </a:cubicBezTo>
                <a:cubicBezTo>
                  <a:pt x="-8963" y="1918559"/>
                  <a:pt x="17058" y="1742964"/>
                  <a:pt x="0" y="1633370"/>
                </a:cubicBezTo>
                <a:cubicBezTo>
                  <a:pt x="-17058" y="1523776"/>
                  <a:pt x="42816" y="1316612"/>
                  <a:pt x="0" y="1151392"/>
                </a:cubicBezTo>
                <a:cubicBezTo>
                  <a:pt x="-42816" y="986172"/>
                  <a:pt x="9731" y="843909"/>
                  <a:pt x="0" y="669414"/>
                </a:cubicBezTo>
                <a:cubicBezTo>
                  <a:pt x="-9731" y="494919"/>
                  <a:pt x="52250" y="1945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The name “</a:t>
            </a:r>
            <a:r>
              <a:rPr lang="en-US" sz="2400" b="1" dirty="0"/>
              <a:t>Support Vector</a:t>
            </a:r>
            <a:r>
              <a:rPr lang="en-US" sz="2400" dirty="0"/>
              <a:t>” comes from the data points or observations in our training data get the special name of </a:t>
            </a:r>
            <a:r>
              <a:rPr lang="en-US" sz="2400" b="1" dirty="0"/>
              <a:t>Support Vectors.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E46512-B75D-AC4D-A7D9-F9F60666A02B}"/>
              </a:ext>
            </a:extLst>
          </p:cNvPr>
          <p:cNvGrpSpPr/>
          <p:nvPr/>
        </p:nvGrpSpPr>
        <p:grpSpPr>
          <a:xfrm>
            <a:off x="4777804" y="2198196"/>
            <a:ext cx="6345666" cy="3106537"/>
            <a:chOff x="4777804" y="2198196"/>
            <a:chExt cx="6345666" cy="31065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E93104-CB15-CCCD-B433-A2FBF4488AAE}"/>
                </a:ext>
              </a:extLst>
            </p:cNvPr>
            <p:cNvGrpSpPr/>
            <p:nvPr/>
          </p:nvGrpSpPr>
          <p:grpSpPr>
            <a:xfrm rot="1237931">
              <a:off x="4777804" y="4088344"/>
              <a:ext cx="1160879" cy="1216389"/>
              <a:chOff x="6673450" y="2626847"/>
              <a:chExt cx="1762087" cy="176743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6891349-A2E0-F542-CBF0-0E2BBEB9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4B9D44-986D-ABD2-3FA2-31CA1547C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6A5E22D-9796-83F6-DB1B-8722C1D0A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F361D-C771-0467-1610-891B2E6207F3}"/>
                </a:ext>
              </a:extLst>
            </p:cNvPr>
            <p:cNvGrpSpPr/>
            <p:nvPr/>
          </p:nvGrpSpPr>
          <p:grpSpPr>
            <a:xfrm rot="1237931">
              <a:off x="9962591" y="2198196"/>
              <a:ext cx="1160879" cy="1216389"/>
              <a:chOff x="6673450" y="2626847"/>
              <a:chExt cx="1762087" cy="176743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CEA897B-B40C-3B33-EDC7-C8AA60F70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246F01-E872-34B8-2DDB-BFAA06EA7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FE8B241-F3B8-E6A7-47B2-485AD38ECF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4CB147-D604-6C43-DA00-49C01908C981}"/>
              </a:ext>
            </a:extLst>
          </p:cNvPr>
          <p:cNvSpPr txBox="1"/>
          <p:nvPr/>
        </p:nvSpPr>
        <p:spPr>
          <a:xfrm>
            <a:off x="6401916" y="3108611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C87FB-7852-6BAA-F287-7585156FC93C}"/>
              </a:ext>
            </a:extLst>
          </p:cNvPr>
          <p:cNvSpPr txBox="1"/>
          <p:nvPr/>
        </p:nvSpPr>
        <p:spPr>
          <a:xfrm>
            <a:off x="8460969" y="4573040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26659D-F099-B8E1-3863-4D30A0B2B0F1}"/>
              </a:ext>
            </a:extLst>
          </p:cNvPr>
          <p:cNvGrpSpPr/>
          <p:nvPr/>
        </p:nvGrpSpPr>
        <p:grpSpPr>
          <a:xfrm>
            <a:off x="7313714" y="2784378"/>
            <a:ext cx="999360" cy="730800"/>
            <a:chOff x="7313714" y="2784378"/>
            <a:chExt cx="99936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613C04-77EC-45F5-289A-68750A989DE7}"/>
                    </a:ext>
                  </a:extLst>
                </p14:cNvPr>
                <p14:cNvContentPartPr/>
                <p14:nvPr/>
              </p14:nvContentPartPr>
              <p14:xfrm>
                <a:off x="7313714" y="2857458"/>
                <a:ext cx="999360" cy="65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613C04-77EC-45F5-289A-68750A989D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6074" y="2839458"/>
                  <a:ext cx="103500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769FEF-B9C8-26D2-9343-76273710ED9F}"/>
                    </a:ext>
                  </a:extLst>
                </p14:cNvPr>
                <p14:cNvContentPartPr/>
                <p14:nvPr/>
              </p14:nvContentPartPr>
              <p14:xfrm>
                <a:off x="7467794" y="2784378"/>
                <a:ext cx="89640" cy="30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769FEF-B9C8-26D2-9343-76273710E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50154" y="2766738"/>
                  <a:ext cx="1252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13AE7D-B20F-794B-6B05-2BD9757BCC64}"/>
              </a:ext>
            </a:extLst>
          </p:cNvPr>
          <p:cNvGrpSpPr/>
          <p:nvPr/>
        </p:nvGrpSpPr>
        <p:grpSpPr>
          <a:xfrm>
            <a:off x="8160794" y="4305378"/>
            <a:ext cx="940680" cy="427680"/>
            <a:chOff x="8160794" y="4305378"/>
            <a:chExt cx="94068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40BCEB-779E-5DE7-8663-A508CFADC342}"/>
                    </a:ext>
                  </a:extLst>
                </p14:cNvPr>
                <p14:cNvContentPartPr/>
                <p14:nvPr/>
              </p14:nvContentPartPr>
              <p14:xfrm>
                <a:off x="8160794" y="4305378"/>
                <a:ext cx="828720" cy="42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40BCEB-779E-5DE7-8663-A508CFADC3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3154" y="4287378"/>
                  <a:ext cx="864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30A6FC-D8C2-36C5-84B6-E883CB11621D}"/>
                    </a:ext>
                  </a:extLst>
                </p14:cNvPr>
                <p14:cNvContentPartPr/>
                <p14:nvPr/>
              </p14:nvContentPartPr>
              <p14:xfrm>
                <a:off x="8989514" y="4341378"/>
                <a:ext cx="111960" cy="16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30A6FC-D8C2-36C5-84B6-E883CB1162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1514" y="4323738"/>
                  <a:ext cx="14760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652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3416320"/>
          </a:xfrm>
          <a:custGeom>
            <a:avLst/>
            <a:gdLst>
              <a:gd name="connsiteX0" fmla="*/ 0 w 3450768"/>
              <a:gd name="connsiteY0" fmla="*/ 0 h 3416320"/>
              <a:gd name="connsiteX1" fmla="*/ 540620 w 3450768"/>
              <a:gd name="connsiteY1" fmla="*/ 0 h 3416320"/>
              <a:gd name="connsiteX2" fmla="*/ 1012225 w 3450768"/>
              <a:gd name="connsiteY2" fmla="*/ 0 h 3416320"/>
              <a:gd name="connsiteX3" fmla="*/ 1656369 w 3450768"/>
              <a:gd name="connsiteY3" fmla="*/ 0 h 3416320"/>
              <a:gd name="connsiteX4" fmla="*/ 2196989 w 3450768"/>
              <a:gd name="connsiteY4" fmla="*/ 0 h 3416320"/>
              <a:gd name="connsiteX5" fmla="*/ 2737609 w 3450768"/>
              <a:gd name="connsiteY5" fmla="*/ 0 h 3416320"/>
              <a:gd name="connsiteX6" fmla="*/ 3450768 w 3450768"/>
              <a:gd name="connsiteY6" fmla="*/ 0 h 3416320"/>
              <a:gd name="connsiteX7" fmla="*/ 3450768 w 3450768"/>
              <a:gd name="connsiteY7" fmla="*/ 501060 h 3416320"/>
              <a:gd name="connsiteX8" fmla="*/ 3450768 w 3450768"/>
              <a:gd name="connsiteY8" fmla="*/ 1070447 h 3416320"/>
              <a:gd name="connsiteX9" fmla="*/ 3450768 w 3450768"/>
              <a:gd name="connsiteY9" fmla="*/ 1571507 h 3416320"/>
              <a:gd name="connsiteX10" fmla="*/ 3450768 w 3450768"/>
              <a:gd name="connsiteY10" fmla="*/ 2072567 h 3416320"/>
              <a:gd name="connsiteX11" fmla="*/ 3450768 w 3450768"/>
              <a:gd name="connsiteY11" fmla="*/ 2641954 h 3416320"/>
              <a:gd name="connsiteX12" fmla="*/ 3450768 w 3450768"/>
              <a:gd name="connsiteY12" fmla="*/ 3416320 h 3416320"/>
              <a:gd name="connsiteX13" fmla="*/ 2979163 w 3450768"/>
              <a:gd name="connsiteY13" fmla="*/ 3416320 h 3416320"/>
              <a:gd name="connsiteX14" fmla="*/ 2335020 w 3450768"/>
              <a:gd name="connsiteY14" fmla="*/ 3416320 h 3416320"/>
              <a:gd name="connsiteX15" fmla="*/ 1828907 w 3450768"/>
              <a:gd name="connsiteY15" fmla="*/ 3416320 h 3416320"/>
              <a:gd name="connsiteX16" fmla="*/ 1253779 w 3450768"/>
              <a:gd name="connsiteY16" fmla="*/ 3416320 h 3416320"/>
              <a:gd name="connsiteX17" fmla="*/ 609636 w 3450768"/>
              <a:gd name="connsiteY17" fmla="*/ 3416320 h 3416320"/>
              <a:gd name="connsiteX18" fmla="*/ 0 w 3450768"/>
              <a:gd name="connsiteY18" fmla="*/ 3416320 h 3416320"/>
              <a:gd name="connsiteX19" fmla="*/ 0 w 3450768"/>
              <a:gd name="connsiteY19" fmla="*/ 2949423 h 3416320"/>
              <a:gd name="connsiteX20" fmla="*/ 0 w 3450768"/>
              <a:gd name="connsiteY20" fmla="*/ 2448363 h 3416320"/>
              <a:gd name="connsiteX21" fmla="*/ 0 w 3450768"/>
              <a:gd name="connsiteY21" fmla="*/ 1913139 h 3416320"/>
              <a:gd name="connsiteX22" fmla="*/ 0 w 3450768"/>
              <a:gd name="connsiteY22" fmla="*/ 1275426 h 3416320"/>
              <a:gd name="connsiteX23" fmla="*/ 0 w 3450768"/>
              <a:gd name="connsiteY23" fmla="*/ 706039 h 3416320"/>
              <a:gd name="connsiteX24" fmla="*/ 0 w 3450768"/>
              <a:gd name="connsiteY24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450768" h="3416320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4466" y="170105"/>
                  <a:pt x="3411280" y="304859"/>
                  <a:pt x="3450768" y="501060"/>
                </a:cubicBezTo>
                <a:cubicBezTo>
                  <a:pt x="3490256" y="697261"/>
                  <a:pt x="3394172" y="809199"/>
                  <a:pt x="3450768" y="1070447"/>
                </a:cubicBezTo>
                <a:cubicBezTo>
                  <a:pt x="3507364" y="1331695"/>
                  <a:pt x="3425309" y="1399480"/>
                  <a:pt x="3450768" y="1571507"/>
                </a:cubicBezTo>
                <a:cubicBezTo>
                  <a:pt x="3476227" y="1743534"/>
                  <a:pt x="3416313" y="1854355"/>
                  <a:pt x="3450768" y="2072567"/>
                </a:cubicBezTo>
                <a:cubicBezTo>
                  <a:pt x="3485223" y="2290779"/>
                  <a:pt x="3417593" y="2410475"/>
                  <a:pt x="3450768" y="2641954"/>
                </a:cubicBezTo>
                <a:cubicBezTo>
                  <a:pt x="3483943" y="2873433"/>
                  <a:pt x="3394359" y="3180981"/>
                  <a:pt x="3450768" y="3416320"/>
                </a:cubicBezTo>
                <a:cubicBezTo>
                  <a:pt x="3344099" y="3459097"/>
                  <a:pt x="3104131" y="3407234"/>
                  <a:pt x="2979163" y="3416320"/>
                </a:cubicBezTo>
                <a:cubicBezTo>
                  <a:pt x="2854196" y="3425406"/>
                  <a:pt x="2628156" y="3360899"/>
                  <a:pt x="2335020" y="3416320"/>
                </a:cubicBezTo>
                <a:cubicBezTo>
                  <a:pt x="2041884" y="3471741"/>
                  <a:pt x="1975656" y="3401774"/>
                  <a:pt x="1828907" y="3416320"/>
                </a:cubicBezTo>
                <a:cubicBezTo>
                  <a:pt x="1682158" y="3430866"/>
                  <a:pt x="1479719" y="3381389"/>
                  <a:pt x="1253779" y="3416320"/>
                </a:cubicBezTo>
                <a:cubicBezTo>
                  <a:pt x="1027839" y="3451251"/>
                  <a:pt x="793054" y="3359491"/>
                  <a:pt x="609636" y="3416320"/>
                </a:cubicBezTo>
                <a:cubicBezTo>
                  <a:pt x="426218" y="3473149"/>
                  <a:pt x="271155" y="3412513"/>
                  <a:pt x="0" y="3416320"/>
                </a:cubicBezTo>
                <a:cubicBezTo>
                  <a:pt x="-15901" y="3320301"/>
                  <a:pt x="1953" y="3074405"/>
                  <a:pt x="0" y="2949423"/>
                </a:cubicBezTo>
                <a:cubicBezTo>
                  <a:pt x="-1953" y="2824441"/>
                  <a:pt x="13899" y="2652338"/>
                  <a:pt x="0" y="2448363"/>
                </a:cubicBezTo>
                <a:cubicBezTo>
                  <a:pt x="-13899" y="2244388"/>
                  <a:pt x="58903" y="2038053"/>
                  <a:pt x="0" y="1913139"/>
                </a:cubicBezTo>
                <a:cubicBezTo>
                  <a:pt x="-58903" y="1788225"/>
                  <a:pt x="65643" y="1437753"/>
                  <a:pt x="0" y="1275426"/>
                </a:cubicBezTo>
                <a:cubicBezTo>
                  <a:pt x="-65643" y="1113099"/>
                  <a:pt x="25472" y="835526"/>
                  <a:pt x="0" y="706039"/>
                </a:cubicBezTo>
                <a:cubicBezTo>
                  <a:pt x="-25472" y="576552"/>
                  <a:pt x="20013" y="182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What makes these </a:t>
            </a:r>
            <a:r>
              <a:rPr lang="en-US" sz="2400" b="1" dirty="0"/>
              <a:t>Support Vectors </a:t>
            </a:r>
            <a:r>
              <a:rPr lang="en-US" sz="2400" dirty="0"/>
              <a:t>special is that these </a:t>
            </a:r>
            <a:r>
              <a:rPr lang="en-PH" sz="2400" dirty="0"/>
              <a:t>data points are lying closest to the </a:t>
            </a:r>
            <a:r>
              <a:rPr lang="en-PH" sz="2400" b="1" dirty="0">
                <a:solidFill>
                  <a:srgbClr val="FFC000"/>
                </a:solidFill>
              </a:rPr>
              <a:t>decision boundary</a:t>
            </a:r>
            <a:r>
              <a:rPr lang="en-PH" sz="2400" dirty="0"/>
              <a:t>. These data points play a vital role in defining the </a:t>
            </a:r>
            <a:r>
              <a:rPr lang="en-PH" sz="2400" b="1" dirty="0">
                <a:solidFill>
                  <a:srgbClr val="FFC000"/>
                </a:solidFill>
              </a:rPr>
              <a:t>decision boundary </a:t>
            </a:r>
            <a:r>
              <a:rPr lang="en-PH" sz="2400" dirty="0"/>
              <a:t>and the </a:t>
            </a:r>
            <a:r>
              <a:rPr lang="en-PH" sz="2400" b="1" dirty="0"/>
              <a:t>margin of separation</a:t>
            </a:r>
            <a:r>
              <a:rPr lang="en-PH" sz="2400" dirty="0"/>
              <a:t>.</a:t>
            </a:r>
            <a:endParaRPr lang="en-US" sz="2400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E46512-B75D-AC4D-A7D9-F9F60666A02B}"/>
              </a:ext>
            </a:extLst>
          </p:cNvPr>
          <p:cNvGrpSpPr/>
          <p:nvPr/>
        </p:nvGrpSpPr>
        <p:grpSpPr>
          <a:xfrm>
            <a:off x="4777804" y="2198196"/>
            <a:ext cx="6345666" cy="3106537"/>
            <a:chOff x="4777804" y="2198196"/>
            <a:chExt cx="6345666" cy="310653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E93104-CB15-CCCD-B433-A2FBF4488AAE}"/>
                </a:ext>
              </a:extLst>
            </p:cNvPr>
            <p:cNvGrpSpPr/>
            <p:nvPr/>
          </p:nvGrpSpPr>
          <p:grpSpPr>
            <a:xfrm rot="1237931">
              <a:off x="4777804" y="4088344"/>
              <a:ext cx="1160879" cy="1216389"/>
              <a:chOff x="6673450" y="2626847"/>
              <a:chExt cx="1762087" cy="176743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6891349-A2E0-F542-CBF0-0E2BBEB9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4B9D44-986D-ABD2-3FA2-31CA1547C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6A5E22D-9796-83F6-DB1B-8722C1D0AE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48F361D-C771-0467-1610-891B2E6207F3}"/>
                </a:ext>
              </a:extLst>
            </p:cNvPr>
            <p:cNvGrpSpPr/>
            <p:nvPr/>
          </p:nvGrpSpPr>
          <p:grpSpPr>
            <a:xfrm rot="1237931">
              <a:off x="9962591" y="2198196"/>
              <a:ext cx="1160879" cy="1216389"/>
              <a:chOff x="6673450" y="2626847"/>
              <a:chExt cx="1762087" cy="176743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CEA897B-B40C-3B33-EDC7-C8AA60F70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778" y="2718278"/>
                <a:ext cx="1568499" cy="1572951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246F01-E872-34B8-2DDB-BFAA06EA7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3450" y="2626847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FE8B241-F3B8-E6A7-47B2-485AD38ECF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017" y="4215930"/>
                <a:ext cx="206520" cy="178352"/>
              </a:xfrm>
              <a:prstGeom prst="line">
                <a:avLst/>
              </a:prstGeom>
              <a:ln w="762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4CB147-D604-6C43-DA00-49C01908C981}"/>
              </a:ext>
            </a:extLst>
          </p:cNvPr>
          <p:cNvSpPr txBox="1"/>
          <p:nvPr/>
        </p:nvSpPr>
        <p:spPr>
          <a:xfrm>
            <a:off x="6401916" y="3108611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C87FB-7852-6BAA-F287-7585156FC93C}"/>
              </a:ext>
            </a:extLst>
          </p:cNvPr>
          <p:cNvSpPr txBox="1"/>
          <p:nvPr/>
        </p:nvSpPr>
        <p:spPr>
          <a:xfrm>
            <a:off x="8460969" y="4573040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26659D-F099-B8E1-3863-4D30A0B2B0F1}"/>
              </a:ext>
            </a:extLst>
          </p:cNvPr>
          <p:cNvGrpSpPr/>
          <p:nvPr/>
        </p:nvGrpSpPr>
        <p:grpSpPr>
          <a:xfrm>
            <a:off x="7313714" y="2784378"/>
            <a:ext cx="999360" cy="730800"/>
            <a:chOff x="7313714" y="2784378"/>
            <a:chExt cx="999360" cy="73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613C04-77EC-45F5-289A-68750A989DE7}"/>
                    </a:ext>
                  </a:extLst>
                </p14:cNvPr>
                <p14:cNvContentPartPr/>
                <p14:nvPr/>
              </p14:nvContentPartPr>
              <p14:xfrm>
                <a:off x="7313714" y="2857458"/>
                <a:ext cx="999360" cy="65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613C04-77EC-45F5-289A-68750A989D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5708" y="2839458"/>
                  <a:ext cx="1035013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769FEF-B9C8-26D2-9343-76273710ED9F}"/>
                    </a:ext>
                  </a:extLst>
                </p14:cNvPr>
                <p14:cNvContentPartPr/>
                <p14:nvPr/>
              </p14:nvContentPartPr>
              <p14:xfrm>
                <a:off x="7467794" y="2784378"/>
                <a:ext cx="89640" cy="30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769FEF-B9C8-26D2-9343-76273710E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9794" y="2766378"/>
                  <a:ext cx="12528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13AE7D-B20F-794B-6B05-2BD9757BCC64}"/>
              </a:ext>
            </a:extLst>
          </p:cNvPr>
          <p:cNvGrpSpPr/>
          <p:nvPr/>
        </p:nvGrpSpPr>
        <p:grpSpPr>
          <a:xfrm>
            <a:off x="8160794" y="4305378"/>
            <a:ext cx="940680" cy="427680"/>
            <a:chOff x="8160794" y="4305378"/>
            <a:chExt cx="94068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40BCEB-779E-5DE7-8663-A508CFADC342}"/>
                    </a:ext>
                  </a:extLst>
                </p14:cNvPr>
                <p14:cNvContentPartPr/>
                <p14:nvPr/>
              </p14:nvContentPartPr>
              <p14:xfrm>
                <a:off x="8160794" y="4305378"/>
                <a:ext cx="828720" cy="42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40BCEB-779E-5DE7-8663-A508CFADC3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2794" y="4287378"/>
                  <a:ext cx="864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30A6FC-D8C2-36C5-84B6-E883CB11621D}"/>
                    </a:ext>
                  </a:extLst>
                </p14:cNvPr>
                <p14:cNvContentPartPr/>
                <p14:nvPr/>
              </p14:nvContentPartPr>
              <p14:xfrm>
                <a:off x="8989514" y="4341378"/>
                <a:ext cx="111960" cy="16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30A6FC-D8C2-36C5-84B6-E883CB1162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1514" y="4323378"/>
                  <a:ext cx="14760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00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22F87F-FEC8-6C8D-FC0A-FFB1655E91E6}"/>
              </a:ext>
            </a:extLst>
          </p:cNvPr>
          <p:cNvSpPr txBox="1">
            <a:spLocks/>
          </p:cNvSpPr>
          <p:nvPr/>
        </p:nvSpPr>
        <p:spPr>
          <a:xfrm>
            <a:off x="459204" y="316674"/>
            <a:ext cx="11273589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/>
              <a:t>Outline</a:t>
            </a:r>
            <a:endParaRPr lang="en-PH" sz="5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A692D0-79F7-2A1F-7427-49C416A89F23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SVM Terminologies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+mn-lt"/>
              </a:rPr>
              <a:t>Types of SVM</a:t>
            </a:r>
            <a:endParaRPr lang="en-US" sz="3000" b="1" i="0" dirty="0"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841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1200329"/>
          </a:xfrm>
          <a:custGeom>
            <a:avLst/>
            <a:gdLst>
              <a:gd name="connsiteX0" fmla="*/ 0 w 3450768"/>
              <a:gd name="connsiteY0" fmla="*/ 0 h 1200329"/>
              <a:gd name="connsiteX1" fmla="*/ 540620 w 3450768"/>
              <a:gd name="connsiteY1" fmla="*/ 0 h 1200329"/>
              <a:gd name="connsiteX2" fmla="*/ 1012225 w 3450768"/>
              <a:gd name="connsiteY2" fmla="*/ 0 h 1200329"/>
              <a:gd name="connsiteX3" fmla="*/ 1656369 w 3450768"/>
              <a:gd name="connsiteY3" fmla="*/ 0 h 1200329"/>
              <a:gd name="connsiteX4" fmla="*/ 2196989 w 3450768"/>
              <a:gd name="connsiteY4" fmla="*/ 0 h 1200329"/>
              <a:gd name="connsiteX5" fmla="*/ 2737609 w 3450768"/>
              <a:gd name="connsiteY5" fmla="*/ 0 h 1200329"/>
              <a:gd name="connsiteX6" fmla="*/ 3450768 w 3450768"/>
              <a:gd name="connsiteY6" fmla="*/ 0 h 1200329"/>
              <a:gd name="connsiteX7" fmla="*/ 3450768 w 3450768"/>
              <a:gd name="connsiteY7" fmla="*/ 376103 h 1200329"/>
              <a:gd name="connsiteX8" fmla="*/ 3450768 w 3450768"/>
              <a:gd name="connsiteY8" fmla="*/ 776213 h 1200329"/>
              <a:gd name="connsiteX9" fmla="*/ 3450768 w 3450768"/>
              <a:gd name="connsiteY9" fmla="*/ 1200329 h 1200329"/>
              <a:gd name="connsiteX10" fmla="*/ 2944655 w 3450768"/>
              <a:gd name="connsiteY10" fmla="*/ 1200329 h 1200329"/>
              <a:gd name="connsiteX11" fmla="*/ 2369527 w 3450768"/>
              <a:gd name="connsiteY11" fmla="*/ 1200329 h 1200329"/>
              <a:gd name="connsiteX12" fmla="*/ 1828907 w 3450768"/>
              <a:gd name="connsiteY12" fmla="*/ 1200329 h 1200329"/>
              <a:gd name="connsiteX13" fmla="*/ 1184764 w 3450768"/>
              <a:gd name="connsiteY13" fmla="*/ 1200329 h 1200329"/>
              <a:gd name="connsiteX14" fmla="*/ 540620 w 3450768"/>
              <a:gd name="connsiteY14" fmla="*/ 1200329 h 1200329"/>
              <a:gd name="connsiteX15" fmla="*/ 0 w 3450768"/>
              <a:gd name="connsiteY15" fmla="*/ 1200329 h 1200329"/>
              <a:gd name="connsiteX16" fmla="*/ 0 w 3450768"/>
              <a:gd name="connsiteY16" fmla="*/ 800219 h 1200329"/>
              <a:gd name="connsiteX17" fmla="*/ 0 w 3450768"/>
              <a:gd name="connsiteY17" fmla="*/ 412113 h 1200329"/>
              <a:gd name="connsiteX18" fmla="*/ 0 w 3450768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0768" h="1200329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1554" y="80270"/>
                  <a:pt x="3432539" y="297252"/>
                  <a:pt x="3450768" y="376103"/>
                </a:cubicBezTo>
                <a:cubicBezTo>
                  <a:pt x="3468997" y="454954"/>
                  <a:pt x="3418890" y="601169"/>
                  <a:pt x="3450768" y="776213"/>
                </a:cubicBezTo>
                <a:cubicBezTo>
                  <a:pt x="3482646" y="951257"/>
                  <a:pt x="3409816" y="1100581"/>
                  <a:pt x="3450768" y="1200329"/>
                </a:cubicBezTo>
                <a:cubicBezTo>
                  <a:pt x="3348302" y="1254778"/>
                  <a:pt x="3104110" y="1143001"/>
                  <a:pt x="2944655" y="1200329"/>
                </a:cubicBezTo>
                <a:cubicBezTo>
                  <a:pt x="2785200" y="1257657"/>
                  <a:pt x="2489817" y="1144672"/>
                  <a:pt x="2369527" y="1200329"/>
                </a:cubicBezTo>
                <a:cubicBezTo>
                  <a:pt x="2249237" y="1255986"/>
                  <a:pt x="2060592" y="1161338"/>
                  <a:pt x="1828907" y="1200329"/>
                </a:cubicBezTo>
                <a:cubicBezTo>
                  <a:pt x="1597222" y="1239320"/>
                  <a:pt x="1405802" y="1187698"/>
                  <a:pt x="1184764" y="1200329"/>
                </a:cubicBezTo>
                <a:cubicBezTo>
                  <a:pt x="963726" y="1212960"/>
                  <a:pt x="840083" y="1145808"/>
                  <a:pt x="540620" y="1200329"/>
                </a:cubicBezTo>
                <a:cubicBezTo>
                  <a:pt x="241157" y="1254850"/>
                  <a:pt x="202225" y="1197685"/>
                  <a:pt x="0" y="1200329"/>
                </a:cubicBezTo>
                <a:cubicBezTo>
                  <a:pt x="-16047" y="1089591"/>
                  <a:pt x="3184" y="981257"/>
                  <a:pt x="0" y="800219"/>
                </a:cubicBezTo>
                <a:cubicBezTo>
                  <a:pt x="-3184" y="619181"/>
                  <a:pt x="8661" y="566535"/>
                  <a:pt x="0" y="412113"/>
                </a:cubicBezTo>
                <a:cubicBezTo>
                  <a:pt x="-8661" y="257691"/>
                  <a:pt x="3977" y="12487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There are two types of SVM, </a:t>
            </a:r>
            <a:r>
              <a:rPr lang="en-US" sz="2400" b="1" dirty="0"/>
              <a:t>hard margin SVM </a:t>
            </a:r>
            <a:r>
              <a:rPr lang="en-US" sz="2400" dirty="0"/>
              <a:t>and </a:t>
            </a:r>
            <a:r>
              <a:rPr lang="en-US" sz="2400" b="1" dirty="0"/>
              <a:t>soft margin SVM </a:t>
            </a:r>
            <a:endParaRPr lang="en-US" sz="2400" b="1" dirty="0">
              <a:solidFill>
                <a:srgbClr val="FFC000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8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3785652"/>
          </a:xfrm>
          <a:custGeom>
            <a:avLst/>
            <a:gdLst>
              <a:gd name="connsiteX0" fmla="*/ 0 w 3450768"/>
              <a:gd name="connsiteY0" fmla="*/ 0 h 3785652"/>
              <a:gd name="connsiteX1" fmla="*/ 540620 w 3450768"/>
              <a:gd name="connsiteY1" fmla="*/ 0 h 3785652"/>
              <a:gd name="connsiteX2" fmla="*/ 1012225 w 3450768"/>
              <a:gd name="connsiteY2" fmla="*/ 0 h 3785652"/>
              <a:gd name="connsiteX3" fmla="*/ 1656369 w 3450768"/>
              <a:gd name="connsiteY3" fmla="*/ 0 h 3785652"/>
              <a:gd name="connsiteX4" fmla="*/ 2196989 w 3450768"/>
              <a:gd name="connsiteY4" fmla="*/ 0 h 3785652"/>
              <a:gd name="connsiteX5" fmla="*/ 2737609 w 3450768"/>
              <a:gd name="connsiteY5" fmla="*/ 0 h 3785652"/>
              <a:gd name="connsiteX6" fmla="*/ 3450768 w 3450768"/>
              <a:gd name="connsiteY6" fmla="*/ 0 h 3785652"/>
              <a:gd name="connsiteX7" fmla="*/ 3450768 w 3450768"/>
              <a:gd name="connsiteY7" fmla="*/ 465094 h 3785652"/>
              <a:gd name="connsiteX8" fmla="*/ 3450768 w 3450768"/>
              <a:gd name="connsiteY8" fmla="*/ 1005902 h 3785652"/>
              <a:gd name="connsiteX9" fmla="*/ 3450768 w 3450768"/>
              <a:gd name="connsiteY9" fmla="*/ 1470996 h 3785652"/>
              <a:gd name="connsiteX10" fmla="*/ 3450768 w 3450768"/>
              <a:gd name="connsiteY10" fmla="*/ 1936091 h 3785652"/>
              <a:gd name="connsiteX11" fmla="*/ 3450768 w 3450768"/>
              <a:gd name="connsiteY11" fmla="*/ 2476898 h 3785652"/>
              <a:gd name="connsiteX12" fmla="*/ 3450768 w 3450768"/>
              <a:gd name="connsiteY12" fmla="*/ 3055562 h 3785652"/>
              <a:gd name="connsiteX13" fmla="*/ 3450768 w 3450768"/>
              <a:gd name="connsiteY13" fmla="*/ 3785652 h 3785652"/>
              <a:gd name="connsiteX14" fmla="*/ 2875640 w 3450768"/>
              <a:gd name="connsiteY14" fmla="*/ 3785652 h 3785652"/>
              <a:gd name="connsiteX15" fmla="*/ 2369527 w 3450768"/>
              <a:gd name="connsiteY15" fmla="*/ 3785652 h 3785652"/>
              <a:gd name="connsiteX16" fmla="*/ 1794399 w 3450768"/>
              <a:gd name="connsiteY16" fmla="*/ 3785652 h 3785652"/>
              <a:gd name="connsiteX17" fmla="*/ 1150256 w 3450768"/>
              <a:gd name="connsiteY17" fmla="*/ 3785652 h 3785652"/>
              <a:gd name="connsiteX18" fmla="*/ 575128 w 3450768"/>
              <a:gd name="connsiteY18" fmla="*/ 3785652 h 3785652"/>
              <a:gd name="connsiteX19" fmla="*/ 0 w 3450768"/>
              <a:gd name="connsiteY19" fmla="*/ 3785652 h 3785652"/>
              <a:gd name="connsiteX20" fmla="*/ 0 w 3450768"/>
              <a:gd name="connsiteY20" fmla="*/ 3320558 h 3785652"/>
              <a:gd name="connsiteX21" fmla="*/ 0 w 3450768"/>
              <a:gd name="connsiteY21" fmla="*/ 2817607 h 3785652"/>
              <a:gd name="connsiteX22" fmla="*/ 0 w 3450768"/>
              <a:gd name="connsiteY22" fmla="*/ 2201086 h 3785652"/>
              <a:gd name="connsiteX23" fmla="*/ 0 w 3450768"/>
              <a:gd name="connsiteY23" fmla="*/ 1660279 h 3785652"/>
              <a:gd name="connsiteX24" fmla="*/ 0 w 3450768"/>
              <a:gd name="connsiteY24" fmla="*/ 1157328 h 3785652"/>
              <a:gd name="connsiteX25" fmla="*/ 0 w 3450768"/>
              <a:gd name="connsiteY25" fmla="*/ 730090 h 3785652"/>
              <a:gd name="connsiteX26" fmla="*/ 0 w 3450768"/>
              <a:gd name="connsiteY26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0768" h="3785652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9563" y="97792"/>
                  <a:pt x="3395243" y="361591"/>
                  <a:pt x="3450768" y="465094"/>
                </a:cubicBezTo>
                <a:cubicBezTo>
                  <a:pt x="3506293" y="568597"/>
                  <a:pt x="3431499" y="741637"/>
                  <a:pt x="3450768" y="1005902"/>
                </a:cubicBezTo>
                <a:cubicBezTo>
                  <a:pt x="3470037" y="1270167"/>
                  <a:pt x="3434487" y="1306417"/>
                  <a:pt x="3450768" y="1470996"/>
                </a:cubicBezTo>
                <a:cubicBezTo>
                  <a:pt x="3467049" y="1635575"/>
                  <a:pt x="3411970" y="1739689"/>
                  <a:pt x="3450768" y="1936091"/>
                </a:cubicBezTo>
                <a:cubicBezTo>
                  <a:pt x="3489566" y="2132494"/>
                  <a:pt x="3438260" y="2334675"/>
                  <a:pt x="3450768" y="2476898"/>
                </a:cubicBezTo>
                <a:cubicBezTo>
                  <a:pt x="3463276" y="2619121"/>
                  <a:pt x="3448300" y="2832801"/>
                  <a:pt x="3450768" y="3055562"/>
                </a:cubicBezTo>
                <a:cubicBezTo>
                  <a:pt x="3453236" y="3278323"/>
                  <a:pt x="3391464" y="3531997"/>
                  <a:pt x="3450768" y="3785652"/>
                </a:cubicBezTo>
                <a:cubicBezTo>
                  <a:pt x="3188682" y="3814758"/>
                  <a:pt x="3042454" y="3730555"/>
                  <a:pt x="2875640" y="3785652"/>
                </a:cubicBezTo>
                <a:cubicBezTo>
                  <a:pt x="2708826" y="3840749"/>
                  <a:pt x="2516276" y="3771106"/>
                  <a:pt x="2369527" y="3785652"/>
                </a:cubicBezTo>
                <a:cubicBezTo>
                  <a:pt x="2222778" y="3800198"/>
                  <a:pt x="2020339" y="3750721"/>
                  <a:pt x="1794399" y="3785652"/>
                </a:cubicBezTo>
                <a:cubicBezTo>
                  <a:pt x="1568459" y="3820583"/>
                  <a:pt x="1333674" y="3728823"/>
                  <a:pt x="1150256" y="3785652"/>
                </a:cubicBezTo>
                <a:cubicBezTo>
                  <a:pt x="966838" y="3842481"/>
                  <a:pt x="718086" y="3755046"/>
                  <a:pt x="575128" y="3785652"/>
                </a:cubicBezTo>
                <a:cubicBezTo>
                  <a:pt x="432170" y="3816258"/>
                  <a:pt x="213894" y="3719616"/>
                  <a:pt x="0" y="3785652"/>
                </a:cubicBezTo>
                <a:cubicBezTo>
                  <a:pt x="-999" y="3640415"/>
                  <a:pt x="3283" y="3504628"/>
                  <a:pt x="0" y="3320558"/>
                </a:cubicBezTo>
                <a:cubicBezTo>
                  <a:pt x="-3283" y="3136488"/>
                  <a:pt x="16742" y="3042470"/>
                  <a:pt x="0" y="2817607"/>
                </a:cubicBezTo>
                <a:cubicBezTo>
                  <a:pt x="-16742" y="2592744"/>
                  <a:pt x="17199" y="2468821"/>
                  <a:pt x="0" y="2201086"/>
                </a:cubicBezTo>
                <a:cubicBezTo>
                  <a:pt x="-17199" y="1933351"/>
                  <a:pt x="28375" y="1874262"/>
                  <a:pt x="0" y="1660279"/>
                </a:cubicBezTo>
                <a:cubicBezTo>
                  <a:pt x="-28375" y="1446296"/>
                  <a:pt x="15435" y="1355470"/>
                  <a:pt x="0" y="1157328"/>
                </a:cubicBezTo>
                <a:cubicBezTo>
                  <a:pt x="-15435" y="959186"/>
                  <a:pt x="27124" y="910467"/>
                  <a:pt x="0" y="730090"/>
                </a:cubicBezTo>
                <a:cubicBezTo>
                  <a:pt x="-27124" y="549713"/>
                  <a:pt x="39665" y="2707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Hard margin SVM or Linear SVM </a:t>
            </a:r>
            <a:r>
              <a:rPr lang="en-US" sz="2400" dirty="0"/>
              <a:t>is our “normal SVM” we have been talking about from the introduction where one side of the decision boundary gets classified as </a:t>
            </a:r>
            <a:r>
              <a:rPr lang="en-US" sz="2400" b="1" dirty="0">
                <a:solidFill>
                  <a:srgbClr val="00B050"/>
                </a:solidFill>
              </a:rPr>
              <a:t>+1 </a:t>
            </a:r>
            <a:r>
              <a:rPr lang="en-US" sz="2400" dirty="0"/>
              <a:t>and everything on the other side gets classified as </a:t>
            </a:r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49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2308324"/>
          </a:xfrm>
          <a:custGeom>
            <a:avLst/>
            <a:gdLst>
              <a:gd name="connsiteX0" fmla="*/ 0 w 3450768"/>
              <a:gd name="connsiteY0" fmla="*/ 0 h 2308324"/>
              <a:gd name="connsiteX1" fmla="*/ 540620 w 3450768"/>
              <a:gd name="connsiteY1" fmla="*/ 0 h 2308324"/>
              <a:gd name="connsiteX2" fmla="*/ 1012225 w 3450768"/>
              <a:gd name="connsiteY2" fmla="*/ 0 h 2308324"/>
              <a:gd name="connsiteX3" fmla="*/ 1656369 w 3450768"/>
              <a:gd name="connsiteY3" fmla="*/ 0 h 2308324"/>
              <a:gd name="connsiteX4" fmla="*/ 2196989 w 3450768"/>
              <a:gd name="connsiteY4" fmla="*/ 0 h 2308324"/>
              <a:gd name="connsiteX5" fmla="*/ 2737609 w 3450768"/>
              <a:gd name="connsiteY5" fmla="*/ 0 h 2308324"/>
              <a:gd name="connsiteX6" fmla="*/ 3450768 w 3450768"/>
              <a:gd name="connsiteY6" fmla="*/ 0 h 2308324"/>
              <a:gd name="connsiteX7" fmla="*/ 3450768 w 3450768"/>
              <a:gd name="connsiteY7" fmla="*/ 530915 h 2308324"/>
              <a:gd name="connsiteX8" fmla="*/ 3450768 w 3450768"/>
              <a:gd name="connsiteY8" fmla="*/ 1107996 h 2308324"/>
              <a:gd name="connsiteX9" fmla="*/ 3450768 w 3450768"/>
              <a:gd name="connsiteY9" fmla="*/ 1638910 h 2308324"/>
              <a:gd name="connsiteX10" fmla="*/ 3450768 w 3450768"/>
              <a:gd name="connsiteY10" fmla="*/ 2308324 h 2308324"/>
              <a:gd name="connsiteX11" fmla="*/ 2875640 w 3450768"/>
              <a:gd name="connsiteY11" fmla="*/ 2308324 h 2308324"/>
              <a:gd name="connsiteX12" fmla="*/ 2335020 w 3450768"/>
              <a:gd name="connsiteY12" fmla="*/ 2308324 h 2308324"/>
              <a:gd name="connsiteX13" fmla="*/ 1690876 w 3450768"/>
              <a:gd name="connsiteY13" fmla="*/ 2308324 h 2308324"/>
              <a:gd name="connsiteX14" fmla="*/ 1046733 w 3450768"/>
              <a:gd name="connsiteY14" fmla="*/ 2308324 h 2308324"/>
              <a:gd name="connsiteX15" fmla="*/ 540620 w 3450768"/>
              <a:gd name="connsiteY15" fmla="*/ 2308324 h 2308324"/>
              <a:gd name="connsiteX16" fmla="*/ 0 w 3450768"/>
              <a:gd name="connsiteY16" fmla="*/ 2308324 h 2308324"/>
              <a:gd name="connsiteX17" fmla="*/ 0 w 3450768"/>
              <a:gd name="connsiteY17" fmla="*/ 1685077 h 2308324"/>
              <a:gd name="connsiteX18" fmla="*/ 0 w 3450768"/>
              <a:gd name="connsiteY18" fmla="*/ 1177245 h 2308324"/>
              <a:gd name="connsiteX19" fmla="*/ 0 w 3450768"/>
              <a:gd name="connsiteY19" fmla="*/ 646331 h 2308324"/>
              <a:gd name="connsiteX20" fmla="*/ 0 w 3450768"/>
              <a:gd name="connsiteY2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0768" h="2308324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53617" y="256881"/>
                  <a:pt x="3396781" y="323989"/>
                  <a:pt x="3450768" y="530915"/>
                </a:cubicBezTo>
                <a:cubicBezTo>
                  <a:pt x="3504755" y="737841"/>
                  <a:pt x="3442154" y="852948"/>
                  <a:pt x="3450768" y="1107996"/>
                </a:cubicBezTo>
                <a:cubicBezTo>
                  <a:pt x="3459382" y="1363044"/>
                  <a:pt x="3439828" y="1399219"/>
                  <a:pt x="3450768" y="1638910"/>
                </a:cubicBezTo>
                <a:cubicBezTo>
                  <a:pt x="3461708" y="1878601"/>
                  <a:pt x="3383494" y="2105746"/>
                  <a:pt x="3450768" y="2308324"/>
                </a:cubicBezTo>
                <a:cubicBezTo>
                  <a:pt x="3268614" y="2354483"/>
                  <a:pt x="2995930" y="2252667"/>
                  <a:pt x="2875640" y="2308324"/>
                </a:cubicBezTo>
                <a:cubicBezTo>
                  <a:pt x="2755350" y="2363981"/>
                  <a:pt x="2566705" y="2269333"/>
                  <a:pt x="2335020" y="2308324"/>
                </a:cubicBezTo>
                <a:cubicBezTo>
                  <a:pt x="2103335" y="2347315"/>
                  <a:pt x="1914363" y="2297585"/>
                  <a:pt x="1690876" y="2308324"/>
                </a:cubicBezTo>
                <a:cubicBezTo>
                  <a:pt x="1467389" y="2319063"/>
                  <a:pt x="1339869" y="2252903"/>
                  <a:pt x="1046733" y="2308324"/>
                </a:cubicBezTo>
                <a:cubicBezTo>
                  <a:pt x="753597" y="2363745"/>
                  <a:pt x="687369" y="2293778"/>
                  <a:pt x="540620" y="2308324"/>
                </a:cubicBezTo>
                <a:cubicBezTo>
                  <a:pt x="393871" y="2322870"/>
                  <a:pt x="269978" y="2247623"/>
                  <a:pt x="0" y="2308324"/>
                </a:cubicBezTo>
                <a:cubicBezTo>
                  <a:pt x="-50745" y="2172849"/>
                  <a:pt x="57694" y="1898003"/>
                  <a:pt x="0" y="1685077"/>
                </a:cubicBezTo>
                <a:cubicBezTo>
                  <a:pt x="-57694" y="1472151"/>
                  <a:pt x="47957" y="1411863"/>
                  <a:pt x="0" y="1177245"/>
                </a:cubicBezTo>
                <a:cubicBezTo>
                  <a:pt x="-47957" y="942627"/>
                  <a:pt x="36913" y="774705"/>
                  <a:pt x="0" y="646331"/>
                </a:cubicBezTo>
                <a:cubicBezTo>
                  <a:pt x="-36913" y="517957"/>
                  <a:pt x="19880" y="1604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Hard margin SVM </a:t>
            </a:r>
            <a:r>
              <a:rPr lang="en-US" sz="2400" dirty="0"/>
              <a:t>is good for data sets that are linearly separable where you we can simply draw a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  <a:r>
              <a:rPr lang="en-US" sz="2400" dirty="0"/>
              <a:t>which achieves this separation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3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SVM Terminologies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Types of SVM</a:t>
            </a: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772555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3785652"/>
          </a:xfrm>
          <a:custGeom>
            <a:avLst/>
            <a:gdLst>
              <a:gd name="connsiteX0" fmla="*/ 0 w 3450768"/>
              <a:gd name="connsiteY0" fmla="*/ 0 h 3785652"/>
              <a:gd name="connsiteX1" fmla="*/ 540620 w 3450768"/>
              <a:gd name="connsiteY1" fmla="*/ 0 h 3785652"/>
              <a:gd name="connsiteX2" fmla="*/ 1012225 w 3450768"/>
              <a:gd name="connsiteY2" fmla="*/ 0 h 3785652"/>
              <a:gd name="connsiteX3" fmla="*/ 1656369 w 3450768"/>
              <a:gd name="connsiteY3" fmla="*/ 0 h 3785652"/>
              <a:gd name="connsiteX4" fmla="*/ 2196989 w 3450768"/>
              <a:gd name="connsiteY4" fmla="*/ 0 h 3785652"/>
              <a:gd name="connsiteX5" fmla="*/ 2737609 w 3450768"/>
              <a:gd name="connsiteY5" fmla="*/ 0 h 3785652"/>
              <a:gd name="connsiteX6" fmla="*/ 3450768 w 3450768"/>
              <a:gd name="connsiteY6" fmla="*/ 0 h 3785652"/>
              <a:gd name="connsiteX7" fmla="*/ 3450768 w 3450768"/>
              <a:gd name="connsiteY7" fmla="*/ 465094 h 3785652"/>
              <a:gd name="connsiteX8" fmla="*/ 3450768 w 3450768"/>
              <a:gd name="connsiteY8" fmla="*/ 1005902 h 3785652"/>
              <a:gd name="connsiteX9" fmla="*/ 3450768 w 3450768"/>
              <a:gd name="connsiteY9" fmla="*/ 1470996 h 3785652"/>
              <a:gd name="connsiteX10" fmla="*/ 3450768 w 3450768"/>
              <a:gd name="connsiteY10" fmla="*/ 1936091 h 3785652"/>
              <a:gd name="connsiteX11" fmla="*/ 3450768 w 3450768"/>
              <a:gd name="connsiteY11" fmla="*/ 2476898 h 3785652"/>
              <a:gd name="connsiteX12" fmla="*/ 3450768 w 3450768"/>
              <a:gd name="connsiteY12" fmla="*/ 3055562 h 3785652"/>
              <a:gd name="connsiteX13" fmla="*/ 3450768 w 3450768"/>
              <a:gd name="connsiteY13" fmla="*/ 3785652 h 3785652"/>
              <a:gd name="connsiteX14" fmla="*/ 2875640 w 3450768"/>
              <a:gd name="connsiteY14" fmla="*/ 3785652 h 3785652"/>
              <a:gd name="connsiteX15" fmla="*/ 2369527 w 3450768"/>
              <a:gd name="connsiteY15" fmla="*/ 3785652 h 3785652"/>
              <a:gd name="connsiteX16" fmla="*/ 1794399 w 3450768"/>
              <a:gd name="connsiteY16" fmla="*/ 3785652 h 3785652"/>
              <a:gd name="connsiteX17" fmla="*/ 1150256 w 3450768"/>
              <a:gd name="connsiteY17" fmla="*/ 3785652 h 3785652"/>
              <a:gd name="connsiteX18" fmla="*/ 575128 w 3450768"/>
              <a:gd name="connsiteY18" fmla="*/ 3785652 h 3785652"/>
              <a:gd name="connsiteX19" fmla="*/ 0 w 3450768"/>
              <a:gd name="connsiteY19" fmla="*/ 3785652 h 3785652"/>
              <a:gd name="connsiteX20" fmla="*/ 0 w 3450768"/>
              <a:gd name="connsiteY20" fmla="*/ 3320558 h 3785652"/>
              <a:gd name="connsiteX21" fmla="*/ 0 w 3450768"/>
              <a:gd name="connsiteY21" fmla="*/ 2817607 h 3785652"/>
              <a:gd name="connsiteX22" fmla="*/ 0 w 3450768"/>
              <a:gd name="connsiteY22" fmla="*/ 2201086 h 3785652"/>
              <a:gd name="connsiteX23" fmla="*/ 0 w 3450768"/>
              <a:gd name="connsiteY23" fmla="*/ 1660279 h 3785652"/>
              <a:gd name="connsiteX24" fmla="*/ 0 w 3450768"/>
              <a:gd name="connsiteY24" fmla="*/ 1157328 h 3785652"/>
              <a:gd name="connsiteX25" fmla="*/ 0 w 3450768"/>
              <a:gd name="connsiteY25" fmla="*/ 730090 h 3785652"/>
              <a:gd name="connsiteX26" fmla="*/ 0 w 3450768"/>
              <a:gd name="connsiteY26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50768" h="3785652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9563" y="97792"/>
                  <a:pt x="3395243" y="361591"/>
                  <a:pt x="3450768" y="465094"/>
                </a:cubicBezTo>
                <a:cubicBezTo>
                  <a:pt x="3506293" y="568597"/>
                  <a:pt x="3431499" y="741637"/>
                  <a:pt x="3450768" y="1005902"/>
                </a:cubicBezTo>
                <a:cubicBezTo>
                  <a:pt x="3470037" y="1270167"/>
                  <a:pt x="3434487" y="1306417"/>
                  <a:pt x="3450768" y="1470996"/>
                </a:cubicBezTo>
                <a:cubicBezTo>
                  <a:pt x="3467049" y="1635575"/>
                  <a:pt x="3411970" y="1739689"/>
                  <a:pt x="3450768" y="1936091"/>
                </a:cubicBezTo>
                <a:cubicBezTo>
                  <a:pt x="3489566" y="2132494"/>
                  <a:pt x="3438260" y="2334675"/>
                  <a:pt x="3450768" y="2476898"/>
                </a:cubicBezTo>
                <a:cubicBezTo>
                  <a:pt x="3463276" y="2619121"/>
                  <a:pt x="3448300" y="2832801"/>
                  <a:pt x="3450768" y="3055562"/>
                </a:cubicBezTo>
                <a:cubicBezTo>
                  <a:pt x="3453236" y="3278323"/>
                  <a:pt x="3391464" y="3531997"/>
                  <a:pt x="3450768" y="3785652"/>
                </a:cubicBezTo>
                <a:cubicBezTo>
                  <a:pt x="3188682" y="3814758"/>
                  <a:pt x="3042454" y="3730555"/>
                  <a:pt x="2875640" y="3785652"/>
                </a:cubicBezTo>
                <a:cubicBezTo>
                  <a:pt x="2708826" y="3840749"/>
                  <a:pt x="2516276" y="3771106"/>
                  <a:pt x="2369527" y="3785652"/>
                </a:cubicBezTo>
                <a:cubicBezTo>
                  <a:pt x="2222778" y="3800198"/>
                  <a:pt x="2020339" y="3750721"/>
                  <a:pt x="1794399" y="3785652"/>
                </a:cubicBezTo>
                <a:cubicBezTo>
                  <a:pt x="1568459" y="3820583"/>
                  <a:pt x="1333674" y="3728823"/>
                  <a:pt x="1150256" y="3785652"/>
                </a:cubicBezTo>
                <a:cubicBezTo>
                  <a:pt x="966838" y="3842481"/>
                  <a:pt x="718086" y="3755046"/>
                  <a:pt x="575128" y="3785652"/>
                </a:cubicBezTo>
                <a:cubicBezTo>
                  <a:pt x="432170" y="3816258"/>
                  <a:pt x="213894" y="3719616"/>
                  <a:pt x="0" y="3785652"/>
                </a:cubicBezTo>
                <a:cubicBezTo>
                  <a:pt x="-999" y="3640415"/>
                  <a:pt x="3283" y="3504628"/>
                  <a:pt x="0" y="3320558"/>
                </a:cubicBezTo>
                <a:cubicBezTo>
                  <a:pt x="-3283" y="3136488"/>
                  <a:pt x="16742" y="3042470"/>
                  <a:pt x="0" y="2817607"/>
                </a:cubicBezTo>
                <a:cubicBezTo>
                  <a:pt x="-16742" y="2592744"/>
                  <a:pt x="17199" y="2468821"/>
                  <a:pt x="0" y="2201086"/>
                </a:cubicBezTo>
                <a:cubicBezTo>
                  <a:pt x="-17199" y="1933351"/>
                  <a:pt x="28375" y="1874262"/>
                  <a:pt x="0" y="1660279"/>
                </a:cubicBezTo>
                <a:cubicBezTo>
                  <a:pt x="-28375" y="1446296"/>
                  <a:pt x="15435" y="1355470"/>
                  <a:pt x="0" y="1157328"/>
                </a:cubicBezTo>
                <a:cubicBezTo>
                  <a:pt x="-15435" y="959186"/>
                  <a:pt x="27124" y="910467"/>
                  <a:pt x="0" y="730090"/>
                </a:cubicBezTo>
                <a:cubicBezTo>
                  <a:pt x="-27124" y="549713"/>
                  <a:pt x="39665" y="2707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One of the disadvantages of </a:t>
            </a:r>
            <a:r>
              <a:rPr lang="en-US" sz="2400" b="1" dirty="0"/>
              <a:t>Hard Margin SVM</a:t>
            </a:r>
            <a:r>
              <a:rPr lang="en-US" sz="2400" dirty="0"/>
              <a:t> are </a:t>
            </a:r>
            <a:r>
              <a:rPr lang="en-US" sz="2400" b="1" dirty="0"/>
              <a:t>outliers.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/>
              <a:t>If outliers</a:t>
            </a:r>
            <a:r>
              <a:rPr lang="en-US" sz="2400" dirty="0"/>
              <a:t> are not removed/ignored, they can become a support vector which will result into an incorrect </a:t>
            </a:r>
            <a:r>
              <a:rPr lang="en-US" sz="2400" b="1" dirty="0">
                <a:solidFill>
                  <a:srgbClr val="FFC000"/>
                </a:solidFill>
              </a:rPr>
              <a:t>decision boundary</a:t>
            </a:r>
            <a:r>
              <a:rPr lang="en-US" sz="2400" dirty="0"/>
              <a:t>.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6B2F7-35CC-8A59-E690-507769642B0E}"/>
              </a:ext>
            </a:extLst>
          </p:cNvPr>
          <p:cNvCxnSpPr>
            <a:cxnSpLocks/>
          </p:cNvCxnSpPr>
          <p:nvPr/>
        </p:nvCxnSpPr>
        <p:spPr>
          <a:xfrm flipV="1">
            <a:off x="4712201" y="3539603"/>
            <a:ext cx="6511634" cy="2323680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286456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2308324"/>
          </a:xfrm>
          <a:custGeom>
            <a:avLst/>
            <a:gdLst>
              <a:gd name="connsiteX0" fmla="*/ 0 w 3450768"/>
              <a:gd name="connsiteY0" fmla="*/ 0 h 2308324"/>
              <a:gd name="connsiteX1" fmla="*/ 540620 w 3450768"/>
              <a:gd name="connsiteY1" fmla="*/ 0 h 2308324"/>
              <a:gd name="connsiteX2" fmla="*/ 1012225 w 3450768"/>
              <a:gd name="connsiteY2" fmla="*/ 0 h 2308324"/>
              <a:gd name="connsiteX3" fmla="*/ 1656369 w 3450768"/>
              <a:gd name="connsiteY3" fmla="*/ 0 h 2308324"/>
              <a:gd name="connsiteX4" fmla="*/ 2196989 w 3450768"/>
              <a:gd name="connsiteY4" fmla="*/ 0 h 2308324"/>
              <a:gd name="connsiteX5" fmla="*/ 2737609 w 3450768"/>
              <a:gd name="connsiteY5" fmla="*/ 0 h 2308324"/>
              <a:gd name="connsiteX6" fmla="*/ 3450768 w 3450768"/>
              <a:gd name="connsiteY6" fmla="*/ 0 h 2308324"/>
              <a:gd name="connsiteX7" fmla="*/ 3450768 w 3450768"/>
              <a:gd name="connsiteY7" fmla="*/ 530915 h 2308324"/>
              <a:gd name="connsiteX8" fmla="*/ 3450768 w 3450768"/>
              <a:gd name="connsiteY8" fmla="*/ 1107996 h 2308324"/>
              <a:gd name="connsiteX9" fmla="*/ 3450768 w 3450768"/>
              <a:gd name="connsiteY9" fmla="*/ 1638910 h 2308324"/>
              <a:gd name="connsiteX10" fmla="*/ 3450768 w 3450768"/>
              <a:gd name="connsiteY10" fmla="*/ 2308324 h 2308324"/>
              <a:gd name="connsiteX11" fmla="*/ 2875640 w 3450768"/>
              <a:gd name="connsiteY11" fmla="*/ 2308324 h 2308324"/>
              <a:gd name="connsiteX12" fmla="*/ 2335020 w 3450768"/>
              <a:gd name="connsiteY12" fmla="*/ 2308324 h 2308324"/>
              <a:gd name="connsiteX13" fmla="*/ 1690876 w 3450768"/>
              <a:gd name="connsiteY13" fmla="*/ 2308324 h 2308324"/>
              <a:gd name="connsiteX14" fmla="*/ 1046733 w 3450768"/>
              <a:gd name="connsiteY14" fmla="*/ 2308324 h 2308324"/>
              <a:gd name="connsiteX15" fmla="*/ 540620 w 3450768"/>
              <a:gd name="connsiteY15" fmla="*/ 2308324 h 2308324"/>
              <a:gd name="connsiteX16" fmla="*/ 0 w 3450768"/>
              <a:gd name="connsiteY16" fmla="*/ 2308324 h 2308324"/>
              <a:gd name="connsiteX17" fmla="*/ 0 w 3450768"/>
              <a:gd name="connsiteY17" fmla="*/ 1685077 h 2308324"/>
              <a:gd name="connsiteX18" fmla="*/ 0 w 3450768"/>
              <a:gd name="connsiteY18" fmla="*/ 1177245 h 2308324"/>
              <a:gd name="connsiteX19" fmla="*/ 0 w 3450768"/>
              <a:gd name="connsiteY19" fmla="*/ 646331 h 2308324"/>
              <a:gd name="connsiteX20" fmla="*/ 0 w 3450768"/>
              <a:gd name="connsiteY2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0768" h="2308324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53617" y="256881"/>
                  <a:pt x="3396781" y="323989"/>
                  <a:pt x="3450768" y="530915"/>
                </a:cubicBezTo>
                <a:cubicBezTo>
                  <a:pt x="3504755" y="737841"/>
                  <a:pt x="3442154" y="852948"/>
                  <a:pt x="3450768" y="1107996"/>
                </a:cubicBezTo>
                <a:cubicBezTo>
                  <a:pt x="3459382" y="1363044"/>
                  <a:pt x="3439828" y="1399219"/>
                  <a:pt x="3450768" y="1638910"/>
                </a:cubicBezTo>
                <a:cubicBezTo>
                  <a:pt x="3461708" y="1878601"/>
                  <a:pt x="3383494" y="2105746"/>
                  <a:pt x="3450768" y="2308324"/>
                </a:cubicBezTo>
                <a:cubicBezTo>
                  <a:pt x="3268614" y="2354483"/>
                  <a:pt x="2995930" y="2252667"/>
                  <a:pt x="2875640" y="2308324"/>
                </a:cubicBezTo>
                <a:cubicBezTo>
                  <a:pt x="2755350" y="2363981"/>
                  <a:pt x="2566705" y="2269333"/>
                  <a:pt x="2335020" y="2308324"/>
                </a:cubicBezTo>
                <a:cubicBezTo>
                  <a:pt x="2103335" y="2347315"/>
                  <a:pt x="1914363" y="2297585"/>
                  <a:pt x="1690876" y="2308324"/>
                </a:cubicBezTo>
                <a:cubicBezTo>
                  <a:pt x="1467389" y="2319063"/>
                  <a:pt x="1339869" y="2252903"/>
                  <a:pt x="1046733" y="2308324"/>
                </a:cubicBezTo>
                <a:cubicBezTo>
                  <a:pt x="753597" y="2363745"/>
                  <a:pt x="687369" y="2293778"/>
                  <a:pt x="540620" y="2308324"/>
                </a:cubicBezTo>
                <a:cubicBezTo>
                  <a:pt x="393871" y="2322870"/>
                  <a:pt x="269978" y="2247623"/>
                  <a:pt x="0" y="2308324"/>
                </a:cubicBezTo>
                <a:cubicBezTo>
                  <a:pt x="-50745" y="2172849"/>
                  <a:pt x="57694" y="1898003"/>
                  <a:pt x="0" y="1685077"/>
                </a:cubicBezTo>
                <a:cubicBezTo>
                  <a:pt x="-57694" y="1472151"/>
                  <a:pt x="47957" y="1411863"/>
                  <a:pt x="0" y="1177245"/>
                </a:cubicBezTo>
                <a:cubicBezTo>
                  <a:pt x="-47957" y="942627"/>
                  <a:pt x="36913" y="774705"/>
                  <a:pt x="0" y="646331"/>
                </a:cubicBezTo>
                <a:cubicBezTo>
                  <a:pt x="-36913" y="517957"/>
                  <a:pt x="19880" y="1604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unfortunately, most </a:t>
            </a:r>
            <a:r>
              <a:rPr lang="en-US" sz="2400" b="1" dirty="0"/>
              <a:t>datasets in the real-world are not linearly separable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35E7C7-5587-8E8D-0E56-3F8AFC741392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BE0310-B5B2-ABB6-CE5C-3A0FCC8FA12A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ad face outline with solid fill">
            <a:extLst>
              <a:ext uri="{FF2B5EF4-FFF2-40B4-BE49-F238E27FC236}">
                <a16:creationId xmlns:a16="http://schemas.microsoft.com/office/drawing/2014/main" id="{4188DF6E-42D5-65DB-CCAD-3F7B83C6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2161" y="3650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61630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1938992"/>
          </a:xfrm>
          <a:custGeom>
            <a:avLst/>
            <a:gdLst>
              <a:gd name="connsiteX0" fmla="*/ 0 w 3450768"/>
              <a:gd name="connsiteY0" fmla="*/ 0 h 1938992"/>
              <a:gd name="connsiteX1" fmla="*/ 540620 w 3450768"/>
              <a:gd name="connsiteY1" fmla="*/ 0 h 1938992"/>
              <a:gd name="connsiteX2" fmla="*/ 1012225 w 3450768"/>
              <a:gd name="connsiteY2" fmla="*/ 0 h 1938992"/>
              <a:gd name="connsiteX3" fmla="*/ 1656369 w 3450768"/>
              <a:gd name="connsiteY3" fmla="*/ 0 h 1938992"/>
              <a:gd name="connsiteX4" fmla="*/ 2196989 w 3450768"/>
              <a:gd name="connsiteY4" fmla="*/ 0 h 1938992"/>
              <a:gd name="connsiteX5" fmla="*/ 2737609 w 3450768"/>
              <a:gd name="connsiteY5" fmla="*/ 0 h 1938992"/>
              <a:gd name="connsiteX6" fmla="*/ 3450768 w 3450768"/>
              <a:gd name="connsiteY6" fmla="*/ 0 h 1938992"/>
              <a:gd name="connsiteX7" fmla="*/ 3450768 w 3450768"/>
              <a:gd name="connsiteY7" fmla="*/ 445968 h 1938992"/>
              <a:gd name="connsiteX8" fmla="*/ 3450768 w 3450768"/>
              <a:gd name="connsiteY8" fmla="*/ 930716 h 1938992"/>
              <a:gd name="connsiteX9" fmla="*/ 3450768 w 3450768"/>
              <a:gd name="connsiteY9" fmla="*/ 1376684 h 1938992"/>
              <a:gd name="connsiteX10" fmla="*/ 3450768 w 3450768"/>
              <a:gd name="connsiteY10" fmla="*/ 1938992 h 1938992"/>
              <a:gd name="connsiteX11" fmla="*/ 2875640 w 3450768"/>
              <a:gd name="connsiteY11" fmla="*/ 1938992 h 1938992"/>
              <a:gd name="connsiteX12" fmla="*/ 2335020 w 3450768"/>
              <a:gd name="connsiteY12" fmla="*/ 1938992 h 1938992"/>
              <a:gd name="connsiteX13" fmla="*/ 1690876 w 3450768"/>
              <a:gd name="connsiteY13" fmla="*/ 1938992 h 1938992"/>
              <a:gd name="connsiteX14" fmla="*/ 1046733 w 3450768"/>
              <a:gd name="connsiteY14" fmla="*/ 1938992 h 1938992"/>
              <a:gd name="connsiteX15" fmla="*/ 540620 w 3450768"/>
              <a:gd name="connsiteY15" fmla="*/ 1938992 h 1938992"/>
              <a:gd name="connsiteX16" fmla="*/ 0 w 3450768"/>
              <a:gd name="connsiteY16" fmla="*/ 1938992 h 1938992"/>
              <a:gd name="connsiteX17" fmla="*/ 0 w 3450768"/>
              <a:gd name="connsiteY17" fmla="*/ 1415464 h 1938992"/>
              <a:gd name="connsiteX18" fmla="*/ 0 w 3450768"/>
              <a:gd name="connsiteY18" fmla="*/ 988886 h 1938992"/>
              <a:gd name="connsiteX19" fmla="*/ 0 w 3450768"/>
              <a:gd name="connsiteY19" fmla="*/ 542918 h 1938992"/>
              <a:gd name="connsiteX20" fmla="*/ 0 w 3450768"/>
              <a:gd name="connsiteY2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0768" h="1938992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5145" y="157305"/>
                  <a:pt x="3398065" y="332925"/>
                  <a:pt x="3450768" y="445968"/>
                </a:cubicBezTo>
                <a:cubicBezTo>
                  <a:pt x="3503471" y="559011"/>
                  <a:pt x="3414345" y="831605"/>
                  <a:pt x="3450768" y="930716"/>
                </a:cubicBezTo>
                <a:cubicBezTo>
                  <a:pt x="3487191" y="1029827"/>
                  <a:pt x="3425886" y="1285802"/>
                  <a:pt x="3450768" y="1376684"/>
                </a:cubicBezTo>
                <a:cubicBezTo>
                  <a:pt x="3475650" y="1467566"/>
                  <a:pt x="3391017" y="1796650"/>
                  <a:pt x="3450768" y="1938992"/>
                </a:cubicBezTo>
                <a:cubicBezTo>
                  <a:pt x="3268614" y="1985151"/>
                  <a:pt x="2995930" y="1883335"/>
                  <a:pt x="2875640" y="1938992"/>
                </a:cubicBezTo>
                <a:cubicBezTo>
                  <a:pt x="2755350" y="1994649"/>
                  <a:pt x="2566705" y="1900001"/>
                  <a:pt x="2335020" y="1938992"/>
                </a:cubicBezTo>
                <a:cubicBezTo>
                  <a:pt x="2103335" y="1977983"/>
                  <a:pt x="1914363" y="1928253"/>
                  <a:pt x="1690876" y="1938992"/>
                </a:cubicBezTo>
                <a:cubicBezTo>
                  <a:pt x="1467389" y="1949731"/>
                  <a:pt x="1339869" y="1883571"/>
                  <a:pt x="1046733" y="1938992"/>
                </a:cubicBezTo>
                <a:cubicBezTo>
                  <a:pt x="753597" y="1994413"/>
                  <a:pt x="687369" y="1924446"/>
                  <a:pt x="540620" y="1938992"/>
                </a:cubicBezTo>
                <a:cubicBezTo>
                  <a:pt x="393871" y="1953538"/>
                  <a:pt x="269978" y="1878291"/>
                  <a:pt x="0" y="1938992"/>
                </a:cubicBezTo>
                <a:cubicBezTo>
                  <a:pt x="-7226" y="1698688"/>
                  <a:pt x="28155" y="1646530"/>
                  <a:pt x="0" y="1415464"/>
                </a:cubicBezTo>
                <a:cubicBezTo>
                  <a:pt x="-28155" y="1184398"/>
                  <a:pt x="18626" y="1144013"/>
                  <a:pt x="0" y="988886"/>
                </a:cubicBezTo>
                <a:cubicBezTo>
                  <a:pt x="-18626" y="833759"/>
                  <a:pt x="21163" y="680216"/>
                  <a:pt x="0" y="542918"/>
                </a:cubicBezTo>
                <a:cubicBezTo>
                  <a:pt x="-21163" y="405620"/>
                  <a:pt x="54225" y="1400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Consider this real-world dataset that contains a few data points that make it so that you cannot draw a </a:t>
            </a:r>
            <a:r>
              <a:rPr lang="en-US" sz="2400" b="1" dirty="0">
                <a:solidFill>
                  <a:srgbClr val="FFC000"/>
                </a:solidFill>
              </a:rPr>
              <a:t>straight line</a:t>
            </a:r>
            <a:r>
              <a:rPr lang="en-US" sz="2400" dirty="0"/>
              <a:t>.</a:t>
            </a:r>
            <a:endParaRPr lang="en-US" sz="2400" b="1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7249C0-5849-3F51-B521-A44DC0CF0E66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15F1D-A642-31C7-DC80-C9EA86B0AEC4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3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1569660"/>
          </a:xfrm>
          <a:custGeom>
            <a:avLst/>
            <a:gdLst>
              <a:gd name="connsiteX0" fmla="*/ 0 w 3450768"/>
              <a:gd name="connsiteY0" fmla="*/ 0 h 1569660"/>
              <a:gd name="connsiteX1" fmla="*/ 540620 w 3450768"/>
              <a:gd name="connsiteY1" fmla="*/ 0 h 1569660"/>
              <a:gd name="connsiteX2" fmla="*/ 1012225 w 3450768"/>
              <a:gd name="connsiteY2" fmla="*/ 0 h 1569660"/>
              <a:gd name="connsiteX3" fmla="*/ 1656369 w 3450768"/>
              <a:gd name="connsiteY3" fmla="*/ 0 h 1569660"/>
              <a:gd name="connsiteX4" fmla="*/ 2196989 w 3450768"/>
              <a:gd name="connsiteY4" fmla="*/ 0 h 1569660"/>
              <a:gd name="connsiteX5" fmla="*/ 2737609 w 3450768"/>
              <a:gd name="connsiteY5" fmla="*/ 0 h 1569660"/>
              <a:gd name="connsiteX6" fmla="*/ 3450768 w 3450768"/>
              <a:gd name="connsiteY6" fmla="*/ 0 h 1569660"/>
              <a:gd name="connsiteX7" fmla="*/ 3450768 w 3450768"/>
              <a:gd name="connsiteY7" fmla="*/ 491827 h 1569660"/>
              <a:gd name="connsiteX8" fmla="*/ 3450768 w 3450768"/>
              <a:gd name="connsiteY8" fmla="*/ 1015047 h 1569660"/>
              <a:gd name="connsiteX9" fmla="*/ 3450768 w 3450768"/>
              <a:gd name="connsiteY9" fmla="*/ 1569660 h 1569660"/>
              <a:gd name="connsiteX10" fmla="*/ 2944655 w 3450768"/>
              <a:gd name="connsiteY10" fmla="*/ 1569660 h 1569660"/>
              <a:gd name="connsiteX11" fmla="*/ 2369527 w 3450768"/>
              <a:gd name="connsiteY11" fmla="*/ 1569660 h 1569660"/>
              <a:gd name="connsiteX12" fmla="*/ 1828907 w 3450768"/>
              <a:gd name="connsiteY12" fmla="*/ 1569660 h 1569660"/>
              <a:gd name="connsiteX13" fmla="*/ 1184764 w 3450768"/>
              <a:gd name="connsiteY13" fmla="*/ 1569660 h 1569660"/>
              <a:gd name="connsiteX14" fmla="*/ 540620 w 3450768"/>
              <a:gd name="connsiteY14" fmla="*/ 1569660 h 1569660"/>
              <a:gd name="connsiteX15" fmla="*/ 0 w 3450768"/>
              <a:gd name="connsiteY15" fmla="*/ 1569660 h 1569660"/>
              <a:gd name="connsiteX16" fmla="*/ 0 w 3450768"/>
              <a:gd name="connsiteY16" fmla="*/ 1046440 h 1569660"/>
              <a:gd name="connsiteX17" fmla="*/ 0 w 3450768"/>
              <a:gd name="connsiteY17" fmla="*/ 538917 h 1569660"/>
              <a:gd name="connsiteX18" fmla="*/ 0 w 3450768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0768" h="1569660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60723" y="236919"/>
                  <a:pt x="3415181" y="283160"/>
                  <a:pt x="3450768" y="491827"/>
                </a:cubicBezTo>
                <a:cubicBezTo>
                  <a:pt x="3486355" y="700494"/>
                  <a:pt x="3405876" y="846551"/>
                  <a:pt x="3450768" y="1015047"/>
                </a:cubicBezTo>
                <a:cubicBezTo>
                  <a:pt x="3495660" y="1183543"/>
                  <a:pt x="3389198" y="1309366"/>
                  <a:pt x="3450768" y="1569660"/>
                </a:cubicBezTo>
                <a:cubicBezTo>
                  <a:pt x="3348302" y="1624109"/>
                  <a:pt x="3104110" y="1512332"/>
                  <a:pt x="2944655" y="1569660"/>
                </a:cubicBezTo>
                <a:cubicBezTo>
                  <a:pt x="2785200" y="1626988"/>
                  <a:pt x="2489817" y="1514003"/>
                  <a:pt x="2369527" y="1569660"/>
                </a:cubicBezTo>
                <a:cubicBezTo>
                  <a:pt x="2249237" y="1625317"/>
                  <a:pt x="2060592" y="1530669"/>
                  <a:pt x="1828907" y="1569660"/>
                </a:cubicBezTo>
                <a:cubicBezTo>
                  <a:pt x="1597222" y="1608651"/>
                  <a:pt x="1405802" y="1557029"/>
                  <a:pt x="1184764" y="1569660"/>
                </a:cubicBezTo>
                <a:cubicBezTo>
                  <a:pt x="963726" y="1582291"/>
                  <a:pt x="840083" y="1515139"/>
                  <a:pt x="540620" y="1569660"/>
                </a:cubicBezTo>
                <a:cubicBezTo>
                  <a:pt x="241157" y="1624181"/>
                  <a:pt x="202225" y="1567016"/>
                  <a:pt x="0" y="1569660"/>
                </a:cubicBezTo>
                <a:cubicBezTo>
                  <a:pt x="-25094" y="1356957"/>
                  <a:pt x="19689" y="1203706"/>
                  <a:pt x="0" y="1046440"/>
                </a:cubicBezTo>
                <a:cubicBezTo>
                  <a:pt x="-19689" y="889174"/>
                  <a:pt x="56431" y="742997"/>
                  <a:pt x="0" y="538917"/>
                </a:cubicBezTo>
                <a:cubicBezTo>
                  <a:pt x="-56431" y="334837"/>
                  <a:pt x="61039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Hard margin SVM </a:t>
            </a:r>
            <a:r>
              <a:rPr lang="en-US" sz="2400" dirty="0"/>
              <a:t>cannot deal with this dataset because it needs a clean separated of two classes.</a:t>
            </a:r>
            <a:endParaRPr lang="en-US" sz="2400" b="1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7249C0-5849-3F51-B521-A44DC0CF0E66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15F1D-A642-31C7-DC80-C9EA86B0AEC4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0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1200329"/>
          </a:xfrm>
          <a:custGeom>
            <a:avLst/>
            <a:gdLst>
              <a:gd name="connsiteX0" fmla="*/ 0 w 3450768"/>
              <a:gd name="connsiteY0" fmla="*/ 0 h 1200329"/>
              <a:gd name="connsiteX1" fmla="*/ 540620 w 3450768"/>
              <a:gd name="connsiteY1" fmla="*/ 0 h 1200329"/>
              <a:gd name="connsiteX2" fmla="*/ 1012225 w 3450768"/>
              <a:gd name="connsiteY2" fmla="*/ 0 h 1200329"/>
              <a:gd name="connsiteX3" fmla="*/ 1656369 w 3450768"/>
              <a:gd name="connsiteY3" fmla="*/ 0 h 1200329"/>
              <a:gd name="connsiteX4" fmla="*/ 2196989 w 3450768"/>
              <a:gd name="connsiteY4" fmla="*/ 0 h 1200329"/>
              <a:gd name="connsiteX5" fmla="*/ 2737609 w 3450768"/>
              <a:gd name="connsiteY5" fmla="*/ 0 h 1200329"/>
              <a:gd name="connsiteX6" fmla="*/ 3450768 w 3450768"/>
              <a:gd name="connsiteY6" fmla="*/ 0 h 1200329"/>
              <a:gd name="connsiteX7" fmla="*/ 3450768 w 3450768"/>
              <a:gd name="connsiteY7" fmla="*/ 376103 h 1200329"/>
              <a:gd name="connsiteX8" fmla="*/ 3450768 w 3450768"/>
              <a:gd name="connsiteY8" fmla="*/ 776213 h 1200329"/>
              <a:gd name="connsiteX9" fmla="*/ 3450768 w 3450768"/>
              <a:gd name="connsiteY9" fmla="*/ 1200329 h 1200329"/>
              <a:gd name="connsiteX10" fmla="*/ 2944655 w 3450768"/>
              <a:gd name="connsiteY10" fmla="*/ 1200329 h 1200329"/>
              <a:gd name="connsiteX11" fmla="*/ 2369527 w 3450768"/>
              <a:gd name="connsiteY11" fmla="*/ 1200329 h 1200329"/>
              <a:gd name="connsiteX12" fmla="*/ 1828907 w 3450768"/>
              <a:gd name="connsiteY12" fmla="*/ 1200329 h 1200329"/>
              <a:gd name="connsiteX13" fmla="*/ 1184764 w 3450768"/>
              <a:gd name="connsiteY13" fmla="*/ 1200329 h 1200329"/>
              <a:gd name="connsiteX14" fmla="*/ 540620 w 3450768"/>
              <a:gd name="connsiteY14" fmla="*/ 1200329 h 1200329"/>
              <a:gd name="connsiteX15" fmla="*/ 0 w 3450768"/>
              <a:gd name="connsiteY15" fmla="*/ 1200329 h 1200329"/>
              <a:gd name="connsiteX16" fmla="*/ 0 w 3450768"/>
              <a:gd name="connsiteY16" fmla="*/ 800219 h 1200329"/>
              <a:gd name="connsiteX17" fmla="*/ 0 w 3450768"/>
              <a:gd name="connsiteY17" fmla="*/ 412113 h 1200329"/>
              <a:gd name="connsiteX18" fmla="*/ 0 w 3450768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0768" h="1200329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1554" y="80270"/>
                  <a:pt x="3432539" y="297252"/>
                  <a:pt x="3450768" y="376103"/>
                </a:cubicBezTo>
                <a:cubicBezTo>
                  <a:pt x="3468997" y="454954"/>
                  <a:pt x="3418890" y="601169"/>
                  <a:pt x="3450768" y="776213"/>
                </a:cubicBezTo>
                <a:cubicBezTo>
                  <a:pt x="3482646" y="951257"/>
                  <a:pt x="3409816" y="1100581"/>
                  <a:pt x="3450768" y="1200329"/>
                </a:cubicBezTo>
                <a:cubicBezTo>
                  <a:pt x="3348302" y="1254778"/>
                  <a:pt x="3104110" y="1143001"/>
                  <a:pt x="2944655" y="1200329"/>
                </a:cubicBezTo>
                <a:cubicBezTo>
                  <a:pt x="2785200" y="1257657"/>
                  <a:pt x="2489817" y="1144672"/>
                  <a:pt x="2369527" y="1200329"/>
                </a:cubicBezTo>
                <a:cubicBezTo>
                  <a:pt x="2249237" y="1255986"/>
                  <a:pt x="2060592" y="1161338"/>
                  <a:pt x="1828907" y="1200329"/>
                </a:cubicBezTo>
                <a:cubicBezTo>
                  <a:pt x="1597222" y="1239320"/>
                  <a:pt x="1405802" y="1187698"/>
                  <a:pt x="1184764" y="1200329"/>
                </a:cubicBezTo>
                <a:cubicBezTo>
                  <a:pt x="963726" y="1212960"/>
                  <a:pt x="840083" y="1145808"/>
                  <a:pt x="540620" y="1200329"/>
                </a:cubicBezTo>
                <a:cubicBezTo>
                  <a:pt x="241157" y="1254850"/>
                  <a:pt x="202225" y="1197685"/>
                  <a:pt x="0" y="1200329"/>
                </a:cubicBezTo>
                <a:cubicBezTo>
                  <a:pt x="-16047" y="1089591"/>
                  <a:pt x="3184" y="981257"/>
                  <a:pt x="0" y="800219"/>
                </a:cubicBezTo>
                <a:cubicBezTo>
                  <a:pt x="-3184" y="619181"/>
                  <a:pt x="8661" y="566535"/>
                  <a:pt x="0" y="412113"/>
                </a:cubicBezTo>
                <a:cubicBezTo>
                  <a:pt x="-8661" y="257691"/>
                  <a:pt x="3977" y="12487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deal with this problem, we will use a</a:t>
            </a:r>
            <a:r>
              <a:rPr lang="en-US" sz="2400" b="1" dirty="0"/>
              <a:t> Soft Margin SVM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7249C0-5849-3F51-B521-A44DC0CF0E66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15F1D-A642-31C7-DC80-C9EA86B0AEC4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5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2308324"/>
          </a:xfrm>
          <a:custGeom>
            <a:avLst/>
            <a:gdLst>
              <a:gd name="connsiteX0" fmla="*/ 0 w 3450768"/>
              <a:gd name="connsiteY0" fmla="*/ 0 h 2308324"/>
              <a:gd name="connsiteX1" fmla="*/ 540620 w 3450768"/>
              <a:gd name="connsiteY1" fmla="*/ 0 h 2308324"/>
              <a:gd name="connsiteX2" fmla="*/ 1012225 w 3450768"/>
              <a:gd name="connsiteY2" fmla="*/ 0 h 2308324"/>
              <a:gd name="connsiteX3" fmla="*/ 1656369 w 3450768"/>
              <a:gd name="connsiteY3" fmla="*/ 0 h 2308324"/>
              <a:gd name="connsiteX4" fmla="*/ 2196989 w 3450768"/>
              <a:gd name="connsiteY4" fmla="*/ 0 h 2308324"/>
              <a:gd name="connsiteX5" fmla="*/ 2737609 w 3450768"/>
              <a:gd name="connsiteY5" fmla="*/ 0 h 2308324"/>
              <a:gd name="connsiteX6" fmla="*/ 3450768 w 3450768"/>
              <a:gd name="connsiteY6" fmla="*/ 0 h 2308324"/>
              <a:gd name="connsiteX7" fmla="*/ 3450768 w 3450768"/>
              <a:gd name="connsiteY7" fmla="*/ 530915 h 2308324"/>
              <a:gd name="connsiteX8" fmla="*/ 3450768 w 3450768"/>
              <a:gd name="connsiteY8" fmla="*/ 1107996 h 2308324"/>
              <a:gd name="connsiteX9" fmla="*/ 3450768 w 3450768"/>
              <a:gd name="connsiteY9" fmla="*/ 1638910 h 2308324"/>
              <a:gd name="connsiteX10" fmla="*/ 3450768 w 3450768"/>
              <a:gd name="connsiteY10" fmla="*/ 2308324 h 2308324"/>
              <a:gd name="connsiteX11" fmla="*/ 2875640 w 3450768"/>
              <a:gd name="connsiteY11" fmla="*/ 2308324 h 2308324"/>
              <a:gd name="connsiteX12" fmla="*/ 2335020 w 3450768"/>
              <a:gd name="connsiteY12" fmla="*/ 2308324 h 2308324"/>
              <a:gd name="connsiteX13" fmla="*/ 1690876 w 3450768"/>
              <a:gd name="connsiteY13" fmla="*/ 2308324 h 2308324"/>
              <a:gd name="connsiteX14" fmla="*/ 1046733 w 3450768"/>
              <a:gd name="connsiteY14" fmla="*/ 2308324 h 2308324"/>
              <a:gd name="connsiteX15" fmla="*/ 540620 w 3450768"/>
              <a:gd name="connsiteY15" fmla="*/ 2308324 h 2308324"/>
              <a:gd name="connsiteX16" fmla="*/ 0 w 3450768"/>
              <a:gd name="connsiteY16" fmla="*/ 2308324 h 2308324"/>
              <a:gd name="connsiteX17" fmla="*/ 0 w 3450768"/>
              <a:gd name="connsiteY17" fmla="*/ 1685077 h 2308324"/>
              <a:gd name="connsiteX18" fmla="*/ 0 w 3450768"/>
              <a:gd name="connsiteY18" fmla="*/ 1177245 h 2308324"/>
              <a:gd name="connsiteX19" fmla="*/ 0 w 3450768"/>
              <a:gd name="connsiteY19" fmla="*/ 646331 h 2308324"/>
              <a:gd name="connsiteX20" fmla="*/ 0 w 3450768"/>
              <a:gd name="connsiteY20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0768" h="2308324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53617" y="256881"/>
                  <a:pt x="3396781" y="323989"/>
                  <a:pt x="3450768" y="530915"/>
                </a:cubicBezTo>
                <a:cubicBezTo>
                  <a:pt x="3504755" y="737841"/>
                  <a:pt x="3442154" y="852948"/>
                  <a:pt x="3450768" y="1107996"/>
                </a:cubicBezTo>
                <a:cubicBezTo>
                  <a:pt x="3459382" y="1363044"/>
                  <a:pt x="3439828" y="1399219"/>
                  <a:pt x="3450768" y="1638910"/>
                </a:cubicBezTo>
                <a:cubicBezTo>
                  <a:pt x="3461708" y="1878601"/>
                  <a:pt x="3383494" y="2105746"/>
                  <a:pt x="3450768" y="2308324"/>
                </a:cubicBezTo>
                <a:cubicBezTo>
                  <a:pt x="3268614" y="2354483"/>
                  <a:pt x="2995930" y="2252667"/>
                  <a:pt x="2875640" y="2308324"/>
                </a:cubicBezTo>
                <a:cubicBezTo>
                  <a:pt x="2755350" y="2363981"/>
                  <a:pt x="2566705" y="2269333"/>
                  <a:pt x="2335020" y="2308324"/>
                </a:cubicBezTo>
                <a:cubicBezTo>
                  <a:pt x="2103335" y="2347315"/>
                  <a:pt x="1914363" y="2297585"/>
                  <a:pt x="1690876" y="2308324"/>
                </a:cubicBezTo>
                <a:cubicBezTo>
                  <a:pt x="1467389" y="2319063"/>
                  <a:pt x="1339869" y="2252903"/>
                  <a:pt x="1046733" y="2308324"/>
                </a:cubicBezTo>
                <a:cubicBezTo>
                  <a:pt x="753597" y="2363745"/>
                  <a:pt x="687369" y="2293778"/>
                  <a:pt x="540620" y="2308324"/>
                </a:cubicBezTo>
                <a:cubicBezTo>
                  <a:pt x="393871" y="2322870"/>
                  <a:pt x="269978" y="2247623"/>
                  <a:pt x="0" y="2308324"/>
                </a:cubicBezTo>
                <a:cubicBezTo>
                  <a:pt x="-50745" y="2172849"/>
                  <a:pt x="57694" y="1898003"/>
                  <a:pt x="0" y="1685077"/>
                </a:cubicBezTo>
                <a:cubicBezTo>
                  <a:pt x="-57694" y="1472151"/>
                  <a:pt x="47957" y="1411863"/>
                  <a:pt x="0" y="1177245"/>
                </a:cubicBezTo>
                <a:cubicBezTo>
                  <a:pt x="-47957" y="942627"/>
                  <a:pt x="36913" y="774705"/>
                  <a:pt x="0" y="646331"/>
                </a:cubicBezTo>
                <a:cubicBezTo>
                  <a:pt x="-36913" y="517957"/>
                  <a:pt x="19880" y="16040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 Margin SVM or Non-Linear SVM </a:t>
            </a:r>
            <a:r>
              <a:rPr lang="en-US" sz="2400" dirty="0"/>
              <a:t>is similar to</a:t>
            </a:r>
            <a:r>
              <a:rPr lang="en-US" sz="2400" b="1" dirty="0"/>
              <a:t> Hard Margin SVM </a:t>
            </a:r>
            <a:r>
              <a:rPr lang="en-US" sz="2400" dirty="0"/>
              <a:t>where it draws a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  <a:r>
              <a:rPr lang="en-US" sz="2400" dirty="0"/>
              <a:t>to separate two classes except</a:t>
            </a:r>
            <a:r>
              <a:rPr lang="en-US" sz="2400" b="1" dirty="0"/>
              <a:t>…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7249C0-5849-3F51-B521-A44DC0CF0E66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15F1D-A642-31C7-DC80-C9EA86B0AEC4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0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2677656"/>
          </a:xfrm>
          <a:custGeom>
            <a:avLst/>
            <a:gdLst>
              <a:gd name="connsiteX0" fmla="*/ 0 w 3450768"/>
              <a:gd name="connsiteY0" fmla="*/ 0 h 2677656"/>
              <a:gd name="connsiteX1" fmla="*/ 540620 w 3450768"/>
              <a:gd name="connsiteY1" fmla="*/ 0 h 2677656"/>
              <a:gd name="connsiteX2" fmla="*/ 1012225 w 3450768"/>
              <a:gd name="connsiteY2" fmla="*/ 0 h 2677656"/>
              <a:gd name="connsiteX3" fmla="*/ 1656369 w 3450768"/>
              <a:gd name="connsiteY3" fmla="*/ 0 h 2677656"/>
              <a:gd name="connsiteX4" fmla="*/ 2196989 w 3450768"/>
              <a:gd name="connsiteY4" fmla="*/ 0 h 2677656"/>
              <a:gd name="connsiteX5" fmla="*/ 2737609 w 3450768"/>
              <a:gd name="connsiteY5" fmla="*/ 0 h 2677656"/>
              <a:gd name="connsiteX6" fmla="*/ 3450768 w 3450768"/>
              <a:gd name="connsiteY6" fmla="*/ 0 h 2677656"/>
              <a:gd name="connsiteX7" fmla="*/ 3450768 w 3450768"/>
              <a:gd name="connsiteY7" fmla="*/ 481978 h 2677656"/>
              <a:gd name="connsiteX8" fmla="*/ 3450768 w 3450768"/>
              <a:gd name="connsiteY8" fmla="*/ 1017509 h 2677656"/>
              <a:gd name="connsiteX9" fmla="*/ 3450768 w 3450768"/>
              <a:gd name="connsiteY9" fmla="*/ 1499487 h 2677656"/>
              <a:gd name="connsiteX10" fmla="*/ 3450768 w 3450768"/>
              <a:gd name="connsiteY10" fmla="*/ 1981465 h 2677656"/>
              <a:gd name="connsiteX11" fmla="*/ 3450768 w 3450768"/>
              <a:gd name="connsiteY11" fmla="*/ 2677656 h 2677656"/>
              <a:gd name="connsiteX12" fmla="*/ 2841132 w 3450768"/>
              <a:gd name="connsiteY12" fmla="*/ 2677656 h 2677656"/>
              <a:gd name="connsiteX13" fmla="*/ 2196989 w 3450768"/>
              <a:gd name="connsiteY13" fmla="*/ 2677656 h 2677656"/>
              <a:gd name="connsiteX14" fmla="*/ 1552846 w 3450768"/>
              <a:gd name="connsiteY14" fmla="*/ 2677656 h 2677656"/>
              <a:gd name="connsiteX15" fmla="*/ 1046733 w 3450768"/>
              <a:gd name="connsiteY15" fmla="*/ 2677656 h 2677656"/>
              <a:gd name="connsiteX16" fmla="*/ 0 w 3450768"/>
              <a:gd name="connsiteY16" fmla="*/ 2677656 h 2677656"/>
              <a:gd name="connsiteX17" fmla="*/ 0 w 3450768"/>
              <a:gd name="connsiteY17" fmla="*/ 2088572 h 2677656"/>
              <a:gd name="connsiteX18" fmla="*/ 0 w 3450768"/>
              <a:gd name="connsiteY18" fmla="*/ 1633370 h 2677656"/>
              <a:gd name="connsiteX19" fmla="*/ 0 w 3450768"/>
              <a:gd name="connsiteY19" fmla="*/ 1151392 h 2677656"/>
              <a:gd name="connsiteX20" fmla="*/ 0 w 3450768"/>
              <a:gd name="connsiteY20" fmla="*/ 669414 h 2677656"/>
              <a:gd name="connsiteX21" fmla="*/ 0 w 3450768"/>
              <a:gd name="connsiteY2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50768" h="2677656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68924" y="101706"/>
                  <a:pt x="3395026" y="289265"/>
                  <a:pt x="3450768" y="481978"/>
                </a:cubicBezTo>
                <a:cubicBezTo>
                  <a:pt x="3506510" y="674691"/>
                  <a:pt x="3447835" y="824650"/>
                  <a:pt x="3450768" y="1017509"/>
                </a:cubicBezTo>
                <a:cubicBezTo>
                  <a:pt x="3453701" y="1210368"/>
                  <a:pt x="3395813" y="1259555"/>
                  <a:pt x="3450768" y="1499487"/>
                </a:cubicBezTo>
                <a:cubicBezTo>
                  <a:pt x="3505723" y="1739419"/>
                  <a:pt x="3408773" y="1854801"/>
                  <a:pt x="3450768" y="1981465"/>
                </a:cubicBezTo>
                <a:cubicBezTo>
                  <a:pt x="3492763" y="2108129"/>
                  <a:pt x="3382388" y="2343004"/>
                  <a:pt x="3450768" y="2677656"/>
                </a:cubicBezTo>
                <a:cubicBezTo>
                  <a:pt x="3324286" y="2739095"/>
                  <a:pt x="3094221" y="2643091"/>
                  <a:pt x="2841132" y="2677656"/>
                </a:cubicBezTo>
                <a:cubicBezTo>
                  <a:pt x="2588043" y="2712221"/>
                  <a:pt x="2418027" y="2665025"/>
                  <a:pt x="2196989" y="2677656"/>
                </a:cubicBezTo>
                <a:cubicBezTo>
                  <a:pt x="1975951" y="2690287"/>
                  <a:pt x="1845982" y="2622235"/>
                  <a:pt x="1552846" y="2677656"/>
                </a:cubicBezTo>
                <a:cubicBezTo>
                  <a:pt x="1259710" y="2733077"/>
                  <a:pt x="1193482" y="2663110"/>
                  <a:pt x="1046733" y="2677656"/>
                </a:cubicBezTo>
                <a:cubicBezTo>
                  <a:pt x="899984" y="2692202"/>
                  <a:pt x="341785" y="2600085"/>
                  <a:pt x="0" y="2677656"/>
                </a:cubicBezTo>
                <a:cubicBezTo>
                  <a:pt x="-6484" y="2496256"/>
                  <a:pt x="8963" y="2258585"/>
                  <a:pt x="0" y="2088572"/>
                </a:cubicBezTo>
                <a:cubicBezTo>
                  <a:pt x="-8963" y="1918559"/>
                  <a:pt x="17058" y="1742964"/>
                  <a:pt x="0" y="1633370"/>
                </a:cubicBezTo>
                <a:cubicBezTo>
                  <a:pt x="-17058" y="1523776"/>
                  <a:pt x="42816" y="1316612"/>
                  <a:pt x="0" y="1151392"/>
                </a:cubicBezTo>
                <a:cubicBezTo>
                  <a:pt x="-42816" y="986172"/>
                  <a:pt x="9731" y="843909"/>
                  <a:pt x="0" y="669414"/>
                </a:cubicBezTo>
                <a:cubicBezTo>
                  <a:pt x="-9731" y="494919"/>
                  <a:pt x="52250" y="1945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allow some mistakes but we will give a </a:t>
            </a:r>
            <a:r>
              <a:rPr lang="en-US" sz="2400" b="1" dirty="0"/>
              <a:t>penalty</a:t>
            </a:r>
            <a:r>
              <a:rPr lang="en-US" sz="2400" dirty="0"/>
              <a:t> for every mistake our model will make and a even </a:t>
            </a:r>
            <a:r>
              <a:rPr lang="en-US" sz="2400" b="1" dirty="0"/>
              <a:t>bigger penalty </a:t>
            </a:r>
            <a:r>
              <a:rPr lang="en-US" sz="2400" dirty="0"/>
              <a:t>if the mistake is bigger</a:t>
            </a:r>
            <a:endParaRPr lang="en-US" sz="2400" b="1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7249C0-5849-3F51-B521-A44DC0CF0E66}"/>
              </a:ext>
            </a:extLst>
          </p:cNvPr>
          <p:cNvCxnSpPr>
            <a:cxnSpLocks/>
          </p:cNvCxnSpPr>
          <p:nvPr/>
        </p:nvCxnSpPr>
        <p:spPr>
          <a:xfrm flipV="1">
            <a:off x="4383465" y="1638014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15F1D-A642-31C7-DC80-C9EA86B0AEC4}"/>
              </a:ext>
            </a:extLst>
          </p:cNvPr>
          <p:cNvCxnSpPr>
            <a:cxnSpLocks/>
          </p:cNvCxnSpPr>
          <p:nvPr/>
        </p:nvCxnSpPr>
        <p:spPr>
          <a:xfrm flipV="1">
            <a:off x="4635487" y="3431277"/>
            <a:ext cx="6588348" cy="2432006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7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706432" y="1035133"/>
            <a:ext cx="104504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4"/>
              </a:rPr>
              <a:t>https://www.ibm.com/topics/support-vector-machine#:~:text=What%20are%20SVMs%3F,in%20an%20N%2Ddimensional%20space</a:t>
            </a:r>
            <a:r>
              <a:rPr lang="en-PH" sz="30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5"/>
              </a:rPr>
              <a:t>https://www.youtube.com/watch?v=iEQ0e-WLgkQ&amp;t=107s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447597"/>
                  </p:ext>
                </p:extLst>
              </p:nvPr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447597"/>
                  </p:ext>
                </p:extLst>
              </p:nvPr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r="-200000" b="-3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13" r="-101227" b="-37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390" r="-610" b="-3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056708"/>
              </p:ext>
            </p:extLst>
          </p:nvPr>
        </p:nvGraphicFramePr>
        <p:xfrm>
          <a:off x="2764479" y="457200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6142377" y="6303054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285164" y="2535943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1583941-9E92-5B40-7DB8-BBEE3EDD3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9550352" y="4299010"/>
            <a:ext cx="1287768" cy="6161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C664A5-F8AF-B870-0988-CCAE99DD91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129070" y="1204706"/>
            <a:ext cx="1056560" cy="5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/>
        </p:nvGraphicFramePr>
        <p:xfrm>
          <a:off x="2764479" y="457200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6142377" y="6303054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285164" y="2535943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3117669" y="2535943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1583941-9E92-5B40-7DB8-BBEE3EDD3B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9550352" y="4299010"/>
            <a:ext cx="1287768" cy="6161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C664A5-F8AF-B870-0988-CCAE99DD91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129070" y="1204706"/>
            <a:ext cx="1056560" cy="5823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392C37-3CA9-DD2E-8E26-5FEEE3607046}"/>
              </a:ext>
            </a:extLst>
          </p:cNvPr>
          <p:cNvCxnSpPr>
            <a:cxnSpLocks/>
          </p:cNvCxnSpPr>
          <p:nvPr/>
        </p:nvCxnSpPr>
        <p:spPr>
          <a:xfrm flipV="1">
            <a:off x="3444363" y="3287904"/>
            <a:ext cx="6513676" cy="253185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24965-21C1-CF59-AADB-24DC978999B9}"/>
              </a:ext>
            </a:extLst>
          </p:cNvPr>
          <p:cNvCxnSpPr>
            <a:cxnSpLocks/>
          </p:cNvCxnSpPr>
          <p:nvPr/>
        </p:nvCxnSpPr>
        <p:spPr>
          <a:xfrm flipV="1">
            <a:off x="3117669" y="1787095"/>
            <a:ext cx="6840370" cy="2584760"/>
          </a:xfrm>
          <a:prstGeom prst="line">
            <a:avLst/>
          </a:prstGeom>
          <a:ln w="57150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7368F7-42AF-3952-14DD-FEFC8758E59B}"/>
              </a:ext>
            </a:extLst>
          </p:cNvPr>
          <p:cNvSpPr txBox="1"/>
          <p:nvPr/>
        </p:nvSpPr>
        <p:spPr>
          <a:xfrm>
            <a:off x="9019977" y="2325841"/>
            <a:ext cx="8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Line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1FD7C1-B7FF-D9C7-A9B2-18261E5E3869}"/>
              </a:ext>
            </a:extLst>
          </p:cNvPr>
          <p:cNvSpPr txBox="1"/>
          <p:nvPr/>
        </p:nvSpPr>
        <p:spPr>
          <a:xfrm>
            <a:off x="9019978" y="1588154"/>
            <a:ext cx="815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Line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4E4E5C-5D7B-6F36-479E-2E7F248A36F0}"/>
              </a:ext>
            </a:extLst>
          </p:cNvPr>
          <p:cNvSpPr txBox="1"/>
          <p:nvPr/>
        </p:nvSpPr>
        <p:spPr>
          <a:xfrm>
            <a:off x="9027222" y="3074689"/>
            <a:ext cx="8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Line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F187E-D796-4B87-3C12-2AD6E9558A01}"/>
              </a:ext>
            </a:extLst>
          </p:cNvPr>
          <p:cNvSpPr txBox="1"/>
          <p:nvPr/>
        </p:nvSpPr>
        <p:spPr>
          <a:xfrm>
            <a:off x="88079" y="803324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Which </a:t>
            </a:r>
            <a:r>
              <a:rPr lang="en-US" sz="2400" b="1" dirty="0"/>
              <a:t>line</a:t>
            </a:r>
            <a:r>
              <a:rPr lang="en-US" sz="2400" dirty="0"/>
              <a:t> do we choose to separate the two classes of data?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34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1583941-9E92-5B40-7DB8-BBEE3EDD3B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C664A5-F8AF-B870-0988-CCAE99DD91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24965-21C1-CF59-AADB-24DC978999B9}"/>
              </a:ext>
            </a:extLst>
          </p:cNvPr>
          <p:cNvCxnSpPr>
            <a:cxnSpLocks/>
          </p:cNvCxnSpPr>
          <p:nvPr/>
        </p:nvCxnSpPr>
        <p:spPr>
          <a:xfrm flipV="1">
            <a:off x="4383465" y="1835968"/>
            <a:ext cx="6840370" cy="2584760"/>
          </a:xfrm>
          <a:prstGeom prst="line">
            <a:avLst/>
          </a:prstGeom>
          <a:ln w="57150">
            <a:solidFill>
              <a:srgbClr val="7030A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1FD7C1-B7FF-D9C7-A9B2-18261E5E3869}"/>
              </a:ext>
            </a:extLst>
          </p:cNvPr>
          <p:cNvSpPr txBox="1"/>
          <p:nvPr/>
        </p:nvSpPr>
        <p:spPr>
          <a:xfrm>
            <a:off x="10285774" y="1637027"/>
            <a:ext cx="815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Line 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C5AC2EF-131A-CB37-D7D8-7C89D60E994C}"/>
              </a:ext>
            </a:extLst>
          </p:cNvPr>
          <p:cNvGrpSpPr/>
          <p:nvPr/>
        </p:nvGrpSpPr>
        <p:grpSpPr>
          <a:xfrm>
            <a:off x="172599" y="899314"/>
            <a:ext cx="3228208" cy="461665"/>
            <a:chOff x="195775" y="2353983"/>
            <a:chExt cx="3228208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3F187E-D796-4B87-3C12-2AD6E9558A01}"/>
                </a:ext>
              </a:extLst>
            </p:cNvPr>
            <p:cNvSpPr txBox="1"/>
            <p:nvPr/>
          </p:nvSpPr>
          <p:spPr>
            <a:xfrm>
              <a:off x="195775" y="2353983"/>
              <a:ext cx="3228208" cy="461665"/>
            </a:xfrm>
            <a:custGeom>
              <a:avLst/>
              <a:gdLst>
                <a:gd name="connsiteX0" fmla="*/ 0 w 3228208"/>
                <a:gd name="connsiteY0" fmla="*/ 0 h 461665"/>
                <a:gd name="connsiteX1" fmla="*/ 505753 w 3228208"/>
                <a:gd name="connsiteY1" fmla="*/ 0 h 461665"/>
                <a:gd name="connsiteX2" fmla="*/ 946941 w 3228208"/>
                <a:gd name="connsiteY2" fmla="*/ 0 h 461665"/>
                <a:gd name="connsiteX3" fmla="*/ 1549540 w 3228208"/>
                <a:gd name="connsiteY3" fmla="*/ 0 h 461665"/>
                <a:gd name="connsiteX4" fmla="*/ 2055292 w 3228208"/>
                <a:gd name="connsiteY4" fmla="*/ 0 h 461665"/>
                <a:gd name="connsiteX5" fmla="*/ 2561045 w 3228208"/>
                <a:gd name="connsiteY5" fmla="*/ 0 h 461665"/>
                <a:gd name="connsiteX6" fmla="*/ 3228208 w 3228208"/>
                <a:gd name="connsiteY6" fmla="*/ 0 h 461665"/>
                <a:gd name="connsiteX7" fmla="*/ 3228208 w 3228208"/>
                <a:gd name="connsiteY7" fmla="*/ 461665 h 461665"/>
                <a:gd name="connsiteX8" fmla="*/ 2690173 w 3228208"/>
                <a:gd name="connsiteY8" fmla="*/ 461665 h 461665"/>
                <a:gd name="connsiteX9" fmla="*/ 2248985 w 3228208"/>
                <a:gd name="connsiteY9" fmla="*/ 461665 h 461665"/>
                <a:gd name="connsiteX10" fmla="*/ 1710950 w 3228208"/>
                <a:gd name="connsiteY10" fmla="*/ 461665 h 461665"/>
                <a:gd name="connsiteX11" fmla="*/ 1172916 w 3228208"/>
                <a:gd name="connsiteY11" fmla="*/ 461665 h 461665"/>
                <a:gd name="connsiteX12" fmla="*/ 667163 w 3228208"/>
                <a:gd name="connsiteY12" fmla="*/ 461665 h 461665"/>
                <a:gd name="connsiteX13" fmla="*/ 0 w 3228208"/>
                <a:gd name="connsiteY13" fmla="*/ 461665 h 461665"/>
                <a:gd name="connsiteX14" fmla="*/ 0 w 3228208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8208" h="461665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49887" y="179957"/>
                    <a:pt x="3217207" y="253348"/>
                    <a:pt x="3228208" y="461665"/>
                  </a:cubicBezTo>
                  <a:cubicBezTo>
                    <a:pt x="3093565" y="476259"/>
                    <a:pt x="2839628" y="410372"/>
                    <a:pt x="2690173" y="461665"/>
                  </a:cubicBezTo>
                  <a:cubicBezTo>
                    <a:pt x="2540719" y="512958"/>
                    <a:pt x="2417692" y="409848"/>
                    <a:pt x="2248985" y="461665"/>
                  </a:cubicBezTo>
                  <a:cubicBezTo>
                    <a:pt x="2080278" y="513482"/>
                    <a:pt x="1827087" y="450241"/>
                    <a:pt x="1710950" y="461665"/>
                  </a:cubicBezTo>
                  <a:cubicBezTo>
                    <a:pt x="1594814" y="473089"/>
                    <a:pt x="1408889" y="421363"/>
                    <a:pt x="1172916" y="461665"/>
                  </a:cubicBezTo>
                  <a:cubicBezTo>
                    <a:pt x="936943" y="501967"/>
                    <a:pt x="878944" y="414664"/>
                    <a:pt x="667163" y="461665"/>
                  </a:cubicBezTo>
                  <a:cubicBezTo>
                    <a:pt x="455382" y="508666"/>
                    <a:pt x="157048" y="440345"/>
                    <a:pt x="0" y="461665"/>
                  </a:cubicBezTo>
                  <a:cubicBezTo>
                    <a:pt x="-30186" y="313245"/>
                    <a:pt x="31560" y="111239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Line 1</a:t>
              </a:r>
              <a:r>
                <a:rPr lang="en-US" sz="2400" dirty="0"/>
                <a:t> is too close to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B827C6-8EE5-560E-9B0B-F331526FC0CC}"/>
                </a:ext>
              </a:extLst>
            </p:cNvPr>
            <p:cNvSpPr/>
            <p:nvPr/>
          </p:nvSpPr>
          <p:spPr>
            <a:xfrm>
              <a:off x="2938790" y="2409481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FEDD13D-1A27-5E2A-0BB6-39FA458F646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C2839-7155-EBE5-BF6F-C3D524C04748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3250C9BE-F60E-BBB0-A6C0-47744C8FC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924827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AAF64274-EDEA-8747-09AD-206053BB85B9}"/>
              </a:ext>
            </a:extLst>
          </p:cNvPr>
          <p:cNvGrpSpPr/>
          <p:nvPr/>
        </p:nvGrpSpPr>
        <p:grpSpPr>
          <a:xfrm>
            <a:off x="172599" y="1532282"/>
            <a:ext cx="3228208" cy="2534788"/>
            <a:chOff x="195775" y="3180425"/>
            <a:chExt cx="3228208" cy="25347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F2E258-BE32-3E9C-773E-AFF90EF5125A}"/>
                </a:ext>
              </a:extLst>
            </p:cNvPr>
            <p:cNvSpPr txBox="1"/>
            <p:nvPr/>
          </p:nvSpPr>
          <p:spPr>
            <a:xfrm>
              <a:off x="195775" y="3180425"/>
              <a:ext cx="3228208" cy="830997"/>
            </a:xfrm>
            <a:custGeom>
              <a:avLst/>
              <a:gdLst>
                <a:gd name="connsiteX0" fmla="*/ 0 w 3228208"/>
                <a:gd name="connsiteY0" fmla="*/ 0 h 830997"/>
                <a:gd name="connsiteX1" fmla="*/ 505753 w 3228208"/>
                <a:gd name="connsiteY1" fmla="*/ 0 h 830997"/>
                <a:gd name="connsiteX2" fmla="*/ 946941 w 3228208"/>
                <a:gd name="connsiteY2" fmla="*/ 0 h 830997"/>
                <a:gd name="connsiteX3" fmla="*/ 1549540 w 3228208"/>
                <a:gd name="connsiteY3" fmla="*/ 0 h 830997"/>
                <a:gd name="connsiteX4" fmla="*/ 2055292 w 3228208"/>
                <a:gd name="connsiteY4" fmla="*/ 0 h 830997"/>
                <a:gd name="connsiteX5" fmla="*/ 2561045 w 3228208"/>
                <a:gd name="connsiteY5" fmla="*/ 0 h 830997"/>
                <a:gd name="connsiteX6" fmla="*/ 3228208 w 3228208"/>
                <a:gd name="connsiteY6" fmla="*/ 0 h 830997"/>
                <a:gd name="connsiteX7" fmla="*/ 3228208 w 3228208"/>
                <a:gd name="connsiteY7" fmla="*/ 398879 h 830997"/>
                <a:gd name="connsiteX8" fmla="*/ 3228208 w 3228208"/>
                <a:gd name="connsiteY8" fmla="*/ 830997 h 830997"/>
                <a:gd name="connsiteX9" fmla="*/ 2754737 w 3228208"/>
                <a:gd name="connsiteY9" fmla="*/ 830997 h 830997"/>
                <a:gd name="connsiteX10" fmla="*/ 2216703 w 3228208"/>
                <a:gd name="connsiteY10" fmla="*/ 830997 h 830997"/>
                <a:gd name="connsiteX11" fmla="*/ 1678668 w 3228208"/>
                <a:gd name="connsiteY11" fmla="*/ 830997 h 830997"/>
                <a:gd name="connsiteX12" fmla="*/ 1172916 w 3228208"/>
                <a:gd name="connsiteY12" fmla="*/ 830997 h 830997"/>
                <a:gd name="connsiteX13" fmla="*/ 570317 w 3228208"/>
                <a:gd name="connsiteY13" fmla="*/ 830997 h 830997"/>
                <a:gd name="connsiteX14" fmla="*/ 0 w 3228208"/>
                <a:gd name="connsiteY14" fmla="*/ 830997 h 830997"/>
                <a:gd name="connsiteX15" fmla="*/ 0 w 3228208"/>
                <a:gd name="connsiteY15" fmla="*/ 432118 h 830997"/>
                <a:gd name="connsiteX16" fmla="*/ 0 w 3228208"/>
                <a:gd name="connsiteY16" fmla="*/ 0 h 83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8208" h="830997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58290" y="174921"/>
                    <a:pt x="3207037" y="218664"/>
                    <a:pt x="3228208" y="398879"/>
                  </a:cubicBezTo>
                  <a:cubicBezTo>
                    <a:pt x="3249379" y="579094"/>
                    <a:pt x="3222702" y="623240"/>
                    <a:pt x="3228208" y="830997"/>
                  </a:cubicBezTo>
                  <a:cubicBezTo>
                    <a:pt x="3090706" y="850743"/>
                    <a:pt x="2983398" y="797939"/>
                    <a:pt x="2754737" y="830997"/>
                  </a:cubicBezTo>
                  <a:cubicBezTo>
                    <a:pt x="2526076" y="864055"/>
                    <a:pt x="2331209" y="814074"/>
                    <a:pt x="2216703" y="830997"/>
                  </a:cubicBezTo>
                  <a:cubicBezTo>
                    <a:pt x="2102197" y="847920"/>
                    <a:pt x="1915690" y="793701"/>
                    <a:pt x="1678668" y="830997"/>
                  </a:cubicBezTo>
                  <a:cubicBezTo>
                    <a:pt x="1441647" y="868293"/>
                    <a:pt x="1381393" y="778604"/>
                    <a:pt x="1172916" y="830997"/>
                  </a:cubicBezTo>
                  <a:cubicBezTo>
                    <a:pt x="964439" y="883390"/>
                    <a:pt x="825479" y="766099"/>
                    <a:pt x="570317" y="830997"/>
                  </a:cubicBezTo>
                  <a:cubicBezTo>
                    <a:pt x="315155" y="895895"/>
                    <a:pt x="124673" y="785513"/>
                    <a:pt x="0" y="830997"/>
                  </a:cubicBezTo>
                  <a:cubicBezTo>
                    <a:pt x="-44649" y="690616"/>
                    <a:pt x="20546" y="590180"/>
                    <a:pt x="0" y="432118"/>
                  </a:cubicBezTo>
                  <a:cubicBezTo>
                    <a:pt x="-20546" y="274056"/>
                    <a:pt x="3444" y="14262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If there is a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 data point </a:t>
              </a:r>
              <a:r>
                <a:rPr lang="en-US" sz="2400" dirty="0"/>
                <a:t>near 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F343A0-5647-FC87-B302-8B86D5C4FC3D}"/>
                </a:ext>
              </a:extLst>
            </p:cNvPr>
            <p:cNvSpPr/>
            <p:nvPr/>
          </p:nvSpPr>
          <p:spPr>
            <a:xfrm>
              <a:off x="1694407" y="3613942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0A1038-BCCC-6834-C72F-28B1DBE0ACB4}"/>
                </a:ext>
              </a:extLst>
            </p:cNvPr>
            <p:cNvSpPr txBox="1"/>
            <p:nvPr/>
          </p:nvSpPr>
          <p:spPr>
            <a:xfrm>
              <a:off x="195775" y="4145553"/>
              <a:ext cx="3228208" cy="1569660"/>
            </a:xfrm>
            <a:custGeom>
              <a:avLst/>
              <a:gdLst>
                <a:gd name="connsiteX0" fmla="*/ 0 w 3228208"/>
                <a:gd name="connsiteY0" fmla="*/ 0 h 1569660"/>
                <a:gd name="connsiteX1" fmla="*/ 505753 w 3228208"/>
                <a:gd name="connsiteY1" fmla="*/ 0 h 1569660"/>
                <a:gd name="connsiteX2" fmla="*/ 946941 w 3228208"/>
                <a:gd name="connsiteY2" fmla="*/ 0 h 1569660"/>
                <a:gd name="connsiteX3" fmla="*/ 1549540 w 3228208"/>
                <a:gd name="connsiteY3" fmla="*/ 0 h 1569660"/>
                <a:gd name="connsiteX4" fmla="*/ 2055292 w 3228208"/>
                <a:gd name="connsiteY4" fmla="*/ 0 h 1569660"/>
                <a:gd name="connsiteX5" fmla="*/ 2561045 w 3228208"/>
                <a:gd name="connsiteY5" fmla="*/ 0 h 1569660"/>
                <a:gd name="connsiteX6" fmla="*/ 3228208 w 3228208"/>
                <a:gd name="connsiteY6" fmla="*/ 0 h 1569660"/>
                <a:gd name="connsiteX7" fmla="*/ 3228208 w 3228208"/>
                <a:gd name="connsiteY7" fmla="*/ 491827 h 1569660"/>
                <a:gd name="connsiteX8" fmla="*/ 3228208 w 3228208"/>
                <a:gd name="connsiteY8" fmla="*/ 1015047 h 1569660"/>
                <a:gd name="connsiteX9" fmla="*/ 3228208 w 3228208"/>
                <a:gd name="connsiteY9" fmla="*/ 1569660 h 1569660"/>
                <a:gd name="connsiteX10" fmla="*/ 2754737 w 3228208"/>
                <a:gd name="connsiteY10" fmla="*/ 1569660 h 1569660"/>
                <a:gd name="connsiteX11" fmla="*/ 2216703 w 3228208"/>
                <a:gd name="connsiteY11" fmla="*/ 1569660 h 1569660"/>
                <a:gd name="connsiteX12" fmla="*/ 1710950 w 3228208"/>
                <a:gd name="connsiteY12" fmla="*/ 1569660 h 1569660"/>
                <a:gd name="connsiteX13" fmla="*/ 1108351 w 3228208"/>
                <a:gd name="connsiteY13" fmla="*/ 1569660 h 1569660"/>
                <a:gd name="connsiteX14" fmla="*/ 505753 w 3228208"/>
                <a:gd name="connsiteY14" fmla="*/ 1569660 h 1569660"/>
                <a:gd name="connsiteX15" fmla="*/ 0 w 3228208"/>
                <a:gd name="connsiteY15" fmla="*/ 1569660 h 1569660"/>
                <a:gd name="connsiteX16" fmla="*/ 0 w 3228208"/>
                <a:gd name="connsiteY16" fmla="*/ 1046440 h 1569660"/>
                <a:gd name="connsiteX17" fmla="*/ 0 w 3228208"/>
                <a:gd name="connsiteY17" fmla="*/ 538917 h 1569660"/>
                <a:gd name="connsiteX18" fmla="*/ 0 w 3228208"/>
                <a:gd name="connsiteY18" fmla="*/ 0 h 15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28208" h="1569660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38163" y="236919"/>
                    <a:pt x="3192621" y="283160"/>
                    <a:pt x="3228208" y="491827"/>
                  </a:cubicBezTo>
                  <a:cubicBezTo>
                    <a:pt x="3263795" y="700494"/>
                    <a:pt x="3183316" y="846551"/>
                    <a:pt x="3228208" y="1015047"/>
                  </a:cubicBezTo>
                  <a:cubicBezTo>
                    <a:pt x="3273100" y="1183543"/>
                    <a:pt x="3166638" y="1309366"/>
                    <a:pt x="3228208" y="1569660"/>
                  </a:cubicBezTo>
                  <a:cubicBezTo>
                    <a:pt x="3022142" y="1592644"/>
                    <a:pt x="2878441" y="1513000"/>
                    <a:pt x="2754737" y="1569660"/>
                  </a:cubicBezTo>
                  <a:cubicBezTo>
                    <a:pt x="2631033" y="1626320"/>
                    <a:pt x="2452676" y="1529358"/>
                    <a:pt x="2216703" y="1569660"/>
                  </a:cubicBezTo>
                  <a:cubicBezTo>
                    <a:pt x="1980730" y="1609962"/>
                    <a:pt x="1922731" y="1522659"/>
                    <a:pt x="1710950" y="1569660"/>
                  </a:cubicBezTo>
                  <a:cubicBezTo>
                    <a:pt x="1499169" y="1616661"/>
                    <a:pt x="1363513" y="1504762"/>
                    <a:pt x="1108351" y="1569660"/>
                  </a:cubicBezTo>
                  <a:cubicBezTo>
                    <a:pt x="853189" y="1634558"/>
                    <a:pt x="802530" y="1508919"/>
                    <a:pt x="505753" y="1569660"/>
                  </a:cubicBezTo>
                  <a:cubicBezTo>
                    <a:pt x="208976" y="1630401"/>
                    <a:pt x="196995" y="1513490"/>
                    <a:pt x="0" y="1569660"/>
                  </a:cubicBezTo>
                  <a:cubicBezTo>
                    <a:pt x="-25094" y="1356957"/>
                    <a:pt x="19689" y="1203706"/>
                    <a:pt x="0" y="1046440"/>
                  </a:cubicBezTo>
                  <a:cubicBezTo>
                    <a:pt x="-19689" y="889174"/>
                    <a:pt x="56431" y="742997"/>
                    <a:pt x="0" y="538917"/>
                  </a:cubicBezTo>
                  <a:cubicBezTo>
                    <a:pt x="-56431" y="334837"/>
                    <a:pt x="61039" y="16386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and is below </a:t>
              </a:r>
              <a:r>
                <a:rPr lang="en-US" sz="2400" b="1" dirty="0">
                  <a:solidFill>
                    <a:srgbClr val="7030A0"/>
                  </a:solidFill>
                </a:rPr>
                <a:t>Line 1</a:t>
              </a:r>
              <a:r>
                <a:rPr lang="en-US" sz="2400" dirty="0"/>
                <a:t>, then we will classify it as a </a:t>
              </a:r>
              <a:r>
                <a:rPr lang="en-US" sz="2400" b="1" dirty="0">
                  <a:solidFill>
                    <a:srgbClr val="00B050"/>
                  </a:solidFill>
                </a:rPr>
                <a:t>crocodile</a:t>
              </a:r>
              <a:r>
                <a:rPr lang="en-US" sz="2400" dirty="0"/>
                <a:t> which is wrong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7D36D3D2-E13A-B9B7-B259-6C94A4CC51A1}"/>
              </a:ext>
            </a:extLst>
          </p:cNvPr>
          <p:cNvSpPr/>
          <p:nvPr/>
        </p:nvSpPr>
        <p:spPr>
          <a:xfrm>
            <a:off x="7124493" y="351157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0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1583941-9E92-5B40-7DB8-BBEE3EDD3B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C664A5-F8AF-B870-0988-CCAE99DD91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C5AC2EF-131A-CB37-D7D8-7C89D60E994C}"/>
              </a:ext>
            </a:extLst>
          </p:cNvPr>
          <p:cNvGrpSpPr/>
          <p:nvPr/>
        </p:nvGrpSpPr>
        <p:grpSpPr>
          <a:xfrm>
            <a:off x="172599" y="899314"/>
            <a:ext cx="3228208" cy="461665"/>
            <a:chOff x="195775" y="2353983"/>
            <a:chExt cx="3228208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3F187E-D796-4B87-3C12-2AD6E9558A01}"/>
                </a:ext>
              </a:extLst>
            </p:cNvPr>
            <p:cNvSpPr txBox="1"/>
            <p:nvPr/>
          </p:nvSpPr>
          <p:spPr>
            <a:xfrm>
              <a:off x="195775" y="2353983"/>
              <a:ext cx="3228208" cy="461665"/>
            </a:xfrm>
            <a:custGeom>
              <a:avLst/>
              <a:gdLst>
                <a:gd name="connsiteX0" fmla="*/ 0 w 3228208"/>
                <a:gd name="connsiteY0" fmla="*/ 0 h 461665"/>
                <a:gd name="connsiteX1" fmla="*/ 505753 w 3228208"/>
                <a:gd name="connsiteY1" fmla="*/ 0 h 461665"/>
                <a:gd name="connsiteX2" fmla="*/ 946941 w 3228208"/>
                <a:gd name="connsiteY2" fmla="*/ 0 h 461665"/>
                <a:gd name="connsiteX3" fmla="*/ 1549540 w 3228208"/>
                <a:gd name="connsiteY3" fmla="*/ 0 h 461665"/>
                <a:gd name="connsiteX4" fmla="*/ 2055292 w 3228208"/>
                <a:gd name="connsiteY4" fmla="*/ 0 h 461665"/>
                <a:gd name="connsiteX5" fmla="*/ 2561045 w 3228208"/>
                <a:gd name="connsiteY5" fmla="*/ 0 h 461665"/>
                <a:gd name="connsiteX6" fmla="*/ 3228208 w 3228208"/>
                <a:gd name="connsiteY6" fmla="*/ 0 h 461665"/>
                <a:gd name="connsiteX7" fmla="*/ 3228208 w 3228208"/>
                <a:gd name="connsiteY7" fmla="*/ 461665 h 461665"/>
                <a:gd name="connsiteX8" fmla="*/ 2690173 w 3228208"/>
                <a:gd name="connsiteY8" fmla="*/ 461665 h 461665"/>
                <a:gd name="connsiteX9" fmla="*/ 2248985 w 3228208"/>
                <a:gd name="connsiteY9" fmla="*/ 461665 h 461665"/>
                <a:gd name="connsiteX10" fmla="*/ 1710950 w 3228208"/>
                <a:gd name="connsiteY10" fmla="*/ 461665 h 461665"/>
                <a:gd name="connsiteX11" fmla="*/ 1172916 w 3228208"/>
                <a:gd name="connsiteY11" fmla="*/ 461665 h 461665"/>
                <a:gd name="connsiteX12" fmla="*/ 667163 w 3228208"/>
                <a:gd name="connsiteY12" fmla="*/ 461665 h 461665"/>
                <a:gd name="connsiteX13" fmla="*/ 0 w 3228208"/>
                <a:gd name="connsiteY13" fmla="*/ 461665 h 461665"/>
                <a:gd name="connsiteX14" fmla="*/ 0 w 3228208"/>
                <a:gd name="connsiteY1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28208" h="461665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49887" y="179957"/>
                    <a:pt x="3217207" y="253348"/>
                    <a:pt x="3228208" y="461665"/>
                  </a:cubicBezTo>
                  <a:cubicBezTo>
                    <a:pt x="3093565" y="476259"/>
                    <a:pt x="2839628" y="410372"/>
                    <a:pt x="2690173" y="461665"/>
                  </a:cubicBezTo>
                  <a:cubicBezTo>
                    <a:pt x="2540719" y="512958"/>
                    <a:pt x="2417692" y="409848"/>
                    <a:pt x="2248985" y="461665"/>
                  </a:cubicBezTo>
                  <a:cubicBezTo>
                    <a:pt x="2080278" y="513482"/>
                    <a:pt x="1827087" y="450241"/>
                    <a:pt x="1710950" y="461665"/>
                  </a:cubicBezTo>
                  <a:cubicBezTo>
                    <a:pt x="1594814" y="473089"/>
                    <a:pt x="1408889" y="421363"/>
                    <a:pt x="1172916" y="461665"/>
                  </a:cubicBezTo>
                  <a:cubicBezTo>
                    <a:pt x="936943" y="501967"/>
                    <a:pt x="878944" y="414664"/>
                    <a:pt x="667163" y="461665"/>
                  </a:cubicBezTo>
                  <a:cubicBezTo>
                    <a:pt x="455382" y="508666"/>
                    <a:pt x="157048" y="440345"/>
                    <a:pt x="0" y="461665"/>
                  </a:cubicBezTo>
                  <a:cubicBezTo>
                    <a:pt x="-30186" y="313245"/>
                    <a:pt x="31560" y="111239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</a:rPr>
                <a:t>Line 3</a:t>
              </a:r>
              <a:r>
                <a:rPr lang="en-US" sz="2400" dirty="0"/>
                <a:t> is too close to 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B827C6-8EE5-560E-9B0B-F331526FC0CC}"/>
                </a:ext>
              </a:extLst>
            </p:cNvPr>
            <p:cNvSpPr/>
            <p:nvPr/>
          </p:nvSpPr>
          <p:spPr>
            <a:xfrm>
              <a:off x="2938790" y="2409481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FEDD13D-1A27-5E2A-0BB6-39FA458F646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C2839-7155-EBE5-BF6F-C3D524C04748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AF64274-EDEA-8747-09AD-206053BB85B9}"/>
              </a:ext>
            </a:extLst>
          </p:cNvPr>
          <p:cNvGrpSpPr/>
          <p:nvPr/>
        </p:nvGrpSpPr>
        <p:grpSpPr>
          <a:xfrm>
            <a:off x="172599" y="1532282"/>
            <a:ext cx="3228208" cy="2534788"/>
            <a:chOff x="195775" y="3180425"/>
            <a:chExt cx="3228208" cy="253478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F2E258-BE32-3E9C-773E-AFF90EF5125A}"/>
                </a:ext>
              </a:extLst>
            </p:cNvPr>
            <p:cNvSpPr txBox="1"/>
            <p:nvPr/>
          </p:nvSpPr>
          <p:spPr>
            <a:xfrm>
              <a:off x="195775" y="3180425"/>
              <a:ext cx="3228208" cy="830997"/>
            </a:xfrm>
            <a:custGeom>
              <a:avLst/>
              <a:gdLst>
                <a:gd name="connsiteX0" fmla="*/ 0 w 3228208"/>
                <a:gd name="connsiteY0" fmla="*/ 0 h 830997"/>
                <a:gd name="connsiteX1" fmla="*/ 505753 w 3228208"/>
                <a:gd name="connsiteY1" fmla="*/ 0 h 830997"/>
                <a:gd name="connsiteX2" fmla="*/ 946941 w 3228208"/>
                <a:gd name="connsiteY2" fmla="*/ 0 h 830997"/>
                <a:gd name="connsiteX3" fmla="*/ 1549540 w 3228208"/>
                <a:gd name="connsiteY3" fmla="*/ 0 h 830997"/>
                <a:gd name="connsiteX4" fmla="*/ 2055292 w 3228208"/>
                <a:gd name="connsiteY4" fmla="*/ 0 h 830997"/>
                <a:gd name="connsiteX5" fmla="*/ 2561045 w 3228208"/>
                <a:gd name="connsiteY5" fmla="*/ 0 h 830997"/>
                <a:gd name="connsiteX6" fmla="*/ 3228208 w 3228208"/>
                <a:gd name="connsiteY6" fmla="*/ 0 h 830997"/>
                <a:gd name="connsiteX7" fmla="*/ 3228208 w 3228208"/>
                <a:gd name="connsiteY7" fmla="*/ 398879 h 830997"/>
                <a:gd name="connsiteX8" fmla="*/ 3228208 w 3228208"/>
                <a:gd name="connsiteY8" fmla="*/ 830997 h 830997"/>
                <a:gd name="connsiteX9" fmla="*/ 2754737 w 3228208"/>
                <a:gd name="connsiteY9" fmla="*/ 830997 h 830997"/>
                <a:gd name="connsiteX10" fmla="*/ 2216703 w 3228208"/>
                <a:gd name="connsiteY10" fmla="*/ 830997 h 830997"/>
                <a:gd name="connsiteX11" fmla="*/ 1678668 w 3228208"/>
                <a:gd name="connsiteY11" fmla="*/ 830997 h 830997"/>
                <a:gd name="connsiteX12" fmla="*/ 1172916 w 3228208"/>
                <a:gd name="connsiteY12" fmla="*/ 830997 h 830997"/>
                <a:gd name="connsiteX13" fmla="*/ 570317 w 3228208"/>
                <a:gd name="connsiteY13" fmla="*/ 830997 h 830997"/>
                <a:gd name="connsiteX14" fmla="*/ 0 w 3228208"/>
                <a:gd name="connsiteY14" fmla="*/ 830997 h 830997"/>
                <a:gd name="connsiteX15" fmla="*/ 0 w 3228208"/>
                <a:gd name="connsiteY15" fmla="*/ 432118 h 830997"/>
                <a:gd name="connsiteX16" fmla="*/ 0 w 3228208"/>
                <a:gd name="connsiteY16" fmla="*/ 0 h 830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8208" h="830997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58290" y="174921"/>
                    <a:pt x="3207037" y="218664"/>
                    <a:pt x="3228208" y="398879"/>
                  </a:cubicBezTo>
                  <a:cubicBezTo>
                    <a:pt x="3249379" y="579094"/>
                    <a:pt x="3222702" y="623240"/>
                    <a:pt x="3228208" y="830997"/>
                  </a:cubicBezTo>
                  <a:cubicBezTo>
                    <a:pt x="3090706" y="850743"/>
                    <a:pt x="2983398" y="797939"/>
                    <a:pt x="2754737" y="830997"/>
                  </a:cubicBezTo>
                  <a:cubicBezTo>
                    <a:pt x="2526076" y="864055"/>
                    <a:pt x="2331209" y="814074"/>
                    <a:pt x="2216703" y="830997"/>
                  </a:cubicBezTo>
                  <a:cubicBezTo>
                    <a:pt x="2102197" y="847920"/>
                    <a:pt x="1915690" y="793701"/>
                    <a:pt x="1678668" y="830997"/>
                  </a:cubicBezTo>
                  <a:cubicBezTo>
                    <a:pt x="1441647" y="868293"/>
                    <a:pt x="1381393" y="778604"/>
                    <a:pt x="1172916" y="830997"/>
                  </a:cubicBezTo>
                  <a:cubicBezTo>
                    <a:pt x="964439" y="883390"/>
                    <a:pt x="825479" y="766099"/>
                    <a:pt x="570317" y="830997"/>
                  </a:cubicBezTo>
                  <a:cubicBezTo>
                    <a:pt x="315155" y="895895"/>
                    <a:pt x="124673" y="785513"/>
                    <a:pt x="0" y="830997"/>
                  </a:cubicBezTo>
                  <a:cubicBezTo>
                    <a:pt x="-44649" y="690616"/>
                    <a:pt x="20546" y="590180"/>
                    <a:pt x="0" y="432118"/>
                  </a:cubicBezTo>
                  <a:cubicBezTo>
                    <a:pt x="-20546" y="274056"/>
                    <a:pt x="3444" y="14262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If there is a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 data point </a:t>
              </a:r>
              <a:r>
                <a:rPr lang="en-US" sz="2400" dirty="0"/>
                <a:t>near 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F343A0-5647-FC87-B302-8B86D5C4FC3D}"/>
                </a:ext>
              </a:extLst>
            </p:cNvPr>
            <p:cNvSpPr/>
            <p:nvPr/>
          </p:nvSpPr>
          <p:spPr>
            <a:xfrm>
              <a:off x="1694407" y="3613942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0A1038-BCCC-6834-C72F-28B1DBE0ACB4}"/>
                </a:ext>
              </a:extLst>
            </p:cNvPr>
            <p:cNvSpPr txBox="1"/>
            <p:nvPr/>
          </p:nvSpPr>
          <p:spPr>
            <a:xfrm>
              <a:off x="195775" y="4145553"/>
              <a:ext cx="3228208" cy="1569660"/>
            </a:xfrm>
            <a:custGeom>
              <a:avLst/>
              <a:gdLst>
                <a:gd name="connsiteX0" fmla="*/ 0 w 3228208"/>
                <a:gd name="connsiteY0" fmla="*/ 0 h 1569660"/>
                <a:gd name="connsiteX1" fmla="*/ 505753 w 3228208"/>
                <a:gd name="connsiteY1" fmla="*/ 0 h 1569660"/>
                <a:gd name="connsiteX2" fmla="*/ 946941 w 3228208"/>
                <a:gd name="connsiteY2" fmla="*/ 0 h 1569660"/>
                <a:gd name="connsiteX3" fmla="*/ 1549540 w 3228208"/>
                <a:gd name="connsiteY3" fmla="*/ 0 h 1569660"/>
                <a:gd name="connsiteX4" fmla="*/ 2055292 w 3228208"/>
                <a:gd name="connsiteY4" fmla="*/ 0 h 1569660"/>
                <a:gd name="connsiteX5" fmla="*/ 2561045 w 3228208"/>
                <a:gd name="connsiteY5" fmla="*/ 0 h 1569660"/>
                <a:gd name="connsiteX6" fmla="*/ 3228208 w 3228208"/>
                <a:gd name="connsiteY6" fmla="*/ 0 h 1569660"/>
                <a:gd name="connsiteX7" fmla="*/ 3228208 w 3228208"/>
                <a:gd name="connsiteY7" fmla="*/ 491827 h 1569660"/>
                <a:gd name="connsiteX8" fmla="*/ 3228208 w 3228208"/>
                <a:gd name="connsiteY8" fmla="*/ 1015047 h 1569660"/>
                <a:gd name="connsiteX9" fmla="*/ 3228208 w 3228208"/>
                <a:gd name="connsiteY9" fmla="*/ 1569660 h 1569660"/>
                <a:gd name="connsiteX10" fmla="*/ 2754737 w 3228208"/>
                <a:gd name="connsiteY10" fmla="*/ 1569660 h 1569660"/>
                <a:gd name="connsiteX11" fmla="*/ 2216703 w 3228208"/>
                <a:gd name="connsiteY11" fmla="*/ 1569660 h 1569660"/>
                <a:gd name="connsiteX12" fmla="*/ 1710950 w 3228208"/>
                <a:gd name="connsiteY12" fmla="*/ 1569660 h 1569660"/>
                <a:gd name="connsiteX13" fmla="*/ 1108351 w 3228208"/>
                <a:gd name="connsiteY13" fmla="*/ 1569660 h 1569660"/>
                <a:gd name="connsiteX14" fmla="*/ 505753 w 3228208"/>
                <a:gd name="connsiteY14" fmla="*/ 1569660 h 1569660"/>
                <a:gd name="connsiteX15" fmla="*/ 0 w 3228208"/>
                <a:gd name="connsiteY15" fmla="*/ 1569660 h 1569660"/>
                <a:gd name="connsiteX16" fmla="*/ 0 w 3228208"/>
                <a:gd name="connsiteY16" fmla="*/ 1046440 h 1569660"/>
                <a:gd name="connsiteX17" fmla="*/ 0 w 3228208"/>
                <a:gd name="connsiteY17" fmla="*/ 538917 h 1569660"/>
                <a:gd name="connsiteX18" fmla="*/ 0 w 3228208"/>
                <a:gd name="connsiteY18" fmla="*/ 0 h 156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28208" h="1569660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38163" y="236919"/>
                    <a:pt x="3192621" y="283160"/>
                    <a:pt x="3228208" y="491827"/>
                  </a:cubicBezTo>
                  <a:cubicBezTo>
                    <a:pt x="3263795" y="700494"/>
                    <a:pt x="3183316" y="846551"/>
                    <a:pt x="3228208" y="1015047"/>
                  </a:cubicBezTo>
                  <a:cubicBezTo>
                    <a:pt x="3273100" y="1183543"/>
                    <a:pt x="3166638" y="1309366"/>
                    <a:pt x="3228208" y="1569660"/>
                  </a:cubicBezTo>
                  <a:cubicBezTo>
                    <a:pt x="3022142" y="1592644"/>
                    <a:pt x="2878441" y="1513000"/>
                    <a:pt x="2754737" y="1569660"/>
                  </a:cubicBezTo>
                  <a:cubicBezTo>
                    <a:pt x="2631033" y="1626320"/>
                    <a:pt x="2452676" y="1529358"/>
                    <a:pt x="2216703" y="1569660"/>
                  </a:cubicBezTo>
                  <a:cubicBezTo>
                    <a:pt x="1980730" y="1609962"/>
                    <a:pt x="1922731" y="1522659"/>
                    <a:pt x="1710950" y="1569660"/>
                  </a:cubicBezTo>
                  <a:cubicBezTo>
                    <a:pt x="1499169" y="1616661"/>
                    <a:pt x="1363513" y="1504762"/>
                    <a:pt x="1108351" y="1569660"/>
                  </a:cubicBezTo>
                  <a:cubicBezTo>
                    <a:pt x="853189" y="1634558"/>
                    <a:pt x="802530" y="1508919"/>
                    <a:pt x="505753" y="1569660"/>
                  </a:cubicBezTo>
                  <a:cubicBezTo>
                    <a:pt x="208976" y="1630401"/>
                    <a:pt x="196995" y="1513490"/>
                    <a:pt x="0" y="1569660"/>
                  </a:cubicBezTo>
                  <a:cubicBezTo>
                    <a:pt x="-25094" y="1356957"/>
                    <a:pt x="19689" y="1203706"/>
                    <a:pt x="0" y="1046440"/>
                  </a:cubicBezTo>
                  <a:cubicBezTo>
                    <a:pt x="-19689" y="889174"/>
                    <a:pt x="56431" y="742997"/>
                    <a:pt x="0" y="538917"/>
                  </a:cubicBezTo>
                  <a:cubicBezTo>
                    <a:pt x="-56431" y="334837"/>
                    <a:pt x="61039" y="16386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and is above </a:t>
              </a:r>
              <a:r>
                <a:rPr lang="en-US" sz="2400" b="1" dirty="0">
                  <a:solidFill>
                    <a:srgbClr val="0070C0"/>
                  </a:solidFill>
                </a:rPr>
                <a:t>Line 3</a:t>
              </a:r>
              <a:r>
                <a:rPr lang="en-US" sz="2400" dirty="0"/>
                <a:t>, then we will classify it as an </a:t>
              </a:r>
              <a:r>
                <a:rPr lang="en-US" sz="2400" b="1" dirty="0">
                  <a:solidFill>
                    <a:srgbClr val="FF0000"/>
                  </a:solidFill>
                </a:rPr>
                <a:t>alligator</a:t>
              </a:r>
              <a:r>
                <a:rPr lang="en-US" sz="2400" dirty="0"/>
                <a:t> which is wrong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7D36D3D2-E13A-B9B7-B259-6C94A4CC51A1}"/>
              </a:ext>
            </a:extLst>
          </p:cNvPr>
          <p:cNvSpPr/>
          <p:nvPr/>
        </p:nvSpPr>
        <p:spPr>
          <a:xfrm>
            <a:off x="9093579" y="358804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46F0F5-A80A-082F-E16D-75C4BF2B7FC8}"/>
              </a:ext>
            </a:extLst>
          </p:cNvPr>
          <p:cNvCxnSpPr>
            <a:cxnSpLocks/>
          </p:cNvCxnSpPr>
          <p:nvPr/>
        </p:nvCxnSpPr>
        <p:spPr>
          <a:xfrm flipV="1">
            <a:off x="4710159" y="3336777"/>
            <a:ext cx="6513676" cy="253185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40AA60-7329-763E-C486-6F54F6437DB5}"/>
              </a:ext>
            </a:extLst>
          </p:cNvPr>
          <p:cNvSpPr txBox="1"/>
          <p:nvPr/>
        </p:nvSpPr>
        <p:spPr>
          <a:xfrm>
            <a:off x="10293018" y="3123562"/>
            <a:ext cx="8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Line 3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6725D2-C9FE-FA11-9C5B-C43EAA7A5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01390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586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C7368F7-42AF-3952-14DD-FEFC8758E59B}"/>
              </a:ext>
            </a:extLst>
          </p:cNvPr>
          <p:cNvSpPr txBox="1"/>
          <p:nvPr/>
        </p:nvSpPr>
        <p:spPr>
          <a:xfrm>
            <a:off x="10285773" y="2374714"/>
            <a:ext cx="8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Line 2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B30CA95-7DC5-DE4C-58B1-F3C402135A23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17680-756A-F5CF-9C6E-AE64D0E4C9C3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2F182-6472-EA66-6793-7D400BA45F98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7E9C1-8D6D-6722-FFB4-D8A7D69B2A68}"/>
              </a:ext>
            </a:extLst>
          </p:cNvPr>
          <p:cNvSpPr txBox="1"/>
          <p:nvPr/>
        </p:nvSpPr>
        <p:spPr>
          <a:xfrm>
            <a:off x="172599" y="899314"/>
            <a:ext cx="3228208" cy="461665"/>
          </a:xfrm>
          <a:custGeom>
            <a:avLst/>
            <a:gdLst>
              <a:gd name="connsiteX0" fmla="*/ 0 w 3228208"/>
              <a:gd name="connsiteY0" fmla="*/ 0 h 461665"/>
              <a:gd name="connsiteX1" fmla="*/ 505753 w 3228208"/>
              <a:gd name="connsiteY1" fmla="*/ 0 h 461665"/>
              <a:gd name="connsiteX2" fmla="*/ 946941 w 3228208"/>
              <a:gd name="connsiteY2" fmla="*/ 0 h 461665"/>
              <a:gd name="connsiteX3" fmla="*/ 1549540 w 3228208"/>
              <a:gd name="connsiteY3" fmla="*/ 0 h 461665"/>
              <a:gd name="connsiteX4" fmla="*/ 2055292 w 3228208"/>
              <a:gd name="connsiteY4" fmla="*/ 0 h 461665"/>
              <a:gd name="connsiteX5" fmla="*/ 2561045 w 3228208"/>
              <a:gd name="connsiteY5" fmla="*/ 0 h 461665"/>
              <a:gd name="connsiteX6" fmla="*/ 3228208 w 3228208"/>
              <a:gd name="connsiteY6" fmla="*/ 0 h 461665"/>
              <a:gd name="connsiteX7" fmla="*/ 3228208 w 3228208"/>
              <a:gd name="connsiteY7" fmla="*/ 461665 h 461665"/>
              <a:gd name="connsiteX8" fmla="*/ 2690173 w 3228208"/>
              <a:gd name="connsiteY8" fmla="*/ 461665 h 461665"/>
              <a:gd name="connsiteX9" fmla="*/ 2248985 w 3228208"/>
              <a:gd name="connsiteY9" fmla="*/ 461665 h 461665"/>
              <a:gd name="connsiteX10" fmla="*/ 1710950 w 3228208"/>
              <a:gd name="connsiteY10" fmla="*/ 461665 h 461665"/>
              <a:gd name="connsiteX11" fmla="*/ 1172916 w 3228208"/>
              <a:gd name="connsiteY11" fmla="*/ 461665 h 461665"/>
              <a:gd name="connsiteX12" fmla="*/ 667163 w 3228208"/>
              <a:gd name="connsiteY12" fmla="*/ 461665 h 461665"/>
              <a:gd name="connsiteX13" fmla="*/ 0 w 3228208"/>
              <a:gd name="connsiteY13" fmla="*/ 461665 h 461665"/>
              <a:gd name="connsiteX14" fmla="*/ 0 w 3228208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28208" h="461665" extrusionOk="0">
                <a:moveTo>
                  <a:pt x="0" y="0"/>
                </a:moveTo>
                <a:cubicBezTo>
                  <a:pt x="199497" y="-33505"/>
                  <a:pt x="279773" y="17708"/>
                  <a:pt x="505753" y="0"/>
                </a:cubicBezTo>
                <a:cubicBezTo>
                  <a:pt x="731733" y="-17708"/>
                  <a:pt x="790886" y="47931"/>
                  <a:pt x="946941" y="0"/>
                </a:cubicBezTo>
                <a:cubicBezTo>
                  <a:pt x="1102996" y="-47931"/>
                  <a:pt x="1293454" y="62279"/>
                  <a:pt x="1549540" y="0"/>
                </a:cubicBezTo>
                <a:cubicBezTo>
                  <a:pt x="1805626" y="-62279"/>
                  <a:pt x="1848328" y="8331"/>
                  <a:pt x="2055292" y="0"/>
                </a:cubicBezTo>
                <a:cubicBezTo>
                  <a:pt x="2262256" y="-8331"/>
                  <a:pt x="2411925" y="51043"/>
                  <a:pt x="2561045" y="0"/>
                </a:cubicBezTo>
                <a:cubicBezTo>
                  <a:pt x="2710165" y="-51043"/>
                  <a:pt x="3055219" y="17260"/>
                  <a:pt x="3228208" y="0"/>
                </a:cubicBezTo>
                <a:cubicBezTo>
                  <a:pt x="3249887" y="179957"/>
                  <a:pt x="3217207" y="253348"/>
                  <a:pt x="3228208" y="461665"/>
                </a:cubicBezTo>
                <a:cubicBezTo>
                  <a:pt x="3093565" y="476259"/>
                  <a:pt x="2839628" y="410372"/>
                  <a:pt x="2690173" y="461665"/>
                </a:cubicBezTo>
                <a:cubicBezTo>
                  <a:pt x="2540719" y="512958"/>
                  <a:pt x="2417692" y="409848"/>
                  <a:pt x="2248985" y="461665"/>
                </a:cubicBezTo>
                <a:cubicBezTo>
                  <a:pt x="2080278" y="513482"/>
                  <a:pt x="1827087" y="450241"/>
                  <a:pt x="1710950" y="461665"/>
                </a:cubicBezTo>
                <a:cubicBezTo>
                  <a:pt x="1594814" y="473089"/>
                  <a:pt x="1408889" y="421363"/>
                  <a:pt x="1172916" y="461665"/>
                </a:cubicBezTo>
                <a:cubicBezTo>
                  <a:pt x="936943" y="501967"/>
                  <a:pt x="878944" y="414664"/>
                  <a:pt x="667163" y="461665"/>
                </a:cubicBezTo>
                <a:cubicBezTo>
                  <a:pt x="455382" y="508666"/>
                  <a:pt x="157048" y="440345"/>
                  <a:pt x="0" y="461665"/>
                </a:cubicBezTo>
                <a:cubicBezTo>
                  <a:pt x="-30186" y="313245"/>
                  <a:pt x="31560" y="111239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Line 2</a:t>
            </a:r>
            <a:r>
              <a:rPr lang="en-US" sz="2400" dirty="0"/>
              <a:t> is just right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1D768-DA64-1544-560B-29B7A6395ADE}"/>
              </a:ext>
            </a:extLst>
          </p:cNvPr>
          <p:cNvSpPr txBox="1"/>
          <p:nvPr/>
        </p:nvSpPr>
        <p:spPr>
          <a:xfrm>
            <a:off x="172599" y="1496798"/>
            <a:ext cx="3228208" cy="1938992"/>
          </a:xfrm>
          <a:custGeom>
            <a:avLst/>
            <a:gdLst>
              <a:gd name="connsiteX0" fmla="*/ 0 w 3228208"/>
              <a:gd name="connsiteY0" fmla="*/ 0 h 1938992"/>
              <a:gd name="connsiteX1" fmla="*/ 505753 w 3228208"/>
              <a:gd name="connsiteY1" fmla="*/ 0 h 1938992"/>
              <a:gd name="connsiteX2" fmla="*/ 946941 w 3228208"/>
              <a:gd name="connsiteY2" fmla="*/ 0 h 1938992"/>
              <a:gd name="connsiteX3" fmla="*/ 1549540 w 3228208"/>
              <a:gd name="connsiteY3" fmla="*/ 0 h 1938992"/>
              <a:gd name="connsiteX4" fmla="*/ 2055292 w 3228208"/>
              <a:gd name="connsiteY4" fmla="*/ 0 h 1938992"/>
              <a:gd name="connsiteX5" fmla="*/ 2561045 w 3228208"/>
              <a:gd name="connsiteY5" fmla="*/ 0 h 1938992"/>
              <a:gd name="connsiteX6" fmla="*/ 3228208 w 3228208"/>
              <a:gd name="connsiteY6" fmla="*/ 0 h 1938992"/>
              <a:gd name="connsiteX7" fmla="*/ 3228208 w 3228208"/>
              <a:gd name="connsiteY7" fmla="*/ 445968 h 1938992"/>
              <a:gd name="connsiteX8" fmla="*/ 3228208 w 3228208"/>
              <a:gd name="connsiteY8" fmla="*/ 930716 h 1938992"/>
              <a:gd name="connsiteX9" fmla="*/ 3228208 w 3228208"/>
              <a:gd name="connsiteY9" fmla="*/ 1376684 h 1938992"/>
              <a:gd name="connsiteX10" fmla="*/ 3228208 w 3228208"/>
              <a:gd name="connsiteY10" fmla="*/ 1938992 h 1938992"/>
              <a:gd name="connsiteX11" fmla="*/ 2690173 w 3228208"/>
              <a:gd name="connsiteY11" fmla="*/ 1938992 h 1938992"/>
              <a:gd name="connsiteX12" fmla="*/ 2184421 w 3228208"/>
              <a:gd name="connsiteY12" fmla="*/ 1938992 h 1938992"/>
              <a:gd name="connsiteX13" fmla="*/ 1581822 w 3228208"/>
              <a:gd name="connsiteY13" fmla="*/ 1938992 h 1938992"/>
              <a:gd name="connsiteX14" fmla="*/ 979223 w 3228208"/>
              <a:gd name="connsiteY14" fmla="*/ 1938992 h 1938992"/>
              <a:gd name="connsiteX15" fmla="*/ 505753 w 3228208"/>
              <a:gd name="connsiteY15" fmla="*/ 1938992 h 1938992"/>
              <a:gd name="connsiteX16" fmla="*/ 0 w 3228208"/>
              <a:gd name="connsiteY16" fmla="*/ 1938992 h 1938992"/>
              <a:gd name="connsiteX17" fmla="*/ 0 w 3228208"/>
              <a:gd name="connsiteY17" fmla="*/ 1415464 h 1938992"/>
              <a:gd name="connsiteX18" fmla="*/ 0 w 3228208"/>
              <a:gd name="connsiteY18" fmla="*/ 988886 h 1938992"/>
              <a:gd name="connsiteX19" fmla="*/ 0 w 3228208"/>
              <a:gd name="connsiteY19" fmla="*/ 542918 h 1938992"/>
              <a:gd name="connsiteX20" fmla="*/ 0 w 3228208"/>
              <a:gd name="connsiteY2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28208" h="1938992" extrusionOk="0">
                <a:moveTo>
                  <a:pt x="0" y="0"/>
                </a:moveTo>
                <a:cubicBezTo>
                  <a:pt x="199497" y="-33505"/>
                  <a:pt x="279773" y="17708"/>
                  <a:pt x="505753" y="0"/>
                </a:cubicBezTo>
                <a:cubicBezTo>
                  <a:pt x="731733" y="-17708"/>
                  <a:pt x="790886" y="47931"/>
                  <a:pt x="946941" y="0"/>
                </a:cubicBezTo>
                <a:cubicBezTo>
                  <a:pt x="1102996" y="-47931"/>
                  <a:pt x="1293454" y="62279"/>
                  <a:pt x="1549540" y="0"/>
                </a:cubicBezTo>
                <a:cubicBezTo>
                  <a:pt x="1805626" y="-62279"/>
                  <a:pt x="1848328" y="8331"/>
                  <a:pt x="2055292" y="0"/>
                </a:cubicBezTo>
                <a:cubicBezTo>
                  <a:pt x="2262256" y="-8331"/>
                  <a:pt x="2411925" y="51043"/>
                  <a:pt x="2561045" y="0"/>
                </a:cubicBezTo>
                <a:cubicBezTo>
                  <a:pt x="2710165" y="-51043"/>
                  <a:pt x="3055219" y="17260"/>
                  <a:pt x="3228208" y="0"/>
                </a:cubicBezTo>
                <a:cubicBezTo>
                  <a:pt x="3262585" y="157305"/>
                  <a:pt x="3175505" y="332925"/>
                  <a:pt x="3228208" y="445968"/>
                </a:cubicBezTo>
                <a:cubicBezTo>
                  <a:pt x="3280911" y="559011"/>
                  <a:pt x="3191785" y="831605"/>
                  <a:pt x="3228208" y="930716"/>
                </a:cubicBezTo>
                <a:cubicBezTo>
                  <a:pt x="3264631" y="1029827"/>
                  <a:pt x="3203326" y="1285802"/>
                  <a:pt x="3228208" y="1376684"/>
                </a:cubicBezTo>
                <a:cubicBezTo>
                  <a:pt x="3253090" y="1467566"/>
                  <a:pt x="3168457" y="1796650"/>
                  <a:pt x="3228208" y="1938992"/>
                </a:cubicBezTo>
                <a:cubicBezTo>
                  <a:pt x="2998381" y="1969733"/>
                  <a:pt x="2927195" y="1901696"/>
                  <a:pt x="2690173" y="1938992"/>
                </a:cubicBezTo>
                <a:cubicBezTo>
                  <a:pt x="2453152" y="1976288"/>
                  <a:pt x="2392898" y="1886599"/>
                  <a:pt x="2184421" y="1938992"/>
                </a:cubicBezTo>
                <a:cubicBezTo>
                  <a:pt x="1975944" y="1991385"/>
                  <a:pt x="1836984" y="1874094"/>
                  <a:pt x="1581822" y="1938992"/>
                </a:cubicBezTo>
                <a:cubicBezTo>
                  <a:pt x="1326660" y="2003890"/>
                  <a:pt x="1101982" y="1879213"/>
                  <a:pt x="979223" y="1938992"/>
                </a:cubicBezTo>
                <a:cubicBezTo>
                  <a:pt x="856464" y="1998771"/>
                  <a:pt x="703317" y="1932428"/>
                  <a:pt x="505753" y="1938992"/>
                </a:cubicBezTo>
                <a:cubicBezTo>
                  <a:pt x="308189" y="1945556"/>
                  <a:pt x="120161" y="1930803"/>
                  <a:pt x="0" y="1938992"/>
                </a:cubicBezTo>
                <a:cubicBezTo>
                  <a:pt x="-7226" y="1698688"/>
                  <a:pt x="28155" y="1646530"/>
                  <a:pt x="0" y="1415464"/>
                </a:cubicBezTo>
                <a:cubicBezTo>
                  <a:pt x="-28155" y="1184398"/>
                  <a:pt x="18626" y="1144013"/>
                  <a:pt x="0" y="988886"/>
                </a:cubicBezTo>
                <a:cubicBezTo>
                  <a:pt x="-18626" y="833759"/>
                  <a:pt x="21163" y="680216"/>
                  <a:pt x="0" y="542918"/>
                </a:cubicBezTo>
                <a:cubicBezTo>
                  <a:pt x="-21163" y="405620"/>
                  <a:pt x="54225" y="1400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Line 2 is somewhere in the middle between the two classes in our dataset, </a:t>
            </a:r>
            <a:r>
              <a:rPr lang="en-US" sz="2400" b="1" dirty="0">
                <a:solidFill>
                  <a:srgbClr val="FF0000"/>
                </a:solidFill>
              </a:rPr>
              <a:t>alligator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crocodile</a:t>
            </a:r>
            <a:r>
              <a:rPr lang="en-US" sz="2400" dirty="0"/>
              <a:t> </a:t>
            </a:r>
          </a:p>
        </p:txBody>
      </p: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5139B67E-6B17-239D-C92F-65F873DCB0B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59CF04A1-82EA-12A3-E761-866A45B146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A0F0140-C3DC-CA18-4B25-3087DCF7521C}"/>
              </a:ext>
            </a:extLst>
          </p:cNvPr>
          <p:cNvSpPr/>
          <p:nvPr/>
        </p:nvSpPr>
        <p:spPr>
          <a:xfrm>
            <a:off x="9093579" y="3588044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B82A51-2D5B-2D3F-6EBB-D97BDE1C8B80}"/>
              </a:ext>
            </a:extLst>
          </p:cNvPr>
          <p:cNvSpPr/>
          <p:nvPr/>
        </p:nvSpPr>
        <p:spPr>
          <a:xfrm>
            <a:off x="7124493" y="351157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6F61FF-5E31-5F44-45B2-AC82BEEDDB09}"/>
              </a:ext>
            </a:extLst>
          </p:cNvPr>
          <p:cNvGrpSpPr/>
          <p:nvPr/>
        </p:nvGrpSpPr>
        <p:grpSpPr>
          <a:xfrm>
            <a:off x="180181" y="3538916"/>
            <a:ext cx="3228208" cy="1938992"/>
            <a:chOff x="180181" y="3538916"/>
            <a:chExt cx="3228208" cy="193899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26D5A7-6FE5-73F8-B686-B8B8F8FBC176}"/>
                </a:ext>
              </a:extLst>
            </p:cNvPr>
            <p:cNvSpPr txBox="1"/>
            <p:nvPr/>
          </p:nvSpPr>
          <p:spPr>
            <a:xfrm>
              <a:off x="180181" y="3538916"/>
              <a:ext cx="3228208" cy="1938992"/>
            </a:xfrm>
            <a:custGeom>
              <a:avLst/>
              <a:gdLst>
                <a:gd name="connsiteX0" fmla="*/ 0 w 3228208"/>
                <a:gd name="connsiteY0" fmla="*/ 0 h 1938992"/>
                <a:gd name="connsiteX1" fmla="*/ 505753 w 3228208"/>
                <a:gd name="connsiteY1" fmla="*/ 0 h 1938992"/>
                <a:gd name="connsiteX2" fmla="*/ 946941 w 3228208"/>
                <a:gd name="connsiteY2" fmla="*/ 0 h 1938992"/>
                <a:gd name="connsiteX3" fmla="*/ 1549540 w 3228208"/>
                <a:gd name="connsiteY3" fmla="*/ 0 h 1938992"/>
                <a:gd name="connsiteX4" fmla="*/ 2055292 w 3228208"/>
                <a:gd name="connsiteY4" fmla="*/ 0 h 1938992"/>
                <a:gd name="connsiteX5" fmla="*/ 2561045 w 3228208"/>
                <a:gd name="connsiteY5" fmla="*/ 0 h 1938992"/>
                <a:gd name="connsiteX6" fmla="*/ 3228208 w 3228208"/>
                <a:gd name="connsiteY6" fmla="*/ 0 h 1938992"/>
                <a:gd name="connsiteX7" fmla="*/ 3228208 w 3228208"/>
                <a:gd name="connsiteY7" fmla="*/ 445968 h 1938992"/>
                <a:gd name="connsiteX8" fmla="*/ 3228208 w 3228208"/>
                <a:gd name="connsiteY8" fmla="*/ 930716 h 1938992"/>
                <a:gd name="connsiteX9" fmla="*/ 3228208 w 3228208"/>
                <a:gd name="connsiteY9" fmla="*/ 1376684 h 1938992"/>
                <a:gd name="connsiteX10" fmla="*/ 3228208 w 3228208"/>
                <a:gd name="connsiteY10" fmla="*/ 1938992 h 1938992"/>
                <a:gd name="connsiteX11" fmla="*/ 2690173 w 3228208"/>
                <a:gd name="connsiteY11" fmla="*/ 1938992 h 1938992"/>
                <a:gd name="connsiteX12" fmla="*/ 2184421 w 3228208"/>
                <a:gd name="connsiteY12" fmla="*/ 1938992 h 1938992"/>
                <a:gd name="connsiteX13" fmla="*/ 1581822 w 3228208"/>
                <a:gd name="connsiteY13" fmla="*/ 1938992 h 1938992"/>
                <a:gd name="connsiteX14" fmla="*/ 979223 w 3228208"/>
                <a:gd name="connsiteY14" fmla="*/ 1938992 h 1938992"/>
                <a:gd name="connsiteX15" fmla="*/ 505753 w 3228208"/>
                <a:gd name="connsiteY15" fmla="*/ 1938992 h 1938992"/>
                <a:gd name="connsiteX16" fmla="*/ 0 w 3228208"/>
                <a:gd name="connsiteY16" fmla="*/ 1938992 h 1938992"/>
                <a:gd name="connsiteX17" fmla="*/ 0 w 3228208"/>
                <a:gd name="connsiteY17" fmla="*/ 1415464 h 1938992"/>
                <a:gd name="connsiteX18" fmla="*/ 0 w 3228208"/>
                <a:gd name="connsiteY18" fmla="*/ 988886 h 1938992"/>
                <a:gd name="connsiteX19" fmla="*/ 0 w 3228208"/>
                <a:gd name="connsiteY19" fmla="*/ 542918 h 1938992"/>
                <a:gd name="connsiteX20" fmla="*/ 0 w 3228208"/>
                <a:gd name="connsiteY20" fmla="*/ 0 h 193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28208" h="1938992" extrusionOk="0">
                  <a:moveTo>
                    <a:pt x="0" y="0"/>
                  </a:moveTo>
                  <a:cubicBezTo>
                    <a:pt x="199497" y="-33505"/>
                    <a:pt x="279773" y="17708"/>
                    <a:pt x="505753" y="0"/>
                  </a:cubicBezTo>
                  <a:cubicBezTo>
                    <a:pt x="731733" y="-17708"/>
                    <a:pt x="790886" y="47931"/>
                    <a:pt x="946941" y="0"/>
                  </a:cubicBezTo>
                  <a:cubicBezTo>
                    <a:pt x="1102996" y="-47931"/>
                    <a:pt x="1293454" y="62279"/>
                    <a:pt x="1549540" y="0"/>
                  </a:cubicBezTo>
                  <a:cubicBezTo>
                    <a:pt x="1805626" y="-62279"/>
                    <a:pt x="1848328" y="8331"/>
                    <a:pt x="2055292" y="0"/>
                  </a:cubicBezTo>
                  <a:cubicBezTo>
                    <a:pt x="2262256" y="-8331"/>
                    <a:pt x="2411925" y="51043"/>
                    <a:pt x="2561045" y="0"/>
                  </a:cubicBezTo>
                  <a:cubicBezTo>
                    <a:pt x="2710165" y="-51043"/>
                    <a:pt x="3055219" y="17260"/>
                    <a:pt x="3228208" y="0"/>
                  </a:cubicBezTo>
                  <a:cubicBezTo>
                    <a:pt x="3262585" y="157305"/>
                    <a:pt x="3175505" y="332925"/>
                    <a:pt x="3228208" y="445968"/>
                  </a:cubicBezTo>
                  <a:cubicBezTo>
                    <a:pt x="3280911" y="559011"/>
                    <a:pt x="3191785" y="831605"/>
                    <a:pt x="3228208" y="930716"/>
                  </a:cubicBezTo>
                  <a:cubicBezTo>
                    <a:pt x="3264631" y="1029827"/>
                    <a:pt x="3203326" y="1285802"/>
                    <a:pt x="3228208" y="1376684"/>
                  </a:cubicBezTo>
                  <a:cubicBezTo>
                    <a:pt x="3253090" y="1467566"/>
                    <a:pt x="3168457" y="1796650"/>
                    <a:pt x="3228208" y="1938992"/>
                  </a:cubicBezTo>
                  <a:cubicBezTo>
                    <a:pt x="2998381" y="1969733"/>
                    <a:pt x="2927195" y="1901696"/>
                    <a:pt x="2690173" y="1938992"/>
                  </a:cubicBezTo>
                  <a:cubicBezTo>
                    <a:pt x="2453152" y="1976288"/>
                    <a:pt x="2392898" y="1886599"/>
                    <a:pt x="2184421" y="1938992"/>
                  </a:cubicBezTo>
                  <a:cubicBezTo>
                    <a:pt x="1975944" y="1991385"/>
                    <a:pt x="1836984" y="1874094"/>
                    <a:pt x="1581822" y="1938992"/>
                  </a:cubicBezTo>
                  <a:cubicBezTo>
                    <a:pt x="1326660" y="2003890"/>
                    <a:pt x="1101982" y="1879213"/>
                    <a:pt x="979223" y="1938992"/>
                  </a:cubicBezTo>
                  <a:cubicBezTo>
                    <a:pt x="856464" y="1998771"/>
                    <a:pt x="703317" y="1932428"/>
                    <a:pt x="505753" y="1938992"/>
                  </a:cubicBezTo>
                  <a:cubicBezTo>
                    <a:pt x="308189" y="1945556"/>
                    <a:pt x="120161" y="1930803"/>
                    <a:pt x="0" y="1938992"/>
                  </a:cubicBezTo>
                  <a:cubicBezTo>
                    <a:pt x="-7226" y="1698688"/>
                    <a:pt x="28155" y="1646530"/>
                    <a:pt x="0" y="1415464"/>
                  </a:cubicBezTo>
                  <a:cubicBezTo>
                    <a:pt x="-28155" y="1184398"/>
                    <a:pt x="18626" y="1144013"/>
                    <a:pt x="0" y="988886"/>
                  </a:cubicBezTo>
                  <a:cubicBezTo>
                    <a:pt x="-18626" y="833759"/>
                    <a:pt x="21163" y="680216"/>
                    <a:pt x="0" y="542918"/>
                  </a:cubicBezTo>
                  <a:cubicBezTo>
                    <a:pt x="-21163" y="405620"/>
                    <a:pt x="54225" y="14004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If there is a </a:t>
              </a:r>
              <a:r>
                <a:rPr 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 data point </a:t>
              </a:r>
              <a:r>
                <a:rPr lang="en-US" sz="2400" dirty="0"/>
                <a:t>near         and</a:t>
              </a:r>
            </a:p>
            <a:p>
              <a:endParaRPr lang="en-US" sz="2400" dirty="0"/>
            </a:p>
            <a:p>
              <a:r>
                <a:rPr lang="en-US" sz="2400" dirty="0"/>
                <a:t>Then they would be correctly classified! 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6F1CB8-2B3E-E883-C9B4-9F51EDC4AD5D}"/>
                </a:ext>
              </a:extLst>
            </p:cNvPr>
            <p:cNvSpPr/>
            <p:nvPr/>
          </p:nvSpPr>
          <p:spPr>
            <a:xfrm>
              <a:off x="1678813" y="3972433"/>
              <a:ext cx="360000" cy="36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CB1B69-2127-F93B-CC77-76305B5A2D99}"/>
                </a:ext>
              </a:extLst>
            </p:cNvPr>
            <p:cNvSpPr/>
            <p:nvPr/>
          </p:nvSpPr>
          <p:spPr>
            <a:xfrm>
              <a:off x="2806067" y="3972433"/>
              <a:ext cx="360000" cy="36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9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2FAFC-2C7A-2FC8-7450-E8FE686D6284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8E70A-794F-979E-68A1-F1F0552FC1CA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7D23F-F18C-190A-1E67-52A1F0553F32}"/>
              </a:ext>
            </a:extLst>
          </p:cNvPr>
          <p:cNvSpPr txBox="1"/>
          <p:nvPr/>
        </p:nvSpPr>
        <p:spPr>
          <a:xfrm>
            <a:off x="223977" y="804300"/>
            <a:ext cx="3450768" cy="1200329"/>
          </a:xfrm>
          <a:custGeom>
            <a:avLst/>
            <a:gdLst>
              <a:gd name="connsiteX0" fmla="*/ 0 w 3450768"/>
              <a:gd name="connsiteY0" fmla="*/ 0 h 1200329"/>
              <a:gd name="connsiteX1" fmla="*/ 540620 w 3450768"/>
              <a:gd name="connsiteY1" fmla="*/ 0 h 1200329"/>
              <a:gd name="connsiteX2" fmla="*/ 1012225 w 3450768"/>
              <a:gd name="connsiteY2" fmla="*/ 0 h 1200329"/>
              <a:gd name="connsiteX3" fmla="*/ 1656369 w 3450768"/>
              <a:gd name="connsiteY3" fmla="*/ 0 h 1200329"/>
              <a:gd name="connsiteX4" fmla="*/ 2196989 w 3450768"/>
              <a:gd name="connsiteY4" fmla="*/ 0 h 1200329"/>
              <a:gd name="connsiteX5" fmla="*/ 2737609 w 3450768"/>
              <a:gd name="connsiteY5" fmla="*/ 0 h 1200329"/>
              <a:gd name="connsiteX6" fmla="*/ 3450768 w 3450768"/>
              <a:gd name="connsiteY6" fmla="*/ 0 h 1200329"/>
              <a:gd name="connsiteX7" fmla="*/ 3450768 w 3450768"/>
              <a:gd name="connsiteY7" fmla="*/ 376103 h 1200329"/>
              <a:gd name="connsiteX8" fmla="*/ 3450768 w 3450768"/>
              <a:gd name="connsiteY8" fmla="*/ 776213 h 1200329"/>
              <a:gd name="connsiteX9" fmla="*/ 3450768 w 3450768"/>
              <a:gd name="connsiteY9" fmla="*/ 1200329 h 1200329"/>
              <a:gd name="connsiteX10" fmla="*/ 2944655 w 3450768"/>
              <a:gd name="connsiteY10" fmla="*/ 1200329 h 1200329"/>
              <a:gd name="connsiteX11" fmla="*/ 2369527 w 3450768"/>
              <a:gd name="connsiteY11" fmla="*/ 1200329 h 1200329"/>
              <a:gd name="connsiteX12" fmla="*/ 1828907 w 3450768"/>
              <a:gd name="connsiteY12" fmla="*/ 1200329 h 1200329"/>
              <a:gd name="connsiteX13" fmla="*/ 1184764 w 3450768"/>
              <a:gd name="connsiteY13" fmla="*/ 1200329 h 1200329"/>
              <a:gd name="connsiteX14" fmla="*/ 540620 w 3450768"/>
              <a:gd name="connsiteY14" fmla="*/ 1200329 h 1200329"/>
              <a:gd name="connsiteX15" fmla="*/ 0 w 3450768"/>
              <a:gd name="connsiteY15" fmla="*/ 1200329 h 1200329"/>
              <a:gd name="connsiteX16" fmla="*/ 0 w 3450768"/>
              <a:gd name="connsiteY16" fmla="*/ 800219 h 1200329"/>
              <a:gd name="connsiteX17" fmla="*/ 0 w 3450768"/>
              <a:gd name="connsiteY17" fmla="*/ 412113 h 1200329"/>
              <a:gd name="connsiteX18" fmla="*/ 0 w 3450768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0768" h="1200329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1554" y="80270"/>
                  <a:pt x="3432539" y="297252"/>
                  <a:pt x="3450768" y="376103"/>
                </a:cubicBezTo>
                <a:cubicBezTo>
                  <a:pt x="3468997" y="454954"/>
                  <a:pt x="3418890" y="601169"/>
                  <a:pt x="3450768" y="776213"/>
                </a:cubicBezTo>
                <a:cubicBezTo>
                  <a:pt x="3482646" y="951257"/>
                  <a:pt x="3409816" y="1100581"/>
                  <a:pt x="3450768" y="1200329"/>
                </a:cubicBezTo>
                <a:cubicBezTo>
                  <a:pt x="3348302" y="1254778"/>
                  <a:pt x="3104110" y="1143001"/>
                  <a:pt x="2944655" y="1200329"/>
                </a:cubicBezTo>
                <a:cubicBezTo>
                  <a:pt x="2785200" y="1257657"/>
                  <a:pt x="2489817" y="1144672"/>
                  <a:pt x="2369527" y="1200329"/>
                </a:cubicBezTo>
                <a:cubicBezTo>
                  <a:pt x="2249237" y="1255986"/>
                  <a:pt x="2060592" y="1161338"/>
                  <a:pt x="1828907" y="1200329"/>
                </a:cubicBezTo>
                <a:cubicBezTo>
                  <a:pt x="1597222" y="1239320"/>
                  <a:pt x="1405802" y="1187698"/>
                  <a:pt x="1184764" y="1200329"/>
                </a:cubicBezTo>
                <a:cubicBezTo>
                  <a:pt x="963726" y="1212960"/>
                  <a:pt x="840083" y="1145808"/>
                  <a:pt x="540620" y="1200329"/>
                </a:cubicBezTo>
                <a:cubicBezTo>
                  <a:pt x="241157" y="1254850"/>
                  <a:pt x="202225" y="1197685"/>
                  <a:pt x="0" y="1200329"/>
                </a:cubicBezTo>
                <a:cubicBezTo>
                  <a:pt x="-16047" y="1089591"/>
                  <a:pt x="3184" y="981257"/>
                  <a:pt x="0" y="800219"/>
                </a:cubicBezTo>
                <a:cubicBezTo>
                  <a:pt x="-3184" y="619181"/>
                  <a:pt x="8661" y="566535"/>
                  <a:pt x="0" y="412113"/>
                </a:cubicBezTo>
                <a:cubicBezTo>
                  <a:pt x="-8661" y="257691"/>
                  <a:pt x="3977" y="12487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Believe it or not, that is the end of </a:t>
            </a:r>
            <a:r>
              <a:rPr lang="en-US" sz="2400" b="1" dirty="0"/>
              <a:t>SVM</a:t>
            </a:r>
            <a:r>
              <a:rPr lang="en-US" sz="2400" dirty="0"/>
              <a:t>, </a:t>
            </a:r>
            <a:r>
              <a:rPr lang="en-US" sz="2400" dirty="0" err="1"/>
              <a:t>thats</a:t>
            </a:r>
            <a:r>
              <a:rPr lang="en-US" sz="2400" dirty="0"/>
              <a:t> how </a:t>
            </a:r>
            <a:r>
              <a:rPr lang="en-US" sz="2400" b="1" dirty="0"/>
              <a:t>SVM</a:t>
            </a:r>
            <a:r>
              <a:rPr lang="en-US" sz="2400" dirty="0"/>
              <a:t> works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4143D64-00A6-4922-5F03-3C0AF617FA09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264DB-C568-4489-92F8-0C47D5CEAFB7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D4C087-B4B6-0B06-E194-9BC66BC9A7EA}"/>
              </a:ext>
            </a:extLst>
          </p:cNvPr>
          <p:cNvSpPr txBox="1"/>
          <p:nvPr/>
        </p:nvSpPr>
        <p:spPr>
          <a:xfrm>
            <a:off x="10285773" y="2374714"/>
            <a:ext cx="8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Line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5BC04A-9C0F-CD0B-C558-429DD7D7D31A}"/>
              </a:ext>
            </a:extLst>
          </p:cNvPr>
          <p:cNvSpPr txBox="1"/>
          <p:nvPr/>
        </p:nvSpPr>
        <p:spPr>
          <a:xfrm>
            <a:off x="223977" y="2445343"/>
            <a:ext cx="3450768" cy="1938992"/>
          </a:xfrm>
          <a:custGeom>
            <a:avLst/>
            <a:gdLst>
              <a:gd name="connsiteX0" fmla="*/ 0 w 3450768"/>
              <a:gd name="connsiteY0" fmla="*/ 0 h 1938992"/>
              <a:gd name="connsiteX1" fmla="*/ 540620 w 3450768"/>
              <a:gd name="connsiteY1" fmla="*/ 0 h 1938992"/>
              <a:gd name="connsiteX2" fmla="*/ 1012225 w 3450768"/>
              <a:gd name="connsiteY2" fmla="*/ 0 h 1938992"/>
              <a:gd name="connsiteX3" fmla="*/ 1656369 w 3450768"/>
              <a:gd name="connsiteY3" fmla="*/ 0 h 1938992"/>
              <a:gd name="connsiteX4" fmla="*/ 2196989 w 3450768"/>
              <a:gd name="connsiteY4" fmla="*/ 0 h 1938992"/>
              <a:gd name="connsiteX5" fmla="*/ 2737609 w 3450768"/>
              <a:gd name="connsiteY5" fmla="*/ 0 h 1938992"/>
              <a:gd name="connsiteX6" fmla="*/ 3450768 w 3450768"/>
              <a:gd name="connsiteY6" fmla="*/ 0 h 1938992"/>
              <a:gd name="connsiteX7" fmla="*/ 3450768 w 3450768"/>
              <a:gd name="connsiteY7" fmla="*/ 445968 h 1938992"/>
              <a:gd name="connsiteX8" fmla="*/ 3450768 w 3450768"/>
              <a:gd name="connsiteY8" fmla="*/ 930716 h 1938992"/>
              <a:gd name="connsiteX9" fmla="*/ 3450768 w 3450768"/>
              <a:gd name="connsiteY9" fmla="*/ 1376684 h 1938992"/>
              <a:gd name="connsiteX10" fmla="*/ 3450768 w 3450768"/>
              <a:gd name="connsiteY10" fmla="*/ 1938992 h 1938992"/>
              <a:gd name="connsiteX11" fmla="*/ 2875640 w 3450768"/>
              <a:gd name="connsiteY11" fmla="*/ 1938992 h 1938992"/>
              <a:gd name="connsiteX12" fmla="*/ 2335020 w 3450768"/>
              <a:gd name="connsiteY12" fmla="*/ 1938992 h 1938992"/>
              <a:gd name="connsiteX13" fmla="*/ 1690876 w 3450768"/>
              <a:gd name="connsiteY13" fmla="*/ 1938992 h 1938992"/>
              <a:gd name="connsiteX14" fmla="*/ 1046733 w 3450768"/>
              <a:gd name="connsiteY14" fmla="*/ 1938992 h 1938992"/>
              <a:gd name="connsiteX15" fmla="*/ 540620 w 3450768"/>
              <a:gd name="connsiteY15" fmla="*/ 1938992 h 1938992"/>
              <a:gd name="connsiteX16" fmla="*/ 0 w 3450768"/>
              <a:gd name="connsiteY16" fmla="*/ 1938992 h 1938992"/>
              <a:gd name="connsiteX17" fmla="*/ 0 w 3450768"/>
              <a:gd name="connsiteY17" fmla="*/ 1415464 h 1938992"/>
              <a:gd name="connsiteX18" fmla="*/ 0 w 3450768"/>
              <a:gd name="connsiteY18" fmla="*/ 988886 h 1938992"/>
              <a:gd name="connsiteX19" fmla="*/ 0 w 3450768"/>
              <a:gd name="connsiteY19" fmla="*/ 542918 h 1938992"/>
              <a:gd name="connsiteX20" fmla="*/ 0 w 3450768"/>
              <a:gd name="connsiteY2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50768" h="1938992" extrusionOk="0">
                <a:moveTo>
                  <a:pt x="0" y="0"/>
                </a:moveTo>
                <a:cubicBezTo>
                  <a:pt x="152178" y="-7635"/>
                  <a:pt x="314436" y="16672"/>
                  <a:pt x="540620" y="0"/>
                </a:cubicBezTo>
                <a:cubicBezTo>
                  <a:pt x="766804" y="-16672"/>
                  <a:pt x="881368" y="35039"/>
                  <a:pt x="1012225" y="0"/>
                </a:cubicBezTo>
                <a:cubicBezTo>
                  <a:pt x="1143082" y="-35039"/>
                  <a:pt x="1362389" y="63883"/>
                  <a:pt x="1656369" y="0"/>
                </a:cubicBezTo>
                <a:cubicBezTo>
                  <a:pt x="1950349" y="-63883"/>
                  <a:pt x="1930356" y="50411"/>
                  <a:pt x="2196989" y="0"/>
                </a:cubicBezTo>
                <a:cubicBezTo>
                  <a:pt x="2463622" y="-50411"/>
                  <a:pt x="2553280" y="32879"/>
                  <a:pt x="2737609" y="0"/>
                </a:cubicBezTo>
                <a:cubicBezTo>
                  <a:pt x="2921938" y="-32879"/>
                  <a:pt x="3292093" y="66022"/>
                  <a:pt x="3450768" y="0"/>
                </a:cubicBezTo>
                <a:cubicBezTo>
                  <a:pt x="3485145" y="157305"/>
                  <a:pt x="3398065" y="332925"/>
                  <a:pt x="3450768" y="445968"/>
                </a:cubicBezTo>
                <a:cubicBezTo>
                  <a:pt x="3503471" y="559011"/>
                  <a:pt x="3414345" y="831605"/>
                  <a:pt x="3450768" y="930716"/>
                </a:cubicBezTo>
                <a:cubicBezTo>
                  <a:pt x="3487191" y="1029827"/>
                  <a:pt x="3425886" y="1285802"/>
                  <a:pt x="3450768" y="1376684"/>
                </a:cubicBezTo>
                <a:cubicBezTo>
                  <a:pt x="3475650" y="1467566"/>
                  <a:pt x="3391017" y="1796650"/>
                  <a:pt x="3450768" y="1938992"/>
                </a:cubicBezTo>
                <a:cubicBezTo>
                  <a:pt x="3268614" y="1985151"/>
                  <a:pt x="2995930" y="1883335"/>
                  <a:pt x="2875640" y="1938992"/>
                </a:cubicBezTo>
                <a:cubicBezTo>
                  <a:pt x="2755350" y="1994649"/>
                  <a:pt x="2566705" y="1900001"/>
                  <a:pt x="2335020" y="1938992"/>
                </a:cubicBezTo>
                <a:cubicBezTo>
                  <a:pt x="2103335" y="1977983"/>
                  <a:pt x="1914363" y="1928253"/>
                  <a:pt x="1690876" y="1938992"/>
                </a:cubicBezTo>
                <a:cubicBezTo>
                  <a:pt x="1467389" y="1949731"/>
                  <a:pt x="1339869" y="1883571"/>
                  <a:pt x="1046733" y="1938992"/>
                </a:cubicBezTo>
                <a:cubicBezTo>
                  <a:pt x="753597" y="1994413"/>
                  <a:pt x="687369" y="1924446"/>
                  <a:pt x="540620" y="1938992"/>
                </a:cubicBezTo>
                <a:cubicBezTo>
                  <a:pt x="393871" y="1953538"/>
                  <a:pt x="269978" y="1878291"/>
                  <a:pt x="0" y="1938992"/>
                </a:cubicBezTo>
                <a:cubicBezTo>
                  <a:pt x="-7226" y="1698688"/>
                  <a:pt x="28155" y="1646530"/>
                  <a:pt x="0" y="1415464"/>
                </a:cubicBezTo>
                <a:cubicBezTo>
                  <a:pt x="-28155" y="1184398"/>
                  <a:pt x="18626" y="1144013"/>
                  <a:pt x="0" y="988886"/>
                </a:cubicBezTo>
                <a:cubicBezTo>
                  <a:pt x="-18626" y="833759"/>
                  <a:pt x="21163" y="680216"/>
                  <a:pt x="0" y="542918"/>
                </a:cubicBezTo>
                <a:cubicBezTo>
                  <a:pt x="-21163" y="405620"/>
                  <a:pt x="54225" y="1400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SVM</a:t>
            </a:r>
            <a:r>
              <a:rPr lang="en-US" sz="2400" dirty="0"/>
              <a:t> chooses the best line who gives the </a:t>
            </a:r>
            <a:r>
              <a:rPr lang="en-US" sz="2400" b="1" dirty="0"/>
              <a:t>most distance between the two classes </a:t>
            </a:r>
            <a:r>
              <a:rPr lang="en-US" sz="2400" dirty="0"/>
              <a:t>that we are trying to classify </a:t>
            </a:r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66A38FAF-1020-166B-5541-83A4F0A789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816148" y="4347883"/>
            <a:ext cx="1287768" cy="616151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275A1910-FDC1-6E43-FF1E-B9BE4C2DB7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5394866" y="1253579"/>
            <a:ext cx="1056560" cy="5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1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2720</TotalTime>
  <Words>764</Words>
  <Application>Microsoft Macintosh PowerPoint</Application>
  <PresentationFormat>Widescreen</PresentationFormat>
  <Paragraphs>312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Calibri Light (Headings)</vt:lpstr>
      <vt:lpstr>Cambria Math</vt:lpstr>
      <vt:lpstr>Chalkboard</vt:lpstr>
      <vt:lpstr>Wingdings</vt:lpstr>
      <vt:lpstr>Office Theme</vt:lpstr>
      <vt:lpstr>Introduction to Support Vector Machines</vt:lpstr>
      <vt:lpstr>Outline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590</cp:revision>
  <dcterms:created xsi:type="dcterms:W3CDTF">2022-05-11T03:47:05Z</dcterms:created>
  <dcterms:modified xsi:type="dcterms:W3CDTF">2024-10-07T06:12:29Z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