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7" r:id="rId5"/>
    <p:sldId id="292" r:id="rId6"/>
    <p:sldId id="393" r:id="rId7"/>
    <p:sldId id="394" r:id="rId8"/>
    <p:sldId id="311" r:id="rId9"/>
    <p:sldId id="322" r:id="rId10"/>
    <p:sldId id="378" r:id="rId11"/>
    <p:sldId id="379" r:id="rId12"/>
    <p:sldId id="380" r:id="rId13"/>
    <p:sldId id="381" r:id="rId14"/>
    <p:sldId id="382" r:id="rId15"/>
    <p:sldId id="383" r:id="rId16"/>
    <p:sldId id="384" r:id="rId17"/>
    <p:sldId id="385" r:id="rId18"/>
    <p:sldId id="386" r:id="rId19"/>
    <p:sldId id="387" r:id="rId20"/>
    <p:sldId id="388" r:id="rId21"/>
    <p:sldId id="389" r:id="rId22"/>
    <p:sldId id="323" r:id="rId23"/>
    <p:sldId id="390" r:id="rId24"/>
    <p:sldId id="391" r:id="rId25"/>
    <p:sldId id="392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3" autoAdjust="0"/>
    <p:restoredTop sz="94169" autoAdjust="0"/>
  </p:normalViewPr>
  <p:slideViewPr>
    <p:cSldViewPr snapToGrid="0">
      <p:cViewPr varScale="1">
        <p:scale>
          <a:sx n="151" d="100"/>
          <a:sy n="151" d="100"/>
        </p:scale>
        <p:origin x="79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15/10/2024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663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473836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70640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04761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69058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84103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54360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06895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731082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6111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7243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2998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37517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8225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515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2998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84378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7258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6483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58201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0315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7813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AE66-AA5B-6C41-833A-E6A597A96501}" type="datetime1">
              <a:rPr lang="en-PH" smtClean="0"/>
              <a:t>15/10/2024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6452-9ECF-EA45-B3CE-003DBE86A625}" type="datetime1">
              <a:rPr lang="en-PH" smtClean="0"/>
              <a:t>15/10/2024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D688-D35B-6D4D-9188-31614BD78963}" type="datetime1">
              <a:rPr lang="en-PH" smtClean="0"/>
              <a:t>15/10/2024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D9C-43BD-4642-B29A-8DB768331D1F}" type="datetime1">
              <a:rPr lang="en-PH" smtClean="0"/>
              <a:t>15/10/2024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D1A3-A040-304D-B3D3-EC4286DE8DE8}" type="datetime1">
              <a:rPr lang="en-PH" smtClean="0"/>
              <a:t>15/10/2024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F24-9A08-AC47-8A7C-231D8EB1E74A}" type="datetime1">
              <a:rPr lang="en-PH" smtClean="0"/>
              <a:t>15/10/2024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A59-DBB5-4241-BF67-709968856246}" type="datetime1">
              <a:rPr lang="en-PH" smtClean="0"/>
              <a:t>15/10/2024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C38A-85C8-6C4D-A86B-522EABF03E2C}" type="datetime1">
              <a:rPr lang="en-PH" smtClean="0"/>
              <a:t>15/10/2024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B982-8B61-A64A-9C66-17D09F1DBD30}" type="datetime1">
              <a:rPr lang="en-PH" smtClean="0"/>
              <a:t>15/10/2024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5625-8D23-DF44-9961-C1A72961F700}" type="datetime1">
              <a:rPr lang="en-PH" smtClean="0"/>
              <a:t>15/10/2024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78A8-38F8-BB49-B850-554B59EE0E84}" type="datetime1">
              <a:rPr lang="en-PH" smtClean="0"/>
              <a:t>15/10/2024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6BFB-CF64-5340-91AD-EDC539315FDC}" type="datetime1">
              <a:rPr lang="en-PH" smtClean="0"/>
              <a:t>15/10/2024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2.png"/><Relationship Id="rId3" Type="http://schemas.openxmlformats.org/officeDocument/2006/relationships/image" Target="../media/image1.jpg"/><Relationship Id="rId7" Type="http://schemas.openxmlformats.org/officeDocument/2006/relationships/image" Target="../media/image8.png"/><Relationship Id="rId12" Type="http://schemas.microsoft.com/office/2007/relationships/hdphoto" Target="../media/hdphoto1.wd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4.wdp"/><Relationship Id="rId5" Type="http://schemas.microsoft.com/office/2007/relationships/hdphoto" Target="../media/hdphoto2.wdp"/><Relationship Id="rId10" Type="http://schemas.microsoft.com/office/2007/relationships/hdphoto" Target="../media/hdphoto3.wdp"/><Relationship Id="rId4" Type="http://schemas.openxmlformats.org/officeDocument/2006/relationships/image" Target="../media/image4.png"/><Relationship Id="rId9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J4Wdy0Wc_xQ&amp;t=418s" TargetMode="External"/><Relationship Id="rId4" Type="http://schemas.openxmlformats.org/officeDocument/2006/relationships/hyperlink" Target="https://www.ibm.com/topics/random-fores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jpg"/><Relationship Id="rId7" Type="http://schemas.microsoft.com/office/2007/relationships/hdphoto" Target="../media/hdphoto1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sv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Introduction to </a:t>
            </a:r>
            <a:r>
              <a:rPr lang="en-PH" sz="5000" b="1"/>
              <a:t>Random Forest</a:t>
            </a:r>
            <a:endParaRPr lang="en-PH" sz="5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250D7-C51C-54D3-E378-21CA62286C66}"/>
              </a:ext>
            </a:extLst>
          </p:cNvPr>
          <p:cNvSpPr txBox="1"/>
          <p:nvPr/>
        </p:nvSpPr>
        <p:spPr>
          <a:xfrm>
            <a:off x="5029205" y="5283746"/>
            <a:ext cx="2602524" cy="461665"/>
          </a:xfrm>
          <a:custGeom>
            <a:avLst/>
            <a:gdLst>
              <a:gd name="connsiteX0" fmla="*/ 0 w 2602524"/>
              <a:gd name="connsiteY0" fmla="*/ 0 h 461665"/>
              <a:gd name="connsiteX1" fmla="*/ 494480 w 2602524"/>
              <a:gd name="connsiteY1" fmla="*/ 0 h 461665"/>
              <a:gd name="connsiteX2" fmla="*/ 936909 w 2602524"/>
              <a:gd name="connsiteY2" fmla="*/ 0 h 461665"/>
              <a:gd name="connsiteX3" fmla="*/ 1509464 w 2602524"/>
              <a:gd name="connsiteY3" fmla="*/ 0 h 461665"/>
              <a:gd name="connsiteX4" fmla="*/ 2003943 w 2602524"/>
              <a:gd name="connsiteY4" fmla="*/ 0 h 461665"/>
              <a:gd name="connsiteX5" fmla="*/ 2602524 w 2602524"/>
              <a:gd name="connsiteY5" fmla="*/ 0 h 461665"/>
              <a:gd name="connsiteX6" fmla="*/ 2602524 w 2602524"/>
              <a:gd name="connsiteY6" fmla="*/ 461665 h 461665"/>
              <a:gd name="connsiteX7" fmla="*/ 2082019 w 2602524"/>
              <a:gd name="connsiteY7" fmla="*/ 461665 h 461665"/>
              <a:gd name="connsiteX8" fmla="*/ 1509464 w 2602524"/>
              <a:gd name="connsiteY8" fmla="*/ 461665 h 461665"/>
              <a:gd name="connsiteX9" fmla="*/ 1067035 w 2602524"/>
              <a:gd name="connsiteY9" fmla="*/ 461665 h 461665"/>
              <a:gd name="connsiteX10" fmla="*/ 546530 w 2602524"/>
              <a:gd name="connsiteY10" fmla="*/ 461665 h 461665"/>
              <a:gd name="connsiteX11" fmla="*/ 0 w 2602524"/>
              <a:gd name="connsiteY11" fmla="*/ 461665 h 461665"/>
              <a:gd name="connsiteX12" fmla="*/ 0 w 2602524"/>
              <a:gd name="connsiteY12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02524" h="461665" extrusionOk="0">
                <a:moveTo>
                  <a:pt x="0" y="0"/>
                </a:moveTo>
                <a:cubicBezTo>
                  <a:pt x="117746" y="-1818"/>
                  <a:pt x="297647" y="4413"/>
                  <a:pt x="494480" y="0"/>
                </a:cubicBezTo>
                <a:cubicBezTo>
                  <a:pt x="691313" y="-4413"/>
                  <a:pt x="802522" y="49800"/>
                  <a:pt x="936909" y="0"/>
                </a:cubicBezTo>
                <a:cubicBezTo>
                  <a:pt x="1071296" y="-49800"/>
                  <a:pt x="1318394" y="29902"/>
                  <a:pt x="1509464" y="0"/>
                </a:cubicBezTo>
                <a:cubicBezTo>
                  <a:pt x="1700534" y="-29902"/>
                  <a:pt x="1759698" y="9067"/>
                  <a:pt x="2003943" y="0"/>
                </a:cubicBezTo>
                <a:cubicBezTo>
                  <a:pt x="2248188" y="-9067"/>
                  <a:pt x="2436022" y="59474"/>
                  <a:pt x="2602524" y="0"/>
                </a:cubicBezTo>
                <a:cubicBezTo>
                  <a:pt x="2649764" y="216469"/>
                  <a:pt x="2558826" y="274171"/>
                  <a:pt x="2602524" y="461665"/>
                </a:cubicBezTo>
                <a:cubicBezTo>
                  <a:pt x="2456434" y="485663"/>
                  <a:pt x="2228336" y="454666"/>
                  <a:pt x="2082019" y="461665"/>
                </a:cubicBezTo>
                <a:cubicBezTo>
                  <a:pt x="1935703" y="468664"/>
                  <a:pt x="1759156" y="395769"/>
                  <a:pt x="1509464" y="461665"/>
                </a:cubicBezTo>
                <a:cubicBezTo>
                  <a:pt x="1259772" y="527561"/>
                  <a:pt x="1231553" y="410515"/>
                  <a:pt x="1067035" y="461665"/>
                </a:cubicBezTo>
                <a:cubicBezTo>
                  <a:pt x="902517" y="512815"/>
                  <a:pt x="662921" y="414752"/>
                  <a:pt x="546530" y="461665"/>
                </a:cubicBezTo>
                <a:cubicBezTo>
                  <a:pt x="430139" y="508578"/>
                  <a:pt x="122831" y="450358"/>
                  <a:pt x="0" y="461665"/>
                </a:cubicBezTo>
                <a:cubicBezTo>
                  <a:pt x="-47736" y="282824"/>
                  <a:pt x="14639" y="13559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And a third sample</a:t>
            </a:r>
            <a:endParaRPr lang="en-PH" sz="2400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B4647B2-F7FE-E17F-05F0-AD1497F0C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3086624"/>
              </p:ext>
            </p:extLst>
          </p:nvPr>
        </p:nvGraphicFramePr>
        <p:xfrm>
          <a:off x="998208" y="82885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708F32F-C087-3A38-6DFB-4FFE39F9A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926" y="143770"/>
            <a:ext cx="2541904" cy="525483"/>
          </a:xfrm>
        </p:spPr>
        <p:txBody>
          <a:bodyPr>
            <a:noAutofit/>
          </a:bodyPr>
          <a:lstStyle/>
          <a:p>
            <a:r>
              <a:rPr lang="en-US" sz="3000" b="1" dirty="0"/>
              <a:t>Original</a:t>
            </a:r>
            <a:endParaRPr lang="en-PH" sz="3000" b="1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7D5CAB-48FE-CD9F-9D42-CADDBC0AC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57440"/>
              </p:ext>
            </p:extLst>
          </p:nvPr>
        </p:nvGraphicFramePr>
        <p:xfrm>
          <a:off x="6330467" y="828856"/>
          <a:ext cx="3835340" cy="166026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42994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460222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D9F85C2-9878-2F15-BAB8-E5EE6BB2261E}"/>
              </a:ext>
            </a:extLst>
          </p:cNvPr>
          <p:cNvSpPr txBox="1">
            <a:spLocks/>
          </p:cNvSpPr>
          <p:nvPr/>
        </p:nvSpPr>
        <p:spPr>
          <a:xfrm>
            <a:off x="6977185" y="182605"/>
            <a:ext cx="2541904" cy="525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Bootstrapped</a:t>
            </a:r>
            <a:endParaRPr lang="en-PH" sz="3000" b="1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D4911A7F-5A1F-C6F5-B428-31C7685F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515246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250D7-C51C-54D3-E378-21CA62286C66}"/>
              </a:ext>
            </a:extLst>
          </p:cNvPr>
          <p:cNvSpPr txBox="1"/>
          <p:nvPr/>
        </p:nvSpPr>
        <p:spPr>
          <a:xfrm>
            <a:off x="3751385" y="5389253"/>
            <a:ext cx="4982307" cy="830997"/>
          </a:xfrm>
          <a:custGeom>
            <a:avLst/>
            <a:gdLst>
              <a:gd name="connsiteX0" fmla="*/ 0 w 4982307"/>
              <a:gd name="connsiteY0" fmla="*/ 0 h 830997"/>
              <a:gd name="connsiteX1" fmla="*/ 503767 w 4982307"/>
              <a:gd name="connsiteY1" fmla="*/ 0 h 830997"/>
              <a:gd name="connsiteX2" fmla="*/ 907887 w 4982307"/>
              <a:gd name="connsiteY2" fmla="*/ 0 h 830997"/>
              <a:gd name="connsiteX3" fmla="*/ 1561123 w 4982307"/>
              <a:gd name="connsiteY3" fmla="*/ 0 h 830997"/>
              <a:gd name="connsiteX4" fmla="*/ 2064889 w 4982307"/>
              <a:gd name="connsiteY4" fmla="*/ 0 h 830997"/>
              <a:gd name="connsiteX5" fmla="*/ 2568656 w 4982307"/>
              <a:gd name="connsiteY5" fmla="*/ 0 h 830997"/>
              <a:gd name="connsiteX6" fmla="*/ 3221892 w 4982307"/>
              <a:gd name="connsiteY6" fmla="*/ 0 h 830997"/>
              <a:gd name="connsiteX7" fmla="*/ 3675835 w 4982307"/>
              <a:gd name="connsiteY7" fmla="*/ 0 h 830997"/>
              <a:gd name="connsiteX8" fmla="*/ 4329071 w 4982307"/>
              <a:gd name="connsiteY8" fmla="*/ 0 h 830997"/>
              <a:gd name="connsiteX9" fmla="*/ 4982307 w 4982307"/>
              <a:gd name="connsiteY9" fmla="*/ 0 h 830997"/>
              <a:gd name="connsiteX10" fmla="*/ 4982307 w 4982307"/>
              <a:gd name="connsiteY10" fmla="*/ 415499 h 830997"/>
              <a:gd name="connsiteX11" fmla="*/ 4982307 w 4982307"/>
              <a:gd name="connsiteY11" fmla="*/ 830997 h 830997"/>
              <a:gd name="connsiteX12" fmla="*/ 4378894 w 4982307"/>
              <a:gd name="connsiteY12" fmla="*/ 830997 h 830997"/>
              <a:gd name="connsiteX13" fmla="*/ 3725658 w 4982307"/>
              <a:gd name="connsiteY13" fmla="*/ 830997 h 830997"/>
              <a:gd name="connsiteX14" fmla="*/ 3072423 w 4982307"/>
              <a:gd name="connsiteY14" fmla="*/ 830997 h 830997"/>
              <a:gd name="connsiteX15" fmla="*/ 2618479 w 4982307"/>
              <a:gd name="connsiteY15" fmla="*/ 830997 h 830997"/>
              <a:gd name="connsiteX16" fmla="*/ 2064889 w 4982307"/>
              <a:gd name="connsiteY16" fmla="*/ 830997 h 830997"/>
              <a:gd name="connsiteX17" fmla="*/ 1411654 w 4982307"/>
              <a:gd name="connsiteY17" fmla="*/ 830997 h 830997"/>
              <a:gd name="connsiteX18" fmla="*/ 858064 w 4982307"/>
              <a:gd name="connsiteY18" fmla="*/ 830997 h 830997"/>
              <a:gd name="connsiteX19" fmla="*/ 0 w 4982307"/>
              <a:gd name="connsiteY19" fmla="*/ 830997 h 830997"/>
              <a:gd name="connsiteX20" fmla="*/ 0 w 4982307"/>
              <a:gd name="connsiteY20" fmla="*/ 432118 h 830997"/>
              <a:gd name="connsiteX21" fmla="*/ 0 w 4982307"/>
              <a:gd name="connsiteY21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82307" h="830997" extrusionOk="0">
                <a:moveTo>
                  <a:pt x="0" y="0"/>
                </a:moveTo>
                <a:cubicBezTo>
                  <a:pt x="111037" y="-29520"/>
                  <a:pt x="286077" y="31762"/>
                  <a:pt x="503767" y="0"/>
                </a:cubicBezTo>
                <a:cubicBezTo>
                  <a:pt x="721457" y="-31762"/>
                  <a:pt x="791333" y="38129"/>
                  <a:pt x="907887" y="0"/>
                </a:cubicBezTo>
                <a:cubicBezTo>
                  <a:pt x="1024441" y="-38129"/>
                  <a:pt x="1410147" y="40670"/>
                  <a:pt x="1561123" y="0"/>
                </a:cubicBezTo>
                <a:cubicBezTo>
                  <a:pt x="1712099" y="-40670"/>
                  <a:pt x="1904538" y="50275"/>
                  <a:pt x="2064889" y="0"/>
                </a:cubicBezTo>
                <a:cubicBezTo>
                  <a:pt x="2225240" y="-50275"/>
                  <a:pt x="2350319" y="60011"/>
                  <a:pt x="2568656" y="0"/>
                </a:cubicBezTo>
                <a:cubicBezTo>
                  <a:pt x="2786993" y="-60011"/>
                  <a:pt x="2987773" y="64992"/>
                  <a:pt x="3221892" y="0"/>
                </a:cubicBezTo>
                <a:cubicBezTo>
                  <a:pt x="3456011" y="-64992"/>
                  <a:pt x="3561295" y="46905"/>
                  <a:pt x="3675835" y="0"/>
                </a:cubicBezTo>
                <a:cubicBezTo>
                  <a:pt x="3790375" y="-46905"/>
                  <a:pt x="4037879" y="43779"/>
                  <a:pt x="4329071" y="0"/>
                </a:cubicBezTo>
                <a:cubicBezTo>
                  <a:pt x="4620263" y="-43779"/>
                  <a:pt x="4838512" y="5688"/>
                  <a:pt x="4982307" y="0"/>
                </a:cubicBezTo>
                <a:cubicBezTo>
                  <a:pt x="5025673" y="150474"/>
                  <a:pt x="4946783" y="224543"/>
                  <a:pt x="4982307" y="415499"/>
                </a:cubicBezTo>
                <a:cubicBezTo>
                  <a:pt x="5017831" y="606455"/>
                  <a:pt x="4937951" y="665240"/>
                  <a:pt x="4982307" y="830997"/>
                </a:cubicBezTo>
                <a:cubicBezTo>
                  <a:pt x="4819472" y="879839"/>
                  <a:pt x="4594815" y="763237"/>
                  <a:pt x="4378894" y="830997"/>
                </a:cubicBezTo>
                <a:cubicBezTo>
                  <a:pt x="4162973" y="898757"/>
                  <a:pt x="3875577" y="772891"/>
                  <a:pt x="3725658" y="830997"/>
                </a:cubicBezTo>
                <a:cubicBezTo>
                  <a:pt x="3575739" y="889103"/>
                  <a:pt x="3274113" y="806003"/>
                  <a:pt x="3072423" y="830997"/>
                </a:cubicBezTo>
                <a:cubicBezTo>
                  <a:pt x="2870734" y="855991"/>
                  <a:pt x="2818449" y="786828"/>
                  <a:pt x="2618479" y="830997"/>
                </a:cubicBezTo>
                <a:cubicBezTo>
                  <a:pt x="2418509" y="875166"/>
                  <a:pt x="2209548" y="813290"/>
                  <a:pt x="2064889" y="830997"/>
                </a:cubicBezTo>
                <a:cubicBezTo>
                  <a:pt x="1920230" y="848704"/>
                  <a:pt x="1564035" y="819369"/>
                  <a:pt x="1411654" y="830997"/>
                </a:cubicBezTo>
                <a:cubicBezTo>
                  <a:pt x="1259273" y="842625"/>
                  <a:pt x="1059005" y="772763"/>
                  <a:pt x="858064" y="830997"/>
                </a:cubicBezTo>
                <a:cubicBezTo>
                  <a:pt x="657123" y="889231"/>
                  <a:pt x="400064" y="789445"/>
                  <a:pt x="0" y="830997"/>
                </a:cubicBezTo>
                <a:cubicBezTo>
                  <a:pt x="-10421" y="746849"/>
                  <a:pt x="34790" y="620977"/>
                  <a:pt x="0" y="432118"/>
                </a:cubicBezTo>
                <a:cubicBezTo>
                  <a:pt x="-34790" y="243259"/>
                  <a:pt x="5423" y="10778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And a fourth sample. Note that this sample is the same as the third sample </a:t>
            </a:r>
            <a:endParaRPr lang="en-PH" sz="2400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B4647B2-F7FE-E17F-05F0-AD1497F0C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621709"/>
              </p:ext>
            </p:extLst>
          </p:nvPr>
        </p:nvGraphicFramePr>
        <p:xfrm>
          <a:off x="998208" y="82885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708F32F-C087-3A38-6DFB-4FFE39F9A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926" y="143770"/>
            <a:ext cx="2541904" cy="525483"/>
          </a:xfrm>
        </p:spPr>
        <p:txBody>
          <a:bodyPr>
            <a:noAutofit/>
          </a:bodyPr>
          <a:lstStyle/>
          <a:p>
            <a:r>
              <a:rPr lang="en-US" sz="3000" b="1" dirty="0"/>
              <a:t>Original</a:t>
            </a:r>
            <a:endParaRPr lang="en-PH" sz="3000" b="1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7D5CAB-48FE-CD9F-9D42-CADDBC0AC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362878"/>
              </p:ext>
            </p:extLst>
          </p:nvPr>
        </p:nvGraphicFramePr>
        <p:xfrm>
          <a:off x="6330467" y="828856"/>
          <a:ext cx="3835340" cy="198030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42994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460222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1032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D9F85C2-9878-2F15-BAB8-E5EE6BB2261E}"/>
              </a:ext>
            </a:extLst>
          </p:cNvPr>
          <p:cNvSpPr txBox="1">
            <a:spLocks/>
          </p:cNvSpPr>
          <p:nvPr/>
        </p:nvSpPr>
        <p:spPr>
          <a:xfrm>
            <a:off x="6977185" y="182605"/>
            <a:ext cx="2541904" cy="525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Bootstrapped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2618166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250D7-C51C-54D3-E378-21CA62286C66}"/>
              </a:ext>
            </a:extLst>
          </p:cNvPr>
          <p:cNvSpPr txBox="1"/>
          <p:nvPr/>
        </p:nvSpPr>
        <p:spPr>
          <a:xfrm>
            <a:off x="298941" y="4683041"/>
            <a:ext cx="4982307" cy="1200329"/>
          </a:xfrm>
          <a:custGeom>
            <a:avLst/>
            <a:gdLst>
              <a:gd name="connsiteX0" fmla="*/ 0 w 4982307"/>
              <a:gd name="connsiteY0" fmla="*/ 0 h 1200329"/>
              <a:gd name="connsiteX1" fmla="*/ 503767 w 4982307"/>
              <a:gd name="connsiteY1" fmla="*/ 0 h 1200329"/>
              <a:gd name="connsiteX2" fmla="*/ 907887 w 4982307"/>
              <a:gd name="connsiteY2" fmla="*/ 0 h 1200329"/>
              <a:gd name="connsiteX3" fmla="*/ 1561123 w 4982307"/>
              <a:gd name="connsiteY3" fmla="*/ 0 h 1200329"/>
              <a:gd name="connsiteX4" fmla="*/ 2064889 w 4982307"/>
              <a:gd name="connsiteY4" fmla="*/ 0 h 1200329"/>
              <a:gd name="connsiteX5" fmla="*/ 2568656 w 4982307"/>
              <a:gd name="connsiteY5" fmla="*/ 0 h 1200329"/>
              <a:gd name="connsiteX6" fmla="*/ 3221892 w 4982307"/>
              <a:gd name="connsiteY6" fmla="*/ 0 h 1200329"/>
              <a:gd name="connsiteX7" fmla="*/ 3675835 w 4982307"/>
              <a:gd name="connsiteY7" fmla="*/ 0 h 1200329"/>
              <a:gd name="connsiteX8" fmla="*/ 4329071 w 4982307"/>
              <a:gd name="connsiteY8" fmla="*/ 0 h 1200329"/>
              <a:gd name="connsiteX9" fmla="*/ 4982307 w 4982307"/>
              <a:gd name="connsiteY9" fmla="*/ 0 h 1200329"/>
              <a:gd name="connsiteX10" fmla="*/ 4982307 w 4982307"/>
              <a:gd name="connsiteY10" fmla="*/ 400110 h 1200329"/>
              <a:gd name="connsiteX11" fmla="*/ 4982307 w 4982307"/>
              <a:gd name="connsiteY11" fmla="*/ 800219 h 1200329"/>
              <a:gd name="connsiteX12" fmla="*/ 4982307 w 4982307"/>
              <a:gd name="connsiteY12" fmla="*/ 1200329 h 1200329"/>
              <a:gd name="connsiteX13" fmla="*/ 4578187 w 4982307"/>
              <a:gd name="connsiteY13" fmla="*/ 1200329 h 1200329"/>
              <a:gd name="connsiteX14" fmla="*/ 3924951 w 4982307"/>
              <a:gd name="connsiteY14" fmla="*/ 1200329 h 1200329"/>
              <a:gd name="connsiteX15" fmla="*/ 3471007 w 4982307"/>
              <a:gd name="connsiteY15" fmla="*/ 1200329 h 1200329"/>
              <a:gd name="connsiteX16" fmla="*/ 2917418 w 4982307"/>
              <a:gd name="connsiteY16" fmla="*/ 1200329 h 1200329"/>
              <a:gd name="connsiteX17" fmla="*/ 2264182 w 4982307"/>
              <a:gd name="connsiteY17" fmla="*/ 1200329 h 1200329"/>
              <a:gd name="connsiteX18" fmla="*/ 1710592 w 4982307"/>
              <a:gd name="connsiteY18" fmla="*/ 1200329 h 1200329"/>
              <a:gd name="connsiteX19" fmla="*/ 1306472 w 4982307"/>
              <a:gd name="connsiteY19" fmla="*/ 1200329 h 1200329"/>
              <a:gd name="connsiteX20" fmla="*/ 852528 w 4982307"/>
              <a:gd name="connsiteY20" fmla="*/ 1200329 h 1200329"/>
              <a:gd name="connsiteX21" fmla="*/ 0 w 4982307"/>
              <a:gd name="connsiteY21" fmla="*/ 1200329 h 1200329"/>
              <a:gd name="connsiteX22" fmla="*/ 0 w 4982307"/>
              <a:gd name="connsiteY22" fmla="*/ 800219 h 1200329"/>
              <a:gd name="connsiteX23" fmla="*/ 0 w 4982307"/>
              <a:gd name="connsiteY23" fmla="*/ 400110 h 1200329"/>
              <a:gd name="connsiteX24" fmla="*/ 0 w 4982307"/>
              <a:gd name="connsiteY24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82307" h="1200329" extrusionOk="0">
                <a:moveTo>
                  <a:pt x="0" y="0"/>
                </a:moveTo>
                <a:cubicBezTo>
                  <a:pt x="111037" y="-29520"/>
                  <a:pt x="286077" y="31762"/>
                  <a:pt x="503767" y="0"/>
                </a:cubicBezTo>
                <a:cubicBezTo>
                  <a:pt x="721457" y="-31762"/>
                  <a:pt x="791333" y="38129"/>
                  <a:pt x="907887" y="0"/>
                </a:cubicBezTo>
                <a:cubicBezTo>
                  <a:pt x="1024441" y="-38129"/>
                  <a:pt x="1410147" y="40670"/>
                  <a:pt x="1561123" y="0"/>
                </a:cubicBezTo>
                <a:cubicBezTo>
                  <a:pt x="1712099" y="-40670"/>
                  <a:pt x="1904538" y="50275"/>
                  <a:pt x="2064889" y="0"/>
                </a:cubicBezTo>
                <a:cubicBezTo>
                  <a:pt x="2225240" y="-50275"/>
                  <a:pt x="2350319" y="60011"/>
                  <a:pt x="2568656" y="0"/>
                </a:cubicBezTo>
                <a:cubicBezTo>
                  <a:pt x="2786993" y="-60011"/>
                  <a:pt x="2987773" y="64992"/>
                  <a:pt x="3221892" y="0"/>
                </a:cubicBezTo>
                <a:cubicBezTo>
                  <a:pt x="3456011" y="-64992"/>
                  <a:pt x="3561295" y="46905"/>
                  <a:pt x="3675835" y="0"/>
                </a:cubicBezTo>
                <a:cubicBezTo>
                  <a:pt x="3790375" y="-46905"/>
                  <a:pt x="4037879" y="43779"/>
                  <a:pt x="4329071" y="0"/>
                </a:cubicBezTo>
                <a:cubicBezTo>
                  <a:pt x="4620263" y="-43779"/>
                  <a:pt x="4838512" y="5688"/>
                  <a:pt x="4982307" y="0"/>
                </a:cubicBezTo>
                <a:cubicBezTo>
                  <a:pt x="4998562" y="198334"/>
                  <a:pt x="4936598" y="207676"/>
                  <a:pt x="4982307" y="400110"/>
                </a:cubicBezTo>
                <a:cubicBezTo>
                  <a:pt x="5028016" y="592544"/>
                  <a:pt x="4937349" y="647230"/>
                  <a:pt x="4982307" y="800219"/>
                </a:cubicBezTo>
                <a:cubicBezTo>
                  <a:pt x="5027265" y="953208"/>
                  <a:pt x="4940486" y="1041758"/>
                  <a:pt x="4982307" y="1200329"/>
                </a:cubicBezTo>
                <a:cubicBezTo>
                  <a:pt x="4898780" y="1223702"/>
                  <a:pt x="4715872" y="1174365"/>
                  <a:pt x="4578187" y="1200329"/>
                </a:cubicBezTo>
                <a:cubicBezTo>
                  <a:pt x="4440502" y="1226293"/>
                  <a:pt x="4132879" y="1176223"/>
                  <a:pt x="3924951" y="1200329"/>
                </a:cubicBezTo>
                <a:cubicBezTo>
                  <a:pt x="3717023" y="1224435"/>
                  <a:pt x="3670977" y="1156160"/>
                  <a:pt x="3471007" y="1200329"/>
                </a:cubicBezTo>
                <a:cubicBezTo>
                  <a:pt x="3271037" y="1244498"/>
                  <a:pt x="3055384" y="1175586"/>
                  <a:pt x="2917418" y="1200329"/>
                </a:cubicBezTo>
                <a:cubicBezTo>
                  <a:pt x="2779452" y="1225072"/>
                  <a:pt x="2418366" y="1190789"/>
                  <a:pt x="2264182" y="1200329"/>
                </a:cubicBezTo>
                <a:cubicBezTo>
                  <a:pt x="2109998" y="1209869"/>
                  <a:pt x="1911533" y="1142095"/>
                  <a:pt x="1710592" y="1200329"/>
                </a:cubicBezTo>
                <a:cubicBezTo>
                  <a:pt x="1509651" y="1258563"/>
                  <a:pt x="1435075" y="1166859"/>
                  <a:pt x="1306472" y="1200329"/>
                </a:cubicBezTo>
                <a:cubicBezTo>
                  <a:pt x="1177869" y="1233799"/>
                  <a:pt x="1010271" y="1154582"/>
                  <a:pt x="852528" y="1200329"/>
                </a:cubicBezTo>
                <a:cubicBezTo>
                  <a:pt x="694785" y="1246076"/>
                  <a:pt x="175842" y="1098191"/>
                  <a:pt x="0" y="1200329"/>
                </a:cubicBezTo>
                <a:cubicBezTo>
                  <a:pt x="-15715" y="1048143"/>
                  <a:pt x="42548" y="979647"/>
                  <a:pt x="0" y="800219"/>
                </a:cubicBezTo>
                <a:cubicBezTo>
                  <a:pt x="-42548" y="620791"/>
                  <a:pt x="17772" y="505373"/>
                  <a:pt x="0" y="400110"/>
                </a:cubicBezTo>
                <a:cubicBezTo>
                  <a:pt x="-17772" y="294847"/>
                  <a:pt x="33197" y="13418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Step 2: </a:t>
            </a:r>
            <a:r>
              <a:rPr lang="en-US" sz="2400" dirty="0"/>
              <a:t>Create a decision tree but only use a </a:t>
            </a:r>
            <a:r>
              <a:rPr lang="en-US" sz="2400" b="1" dirty="0"/>
              <a:t>random subset </a:t>
            </a:r>
            <a:r>
              <a:rPr lang="en-US" sz="2400" dirty="0"/>
              <a:t>of variables ( or columns) at each step.</a:t>
            </a:r>
            <a:endParaRPr lang="en-PH" sz="2400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7D5CAB-48FE-CD9F-9D42-CADDBC0AC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43100"/>
              </p:ext>
            </p:extLst>
          </p:nvPr>
        </p:nvGraphicFramePr>
        <p:xfrm>
          <a:off x="562713" y="1448693"/>
          <a:ext cx="3835340" cy="198030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42994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460222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1032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D9F85C2-9878-2F15-BAB8-E5EE6BB2261E}"/>
              </a:ext>
            </a:extLst>
          </p:cNvPr>
          <p:cNvSpPr txBox="1">
            <a:spLocks/>
          </p:cNvSpPr>
          <p:nvPr/>
        </p:nvSpPr>
        <p:spPr>
          <a:xfrm>
            <a:off x="1209431" y="802442"/>
            <a:ext cx="2541904" cy="525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Bootstrapped</a:t>
            </a:r>
            <a:endParaRPr lang="en-PH" sz="30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7175AA-3DA1-052D-5C22-6D179DA05AB6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8374058" y="1801879"/>
            <a:ext cx="781935" cy="46154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46">
            <a:extLst>
              <a:ext uri="{FF2B5EF4-FFF2-40B4-BE49-F238E27FC236}">
                <a16:creationId xmlns:a16="http://schemas.microsoft.com/office/drawing/2014/main" id="{FB7F5188-9904-316F-3992-7FF5C1E4C5FC}"/>
              </a:ext>
            </a:extLst>
          </p:cNvPr>
          <p:cNvSpPr/>
          <p:nvPr/>
        </p:nvSpPr>
        <p:spPr>
          <a:xfrm>
            <a:off x="7937567" y="1373585"/>
            <a:ext cx="2436852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dirty="0"/>
              <a:t>Is Round?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2961E1-CFD8-CD4C-B3FE-C9D0171D6A6A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155993" y="1801879"/>
            <a:ext cx="681448" cy="51392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ACC39B8-6B58-9BF2-0C20-C412DC012EB8}"/>
              </a:ext>
            </a:extLst>
          </p:cNvPr>
          <p:cNvSpPr txBox="1"/>
          <p:nvPr/>
        </p:nvSpPr>
        <p:spPr>
          <a:xfrm>
            <a:off x="8164525" y="1845537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A06AE2-05D3-B66E-B77A-D16AF97E9B23}"/>
              </a:ext>
            </a:extLst>
          </p:cNvPr>
          <p:cNvSpPr txBox="1"/>
          <p:nvPr/>
        </p:nvSpPr>
        <p:spPr>
          <a:xfrm>
            <a:off x="9618665" y="1868147"/>
            <a:ext cx="437552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AFDF374-6F5F-66FE-4740-D91EF6D63ED8}"/>
              </a:ext>
            </a:extLst>
          </p:cNvPr>
          <p:cNvGrpSpPr/>
          <p:nvPr/>
        </p:nvGrpSpPr>
        <p:grpSpPr>
          <a:xfrm>
            <a:off x="8483635" y="501370"/>
            <a:ext cx="1353807" cy="1084697"/>
            <a:chOff x="7088269" y="2961394"/>
            <a:chExt cx="1800000" cy="1367605"/>
          </a:xfrm>
        </p:grpSpPr>
        <p:pic>
          <p:nvPicPr>
            <p:cNvPr id="46" name="Picture 4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86AC7AE0-BF23-24D2-F25C-7DA0C0BA6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7988" y="2961394"/>
              <a:ext cx="359999" cy="360000"/>
            </a:xfrm>
            <a:prstGeom prst="rect">
              <a:avLst/>
            </a:prstGeom>
          </p:spPr>
        </p:pic>
        <p:pic>
          <p:nvPicPr>
            <p:cNvPr id="48" name="Graphic 47" descr="Bowl outline">
              <a:extLst>
                <a:ext uri="{FF2B5EF4-FFF2-40B4-BE49-F238E27FC236}">
                  <a16:creationId xmlns:a16="http://schemas.microsoft.com/office/drawing/2014/main" id="{4693DCC7-027D-DA58-FA76-87E5F6F91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52" name="Picture 51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9C090C41-8B13-9024-447A-83B74F830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53" name="Picture 52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B561980B-2B48-CD2A-7FB7-6F79B2BACDE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5246" y="3030484"/>
              <a:ext cx="359999" cy="360000"/>
            </a:xfrm>
            <a:prstGeom prst="rect">
              <a:avLst/>
            </a:prstGeom>
          </p:spPr>
        </p:pic>
        <p:pic>
          <p:nvPicPr>
            <p:cNvPr id="54" name="Picture 53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29DE87A-2A59-E148-17D6-8D562E8CD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89341A-1DD0-918D-0B75-FCF49D94C097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7325100" y="2959905"/>
            <a:ext cx="797667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8FAA1D-66CD-C55B-A1AD-184C417911E3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8122767" y="2959905"/>
            <a:ext cx="665716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45371C-0A6E-A572-5506-218D9B86695B}"/>
              </a:ext>
            </a:extLst>
          </p:cNvPr>
          <p:cNvSpPr txBox="1"/>
          <p:nvPr/>
        </p:nvSpPr>
        <p:spPr>
          <a:xfrm>
            <a:off x="7115567" y="3057171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AC2F11-C806-B893-094C-58D0935B2B4D}"/>
              </a:ext>
            </a:extLst>
          </p:cNvPr>
          <p:cNvSpPr txBox="1"/>
          <p:nvPr/>
        </p:nvSpPr>
        <p:spPr>
          <a:xfrm>
            <a:off x="8593266" y="3046407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1" name="Rounded Rectangle 46">
            <a:extLst>
              <a:ext uri="{FF2B5EF4-FFF2-40B4-BE49-F238E27FC236}">
                <a16:creationId xmlns:a16="http://schemas.microsoft.com/office/drawing/2014/main" id="{9203261C-5C63-A47A-16DD-182404339E58}"/>
              </a:ext>
            </a:extLst>
          </p:cNvPr>
          <p:cNvSpPr/>
          <p:nvPr/>
        </p:nvSpPr>
        <p:spPr>
          <a:xfrm>
            <a:off x="7350687" y="2531611"/>
            <a:ext cx="1544159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Is color Red?</a:t>
            </a:r>
          </a:p>
        </p:txBody>
      </p:sp>
      <p:sp>
        <p:nvSpPr>
          <p:cNvPr id="72" name="Footer Placeholder 3">
            <a:extLst>
              <a:ext uri="{FF2B5EF4-FFF2-40B4-BE49-F238E27FC236}">
                <a16:creationId xmlns:a16="http://schemas.microsoft.com/office/drawing/2014/main" id="{88F9DE6A-C51D-CDC0-3E86-72255B7C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470937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250D7-C51C-54D3-E378-21CA62286C66}"/>
              </a:ext>
            </a:extLst>
          </p:cNvPr>
          <p:cNvSpPr txBox="1"/>
          <p:nvPr/>
        </p:nvSpPr>
        <p:spPr>
          <a:xfrm>
            <a:off x="298941" y="4683041"/>
            <a:ext cx="4982307" cy="830997"/>
          </a:xfrm>
          <a:custGeom>
            <a:avLst/>
            <a:gdLst>
              <a:gd name="connsiteX0" fmla="*/ 0 w 4982307"/>
              <a:gd name="connsiteY0" fmla="*/ 0 h 830997"/>
              <a:gd name="connsiteX1" fmla="*/ 503767 w 4982307"/>
              <a:gd name="connsiteY1" fmla="*/ 0 h 830997"/>
              <a:gd name="connsiteX2" fmla="*/ 907887 w 4982307"/>
              <a:gd name="connsiteY2" fmla="*/ 0 h 830997"/>
              <a:gd name="connsiteX3" fmla="*/ 1561123 w 4982307"/>
              <a:gd name="connsiteY3" fmla="*/ 0 h 830997"/>
              <a:gd name="connsiteX4" fmla="*/ 2064889 w 4982307"/>
              <a:gd name="connsiteY4" fmla="*/ 0 h 830997"/>
              <a:gd name="connsiteX5" fmla="*/ 2568656 w 4982307"/>
              <a:gd name="connsiteY5" fmla="*/ 0 h 830997"/>
              <a:gd name="connsiteX6" fmla="*/ 3221892 w 4982307"/>
              <a:gd name="connsiteY6" fmla="*/ 0 h 830997"/>
              <a:gd name="connsiteX7" fmla="*/ 3675835 w 4982307"/>
              <a:gd name="connsiteY7" fmla="*/ 0 h 830997"/>
              <a:gd name="connsiteX8" fmla="*/ 4329071 w 4982307"/>
              <a:gd name="connsiteY8" fmla="*/ 0 h 830997"/>
              <a:gd name="connsiteX9" fmla="*/ 4982307 w 4982307"/>
              <a:gd name="connsiteY9" fmla="*/ 0 h 830997"/>
              <a:gd name="connsiteX10" fmla="*/ 4982307 w 4982307"/>
              <a:gd name="connsiteY10" fmla="*/ 415499 h 830997"/>
              <a:gd name="connsiteX11" fmla="*/ 4982307 w 4982307"/>
              <a:gd name="connsiteY11" fmla="*/ 830997 h 830997"/>
              <a:gd name="connsiteX12" fmla="*/ 4378894 w 4982307"/>
              <a:gd name="connsiteY12" fmla="*/ 830997 h 830997"/>
              <a:gd name="connsiteX13" fmla="*/ 3725658 w 4982307"/>
              <a:gd name="connsiteY13" fmla="*/ 830997 h 830997"/>
              <a:gd name="connsiteX14" fmla="*/ 3072423 w 4982307"/>
              <a:gd name="connsiteY14" fmla="*/ 830997 h 830997"/>
              <a:gd name="connsiteX15" fmla="*/ 2618479 w 4982307"/>
              <a:gd name="connsiteY15" fmla="*/ 830997 h 830997"/>
              <a:gd name="connsiteX16" fmla="*/ 2064889 w 4982307"/>
              <a:gd name="connsiteY16" fmla="*/ 830997 h 830997"/>
              <a:gd name="connsiteX17" fmla="*/ 1411654 w 4982307"/>
              <a:gd name="connsiteY17" fmla="*/ 830997 h 830997"/>
              <a:gd name="connsiteX18" fmla="*/ 858064 w 4982307"/>
              <a:gd name="connsiteY18" fmla="*/ 830997 h 830997"/>
              <a:gd name="connsiteX19" fmla="*/ 0 w 4982307"/>
              <a:gd name="connsiteY19" fmla="*/ 830997 h 830997"/>
              <a:gd name="connsiteX20" fmla="*/ 0 w 4982307"/>
              <a:gd name="connsiteY20" fmla="*/ 432118 h 830997"/>
              <a:gd name="connsiteX21" fmla="*/ 0 w 4982307"/>
              <a:gd name="connsiteY21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82307" h="830997" extrusionOk="0">
                <a:moveTo>
                  <a:pt x="0" y="0"/>
                </a:moveTo>
                <a:cubicBezTo>
                  <a:pt x="111037" y="-29520"/>
                  <a:pt x="286077" y="31762"/>
                  <a:pt x="503767" y="0"/>
                </a:cubicBezTo>
                <a:cubicBezTo>
                  <a:pt x="721457" y="-31762"/>
                  <a:pt x="791333" y="38129"/>
                  <a:pt x="907887" y="0"/>
                </a:cubicBezTo>
                <a:cubicBezTo>
                  <a:pt x="1024441" y="-38129"/>
                  <a:pt x="1410147" y="40670"/>
                  <a:pt x="1561123" y="0"/>
                </a:cubicBezTo>
                <a:cubicBezTo>
                  <a:pt x="1712099" y="-40670"/>
                  <a:pt x="1904538" y="50275"/>
                  <a:pt x="2064889" y="0"/>
                </a:cubicBezTo>
                <a:cubicBezTo>
                  <a:pt x="2225240" y="-50275"/>
                  <a:pt x="2350319" y="60011"/>
                  <a:pt x="2568656" y="0"/>
                </a:cubicBezTo>
                <a:cubicBezTo>
                  <a:pt x="2786993" y="-60011"/>
                  <a:pt x="2987773" y="64992"/>
                  <a:pt x="3221892" y="0"/>
                </a:cubicBezTo>
                <a:cubicBezTo>
                  <a:pt x="3456011" y="-64992"/>
                  <a:pt x="3561295" y="46905"/>
                  <a:pt x="3675835" y="0"/>
                </a:cubicBezTo>
                <a:cubicBezTo>
                  <a:pt x="3790375" y="-46905"/>
                  <a:pt x="4037879" y="43779"/>
                  <a:pt x="4329071" y="0"/>
                </a:cubicBezTo>
                <a:cubicBezTo>
                  <a:pt x="4620263" y="-43779"/>
                  <a:pt x="4838512" y="5688"/>
                  <a:pt x="4982307" y="0"/>
                </a:cubicBezTo>
                <a:cubicBezTo>
                  <a:pt x="5025673" y="150474"/>
                  <a:pt x="4946783" y="224543"/>
                  <a:pt x="4982307" y="415499"/>
                </a:cubicBezTo>
                <a:cubicBezTo>
                  <a:pt x="5017831" y="606455"/>
                  <a:pt x="4937951" y="665240"/>
                  <a:pt x="4982307" y="830997"/>
                </a:cubicBezTo>
                <a:cubicBezTo>
                  <a:pt x="4819472" y="879839"/>
                  <a:pt x="4594815" y="763237"/>
                  <a:pt x="4378894" y="830997"/>
                </a:cubicBezTo>
                <a:cubicBezTo>
                  <a:pt x="4162973" y="898757"/>
                  <a:pt x="3875577" y="772891"/>
                  <a:pt x="3725658" y="830997"/>
                </a:cubicBezTo>
                <a:cubicBezTo>
                  <a:pt x="3575739" y="889103"/>
                  <a:pt x="3274113" y="806003"/>
                  <a:pt x="3072423" y="830997"/>
                </a:cubicBezTo>
                <a:cubicBezTo>
                  <a:pt x="2870734" y="855991"/>
                  <a:pt x="2818449" y="786828"/>
                  <a:pt x="2618479" y="830997"/>
                </a:cubicBezTo>
                <a:cubicBezTo>
                  <a:pt x="2418509" y="875166"/>
                  <a:pt x="2209548" y="813290"/>
                  <a:pt x="2064889" y="830997"/>
                </a:cubicBezTo>
                <a:cubicBezTo>
                  <a:pt x="1920230" y="848704"/>
                  <a:pt x="1564035" y="819369"/>
                  <a:pt x="1411654" y="830997"/>
                </a:cubicBezTo>
                <a:cubicBezTo>
                  <a:pt x="1259273" y="842625"/>
                  <a:pt x="1059005" y="772763"/>
                  <a:pt x="858064" y="830997"/>
                </a:cubicBezTo>
                <a:cubicBezTo>
                  <a:pt x="657123" y="889231"/>
                  <a:pt x="400064" y="789445"/>
                  <a:pt x="0" y="830997"/>
                </a:cubicBezTo>
                <a:cubicBezTo>
                  <a:pt x="-10421" y="746849"/>
                  <a:pt x="34790" y="620977"/>
                  <a:pt x="0" y="432118"/>
                </a:cubicBezTo>
                <a:cubicBezTo>
                  <a:pt x="-34790" y="243259"/>
                  <a:pt x="5423" y="10778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For example, we randomly select using only</a:t>
            </a:r>
            <a:r>
              <a:rPr lang="en-US" sz="2400" b="1" dirty="0"/>
              <a:t> “Is Round?” </a:t>
            </a:r>
            <a:r>
              <a:rPr lang="en-US" sz="2400" dirty="0"/>
              <a:t>and </a:t>
            </a:r>
            <a:r>
              <a:rPr lang="en-US" sz="2400" b="1" dirty="0"/>
              <a:t>“Is color red”</a:t>
            </a:r>
            <a:endParaRPr lang="en-PH" sz="2400" b="1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7D5CAB-48FE-CD9F-9D42-CADDBC0AC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743252"/>
              </p:ext>
            </p:extLst>
          </p:nvPr>
        </p:nvGraphicFramePr>
        <p:xfrm>
          <a:off x="562713" y="1448693"/>
          <a:ext cx="3835340" cy="198030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42994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460222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1032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D9F85C2-9878-2F15-BAB8-E5EE6BB2261E}"/>
              </a:ext>
            </a:extLst>
          </p:cNvPr>
          <p:cNvSpPr txBox="1">
            <a:spLocks/>
          </p:cNvSpPr>
          <p:nvPr/>
        </p:nvSpPr>
        <p:spPr>
          <a:xfrm>
            <a:off x="1209431" y="802442"/>
            <a:ext cx="2541904" cy="525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Bootstrapped</a:t>
            </a:r>
            <a:endParaRPr lang="en-PH" sz="30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7175AA-3DA1-052D-5C22-6D179DA05AB6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8374058" y="1801879"/>
            <a:ext cx="781935" cy="46154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46">
            <a:extLst>
              <a:ext uri="{FF2B5EF4-FFF2-40B4-BE49-F238E27FC236}">
                <a16:creationId xmlns:a16="http://schemas.microsoft.com/office/drawing/2014/main" id="{FB7F5188-9904-316F-3992-7FF5C1E4C5FC}"/>
              </a:ext>
            </a:extLst>
          </p:cNvPr>
          <p:cNvSpPr/>
          <p:nvPr/>
        </p:nvSpPr>
        <p:spPr>
          <a:xfrm>
            <a:off x="7937567" y="1373585"/>
            <a:ext cx="2436852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Is Round?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2961E1-CFD8-CD4C-B3FE-C9D0171D6A6A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155993" y="1801879"/>
            <a:ext cx="681448" cy="51392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ACC39B8-6B58-9BF2-0C20-C412DC012EB8}"/>
              </a:ext>
            </a:extLst>
          </p:cNvPr>
          <p:cNvSpPr txBox="1"/>
          <p:nvPr/>
        </p:nvSpPr>
        <p:spPr>
          <a:xfrm>
            <a:off x="8164525" y="1845537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A06AE2-05D3-B66E-B77A-D16AF97E9B23}"/>
              </a:ext>
            </a:extLst>
          </p:cNvPr>
          <p:cNvSpPr txBox="1"/>
          <p:nvPr/>
        </p:nvSpPr>
        <p:spPr>
          <a:xfrm>
            <a:off x="9618665" y="1868147"/>
            <a:ext cx="437552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89341A-1DD0-918D-0B75-FCF49D94C097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7191125" y="2937531"/>
            <a:ext cx="797667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8FAA1D-66CD-C55B-A1AD-184C417911E3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7988792" y="2937531"/>
            <a:ext cx="665716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45371C-0A6E-A572-5506-218D9B86695B}"/>
              </a:ext>
            </a:extLst>
          </p:cNvPr>
          <p:cNvSpPr txBox="1"/>
          <p:nvPr/>
        </p:nvSpPr>
        <p:spPr>
          <a:xfrm>
            <a:off x="6981592" y="3034797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AC2F11-C806-B893-094C-58D0935B2B4D}"/>
              </a:ext>
            </a:extLst>
          </p:cNvPr>
          <p:cNvSpPr txBox="1"/>
          <p:nvPr/>
        </p:nvSpPr>
        <p:spPr>
          <a:xfrm>
            <a:off x="8459291" y="3024033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1" name="Rounded Rectangle 46">
            <a:extLst>
              <a:ext uri="{FF2B5EF4-FFF2-40B4-BE49-F238E27FC236}">
                <a16:creationId xmlns:a16="http://schemas.microsoft.com/office/drawing/2014/main" id="{9203261C-5C63-A47A-16DD-182404339E58}"/>
              </a:ext>
            </a:extLst>
          </p:cNvPr>
          <p:cNvSpPr/>
          <p:nvPr/>
        </p:nvSpPr>
        <p:spPr>
          <a:xfrm>
            <a:off x="7216712" y="2509237"/>
            <a:ext cx="1544159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Is color Red?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F72261-2A18-9E85-48CD-9D3F22C885E9}"/>
              </a:ext>
            </a:extLst>
          </p:cNvPr>
          <p:cNvGrpSpPr/>
          <p:nvPr/>
        </p:nvGrpSpPr>
        <p:grpSpPr>
          <a:xfrm>
            <a:off x="8483635" y="501370"/>
            <a:ext cx="1353807" cy="1084697"/>
            <a:chOff x="7088269" y="2961394"/>
            <a:chExt cx="1800000" cy="1367605"/>
          </a:xfrm>
        </p:grpSpPr>
        <p:pic>
          <p:nvPicPr>
            <p:cNvPr id="6" name="Picture 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B5FDCDC1-BCF5-ADF8-611E-F86A36030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7988" y="2961394"/>
              <a:ext cx="359999" cy="360000"/>
            </a:xfrm>
            <a:prstGeom prst="rect">
              <a:avLst/>
            </a:prstGeom>
          </p:spPr>
        </p:pic>
        <p:pic>
          <p:nvPicPr>
            <p:cNvPr id="7" name="Graphic 6" descr="Bowl outline">
              <a:extLst>
                <a:ext uri="{FF2B5EF4-FFF2-40B4-BE49-F238E27FC236}">
                  <a16:creationId xmlns:a16="http://schemas.microsoft.com/office/drawing/2014/main" id="{C33F1FCA-9AD2-AD17-1DA0-79CAD23AF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8" name="Picture 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221CB9B8-9674-4206-B788-1C54234EA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9" name="Picture 8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138FFF18-C766-9F8F-3C6C-ECC508C0D9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5246" y="3030484"/>
              <a:ext cx="359999" cy="360000"/>
            </a:xfrm>
            <a:prstGeom prst="rect">
              <a:avLst/>
            </a:prstGeom>
          </p:spPr>
        </p:pic>
        <p:pic>
          <p:nvPicPr>
            <p:cNvPr id="10" name="Picture 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A662E193-71E1-4C44-0CBF-D5C7F5038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</p:grp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7DE8D062-62A5-0BF7-D07F-4A0E83AE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77793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250D7-C51C-54D3-E378-21CA62286C66}"/>
              </a:ext>
            </a:extLst>
          </p:cNvPr>
          <p:cNvSpPr txBox="1"/>
          <p:nvPr/>
        </p:nvSpPr>
        <p:spPr>
          <a:xfrm>
            <a:off x="3604846" y="4352548"/>
            <a:ext cx="4982307" cy="1569660"/>
          </a:xfrm>
          <a:custGeom>
            <a:avLst/>
            <a:gdLst>
              <a:gd name="connsiteX0" fmla="*/ 0 w 4982307"/>
              <a:gd name="connsiteY0" fmla="*/ 0 h 1569660"/>
              <a:gd name="connsiteX1" fmla="*/ 503767 w 4982307"/>
              <a:gd name="connsiteY1" fmla="*/ 0 h 1569660"/>
              <a:gd name="connsiteX2" fmla="*/ 907887 w 4982307"/>
              <a:gd name="connsiteY2" fmla="*/ 0 h 1569660"/>
              <a:gd name="connsiteX3" fmla="*/ 1561123 w 4982307"/>
              <a:gd name="connsiteY3" fmla="*/ 0 h 1569660"/>
              <a:gd name="connsiteX4" fmla="*/ 2064889 w 4982307"/>
              <a:gd name="connsiteY4" fmla="*/ 0 h 1569660"/>
              <a:gd name="connsiteX5" fmla="*/ 2568656 w 4982307"/>
              <a:gd name="connsiteY5" fmla="*/ 0 h 1569660"/>
              <a:gd name="connsiteX6" fmla="*/ 3221892 w 4982307"/>
              <a:gd name="connsiteY6" fmla="*/ 0 h 1569660"/>
              <a:gd name="connsiteX7" fmla="*/ 3675835 w 4982307"/>
              <a:gd name="connsiteY7" fmla="*/ 0 h 1569660"/>
              <a:gd name="connsiteX8" fmla="*/ 4329071 w 4982307"/>
              <a:gd name="connsiteY8" fmla="*/ 0 h 1569660"/>
              <a:gd name="connsiteX9" fmla="*/ 4982307 w 4982307"/>
              <a:gd name="connsiteY9" fmla="*/ 0 h 1569660"/>
              <a:gd name="connsiteX10" fmla="*/ 4982307 w 4982307"/>
              <a:gd name="connsiteY10" fmla="*/ 523220 h 1569660"/>
              <a:gd name="connsiteX11" fmla="*/ 4982307 w 4982307"/>
              <a:gd name="connsiteY11" fmla="*/ 1046440 h 1569660"/>
              <a:gd name="connsiteX12" fmla="*/ 4982307 w 4982307"/>
              <a:gd name="connsiteY12" fmla="*/ 1569660 h 1569660"/>
              <a:gd name="connsiteX13" fmla="*/ 4578187 w 4982307"/>
              <a:gd name="connsiteY13" fmla="*/ 1569660 h 1569660"/>
              <a:gd name="connsiteX14" fmla="*/ 3924951 w 4982307"/>
              <a:gd name="connsiteY14" fmla="*/ 1569660 h 1569660"/>
              <a:gd name="connsiteX15" fmla="*/ 3471007 w 4982307"/>
              <a:gd name="connsiteY15" fmla="*/ 1569660 h 1569660"/>
              <a:gd name="connsiteX16" fmla="*/ 2917418 w 4982307"/>
              <a:gd name="connsiteY16" fmla="*/ 1569660 h 1569660"/>
              <a:gd name="connsiteX17" fmla="*/ 2264182 w 4982307"/>
              <a:gd name="connsiteY17" fmla="*/ 1569660 h 1569660"/>
              <a:gd name="connsiteX18" fmla="*/ 1710592 w 4982307"/>
              <a:gd name="connsiteY18" fmla="*/ 1569660 h 1569660"/>
              <a:gd name="connsiteX19" fmla="*/ 1306472 w 4982307"/>
              <a:gd name="connsiteY19" fmla="*/ 1569660 h 1569660"/>
              <a:gd name="connsiteX20" fmla="*/ 852528 w 4982307"/>
              <a:gd name="connsiteY20" fmla="*/ 1569660 h 1569660"/>
              <a:gd name="connsiteX21" fmla="*/ 0 w 4982307"/>
              <a:gd name="connsiteY21" fmla="*/ 1569660 h 1569660"/>
              <a:gd name="connsiteX22" fmla="*/ 0 w 4982307"/>
              <a:gd name="connsiteY22" fmla="*/ 1046440 h 1569660"/>
              <a:gd name="connsiteX23" fmla="*/ 0 w 4982307"/>
              <a:gd name="connsiteY23" fmla="*/ 523220 h 1569660"/>
              <a:gd name="connsiteX24" fmla="*/ 0 w 4982307"/>
              <a:gd name="connsiteY2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82307" h="1569660" extrusionOk="0">
                <a:moveTo>
                  <a:pt x="0" y="0"/>
                </a:moveTo>
                <a:cubicBezTo>
                  <a:pt x="111037" y="-29520"/>
                  <a:pt x="286077" y="31762"/>
                  <a:pt x="503767" y="0"/>
                </a:cubicBezTo>
                <a:cubicBezTo>
                  <a:pt x="721457" y="-31762"/>
                  <a:pt x="791333" y="38129"/>
                  <a:pt x="907887" y="0"/>
                </a:cubicBezTo>
                <a:cubicBezTo>
                  <a:pt x="1024441" y="-38129"/>
                  <a:pt x="1410147" y="40670"/>
                  <a:pt x="1561123" y="0"/>
                </a:cubicBezTo>
                <a:cubicBezTo>
                  <a:pt x="1712099" y="-40670"/>
                  <a:pt x="1904538" y="50275"/>
                  <a:pt x="2064889" y="0"/>
                </a:cubicBezTo>
                <a:cubicBezTo>
                  <a:pt x="2225240" y="-50275"/>
                  <a:pt x="2350319" y="60011"/>
                  <a:pt x="2568656" y="0"/>
                </a:cubicBezTo>
                <a:cubicBezTo>
                  <a:pt x="2786993" y="-60011"/>
                  <a:pt x="2987773" y="64992"/>
                  <a:pt x="3221892" y="0"/>
                </a:cubicBezTo>
                <a:cubicBezTo>
                  <a:pt x="3456011" y="-64992"/>
                  <a:pt x="3561295" y="46905"/>
                  <a:pt x="3675835" y="0"/>
                </a:cubicBezTo>
                <a:cubicBezTo>
                  <a:pt x="3790375" y="-46905"/>
                  <a:pt x="4037879" y="43779"/>
                  <a:pt x="4329071" y="0"/>
                </a:cubicBezTo>
                <a:cubicBezTo>
                  <a:pt x="4620263" y="-43779"/>
                  <a:pt x="4838512" y="5688"/>
                  <a:pt x="4982307" y="0"/>
                </a:cubicBezTo>
                <a:cubicBezTo>
                  <a:pt x="5034196" y="166921"/>
                  <a:pt x="4954982" y="355699"/>
                  <a:pt x="4982307" y="523220"/>
                </a:cubicBezTo>
                <a:cubicBezTo>
                  <a:pt x="5009632" y="690741"/>
                  <a:pt x="4960848" y="917751"/>
                  <a:pt x="4982307" y="1046440"/>
                </a:cubicBezTo>
                <a:cubicBezTo>
                  <a:pt x="5003766" y="1175129"/>
                  <a:pt x="4946840" y="1419716"/>
                  <a:pt x="4982307" y="1569660"/>
                </a:cubicBezTo>
                <a:cubicBezTo>
                  <a:pt x="4898780" y="1593033"/>
                  <a:pt x="4715872" y="1543696"/>
                  <a:pt x="4578187" y="1569660"/>
                </a:cubicBezTo>
                <a:cubicBezTo>
                  <a:pt x="4440502" y="1595624"/>
                  <a:pt x="4132879" y="1545554"/>
                  <a:pt x="3924951" y="1569660"/>
                </a:cubicBezTo>
                <a:cubicBezTo>
                  <a:pt x="3717023" y="1593766"/>
                  <a:pt x="3670977" y="1525491"/>
                  <a:pt x="3471007" y="1569660"/>
                </a:cubicBezTo>
                <a:cubicBezTo>
                  <a:pt x="3271037" y="1613829"/>
                  <a:pt x="3055384" y="1544917"/>
                  <a:pt x="2917418" y="1569660"/>
                </a:cubicBezTo>
                <a:cubicBezTo>
                  <a:pt x="2779452" y="1594403"/>
                  <a:pt x="2418366" y="1560120"/>
                  <a:pt x="2264182" y="1569660"/>
                </a:cubicBezTo>
                <a:cubicBezTo>
                  <a:pt x="2109998" y="1579200"/>
                  <a:pt x="1911533" y="1511426"/>
                  <a:pt x="1710592" y="1569660"/>
                </a:cubicBezTo>
                <a:cubicBezTo>
                  <a:pt x="1509651" y="1627894"/>
                  <a:pt x="1435075" y="1536190"/>
                  <a:pt x="1306472" y="1569660"/>
                </a:cubicBezTo>
                <a:cubicBezTo>
                  <a:pt x="1177869" y="1603130"/>
                  <a:pt x="1010271" y="1523913"/>
                  <a:pt x="852528" y="1569660"/>
                </a:cubicBezTo>
                <a:cubicBezTo>
                  <a:pt x="694785" y="1615407"/>
                  <a:pt x="175842" y="1467522"/>
                  <a:pt x="0" y="1569660"/>
                </a:cubicBezTo>
                <a:cubicBezTo>
                  <a:pt x="-332" y="1336644"/>
                  <a:pt x="61263" y="1175756"/>
                  <a:pt x="0" y="1046440"/>
                </a:cubicBezTo>
                <a:cubicBezTo>
                  <a:pt x="-61263" y="917124"/>
                  <a:pt x="39126" y="781655"/>
                  <a:pt x="0" y="523220"/>
                </a:cubicBezTo>
                <a:cubicBezTo>
                  <a:pt x="-39126" y="264785"/>
                  <a:pt x="11204" y="15871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Now go back to step 1 and repeat: </a:t>
            </a:r>
            <a:r>
              <a:rPr lang="en-US" sz="2400" dirty="0"/>
              <a:t>Make a new bootstrapped dataset and build a tree considering a subset of variables at each step</a:t>
            </a:r>
            <a:endParaRPr lang="en-PH" sz="2400" b="1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7D5CAB-48FE-CD9F-9D42-CADDBC0AC7CA}"/>
              </a:ext>
            </a:extLst>
          </p:cNvPr>
          <p:cNvGraphicFramePr>
            <a:graphicFrameLocks noGrp="1"/>
          </p:cNvGraphicFramePr>
          <p:nvPr/>
        </p:nvGraphicFramePr>
        <p:xfrm>
          <a:off x="562713" y="1448693"/>
          <a:ext cx="3835340" cy="198030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42994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460222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61032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D9F85C2-9878-2F15-BAB8-E5EE6BB2261E}"/>
              </a:ext>
            </a:extLst>
          </p:cNvPr>
          <p:cNvSpPr txBox="1">
            <a:spLocks/>
          </p:cNvSpPr>
          <p:nvPr/>
        </p:nvSpPr>
        <p:spPr>
          <a:xfrm>
            <a:off x="1209431" y="802442"/>
            <a:ext cx="2541904" cy="525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Bootstrapped</a:t>
            </a:r>
            <a:endParaRPr lang="en-PH" sz="3000" b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67175AA-3DA1-052D-5C22-6D179DA05AB6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8374058" y="1801879"/>
            <a:ext cx="781935" cy="461541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Rounded Rectangle 46">
            <a:extLst>
              <a:ext uri="{FF2B5EF4-FFF2-40B4-BE49-F238E27FC236}">
                <a16:creationId xmlns:a16="http://schemas.microsoft.com/office/drawing/2014/main" id="{FB7F5188-9904-316F-3992-7FF5C1E4C5FC}"/>
              </a:ext>
            </a:extLst>
          </p:cNvPr>
          <p:cNvSpPr/>
          <p:nvPr/>
        </p:nvSpPr>
        <p:spPr>
          <a:xfrm>
            <a:off x="7937567" y="1373585"/>
            <a:ext cx="2436852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Is Round?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22961E1-CFD8-CD4C-B3FE-C9D0171D6A6A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9155993" y="1801879"/>
            <a:ext cx="681448" cy="513920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ACC39B8-6B58-9BF2-0C20-C412DC012EB8}"/>
              </a:ext>
            </a:extLst>
          </p:cNvPr>
          <p:cNvSpPr txBox="1"/>
          <p:nvPr/>
        </p:nvSpPr>
        <p:spPr>
          <a:xfrm>
            <a:off x="8164525" y="1845537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A06AE2-05D3-B66E-B77A-D16AF97E9B23}"/>
              </a:ext>
            </a:extLst>
          </p:cNvPr>
          <p:cNvSpPr txBox="1"/>
          <p:nvPr/>
        </p:nvSpPr>
        <p:spPr>
          <a:xfrm>
            <a:off x="9618665" y="1868147"/>
            <a:ext cx="437552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389341A-1DD0-918D-0B75-FCF49D94C097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7191125" y="2937531"/>
            <a:ext cx="797667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68FAA1D-66CD-C55B-A1AD-184C417911E3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7988792" y="2937531"/>
            <a:ext cx="665716" cy="491469"/>
          </a:xfrm>
          <a:prstGeom prst="line">
            <a:avLst/>
          </a:prstGeom>
          <a:ln w="38100"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D645371C-0A6E-A572-5506-218D9B86695B}"/>
              </a:ext>
            </a:extLst>
          </p:cNvPr>
          <p:cNvSpPr txBox="1"/>
          <p:nvPr/>
        </p:nvSpPr>
        <p:spPr>
          <a:xfrm>
            <a:off x="6981592" y="3034797"/>
            <a:ext cx="403938" cy="256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>
                <a:solidFill>
                  <a:srgbClr val="00B050"/>
                </a:solidFill>
              </a:rPr>
              <a:t>True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BAC2F11-C806-B893-094C-58D0935B2B4D}"/>
              </a:ext>
            </a:extLst>
          </p:cNvPr>
          <p:cNvSpPr txBox="1"/>
          <p:nvPr/>
        </p:nvSpPr>
        <p:spPr>
          <a:xfrm>
            <a:off x="8459291" y="3024033"/>
            <a:ext cx="60316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1" name="Rounded Rectangle 46">
            <a:extLst>
              <a:ext uri="{FF2B5EF4-FFF2-40B4-BE49-F238E27FC236}">
                <a16:creationId xmlns:a16="http://schemas.microsoft.com/office/drawing/2014/main" id="{9203261C-5C63-A47A-16DD-182404339E58}"/>
              </a:ext>
            </a:extLst>
          </p:cNvPr>
          <p:cNvSpPr/>
          <p:nvPr/>
        </p:nvSpPr>
        <p:spPr>
          <a:xfrm>
            <a:off x="7216712" y="2509237"/>
            <a:ext cx="1544159" cy="42829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b="1" dirty="0"/>
              <a:t>Is color Red?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FD50080-C705-40A7-F729-FECA7AFF536C}"/>
              </a:ext>
            </a:extLst>
          </p:cNvPr>
          <p:cNvGrpSpPr/>
          <p:nvPr/>
        </p:nvGrpSpPr>
        <p:grpSpPr>
          <a:xfrm>
            <a:off x="8483635" y="501370"/>
            <a:ext cx="1353807" cy="1084697"/>
            <a:chOff x="7088269" y="2961394"/>
            <a:chExt cx="1800000" cy="1367605"/>
          </a:xfrm>
        </p:grpSpPr>
        <p:pic>
          <p:nvPicPr>
            <p:cNvPr id="6" name="Picture 5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37D66D88-1A98-21D6-BF02-858A3B52F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77988" y="2961394"/>
              <a:ext cx="359999" cy="360000"/>
            </a:xfrm>
            <a:prstGeom prst="rect">
              <a:avLst/>
            </a:prstGeom>
          </p:spPr>
        </p:pic>
        <p:pic>
          <p:nvPicPr>
            <p:cNvPr id="7" name="Graphic 6" descr="Bowl outline">
              <a:extLst>
                <a:ext uri="{FF2B5EF4-FFF2-40B4-BE49-F238E27FC236}">
                  <a16:creationId xmlns:a16="http://schemas.microsoft.com/office/drawing/2014/main" id="{D11B3D02-CEE3-398A-AF23-256473E099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t="42963"/>
            <a:stretch/>
          </p:blipFill>
          <p:spPr>
            <a:xfrm>
              <a:off x="7088269" y="3302340"/>
              <a:ext cx="1800000" cy="1026659"/>
            </a:xfrm>
            <a:prstGeom prst="rect">
              <a:avLst/>
            </a:prstGeom>
          </p:spPr>
        </p:pic>
        <p:pic>
          <p:nvPicPr>
            <p:cNvPr id="8" name="Picture 7" descr="A red apple with green leaf&#10;&#10;Description automatically generated">
              <a:extLst>
                <a:ext uri="{FF2B5EF4-FFF2-40B4-BE49-F238E27FC236}">
                  <a16:creationId xmlns:a16="http://schemas.microsoft.com/office/drawing/2014/main" id="{79FD420B-7F1A-D2EA-ADA5-897E3251E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5639" y="3325504"/>
              <a:ext cx="360000" cy="304800"/>
            </a:xfrm>
            <a:prstGeom prst="rect">
              <a:avLst/>
            </a:prstGeom>
          </p:spPr>
        </p:pic>
        <p:pic>
          <p:nvPicPr>
            <p:cNvPr id="9" name="Picture 8" descr="A cartoon orange with a leaf&#10;&#10;Description automatically generated">
              <a:extLst>
                <a:ext uri="{FF2B5EF4-FFF2-40B4-BE49-F238E27FC236}">
                  <a16:creationId xmlns:a16="http://schemas.microsoft.com/office/drawing/2014/main" id="{94A9B2D9-7738-BE6E-C9E5-0DF083B74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55246" y="3030484"/>
              <a:ext cx="359999" cy="360000"/>
            </a:xfrm>
            <a:prstGeom prst="rect">
              <a:avLst/>
            </a:prstGeom>
          </p:spPr>
        </p:pic>
        <p:pic>
          <p:nvPicPr>
            <p:cNvPr id="10" name="Picture 9" descr="A red cherries with green leaves&#10;&#10;Description automatically generated">
              <a:extLst>
                <a:ext uri="{FF2B5EF4-FFF2-40B4-BE49-F238E27FC236}">
                  <a16:creationId xmlns:a16="http://schemas.microsoft.com/office/drawing/2014/main" id="{0A3EF768-A99F-1016-BEC6-4FB21AD88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64248" y="3336989"/>
              <a:ext cx="360000" cy="360000"/>
            </a:xfrm>
            <a:prstGeom prst="rect">
              <a:avLst/>
            </a:prstGeom>
          </p:spPr>
        </p:pic>
      </p:grp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82FE4271-EA06-6E5A-1ECC-72DAB16E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600036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250D7-C51C-54D3-E378-21CA62286C66}"/>
              </a:ext>
            </a:extLst>
          </p:cNvPr>
          <p:cNvSpPr txBox="1"/>
          <p:nvPr/>
        </p:nvSpPr>
        <p:spPr>
          <a:xfrm>
            <a:off x="3778944" y="4812403"/>
            <a:ext cx="4982307" cy="1569660"/>
          </a:xfrm>
          <a:custGeom>
            <a:avLst/>
            <a:gdLst>
              <a:gd name="connsiteX0" fmla="*/ 0 w 4982307"/>
              <a:gd name="connsiteY0" fmla="*/ 0 h 1569660"/>
              <a:gd name="connsiteX1" fmla="*/ 503767 w 4982307"/>
              <a:gd name="connsiteY1" fmla="*/ 0 h 1569660"/>
              <a:gd name="connsiteX2" fmla="*/ 907887 w 4982307"/>
              <a:gd name="connsiteY2" fmla="*/ 0 h 1569660"/>
              <a:gd name="connsiteX3" fmla="*/ 1561123 w 4982307"/>
              <a:gd name="connsiteY3" fmla="*/ 0 h 1569660"/>
              <a:gd name="connsiteX4" fmla="*/ 2064889 w 4982307"/>
              <a:gd name="connsiteY4" fmla="*/ 0 h 1569660"/>
              <a:gd name="connsiteX5" fmla="*/ 2568656 w 4982307"/>
              <a:gd name="connsiteY5" fmla="*/ 0 h 1569660"/>
              <a:gd name="connsiteX6" fmla="*/ 3221892 w 4982307"/>
              <a:gd name="connsiteY6" fmla="*/ 0 h 1569660"/>
              <a:gd name="connsiteX7" fmla="*/ 3675835 w 4982307"/>
              <a:gd name="connsiteY7" fmla="*/ 0 h 1569660"/>
              <a:gd name="connsiteX8" fmla="*/ 4329071 w 4982307"/>
              <a:gd name="connsiteY8" fmla="*/ 0 h 1569660"/>
              <a:gd name="connsiteX9" fmla="*/ 4982307 w 4982307"/>
              <a:gd name="connsiteY9" fmla="*/ 0 h 1569660"/>
              <a:gd name="connsiteX10" fmla="*/ 4982307 w 4982307"/>
              <a:gd name="connsiteY10" fmla="*/ 523220 h 1569660"/>
              <a:gd name="connsiteX11" fmla="*/ 4982307 w 4982307"/>
              <a:gd name="connsiteY11" fmla="*/ 1046440 h 1569660"/>
              <a:gd name="connsiteX12" fmla="*/ 4982307 w 4982307"/>
              <a:gd name="connsiteY12" fmla="*/ 1569660 h 1569660"/>
              <a:gd name="connsiteX13" fmla="*/ 4578187 w 4982307"/>
              <a:gd name="connsiteY13" fmla="*/ 1569660 h 1569660"/>
              <a:gd name="connsiteX14" fmla="*/ 3924951 w 4982307"/>
              <a:gd name="connsiteY14" fmla="*/ 1569660 h 1569660"/>
              <a:gd name="connsiteX15" fmla="*/ 3471007 w 4982307"/>
              <a:gd name="connsiteY15" fmla="*/ 1569660 h 1569660"/>
              <a:gd name="connsiteX16" fmla="*/ 2917418 w 4982307"/>
              <a:gd name="connsiteY16" fmla="*/ 1569660 h 1569660"/>
              <a:gd name="connsiteX17" fmla="*/ 2264182 w 4982307"/>
              <a:gd name="connsiteY17" fmla="*/ 1569660 h 1569660"/>
              <a:gd name="connsiteX18" fmla="*/ 1710592 w 4982307"/>
              <a:gd name="connsiteY18" fmla="*/ 1569660 h 1569660"/>
              <a:gd name="connsiteX19" fmla="*/ 1306472 w 4982307"/>
              <a:gd name="connsiteY19" fmla="*/ 1569660 h 1569660"/>
              <a:gd name="connsiteX20" fmla="*/ 852528 w 4982307"/>
              <a:gd name="connsiteY20" fmla="*/ 1569660 h 1569660"/>
              <a:gd name="connsiteX21" fmla="*/ 0 w 4982307"/>
              <a:gd name="connsiteY21" fmla="*/ 1569660 h 1569660"/>
              <a:gd name="connsiteX22" fmla="*/ 0 w 4982307"/>
              <a:gd name="connsiteY22" fmla="*/ 1046440 h 1569660"/>
              <a:gd name="connsiteX23" fmla="*/ 0 w 4982307"/>
              <a:gd name="connsiteY23" fmla="*/ 523220 h 1569660"/>
              <a:gd name="connsiteX24" fmla="*/ 0 w 4982307"/>
              <a:gd name="connsiteY24" fmla="*/ 0 h 156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982307" h="1569660" extrusionOk="0">
                <a:moveTo>
                  <a:pt x="0" y="0"/>
                </a:moveTo>
                <a:cubicBezTo>
                  <a:pt x="111037" y="-29520"/>
                  <a:pt x="286077" y="31762"/>
                  <a:pt x="503767" y="0"/>
                </a:cubicBezTo>
                <a:cubicBezTo>
                  <a:pt x="721457" y="-31762"/>
                  <a:pt x="791333" y="38129"/>
                  <a:pt x="907887" y="0"/>
                </a:cubicBezTo>
                <a:cubicBezTo>
                  <a:pt x="1024441" y="-38129"/>
                  <a:pt x="1410147" y="40670"/>
                  <a:pt x="1561123" y="0"/>
                </a:cubicBezTo>
                <a:cubicBezTo>
                  <a:pt x="1712099" y="-40670"/>
                  <a:pt x="1904538" y="50275"/>
                  <a:pt x="2064889" y="0"/>
                </a:cubicBezTo>
                <a:cubicBezTo>
                  <a:pt x="2225240" y="-50275"/>
                  <a:pt x="2350319" y="60011"/>
                  <a:pt x="2568656" y="0"/>
                </a:cubicBezTo>
                <a:cubicBezTo>
                  <a:pt x="2786993" y="-60011"/>
                  <a:pt x="2987773" y="64992"/>
                  <a:pt x="3221892" y="0"/>
                </a:cubicBezTo>
                <a:cubicBezTo>
                  <a:pt x="3456011" y="-64992"/>
                  <a:pt x="3561295" y="46905"/>
                  <a:pt x="3675835" y="0"/>
                </a:cubicBezTo>
                <a:cubicBezTo>
                  <a:pt x="3790375" y="-46905"/>
                  <a:pt x="4037879" y="43779"/>
                  <a:pt x="4329071" y="0"/>
                </a:cubicBezTo>
                <a:cubicBezTo>
                  <a:pt x="4620263" y="-43779"/>
                  <a:pt x="4838512" y="5688"/>
                  <a:pt x="4982307" y="0"/>
                </a:cubicBezTo>
                <a:cubicBezTo>
                  <a:pt x="5034196" y="166921"/>
                  <a:pt x="4954982" y="355699"/>
                  <a:pt x="4982307" y="523220"/>
                </a:cubicBezTo>
                <a:cubicBezTo>
                  <a:pt x="5009632" y="690741"/>
                  <a:pt x="4960848" y="917751"/>
                  <a:pt x="4982307" y="1046440"/>
                </a:cubicBezTo>
                <a:cubicBezTo>
                  <a:pt x="5003766" y="1175129"/>
                  <a:pt x="4946840" y="1419716"/>
                  <a:pt x="4982307" y="1569660"/>
                </a:cubicBezTo>
                <a:cubicBezTo>
                  <a:pt x="4898780" y="1593033"/>
                  <a:pt x="4715872" y="1543696"/>
                  <a:pt x="4578187" y="1569660"/>
                </a:cubicBezTo>
                <a:cubicBezTo>
                  <a:pt x="4440502" y="1595624"/>
                  <a:pt x="4132879" y="1545554"/>
                  <a:pt x="3924951" y="1569660"/>
                </a:cubicBezTo>
                <a:cubicBezTo>
                  <a:pt x="3717023" y="1593766"/>
                  <a:pt x="3670977" y="1525491"/>
                  <a:pt x="3471007" y="1569660"/>
                </a:cubicBezTo>
                <a:cubicBezTo>
                  <a:pt x="3271037" y="1613829"/>
                  <a:pt x="3055384" y="1544917"/>
                  <a:pt x="2917418" y="1569660"/>
                </a:cubicBezTo>
                <a:cubicBezTo>
                  <a:pt x="2779452" y="1594403"/>
                  <a:pt x="2418366" y="1560120"/>
                  <a:pt x="2264182" y="1569660"/>
                </a:cubicBezTo>
                <a:cubicBezTo>
                  <a:pt x="2109998" y="1579200"/>
                  <a:pt x="1911533" y="1511426"/>
                  <a:pt x="1710592" y="1569660"/>
                </a:cubicBezTo>
                <a:cubicBezTo>
                  <a:pt x="1509651" y="1627894"/>
                  <a:pt x="1435075" y="1536190"/>
                  <a:pt x="1306472" y="1569660"/>
                </a:cubicBezTo>
                <a:cubicBezTo>
                  <a:pt x="1177869" y="1603130"/>
                  <a:pt x="1010271" y="1523913"/>
                  <a:pt x="852528" y="1569660"/>
                </a:cubicBezTo>
                <a:cubicBezTo>
                  <a:pt x="694785" y="1615407"/>
                  <a:pt x="175842" y="1467522"/>
                  <a:pt x="0" y="1569660"/>
                </a:cubicBezTo>
                <a:cubicBezTo>
                  <a:pt x="-332" y="1336644"/>
                  <a:pt x="61263" y="1175756"/>
                  <a:pt x="0" y="1046440"/>
                </a:cubicBezTo>
                <a:cubicBezTo>
                  <a:pt x="-61263" y="917124"/>
                  <a:pt x="39126" y="781655"/>
                  <a:pt x="0" y="523220"/>
                </a:cubicBezTo>
                <a:cubicBezTo>
                  <a:pt x="-39126" y="264785"/>
                  <a:pt x="11204" y="158718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Now go back to step 1 and repeat: </a:t>
            </a:r>
            <a:r>
              <a:rPr lang="en-US" sz="2400" dirty="0"/>
              <a:t>Make a new bootstrapped dataset and build a tree considering a subset of variables at each step</a:t>
            </a:r>
            <a:endParaRPr lang="en-PH" sz="2400" b="1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61D02D3-CD8C-BA3E-045C-4BD7EB11B6F2}"/>
              </a:ext>
            </a:extLst>
          </p:cNvPr>
          <p:cNvGrpSpPr/>
          <p:nvPr/>
        </p:nvGrpSpPr>
        <p:grpSpPr>
          <a:xfrm>
            <a:off x="176580" y="177798"/>
            <a:ext cx="3753078" cy="3739549"/>
            <a:chOff x="176580" y="177798"/>
            <a:chExt cx="3753078" cy="373954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53C36CB-D00E-7943-6654-7B3A246C7C4C}"/>
                </a:ext>
              </a:extLst>
            </p:cNvPr>
            <p:cNvGrpSpPr/>
            <p:nvPr/>
          </p:nvGrpSpPr>
          <p:grpSpPr>
            <a:xfrm>
              <a:off x="205631" y="462958"/>
              <a:ext cx="3392827" cy="3263901"/>
              <a:chOff x="205631" y="462958"/>
              <a:chExt cx="3392827" cy="3263901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67175AA-3DA1-052D-5C22-6D179DA05AB6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 flipH="1">
                <a:off x="1598097" y="2099738"/>
                <a:ext cx="781935" cy="461541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Rounded Rectangle 46">
                <a:extLst>
                  <a:ext uri="{FF2B5EF4-FFF2-40B4-BE49-F238E27FC236}">
                    <a16:creationId xmlns:a16="http://schemas.microsoft.com/office/drawing/2014/main" id="{FB7F5188-9904-316F-3992-7FF5C1E4C5FC}"/>
                  </a:ext>
                </a:extLst>
              </p:cNvPr>
              <p:cNvSpPr/>
              <p:nvPr/>
            </p:nvSpPr>
            <p:spPr>
              <a:xfrm>
                <a:off x="1161606" y="1671444"/>
                <a:ext cx="2436852" cy="42829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/>
                  <a:t>Is Round?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22961E1-CFD8-CD4C-B3FE-C9D0171D6A6A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>
                <a:off x="2380032" y="2099738"/>
                <a:ext cx="681448" cy="513920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CC39B8-6B58-9BF2-0C20-C412DC012EB8}"/>
                  </a:ext>
                </a:extLst>
              </p:cNvPr>
              <p:cNvSpPr txBox="1"/>
              <p:nvPr/>
            </p:nvSpPr>
            <p:spPr>
              <a:xfrm>
                <a:off x="1388564" y="2143396"/>
                <a:ext cx="403938" cy="25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solidFill>
                      <a:srgbClr val="00B050"/>
                    </a:solidFill>
                  </a:rPr>
                  <a:t>True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DA06AE2-05D3-B66E-B77A-D16AF97E9B23}"/>
                  </a:ext>
                </a:extLst>
              </p:cNvPr>
              <p:cNvSpPr txBox="1"/>
              <p:nvPr/>
            </p:nvSpPr>
            <p:spPr>
              <a:xfrm>
                <a:off x="2842704" y="2166006"/>
                <a:ext cx="437552" cy="25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solidFill>
                      <a:srgbClr val="FF0000"/>
                    </a:solidFill>
                  </a:rPr>
                  <a:t>False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AFDF374-6F5F-66FE-4740-D91EF6D63ED8}"/>
                  </a:ext>
                </a:extLst>
              </p:cNvPr>
              <p:cNvGrpSpPr/>
              <p:nvPr/>
            </p:nvGrpSpPr>
            <p:grpSpPr>
              <a:xfrm>
                <a:off x="1707674" y="462958"/>
                <a:ext cx="1353807" cy="1420970"/>
                <a:chOff x="7088269" y="2537416"/>
                <a:chExt cx="1800000" cy="1791583"/>
              </a:xfrm>
            </p:grpSpPr>
            <p:pic>
              <p:nvPicPr>
                <p:cNvPr id="46" name="Picture 45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86AC7AE0-BF23-24D2-F25C-7DA0C0BA61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2514" y="3064457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cartoon orange with a leaf&#10;&#10;Description automatically generated">
                  <a:extLst>
                    <a:ext uri="{FF2B5EF4-FFF2-40B4-BE49-F238E27FC236}">
                      <a16:creationId xmlns:a16="http://schemas.microsoft.com/office/drawing/2014/main" id="{CDEE1679-6D9D-DB8D-58C5-3CD7A92E8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07263" y="2537416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48" name="Graphic 47" descr="Bowl outline">
                  <a:extLst>
                    <a:ext uri="{FF2B5EF4-FFF2-40B4-BE49-F238E27FC236}">
                      <a16:creationId xmlns:a16="http://schemas.microsoft.com/office/drawing/2014/main" id="{4693DCC7-027D-DA58-FA76-87E5F6F915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 t="42963"/>
                <a:stretch/>
              </p:blipFill>
              <p:spPr>
                <a:xfrm>
                  <a:off x="7088269" y="3302340"/>
                  <a:ext cx="1800000" cy="1026659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3AAD2078-5A49-41FE-6D81-879DE3A401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6878" y="2880091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0" name="Picture 49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CDFE8C66-3718-A8B0-4269-93F15DC411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6878" y="3297904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1158673B-7037-7CD6-959D-E83D288704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8269" y="2895941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2" name="Picture 51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9C090C41-8B13-9024-447A-83B74F8307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15639" y="3325504"/>
                  <a:ext cx="360000" cy="304800"/>
                </a:xfrm>
                <a:prstGeom prst="rect">
                  <a:avLst/>
                </a:prstGeom>
              </p:spPr>
            </p:pic>
            <p:pic>
              <p:nvPicPr>
                <p:cNvPr id="53" name="Picture 52" descr="A cartoon orange with a leaf&#10;&#10;Description automatically generated">
                  <a:extLst>
                    <a:ext uri="{FF2B5EF4-FFF2-40B4-BE49-F238E27FC236}">
                      <a16:creationId xmlns:a16="http://schemas.microsoft.com/office/drawing/2014/main" id="{B561980B-2B48-CD2A-7FB7-6F79B2BACD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878" y="2914740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4" name="Picture 53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B29DE87A-2A59-E148-17D6-8D562E8CD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4248" y="3336989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312B6EB3-6811-10BC-AC3A-0E6431784E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2226" y="2558456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6" name="Picture 55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0CFC0214-FBF8-ACBC-C9F1-FFA4559FA8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4024" y="2954142"/>
                  <a:ext cx="360000" cy="360000"/>
                </a:xfrm>
                <a:prstGeom prst="rect">
                  <a:avLst/>
                </a:prstGeom>
              </p:spPr>
            </p:pic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389341A-1DD0-918D-0B75-FCF49D94C097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 flipH="1">
                <a:off x="415164" y="3235390"/>
                <a:ext cx="797667" cy="491469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68FAA1D-66CD-C55B-A1AD-184C417911E3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>
                <a:off x="1212831" y="3235390"/>
                <a:ext cx="665716" cy="491469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645371C-0A6E-A572-5506-218D9B86695B}"/>
                  </a:ext>
                </a:extLst>
              </p:cNvPr>
              <p:cNvSpPr txBox="1"/>
              <p:nvPr/>
            </p:nvSpPr>
            <p:spPr>
              <a:xfrm>
                <a:off x="205631" y="3332656"/>
                <a:ext cx="403938" cy="25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solidFill>
                      <a:srgbClr val="00B050"/>
                    </a:solidFill>
                  </a:rPr>
                  <a:t>True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AC2F11-C806-B893-094C-58D0935B2B4D}"/>
                  </a:ext>
                </a:extLst>
              </p:cNvPr>
              <p:cNvSpPr txBox="1"/>
              <p:nvPr/>
            </p:nvSpPr>
            <p:spPr>
              <a:xfrm>
                <a:off x="1683330" y="3321892"/>
                <a:ext cx="603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solidFill>
                      <a:srgbClr val="FF0000"/>
                    </a:solidFill>
                  </a:rPr>
                  <a:t>False</a:t>
                </a:r>
              </a:p>
            </p:txBody>
          </p:sp>
          <p:sp>
            <p:nvSpPr>
              <p:cNvPr id="61" name="Rounded Rectangle 46">
                <a:extLst>
                  <a:ext uri="{FF2B5EF4-FFF2-40B4-BE49-F238E27FC236}">
                    <a16:creationId xmlns:a16="http://schemas.microsoft.com/office/drawing/2014/main" id="{9203261C-5C63-A47A-16DD-182404339E58}"/>
                  </a:ext>
                </a:extLst>
              </p:cNvPr>
              <p:cNvSpPr/>
              <p:nvPr/>
            </p:nvSpPr>
            <p:spPr>
              <a:xfrm>
                <a:off x="440751" y="2807096"/>
                <a:ext cx="1544159" cy="42829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/>
                  <a:t>Is color Red?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94C7CFC-E4A5-4AA8-D9AE-4467103629D5}"/>
                </a:ext>
              </a:extLst>
            </p:cNvPr>
            <p:cNvSpPr/>
            <p:nvPr/>
          </p:nvSpPr>
          <p:spPr>
            <a:xfrm>
              <a:off x="176580" y="177798"/>
              <a:ext cx="3753078" cy="373954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0ECE096-1CA8-E26A-7BCC-5513E1C87E6E}"/>
              </a:ext>
            </a:extLst>
          </p:cNvPr>
          <p:cNvGrpSpPr/>
          <p:nvPr/>
        </p:nvGrpSpPr>
        <p:grpSpPr>
          <a:xfrm>
            <a:off x="4164907" y="177799"/>
            <a:ext cx="3753078" cy="3739549"/>
            <a:chOff x="4164907" y="177799"/>
            <a:chExt cx="3753078" cy="373954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2AD6F55-3C04-3198-426E-53E24739F83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747905" y="2106679"/>
              <a:ext cx="781935" cy="46154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ounded Rectangle 46">
              <a:extLst>
                <a:ext uri="{FF2B5EF4-FFF2-40B4-BE49-F238E27FC236}">
                  <a16:creationId xmlns:a16="http://schemas.microsoft.com/office/drawing/2014/main" id="{417DD281-619E-E761-BD64-B2CB44F895F6}"/>
                </a:ext>
              </a:extLst>
            </p:cNvPr>
            <p:cNvSpPr/>
            <p:nvPr/>
          </p:nvSpPr>
          <p:spPr>
            <a:xfrm>
              <a:off x="5311414" y="1678385"/>
              <a:ext cx="2436852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color red?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9FCF60B-22D0-AD6B-6DCA-B2D98B73A18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6529840" y="2106679"/>
              <a:ext cx="681448" cy="51392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622456-5B61-BBCB-1B56-3E97DDF15A65}"/>
                </a:ext>
              </a:extLst>
            </p:cNvPr>
            <p:cNvSpPr txBox="1"/>
            <p:nvPr/>
          </p:nvSpPr>
          <p:spPr>
            <a:xfrm>
              <a:off x="5538372" y="2150337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AE6124-BFAA-1342-C245-E058C5E04CFB}"/>
                </a:ext>
              </a:extLst>
            </p:cNvPr>
            <p:cNvSpPr txBox="1"/>
            <p:nvPr/>
          </p:nvSpPr>
          <p:spPr>
            <a:xfrm>
              <a:off x="6992512" y="2172947"/>
              <a:ext cx="437552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48A6CB-24F9-EC4F-824E-D15DBD3355EE}"/>
                </a:ext>
              </a:extLst>
            </p:cNvPr>
            <p:cNvGrpSpPr/>
            <p:nvPr/>
          </p:nvGrpSpPr>
          <p:grpSpPr>
            <a:xfrm>
              <a:off x="5857482" y="469899"/>
              <a:ext cx="1353807" cy="1420970"/>
              <a:chOff x="7088269" y="2537416"/>
              <a:chExt cx="1800000" cy="1791583"/>
            </a:xfrm>
          </p:grpSpPr>
          <p:pic>
            <p:nvPicPr>
              <p:cNvPr id="11" name="Picture 1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8E1F43A-E3FA-28E0-F996-E854EB4FB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2" name="Picture 1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B523B9F9-D990-4AF1-7C98-789472068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3" name="Graphic 12" descr="Bowl outline">
                <a:extLst>
                  <a:ext uri="{FF2B5EF4-FFF2-40B4-BE49-F238E27FC236}">
                    <a16:creationId xmlns:a16="http://schemas.microsoft.com/office/drawing/2014/main" id="{8162B5AF-01AC-C4DE-7CF2-F880048FAB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14" name="Picture 1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B34296BC-FD80-5ACB-F01A-7541A2ED0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5" name="Picture 1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A92A5B4-6926-455E-CC7D-C99870504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6" name="Picture 15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9483449-04B1-F0B9-B815-3C5BA02A2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7" name="Picture 1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F52E994E-FA8D-8438-C79A-348CF78DE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18" name="Picture 17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5707F6D-4217-956A-FB39-C35AF1022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9" name="Picture 18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CFF2B76-AE85-7BFC-9008-30CDAA769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0" name="Picture 1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14A94C0-E411-7F4A-F074-336EF885C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1" name="Picture 2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60FEB3-92A3-959D-40EB-D830A884D3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BF406D-6776-F9B4-F4BC-A90CA15D7624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4564972" y="3242331"/>
              <a:ext cx="797667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2DA01D-E82D-C873-C097-5CF27D8BC870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5362639" y="3242331"/>
              <a:ext cx="665716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3AE0B5-10B5-8942-AD78-011127D8E878}"/>
                </a:ext>
              </a:extLst>
            </p:cNvPr>
            <p:cNvSpPr txBox="1"/>
            <p:nvPr/>
          </p:nvSpPr>
          <p:spPr>
            <a:xfrm>
              <a:off x="4355439" y="3339597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9950A7-49CE-45AF-8C1C-3B492D503418}"/>
                </a:ext>
              </a:extLst>
            </p:cNvPr>
            <p:cNvSpPr txBox="1"/>
            <p:nvPr/>
          </p:nvSpPr>
          <p:spPr>
            <a:xfrm>
              <a:off x="5833138" y="3328833"/>
              <a:ext cx="603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26" name="Rounded Rectangle 46">
              <a:extLst>
                <a:ext uri="{FF2B5EF4-FFF2-40B4-BE49-F238E27FC236}">
                  <a16:creationId xmlns:a16="http://schemas.microsoft.com/office/drawing/2014/main" id="{2ADCD45E-4EA2-FD26-6C47-B893061C3155}"/>
                </a:ext>
              </a:extLst>
            </p:cNvPr>
            <p:cNvSpPr/>
            <p:nvPr/>
          </p:nvSpPr>
          <p:spPr>
            <a:xfrm>
              <a:off x="4590559" y="2814037"/>
              <a:ext cx="1544159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Round?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DB0A13A-E045-6CBB-D90C-69AECE5CBB9E}"/>
                </a:ext>
              </a:extLst>
            </p:cNvPr>
            <p:cNvSpPr/>
            <p:nvPr/>
          </p:nvSpPr>
          <p:spPr>
            <a:xfrm>
              <a:off x="4164907" y="177799"/>
              <a:ext cx="3753078" cy="373954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9BDE478-A1D5-1E38-7357-5E553A203703}"/>
              </a:ext>
            </a:extLst>
          </p:cNvPr>
          <p:cNvGrpSpPr/>
          <p:nvPr/>
        </p:nvGrpSpPr>
        <p:grpSpPr>
          <a:xfrm>
            <a:off x="8176408" y="177799"/>
            <a:ext cx="3753078" cy="3739549"/>
            <a:chOff x="8176408" y="177799"/>
            <a:chExt cx="3753078" cy="373954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AFDB19-CF29-2682-6588-6B9EAC15D38B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>
              <a:off x="9671330" y="2123367"/>
              <a:ext cx="781935" cy="46154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ounded Rectangle 46">
              <a:extLst>
                <a:ext uri="{FF2B5EF4-FFF2-40B4-BE49-F238E27FC236}">
                  <a16:creationId xmlns:a16="http://schemas.microsoft.com/office/drawing/2014/main" id="{9AD736B6-E014-2BC8-2669-1BC04AF2D9C0}"/>
                </a:ext>
              </a:extLst>
            </p:cNvPr>
            <p:cNvSpPr/>
            <p:nvPr/>
          </p:nvSpPr>
          <p:spPr>
            <a:xfrm>
              <a:off x="9234839" y="1695073"/>
              <a:ext cx="2436852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Diameter &lt;= ?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7E6054-7016-BB56-35A3-BD53FD0B6A64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10453265" y="2123367"/>
              <a:ext cx="681448" cy="51392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555DEA-6C71-0928-C753-8807CC68F5BB}"/>
                </a:ext>
              </a:extLst>
            </p:cNvPr>
            <p:cNvSpPr txBox="1"/>
            <p:nvPr/>
          </p:nvSpPr>
          <p:spPr>
            <a:xfrm>
              <a:off x="9461797" y="2167025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2D01E2-CBAE-EE1E-C85D-02957EF7C578}"/>
                </a:ext>
              </a:extLst>
            </p:cNvPr>
            <p:cNvSpPr txBox="1"/>
            <p:nvPr/>
          </p:nvSpPr>
          <p:spPr>
            <a:xfrm>
              <a:off x="10915937" y="2189635"/>
              <a:ext cx="437552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977002F-29F7-2189-CB41-944FDF724558}"/>
                </a:ext>
              </a:extLst>
            </p:cNvPr>
            <p:cNvGrpSpPr/>
            <p:nvPr/>
          </p:nvGrpSpPr>
          <p:grpSpPr>
            <a:xfrm>
              <a:off x="9780907" y="486587"/>
              <a:ext cx="1353807" cy="1420970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B76D267-16A0-98AB-74DD-067337A0E8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276D2A3-C8F8-C474-7D3E-9F949C373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2A8B3285-D061-F7E4-DA3F-FA965A2C64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F5A734-808B-C3FE-9CD1-6AD441187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4D36A21-8C54-47D0-18A4-95931862E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361A99C-D79E-B733-048D-E8EE667A3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7F7D0DE7-1526-4716-E8A4-8F0C90BFB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2" name="Picture 6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95BD730-C482-4F55-8B17-267B4A1F1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7265FA12-004B-757C-6CE2-A0234BF70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C76F9E4-8A56-9E1C-6EFF-303A30C48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11056DF-9A72-98B2-ABA2-B53B961C4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729659E-1045-0795-D8EF-A761A10363CD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flipH="1">
              <a:off x="8488397" y="3259019"/>
              <a:ext cx="797667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A9874A7-5B8F-5FD0-5D44-808667929A98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9286064" y="3259019"/>
              <a:ext cx="665716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1AC244B-9760-197D-C9F5-50111AB915C5}"/>
                </a:ext>
              </a:extLst>
            </p:cNvPr>
            <p:cNvSpPr txBox="1"/>
            <p:nvPr/>
          </p:nvSpPr>
          <p:spPr>
            <a:xfrm>
              <a:off x="8254890" y="3300843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609B46C-ECEE-1044-F2E8-40429300A0F6}"/>
                </a:ext>
              </a:extLst>
            </p:cNvPr>
            <p:cNvSpPr txBox="1"/>
            <p:nvPr/>
          </p:nvSpPr>
          <p:spPr>
            <a:xfrm>
              <a:off x="9650200" y="3302930"/>
              <a:ext cx="603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70" name="Rounded Rectangle 46">
              <a:extLst>
                <a:ext uri="{FF2B5EF4-FFF2-40B4-BE49-F238E27FC236}">
                  <a16:creationId xmlns:a16="http://schemas.microsoft.com/office/drawing/2014/main" id="{E9032DE7-A204-6AA2-448F-61B608C91F43}"/>
                </a:ext>
              </a:extLst>
            </p:cNvPr>
            <p:cNvSpPr/>
            <p:nvPr/>
          </p:nvSpPr>
          <p:spPr>
            <a:xfrm>
              <a:off x="8513984" y="2830725"/>
              <a:ext cx="1544159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Round?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0A6C11-CB96-D914-AFE9-BEEB4492136D}"/>
                </a:ext>
              </a:extLst>
            </p:cNvPr>
            <p:cNvSpPr/>
            <p:nvPr/>
          </p:nvSpPr>
          <p:spPr>
            <a:xfrm>
              <a:off x="8176408" y="177799"/>
              <a:ext cx="3753078" cy="373954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551B1C26-6D28-30BC-8303-B5F24BC76525}"/>
              </a:ext>
            </a:extLst>
          </p:cNvPr>
          <p:cNvGrpSpPr/>
          <p:nvPr/>
        </p:nvGrpSpPr>
        <p:grpSpPr>
          <a:xfrm>
            <a:off x="249569" y="3964273"/>
            <a:ext cx="10844589" cy="732243"/>
            <a:chOff x="249569" y="3964273"/>
            <a:chExt cx="10844589" cy="732243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102B8B7-C456-E97B-C323-964772577F02}"/>
                </a:ext>
              </a:extLst>
            </p:cNvPr>
            <p:cNvSpPr txBox="1"/>
            <p:nvPr/>
          </p:nvSpPr>
          <p:spPr>
            <a:xfrm>
              <a:off x="1011908" y="4040111"/>
              <a:ext cx="2082422" cy="461665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082422"/>
                        <a:gd name="connsiteY0" fmla="*/ 0 h 461665"/>
                        <a:gd name="connsiteX1" fmla="*/ 499781 w 2082422"/>
                        <a:gd name="connsiteY1" fmla="*/ 0 h 461665"/>
                        <a:gd name="connsiteX2" fmla="*/ 957914 w 2082422"/>
                        <a:gd name="connsiteY2" fmla="*/ 0 h 461665"/>
                        <a:gd name="connsiteX3" fmla="*/ 1520168 w 2082422"/>
                        <a:gd name="connsiteY3" fmla="*/ 0 h 461665"/>
                        <a:gd name="connsiteX4" fmla="*/ 2082422 w 2082422"/>
                        <a:gd name="connsiteY4" fmla="*/ 0 h 461665"/>
                        <a:gd name="connsiteX5" fmla="*/ 2082422 w 2082422"/>
                        <a:gd name="connsiteY5" fmla="*/ 461665 h 461665"/>
                        <a:gd name="connsiteX6" fmla="*/ 1603465 w 2082422"/>
                        <a:gd name="connsiteY6" fmla="*/ 461665 h 461665"/>
                        <a:gd name="connsiteX7" fmla="*/ 1124508 w 2082422"/>
                        <a:gd name="connsiteY7" fmla="*/ 461665 h 461665"/>
                        <a:gd name="connsiteX8" fmla="*/ 562254 w 2082422"/>
                        <a:gd name="connsiteY8" fmla="*/ 461665 h 461665"/>
                        <a:gd name="connsiteX9" fmla="*/ 0 w 2082422"/>
                        <a:gd name="connsiteY9" fmla="*/ 461665 h 461665"/>
                        <a:gd name="connsiteX10" fmla="*/ 0 w 2082422"/>
                        <a:gd name="connsiteY10" fmla="*/ 0 h 4616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082422" h="461665" extrusionOk="0">
                          <a:moveTo>
                            <a:pt x="0" y="0"/>
                          </a:moveTo>
                          <a:cubicBezTo>
                            <a:pt x="236970" y="-22774"/>
                            <a:pt x="344210" y="22100"/>
                            <a:pt x="499781" y="0"/>
                          </a:cubicBezTo>
                          <a:cubicBezTo>
                            <a:pt x="655352" y="-22100"/>
                            <a:pt x="731270" y="35803"/>
                            <a:pt x="957914" y="0"/>
                          </a:cubicBezTo>
                          <a:cubicBezTo>
                            <a:pt x="1184558" y="-35803"/>
                            <a:pt x="1377528" y="48279"/>
                            <a:pt x="1520168" y="0"/>
                          </a:cubicBezTo>
                          <a:cubicBezTo>
                            <a:pt x="1662808" y="-48279"/>
                            <a:pt x="1872647" y="29477"/>
                            <a:pt x="2082422" y="0"/>
                          </a:cubicBezTo>
                          <a:cubicBezTo>
                            <a:pt x="2136461" y="167166"/>
                            <a:pt x="2045182" y="342841"/>
                            <a:pt x="2082422" y="461665"/>
                          </a:cubicBezTo>
                          <a:cubicBezTo>
                            <a:pt x="1973885" y="513580"/>
                            <a:pt x="1770208" y="443438"/>
                            <a:pt x="1603465" y="461665"/>
                          </a:cubicBezTo>
                          <a:cubicBezTo>
                            <a:pt x="1436722" y="479892"/>
                            <a:pt x="1300973" y="414929"/>
                            <a:pt x="1124508" y="461665"/>
                          </a:cubicBezTo>
                          <a:cubicBezTo>
                            <a:pt x="948043" y="508401"/>
                            <a:pt x="838581" y="450245"/>
                            <a:pt x="562254" y="461665"/>
                          </a:cubicBezTo>
                          <a:cubicBezTo>
                            <a:pt x="285927" y="473085"/>
                            <a:pt x="277176" y="458912"/>
                            <a:pt x="0" y="461665"/>
                          </a:cubicBezTo>
                          <a:cubicBezTo>
                            <a:pt x="-7079" y="275849"/>
                            <a:pt x="43389" y="13650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Decision tree 1</a:t>
              </a:r>
              <a:endParaRPr lang="en-PH" sz="2400" b="1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C84EEC9-A61E-7ED6-E11C-9D905C64351B}"/>
                </a:ext>
              </a:extLst>
            </p:cNvPr>
            <p:cNvSpPr txBox="1"/>
            <p:nvPr/>
          </p:nvSpPr>
          <p:spPr>
            <a:xfrm>
              <a:off x="5093507" y="4021917"/>
              <a:ext cx="2082422" cy="461665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082422"/>
                        <a:gd name="connsiteY0" fmla="*/ 0 h 461665"/>
                        <a:gd name="connsiteX1" fmla="*/ 499781 w 2082422"/>
                        <a:gd name="connsiteY1" fmla="*/ 0 h 461665"/>
                        <a:gd name="connsiteX2" fmla="*/ 957914 w 2082422"/>
                        <a:gd name="connsiteY2" fmla="*/ 0 h 461665"/>
                        <a:gd name="connsiteX3" fmla="*/ 1520168 w 2082422"/>
                        <a:gd name="connsiteY3" fmla="*/ 0 h 461665"/>
                        <a:gd name="connsiteX4" fmla="*/ 2082422 w 2082422"/>
                        <a:gd name="connsiteY4" fmla="*/ 0 h 461665"/>
                        <a:gd name="connsiteX5" fmla="*/ 2082422 w 2082422"/>
                        <a:gd name="connsiteY5" fmla="*/ 461665 h 461665"/>
                        <a:gd name="connsiteX6" fmla="*/ 1603465 w 2082422"/>
                        <a:gd name="connsiteY6" fmla="*/ 461665 h 461665"/>
                        <a:gd name="connsiteX7" fmla="*/ 1124508 w 2082422"/>
                        <a:gd name="connsiteY7" fmla="*/ 461665 h 461665"/>
                        <a:gd name="connsiteX8" fmla="*/ 562254 w 2082422"/>
                        <a:gd name="connsiteY8" fmla="*/ 461665 h 461665"/>
                        <a:gd name="connsiteX9" fmla="*/ 0 w 2082422"/>
                        <a:gd name="connsiteY9" fmla="*/ 461665 h 461665"/>
                        <a:gd name="connsiteX10" fmla="*/ 0 w 2082422"/>
                        <a:gd name="connsiteY10" fmla="*/ 0 h 4616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082422" h="461665" extrusionOk="0">
                          <a:moveTo>
                            <a:pt x="0" y="0"/>
                          </a:moveTo>
                          <a:cubicBezTo>
                            <a:pt x="236970" y="-22774"/>
                            <a:pt x="344210" y="22100"/>
                            <a:pt x="499781" y="0"/>
                          </a:cubicBezTo>
                          <a:cubicBezTo>
                            <a:pt x="655352" y="-22100"/>
                            <a:pt x="731270" y="35803"/>
                            <a:pt x="957914" y="0"/>
                          </a:cubicBezTo>
                          <a:cubicBezTo>
                            <a:pt x="1184558" y="-35803"/>
                            <a:pt x="1377528" y="48279"/>
                            <a:pt x="1520168" y="0"/>
                          </a:cubicBezTo>
                          <a:cubicBezTo>
                            <a:pt x="1662808" y="-48279"/>
                            <a:pt x="1872647" y="29477"/>
                            <a:pt x="2082422" y="0"/>
                          </a:cubicBezTo>
                          <a:cubicBezTo>
                            <a:pt x="2136461" y="167166"/>
                            <a:pt x="2045182" y="342841"/>
                            <a:pt x="2082422" y="461665"/>
                          </a:cubicBezTo>
                          <a:cubicBezTo>
                            <a:pt x="1973885" y="513580"/>
                            <a:pt x="1770208" y="443438"/>
                            <a:pt x="1603465" y="461665"/>
                          </a:cubicBezTo>
                          <a:cubicBezTo>
                            <a:pt x="1436722" y="479892"/>
                            <a:pt x="1300973" y="414929"/>
                            <a:pt x="1124508" y="461665"/>
                          </a:cubicBezTo>
                          <a:cubicBezTo>
                            <a:pt x="948043" y="508401"/>
                            <a:pt x="838581" y="450245"/>
                            <a:pt x="562254" y="461665"/>
                          </a:cubicBezTo>
                          <a:cubicBezTo>
                            <a:pt x="285927" y="473085"/>
                            <a:pt x="277176" y="458912"/>
                            <a:pt x="0" y="461665"/>
                          </a:cubicBezTo>
                          <a:cubicBezTo>
                            <a:pt x="-7079" y="275849"/>
                            <a:pt x="43389" y="13650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Decision tree 2</a:t>
              </a:r>
              <a:endParaRPr lang="en-PH" sz="2400" b="1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48E994B-0005-C41F-A97A-0DE6448325EA}"/>
                </a:ext>
              </a:extLst>
            </p:cNvPr>
            <p:cNvSpPr txBox="1"/>
            <p:nvPr/>
          </p:nvSpPr>
          <p:spPr>
            <a:xfrm>
              <a:off x="9011736" y="4053646"/>
              <a:ext cx="2082422" cy="461665"/>
            </a:xfrm>
            <a:prstGeom prst="rect">
              <a:avLst/>
            </a:prstGeom>
            <a:noFill/>
            <a:ln w="38100">
              <a:solidFill>
                <a:srgbClr val="00B050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2082422"/>
                        <a:gd name="connsiteY0" fmla="*/ 0 h 461665"/>
                        <a:gd name="connsiteX1" fmla="*/ 499781 w 2082422"/>
                        <a:gd name="connsiteY1" fmla="*/ 0 h 461665"/>
                        <a:gd name="connsiteX2" fmla="*/ 957914 w 2082422"/>
                        <a:gd name="connsiteY2" fmla="*/ 0 h 461665"/>
                        <a:gd name="connsiteX3" fmla="*/ 1520168 w 2082422"/>
                        <a:gd name="connsiteY3" fmla="*/ 0 h 461665"/>
                        <a:gd name="connsiteX4" fmla="*/ 2082422 w 2082422"/>
                        <a:gd name="connsiteY4" fmla="*/ 0 h 461665"/>
                        <a:gd name="connsiteX5" fmla="*/ 2082422 w 2082422"/>
                        <a:gd name="connsiteY5" fmla="*/ 461665 h 461665"/>
                        <a:gd name="connsiteX6" fmla="*/ 1603465 w 2082422"/>
                        <a:gd name="connsiteY6" fmla="*/ 461665 h 461665"/>
                        <a:gd name="connsiteX7" fmla="*/ 1124508 w 2082422"/>
                        <a:gd name="connsiteY7" fmla="*/ 461665 h 461665"/>
                        <a:gd name="connsiteX8" fmla="*/ 562254 w 2082422"/>
                        <a:gd name="connsiteY8" fmla="*/ 461665 h 461665"/>
                        <a:gd name="connsiteX9" fmla="*/ 0 w 2082422"/>
                        <a:gd name="connsiteY9" fmla="*/ 461665 h 461665"/>
                        <a:gd name="connsiteX10" fmla="*/ 0 w 2082422"/>
                        <a:gd name="connsiteY10" fmla="*/ 0 h 4616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</a:cxnLst>
                      <a:rect l="l" t="t" r="r" b="b"/>
                      <a:pathLst>
                        <a:path w="2082422" h="461665" extrusionOk="0">
                          <a:moveTo>
                            <a:pt x="0" y="0"/>
                          </a:moveTo>
                          <a:cubicBezTo>
                            <a:pt x="236970" y="-22774"/>
                            <a:pt x="344210" y="22100"/>
                            <a:pt x="499781" y="0"/>
                          </a:cubicBezTo>
                          <a:cubicBezTo>
                            <a:pt x="655352" y="-22100"/>
                            <a:pt x="731270" y="35803"/>
                            <a:pt x="957914" y="0"/>
                          </a:cubicBezTo>
                          <a:cubicBezTo>
                            <a:pt x="1184558" y="-35803"/>
                            <a:pt x="1377528" y="48279"/>
                            <a:pt x="1520168" y="0"/>
                          </a:cubicBezTo>
                          <a:cubicBezTo>
                            <a:pt x="1662808" y="-48279"/>
                            <a:pt x="1872647" y="29477"/>
                            <a:pt x="2082422" y="0"/>
                          </a:cubicBezTo>
                          <a:cubicBezTo>
                            <a:pt x="2136461" y="167166"/>
                            <a:pt x="2045182" y="342841"/>
                            <a:pt x="2082422" y="461665"/>
                          </a:cubicBezTo>
                          <a:cubicBezTo>
                            <a:pt x="1973885" y="513580"/>
                            <a:pt x="1770208" y="443438"/>
                            <a:pt x="1603465" y="461665"/>
                          </a:cubicBezTo>
                          <a:cubicBezTo>
                            <a:pt x="1436722" y="479892"/>
                            <a:pt x="1300973" y="414929"/>
                            <a:pt x="1124508" y="461665"/>
                          </a:cubicBezTo>
                          <a:cubicBezTo>
                            <a:pt x="948043" y="508401"/>
                            <a:pt x="838581" y="450245"/>
                            <a:pt x="562254" y="461665"/>
                          </a:cubicBezTo>
                          <a:cubicBezTo>
                            <a:pt x="285927" y="473085"/>
                            <a:pt x="277176" y="458912"/>
                            <a:pt x="0" y="461665"/>
                          </a:cubicBezTo>
                          <a:cubicBezTo>
                            <a:pt x="-7079" y="275849"/>
                            <a:pt x="43389" y="136500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  <p:txBody>
            <a:bodyPr wrap="square">
              <a:spAutoFit/>
            </a:bodyPr>
            <a:lstStyle/>
            <a:p>
              <a:r>
                <a:rPr lang="en-US" sz="2400" b="1" dirty="0"/>
                <a:t>Decision tree 3</a:t>
              </a:r>
              <a:endParaRPr lang="en-PH" sz="2400" b="1" dirty="0"/>
            </a:p>
          </p:txBody>
        </p:sp>
        <p:pic>
          <p:nvPicPr>
            <p:cNvPr id="82" name="Picture 81" descr="A green tree with a brown trunk&#10;&#10;Description automatically generated">
              <a:extLst>
                <a:ext uri="{FF2B5EF4-FFF2-40B4-BE49-F238E27FC236}">
                  <a16:creationId xmlns:a16="http://schemas.microsoft.com/office/drawing/2014/main" id="{E93FF95B-59F9-3C00-565D-24DE33E81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569" y="3978759"/>
              <a:ext cx="720000" cy="691948"/>
            </a:xfrm>
            <a:prstGeom prst="rect">
              <a:avLst/>
            </a:prstGeom>
          </p:spPr>
        </p:pic>
        <p:pic>
          <p:nvPicPr>
            <p:cNvPr id="83" name="Picture 82" descr="A green tree with a brown trunk&#10;&#10;Description automatically generated">
              <a:extLst>
                <a:ext uri="{FF2B5EF4-FFF2-40B4-BE49-F238E27FC236}">
                  <a16:creationId xmlns:a16="http://schemas.microsoft.com/office/drawing/2014/main" id="{3D9B957E-603B-6C2A-F41D-A84DCF175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0652" y="3964273"/>
              <a:ext cx="720000" cy="691948"/>
            </a:xfrm>
            <a:prstGeom prst="rect">
              <a:avLst/>
            </a:prstGeom>
          </p:spPr>
        </p:pic>
        <p:pic>
          <p:nvPicPr>
            <p:cNvPr id="84" name="Picture 83" descr="A green tree with a brown trunk&#10;&#10;Description automatically generated">
              <a:extLst>
                <a:ext uri="{FF2B5EF4-FFF2-40B4-BE49-F238E27FC236}">
                  <a16:creationId xmlns:a16="http://schemas.microsoft.com/office/drawing/2014/main" id="{7F1E7234-4381-46A6-A78B-CB962CCA95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7504" y="4004568"/>
              <a:ext cx="720000" cy="69194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8209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250D7-C51C-54D3-E378-21CA62286C66}"/>
              </a:ext>
            </a:extLst>
          </p:cNvPr>
          <p:cNvSpPr txBox="1"/>
          <p:nvPr/>
        </p:nvSpPr>
        <p:spPr>
          <a:xfrm>
            <a:off x="3173623" y="5042889"/>
            <a:ext cx="5844753" cy="830997"/>
          </a:xfrm>
          <a:custGeom>
            <a:avLst/>
            <a:gdLst>
              <a:gd name="connsiteX0" fmla="*/ 0 w 5844753"/>
              <a:gd name="connsiteY0" fmla="*/ 0 h 830997"/>
              <a:gd name="connsiteX1" fmla="*/ 526028 w 5844753"/>
              <a:gd name="connsiteY1" fmla="*/ 0 h 830997"/>
              <a:gd name="connsiteX2" fmla="*/ 935160 w 5844753"/>
              <a:gd name="connsiteY2" fmla="*/ 0 h 830997"/>
              <a:gd name="connsiteX3" fmla="*/ 1636531 w 5844753"/>
              <a:gd name="connsiteY3" fmla="*/ 0 h 830997"/>
              <a:gd name="connsiteX4" fmla="*/ 2162559 w 5844753"/>
              <a:gd name="connsiteY4" fmla="*/ 0 h 830997"/>
              <a:gd name="connsiteX5" fmla="*/ 2688586 w 5844753"/>
              <a:gd name="connsiteY5" fmla="*/ 0 h 830997"/>
              <a:gd name="connsiteX6" fmla="*/ 3389957 w 5844753"/>
              <a:gd name="connsiteY6" fmla="*/ 0 h 830997"/>
              <a:gd name="connsiteX7" fmla="*/ 3857537 w 5844753"/>
              <a:gd name="connsiteY7" fmla="*/ 0 h 830997"/>
              <a:gd name="connsiteX8" fmla="*/ 4558907 w 5844753"/>
              <a:gd name="connsiteY8" fmla="*/ 0 h 830997"/>
              <a:gd name="connsiteX9" fmla="*/ 5260278 w 5844753"/>
              <a:gd name="connsiteY9" fmla="*/ 0 h 830997"/>
              <a:gd name="connsiteX10" fmla="*/ 5844753 w 5844753"/>
              <a:gd name="connsiteY10" fmla="*/ 0 h 830997"/>
              <a:gd name="connsiteX11" fmla="*/ 5844753 w 5844753"/>
              <a:gd name="connsiteY11" fmla="*/ 432118 h 830997"/>
              <a:gd name="connsiteX12" fmla="*/ 5844753 w 5844753"/>
              <a:gd name="connsiteY12" fmla="*/ 830997 h 830997"/>
              <a:gd name="connsiteX13" fmla="*/ 5435620 w 5844753"/>
              <a:gd name="connsiteY13" fmla="*/ 830997 h 830997"/>
              <a:gd name="connsiteX14" fmla="*/ 4734250 w 5844753"/>
              <a:gd name="connsiteY14" fmla="*/ 830997 h 830997"/>
              <a:gd name="connsiteX15" fmla="*/ 4266670 w 5844753"/>
              <a:gd name="connsiteY15" fmla="*/ 830997 h 830997"/>
              <a:gd name="connsiteX16" fmla="*/ 3682194 w 5844753"/>
              <a:gd name="connsiteY16" fmla="*/ 830997 h 830997"/>
              <a:gd name="connsiteX17" fmla="*/ 2980824 w 5844753"/>
              <a:gd name="connsiteY17" fmla="*/ 830997 h 830997"/>
              <a:gd name="connsiteX18" fmla="*/ 2396349 w 5844753"/>
              <a:gd name="connsiteY18" fmla="*/ 830997 h 830997"/>
              <a:gd name="connsiteX19" fmla="*/ 1987216 w 5844753"/>
              <a:gd name="connsiteY19" fmla="*/ 830997 h 830997"/>
              <a:gd name="connsiteX20" fmla="*/ 1519636 w 5844753"/>
              <a:gd name="connsiteY20" fmla="*/ 830997 h 830997"/>
              <a:gd name="connsiteX21" fmla="*/ 818265 w 5844753"/>
              <a:gd name="connsiteY21" fmla="*/ 830997 h 830997"/>
              <a:gd name="connsiteX22" fmla="*/ 0 w 5844753"/>
              <a:gd name="connsiteY22" fmla="*/ 830997 h 830997"/>
              <a:gd name="connsiteX23" fmla="*/ 0 w 5844753"/>
              <a:gd name="connsiteY23" fmla="*/ 432118 h 830997"/>
              <a:gd name="connsiteX24" fmla="*/ 0 w 5844753"/>
              <a:gd name="connsiteY24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844753" h="830997" extrusionOk="0">
                <a:moveTo>
                  <a:pt x="0" y="0"/>
                </a:moveTo>
                <a:cubicBezTo>
                  <a:pt x="212734" y="-48014"/>
                  <a:pt x="273629" y="37794"/>
                  <a:pt x="526028" y="0"/>
                </a:cubicBezTo>
                <a:cubicBezTo>
                  <a:pt x="778427" y="-37794"/>
                  <a:pt x="764770" y="33184"/>
                  <a:pt x="935160" y="0"/>
                </a:cubicBezTo>
                <a:cubicBezTo>
                  <a:pt x="1105550" y="-33184"/>
                  <a:pt x="1462175" y="16178"/>
                  <a:pt x="1636531" y="0"/>
                </a:cubicBezTo>
                <a:cubicBezTo>
                  <a:pt x="1810887" y="-16178"/>
                  <a:pt x="1990434" y="21965"/>
                  <a:pt x="2162559" y="0"/>
                </a:cubicBezTo>
                <a:cubicBezTo>
                  <a:pt x="2334684" y="-21965"/>
                  <a:pt x="2462597" y="50885"/>
                  <a:pt x="2688586" y="0"/>
                </a:cubicBezTo>
                <a:cubicBezTo>
                  <a:pt x="2914575" y="-50885"/>
                  <a:pt x="3041819" y="60692"/>
                  <a:pt x="3389957" y="0"/>
                </a:cubicBezTo>
                <a:cubicBezTo>
                  <a:pt x="3738095" y="-60692"/>
                  <a:pt x="3690633" y="55417"/>
                  <a:pt x="3857537" y="0"/>
                </a:cubicBezTo>
                <a:cubicBezTo>
                  <a:pt x="4024441" y="-55417"/>
                  <a:pt x="4334151" y="77566"/>
                  <a:pt x="4558907" y="0"/>
                </a:cubicBezTo>
                <a:cubicBezTo>
                  <a:pt x="4783663" y="-77566"/>
                  <a:pt x="4957438" y="20878"/>
                  <a:pt x="5260278" y="0"/>
                </a:cubicBezTo>
                <a:cubicBezTo>
                  <a:pt x="5563118" y="-20878"/>
                  <a:pt x="5685483" y="60349"/>
                  <a:pt x="5844753" y="0"/>
                </a:cubicBezTo>
                <a:cubicBezTo>
                  <a:pt x="5862158" y="97870"/>
                  <a:pt x="5800638" y="253431"/>
                  <a:pt x="5844753" y="432118"/>
                </a:cubicBezTo>
                <a:cubicBezTo>
                  <a:pt x="5888868" y="610805"/>
                  <a:pt x="5821085" y="743106"/>
                  <a:pt x="5844753" y="830997"/>
                </a:cubicBezTo>
                <a:cubicBezTo>
                  <a:pt x="5713965" y="847122"/>
                  <a:pt x="5625747" y="797672"/>
                  <a:pt x="5435620" y="830997"/>
                </a:cubicBezTo>
                <a:cubicBezTo>
                  <a:pt x="5245493" y="864322"/>
                  <a:pt x="4977840" y="771263"/>
                  <a:pt x="4734250" y="830997"/>
                </a:cubicBezTo>
                <a:cubicBezTo>
                  <a:pt x="4490660" y="890731"/>
                  <a:pt x="4465350" y="788326"/>
                  <a:pt x="4266670" y="830997"/>
                </a:cubicBezTo>
                <a:cubicBezTo>
                  <a:pt x="4067990" y="873668"/>
                  <a:pt x="3813422" y="771016"/>
                  <a:pt x="3682194" y="830997"/>
                </a:cubicBezTo>
                <a:cubicBezTo>
                  <a:pt x="3550966" y="890978"/>
                  <a:pt x="3240493" y="827179"/>
                  <a:pt x="2980824" y="830997"/>
                </a:cubicBezTo>
                <a:cubicBezTo>
                  <a:pt x="2721155" y="834815"/>
                  <a:pt x="2542320" y="797832"/>
                  <a:pt x="2396349" y="830997"/>
                </a:cubicBezTo>
                <a:cubicBezTo>
                  <a:pt x="2250378" y="864162"/>
                  <a:pt x="2180387" y="787261"/>
                  <a:pt x="1987216" y="830997"/>
                </a:cubicBezTo>
                <a:cubicBezTo>
                  <a:pt x="1794045" y="874733"/>
                  <a:pt x="1630462" y="811353"/>
                  <a:pt x="1519636" y="830997"/>
                </a:cubicBezTo>
                <a:cubicBezTo>
                  <a:pt x="1408810" y="850641"/>
                  <a:pt x="1053504" y="749967"/>
                  <a:pt x="818265" y="830997"/>
                </a:cubicBezTo>
                <a:cubicBezTo>
                  <a:pt x="583026" y="912027"/>
                  <a:pt x="246060" y="818510"/>
                  <a:pt x="0" y="830997"/>
                </a:cubicBezTo>
                <a:cubicBezTo>
                  <a:pt x="-10908" y="666800"/>
                  <a:pt x="29344" y="561080"/>
                  <a:pt x="0" y="432118"/>
                </a:cubicBezTo>
                <a:cubicBezTo>
                  <a:pt x="-29344" y="303156"/>
                  <a:pt x="26535" y="13868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Ideally, we do </a:t>
            </a:r>
            <a:r>
              <a:rPr lang="en-US" sz="2400" b="1" dirty="0"/>
              <a:t>this multiple times</a:t>
            </a:r>
            <a:r>
              <a:rPr lang="en-US" sz="2400" dirty="0"/>
              <a:t>, but we only have space to show 3 in this slide.</a:t>
            </a:r>
            <a:endParaRPr lang="en-PH" sz="24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61D02D3-CD8C-BA3E-045C-4BD7EB11B6F2}"/>
              </a:ext>
            </a:extLst>
          </p:cNvPr>
          <p:cNvGrpSpPr/>
          <p:nvPr/>
        </p:nvGrpSpPr>
        <p:grpSpPr>
          <a:xfrm>
            <a:off x="176580" y="177798"/>
            <a:ext cx="3753078" cy="3739549"/>
            <a:chOff x="176580" y="177798"/>
            <a:chExt cx="3753078" cy="373954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53C36CB-D00E-7943-6654-7B3A246C7C4C}"/>
                </a:ext>
              </a:extLst>
            </p:cNvPr>
            <p:cNvGrpSpPr/>
            <p:nvPr/>
          </p:nvGrpSpPr>
          <p:grpSpPr>
            <a:xfrm>
              <a:off x="205631" y="462958"/>
              <a:ext cx="3392827" cy="3263901"/>
              <a:chOff x="205631" y="462958"/>
              <a:chExt cx="3392827" cy="3263901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67175AA-3DA1-052D-5C22-6D179DA05AB6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 flipH="1">
                <a:off x="1598097" y="2099738"/>
                <a:ext cx="781935" cy="461541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Rounded Rectangle 46">
                <a:extLst>
                  <a:ext uri="{FF2B5EF4-FFF2-40B4-BE49-F238E27FC236}">
                    <a16:creationId xmlns:a16="http://schemas.microsoft.com/office/drawing/2014/main" id="{FB7F5188-9904-316F-3992-7FF5C1E4C5FC}"/>
                  </a:ext>
                </a:extLst>
              </p:cNvPr>
              <p:cNvSpPr/>
              <p:nvPr/>
            </p:nvSpPr>
            <p:spPr>
              <a:xfrm>
                <a:off x="1161606" y="1671444"/>
                <a:ext cx="2436852" cy="42829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/>
                  <a:t>Is Round?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22961E1-CFD8-CD4C-B3FE-C9D0171D6A6A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>
                <a:off x="2380032" y="2099738"/>
                <a:ext cx="681448" cy="513920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CC39B8-6B58-9BF2-0C20-C412DC012EB8}"/>
                  </a:ext>
                </a:extLst>
              </p:cNvPr>
              <p:cNvSpPr txBox="1"/>
              <p:nvPr/>
            </p:nvSpPr>
            <p:spPr>
              <a:xfrm>
                <a:off x="1388564" y="2143396"/>
                <a:ext cx="403938" cy="25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solidFill>
                      <a:srgbClr val="00B050"/>
                    </a:solidFill>
                  </a:rPr>
                  <a:t>True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DA06AE2-05D3-B66E-B77A-D16AF97E9B23}"/>
                  </a:ext>
                </a:extLst>
              </p:cNvPr>
              <p:cNvSpPr txBox="1"/>
              <p:nvPr/>
            </p:nvSpPr>
            <p:spPr>
              <a:xfrm>
                <a:off x="2842704" y="2166006"/>
                <a:ext cx="437552" cy="25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solidFill>
                      <a:srgbClr val="FF0000"/>
                    </a:solidFill>
                  </a:rPr>
                  <a:t>False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AFDF374-6F5F-66FE-4740-D91EF6D63ED8}"/>
                  </a:ext>
                </a:extLst>
              </p:cNvPr>
              <p:cNvGrpSpPr/>
              <p:nvPr/>
            </p:nvGrpSpPr>
            <p:grpSpPr>
              <a:xfrm>
                <a:off x="1707674" y="462958"/>
                <a:ext cx="1353807" cy="1420970"/>
                <a:chOff x="7088269" y="2537416"/>
                <a:chExt cx="1800000" cy="1791583"/>
              </a:xfrm>
            </p:grpSpPr>
            <p:pic>
              <p:nvPicPr>
                <p:cNvPr id="46" name="Picture 45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86AC7AE0-BF23-24D2-F25C-7DA0C0BA61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2514" y="3064457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cartoon orange with a leaf&#10;&#10;Description automatically generated">
                  <a:extLst>
                    <a:ext uri="{FF2B5EF4-FFF2-40B4-BE49-F238E27FC236}">
                      <a16:creationId xmlns:a16="http://schemas.microsoft.com/office/drawing/2014/main" id="{CDEE1679-6D9D-DB8D-58C5-3CD7A92E8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07263" y="2537416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48" name="Graphic 47" descr="Bowl outline">
                  <a:extLst>
                    <a:ext uri="{FF2B5EF4-FFF2-40B4-BE49-F238E27FC236}">
                      <a16:creationId xmlns:a16="http://schemas.microsoft.com/office/drawing/2014/main" id="{4693DCC7-027D-DA58-FA76-87E5F6F915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 t="42963"/>
                <a:stretch/>
              </p:blipFill>
              <p:spPr>
                <a:xfrm>
                  <a:off x="7088269" y="3302340"/>
                  <a:ext cx="1800000" cy="1026659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3AAD2078-5A49-41FE-6D81-879DE3A401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6878" y="2880091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0" name="Picture 49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CDFE8C66-3718-A8B0-4269-93F15DC411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6878" y="3297904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1158673B-7037-7CD6-959D-E83D288704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8269" y="2895941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2" name="Picture 51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9C090C41-8B13-9024-447A-83B74F8307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15639" y="3325504"/>
                  <a:ext cx="360000" cy="304800"/>
                </a:xfrm>
                <a:prstGeom prst="rect">
                  <a:avLst/>
                </a:prstGeom>
              </p:spPr>
            </p:pic>
            <p:pic>
              <p:nvPicPr>
                <p:cNvPr id="53" name="Picture 52" descr="A cartoon orange with a leaf&#10;&#10;Description automatically generated">
                  <a:extLst>
                    <a:ext uri="{FF2B5EF4-FFF2-40B4-BE49-F238E27FC236}">
                      <a16:creationId xmlns:a16="http://schemas.microsoft.com/office/drawing/2014/main" id="{B561980B-2B48-CD2A-7FB7-6F79B2BACD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878" y="2914740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4" name="Picture 53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B29DE87A-2A59-E148-17D6-8D562E8CD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4248" y="3336989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312B6EB3-6811-10BC-AC3A-0E6431784E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2226" y="2558456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6" name="Picture 55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0CFC0214-FBF8-ACBC-C9F1-FFA4559FA8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4024" y="2954142"/>
                  <a:ext cx="360000" cy="360000"/>
                </a:xfrm>
                <a:prstGeom prst="rect">
                  <a:avLst/>
                </a:prstGeom>
              </p:spPr>
            </p:pic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389341A-1DD0-918D-0B75-FCF49D94C097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 flipH="1">
                <a:off x="415164" y="3235390"/>
                <a:ext cx="797667" cy="491469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68FAA1D-66CD-C55B-A1AD-184C417911E3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>
                <a:off x="1212831" y="3235390"/>
                <a:ext cx="665716" cy="491469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645371C-0A6E-A572-5506-218D9B86695B}"/>
                  </a:ext>
                </a:extLst>
              </p:cNvPr>
              <p:cNvSpPr txBox="1"/>
              <p:nvPr/>
            </p:nvSpPr>
            <p:spPr>
              <a:xfrm>
                <a:off x="205631" y="3332656"/>
                <a:ext cx="403938" cy="25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solidFill>
                      <a:srgbClr val="00B050"/>
                    </a:solidFill>
                  </a:rPr>
                  <a:t>True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AC2F11-C806-B893-094C-58D0935B2B4D}"/>
                  </a:ext>
                </a:extLst>
              </p:cNvPr>
              <p:cNvSpPr txBox="1"/>
              <p:nvPr/>
            </p:nvSpPr>
            <p:spPr>
              <a:xfrm>
                <a:off x="1683330" y="3321892"/>
                <a:ext cx="603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solidFill>
                      <a:srgbClr val="FF0000"/>
                    </a:solidFill>
                  </a:rPr>
                  <a:t>False</a:t>
                </a:r>
              </a:p>
            </p:txBody>
          </p:sp>
          <p:sp>
            <p:nvSpPr>
              <p:cNvPr id="61" name="Rounded Rectangle 46">
                <a:extLst>
                  <a:ext uri="{FF2B5EF4-FFF2-40B4-BE49-F238E27FC236}">
                    <a16:creationId xmlns:a16="http://schemas.microsoft.com/office/drawing/2014/main" id="{9203261C-5C63-A47A-16DD-182404339E58}"/>
                  </a:ext>
                </a:extLst>
              </p:cNvPr>
              <p:cNvSpPr/>
              <p:nvPr/>
            </p:nvSpPr>
            <p:spPr>
              <a:xfrm>
                <a:off x="440751" y="2807096"/>
                <a:ext cx="1544159" cy="42829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/>
                  <a:t>Is color Red?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94C7CFC-E4A5-4AA8-D9AE-4467103629D5}"/>
                </a:ext>
              </a:extLst>
            </p:cNvPr>
            <p:cNvSpPr/>
            <p:nvPr/>
          </p:nvSpPr>
          <p:spPr>
            <a:xfrm>
              <a:off x="176580" y="177798"/>
              <a:ext cx="3753078" cy="373954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0ECE096-1CA8-E26A-7BCC-5513E1C87E6E}"/>
              </a:ext>
            </a:extLst>
          </p:cNvPr>
          <p:cNvGrpSpPr/>
          <p:nvPr/>
        </p:nvGrpSpPr>
        <p:grpSpPr>
          <a:xfrm>
            <a:off x="4164907" y="177799"/>
            <a:ext cx="3753078" cy="3739549"/>
            <a:chOff x="4164907" y="177799"/>
            <a:chExt cx="3753078" cy="373954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2AD6F55-3C04-3198-426E-53E24739F83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747905" y="2106679"/>
              <a:ext cx="781935" cy="46154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ounded Rectangle 46">
              <a:extLst>
                <a:ext uri="{FF2B5EF4-FFF2-40B4-BE49-F238E27FC236}">
                  <a16:creationId xmlns:a16="http://schemas.microsoft.com/office/drawing/2014/main" id="{417DD281-619E-E761-BD64-B2CB44F895F6}"/>
                </a:ext>
              </a:extLst>
            </p:cNvPr>
            <p:cNvSpPr/>
            <p:nvPr/>
          </p:nvSpPr>
          <p:spPr>
            <a:xfrm>
              <a:off x="5311414" y="1678385"/>
              <a:ext cx="2436852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color red?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9FCF60B-22D0-AD6B-6DCA-B2D98B73A18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6529840" y="2106679"/>
              <a:ext cx="681448" cy="51392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622456-5B61-BBCB-1B56-3E97DDF15A65}"/>
                </a:ext>
              </a:extLst>
            </p:cNvPr>
            <p:cNvSpPr txBox="1"/>
            <p:nvPr/>
          </p:nvSpPr>
          <p:spPr>
            <a:xfrm>
              <a:off x="5538372" y="2150337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AE6124-BFAA-1342-C245-E058C5E04CFB}"/>
                </a:ext>
              </a:extLst>
            </p:cNvPr>
            <p:cNvSpPr txBox="1"/>
            <p:nvPr/>
          </p:nvSpPr>
          <p:spPr>
            <a:xfrm>
              <a:off x="6992512" y="2172947"/>
              <a:ext cx="437552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48A6CB-24F9-EC4F-824E-D15DBD3355EE}"/>
                </a:ext>
              </a:extLst>
            </p:cNvPr>
            <p:cNvGrpSpPr/>
            <p:nvPr/>
          </p:nvGrpSpPr>
          <p:grpSpPr>
            <a:xfrm>
              <a:off x="5857482" y="469899"/>
              <a:ext cx="1353807" cy="1420970"/>
              <a:chOff x="7088269" y="2537416"/>
              <a:chExt cx="1800000" cy="1791583"/>
            </a:xfrm>
          </p:grpSpPr>
          <p:pic>
            <p:nvPicPr>
              <p:cNvPr id="11" name="Picture 1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8E1F43A-E3FA-28E0-F996-E854EB4FB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2" name="Picture 1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B523B9F9-D990-4AF1-7C98-789472068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3" name="Graphic 12" descr="Bowl outline">
                <a:extLst>
                  <a:ext uri="{FF2B5EF4-FFF2-40B4-BE49-F238E27FC236}">
                    <a16:creationId xmlns:a16="http://schemas.microsoft.com/office/drawing/2014/main" id="{8162B5AF-01AC-C4DE-7CF2-F880048FAB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14" name="Picture 1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B34296BC-FD80-5ACB-F01A-7541A2ED0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5" name="Picture 1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A92A5B4-6926-455E-CC7D-C99870504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6" name="Picture 15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9483449-04B1-F0B9-B815-3C5BA02A2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7" name="Picture 1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F52E994E-FA8D-8438-C79A-348CF78DE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18" name="Picture 17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5707F6D-4217-956A-FB39-C35AF1022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9" name="Picture 18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CFF2B76-AE85-7BFC-9008-30CDAA769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0" name="Picture 1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14A94C0-E411-7F4A-F074-336EF885C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1" name="Picture 2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60FEB3-92A3-959D-40EB-D830A884D3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BF406D-6776-F9B4-F4BC-A90CA15D7624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4564972" y="3242331"/>
              <a:ext cx="797667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2DA01D-E82D-C873-C097-5CF27D8BC870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5362639" y="3242331"/>
              <a:ext cx="665716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3AE0B5-10B5-8942-AD78-011127D8E878}"/>
                </a:ext>
              </a:extLst>
            </p:cNvPr>
            <p:cNvSpPr txBox="1"/>
            <p:nvPr/>
          </p:nvSpPr>
          <p:spPr>
            <a:xfrm>
              <a:off x="4355439" y="3339597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9950A7-49CE-45AF-8C1C-3B492D503418}"/>
                </a:ext>
              </a:extLst>
            </p:cNvPr>
            <p:cNvSpPr txBox="1"/>
            <p:nvPr/>
          </p:nvSpPr>
          <p:spPr>
            <a:xfrm>
              <a:off x="5833138" y="3328833"/>
              <a:ext cx="603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26" name="Rounded Rectangle 46">
              <a:extLst>
                <a:ext uri="{FF2B5EF4-FFF2-40B4-BE49-F238E27FC236}">
                  <a16:creationId xmlns:a16="http://schemas.microsoft.com/office/drawing/2014/main" id="{2ADCD45E-4EA2-FD26-6C47-B893061C3155}"/>
                </a:ext>
              </a:extLst>
            </p:cNvPr>
            <p:cNvSpPr/>
            <p:nvPr/>
          </p:nvSpPr>
          <p:spPr>
            <a:xfrm>
              <a:off x="4590559" y="2814037"/>
              <a:ext cx="1544159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Round?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DB0A13A-E045-6CBB-D90C-69AECE5CBB9E}"/>
                </a:ext>
              </a:extLst>
            </p:cNvPr>
            <p:cNvSpPr/>
            <p:nvPr/>
          </p:nvSpPr>
          <p:spPr>
            <a:xfrm>
              <a:off x="4164907" y="177799"/>
              <a:ext cx="3753078" cy="373954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9BDE478-A1D5-1E38-7357-5E553A203703}"/>
              </a:ext>
            </a:extLst>
          </p:cNvPr>
          <p:cNvGrpSpPr/>
          <p:nvPr/>
        </p:nvGrpSpPr>
        <p:grpSpPr>
          <a:xfrm>
            <a:off x="8176408" y="177799"/>
            <a:ext cx="3753078" cy="3739549"/>
            <a:chOff x="8176408" y="177799"/>
            <a:chExt cx="3753078" cy="373954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AFDB19-CF29-2682-6588-6B9EAC15D38B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>
              <a:off x="9671330" y="2123367"/>
              <a:ext cx="781935" cy="46154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ounded Rectangle 46">
              <a:extLst>
                <a:ext uri="{FF2B5EF4-FFF2-40B4-BE49-F238E27FC236}">
                  <a16:creationId xmlns:a16="http://schemas.microsoft.com/office/drawing/2014/main" id="{9AD736B6-E014-2BC8-2669-1BC04AF2D9C0}"/>
                </a:ext>
              </a:extLst>
            </p:cNvPr>
            <p:cNvSpPr/>
            <p:nvPr/>
          </p:nvSpPr>
          <p:spPr>
            <a:xfrm>
              <a:off x="9234839" y="1695073"/>
              <a:ext cx="2436852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Diameter &lt;= ?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7E6054-7016-BB56-35A3-BD53FD0B6A64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10453265" y="2123367"/>
              <a:ext cx="681448" cy="51392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555DEA-6C71-0928-C753-8807CC68F5BB}"/>
                </a:ext>
              </a:extLst>
            </p:cNvPr>
            <p:cNvSpPr txBox="1"/>
            <p:nvPr/>
          </p:nvSpPr>
          <p:spPr>
            <a:xfrm>
              <a:off x="9461797" y="2167025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2D01E2-CBAE-EE1E-C85D-02957EF7C578}"/>
                </a:ext>
              </a:extLst>
            </p:cNvPr>
            <p:cNvSpPr txBox="1"/>
            <p:nvPr/>
          </p:nvSpPr>
          <p:spPr>
            <a:xfrm>
              <a:off x="10915937" y="2189635"/>
              <a:ext cx="437552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977002F-29F7-2189-CB41-944FDF724558}"/>
                </a:ext>
              </a:extLst>
            </p:cNvPr>
            <p:cNvGrpSpPr/>
            <p:nvPr/>
          </p:nvGrpSpPr>
          <p:grpSpPr>
            <a:xfrm>
              <a:off x="9780907" y="486587"/>
              <a:ext cx="1353807" cy="1420970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B76D267-16A0-98AB-74DD-067337A0E8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276D2A3-C8F8-C474-7D3E-9F949C373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2A8B3285-D061-F7E4-DA3F-FA965A2C64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F5A734-808B-C3FE-9CD1-6AD441187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4D36A21-8C54-47D0-18A4-95931862E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361A99C-D79E-B733-048D-E8EE667A3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7F7D0DE7-1526-4716-E8A4-8F0C90BFB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2" name="Picture 6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95BD730-C482-4F55-8B17-267B4A1F1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7265FA12-004B-757C-6CE2-A0234BF70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C76F9E4-8A56-9E1C-6EFF-303A30C48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11056DF-9A72-98B2-ABA2-B53B961C4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729659E-1045-0795-D8EF-A761A10363CD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flipH="1">
              <a:off x="8488397" y="3259019"/>
              <a:ext cx="797667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A9874A7-5B8F-5FD0-5D44-808667929A98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9286064" y="3259019"/>
              <a:ext cx="665716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1AC244B-9760-197D-C9F5-50111AB915C5}"/>
                </a:ext>
              </a:extLst>
            </p:cNvPr>
            <p:cNvSpPr txBox="1"/>
            <p:nvPr/>
          </p:nvSpPr>
          <p:spPr>
            <a:xfrm>
              <a:off x="8254890" y="3300843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609B46C-ECEE-1044-F2E8-40429300A0F6}"/>
                </a:ext>
              </a:extLst>
            </p:cNvPr>
            <p:cNvSpPr txBox="1"/>
            <p:nvPr/>
          </p:nvSpPr>
          <p:spPr>
            <a:xfrm>
              <a:off x="9650200" y="3302930"/>
              <a:ext cx="603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70" name="Rounded Rectangle 46">
              <a:extLst>
                <a:ext uri="{FF2B5EF4-FFF2-40B4-BE49-F238E27FC236}">
                  <a16:creationId xmlns:a16="http://schemas.microsoft.com/office/drawing/2014/main" id="{E9032DE7-A204-6AA2-448F-61B608C91F43}"/>
                </a:ext>
              </a:extLst>
            </p:cNvPr>
            <p:cNvSpPr/>
            <p:nvPr/>
          </p:nvSpPr>
          <p:spPr>
            <a:xfrm>
              <a:off x="8513984" y="2830725"/>
              <a:ext cx="1544159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Round?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0A6C11-CB96-D914-AFE9-BEEB4492136D}"/>
                </a:ext>
              </a:extLst>
            </p:cNvPr>
            <p:cNvSpPr/>
            <p:nvPr/>
          </p:nvSpPr>
          <p:spPr>
            <a:xfrm>
              <a:off x="8176408" y="177799"/>
              <a:ext cx="3753078" cy="373954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102B8B7-C456-E97B-C323-964772577F02}"/>
              </a:ext>
            </a:extLst>
          </p:cNvPr>
          <p:cNvSpPr txBox="1"/>
          <p:nvPr/>
        </p:nvSpPr>
        <p:spPr>
          <a:xfrm>
            <a:off x="1011908" y="4040111"/>
            <a:ext cx="2082422" cy="461665"/>
          </a:xfrm>
          <a:prstGeom prst="rect">
            <a:avLst/>
          </a:pr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82422"/>
                      <a:gd name="connsiteY0" fmla="*/ 0 h 461665"/>
                      <a:gd name="connsiteX1" fmla="*/ 499781 w 2082422"/>
                      <a:gd name="connsiteY1" fmla="*/ 0 h 461665"/>
                      <a:gd name="connsiteX2" fmla="*/ 957914 w 2082422"/>
                      <a:gd name="connsiteY2" fmla="*/ 0 h 461665"/>
                      <a:gd name="connsiteX3" fmla="*/ 1520168 w 2082422"/>
                      <a:gd name="connsiteY3" fmla="*/ 0 h 461665"/>
                      <a:gd name="connsiteX4" fmla="*/ 2082422 w 2082422"/>
                      <a:gd name="connsiteY4" fmla="*/ 0 h 461665"/>
                      <a:gd name="connsiteX5" fmla="*/ 2082422 w 2082422"/>
                      <a:gd name="connsiteY5" fmla="*/ 461665 h 461665"/>
                      <a:gd name="connsiteX6" fmla="*/ 1603465 w 2082422"/>
                      <a:gd name="connsiteY6" fmla="*/ 461665 h 461665"/>
                      <a:gd name="connsiteX7" fmla="*/ 1124508 w 2082422"/>
                      <a:gd name="connsiteY7" fmla="*/ 461665 h 461665"/>
                      <a:gd name="connsiteX8" fmla="*/ 562254 w 2082422"/>
                      <a:gd name="connsiteY8" fmla="*/ 461665 h 461665"/>
                      <a:gd name="connsiteX9" fmla="*/ 0 w 2082422"/>
                      <a:gd name="connsiteY9" fmla="*/ 461665 h 461665"/>
                      <a:gd name="connsiteX10" fmla="*/ 0 w 2082422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2422" h="461665" extrusionOk="0">
                        <a:moveTo>
                          <a:pt x="0" y="0"/>
                        </a:moveTo>
                        <a:cubicBezTo>
                          <a:pt x="236970" y="-22774"/>
                          <a:pt x="344210" y="22100"/>
                          <a:pt x="499781" y="0"/>
                        </a:cubicBezTo>
                        <a:cubicBezTo>
                          <a:pt x="655352" y="-22100"/>
                          <a:pt x="731270" y="35803"/>
                          <a:pt x="957914" y="0"/>
                        </a:cubicBezTo>
                        <a:cubicBezTo>
                          <a:pt x="1184558" y="-35803"/>
                          <a:pt x="1377528" y="48279"/>
                          <a:pt x="1520168" y="0"/>
                        </a:cubicBezTo>
                        <a:cubicBezTo>
                          <a:pt x="1662808" y="-48279"/>
                          <a:pt x="1872647" y="29477"/>
                          <a:pt x="2082422" y="0"/>
                        </a:cubicBezTo>
                        <a:cubicBezTo>
                          <a:pt x="2136461" y="167166"/>
                          <a:pt x="2045182" y="342841"/>
                          <a:pt x="2082422" y="461665"/>
                        </a:cubicBezTo>
                        <a:cubicBezTo>
                          <a:pt x="1973885" y="513580"/>
                          <a:pt x="1770208" y="443438"/>
                          <a:pt x="1603465" y="461665"/>
                        </a:cubicBezTo>
                        <a:cubicBezTo>
                          <a:pt x="1436722" y="479892"/>
                          <a:pt x="1300973" y="414929"/>
                          <a:pt x="1124508" y="461665"/>
                        </a:cubicBezTo>
                        <a:cubicBezTo>
                          <a:pt x="948043" y="508401"/>
                          <a:pt x="838581" y="450245"/>
                          <a:pt x="562254" y="461665"/>
                        </a:cubicBezTo>
                        <a:cubicBezTo>
                          <a:pt x="285927" y="473085"/>
                          <a:pt x="277176" y="4589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Decision tree 1</a:t>
            </a:r>
            <a:endParaRPr lang="en-PH" sz="2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84EEC9-A61E-7ED6-E11C-9D905C64351B}"/>
              </a:ext>
            </a:extLst>
          </p:cNvPr>
          <p:cNvSpPr txBox="1"/>
          <p:nvPr/>
        </p:nvSpPr>
        <p:spPr>
          <a:xfrm>
            <a:off x="5093507" y="4021917"/>
            <a:ext cx="2082422" cy="461665"/>
          </a:xfrm>
          <a:prstGeom prst="rect">
            <a:avLst/>
          </a:pr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82422"/>
                      <a:gd name="connsiteY0" fmla="*/ 0 h 461665"/>
                      <a:gd name="connsiteX1" fmla="*/ 499781 w 2082422"/>
                      <a:gd name="connsiteY1" fmla="*/ 0 h 461665"/>
                      <a:gd name="connsiteX2" fmla="*/ 957914 w 2082422"/>
                      <a:gd name="connsiteY2" fmla="*/ 0 h 461665"/>
                      <a:gd name="connsiteX3" fmla="*/ 1520168 w 2082422"/>
                      <a:gd name="connsiteY3" fmla="*/ 0 h 461665"/>
                      <a:gd name="connsiteX4" fmla="*/ 2082422 w 2082422"/>
                      <a:gd name="connsiteY4" fmla="*/ 0 h 461665"/>
                      <a:gd name="connsiteX5" fmla="*/ 2082422 w 2082422"/>
                      <a:gd name="connsiteY5" fmla="*/ 461665 h 461665"/>
                      <a:gd name="connsiteX6" fmla="*/ 1603465 w 2082422"/>
                      <a:gd name="connsiteY6" fmla="*/ 461665 h 461665"/>
                      <a:gd name="connsiteX7" fmla="*/ 1124508 w 2082422"/>
                      <a:gd name="connsiteY7" fmla="*/ 461665 h 461665"/>
                      <a:gd name="connsiteX8" fmla="*/ 562254 w 2082422"/>
                      <a:gd name="connsiteY8" fmla="*/ 461665 h 461665"/>
                      <a:gd name="connsiteX9" fmla="*/ 0 w 2082422"/>
                      <a:gd name="connsiteY9" fmla="*/ 461665 h 461665"/>
                      <a:gd name="connsiteX10" fmla="*/ 0 w 2082422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2422" h="461665" extrusionOk="0">
                        <a:moveTo>
                          <a:pt x="0" y="0"/>
                        </a:moveTo>
                        <a:cubicBezTo>
                          <a:pt x="236970" y="-22774"/>
                          <a:pt x="344210" y="22100"/>
                          <a:pt x="499781" y="0"/>
                        </a:cubicBezTo>
                        <a:cubicBezTo>
                          <a:pt x="655352" y="-22100"/>
                          <a:pt x="731270" y="35803"/>
                          <a:pt x="957914" y="0"/>
                        </a:cubicBezTo>
                        <a:cubicBezTo>
                          <a:pt x="1184558" y="-35803"/>
                          <a:pt x="1377528" y="48279"/>
                          <a:pt x="1520168" y="0"/>
                        </a:cubicBezTo>
                        <a:cubicBezTo>
                          <a:pt x="1662808" y="-48279"/>
                          <a:pt x="1872647" y="29477"/>
                          <a:pt x="2082422" y="0"/>
                        </a:cubicBezTo>
                        <a:cubicBezTo>
                          <a:pt x="2136461" y="167166"/>
                          <a:pt x="2045182" y="342841"/>
                          <a:pt x="2082422" y="461665"/>
                        </a:cubicBezTo>
                        <a:cubicBezTo>
                          <a:pt x="1973885" y="513580"/>
                          <a:pt x="1770208" y="443438"/>
                          <a:pt x="1603465" y="461665"/>
                        </a:cubicBezTo>
                        <a:cubicBezTo>
                          <a:pt x="1436722" y="479892"/>
                          <a:pt x="1300973" y="414929"/>
                          <a:pt x="1124508" y="461665"/>
                        </a:cubicBezTo>
                        <a:cubicBezTo>
                          <a:pt x="948043" y="508401"/>
                          <a:pt x="838581" y="450245"/>
                          <a:pt x="562254" y="461665"/>
                        </a:cubicBezTo>
                        <a:cubicBezTo>
                          <a:pt x="285927" y="473085"/>
                          <a:pt x="277176" y="4589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Decision tree 2</a:t>
            </a:r>
            <a:endParaRPr lang="en-PH" sz="2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48E994B-0005-C41F-A97A-0DE6448325EA}"/>
              </a:ext>
            </a:extLst>
          </p:cNvPr>
          <p:cNvSpPr txBox="1"/>
          <p:nvPr/>
        </p:nvSpPr>
        <p:spPr>
          <a:xfrm>
            <a:off x="9011736" y="4053646"/>
            <a:ext cx="2082422" cy="461665"/>
          </a:xfrm>
          <a:prstGeom prst="rect">
            <a:avLst/>
          </a:pr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82422"/>
                      <a:gd name="connsiteY0" fmla="*/ 0 h 461665"/>
                      <a:gd name="connsiteX1" fmla="*/ 499781 w 2082422"/>
                      <a:gd name="connsiteY1" fmla="*/ 0 h 461665"/>
                      <a:gd name="connsiteX2" fmla="*/ 957914 w 2082422"/>
                      <a:gd name="connsiteY2" fmla="*/ 0 h 461665"/>
                      <a:gd name="connsiteX3" fmla="*/ 1520168 w 2082422"/>
                      <a:gd name="connsiteY3" fmla="*/ 0 h 461665"/>
                      <a:gd name="connsiteX4" fmla="*/ 2082422 w 2082422"/>
                      <a:gd name="connsiteY4" fmla="*/ 0 h 461665"/>
                      <a:gd name="connsiteX5" fmla="*/ 2082422 w 2082422"/>
                      <a:gd name="connsiteY5" fmla="*/ 461665 h 461665"/>
                      <a:gd name="connsiteX6" fmla="*/ 1603465 w 2082422"/>
                      <a:gd name="connsiteY6" fmla="*/ 461665 h 461665"/>
                      <a:gd name="connsiteX7" fmla="*/ 1124508 w 2082422"/>
                      <a:gd name="connsiteY7" fmla="*/ 461665 h 461665"/>
                      <a:gd name="connsiteX8" fmla="*/ 562254 w 2082422"/>
                      <a:gd name="connsiteY8" fmla="*/ 461665 h 461665"/>
                      <a:gd name="connsiteX9" fmla="*/ 0 w 2082422"/>
                      <a:gd name="connsiteY9" fmla="*/ 461665 h 461665"/>
                      <a:gd name="connsiteX10" fmla="*/ 0 w 2082422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2422" h="461665" extrusionOk="0">
                        <a:moveTo>
                          <a:pt x="0" y="0"/>
                        </a:moveTo>
                        <a:cubicBezTo>
                          <a:pt x="236970" y="-22774"/>
                          <a:pt x="344210" y="22100"/>
                          <a:pt x="499781" y="0"/>
                        </a:cubicBezTo>
                        <a:cubicBezTo>
                          <a:pt x="655352" y="-22100"/>
                          <a:pt x="731270" y="35803"/>
                          <a:pt x="957914" y="0"/>
                        </a:cubicBezTo>
                        <a:cubicBezTo>
                          <a:pt x="1184558" y="-35803"/>
                          <a:pt x="1377528" y="48279"/>
                          <a:pt x="1520168" y="0"/>
                        </a:cubicBezTo>
                        <a:cubicBezTo>
                          <a:pt x="1662808" y="-48279"/>
                          <a:pt x="1872647" y="29477"/>
                          <a:pt x="2082422" y="0"/>
                        </a:cubicBezTo>
                        <a:cubicBezTo>
                          <a:pt x="2136461" y="167166"/>
                          <a:pt x="2045182" y="342841"/>
                          <a:pt x="2082422" y="461665"/>
                        </a:cubicBezTo>
                        <a:cubicBezTo>
                          <a:pt x="1973885" y="513580"/>
                          <a:pt x="1770208" y="443438"/>
                          <a:pt x="1603465" y="461665"/>
                        </a:cubicBezTo>
                        <a:cubicBezTo>
                          <a:pt x="1436722" y="479892"/>
                          <a:pt x="1300973" y="414929"/>
                          <a:pt x="1124508" y="461665"/>
                        </a:cubicBezTo>
                        <a:cubicBezTo>
                          <a:pt x="948043" y="508401"/>
                          <a:pt x="838581" y="450245"/>
                          <a:pt x="562254" y="461665"/>
                        </a:cubicBezTo>
                        <a:cubicBezTo>
                          <a:pt x="285927" y="473085"/>
                          <a:pt x="277176" y="4589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Decision tree 3</a:t>
            </a:r>
            <a:endParaRPr lang="en-PH" sz="2400" b="1" dirty="0"/>
          </a:p>
        </p:txBody>
      </p:sp>
      <p:pic>
        <p:nvPicPr>
          <p:cNvPr id="4" name="Picture 3" descr="A green tree with a brown trunk&#10;&#10;Description automatically generated">
            <a:extLst>
              <a:ext uri="{FF2B5EF4-FFF2-40B4-BE49-F238E27FC236}">
                <a16:creationId xmlns:a16="http://schemas.microsoft.com/office/drawing/2014/main" id="{58C5CD46-72F8-109F-C994-2CE29DA73B5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" y="3978759"/>
            <a:ext cx="720000" cy="691948"/>
          </a:xfrm>
          <a:prstGeom prst="rect">
            <a:avLst/>
          </a:prstGeom>
        </p:spPr>
      </p:pic>
      <p:pic>
        <p:nvPicPr>
          <p:cNvPr id="5" name="Picture 4" descr="A green tree with a brown trunk&#10;&#10;Description automatically generated">
            <a:extLst>
              <a:ext uri="{FF2B5EF4-FFF2-40B4-BE49-F238E27FC236}">
                <a16:creationId xmlns:a16="http://schemas.microsoft.com/office/drawing/2014/main" id="{7E05CE01-B557-A903-87F6-AA1A540D110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652" y="3964273"/>
            <a:ext cx="720000" cy="691948"/>
          </a:xfrm>
          <a:prstGeom prst="rect">
            <a:avLst/>
          </a:prstGeom>
        </p:spPr>
      </p:pic>
      <p:pic>
        <p:nvPicPr>
          <p:cNvPr id="81" name="Picture 80" descr="A green tree with a brown trunk&#10;&#10;Description automatically generated">
            <a:extLst>
              <a:ext uri="{FF2B5EF4-FFF2-40B4-BE49-F238E27FC236}">
                <a16:creationId xmlns:a16="http://schemas.microsoft.com/office/drawing/2014/main" id="{51790D96-8D13-D774-F329-D523276CB48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504" y="4004568"/>
            <a:ext cx="720000" cy="691948"/>
          </a:xfrm>
          <a:prstGeom prst="rect">
            <a:avLst/>
          </a:prstGeom>
        </p:spPr>
      </p:pic>
      <p:sp>
        <p:nvSpPr>
          <p:cNvPr id="82" name="Footer Placeholder 3">
            <a:extLst>
              <a:ext uri="{FF2B5EF4-FFF2-40B4-BE49-F238E27FC236}">
                <a16:creationId xmlns:a16="http://schemas.microsoft.com/office/drawing/2014/main" id="{8FD7D6AF-B4BC-56BE-026A-BD72A0E3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53679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250D7-C51C-54D3-E378-21CA62286C66}"/>
              </a:ext>
            </a:extLst>
          </p:cNvPr>
          <p:cNvSpPr txBox="1"/>
          <p:nvPr/>
        </p:nvSpPr>
        <p:spPr>
          <a:xfrm>
            <a:off x="3173623" y="5042889"/>
            <a:ext cx="5844753" cy="1200329"/>
          </a:xfrm>
          <a:custGeom>
            <a:avLst/>
            <a:gdLst>
              <a:gd name="connsiteX0" fmla="*/ 0 w 5844753"/>
              <a:gd name="connsiteY0" fmla="*/ 0 h 1200329"/>
              <a:gd name="connsiteX1" fmla="*/ 526028 w 5844753"/>
              <a:gd name="connsiteY1" fmla="*/ 0 h 1200329"/>
              <a:gd name="connsiteX2" fmla="*/ 935160 w 5844753"/>
              <a:gd name="connsiteY2" fmla="*/ 0 h 1200329"/>
              <a:gd name="connsiteX3" fmla="*/ 1636531 w 5844753"/>
              <a:gd name="connsiteY3" fmla="*/ 0 h 1200329"/>
              <a:gd name="connsiteX4" fmla="*/ 2162559 w 5844753"/>
              <a:gd name="connsiteY4" fmla="*/ 0 h 1200329"/>
              <a:gd name="connsiteX5" fmla="*/ 2688586 w 5844753"/>
              <a:gd name="connsiteY5" fmla="*/ 0 h 1200329"/>
              <a:gd name="connsiteX6" fmla="*/ 3389957 w 5844753"/>
              <a:gd name="connsiteY6" fmla="*/ 0 h 1200329"/>
              <a:gd name="connsiteX7" fmla="*/ 3857537 w 5844753"/>
              <a:gd name="connsiteY7" fmla="*/ 0 h 1200329"/>
              <a:gd name="connsiteX8" fmla="*/ 4558907 w 5844753"/>
              <a:gd name="connsiteY8" fmla="*/ 0 h 1200329"/>
              <a:gd name="connsiteX9" fmla="*/ 5260278 w 5844753"/>
              <a:gd name="connsiteY9" fmla="*/ 0 h 1200329"/>
              <a:gd name="connsiteX10" fmla="*/ 5844753 w 5844753"/>
              <a:gd name="connsiteY10" fmla="*/ 0 h 1200329"/>
              <a:gd name="connsiteX11" fmla="*/ 5844753 w 5844753"/>
              <a:gd name="connsiteY11" fmla="*/ 424116 h 1200329"/>
              <a:gd name="connsiteX12" fmla="*/ 5844753 w 5844753"/>
              <a:gd name="connsiteY12" fmla="*/ 836229 h 1200329"/>
              <a:gd name="connsiteX13" fmla="*/ 5844753 w 5844753"/>
              <a:gd name="connsiteY13" fmla="*/ 1200329 h 1200329"/>
              <a:gd name="connsiteX14" fmla="*/ 5260278 w 5844753"/>
              <a:gd name="connsiteY14" fmla="*/ 1200329 h 1200329"/>
              <a:gd name="connsiteX15" fmla="*/ 4792697 w 5844753"/>
              <a:gd name="connsiteY15" fmla="*/ 1200329 h 1200329"/>
              <a:gd name="connsiteX16" fmla="*/ 4208222 w 5844753"/>
              <a:gd name="connsiteY16" fmla="*/ 1200329 h 1200329"/>
              <a:gd name="connsiteX17" fmla="*/ 3506852 w 5844753"/>
              <a:gd name="connsiteY17" fmla="*/ 1200329 h 1200329"/>
              <a:gd name="connsiteX18" fmla="*/ 2922377 w 5844753"/>
              <a:gd name="connsiteY18" fmla="*/ 1200329 h 1200329"/>
              <a:gd name="connsiteX19" fmla="*/ 2513244 w 5844753"/>
              <a:gd name="connsiteY19" fmla="*/ 1200329 h 1200329"/>
              <a:gd name="connsiteX20" fmla="*/ 2045664 w 5844753"/>
              <a:gd name="connsiteY20" fmla="*/ 1200329 h 1200329"/>
              <a:gd name="connsiteX21" fmla="*/ 1344293 w 5844753"/>
              <a:gd name="connsiteY21" fmla="*/ 1200329 h 1200329"/>
              <a:gd name="connsiteX22" fmla="*/ 759818 w 5844753"/>
              <a:gd name="connsiteY22" fmla="*/ 1200329 h 1200329"/>
              <a:gd name="connsiteX23" fmla="*/ 0 w 5844753"/>
              <a:gd name="connsiteY23" fmla="*/ 1200329 h 1200329"/>
              <a:gd name="connsiteX24" fmla="*/ 0 w 5844753"/>
              <a:gd name="connsiteY24" fmla="*/ 800219 h 1200329"/>
              <a:gd name="connsiteX25" fmla="*/ 0 w 5844753"/>
              <a:gd name="connsiteY25" fmla="*/ 436120 h 1200329"/>
              <a:gd name="connsiteX26" fmla="*/ 0 w 5844753"/>
              <a:gd name="connsiteY2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44753" h="1200329" extrusionOk="0">
                <a:moveTo>
                  <a:pt x="0" y="0"/>
                </a:moveTo>
                <a:cubicBezTo>
                  <a:pt x="212734" y="-48014"/>
                  <a:pt x="273629" y="37794"/>
                  <a:pt x="526028" y="0"/>
                </a:cubicBezTo>
                <a:cubicBezTo>
                  <a:pt x="778427" y="-37794"/>
                  <a:pt x="764770" y="33184"/>
                  <a:pt x="935160" y="0"/>
                </a:cubicBezTo>
                <a:cubicBezTo>
                  <a:pt x="1105550" y="-33184"/>
                  <a:pt x="1462175" y="16178"/>
                  <a:pt x="1636531" y="0"/>
                </a:cubicBezTo>
                <a:cubicBezTo>
                  <a:pt x="1810887" y="-16178"/>
                  <a:pt x="1990434" y="21965"/>
                  <a:pt x="2162559" y="0"/>
                </a:cubicBezTo>
                <a:cubicBezTo>
                  <a:pt x="2334684" y="-21965"/>
                  <a:pt x="2462597" y="50885"/>
                  <a:pt x="2688586" y="0"/>
                </a:cubicBezTo>
                <a:cubicBezTo>
                  <a:pt x="2914575" y="-50885"/>
                  <a:pt x="3041819" y="60692"/>
                  <a:pt x="3389957" y="0"/>
                </a:cubicBezTo>
                <a:cubicBezTo>
                  <a:pt x="3738095" y="-60692"/>
                  <a:pt x="3690633" y="55417"/>
                  <a:pt x="3857537" y="0"/>
                </a:cubicBezTo>
                <a:cubicBezTo>
                  <a:pt x="4024441" y="-55417"/>
                  <a:pt x="4334151" y="77566"/>
                  <a:pt x="4558907" y="0"/>
                </a:cubicBezTo>
                <a:cubicBezTo>
                  <a:pt x="4783663" y="-77566"/>
                  <a:pt x="4957438" y="20878"/>
                  <a:pt x="5260278" y="0"/>
                </a:cubicBezTo>
                <a:cubicBezTo>
                  <a:pt x="5563118" y="-20878"/>
                  <a:pt x="5685483" y="60349"/>
                  <a:pt x="5844753" y="0"/>
                </a:cubicBezTo>
                <a:cubicBezTo>
                  <a:pt x="5857740" y="198003"/>
                  <a:pt x="5822332" y="334131"/>
                  <a:pt x="5844753" y="424116"/>
                </a:cubicBezTo>
                <a:cubicBezTo>
                  <a:pt x="5867174" y="514101"/>
                  <a:pt x="5802033" y="738045"/>
                  <a:pt x="5844753" y="836229"/>
                </a:cubicBezTo>
                <a:cubicBezTo>
                  <a:pt x="5887473" y="934413"/>
                  <a:pt x="5809468" y="1076920"/>
                  <a:pt x="5844753" y="1200329"/>
                </a:cubicBezTo>
                <a:cubicBezTo>
                  <a:pt x="5566732" y="1249416"/>
                  <a:pt x="5379157" y="1168650"/>
                  <a:pt x="5260278" y="1200329"/>
                </a:cubicBezTo>
                <a:cubicBezTo>
                  <a:pt x="5141400" y="1232008"/>
                  <a:pt x="4995332" y="1158513"/>
                  <a:pt x="4792697" y="1200329"/>
                </a:cubicBezTo>
                <a:cubicBezTo>
                  <a:pt x="4590062" y="1242145"/>
                  <a:pt x="4333111" y="1133684"/>
                  <a:pt x="4208222" y="1200329"/>
                </a:cubicBezTo>
                <a:cubicBezTo>
                  <a:pt x="4083333" y="1266974"/>
                  <a:pt x="3766521" y="1196511"/>
                  <a:pt x="3506852" y="1200329"/>
                </a:cubicBezTo>
                <a:cubicBezTo>
                  <a:pt x="3247183" y="1204147"/>
                  <a:pt x="3068348" y="1167164"/>
                  <a:pt x="2922377" y="1200329"/>
                </a:cubicBezTo>
                <a:cubicBezTo>
                  <a:pt x="2776406" y="1233494"/>
                  <a:pt x="2706415" y="1156593"/>
                  <a:pt x="2513244" y="1200329"/>
                </a:cubicBezTo>
                <a:cubicBezTo>
                  <a:pt x="2320073" y="1244065"/>
                  <a:pt x="2156490" y="1180685"/>
                  <a:pt x="2045664" y="1200329"/>
                </a:cubicBezTo>
                <a:cubicBezTo>
                  <a:pt x="1934838" y="1219973"/>
                  <a:pt x="1579532" y="1119299"/>
                  <a:pt x="1344293" y="1200329"/>
                </a:cubicBezTo>
                <a:cubicBezTo>
                  <a:pt x="1109054" y="1281359"/>
                  <a:pt x="959504" y="1131732"/>
                  <a:pt x="759818" y="1200329"/>
                </a:cubicBezTo>
                <a:cubicBezTo>
                  <a:pt x="560132" y="1268926"/>
                  <a:pt x="193777" y="1181884"/>
                  <a:pt x="0" y="1200329"/>
                </a:cubicBezTo>
                <a:cubicBezTo>
                  <a:pt x="-21605" y="1087001"/>
                  <a:pt x="33197" y="934404"/>
                  <a:pt x="0" y="800219"/>
                </a:cubicBezTo>
                <a:cubicBezTo>
                  <a:pt x="-33197" y="666034"/>
                  <a:pt x="24171" y="601396"/>
                  <a:pt x="0" y="436120"/>
                </a:cubicBezTo>
                <a:cubicBezTo>
                  <a:pt x="-24171" y="270844"/>
                  <a:pt x="44855" y="16346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Using a bootstrapped sample and considering only a subset of the variables at each step results in a</a:t>
            </a:r>
            <a:r>
              <a:rPr lang="en-US" sz="2400" b="1" dirty="0"/>
              <a:t> wide variety of trees</a:t>
            </a:r>
            <a:r>
              <a:rPr lang="en-US" sz="2400" dirty="0"/>
              <a:t>.</a:t>
            </a:r>
            <a:endParaRPr lang="en-PH" sz="24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61D02D3-CD8C-BA3E-045C-4BD7EB11B6F2}"/>
              </a:ext>
            </a:extLst>
          </p:cNvPr>
          <p:cNvGrpSpPr/>
          <p:nvPr/>
        </p:nvGrpSpPr>
        <p:grpSpPr>
          <a:xfrm>
            <a:off x="176580" y="177798"/>
            <a:ext cx="3753078" cy="3739549"/>
            <a:chOff x="176580" y="177798"/>
            <a:chExt cx="3753078" cy="373954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53C36CB-D00E-7943-6654-7B3A246C7C4C}"/>
                </a:ext>
              </a:extLst>
            </p:cNvPr>
            <p:cNvGrpSpPr/>
            <p:nvPr/>
          </p:nvGrpSpPr>
          <p:grpSpPr>
            <a:xfrm>
              <a:off x="205631" y="462958"/>
              <a:ext cx="3392827" cy="3263901"/>
              <a:chOff x="205631" y="462958"/>
              <a:chExt cx="3392827" cy="3263901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67175AA-3DA1-052D-5C22-6D179DA05AB6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 flipH="1">
                <a:off x="1598097" y="2099738"/>
                <a:ext cx="781935" cy="461541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Rounded Rectangle 46">
                <a:extLst>
                  <a:ext uri="{FF2B5EF4-FFF2-40B4-BE49-F238E27FC236}">
                    <a16:creationId xmlns:a16="http://schemas.microsoft.com/office/drawing/2014/main" id="{FB7F5188-9904-316F-3992-7FF5C1E4C5FC}"/>
                  </a:ext>
                </a:extLst>
              </p:cNvPr>
              <p:cNvSpPr/>
              <p:nvPr/>
            </p:nvSpPr>
            <p:spPr>
              <a:xfrm>
                <a:off x="1161606" y="1671444"/>
                <a:ext cx="2436852" cy="42829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/>
                  <a:t>Is Round?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22961E1-CFD8-CD4C-B3FE-C9D0171D6A6A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>
                <a:off x="2380032" y="2099738"/>
                <a:ext cx="681448" cy="513920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CC39B8-6B58-9BF2-0C20-C412DC012EB8}"/>
                  </a:ext>
                </a:extLst>
              </p:cNvPr>
              <p:cNvSpPr txBox="1"/>
              <p:nvPr/>
            </p:nvSpPr>
            <p:spPr>
              <a:xfrm>
                <a:off x="1388564" y="2143396"/>
                <a:ext cx="403938" cy="25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solidFill>
                      <a:srgbClr val="00B050"/>
                    </a:solidFill>
                  </a:rPr>
                  <a:t>True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DA06AE2-05D3-B66E-B77A-D16AF97E9B23}"/>
                  </a:ext>
                </a:extLst>
              </p:cNvPr>
              <p:cNvSpPr txBox="1"/>
              <p:nvPr/>
            </p:nvSpPr>
            <p:spPr>
              <a:xfrm>
                <a:off x="2842704" y="2166006"/>
                <a:ext cx="437552" cy="25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solidFill>
                      <a:srgbClr val="FF0000"/>
                    </a:solidFill>
                  </a:rPr>
                  <a:t>False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AFDF374-6F5F-66FE-4740-D91EF6D63ED8}"/>
                  </a:ext>
                </a:extLst>
              </p:cNvPr>
              <p:cNvGrpSpPr/>
              <p:nvPr/>
            </p:nvGrpSpPr>
            <p:grpSpPr>
              <a:xfrm>
                <a:off x="1707674" y="462958"/>
                <a:ext cx="1353807" cy="1420970"/>
                <a:chOff x="7088269" y="2537416"/>
                <a:chExt cx="1800000" cy="1791583"/>
              </a:xfrm>
            </p:grpSpPr>
            <p:pic>
              <p:nvPicPr>
                <p:cNvPr id="46" name="Picture 45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86AC7AE0-BF23-24D2-F25C-7DA0C0BA61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2514" y="3064457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cartoon orange with a leaf&#10;&#10;Description automatically generated">
                  <a:extLst>
                    <a:ext uri="{FF2B5EF4-FFF2-40B4-BE49-F238E27FC236}">
                      <a16:creationId xmlns:a16="http://schemas.microsoft.com/office/drawing/2014/main" id="{CDEE1679-6D9D-DB8D-58C5-3CD7A92E8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07263" y="2537416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48" name="Graphic 47" descr="Bowl outline">
                  <a:extLst>
                    <a:ext uri="{FF2B5EF4-FFF2-40B4-BE49-F238E27FC236}">
                      <a16:creationId xmlns:a16="http://schemas.microsoft.com/office/drawing/2014/main" id="{4693DCC7-027D-DA58-FA76-87E5F6F915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 t="42963"/>
                <a:stretch/>
              </p:blipFill>
              <p:spPr>
                <a:xfrm>
                  <a:off x="7088269" y="3302340"/>
                  <a:ext cx="1800000" cy="1026659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3AAD2078-5A49-41FE-6D81-879DE3A401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6878" y="2880091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0" name="Picture 49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CDFE8C66-3718-A8B0-4269-93F15DC411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6878" y="3297904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1158673B-7037-7CD6-959D-E83D288704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8269" y="2895941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2" name="Picture 51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9C090C41-8B13-9024-447A-83B74F8307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15639" y="3325504"/>
                  <a:ext cx="360000" cy="304800"/>
                </a:xfrm>
                <a:prstGeom prst="rect">
                  <a:avLst/>
                </a:prstGeom>
              </p:spPr>
            </p:pic>
            <p:pic>
              <p:nvPicPr>
                <p:cNvPr id="53" name="Picture 52" descr="A cartoon orange with a leaf&#10;&#10;Description automatically generated">
                  <a:extLst>
                    <a:ext uri="{FF2B5EF4-FFF2-40B4-BE49-F238E27FC236}">
                      <a16:creationId xmlns:a16="http://schemas.microsoft.com/office/drawing/2014/main" id="{B561980B-2B48-CD2A-7FB7-6F79B2BACD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878" y="2914740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4" name="Picture 53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B29DE87A-2A59-E148-17D6-8D562E8CD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4248" y="3336989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312B6EB3-6811-10BC-AC3A-0E6431784E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2226" y="2558456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6" name="Picture 55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0CFC0214-FBF8-ACBC-C9F1-FFA4559FA8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4024" y="2954142"/>
                  <a:ext cx="360000" cy="360000"/>
                </a:xfrm>
                <a:prstGeom prst="rect">
                  <a:avLst/>
                </a:prstGeom>
              </p:spPr>
            </p:pic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389341A-1DD0-918D-0B75-FCF49D94C097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 flipH="1">
                <a:off x="415164" y="3235390"/>
                <a:ext cx="797667" cy="491469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68FAA1D-66CD-C55B-A1AD-184C417911E3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>
                <a:off x="1212831" y="3235390"/>
                <a:ext cx="665716" cy="491469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645371C-0A6E-A572-5506-218D9B86695B}"/>
                  </a:ext>
                </a:extLst>
              </p:cNvPr>
              <p:cNvSpPr txBox="1"/>
              <p:nvPr/>
            </p:nvSpPr>
            <p:spPr>
              <a:xfrm>
                <a:off x="205631" y="3332656"/>
                <a:ext cx="403938" cy="25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solidFill>
                      <a:srgbClr val="00B050"/>
                    </a:solidFill>
                  </a:rPr>
                  <a:t>True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AC2F11-C806-B893-094C-58D0935B2B4D}"/>
                  </a:ext>
                </a:extLst>
              </p:cNvPr>
              <p:cNvSpPr txBox="1"/>
              <p:nvPr/>
            </p:nvSpPr>
            <p:spPr>
              <a:xfrm>
                <a:off x="1683330" y="3321892"/>
                <a:ext cx="603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solidFill>
                      <a:srgbClr val="FF0000"/>
                    </a:solidFill>
                  </a:rPr>
                  <a:t>False</a:t>
                </a:r>
              </a:p>
            </p:txBody>
          </p:sp>
          <p:sp>
            <p:nvSpPr>
              <p:cNvPr id="61" name="Rounded Rectangle 46">
                <a:extLst>
                  <a:ext uri="{FF2B5EF4-FFF2-40B4-BE49-F238E27FC236}">
                    <a16:creationId xmlns:a16="http://schemas.microsoft.com/office/drawing/2014/main" id="{9203261C-5C63-A47A-16DD-182404339E58}"/>
                  </a:ext>
                </a:extLst>
              </p:cNvPr>
              <p:cNvSpPr/>
              <p:nvPr/>
            </p:nvSpPr>
            <p:spPr>
              <a:xfrm>
                <a:off x="440751" y="2807096"/>
                <a:ext cx="1544159" cy="42829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/>
                  <a:t>Is color Red?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94C7CFC-E4A5-4AA8-D9AE-4467103629D5}"/>
                </a:ext>
              </a:extLst>
            </p:cNvPr>
            <p:cNvSpPr/>
            <p:nvPr/>
          </p:nvSpPr>
          <p:spPr>
            <a:xfrm>
              <a:off x="176580" y="177798"/>
              <a:ext cx="3753078" cy="373954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0ECE096-1CA8-E26A-7BCC-5513E1C87E6E}"/>
              </a:ext>
            </a:extLst>
          </p:cNvPr>
          <p:cNvGrpSpPr/>
          <p:nvPr/>
        </p:nvGrpSpPr>
        <p:grpSpPr>
          <a:xfrm>
            <a:off x="4164907" y="177799"/>
            <a:ext cx="3753078" cy="3739549"/>
            <a:chOff x="4164907" y="177799"/>
            <a:chExt cx="3753078" cy="373954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2AD6F55-3C04-3198-426E-53E24739F83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747905" y="2106679"/>
              <a:ext cx="781935" cy="46154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ounded Rectangle 46">
              <a:extLst>
                <a:ext uri="{FF2B5EF4-FFF2-40B4-BE49-F238E27FC236}">
                  <a16:creationId xmlns:a16="http://schemas.microsoft.com/office/drawing/2014/main" id="{417DD281-619E-E761-BD64-B2CB44F895F6}"/>
                </a:ext>
              </a:extLst>
            </p:cNvPr>
            <p:cNvSpPr/>
            <p:nvPr/>
          </p:nvSpPr>
          <p:spPr>
            <a:xfrm>
              <a:off x="5311414" y="1678385"/>
              <a:ext cx="2436852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color red?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9FCF60B-22D0-AD6B-6DCA-B2D98B73A18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6529840" y="2106679"/>
              <a:ext cx="681448" cy="51392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622456-5B61-BBCB-1B56-3E97DDF15A65}"/>
                </a:ext>
              </a:extLst>
            </p:cNvPr>
            <p:cNvSpPr txBox="1"/>
            <p:nvPr/>
          </p:nvSpPr>
          <p:spPr>
            <a:xfrm>
              <a:off x="5538372" y="2150337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AE6124-BFAA-1342-C245-E058C5E04CFB}"/>
                </a:ext>
              </a:extLst>
            </p:cNvPr>
            <p:cNvSpPr txBox="1"/>
            <p:nvPr/>
          </p:nvSpPr>
          <p:spPr>
            <a:xfrm>
              <a:off x="6992512" y="2172947"/>
              <a:ext cx="437552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48A6CB-24F9-EC4F-824E-D15DBD3355EE}"/>
                </a:ext>
              </a:extLst>
            </p:cNvPr>
            <p:cNvGrpSpPr/>
            <p:nvPr/>
          </p:nvGrpSpPr>
          <p:grpSpPr>
            <a:xfrm>
              <a:off x="5857482" y="469899"/>
              <a:ext cx="1353807" cy="1420970"/>
              <a:chOff x="7088269" y="2537416"/>
              <a:chExt cx="1800000" cy="1791583"/>
            </a:xfrm>
          </p:grpSpPr>
          <p:pic>
            <p:nvPicPr>
              <p:cNvPr id="11" name="Picture 1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8E1F43A-E3FA-28E0-F996-E854EB4FB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2" name="Picture 1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B523B9F9-D990-4AF1-7C98-789472068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3" name="Graphic 12" descr="Bowl outline">
                <a:extLst>
                  <a:ext uri="{FF2B5EF4-FFF2-40B4-BE49-F238E27FC236}">
                    <a16:creationId xmlns:a16="http://schemas.microsoft.com/office/drawing/2014/main" id="{8162B5AF-01AC-C4DE-7CF2-F880048FAB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14" name="Picture 1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B34296BC-FD80-5ACB-F01A-7541A2ED0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5" name="Picture 1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A92A5B4-6926-455E-CC7D-C99870504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6" name="Picture 15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9483449-04B1-F0B9-B815-3C5BA02A2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7" name="Picture 1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F52E994E-FA8D-8438-C79A-348CF78DE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18" name="Picture 17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5707F6D-4217-956A-FB39-C35AF1022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9" name="Picture 18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CFF2B76-AE85-7BFC-9008-30CDAA769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0" name="Picture 1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14A94C0-E411-7F4A-F074-336EF885C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1" name="Picture 2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60FEB3-92A3-959D-40EB-D830A884D3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BF406D-6776-F9B4-F4BC-A90CA15D7624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4564972" y="3242331"/>
              <a:ext cx="797667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2DA01D-E82D-C873-C097-5CF27D8BC870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5362639" y="3242331"/>
              <a:ext cx="665716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3AE0B5-10B5-8942-AD78-011127D8E878}"/>
                </a:ext>
              </a:extLst>
            </p:cNvPr>
            <p:cNvSpPr txBox="1"/>
            <p:nvPr/>
          </p:nvSpPr>
          <p:spPr>
            <a:xfrm>
              <a:off x="4355439" y="3339597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9950A7-49CE-45AF-8C1C-3B492D503418}"/>
                </a:ext>
              </a:extLst>
            </p:cNvPr>
            <p:cNvSpPr txBox="1"/>
            <p:nvPr/>
          </p:nvSpPr>
          <p:spPr>
            <a:xfrm>
              <a:off x="5833138" y="3328833"/>
              <a:ext cx="603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26" name="Rounded Rectangle 46">
              <a:extLst>
                <a:ext uri="{FF2B5EF4-FFF2-40B4-BE49-F238E27FC236}">
                  <a16:creationId xmlns:a16="http://schemas.microsoft.com/office/drawing/2014/main" id="{2ADCD45E-4EA2-FD26-6C47-B893061C3155}"/>
                </a:ext>
              </a:extLst>
            </p:cNvPr>
            <p:cNvSpPr/>
            <p:nvPr/>
          </p:nvSpPr>
          <p:spPr>
            <a:xfrm>
              <a:off x="4590559" y="2814037"/>
              <a:ext cx="1544159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Round?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DB0A13A-E045-6CBB-D90C-69AECE5CBB9E}"/>
                </a:ext>
              </a:extLst>
            </p:cNvPr>
            <p:cNvSpPr/>
            <p:nvPr/>
          </p:nvSpPr>
          <p:spPr>
            <a:xfrm>
              <a:off x="4164907" y="177799"/>
              <a:ext cx="3753078" cy="373954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9BDE478-A1D5-1E38-7357-5E553A203703}"/>
              </a:ext>
            </a:extLst>
          </p:cNvPr>
          <p:cNvGrpSpPr/>
          <p:nvPr/>
        </p:nvGrpSpPr>
        <p:grpSpPr>
          <a:xfrm>
            <a:off x="8176408" y="177799"/>
            <a:ext cx="3753078" cy="3739549"/>
            <a:chOff x="8176408" y="177799"/>
            <a:chExt cx="3753078" cy="373954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AFDB19-CF29-2682-6588-6B9EAC15D38B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>
              <a:off x="9671330" y="2123367"/>
              <a:ext cx="781935" cy="46154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ounded Rectangle 46">
              <a:extLst>
                <a:ext uri="{FF2B5EF4-FFF2-40B4-BE49-F238E27FC236}">
                  <a16:creationId xmlns:a16="http://schemas.microsoft.com/office/drawing/2014/main" id="{9AD736B6-E014-2BC8-2669-1BC04AF2D9C0}"/>
                </a:ext>
              </a:extLst>
            </p:cNvPr>
            <p:cNvSpPr/>
            <p:nvPr/>
          </p:nvSpPr>
          <p:spPr>
            <a:xfrm>
              <a:off x="9234839" y="1695073"/>
              <a:ext cx="2436852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Diameter &lt;= ?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7E6054-7016-BB56-35A3-BD53FD0B6A64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10453265" y="2123367"/>
              <a:ext cx="681448" cy="51392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555DEA-6C71-0928-C753-8807CC68F5BB}"/>
                </a:ext>
              </a:extLst>
            </p:cNvPr>
            <p:cNvSpPr txBox="1"/>
            <p:nvPr/>
          </p:nvSpPr>
          <p:spPr>
            <a:xfrm>
              <a:off x="9461797" y="2167025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2D01E2-CBAE-EE1E-C85D-02957EF7C578}"/>
                </a:ext>
              </a:extLst>
            </p:cNvPr>
            <p:cNvSpPr txBox="1"/>
            <p:nvPr/>
          </p:nvSpPr>
          <p:spPr>
            <a:xfrm>
              <a:off x="10915937" y="2189635"/>
              <a:ext cx="437552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977002F-29F7-2189-CB41-944FDF724558}"/>
                </a:ext>
              </a:extLst>
            </p:cNvPr>
            <p:cNvGrpSpPr/>
            <p:nvPr/>
          </p:nvGrpSpPr>
          <p:grpSpPr>
            <a:xfrm>
              <a:off x="9780907" y="486587"/>
              <a:ext cx="1353807" cy="1420970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B76D267-16A0-98AB-74DD-067337A0E8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276D2A3-C8F8-C474-7D3E-9F949C373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2A8B3285-D061-F7E4-DA3F-FA965A2C64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F5A734-808B-C3FE-9CD1-6AD441187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4D36A21-8C54-47D0-18A4-95931862E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361A99C-D79E-B733-048D-E8EE667A3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7F7D0DE7-1526-4716-E8A4-8F0C90BFB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2" name="Picture 6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95BD730-C482-4F55-8B17-267B4A1F1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7265FA12-004B-757C-6CE2-A0234BF70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C76F9E4-8A56-9E1C-6EFF-303A30C48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11056DF-9A72-98B2-ABA2-B53B961C4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729659E-1045-0795-D8EF-A761A10363CD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flipH="1">
              <a:off x="8488397" y="3259019"/>
              <a:ext cx="797667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A9874A7-5B8F-5FD0-5D44-808667929A98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9286064" y="3259019"/>
              <a:ext cx="665716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1AC244B-9760-197D-C9F5-50111AB915C5}"/>
                </a:ext>
              </a:extLst>
            </p:cNvPr>
            <p:cNvSpPr txBox="1"/>
            <p:nvPr/>
          </p:nvSpPr>
          <p:spPr>
            <a:xfrm>
              <a:off x="8254890" y="3300843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609B46C-ECEE-1044-F2E8-40429300A0F6}"/>
                </a:ext>
              </a:extLst>
            </p:cNvPr>
            <p:cNvSpPr txBox="1"/>
            <p:nvPr/>
          </p:nvSpPr>
          <p:spPr>
            <a:xfrm>
              <a:off x="9650200" y="3302930"/>
              <a:ext cx="603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70" name="Rounded Rectangle 46">
              <a:extLst>
                <a:ext uri="{FF2B5EF4-FFF2-40B4-BE49-F238E27FC236}">
                  <a16:creationId xmlns:a16="http://schemas.microsoft.com/office/drawing/2014/main" id="{E9032DE7-A204-6AA2-448F-61B608C91F43}"/>
                </a:ext>
              </a:extLst>
            </p:cNvPr>
            <p:cNvSpPr/>
            <p:nvPr/>
          </p:nvSpPr>
          <p:spPr>
            <a:xfrm>
              <a:off x="8513984" y="2830725"/>
              <a:ext cx="1544159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Round?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0A6C11-CB96-D914-AFE9-BEEB4492136D}"/>
                </a:ext>
              </a:extLst>
            </p:cNvPr>
            <p:cNvSpPr/>
            <p:nvPr/>
          </p:nvSpPr>
          <p:spPr>
            <a:xfrm>
              <a:off x="8176408" y="177799"/>
              <a:ext cx="3753078" cy="373954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102B8B7-C456-E97B-C323-964772577F02}"/>
              </a:ext>
            </a:extLst>
          </p:cNvPr>
          <p:cNvSpPr txBox="1"/>
          <p:nvPr/>
        </p:nvSpPr>
        <p:spPr>
          <a:xfrm>
            <a:off x="1011908" y="4040111"/>
            <a:ext cx="2082422" cy="461665"/>
          </a:xfrm>
          <a:prstGeom prst="rect">
            <a:avLst/>
          </a:pr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82422"/>
                      <a:gd name="connsiteY0" fmla="*/ 0 h 461665"/>
                      <a:gd name="connsiteX1" fmla="*/ 499781 w 2082422"/>
                      <a:gd name="connsiteY1" fmla="*/ 0 h 461665"/>
                      <a:gd name="connsiteX2" fmla="*/ 957914 w 2082422"/>
                      <a:gd name="connsiteY2" fmla="*/ 0 h 461665"/>
                      <a:gd name="connsiteX3" fmla="*/ 1520168 w 2082422"/>
                      <a:gd name="connsiteY3" fmla="*/ 0 h 461665"/>
                      <a:gd name="connsiteX4" fmla="*/ 2082422 w 2082422"/>
                      <a:gd name="connsiteY4" fmla="*/ 0 h 461665"/>
                      <a:gd name="connsiteX5" fmla="*/ 2082422 w 2082422"/>
                      <a:gd name="connsiteY5" fmla="*/ 461665 h 461665"/>
                      <a:gd name="connsiteX6" fmla="*/ 1603465 w 2082422"/>
                      <a:gd name="connsiteY6" fmla="*/ 461665 h 461665"/>
                      <a:gd name="connsiteX7" fmla="*/ 1124508 w 2082422"/>
                      <a:gd name="connsiteY7" fmla="*/ 461665 h 461665"/>
                      <a:gd name="connsiteX8" fmla="*/ 562254 w 2082422"/>
                      <a:gd name="connsiteY8" fmla="*/ 461665 h 461665"/>
                      <a:gd name="connsiteX9" fmla="*/ 0 w 2082422"/>
                      <a:gd name="connsiteY9" fmla="*/ 461665 h 461665"/>
                      <a:gd name="connsiteX10" fmla="*/ 0 w 2082422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2422" h="461665" extrusionOk="0">
                        <a:moveTo>
                          <a:pt x="0" y="0"/>
                        </a:moveTo>
                        <a:cubicBezTo>
                          <a:pt x="236970" y="-22774"/>
                          <a:pt x="344210" y="22100"/>
                          <a:pt x="499781" y="0"/>
                        </a:cubicBezTo>
                        <a:cubicBezTo>
                          <a:pt x="655352" y="-22100"/>
                          <a:pt x="731270" y="35803"/>
                          <a:pt x="957914" y="0"/>
                        </a:cubicBezTo>
                        <a:cubicBezTo>
                          <a:pt x="1184558" y="-35803"/>
                          <a:pt x="1377528" y="48279"/>
                          <a:pt x="1520168" y="0"/>
                        </a:cubicBezTo>
                        <a:cubicBezTo>
                          <a:pt x="1662808" y="-48279"/>
                          <a:pt x="1872647" y="29477"/>
                          <a:pt x="2082422" y="0"/>
                        </a:cubicBezTo>
                        <a:cubicBezTo>
                          <a:pt x="2136461" y="167166"/>
                          <a:pt x="2045182" y="342841"/>
                          <a:pt x="2082422" y="461665"/>
                        </a:cubicBezTo>
                        <a:cubicBezTo>
                          <a:pt x="1973885" y="513580"/>
                          <a:pt x="1770208" y="443438"/>
                          <a:pt x="1603465" y="461665"/>
                        </a:cubicBezTo>
                        <a:cubicBezTo>
                          <a:pt x="1436722" y="479892"/>
                          <a:pt x="1300973" y="414929"/>
                          <a:pt x="1124508" y="461665"/>
                        </a:cubicBezTo>
                        <a:cubicBezTo>
                          <a:pt x="948043" y="508401"/>
                          <a:pt x="838581" y="450245"/>
                          <a:pt x="562254" y="461665"/>
                        </a:cubicBezTo>
                        <a:cubicBezTo>
                          <a:pt x="285927" y="473085"/>
                          <a:pt x="277176" y="4589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Decision tree 1</a:t>
            </a:r>
            <a:endParaRPr lang="en-PH" sz="2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84EEC9-A61E-7ED6-E11C-9D905C64351B}"/>
              </a:ext>
            </a:extLst>
          </p:cNvPr>
          <p:cNvSpPr txBox="1"/>
          <p:nvPr/>
        </p:nvSpPr>
        <p:spPr>
          <a:xfrm>
            <a:off x="5093507" y="4021917"/>
            <a:ext cx="2082422" cy="461665"/>
          </a:xfrm>
          <a:prstGeom prst="rect">
            <a:avLst/>
          </a:pr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82422"/>
                      <a:gd name="connsiteY0" fmla="*/ 0 h 461665"/>
                      <a:gd name="connsiteX1" fmla="*/ 499781 w 2082422"/>
                      <a:gd name="connsiteY1" fmla="*/ 0 h 461665"/>
                      <a:gd name="connsiteX2" fmla="*/ 957914 w 2082422"/>
                      <a:gd name="connsiteY2" fmla="*/ 0 h 461665"/>
                      <a:gd name="connsiteX3" fmla="*/ 1520168 w 2082422"/>
                      <a:gd name="connsiteY3" fmla="*/ 0 h 461665"/>
                      <a:gd name="connsiteX4" fmla="*/ 2082422 w 2082422"/>
                      <a:gd name="connsiteY4" fmla="*/ 0 h 461665"/>
                      <a:gd name="connsiteX5" fmla="*/ 2082422 w 2082422"/>
                      <a:gd name="connsiteY5" fmla="*/ 461665 h 461665"/>
                      <a:gd name="connsiteX6" fmla="*/ 1603465 w 2082422"/>
                      <a:gd name="connsiteY6" fmla="*/ 461665 h 461665"/>
                      <a:gd name="connsiteX7" fmla="*/ 1124508 w 2082422"/>
                      <a:gd name="connsiteY7" fmla="*/ 461665 h 461665"/>
                      <a:gd name="connsiteX8" fmla="*/ 562254 w 2082422"/>
                      <a:gd name="connsiteY8" fmla="*/ 461665 h 461665"/>
                      <a:gd name="connsiteX9" fmla="*/ 0 w 2082422"/>
                      <a:gd name="connsiteY9" fmla="*/ 461665 h 461665"/>
                      <a:gd name="connsiteX10" fmla="*/ 0 w 2082422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2422" h="461665" extrusionOk="0">
                        <a:moveTo>
                          <a:pt x="0" y="0"/>
                        </a:moveTo>
                        <a:cubicBezTo>
                          <a:pt x="236970" y="-22774"/>
                          <a:pt x="344210" y="22100"/>
                          <a:pt x="499781" y="0"/>
                        </a:cubicBezTo>
                        <a:cubicBezTo>
                          <a:pt x="655352" y="-22100"/>
                          <a:pt x="731270" y="35803"/>
                          <a:pt x="957914" y="0"/>
                        </a:cubicBezTo>
                        <a:cubicBezTo>
                          <a:pt x="1184558" y="-35803"/>
                          <a:pt x="1377528" y="48279"/>
                          <a:pt x="1520168" y="0"/>
                        </a:cubicBezTo>
                        <a:cubicBezTo>
                          <a:pt x="1662808" y="-48279"/>
                          <a:pt x="1872647" y="29477"/>
                          <a:pt x="2082422" y="0"/>
                        </a:cubicBezTo>
                        <a:cubicBezTo>
                          <a:pt x="2136461" y="167166"/>
                          <a:pt x="2045182" y="342841"/>
                          <a:pt x="2082422" y="461665"/>
                        </a:cubicBezTo>
                        <a:cubicBezTo>
                          <a:pt x="1973885" y="513580"/>
                          <a:pt x="1770208" y="443438"/>
                          <a:pt x="1603465" y="461665"/>
                        </a:cubicBezTo>
                        <a:cubicBezTo>
                          <a:pt x="1436722" y="479892"/>
                          <a:pt x="1300973" y="414929"/>
                          <a:pt x="1124508" y="461665"/>
                        </a:cubicBezTo>
                        <a:cubicBezTo>
                          <a:pt x="948043" y="508401"/>
                          <a:pt x="838581" y="450245"/>
                          <a:pt x="562254" y="461665"/>
                        </a:cubicBezTo>
                        <a:cubicBezTo>
                          <a:pt x="285927" y="473085"/>
                          <a:pt x="277176" y="4589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Decision tree 2</a:t>
            </a:r>
            <a:endParaRPr lang="en-PH" sz="2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48E994B-0005-C41F-A97A-0DE6448325EA}"/>
              </a:ext>
            </a:extLst>
          </p:cNvPr>
          <p:cNvSpPr txBox="1"/>
          <p:nvPr/>
        </p:nvSpPr>
        <p:spPr>
          <a:xfrm>
            <a:off x="9011736" y="4053646"/>
            <a:ext cx="2082422" cy="461665"/>
          </a:xfrm>
          <a:prstGeom prst="rect">
            <a:avLst/>
          </a:pr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82422"/>
                      <a:gd name="connsiteY0" fmla="*/ 0 h 461665"/>
                      <a:gd name="connsiteX1" fmla="*/ 499781 w 2082422"/>
                      <a:gd name="connsiteY1" fmla="*/ 0 h 461665"/>
                      <a:gd name="connsiteX2" fmla="*/ 957914 w 2082422"/>
                      <a:gd name="connsiteY2" fmla="*/ 0 h 461665"/>
                      <a:gd name="connsiteX3" fmla="*/ 1520168 w 2082422"/>
                      <a:gd name="connsiteY3" fmla="*/ 0 h 461665"/>
                      <a:gd name="connsiteX4" fmla="*/ 2082422 w 2082422"/>
                      <a:gd name="connsiteY4" fmla="*/ 0 h 461665"/>
                      <a:gd name="connsiteX5" fmla="*/ 2082422 w 2082422"/>
                      <a:gd name="connsiteY5" fmla="*/ 461665 h 461665"/>
                      <a:gd name="connsiteX6" fmla="*/ 1603465 w 2082422"/>
                      <a:gd name="connsiteY6" fmla="*/ 461665 h 461665"/>
                      <a:gd name="connsiteX7" fmla="*/ 1124508 w 2082422"/>
                      <a:gd name="connsiteY7" fmla="*/ 461665 h 461665"/>
                      <a:gd name="connsiteX8" fmla="*/ 562254 w 2082422"/>
                      <a:gd name="connsiteY8" fmla="*/ 461665 h 461665"/>
                      <a:gd name="connsiteX9" fmla="*/ 0 w 2082422"/>
                      <a:gd name="connsiteY9" fmla="*/ 461665 h 461665"/>
                      <a:gd name="connsiteX10" fmla="*/ 0 w 2082422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2422" h="461665" extrusionOk="0">
                        <a:moveTo>
                          <a:pt x="0" y="0"/>
                        </a:moveTo>
                        <a:cubicBezTo>
                          <a:pt x="236970" y="-22774"/>
                          <a:pt x="344210" y="22100"/>
                          <a:pt x="499781" y="0"/>
                        </a:cubicBezTo>
                        <a:cubicBezTo>
                          <a:pt x="655352" y="-22100"/>
                          <a:pt x="731270" y="35803"/>
                          <a:pt x="957914" y="0"/>
                        </a:cubicBezTo>
                        <a:cubicBezTo>
                          <a:pt x="1184558" y="-35803"/>
                          <a:pt x="1377528" y="48279"/>
                          <a:pt x="1520168" y="0"/>
                        </a:cubicBezTo>
                        <a:cubicBezTo>
                          <a:pt x="1662808" y="-48279"/>
                          <a:pt x="1872647" y="29477"/>
                          <a:pt x="2082422" y="0"/>
                        </a:cubicBezTo>
                        <a:cubicBezTo>
                          <a:pt x="2136461" y="167166"/>
                          <a:pt x="2045182" y="342841"/>
                          <a:pt x="2082422" y="461665"/>
                        </a:cubicBezTo>
                        <a:cubicBezTo>
                          <a:pt x="1973885" y="513580"/>
                          <a:pt x="1770208" y="443438"/>
                          <a:pt x="1603465" y="461665"/>
                        </a:cubicBezTo>
                        <a:cubicBezTo>
                          <a:pt x="1436722" y="479892"/>
                          <a:pt x="1300973" y="414929"/>
                          <a:pt x="1124508" y="461665"/>
                        </a:cubicBezTo>
                        <a:cubicBezTo>
                          <a:pt x="948043" y="508401"/>
                          <a:pt x="838581" y="450245"/>
                          <a:pt x="562254" y="461665"/>
                        </a:cubicBezTo>
                        <a:cubicBezTo>
                          <a:pt x="285927" y="473085"/>
                          <a:pt x="277176" y="4589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Decision tree 3</a:t>
            </a:r>
            <a:endParaRPr lang="en-PH" sz="2400" b="1" dirty="0"/>
          </a:p>
        </p:txBody>
      </p:sp>
      <p:pic>
        <p:nvPicPr>
          <p:cNvPr id="83" name="Picture 82" descr="A green tree with a brown trunk&#10;&#10;Description automatically generated">
            <a:extLst>
              <a:ext uri="{FF2B5EF4-FFF2-40B4-BE49-F238E27FC236}">
                <a16:creationId xmlns:a16="http://schemas.microsoft.com/office/drawing/2014/main" id="{60AD7A97-53FC-CA3A-4AA1-F0DA548AF2F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" y="3978759"/>
            <a:ext cx="720000" cy="691948"/>
          </a:xfrm>
          <a:prstGeom prst="rect">
            <a:avLst/>
          </a:prstGeom>
        </p:spPr>
      </p:pic>
      <p:pic>
        <p:nvPicPr>
          <p:cNvPr id="84" name="Picture 83" descr="A green tree with a brown trunk&#10;&#10;Description automatically generated">
            <a:extLst>
              <a:ext uri="{FF2B5EF4-FFF2-40B4-BE49-F238E27FC236}">
                <a16:creationId xmlns:a16="http://schemas.microsoft.com/office/drawing/2014/main" id="{D5FD8B03-5231-C918-E35D-82FA5E995F3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652" y="3964273"/>
            <a:ext cx="720000" cy="691948"/>
          </a:xfrm>
          <a:prstGeom prst="rect">
            <a:avLst/>
          </a:prstGeom>
        </p:spPr>
      </p:pic>
      <p:pic>
        <p:nvPicPr>
          <p:cNvPr id="85" name="Picture 84" descr="A green tree with a brown trunk&#10;&#10;Description automatically generated">
            <a:extLst>
              <a:ext uri="{FF2B5EF4-FFF2-40B4-BE49-F238E27FC236}">
                <a16:creationId xmlns:a16="http://schemas.microsoft.com/office/drawing/2014/main" id="{398A7E6B-2AB7-38D8-FC31-CF3B28335D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504" y="4004568"/>
            <a:ext cx="720000" cy="69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21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250D7-C51C-54D3-E378-21CA62286C66}"/>
              </a:ext>
            </a:extLst>
          </p:cNvPr>
          <p:cNvSpPr txBox="1"/>
          <p:nvPr/>
        </p:nvSpPr>
        <p:spPr>
          <a:xfrm>
            <a:off x="3173623" y="5042889"/>
            <a:ext cx="5844753" cy="1200329"/>
          </a:xfrm>
          <a:custGeom>
            <a:avLst/>
            <a:gdLst>
              <a:gd name="connsiteX0" fmla="*/ 0 w 5844753"/>
              <a:gd name="connsiteY0" fmla="*/ 0 h 1200329"/>
              <a:gd name="connsiteX1" fmla="*/ 526028 w 5844753"/>
              <a:gd name="connsiteY1" fmla="*/ 0 h 1200329"/>
              <a:gd name="connsiteX2" fmla="*/ 935160 w 5844753"/>
              <a:gd name="connsiteY2" fmla="*/ 0 h 1200329"/>
              <a:gd name="connsiteX3" fmla="*/ 1636531 w 5844753"/>
              <a:gd name="connsiteY3" fmla="*/ 0 h 1200329"/>
              <a:gd name="connsiteX4" fmla="*/ 2162559 w 5844753"/>
              <a:gd name="connsiteY4" fmla="*/ 0 h 1200329"/>
              <a:gd name="connsiteX5" fmla="*/ 2688586 w 5844753"/>
              <a:gd name="connsiteY5" fmla="*/ 0 h 1200329"/>
              <a:gd name="connsiteX6" fmla="*/ 3389957 w 5844753"/>
              <a:gd name="connsiteY6" fmla="*/ 0 h 1200329"/>
              <a:gd name="connsiteX7" fmla="*/ 3857537 w 5844753"/>
              <a:gd name="connsiteY7" fmla="*/ 0 h 1200329"/>
              <a:gd name="connsiteX8" fmla="*/ 4558907 w 5844753"/>
              <a:gd name="connsiteY8" fmla="*/ 0 h 1200329"/>
              <a:gd name="connsiteX9" fmla="*/ 5260278 w 5844753"/>
              <a:gd name="connsiteY9" fmla="*/ 0 h 1200329"/>
              <a:gd name="connsiteX10" fmla="*/ 5844753 w 5844753"/>
              <a:gd name="connsiteY10" fmla="*/ 0 h 1200329"/>
              <a:gd name="connsiteX11" fmla="*/ 5844753 w 5844753"/>
              <a:gd name="connsiteY11" fmla="*/ 424116 h 1200329"/>
              <a:gd name="connsiteX12" fmla="*/ 5844753 w 5844753"/>
              <a:gd name="connsiteY12" fmla="*/ 836229 h 1200329"/>
              <a:gd name="connsiteX13" fmla="*/ 5844753 w 5844753"/>
              <a:gd name="connsiteY13" fmla="*/ 1200329 h 1200329"/>
              <a:gd name="connsiteX14" fmla="*/ 5260278 w 5844753"/>
              <a:gd name="connsiteY14" fmla="*/ 1200329 h 1200329"/>
              <a:gd name="connsiteX15" fmla="*/ 4792697 w 5844753"/>
              <a:gd name="connsiteY15" fmla="*/ 1200329 h 1200329"/>
              <a:gd name="connsiteX16" fmla="*/ 4208222 w 5844753"/>
              <a:gd name="connsiteY16" fmla="*/ 1200329 h 1200329"/>
              <a:gd name="connsiteX17" fmla="*/ 3506852 w 5844753"/>
              <a:gd name="connsiteY17" fmla="*/ 1200329 h 1200329"/>
              <a:gd name="connsiteX18" fmla="*/ 2922377 w 5844753"/>
              <a:gd name="connsiteY18" fmla="*/ 1200329 h 1200329"/>
              <a:gd name="connsiteX19" fmla="*/ 2513244 w 5844753"/>
              <a:gd name="connsiteY19" fmla="*/ 1200329 h 1200329"/>
              <a:gd name="connsiteX20" fmla="*/ 2045664 w 5844753"/>
              <a:gd name="connsiteY20" fmla="*/ 1200329 h 1200329"/>
              <a:gd name="connsiteX21" fmla="*/ 1344293 w 5844753"/>
              <a:gd name="connsiteY21" fmla="*/ 1200329 h 1200329"/>
              <a:gd name="connsiteX22" fmla="*/ 759818 w 5844753"/>
              <a:gd name="connsiteY22" fmla="*/ 1200329 h 1200329"/>
              <a:gd name="connsiteX23" fmla="*/ 0 w 5844753"/>
              <a:gd name="connsiteY23" fmla="*/ 1200329 h 1200329"/>
              <a:gd name="connsiteX24" fmla="*/ 0 w 5844753"/>
              <a:gd name="connsiteY24" fmla="*/ 800219 h 1200329"/>
              <a:gd name="connsiteX25" fmla="*/ 0 w 5844753"/>
              <a:gd name="connsiteY25" fmla="*/ 436120 h 1200329"/>
              <a:gd name="connsiteX26" fmla="*/ 0 w 5844753"/>
              <a:gd name="connsiteY26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844753" h="1200329" extrusionOk="0">
                <a:moveTo>
                  <a:pt x="0" y="0"/>
                </a:moveTo>
                <a:cubicBezTo>
                  <a:pt x="212734" y="-48014"/>
                  <a:pt x="273629" y="37794"/>
                  <a:pt x="526028" y="0"/>
                </a:cubicBezTo>
                <a:cubicBezTo>
                  <a:pt x="778427" y="-37794"/>
                  <a:pt x="764770" y="33184"/>
                  <a:pt x="935160" y="0"/>
                </a:cubicBezTo>
                <a:cubicBezTo>
                  <a:pt x="1105550" y="-33184"/>
                  <a:pt x="1462175" y="16178"/>
                  <a:pt x="1636531" y="0"/>
                </a:cubicBezTo>
                <a:cubicBezTo>
                  <a:pt x="1810887" y="-16178"/>
                  <a:pt x="1990434" y="21965"/>
                  <a:pt x="2162559" y="0"/>
                </a:cubicBezTo>
                <a:cubicBezTo>
                  <a:pt x="2334684" y="-21965"/>
                  <a:pt x="2462597" y="50885"/>
                  <a:pt x="2688586" y="0"/>
                </a:cubicBezTo>
                <a:cubicBezTo>
                  <a:pt x="2914575" y="-50885"/>
                  <a:pt x="3041819" y="60692"/>
                  <a:pt x="3389957" y="0"/>
                </a:cubicBezTo>
                <a:cubicBezTo>
                  <a:pt x="3738095" y="-60692"/>
                  <a:pt x="3690633" y="55417"/>
                  <a:pt x="3857537" y="0"/>
                </a:cubicBezTo>
                <a:cubicBezTo>
                  <a:pt x="4024441" y="-55417"/>
                  <a:pt x="4334151" y="77566"/>
                  <a:pt x="4558907" y="0"/>
                </a:cubicBezTo>
                <a:cubicBezTo>
                  <a:pt x="4783663" y="-77566"/>
                  <a:pt x="4957438" y="20878"/>
                  <a:pt x="5260278" y="0"/>
                </a:cubicBezTo>
                <a:cubicBezTo>
                  <a:pt x="5563118" y="-20878"/>
                  <a:pt x="5685483" y="60349"/>
                  <a:pt x="5844753" y="0"/>
                </a:cubicBezTo>
                <a:cubicBezTo>
                  <a:pt x="5857740" y="198003"/>
                  <a:pt x="5822332" y="334131"/>
                  <a:pt x="5844753" y="424116"/>
                </a:cubicBezTo>
                <a:cubicBezTo>
                  <a:pt x="5867174" y="514101"/>
                  <a:pt x="5802033" y="738045"/>
                  <a:pt x="5844753" y="836229"/>
                </a:cubicBezTo>
                <a:cubicBezTo>
                  <a:pt x="5887473" y="934413"/>
                  <a:pt x="5809468" y="1076920"/>
                  <a:pt x="5844753" y="1200329"/>
                </a:cubicBezTo>
                <a:cubicBezTo>
                  <a:pt x="5566732" y="1249416"/>
                  <a:pt x="5379157" y="1168650"/>
                  <a:pt x="5260278" y="1200329"/>
                </a:cubicBezTo>
                <a:cubicBezTo>
                  <a:pt x="5141400" y="1232008"/>
                  <a:pt x="4995332" y="1158513"/>
                  <a:pt x="4792697" y="1200329"/>
                </a:cubicBezTo>
                <a:cubicBezTo>
                  <a:pt x="4590062" y="1242145"/>
                  <a:pt x="4333111" y="1133684"/>
                  <a:pt x="4208222" y="1200329"/>
                </a:cubicBezTo>
                <a:cubicBezTo>
                  <a:pt x="4083333" y="1266974"/>
                  <a:pt x="3766521" y="1196511"/>
                  <a:pt x="3506852" y="1200329"/>
                </a:cubicBezTo>
                <a:cubicBezTo>
                  <a:pt x="3247183" y="1204147"/>
                  <a:pt x="3068348" y="1167164"/>
                  <a:pt x="2922377" y="1200329"/>
                </a:cubicBezTo>
                <a:cubicBezTo>
                  <a:pt x="2776406" y="1233494"/>
                  <a:pt x="2706415" y="1156593"/>
                  <a:pt x="2513244" y="1200329"/>
                </a:cubicBezTo>
                <a:cubicBezTo>
                  <a:pt x="2320073" y="1244065"/>
                  <a:pt x="2156490" y="1180685"/>
                  <a:pt x="2045664" y="1200329"/>
                </a:cubicBezTo>
                <a:cubicBezTo>
                  <a:pt x="1934838" y="1219973"/>
                  <a:pt x="1579532" y="1119299"/>
                  <a:pt x="1344293" y="1200329"/>
                </a:cubicBezTo>
                <a:cubicBezTo>
                  <a:pt x="1109054" y="1281359"/>
                  <a:pt x="959504" y="1131732"/>
                  <a:pt x="759818" y="1200329"/>
                </a:cubicBezTo>
                <a:cubicBezTo>
                  <a:pt x="560132" y="1268926"/>
                  <a:pt x="193777" y="1181884"/>
                  <a:pt x="0" y="1200329"/>
                </a:cubicBezTo>
                <a:cubicBezTo>
                  <a:pt x="-21605" y="1087001"/>
                  <a:pt x="33197" y="934404"/>
                  <a:pt x="0" y="800219"/>
                </a:cubicBezTo>
                <a:cubicBezTo>
                  <a:pt x="-33197" y="666034"/>
                  <a:pt x="24171" y="601396"/>
                  <a:pt x="0" y="436120"/>
                </a:cubicBezTo>
                <a:cubicBezTo>
                  <a:pt x="-24171" y="270844"/>
                  <a:pt x="44855" y="16346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This variety is what makes random forests </a:t>
            </a:r>
            <a:r>
              <a:rPr lang="en-US" sz="2400" b="1" dirty="0"/>
              <a:t>more effective than individual decision trees</a:t>
            </a:r>
            <a:r>
              <a:rPr lang="en-US" sz="2400" dirty="0"/>
              <a:t>.</a:t>
            </a:r>
            <a:endParaRPr lang="en-PH" sz="2400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C61D02D3-CD8C-BA3E-045C-4BD7EB11B6F2}"/>
              </a:ext>
            </a:extLst>
          </p:cNvPr>
          <p:cNvGrpSpPr/>
          <p:nvPr/>
        </p:nvGrpSpPr>
        <p:grpSpPr>
          <a:xfrm>
            <a:off x="176580" y="177798"/>
            <a:ext cx="3753078" cy="3739549"/>
            <a:chOff x="176580" y="177798"/>
            <a:chExt cx="3753078" cy="373954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53C36CB-D00E-7943-6654-7B3A246C7C4C}"/>
                </a:ext>
              </a:extLst>
            </p:cNvPr>
            <p:cNvGrpSpPr/>
            <p:nvPr/>
          </p:nvGrpSpPr>
          <p:grpSpPr>
            <a:xfrm>
              <a:off x="205631" y="462958"/>
              <a:ext cx="3392827" cy="3263901"/>
              <a:chOff x="205631" y="462958"/>
              <a:chExt cx="3392827" cy="3263901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67175AA-3DA1-052D-5C22-6D179DA05AB6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 flipH="1">
                <a:off x="1598097" y="2099738"/>
                <a:ext cx="781935" cy="461541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Rounded Rectangle 46">
                <a:extLst>
                  <a:ext uri="{FF2B5EF4-FFF2-40B4-BE49-F238E27FC236}">
                    <a16:creationId xmlns:a16="http://schemas.microsoft.com/office/drawing/2014/main" id="{FB7F5188-9904-316F-3992-7FF5C1E4C5FC}"/>
                  </a:ext>
                </a:extLst>
              </p:cNvPr>
              <p:cNvSpPr/>
              <p:nvPr/>
            </p:nvSpPr>
            <p:spPr>
              <a:xfrm>
                <a:off x="1161606" y="1671444"/>
                <a:ext cx="2436852" cy="42829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/>
                  <a:t>Is Round?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22961E1-CFD8-CD4C-B3FE-C9D0171D6A6A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>
                <a:off x="2380032" y="2099738"/>
                <a:ext cx="681448" cy="513920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CC39B8-6B58-9BF2-0C20-C412DC012EB8}"/>
                  </a:ext>
                </a:extLst>
              </p:cNvPr>
              <p:cNvSpPr txBox="1"/>
              <p:nvPr/>
            </p:nvSpPr>
            <p:spPr>
              <a:xfrm>
                <a:off x="1388564" y="2143396"/>
                <a:ext cx="403938" cy="25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solidFill>
                      <a:srgbClr val="00B050"/>
                    </a:solidFill>
                  </a:rPr>
                  <a:t>True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DA06AE2-05D3-B66E-B77A-D16AF97E9B23}"/>
                  </a:ext>
                </a:extLst>
              </p:cNvPr>
              <p:cNvSpPr txBox="1"/>
              <p:nvPr/>
            </p:nvSpPr>
            <p:spPr>
              <a:xfrm>
                <a:off x="2842704" y="2166006"/>
                <a:ext cx="437552" cy="25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solidFill>
                      <a:srgbClr val="FF0000"/>
                    </a:solidFill>
                  </a:rPr>
                  <a:t>False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AFDF374-6F5F-66FE-4740-D91EF6D63ED8}"/>
                  </a:ext>
                </a:extLst>
              </p:cNvPr>
              <p:cNvGrpSpPr/>
              <p:nvPr/>
            </p:nvGrpSpPr>
            <p:grpSpPr>
              <a:xfrm>
                <a:off x="1707674" y="462958"/>
                <a:ext cx="1353807" cy="1420970"/>
                <a:chOff x="7088269" y="2537416"/>
                <a:chExt cx="1800000" cy="1791583"/>
              </a:xfrm>
            </p:grpSpPr>
            <p:pic>
              <p:nvPicPr>
                <p:cNvPr id="46" name="Picture 45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86AC7AE0-BF23-24D2-F25C-7DA0C0BA61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2514" y="3064457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cartoon orange with a leaf&#10;&#10;Description automatically generated">
                  <a:extLst>
                    <a:ext uri="{FF2B5EF4-FFF2-40B4-BE49-F238E27FC236}">
                      <a16:creationId xmlns:a16="http://schemas.microsoft.com/office/drawing/2014/main" id="{CDEE1679-6D9D-DB8D-58C5-3CD7A92E8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07263" y="2537416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48" name="Graphic 47" descr="Bowl outline">
                  <a:extLst>
                    <a:ext uri="{FF2B5EF4-FFF2-40B4-BE49-F238E27FC236}">
                      <a16:creationId xmlns:a16="http://schemas.microsoft.com/office/drawing/2014/main" id="{4693DCC7-027D-DA58-FA76-87E5F6F915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 t="42963"/>
                <a:stretch/>
              </p:blipFill>
              <p:spPr>
                <a:xfrm>
                  <a:off x="7088269" y="3302340"/>
                  <a:ext cx="1800000" cy="1026659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3AAD2078-5A49-41FE-6D81-879DE3A401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6878" y="2880091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0" name="Picture 49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CDFE8C66-3718-A8B0-4269-93F15DC411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6878" y="3297904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1158673B-7037-7CD6-959D-E83D288704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8269" y="2895941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2" name="Picture 51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9C090C41-8B13-9024-447A-83B74F8307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15639" y="3325504"/>
                  <a:ext cx="360000" cy="304800"/>
                </a:xfrm>
                <a:prstGeom prst="rect">
                  <a:avLst/>
                </a:prstGeom>
              </p:spPr>
            </p:pic>
            <p:pic>
              <p:nvPicPr>
                <p:cNvPr id="53" name="Picture 52" descr="A cartoon orange with a leaf&#10;&#10;Description automatically generated">
                  <a:extLst>
                    <a:ext uri="{FF2B5EF4-FFF2-40B4-BE49-F238E27FC236}">
                      <a16:creationId xmlns:a16="http://schemas.microsoft.com/office/drawing/2014/main" id="{B561980B-2B48-CD2A-7FB7-6F79B2BACD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878" y="2914740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4" name="Picture 53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B29DE87A-2A59-E148-17D6-8D562E8CD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4248" y="3336989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312B6EB3-6811-10BC-AC3A-0E6431784E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2226" y="2558456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6" name="Picture 55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0CFC0214-FBF8-ACBC-C9F1-FFA4559FA8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4024" y="2954142"/>
                  <a:ext cx="360000" cy="360000"/>
                </a:xfrm>
                <a:prstGeom prst="rect">
                  <a:avLst/>
                </a:prstGeom>
              </p:spPr>
            </p:pic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389341A-1DD0-918D-0B75-FCF49D94C097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 flipH="1">
                <a:off x="415164" y="3235390"/>
                <a:ext cx="797667" cy="491469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68FAA1D-66CD-C55B-A1AD-184C417911E3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>
                <a:off x="1212831" y="3235390"/>
                <a:ext cx="665716" cy="491469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645371C-0A6E-A572-5506-218D9B86695B}"/>
                  </a:ext>
                </a:extLst>
              </p:cNvPr>
              <p:cNvSpPr txBox="1"/>
              <p:nvPr/>
            </p:nvSpPr>
            <p:spPr>
              <a:xfrm>
                <a:off x="205631" y="3332656"/>
                <a:ext cx="403938" cy="25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solidFill>
                      <a:srgbClr val="00B050"/>
                    </a:solidFill>
                  </a:rPr>
                  <a:t>True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AC2F11-C806-B893-094C-58D0935B2B4D}"/>
                  </a:ext>
                </a:extLst>
              </p:cNvPr>
              <p:cNvSpPr txBox="1"/>
              <p:nvPr/>
            </p:nvSpPr>
            <p:spPr>
              <a:xfrm>
                <a:off x="1683330" y="3321892"/>
                <a:ext cx="603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solidFill>
                      <a:srgbClr val="FF0000"/>
                    </a:solidFill>
                  </a:rPr>
                  <a:t>False</a:t>
                </a:r>
              </a:p>
            </p:txBody>
          </p:sp>
          <p:sp>
            <p:nvSpPr>
              <p:cNvPr id="61" name="Rounded Rectangle 46">
                <a:extLst>
                  <a:ext uri="{FF2B5EF4-FFF2-40B4-BE49-F238E27FC236}">
                    <a16:creationId xmlns:a16="http://schemas.microsoft.com/office/drawing/2014/main" id="{9203261C-5C63-A47A-16DD-182404339E58}"/>
                  </a:ext>
                </a:extLst>
              </p:cNvPr>
              <p:cNvSpPr/>
              <p:nvPr/>
            </p:nvSpPr>
            <p:spPr>
              <a:xfrm>
                <a:off x="440751" y="2807096"/>
                <a:ext cx="1544159" cy="42829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/>
                  <a:t>Is color Red?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94C7CFC-E4A5-4AA8-D9AE-4467103629D5}"/>
                </a:ext>
              </a:extLst>
            </p:cNvPr>
            <p:cNvSpPr/>
            <p:nvPr/>
          </p:nvSpPr>
          <p:spPr>
            <a:xfrm>
              <a:off x="176580" y="177798"/>
              <a:ext cx="3753078" cy="373954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0ECE096-1CA8-E26A-7BCC-5513E1C87E6E}"/>
              </a:ext>
            </a:extLst>
          </p:cNvPr>
          <p:cNvGrpSpPr/>
          <p:nvPr/>
        </p:nvGrpSpPr>
        <p:grpSpPr>
          <a:xfrm>
            <a:off x="4164907" y="177799"/>
            <a:ext cx="3753078" cy="3739549"/>
            <a:chOff x="4164907" y="177799"/>
            <a:chExt cx="3753078" cy="373954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2AD6F55-3C04-3198-426E-53E24739F83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747905" y="2106679"/>
              <a:ext cx="781935" cy="46154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ounded Rectangle 46">
              <a:extLst>
                <a:ext uri="{FF2B5EF4-FFF2-40B4-BE49-F238E27FC236}">
                  <a16:creationId xmlns:a16="http://schemas.microsoft.com/office/drawing/2014/main" id="{417DD281-619E-E761-BD64-B2CB44F895F6}"/>
                </a:ext>
              </a:extLst>
            </p:cNvPr>
            <p:cNvSpPr/>
            <p:nvPr/>
          </p:nvSpPr>
          <p:spPr>
            <a:xfrm>
              <a:off x="5311414" y="1678385"/>
              <a:ext cx="2436852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color red?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9FCF60B-22D0-AD6B-6DCA-B2D98B73A18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6529840" y="2106679"/>
              <a:ext cx="681448" cy="51392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622456-5B61-BBCB-1B56-3E97DDF15A65}"/>
                </a:ext>
              </a:extLst>
            </p:cNvPr>
            <p:cNvSpPr txBox="1"/>
            <p:nvPr/>
          </p:nvSpPr>
          <p:spPr>
            <a:xfrm>
              <a:off x="5538372" y="2150337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AE6124-BFAA-1342-C245-E058C5E04CFB}"/>
                </a:ext>
              </a:extLst>
            </p:cNvPr>
            <p:cNvSpPr txBox="1"/>
            <p:nvPr/>
          </p:nvSpPr>
          <p:spPr>
            <a:xfrm>
              <a:off x="6992512" y="2172947"/>
              <a:ext cx="437552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48A6CB-24F9-EC4F-824E-D15DBD3355EE}"/>
                </a:ext>
              </a:extLst>
            </p:cNvPr>
            <p:cNvGrpSpPr/>
            <p:nvPr/>
          </p:nvGrpSpPr>
          <p:grpSpPr>
            <a:xfrm>
              <a:off x="5857482" y="469899"/>
              <a:ext cx="1353807" cy="1420970"/>
              <a:chOff x="7088269" y="2537416"/>
              <a:chExt cx="1800000" cy="1791583"/>
            </a:xfrm>
          </p:grpSpPr>
          <p:pic>
            <p:nvPicPr>
              <p:cNvPr id="11" name="Picture 1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8E1F43A-E3FA-28E0-F996-E854EB4FB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2" name="Picture 1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B523B9F9-D990-4AF1-7C98-789472068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3" name="Graphic 12" descr="Bowl outline">
                <a:extLst>
                  <a:ext uri="{FF2B5EF4-FFF2-40B4-BE49-F238E27FC236}">
                    <a16:creationId xmlns:a16="http://schemas.microsoft.com/office/drawing/2014/main" id="{8162B5AF-01AC-C4DE-7CF2-F880048FAB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14" name="Picture 1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B34296BC-FD80-5ACB-F01A-7541A2ED0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5" name="Picture 1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A92A5B4-6926-455E-CC7D-C99870504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6" name="Picture 15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9483449-04B1-F0B9-B815-3C5BA02A2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7" name="Picture 1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F52E994E-FA8D-8438-C79A-348CF78DE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18" name="Picture 17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5707F6D-4217-956A-FB39-C35AF1022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9" name="Picture 18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CFF2B76-AE85-7BFC-9008-30CDAA769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0" name="Picture 1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14A94C0-E411-7F4A-F074-336EF885C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1" name="Picture 2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60FEB3-92A3-959D-40EB-D830A884D3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BF406D-6776-F9B4-F4BC-A90CA15D7624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4564972" y="3242331"/>
              <a:ext cx="797667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2DA01D-E82D-C873-C097-5CF27D8BC870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5362639" y="3242331"/>
              <a:ext cx="665716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3AE0B5-10B5-8942-AD78-011127D8E878}"/>
                </a:ext>
              </a:extLst>
            </p:cNvPr>
            <p:cNvSpPr txBox="1"/>
            <p:nvPr/>
          </p:nvSpPr>
          <p:spPr>
            <a:xfrm>
              <a:off x="4355439" y="3339597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9950A7-49CE-45AF-8C1C-3B492D503418}"/>
                </a:ext>
              </a:extLst>
            </p:cNvPr>
            <p:cNvSpPr txBox="1"/>
            <p:nvPr/>
          </p:nvSpPr>
          <p:spPr>
            <a:xfrm>
              <a:off x="5833138" y="3328833"/>
              <a:ext cx="603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26" name="Rounded Rectangle 46">
              <a:extLst>
                <a:ext uri="{FF2B5EF4-FFF2-40B4-BE49-F238E27FC236}">
                  <a16:creationId xmlns:a16="http://schemas.microsoft.com/office/drawing/2014/main" id="{2ADCD45E-4EA2-FD26-6C47-B893061C3155}"/>
                </a:ext>
              </a:extLst>
            </p:cNvPr>
            <p:cNvSpPr/>
            <p:nvPr/>
          </p:nvSpPr>
          <p:spPr>
            <a:xfrm>
              <a:off x="4590559" y="2814037"/>
              <a:ext cx="1544159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Round?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DB0A13A-E045-6CBB-D90C-69AECE5CBB9E}"/>
                </a:ext>
              </a:extLst>
            </p:cNvPr>
            <p:cNvSpPr/>
            <p:nvPr/>
          </p:nvSpPr>
          <p:spPr>
            <a:xfrm>
              <a:off x="4164907" y="177799"/>
              <a:ext cx="3753078" cy="373954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9BDE478-A1D5-1E38-7357-5E553A203703}"/>
              </a:ext>
            </a:extLst>
          </p:cNvPr>
          <p:cNvGrpSpPr/>
          <p:nvPr/>
        </p:nvGrpSpPr>
        <p:grpSpPr>
          <a:xfrm>
            <a:off x="8176408" y="177799"/>
            <a:ext cx="3753078" cy="3739549"/>
            <a:chOff x="8176408" y="177799"/>
            <a:chExt cx="3753078" cy="373954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AFDB19-CF29-2682-6588-6B9EAC15D38B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>
              <a:off x="9671330" y="2123367"/>
              <a:ext cx="781935" cy="46154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ounded Rectangle 46">
              <a:extLst>
                <a:ext uri="{FF2B5EF4-FFF2-40B4-BE49-F238E27FC236}">
                  <a16:creationId xmlns:a16="http://schemas.microsoft.com/office/drawing/2014/main" id="{9AD736B6-E014-2BC8-2669-1BC04AF2D9C0}"/>
                </a:ext>
              </a:extLst>
            </p:cNvPr>
            <p:cNvSpPr/>
            <p:nvPr/>
          </p:nvSpPr>
          <p:spPr>
            <a:xfrm>
              <a:off x="9234839" y="1695073"/>
              <a:ext cx="2436852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Diameter &lt;= ?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7E6054-7016-BB56-35A3-BD53FD0B6A64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10453265" y="2123367"/>
              <a:ext cx="681448" cy="51392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555DEA-6C71-0928-C753-8807CC68F5BB}"/>
                </a:ext>
              </a:extLst>
            </p:cNvPr>
            <p:cNvSpPr txBox="1"/>
            <p:nvPr/>
          </p:nvSpPr>
          <p:spPr>
            <a:xfrm>
              <a:off x="9461797" y="2167025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2D01E2-CBAE-EE1E-C85D-02957EF7C578}"/>
                </a:ext>
              </a:extLst>
            </p:cNvPr>
            <p:cNvSpPr txBox="1"/>
            <p:nvPr/>
          </p:nvSpPr>
          <p:spPr>
            <a:xfrm>
              <a:off x="10915937" y="2189635"/>
              <a:ext cx="437552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977002F-29F7-2189-CB41-944FDF724558}"/>
                </a:ext>
              </a:extLst>
            </p:cNvPr>
            <p:cNvGrpSpPr/>
            <p:nvPr/>
          </p:nvGrpSpPr>
          <p:grpSpPr>
            <a:xfrm>
              <a:off x="9780907" y="486587"/>
              <a:ext cx="1353807" cy="1420970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B76D267-16A0-98AB-74DD-067337A0E8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276D2A3-C8F8-C474-7D3E-9F949C373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2A8B3285-D061-F7E4-DA3F-FA965A2C64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F5A734-808B-C3FE-9CD1-6AD441187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4D36A21-8C54-47D0-18A4-95931862E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361A99C-D79E-B733-048D-E8EE667A3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7F7D0DE7-1526-4716-E8A4-8F0C90BFB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2" name="Picture 6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95BD730-C482-4F55-8B17-267B4A1F1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7265FA12-004B-757C-6CE2-A0234BF70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C76F9E4-8A56-9E1C-6EFF-303A30C48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11056DF-9A72-98B2-ABA2-B53B961C4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729659E-1045-0795-D8EF-A761A10363CD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flipH="1">
              <a:off x="8488397" y="3259019"/>
              <a:ext cx="797667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A9874A7-5B8F-5FD0-5D44-808667929A98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9286064" y="3259019"/>
              <a:ext cx="665716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1AC244B-9760-197D-C9F5-50111AB915C5}"/>
                </a:ext>
              </a:extLst>
            </p:cNvPr>
            <p:cNvSpPr txBox="1"/>
            <p:nvPr/>
          </p:nvSpPr>
          <p:spPr>
            <a:xfrm>
              <a:off x="8254890" y="3300843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609B46C-ECEE-1044-F2E8-40429300A0F6}"/>
                </a:ext>
              </a:extLst>
            </p:cNvPr>
            <p:cNvSpPr txBox="1"/>
            <p:nvPr/>
          </p:nvSpPr>
          <p:spPr>
            <a:xfrm>
              <a:off x="9650200" y="3302930"/>
              <a:ext cx="603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70" name="Rounded Rectangle 46">
              <a:extLst>
                <a:ext uri="{FF2B5EF4-FFF2-40B4-BE49-F238E27FC236}">
                  <a16:creationId xmlns:a16="http://schemas.microsoft.com/office/drawing/2014/main" id="{E9032DE7-A204-6AA2-448F-61B608C91F43}"/>
                </a:ext>
              </a:extLst>
            </p:cNvPr>
            <p:cNvSpPr/>
            <p:nvPr/>
          </p:nvSpPr>
          <p:spPr>
            <a:xfrm>
              <a:off x="8513984" y="2830725"/>
              <a:ext cx="1544159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Round?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0A6C11-CB96-D914-AFE9-BEEB4492136D}"/>
                </a:ext>
              </a:extLst>
            </p:cNvPr>
            <p:cNvSpPr/>
            <p:nvPr/>
          </p:nvSpPr>
          <p:spPr>
            <a:xfrm>
              <a:off x="8176408" y="177799"/>
              <a:ext cx="3753078" cy="373954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102B8B7-C456-E97B-C323-964772577F02}"/>
              </a:ext>
            </a:extLst>
          </p:cNvPr>
          <p:cNvSpPr txBox="1"/>
          <p:nvPr/>
        </p:nvSpPr>
        <p:spPr>
          <a:xfrm>
            <a:off x="1011908" y="4040111"/>
            <a:ext cx="2082422" cy="461665"/>
          </a:xfrm>
          <a:prstGeom prst="rect">
            <a:avLst/>
          </a:pr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82422"/>
                      <a:gd name="connsiteY0" fmla="*/ 0 h 461665"/>
                      <a:gd name="connsiteX1" fmla="*/ 499781 w 2082422"/>
                      <a:gd name="connsiteY1" fmla="*/ 0 h 461665"/>
                      <a:gd name="connsiteX2" fmla="*/ 957914 w 2082422"/>
                      <a:gd name="connsiteY2" fmla="*/ 0 h 461665"/>
                      <a:gd name="connsiteX3" fmla="*/ 1520168 w 2082422"/>
                      <a:gd name="connsiteY3" fmla="*/ 0 h 461665"/>
                      <a:gd name="connsiteX4" fmla="*/ 2082422 w 2082422"/>
                      <a:gd name="connsiteY4" fmla="*/ 0 h 461665"/>
                      <a:gd name="connsiteX5" fmla="*/ 2082422 w 2082422"/>
                      <a:gd name="connsiteY5" fmla="*/ 461665 h 461665"/>
                      <a:gd name="connsiteX6" fmla="*/ 1603465 w 2082422"/>
                      <a:gd name="connsiteY6" fmla="*/ 461665 h 461665"/>
                      <a:gd name="connsiteX7" fmla="*/ 1124508 w 2082422"/>
                      <a:gd name="connsiteY7" fmla="*/ 461665 h 461665"/>
                      <a:gd name="connsiteX8" fmla="*/ 562254 w 2082422"/>
                      <a:gd name="connsiteY8" fmla="*/ 461665 h 461665"/>
                      <a:gd name="connsiteX9" fmla="*/ 0 w 2082422"/>
                      <a:gd name="connsiteY9" fmla="*/ 461665 h 461665"/>
                      <a:gd name="connsiteX10" fmla="*/ 0 w 2082422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2422" h="461665" extrusionOk="0">
                        <a:moveTo>
                          <a:pt x="0" y="0"/>
                        </a:moveTo>
                        <a:cubicBezTo>
                          <a:pt x="236970" y="-22774"/>
                          <a:pt x="344210" y="22100"/>
                          <a:pt x="499781" y="0"/>
                        </a:cubicBezTo>
                        <a:cubicBezTo>
                          <a:pt x="655352" y="-22100"/>
                          <a:pt x="731270" y="35803"/>
                          <a:pt x="957914" y="0"/>
                        </a:cubicBezTo>
                        <a:cubicBezTo>
                          <a:pt x="1184558" y="-35803"/>
                          <a:pt x="1377528" y="48279"/>
                          <a:pt x="1520168" y="0"/>
                        </a:cubicBezTo>
                        <a:cubicBezTo>
                          <a:pt x="1662808" y="-48279"/>
                          <a:pt x="1872647" y="29477"/>
                          <a:pt x="2082422" y="0"/>
                        </a:cubicBezTo>
                        <a:cubicBezTo>
                          <a:pt x="2136461" y="167166"/>
                          <a:pt x="2045182" y="342841"/>
                          <a:pt x="2082422" y="461665"/>
                        </a:cubicBezTo>
                        <a:cubicBezTo>
                          <a:pt x="1973885" y="513580"/>
                          <a:pt x="1770208" y="443438"/>
                          <a:pt x="1603465" y="461665"/>
                        </a:cubicBezTo>
                        <a:cubicBezTo>
                          <a:pt x="1436722" y="479892"/>
                          <a:pt x="1300973" y="414929"/>
                          <a:pt x="1124508" y="461665"/>
                        </a:cubicBezTo>
                        <a:cubicBezTo>
                          <a:pt x="948043" y="508401"/>
                          <a:pt x="838581" y="450245"/>
                          <a:pt x="562254" y="461665"/>
                        </a:cubicBezTo>
                        <a:cubicBezTo>
                          <a:pt x="285927" y="473085"/>
                          <a:pt x="277176" y="4589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Decision tree 1</a:t>
            </a:r>
            <a:endParaRPr lang="en-PH" sz="2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84EEC9-A61E-7ED6-E11C-9D905C64351B}"/>
              </a:ext>
            </a:extLst>
          </p:cNvPr>
          <p:cNvSpPr txBox="1"/>
          <p:nvPr/>
        </p:nvSpPr>
        <p:spPr>
          <a:xfrm>
            <a:off x="5093507" y="4021917"/>
            <a:ext cx="2082422" cy="461665"/>
          </a:xfrm>
          <a:prstGeom prst="rect">
            <a:avLst/>
          </a:pr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82422"/>
                      <a:gd name="connsiteY0" fmla="*/ 0 h 461665"/>
                      <a:gd name="connsiteX1" fmla="*/ 499781 w 2082422"/>
                      <a:gd name="connsiteY1" fmla="*/ 0 h 461665"/>
                      <a:gd name="connsiteX2" fmla="*/ 957914 w 2082422"/>
                      <a:gd name="connsiteY2" fmla="*/ 0 h 461665"/>
                      <a:gd name="connsiteX3" fmla="*/ 1520168 w 2082422"/>
                      <a:gd name="connsiteY3" fmla="*/ 0 h 461665"/>
                      <a:gd name="connsiteX4" fmla="*/ 2082422 w 2082422"/>
                      <a:gd name="connsiteY4" fmla="*/ 0 h 461665"/>
                      <a:gd name="connsiteX5" fmla="*/ 2082422 w 2082422"/>
                      <a:gd name="connsiteY5" fmla="*/ 461665 h 461665"/>
                      <a:gd name="connsiteX6" fmla="*/ 1603465 w 2082422"/>
                      <a:gd name="connsiteY6" fmla="*/ 461665 h 461665"/>
                      <a:gd name="connsiteX7" fmla="*/ 1124508 w 2082422"/>
                      <a:gd name="connsiteY7" fmla="*/ 461665 h 461665"/>
                      <a:gd name="connsiteX8" fmla="*/ 562254 w 2082422"/>
                      <a:gd name="connsiteY8" fmla="*/ 461665 h 461665"/>
                      <a:gd name="connsiteX9" fmla="*/ 0 w 2082422"/>
                      <a:gd name="connsiteY9" fmla="*/ 461665 h 461665"/>
                      <a:gd name="connsiteX10" fmla="*/ 0 w 2082422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2422" h="461665" extrusionOk="0">
                        <a:moveTo>
                          <a:pt x="0" y="0"/>
                        </a:moveTo>
                        <a:cubicBezTo>
                          <a:pt x="236970" y="-22774"/>
                          <a:pt x="344210" y="22100"/>
                          <a:pt x="499781" y="0"/>
                        </a:cubicBezTo>
                        <a:cubicBezTo>
                          <a:pt x="655352" y="-22100"/>
                          <a:pt x="731270" y="35803"/>
                          <a:pt x="957914" y="0"/>
                        </a:cubicBezTo>
                        <a:cubicBezTo>
                          <a:pt x="1184558" y="-35803"/>
                          <a:pt x="1377528" y="48279"/>
                          <a:pt x="1520168" y="0"/>
                        </a:cubicBezTo>
                        <a:cubicBezTo>
                          <a:pt x="1662808" y="-48279"/>
                          <a:pt x="1872647" y="29477"/>
                          <a:pt x="2082422" y="0"/>
                        </a:cubicBezTo>
                        <a:cubicBezTo>
                          <a:pt x="2136461" y="167166"/>
                          <a:pt x="2045182" y="342841"/>
                          <a:pt x="2082422" y="461665"/>
                        </a:cubicBezTo>
                        <a:cubicBezTo>
                          <a:pt x="1973885" y="513580"/>
                          <a:pt x="1770208" y="443438"/>
                          <a:pt x="1603465" y="461665"/>
                        </a:cubicBezTo>
                        <a:cubicBezTo>
                          <a:pt x="1436722" y="479892"/>
                          <a:pt x="1300973" y="414929"/>
                          <a:pt x="1124508" y="461665"/>
                        </a:cubicBezTo>
                        <a:cubicBezTo>
                          <a:pt x="948043" y="508401"/>
                          <a:pt x="838581" y="450245"/>
                          <a:pt x="562254" y="461665"/>
                        </a:cubicBezTo>
                        <a:cubicBezTo>
                          <a:pt x="285927" y="473085"/>
                          <a:pt x="277176" y="4589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Decision tree 2</a:t>
            </a:r>
            <a:endParaRPr lang="en-PH" sz="2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48E994B-0005-C41F-A97A-0DE6448325EA}"/>
              </a:ext>
            </a:extLst>
          </p:cNvPr>
          <p:cNvSpPr txBox="1"/>
          <p:nvPr/>
        </p:nvSpPr>
        <p:spPr>
          <a:xfrm>
            <a:off x="9011736" y="4053646"/>
            <a:ext cx="2082422" cy="461665"/>
          </a:xfrm>
          <a:prstGeom prst="rect">
            <a:avLst/>
          </a:pr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82422"/>
                      <a:gd name="connsiteY0" fmla="*/ 0 h 461665"/>
                      <a:gd name="connsiteX1" fmla="*/ 499781 w 2082422"/>
                      <a:gd name="connsiteY1" fmla="*/ 0 h 461665"/>
                      <a:gd name="connsiteX2" fmla="*/ 957914 w 2082422"/>
                      <a:gd name="connsiteY2" fmla="*/ 0 h 461665"/>
                      <a:gd name="connsiteX3" fmla="*/ 1520168 w 2082422"/>
                      <a:gd name="connsiteY3" fmla="*/ 0 h 461665"/>
                      <a:gd name="connsiteX4" fmla="*/ 2082422 w 2082422"/>
                      <a:gd name="connsiteY4" fmla="*/ 0 h 461665"/>
                      <a:gd name="connsiteX5" fmla="*/ 2082422 w 2082422"/>
                      <a:gd name="connsiteY5" fmla="*/ 461665 h 461665"/>
                      <a:gd name="connsiteX6" fmla="*/ 1603465 w 2082422"/>
                      <a:gd name="connsiteY6" fmla="*/ 461665 h 461665"/>
                      <a:gd name="connsiteX7" fmla="*/ 1124508 w 2082422"/>
                      <a:gd name="connsiteY7" fmla="*/ 461665 h 461665"/>
                      <a:gd name="connsiteX8" fmla="*/ 562254 w 2082422"/>
                      <a:gd name="connsiteY8" fmla="*/ 461665 h 461665"/>
                      <a:gd name="connsiteX9" fmla="*/ 0 w 2082422"/>
                      <a:gd name="connsiteY9" fmla="*/ 461665 h 461665"/>
                      <a:gd name="connsiteX10" fmla="*/ 0 w 2082422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2422" h="461665" extrusionOk="0">
                        <a:moveTo>
                          <a:pt x="0" y="0"/>
                        </a:moveTo>
                        <a:cubicBezTo>
                          <a:pt x="236970" y="-22774"/>
                          <a:pt x="344210" y="22100"/>
                          <a:pt x="499781" y="0"/>
                        </a:cubicBezTo>
                        <a:cubicBezTo>
                          <a:pt x="655352" y="-22100"/>
                          <a:pt x="731270" y="35803"/>
                          <a:pt x="957914" y="0"/>
                        </a:cubicBezTo>
                        <a:cubicBezTo>
                          <a:pt x="1184558" y="-35803"/>
                          <a:pt x="1377528" y="48279"/>
                          <a:pt x="1520168" y="0"/>
                        </a:cubicBezTo>
                        <a:cubicBezTo>
                          <a:pt x="1662808" y="-48279"/>
                          <a:pt x="1872647" y="29477"/>
                          <a:pt x="2082422" y="0"/>
                        </a:cubicBezTo>
                        <a:cubicBezTo>
                          <a:pt x="2136461" y="167166"/>
                          <a:pt x="2045182" y="342841"/>
                          <a:pt x="2082422" y="461665"/>
                        </a:cubicBezTo>
                        <a:cubicBezTo>
                          <a:pt x="1973885" y="513580"/>
                          <a:pt x="1770208" y="443438"/>
                          <a:pt x="1603465" y="461665"/>
                        </a:cubicBezTo>
                        <a:cubicBezTo>
                          <a:pt x="1436722" y="479892"/>
                          <a:pt x="1300973" y="414929"/>
                          <a:pt x="1124508" y="461665"/>
                        </a:cubicBezTo>
                        <a:cubicBezTo>
                          <a:pt x="948043" y="508401"/>
                          <a:pt x="838581" y="450245"/>
                          <a:pt x="562254" y="461665"/>
                        </a:cubicBezTo>
                        <a:cubicBezTo>
                          <a:pt x="285927" y="473085"/>
                          <a:pt x="277176" y="4589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Decision tree 3</a:t>
            </a:r>
            <a:endParaRPr lang="en-PH" sz="2400" b="1" dirty="0"/>
          </a:p>
        </p:txBody>
      </p:sp>
      <p:pic>
        <p:nvPicPr>
          <p:cNvPr id="4" name="Picture 3" descr="A green tree with a brown trunk&#10;&#10;Description automatically generated">
            <a:extLst>
              <a:ext uri="{FF2B5EF4-FFF2-40B4-BE49-F238E27FC236}">
                <a16:creationId xmlns:a16="http://schemas.microsoft.com/office/drawing/2014/main" id="{4AC44545-2A2B-86E1-1383-4675535138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" y="3978759"/>
            <a:ext cx="720000" cy="691948"/>
          </a:xfrm>
          <a:prstGeom prst="rect">
            <a:avLst/>
          </a:prstGeom>
        </p:spPr>
      </p:pic>
      <p:pic>
        <p:nvPicPr>
          <p:cNvPr id="5" name="Picture 4" descr="A green tree with a brown trunk&#10;&#10;Description automatically generated">
            <a:extLst>
              <a:ext uri="{FF2B5EF4-FFF2-40B4-BE49-F238E27FC236}">
                <a16:creationId xmlns:a16="http://schemas.microsoft.com/office/drawing/2014/main" id="{5F262B2B-A11F-4B9E-A82C-B0CC8A09B7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652" y="3964273"/>
            <a:ext cx="720000" cy="691948"/>
          </a:xfrm>
          <a:prstGeom prst="rect">
            <a:avLst/>
          </a:prstGeom>
        </p:spPr>
      </p:pic>
      <p:pic>
        <p:nvPicPr>
          <p:cNvPr id="81" name="Picture 80" descr="A green tree with a brown trunk&#10;&#10;Description automatically generated">
            <a:extLst>
              <a:ext uri="{FF2B5EF4-FFF2-40B4-BE49-F238E27FC236}">
                <a16:creationId xmlns:a16="http://schemas.microsoft.com/office/drawing/2014/main" id="{768891F9-DDAA-5A39-7CB0-7BD1A1FEAC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504" y="4004568"/>
            <a:ext cx="720000" cy="691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255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pple with solid fill">
            <a:extLst>
              <a:ext uri="{FF2B5EF4-FFF2-40B4-BE49-F238E27FC236}">
                <a16:creationId xmlns:a16="http://schemas.microsoft.com/office/drawing/2014/main" id="{7BB57660-143A-0784-FF3C-B973427FCF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96000" y="2529000"/>
            <a:ext cx="1800000" cy="1800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2AB73F4-F8AE-B4DB-C696-982063BE3A1A}"/>
              </a:ext>
            </a:extLst>
          </p:cNvPr>
          <p:cNvSpPr txBox="1"/>
          <p:nvPr/>
        </p:nvSpPr>
        <p:spPr>
          <a:xfrm>
            <a:off x="4250592" y="4843266"/>
            <a:ext cx="3690816" cy="461665"/>
          </a:xfrm>
          <a:custGeom>
            <a:avLst/>
            <a:gdLst>
              <a:gd name="connsiteX0" fmla="*/ 0 w 3690816"/>
              <a:gd name="connsiteY0" fmla="*/ 0 h 461665"/>
              <a:gd name="connsiteX1" fmla="*/ 490351 w 3690816"/>
              <a:gd name="connsiteY1" fmla="*/ 0 h 461665"/>
              <a:gd name="connsiteX2" fmla="*/ 906886 w 3690816"/>
              <a:gd name="connsiteY2" fmla="*/ 0 h 461665"/>
              <a:gd name="connsiteX3" fmla="*/ 1507962 w 3690816"/>
              <a:gd name="connsiteY3" fmla="*/ 0 h 461665"/>
              <a:gd name="connsiteX4" fmla="*/ 1998313 w 3690816"/>
              <a:gd name="connsiteY4" fmla="*/ 0 h 461665"/>
              <a:gd name="connsiteX5" fmla="*/ 2488665 w 3690816"/>
              <a:gd name="connsiteY5" fmla="*/ 0 h 461665"/>
              <a:gd name="connsiteX6" fmla="*/ 3089740 w 3690816"/>
              <a:gd name="connsiteY6" fmla="*/ 0 h 461665"/>
              <a:gd name="connsiteX7" fmla="*/ 3690816 w 3690816"/>
              <a:gd name="connsiteY7" fmla="*/ 0 h 461665"/>
              <a:gd name="connsiteX8" fmla="*/ 3690816 w 3690816"/>
              <a:gd name="connsiteY8" fmla="*/ 461665 h 461665"/>
              <a:gd name="connsiteX9" fmla="*/ 3237373 w 3690816"/>
              <a:gd name="connsiteY9" fmla="*/ 461665 h 461665"/>
              <a:gd name="connsiteX10" fmla="*/ 2710113 w 3690816"/>
              <a:gd name="connsiteY10" fmla="*/ 461665 h 461665"/>
              <a:gd name="connsiteX11" fmla="*/ 2182854 w 3690816"/>
              <a:gd name="connsiteY11" fmla="*/ 461665 h 461665"/>
              <a:gd name="connsiteX12" fmla="*/ 1692503 w 3690816"/>
              <a:gd name="connsiteY12" fmla="*/ 461665 h 461665"/>
              <a:gd name="connsiteX13" fmla="*/ 1091427 w 3690816"/>
              <a:gd name="connsiteY13" fmla="*/ 461665 h 461665"/>
              <a:gd name="connsiteX14" fmla="*/ 490351 w 3690816"/>
              <a:gd name="connsiteY14" fmla="*/ 461665 h 461665"/>
              <a:gd name="connsiteX15" fmla="*/ 0 w 3690816"/>
              <a:gd name="connsiteY15" fmla="*/ 461665 h 461665"/>
              <a:gd name="connsiteX16" fmla="*/ 0 w 3690816"/>
              <a:gd name="connsiteY16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90816" h="461665" extrusionOk="0">
                <a:moveTo>
                  <a:pt x="0" y="0"/>
                </a:moveTo>
                <a:cubicBezTo>
                  <a:pt x="238185" y="-9815"/>
                  <a:pt x="274781" y="30944"/>
                  <a:pt x="490351" y="0"/>
                </a:cubicBezTo>
                <a:cubicBezTo>
                  <a:pt x="705921" y="-30944"/>
                  <a:pt x="798301" y="33645"/>
                  <a:pt x="906886" y="0"/>
                </a:cubicBezTo>
                <a:cubicBezTo>
                  <a:pt x="1015472" y="-33645"/>
                  <a:pt x="1334410" y="59130"/>
                  <a:pt x="1507962" y="0"/>
                </a:cubicBezTo>
                <a:cubicBezTo>
                  <a:pt x="1681514" y="-59130"/>
                  <a:pt x="1825757" y="39389"/>
                  <a:pt x="1998313" y="0"/>
                </a:cubicBezTo>
                <a:cubicBezTo>
                  <a:pt x="2170869" y="-39389"/>
                  <a:pt x="2259885" y="21346"/>
                  <a:pt x="2488665" y="0"/>
                </a:cubicBezTo>
                <a:cubicBezTo>
                  <a:pt x="2717445" y="-21346"/>
                  <a:pt x="2889831" y="55468"/>
                  <a:pt x="3089740" y="0"/>
                </a:cubicBezTo>
                <a:cubicBezTo>
                  <a:pt x="3289650" y="-55468"/>
                  <a:pt x="3438990" y="41509"/>
                  <a:pt x="3690816" y="0"/>
                </a:cubicBezTo>
                <a:cubicBezTo>
                  <a:pt x="3696650" y="193670"/>
                  <a:pt x="3668922" y="331677"/>
                  <a:pt x="3690816" y="461665"/>
                </a:cubicBezTo>
                <a:cubicBezTo>
                  <a:pt x="3480045" y="498820"/>
                  <a:pt x="3328965" y="418191"/>
                  <a:pt x="3237373" y="461665"/>
                </a:cubicBezTo>
                <a:cubicBezTo>
                  <a:pt x="3145781" y="505139"/>
                  <a:pt x="2819791" y="411309"/>
                  <a:pt x="2710113" y="461665"/>
                </a:cubicBezTo>
                <a:cubicBezTo>
                  <a:pt x="2600435" y="512021"/>
                  <a:pt x="2356238" y="423920"/>
                  <a:pt x="2182854" y="461665"/>
                </a:cubicBezTo>
                <a:cubicBezTo>
                  <a:pt x="2009470" y="499410"/>
                  <a:pt x="1927177" y="447225"/>
                  <a:pt x="1692503" y="461665"/>
                </a:cubicBezTo>
                <a:cubicBezTo>
                  <a:pt x="1457829" y="476105"/>
                  <a:pt x="1326499" y="418996"/>
                  <a:pt x="1091427" y="461665"/>
                </a:cubicBezTo>
                <a:cubicBezTo>
                  <a:pt x="856355" y="504334"/>
                  <a:pt x="772146" y="451411"/>
                  <a:pt x="490351" y="461665"/>
                </a:cubicBezTo>
                <a:cubicBezTo>
                  <a:pt x="208556" y="471919"/>
                  <a:pt x="224375" y="411457"/>
                  <a:pt x="0" y="461665"/>
                </a:cubicBezTo>
                <a:cubicBezTo>
                  <a:pt x="-49735" y="257547"/>
                  <a:pt x="22632" y="21978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Now let us classify this fruit</a:t>
            </a:r>
            <a:endParaRPr lang="en-PH" sz="2400" dirty="0"/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B59036EA-4407-9043-BDBF-3645FAF3C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902901"/>
              </p:ext>
            </p:extLst>
          </p:nvPr>
        </p:nvGraphicFramePr>
        <p:xfrm>
          <a:off x="4250592" y="1251680"/>
          <a:ext cx="3835340" cy="102018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???</a:t>
                      </a:r>
                      <a:endParaRPr lang="en-PH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42994"/>
                  </a:ext>
                </a:extLst>
              </a:tr>
            </a:tbl>
          </a:graphicData>
        </a:graphic>
      </p:graphicFrame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F3DD34B9-07C9-6D1F-DA77-F51A80A6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84027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i="0" dirty="0">
              <a:solidFill>
                <a:srgbClr val="252C33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effectLst/>
                <a:latin typeface="+mn-lt"/>
              </a:rPr>
              <a:t>Introduction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i="0" dirty="0">
              <a:solidFill>
                <a:srgbClr val="636C8B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Creating a Random Forest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Using a Random Forest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i="0" dirty="0">
              <a:solidFill>
                <a:schemeClr val="bg2">
                  <a:lumMod val="75000"/>
                </a:schemeClr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337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C61D02D3-CD8C-BA3E-045C-4BD7EB11B6F2}"/>
              </a:ext>
            </a:extLst>
          </p:cNvPr>
          <p:cNvGrpSpPr/>
          <p:nvPr/>
        </p:nvGrpSpPr>
        <p:grpSpPr>
          <a:xfrm>
            <a:off x="176580" y="177798"/>
            <a:ext cx="3753078" cy="3739549"/>
            <a:chOff x="176580" y="177798"/>
            <a:chExt cx="3753078" cy="373954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53C36CB-D00E-7943-6654-7B3A246C7C4C}"/>
                </a:ext>
              </a:extLst>
            </p:cNvPr>
            <p:cNvGrpSpPr/>
            <p:nvPr/>
          </p:nvGrpSpPr>
          <p:grpSpPr>
            <a:xfrm>
              <a:off x="205631" y="462958"/>
              <a:ext cx="3392827" cy="3263901"/>
              <a:chOff x="205631" y="462958"/>
              <a:chExt cx="3392827" cy="3263901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67175AA-3DA1-052D-5C22-6D179DA05AB6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 flipH="1">
                <a:off x="1598097" y="2099738"/>
                <a:ext cx="781935" cy="461541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Rounded Rectangle 46">
                <a:extLst>
                  <a:ext uri="{FF2B5EF4-FFF2-40B4-BE49-F238E27FC236}">
                    <a16:creationId xmlns:a16="http://schemas.microsoft.com/office/drawing/2014/main" id="{FB7F5188-9904-316F-3992-7FF5C1E4C5FC}"/>
                  </a:ext>
                </a:extLst>
              </p:cNvPr>
              <p:cNvSpPr/>
              <p:nvPr/>
            </p:nvSpPr>
            <p:spPr>
              <a:xfrm>
                <a:off x="1161606" y="1671444"/>
                <a:ext cx="2436852" cy="42829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/>
                  <a:t>Is Round?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22961E1-CFD8-CD4C-B3FE-C9D0171D6A6A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>
                <a:off x="2380032" y="2099738"/>
                <a:ext cx="681448" cy="513920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CC39B8-6B58-9BF2-0C20-C412DC012EB8}"/>
                  </a:ext>
                </a:extLst>
              </p:cNvPr>
              <p:cNvSpPr txBox="1"/>
              <p:nvPr/>
            </p:nvSpPr>
            <p:spPr>
              <a:xfrm>
                <a:off x="1388564" y="2143396"/>
                <a:ext cx="403938" cy="25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solidFill>
                      <a:srgbClr val="00B050"/>
                    </a:solidFill>
                  </a:rPr>
                  <a:t>True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DA06AE2-05D3-B66E-B77A-D16AF97E9B23}"/>
                  </a:ext>
                </a:extLst>
              </p:cNvPr>
              <p:cNvSpPr txBox="1"/>
              <p:nvPr/>
            </p:nvSpPr>
            <p:spPr>
              <a:xfrm>
                <a:off x="2842704" y="2166006"/>
                <a:ext cx="437552" cy="25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solidFill>
                      <a:srgbClr val="FF0000"/>
                    </a:solidFill>
                  </a:rPr>
                  <a:t>False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AFDF374-6F5F-66FE-4740-D91EF6D63ED8}"/>
                  </a:ext>
                </a:extLst>
              </p:cNvPr>
              <p:cNvGrpSpPr/>
              <p:nvPr/>
            </p:nvGrpSpPr>
            <p:grpSpPr>
              <a:xfrm>
                <a:off x="1707674" y="462958"/>
                <a:ext cx="1353807" cy="1420970"/>
                <a:chOff x="7088269" y="2537416"/>
                <a:chExt cx="1800000" cy="1791583"/>
              </a:xfrm>
            </p:grpSpPr>
            <p:pic>
              <p:nvPicPr>
                <p:cNvPr id="46" name="Picture 45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86AC7AE0-BF23-24D2-F25C-7DA0C0BA61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2514" y="3064457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cartoon orange with a leaf&#10;&#10;Description automatically generated">
                  <a:extLst>
                    <a:ext uri="{FF2B5EF4-FFF2-40B4-BE49-F238E27FC236}">
                      <a16:creationId xmlns:a16="http://schemas.microsoft.com/office/drawing/2014/main" id="{CDEE1679-6D9D-DB8D-58C5-3CD7A92E8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07263" y="2537416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48" name="Graphic 47" descr="Bowl outline">
                  <a:extLst>
                    <a:ext uri="{FF2B5EF4-FFF2-40B4-BE49-F238E27FC236}">
                      <a16:creationId xmlns:a16="http://schemas.microsoft.com/office/drawing/2014/main" id="{4693DCC7-027D-DA58-FA76-87E5F6F915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 t="42963"/>
                <a:stretch/>
              </p:blipFill>
              <p:spPr>
                <a:xfrm>
                  <a:off x="7088269" y="3302340"/>
                  <a:ext cx="1800000" cy="1026659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3AAD2078-5A49-41FE-6D81-879DE3A401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6878" y="2880091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0" name="Picture 49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CDFE8C66-3718-A8B0-4269-93F15DC411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6878" y="3297904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1158673B-7037-7CD6-959D-E83D288704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8269" y="2895941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2" name="Picture 51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9C090C41-8B13-9024-447A-83B74F8307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15639" y="3325504"/>
                  <a:ext cx="360000" cy="304800"/>
                </a:xfrm>
                <a:prstGeom prst="rect">
                  <a:avLst/>
                </a:prstGeom>
              </p:spPr>
            </p:pic>
            <p:pic>
              <p:nvPicPr>
                <p:cNvPr id="53" name="Picture 52" descr="A cartoon orange with a leaf&#10;&#10;Description automatically generated">
                  <a:extLst>
                    <a:ext uri="{FF2B5EF4-FFF2-40B4-BE49-F238E27FC236}">
                      <a16:creationId xmlns:a16="http://schemas.microsoft.com/office/drawing/2014/main" id="{B561980B-2B48-CD2A-7FB7-6F79B2BACD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878" y="2914740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4" name="Picture 53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B29DE87A-2A59-E148-17D6-8D562E8CD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4248" y="3336989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312B6EB3-6811-10BC-AC3A-0E6431784E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2226" y="2558456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6" name="Picture 55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0CFC0214-FBF8-ACBC-C9F1-FFA4559FA8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4024" y="2954142"/>
                  <a:ext cx="360000" cy="360000"/>
                </a:xfrm>
                <a:prstGeom prst="rect">
                  <a:avLst/>
                </a:prstGeom>
              </p:spPr>
            </p:pic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389341A-1DD0-918D-0B75-FCF49D94C097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 flipH="1">
                <a:off x="415164" y="3235390"/>
                <a:ext cx="797667" cy="491469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68FAA1D-66CD-C55B-A1AD-184C417911E3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>
                <a:off x="1212831" y="3235390"/>
                <a:ext cx="665716" cy="491469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645371C-0A6E-A572-5506-218D9B86695B}"/>
                  </a:ext>
                </a:extLst>
              </p:cNvPr>
              <p:cNvSpPr txBox="1"/>
              <p:nvPr/>
            </p:nvSpPr>
            <p:spPr>
              <a:xfrm>
                <a:off x="205631" y="3332656"/>
                <a:ext cx="403938" cy="25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solidFill>
                      <a:srgbClr val="00B050"/>
                    </a:solidFill>
                  </a:rPr>
                  <a:t>True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AC2F11-C806-B893-094C-58D0935B2B4D}"/>
                  </a:ext>
                </a:extLst>
              </p:cNvPr>
              <p:cNvSpPr txBox="1"/>
              <p:nvPr/>
            </p:nvSpPr>
            <p:spPr>
              <a:xfrm>
                <a:off x="1683330" y="3321892"/>
                <a:ext cx="603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solidFill>
                      <a:srgbClr val="FF0000"/>
                    </a:solidFill>
                  </a:rPr>
                  <a:t>False</a:t>
                </a:r>
              </a:p>
            </p:txBody>
          </p:sp>
          <p:sp>
            <p:nvSpPr>
              <p:cNvPr id="61" name="Rounded Rectangle 46">
                <a:extLst>
                  <a:ext uri="{FF2B5EF4-FFF2-40B4-BE49-F238E27FC236}">
                    <a16:creationId xmlns:a16="http://schemas.microsoft.com/office/drawing/2014/main" id="{9203261C-5C63-A47A-16DD-182404339E58}"/>
                  </a:ext>
                </a:extLst>
              </p:cNvPr>
              <p:cNvSpPr/>
              <p:nvPr/>
            </p:nvSpPr>
            <p:spPr>
              <a:xfrm>
                <a:off x="440751" y="2807096"/>
                <a:ext cx="1544159" cy="42829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/>
                  <a:t>Is color Red?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94C7CFC-E4A5-4AA8-D9AE-4467103629D5}"/>
                </a:ext>
              </a:extLst>
            </p:cNvPr>
            <p:cNvSpPr/>
            <p:nvPr/>
          </p:nvSpPr>
          <p:spPr>
            <a:xfrm>
              <a:off x="176580" y="177798"/>
              <a:ext cx="3753078" cy="373954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0ECE096-1CA8-E26A-7BCC-5513E1C87E6E}"/>
              </a:ext>
            </a:extLst>
          </p:cNvPr>
          <p:cNvGrpSpPr/>
          <p:nvPr/>
        </p:nvGrpSpPr>
        <p:grpSpPr>
          <a:xfrm>
            <a:off x="4164907" y="177799"/>
            <a:ext cx="3753078" cy="3739549"/>
            <a:chOff x="4164907" y="177799"/>
            <a:chExt cx="3753078" cy="373954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2AD6F55-3C04-3198-426E-53E24739F83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747905" y="2106679"/>
              <a:ext cx="781935" cy="46154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ounded Rectangle 46">
              <a:extLst>
                <a:ext uri="{FF2B5EF4-FFF2-40B4-BE49-F238E27FC236}">
                  <a16:creationId xmlns:a16="http://schemas.microsoft.com/office/drawing/2014/main" id="{417DD281-619E-E761-BD64-B2CB44F895F6}"/>
                </a:ext>
              </a:extLst>
            </p:cNvPr>
            <p:cNvSpPr/>
            <p:nvPr/>
          </p:nvSpPr>
          <p:spPr>
            <a:xfrm>
              <a:off x="5311414" y="1678385"/>
              <a:ext cx="2436852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color red?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9FCF60B-22D0-AD6B-6DCA-B2D98B73A18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6529840" y="2106679"/>
              <a:ext cx="681448" cy="51392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622456-5B61-BBCB-1B56-3E97DDF15A65}"/>
                </a:ext>
              </a:extLst>
            </p:cNvPr>
            <p:cNvSpPr txBox="1"/>
            <p:nvPr/>
          </p:nvSpPr>
          <p:spPr>
            <a:xfrm>
              <a:off x="5538372" y="2150337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AE6124-BFAA-1342-C245-E058C5E04CFB}"/>
                </a:ext>
              </a:extLst>
            </p:cNvPr>
            <p:cNvSpPr txBox="1"/>
            <p:nvPr/>
          </p:nvSpPr>
          <p:spPr>
            <a:xfrm>
              <a:off x="6992512" y="2172947"/>
              <a:ext cx="437552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48A6CB-24F9-EC4F-824E-D15DBD3355EE}"/>
                </a:ext>
              </a:extLst>
            </p:cNvPr>
            <p:cNvGrpSpPr/>
            <p:nvPr/>
          </p:nvGrpSpPr>
          <p:grpSpPr>
            <a:xfrm>
              <a:off x="5857482" y="469899"/>
              <a:ext cx="1353807" cy="1420970"/>
              <a:chOff x="7088269" y="2537416"/>
              <a:chExt cx="1800000" cy="1791583"/>
            </a:xfrm>
          </p:grpSpPr>
          <p:pic>
            <p:nvPicPr>
              <p:cNvPr id="11" name="Picture 1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8E1F43A-E3FA-28E0-F996-E854EB4FB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2" name="Picture 1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B523B9F9-D990-4AF1-7C98-789472068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3" name="Graphic 12" descr="Bowl outline">
                <a:extLst>
                  <a:ext uri="{FF2B5EF4-FFF2-40B4-BE49-F238E27FC236}">
                    <a16:creationId xmlns:a16="http://schemas.microsoft.com/office/drawing/2014/main" id="{8162B5AF-01AC-C4DE-7CF2-F880048FAB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14" name="Picture 1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B34296BC-FD80-5ACB-F01A-7541A2ED0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5" name="Picture 1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A92A5B4-6926-455E-CC7D-C99870504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6" name="Picture 15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9483449-04B1-F0B9-B815-3C5BA02A2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7" name="Picture 1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F52E994E-FA8D-8438-C79A-348CF78DE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18" name="Picture 17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5707F6D-4217-956A-FB39-C35AF1022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9" name="Picture 18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CFF2B76-AE85-7BFC-9008-30CDAA769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0" name="Picture 1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14A94C0-E411-7F4A-F074-336EF885C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1" name="Picture 2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60FEB3-92A3-959D-40EB-D830A884D3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BF406D-6776-F9B4-F4BC-A90CA15D7624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4564972" y="3242331"/>
              <a:ext cx="797667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2DA01D-E82D-C873-C097-5CF27D8BC870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5362639" y="3242331"/>
              <a:ext cx="665716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3AE0B5-10B5-8942-AD78-011127D8E878}"/>
                </a:ext>
              </a:extLst>
            </p:cNvPr>
            <p:cNvSpPr txBox="1"/>
            <p:nvPr/>
          </p:nvSpPr>
          <p:spPr>
            <a:xfrm>
              <a:off x="4355439" y="3339597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9950A7-49CE-45AF-8C1C-3B492D503418}"/>
                </a:ext>
              </a:extLst>
            </p:cNvPr>
            <p:cNvSpPr txBox="1"/>
            <p:nvPr/>
          </p:nvSpPr>
          <p:spPr>
            <a:xfrm>
              <a:off x="5833138" y="3328833"/>
              <a:ext cx="603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26" name="Rounded Rectangle 46">
              <a:extLst>
                <a:ext uri="{FF2B5EF4-FFF2-40B4-BE49-F238E27FC236}">
                  <a16:creationId xmlns:a16="http://schemas.microsoft.com/office/drawing/2014/main" id="{2ADCD45E-4EA2-FD26-6C47-B893061C3155}"/>
                </a:ext>
              </a:extLst>
            </p:cNvPr>
            <p:cNvSpPr/>
            <p:nvPr/>
          </p:nvSpPr>
          <p:spPr>
            <a:xfrm>
              <a:off x="4590559" y="2814037"/>
              <a:ext cx="1544159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Round?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DB0A13A-E045-6CBB-D90C-69AECE5CBB9E}"/>
                </a:ext>
              </a:extLst>
            </p:cNvPr>
            <p:cNvSpPr/>
            <p:nvPr/>
          </p:nvSpPr>
          <p:spPr>
            <a:xfrm>
              <a:off x="4164907" y="177799"/>
              <a:ext cx="3753078" cy="373954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9BDE478-A1D5-1E38-7357-5E553A203703}"/>
              </a:ext>
            </a:extLst>
          </p:cNvPr>
          <p:cNvGrpSpPr/>
          <p:nvPr/>
        </p:nvGrpSpPr>
        <p:grpSpPr>
          <a:xfrm>
            <a:off x="8176408" y="177799"/>
            <a:ext cx="3753078" cy="3739549"/>
            <a:chOff x="8176408" y="177799"/>
            <a:chExt cx="3753078" cy="373954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AFDB19-CF29-2682-6588-6B9EAC15D38B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>
              <a:off x="9671330" y="2123367"/>
              <a:ext cx="781935" cy="46154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ounded Rectangle 46">
              <a:extLst>
                <a:ext uri="{FF2B5EF4-FFF2-40B4-BE49-F238E27FC236}">
                  <a16:creationId xmlns:a16="http://schemas.microsoft.com/office/drawing/2014/main" id="{9AD736B6-E014-2BC8-2669-1BC04AF2D9C0}"/>
                </a:ext>
              </a:extLst>
            </p:cNvPr>
            <p:cNvSpPr/>
            <p:nvPr/>
          </p:nvSpPr>
          <p:spPr>
            <a:xfrm>
              <a:off x="9234839" y="1695073"/>
              <a:ext cx="2436852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Diameter &lt;= ?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7E6054-7016-BB56-35A3-BD53FD0B6A64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10453265" y="2123367"/>
              <a:ext cx="681448" cy="51392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555DEA-6C71-0928-C753-8807CC68F5BB}"/>
                </a:ext>
              </a:extLst>
            </p:cNvPr>
            <p:cNvSpPr txBox="1"/>
            <p:nvPr/>
          </p:nvSpPr>
          <p:spPr>
            <a:xfrm>
              <a:off x="9461797" y="2167025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2D01E2-CBAE-EE1E-C85D-02957EF7C578}"/>
                </a:ext>
              </a:extLst>
            </p:cNvPr>
            <p:cNvSpPr txBox="1"/>
            <p:nvPr/>
          </p:nvSpPr>
          <p:spPr>
            <a:xfrm>
              <a:off x="10915937" y="2189635"/>
              <a:ext cx="437552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977002F-29F7-2189-CB41-944FDF724558}"/>
                </a:ext>
              </a:extLst>
            </p:cNvPr>
            <p:cNvGrpSpPr/>
            <p:nvPr/>
          </p:nvGrpSpPr>
          <p:grpSpPr>
            <a:xfrm>
              <a:off x="9780907" y="486587"/>
              <a:ext cx="1353807" cy="1420970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B76D267-16A0-98AB-74DD-067337A0E8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276D2A3-C8F8-C474-7D3E-9F949C373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2A8B3285-D061-F7E4-DA3F-FA965A2C64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F5A734-808B-C3FE-9CD1-6AD441187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4D36A21-8C54-47D0-18A4-95931862E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361A99C-D79E-B733-048D-E8EE667A3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7F7D0DE7-1526-4716-E8A4-8F0C90BFB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2" name="Picture 6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95BD730-C482-4F55-8B17-267B4A1F1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7265FA12-004B-757C-6CE2-A0234BF70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C76F9E4-8A56-9E1C-6EFF-303A30C48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11056DF-9A72-98B2-ABA2-B53B961C4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729659E-1045-0795-D8EF-A761A10363CD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flipH="1">
              <a:off x="8488397" y="3259019"/>
              <a:ext cx="797667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A9874A7-5B8F-5FD0-5D44-808667929A98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9286064" y="3259019"/>
              <a:ext cx="665716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1AC244B-9760-197D-C9F5-50111AB915C5}"/>
                </a:ext>
              </a:extLst>
            </p:cNvPr>
            <p:cNvSpPr txBox="1"/>
            <p:nvPr/>
          </p:nvSpPr>
          <p:spPr>
            <a:xfrm>
              <a:off x="8254890" y="3300843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609B46C-ECEE-1044-F2E8-40429300A0F6}"/>
                </a:ext>
              </a:extLst>
            </p:cNvPr>
            <p:cNvSpPr txBox="1"/>
            <p:nvPr/>
          </p:nvSpPr>
          <p:spPr>
            <a:xfrm>
              <a:off x="9650200" y="3302930"/>
              <a:ext cx="603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70" name="Rounded Rectangle 46">
              <a:extLst>
                <a:ext uri="{FF2B5EF4-FFF2-40B4-BE49-F238E27FC236}">
                  <a16:creationId xmlns:a16="http://schemas.microsoft.com/office/drawing/2014/main" id="{E9032DE7-A204-6AA2-448F-61B608C91F43}"/>
                </a:ext>
              </a:extLst>
            </p:cNvPr>
            <p:cNvSpPr/>
            <p:nvPr/>
          </p:nvSpPr>
          <p:spPr>
            <a:xfrm>
              <a:off x="8513984" y="2830725"/>
              <a:ext cx="1544159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Round?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0A6C11-CB96-D914-AFE9-BEEB4492136D}"/>
                </a:ext>
              </a:extLst>
            </p:cNvPr>
            <p:cNvSpPr/>
            <p:nvPr/>
          </p:nvSpPr>
          <p:spPr>
            <a:xfrm>
              <a:off x="8176408" y="177799"/>
              <a:ext cx="3753078" cy="373954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102B8B7-C456-E97B-C323-964772577F02}"/>
              </a:ext>
            </a:extLst>
          </p:cNvPr>
          <p:cNvSpPr txBox="1"/>
          <p:nvPr/>
        </p:nvSpPr>
        <p:spPr>
          <a:xfrm>
            <a:off x="1011908" y="4040111"/>
            <a:ext cx="2082422" cy="461665"/>
          </a:xfrm>
          <a:prstGeom prst="rect">
            <a:avLst/>
          </a:pr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82422"/>
                      <a:gd name="connsiteY0" fmla="*/ 0 h 461665"/>
                      <a:gd name="connsiteX1" fmla="*/ 499781 w 2082422"/>
                      <a:gd name="connsiteY1" fmla="*/ 0 h 461665"/>
                      <a:gd name="connsiteX2" fmla="*/ 957914 w 2082422"/>
                      <a:gd name="connsiteY2" fmla="*/ 0 h 461665"/>
                      <a:gd name="connsiteX3" fmla="*/ 1520168 w 2082422"/>
                      <a:gd name="connsiteY3" fmla="*/ 0 h 461665"/>
                      <a:gd name="connsiteX4" fmla="*/ 2082422 w 2082422"/>
                      <a:gd name="connsiteY4" fmla="*/ 0 h 461665"/>
                      <a:gd name="connsiteX5" fmla="*/ 2082422 w 2082422"/>
                      <a:gd name="connsiteY5" fmla="*/ 461665 h 461665"/>
                      <a:gd name="connsiteX6" fmla="*/ 1603465 w 2082422"/>
                      <a:gd name="connsiteY6" fmla="*/ 461665 h 461665"/>
                      <a:gd name="connsiteX7" fmla="*/ 1124508 w 2082422"/>
                      <a:gd name="connsiteY7" fmla="*/ 461665 h 461665"/>
                      <a:gd name="connsiteX8" fmla="*/ 562254 w 2082422"/>
                      <a:gd name="connsiteY8" fmla="*/ 461665 h 461665"/>
                      <a:gd name="connsiteX9" fmla="*/ 0 w 2082422"/>
                      <a:gd name="connsiteY9" fmla="*/ 461665 h 461665"/>
                      <a:gd name="connsiteX10" fmla="*/ 0 w 2082422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2422" h="461665" extrusionOk="0">
                        <a:moveTo>
                          <a:pt x="0" y="0"/>
                        </a:moveTo>
                        <a:cubicBezTo>
                          <a:pt x="236970" y="-22774"/>
                          <a:pt x="344210" y="22100"/>
                          <a:pt x="499781" y="0"/>
                        </a:cubicBezTo>
                        <a:cubicBezTo>
                          <a:pt x="655352" y="-22100"/>
                          <a:pt x="731270" y="35803"/>
                          <a:pt x="957914" y="0"/>
                        </a:cubicBezTo>
                        <a:cubicBezTo>
                          <a:pt x="1184558" y="-35803"/>
                          <a:pt x="1377528" y="48279"/>
                          <a:pt x="1520168" y="0"/>
                        </a:cubicBezTo>
                        <a:cubicBezTo>
                          <a:pt x="1662808" y="-48279"/>
                          <a:pt x="1872647" y="29477"/>
                          <a:pt x="2082422" y="0"/>
                        </a:cubicBezTo>
                        <a:cubicBezTo>
                          <a:pt x="2136461" y="167166"/>
                          <a:pt x="2045182" y="342841"/>
                          <a:pt x="2082422" y="461665"/>
                        </a:cubicBezTo>
                        <a:cubicBezTo>
                          <a:pt x="1973885" y="513580"/>
                          <a:pt x="1770208" y="443438"/>
                          <a:pt x="1603465" y="461665"/>
                        </a:cubicBezTo>
                        <a:cubicBezTo>
                          <a:pt x="1436722" y="479892"/>
                          <a:pt x="1300973" y="414929"/>
                          <a:pt x="1124508" y="461665"/>
                        </a:cubicBezTo>
                        <a:cubicBezTo>
                          <a:pt x="948043" y="508401"/>
                          <a:pt x="838581" y="450245"/>
                          <a:pt x="562254" y="461665"/>
                        </a:cubicBezTo>
                        <a:cubicBezTo>
                          <a:pt x="285927" y="473085"/>
                          <a:pt x="277176" y="4589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Decision tree 1</a:t>
            </a:r>
            <a:endParaRPr lang="en-PH" sz="2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84EEC9-A61E-7ED6-E11C-9D905C64351B}"/>
              </a:ext>
            </a:extLst>
          </p:cNvPr>
          <p:cNvSpPr txBox="1"/>
          <p:nvPr/>
        </p:nvSpPr>
        <p:spPr>
          <a:xfrm>
            <a:off x="5093507" y="4021917"/>
            <a:ext cx="2082422" cy="461665"/>
          </a:xfrm>
          <a:prstGeom prst="rect">
            <a:avLst/>
          </a:pr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82422"/>
                      <a:gd name="connsiteY0" fmla="*/ 0 h 461665"/>
                      <a:gd name="connsiteX1" fmla="*/ 499781 w 2082422"/>
                      <a:gd name="connsiteY1" fmla="*/ 0 h 461665"/>
                      <a:gd name="connsiteX2" fmla="*/ 957914 w 2082422"/>
                      <a:gd name="connsiteY2" fmla="*/ 0 h 461665"/>
                      <a:gd name="connsiteX3" fmla="*/ 1520168 w 2082422"/>
                      <a:gd name="connsiteY3" fmla="*/ 0 h 461665"/>
                      <a:gd name="connsiteX4" fmla="*/ 2082422 w 2082422"/>
                      <a:gd name="connsiteY4" fmla="*/ 0 h 461665"/>
                      <a:gd name="connsiteX5" fmla="*/ 2082422 w 2082422"/>
                      <a:gd name="connsiteY5" fmla="*/ 461665 h 461665"/>
                      <a:gd name="connsiteX6" fmla="*/ 1603465 w 2082422"/>
                      <a:gd name="connsiteY6" fmla="*/ 461665 h 461665"/>
                      <a:gd name="connsiteX7" fmla="*/ 1124508 w 2082422"/>
                      <a:gd name="connsiteY7" fmla="*/ 461665 h 461665"/>
                      <a:gd name="connsiteX8" fmla="*/ 562254 w 2082422"/>
                      <a:gd name="connsiteY8" fmla="*/ 461665 h 461665"/>
                      <a:gd name="connsiteX9" fmla="*/ 0 w 2082422"/>
                      <a:gd name="connsiteY9" fmla="*/ 461665 h 461665"/>
                      <a:gd name="connsiteX10" fmla="*/ 0 w 2082422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2422" h="461665" extrusionOk="0">
                        <a:moveTo>
                          <a:pt x="0" y="0"/>
                        </a:moveTo>
                        <a:cubicBezTo>
                          <a:pt x="236970" y="-22774"/>
                          <a:pt x="344210" y="22100"/>
                          <a:pt x="499781" y="0"/>
                        </a:cubicBezTo>
                        <a:cubicBezTo>
                          <a:pt x="655352" y="-22100"/>
                          <a:pt x="731270" y="35803"/>
                          <a:pt x="957914" y="0"/>
                        </a:cubicBezTo>
                        <a:cubicBezTo>
                          <a:pt x="1184558" y="-35803"/>
                          <a:pt x="1377528" y="48279"/>
                          <a:pt x="1520168" y="0"/>
                        </a:cubicBezTo>
                        <a:cubicBezTo>
                          <a:pt x="1662808" y="-48279"/>
                          <a:pt x="1872647" y="29477"/>
                          <a:pt x="2082422" y="0"/>
                        </a:cubicBezTo>
                        <a:cubicBezTo>
                          <a:pt x="2136461" y="167166"/>
                          <a:pt x="2045182" y="342841"/>
                          <a:pt x="2082422" y="461665"/>
                        </a:cubicBezTo>
                        <a:cubicBezTo>
                          <a:pt x="1973885" y="513580"/>
                          <a:pt x="1770208" y="443438"/>
                          <a:pt x="1603465" y="461665"/>
                        </a:cubicBezTo>
                        <a:cubicBezTo>
                          <a:pt x="1436722" y="479892"/>
                          <a:pt x="1300973" y="414929"/>
                          <a:pt x="1124508" y="461665"/>
                        </a:cubicBezTo>
                        <a:cubicBezTo>
                          <a:pt x="948043" y="508401"/>
                          <a:pt x="838581" y="450245"/>
                          <a:pt x="562254" y="461665"/>
                        </a:cubicBezTo>
                        <a:cubicBezTo>
                          <a:pt x="285927" y="473085"/>
                          <a:pt x="277176" y="4589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Decision tree 2</a:t>
            </a:r>
            <a:endParaRPr lang="en-PH" sz="2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48E994B-0005-C41F-A97A-0DE6448325EA}"/>
              </a:ext>
            </a:extLst>
          </p:cNvPr>
          <p:cNvSpPr txBox="1"/>
          <p:nvPr/>
        </p:nvSpPr>
        <p:spPr>
          <a:xfrm>
            <a:off x="9011736" y="4053646"/>
            <a:ext cx="2082422" cy="461665"/>
          </a:xfrm>
          <a:prstGeom prst="rect">
            <a:avLst/>
          </a:pr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82422"/>
                      <a:gd name="connsiteY0" fmla="*/ 0 h 461665"/>
                      <a:gd name="connsiteX1" fmla="*/ 499781 w 2082422"/>
                      <a:gd name="connsiteY1" fmla="*/ 0 h 461665"/>
                      <a:gd name="connsiteX2" fmla="*/ 957914 w 2082422"/>
                      <a:gd name="connsiteY2" fmla="*/ 0 h 461665"/>
                      <a:gd name="connsiteX3" fmla="*/ 1520168 w 2082422"/>
                      <a:gd name="connsiteY3" fmla="*/ 0 h 461665"/>
                      <a:gd name="connsiteX4" fmla="*/ 2082422 w 2082422"/>
                      <a:gd name="connsiteY4" fmla="*/ 0 h 461665"/>
                      <a:gd name="connsiteX5" fmla="*/ 2082422 w 2082422"/>
                      <a:gd name="connsiteY5" fmla="*/ 461665 h 461665"/>
                      <a:gd name="connsiteX6" fmla="*/ 1603465 w 2082422"/>
                      <a:gd name="connsiteY6" fmla="*/ 461665 h 461665"/>
                      <a:gd name="connsiteX7" fmla="*/ 1124508 w 2082422"/>
                      <a:gd name="connsiteY7" fmla="*/ 461665 h 461665"/>
                      <a:gd name="connsiteX8" fmla="*/ 562254 w 2082422"/>
                      <a:gd name="connsiteY8" fmla="*/ 461665 h 461665"/>
                      <a:gd name="connsiteX9" fmla="*/ 0 w 2082422"/>
                      <a:gd name="connsiteY9" fmla="*/ 461665 h 461665"/>
                      <a:gd name="connsiteX10" fmla="*/ 0 w 2082422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2422" h="461665" extrusionOk="0">
                        <a:moveTo>
                          <a:pt x="0" y="0"/>
                        </a:moveTo>
                        <a:cubicBezTo>
                          <a:pt x="236970" y="-22774"/>
                          <a:pt x="344210" y="22100"/>
                          <a:pt x="499781" y="0"/>
                        </a:cubicBezTo>
                        <a:cubicBezTo>
                          <a:pt x="655352" y="-22100"/>
                          <a:pt x="731270" y="35803"/>
                          <a:pt x="957914" y="0"/>
                        </a:cubicBezTo>
                        <a:cubicBezTo>
                          <a:pt x="1184558" y="-35803"/>
                          <a:pt x="1377528" y="48279"/>
                          <a:pt x="1520168" y="0"/>
                        </a:cubicBezTo>
                        <a:cubicBezTo>
                          <a:pt x="1662808" y="-48279"/>
                          <a:pt x="1872647" y="29477"/>
                          <a:pt x="2082422" y="0"/>
                        </a:cubicBezTo>
                        <a:cubicBezTo>
                          <a:pt x="2136461" y="167166"/>
                          <a:pt x="2045182" y="342841"/>
                          <a:pt x="2082422" y="461665"/>
                        </a:cubicBezTo>
                        <a:cubicBezTo>
                          <a:pt x="1973885" y="513580"/>
                          <a:pt x="1770208" y="443438"/>
                          <a:pt x="1603465" y="461665"/>
                        </a:cubicBezTo>
                        <a:cubicBezTo>
                          <a:pt x="1436722" y="479892"/>
                          <a:pt x="1300973" y="414929"/>
                          <a:pt x="1124508" y="461665"/>
                        </a:cubicBezTo>
                        <a:cubicBezTo>
                          <a:pt x="948043" y="508401"/>
                          <a:pt x="838581" y="450245"/>
                          <a:pt x="562254" y="461665"/>
                        </a:cubicBezTo>
                        <a:cubicBezTo>
                          <a:pt x="285927" y="473085"/>
                          <a:pt x="277176" y="4589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Decision tree 3</a:t>
            </a:r>
            <a:endParaRPr lang="en-PH" sz="2400" b="1" dirty="0"/>
          </a:p>
        </p:txBody>
      </p:sp>
      <p:pic>
        <p:nvPicPr>
          <p:cNvPr id="4" name="Picture 3" descr="A green tree with a brown trunk&#10;&#10;Description automatically generated">
            <a:extLst>
              <a:ext uri="{FF2B5EF4-FFF2-40B4-BE49-F238E27FC236}">
                <a16:creationId xmlns:a16="http://schemas.microsoft.com/office/drawing/2014/main" id="{4AC44545-2A2B-86E1-1383-4675535138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" y="3978759"/>
            <a:ext cx="720000" cy="691948"/>
          </a:xfrm>
          <a:prstGeom prst="rect">
            <a:avLst/>
          </a:prstGeom>
        </p:spPr>
      </p:pic>
      <p:pic>
        <p:nvPicPr>
          <p:cNvPr id="5" name="Picture 4" descr="A green tree with a brown trunk&#10;&#10;Description automatically generated">
            <a:extLst>
              <a:ext uri="{FF2B5EF4-FFF2-40B4-BE49-F238E27FC236}">
                <a16:creationId xmlns:a16="http://schemas.microsoft.com/office/drawing/2014/main" id="{5F262B2B-A11F-4B9E-A82C-B0CC8A09B7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652" y="3964273"/>
            <a:ext cx="720000" cy="691948"/>
          </a:xfrm>
          <a:prstGeom prst="rect">
            <a:avLst/>
          </a:prstGeom>
        </p:spPr>
      </p:pic>
      <p:pic>
        <p:nvPicPr>
          <p:cNvPr id="81" name="Picture 80" descr="A green tree with a brown trunk&#10;&#10;Description automatically generated">
            <a:extLst>
              <a:ext uri="{FF2B5EF4-FFF2-40B4-BE49-F238E27FC236}">
                <a16:creationId xmlns:a16="http://schemas.microsoft.com/office/drawing/2014/main" id="{768891F9-DDAA-5A39-7CB0-7BD1A1FEAC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504" y="4004568"/>
            <a:ext cx="720000" cy="69194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C5FF37B-6D15-5CAC-EC4D-D6CAC7B0A40C}"/>
              </a:ext>
            </a:extLst>
          </p:cNvPr>
          <p:cNvSpPr txBox="1"/>
          <p:nvPr/>
        </p:nvSpPr>
        <p:spPr>
          <a:xfrm>
            <a:off x="773958" y="5262035"/>
            <a:ext cx="1579622" cy="415498"/>
          </a:xfrm>
          <a:custGeom>
            <a:avLst/>
            <a:gdLst>
              <a:gd name="connsiteX0" fmla="*/ 0 w 1579622"/>
              <a:gd name="connsiteY0" fmla="*/ 0 h 415498"/>
              <a:gd name="connsiteX1" fmla="*/ 510744 w 1579622"/>
              <a:gd name="connsiteY1" fmla="*/ 0 h 415498"/>
              <a:gd name="connsiteX2" fmla="*/ 989896 w 1579622"/>
              <a:gd name="connsiteY2" fmla="*/ 0 h 415498"/>
              <a:gd name="connsiteX3" fmla="*/ 1579622 w 1579622"/>
              <a:gd name="connsiteY3" fmla="*/ 0 h 415498"/>
              <a:gd name="connsiteX4" fmla="*/ 1579622 w 1579622"/>
              <a:gd name="connsiteY4" fmla="*/ 415498 h 415498"/>
              <a:gd name="connsiteX5" fmla="*/ 1084674 w 1579622"/>
              <a:gd name="connsiteY5" fmla="*/ 415498 h 415498"/>
              <a:gd name="connsiteX6" fmla="*/ 526541 w 1579622"/>
              <a:gd name="connsiteY6" fmla="*/ 415498 h 415498"/>
              <a:gd name="connsiteX7" fmla="*/ 0 w 1579622"/>
              <a:gd name="connsiteY7" fmla="*/ 415498 h 415498"/>
              <a:gd name="connsiteX8" fmla="*/ 0 w 1579622"/>
              <a:gd name="connsiteY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9622" h="415498" extrusionOk="0">
                <a:moveTo>
                  <a:pt x="0" y="0"/>
                </a:moveTo>
                <a:cubicBezTo>
                  <a:pt x="146133" y="-41139"/>
                  <a:pt x="400608" y="54356"/>
                  <a:pt x="510744" y="0"/>
                </a:cubicBezTo>
                <a:cubicBezTo>
                  <a:pt x="620880" y="-54356"/>
                  <a:pt x="808321" y="46501"/>
                  <a:pt x="989896" y="0"/>
                </a:cubicBezTo>
                <a:cubicBezTo>
                  <a:pt x="1171471" y="-46501"/>
                  <a:pt x="1298701" y="49373"/>
                  <a:pt x="1579622" y="0"/>
                </a:cubicBezTo>
                <a:cubicBezTo>
                  <a:pt x="1609657" y="167444"/>
                  <a:pt x="1579286" y="224811"/>
                  <a:pt x="1579622" y="415498"/>
                </a:cubicBezTo>
                <a:cubicBezTo>
                  <a:pt x="1424844" y="421167"/>
                  <a:pt x="1315103" y="399051"/>
                  <a:pt x="1084674" y="415498"/>
                </a:cubicBezTo>
                <a:cubicBezTo>
                  <a:pt x="854245" y="431945"/>
                  <a:pt x="782934" y="366607"/>
                  <a:pt x="526541" y="415498"/>
                </a:cubicBezTo>
                <a:cubicBezTo>
                  <a:pt x="270148" y="464389"/>
                  <a:pt x="106415" y="385017"/>
                  <a:pt x="0" y="415498"/>
                </a:cubicBezTo>
                <a:cubicBezTo>
                  <a:pt x="-10268" y="330077"/>
                  <a:pt x="14667" y="134343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Prediction: </a:t>
            </a:r>
            <a:endParaRPr lang="en-PH" sz="2100" dirty="0"/>
          </a:p>
        </p:txBody>
      </p:sp>
      <p:pic>
        <p:nvPicPr>
          <p:cNvPr id="83" name="Picture 82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C5F7C7B4-0070-94A3-EB4D-6DE31884E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3466" y="5031357"/>
            <a:ext cx="720000" cy="759271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A0F6FF6C-0F6F-696F-E253-2C6FD63BE317}"/>
              </a:ext>
            </a:extLst>
          </p:cNvPr>
          <p:cNvSpPr txBox="1"/>
          <p:nvPr/>
        </p:nvSpPr>
        <p:spPr>
          <a:xfrm>
            <a:off x="4745750" y="5278022"/>
            <a:ext cx="1579622" cy="415498"/>
          </a:xfrm>
          <a:custGeom>
            <a:avLst/>
            <a:gdLst>
              <a:gd name="connsiteX0" fmla="*/ 0 w 1579622"/>
              <a:gd name="connsiteY0" fmla="*/ 0 h 415498"/>
              <a:gd name="connsiteX1" fmla="*/ 510744 w 1579622"/>
              <a:gd name="connsiteY1" fmla="*/ 0 h 415498"/>
              <a:gd name="connsiteX2" fmla="*/ 989896 w 1579622"/>
              <a:gd name="connsiteY2" fmla="*/ 0 h 415498"/>
              <a:gd name="connsiteX3" fmla="*/ 1579622 w 1579622"/>
              <a:gd name="connsiteY3" fmla="*/ 0 h 415498"/>
              <a:gd name="connsiteX4" fmla="*/ 1579622 w 1579622"/>
              <a:gd name="connsiteY4" fmla="*/ 415498 h 415498"/>
              <a:gd name="connsiteX5" fmla="*/ 1084674 w 1579622"/>
              <a:gd name="connsiteY5" fmla="*/ 415498 h 415498"/>
              <a:gd name="connsiteX6" fmla="*/ 526541 w 1579622"/>
              <a:gd name="connsiteY6" fmla="*/ 415498 h 415498"/>
              <a:gd name="connsiteX7" fmla="*/ 0 w 1579622"/>
              <a:gd name="connsiteY7" fmla="*/ 415498 h 415498"/>
              <a:gd name="connsiteX8" fmla="*/ 0 w 1579622"/>
              <a:gd name="connsiteY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9622" h="415498" extrusionOk="0">
                <a:moveTo>
                  <a:pt x="0" y="0"/>
                </a:moveTo>
                <a:cubicBezTo>
                  <a:pt x="146133" y="-41139"/>
                  <a:pt x="400608" y="54356"/>
                  <a:pt x="510744" y="0"/>
                </a:cubicBezTo>
                <a:cubicBezTo>
                  <a:pt x="620880" y="-54356"/>
                  <a:pt x="808321" y="46501"/>
                  <a:pt x="989896" y="0"/>
                </a:cubicBezTo>
                <a:cubicBezTo>
                  <a:pt x="1171471" y="-46501"/>
                  <a:pt x="1298701" y="49373"/>
                  <a:pt x="1579622" y="0"/>
                </a:cubicBezTo>
                <a:cubicBezTo>
                  <a:pt x="1609657" y="167444"/>
                  <a:pt x="1579286" y="224811"/>
                  <a:pt x="1579622" y="415498"/>
                </a:cubicBezTo>
                <a:cubicBezTo>
                  <a:pt x="1424844" y="421167"/>
                  <a:pt x="1315103" y="399051"/>
                  <a:pt x="1084674" y="415498"/>
                </a:cubicBezTo>
                <a:cubicBezTo>
                  <a:pt x="854245" y="431945"/>
                  <a:pt x="782934" y="366607"/>
                  <a:pt x="526541" y="415498"/>
                </a:cubicBezTo>
                <a:cubicBezTo>
                  <a:pt x="270148" y="464389"/>
                  <a:pt x="106415" y="385017"/>
                  <a:pt x="0" y="415498"/>
                </a:cubicBezTo>
                <a:cubicBezTo>
                  <a:pt x="-10268" y="330077"/>
                  <a:pt x="14667" y="134343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Prediction: </a:t>
            </a:r>
            <a:endParaRPr lang="en-PH" sz="2100" dirty="0"/>
          </a:p>
        </p:txBody>
      </p:sp>
      <p:pic>
        <p:nvPicPr>
          <p:cNvPr id="86" name="Picture 85" descr="A red apple with green leaf&#10;&#10;Description automatically generated">
            <a:extLst>
              <a:ext uri="{FF2B5EF4-FFF2-40B4-BE49-F238E27FC236}">
                <a16:creationId xmlns:a16="http://schemas.microsoft.com/office/drawing/2014/main" id="{29172B51-8F72-A67A-1C9B-5CB345E4CB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69" y="4939401"/>
            <a:ext cx="720000" cy="759271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3B0897F-AD3C-AB1E-0CD8-5D8C8F8D44BA}"/>
              </a:ext>
            </a:extLst>
          </p:cNvPr>
          <p:cNvSpPr txBox="1"/>
          <p:nvPr/>
        </p:nvSpPr>
        <p:spPr>
          <a:xfrm>
            <a:off x="8742808" y="5312135"/>
            <a:ext cx="1579622" cy="415498"/>
          </a:xfrm>
          <a:custGeom>
            <a:avLst/>
            <a:gdLst>
              <a:gd name="connsiteX0" fmla="*/ 0 w 1579622"/>
              <a:gd name="connsiteY0" fmla="*/ 0 h 415498"/>
              <a:gd name="connsiteX1" fmla="*/ 510744 w 1579622"/>
              <a:gd name="connsiteY1" fmla="*/ 0 h 415498"/>
              <a:gd name="connsiteX2" fmla="*/ 989896 w 1579622"/>
              <a:gd name="connsiteY2" fmla="*/ 0 h 415498"/>
              <a:gd name="connsiteX3" fmla="*/ 1579622 w 1579622"/>
              <a:gd name="connsiteY3" fmla="*/ 0 h 415498"/>
              <a:gd name="connsiteX4" fmla="*/ 1579622 w 1579622"/>
              <a:gd name="connsiteY4" fmla="*/ 415498 h 415498"/>
              <a:gd name="connsiteX5" fmla="*/ 1084674 w 1579622"/>
              <a:gd name="connsiteY5" fmla="*/ 415498 h 415498"/>
              <a:gd name="connsiteX6" fmla="*/ 526541 w 1579622"/>
              <a:gd name="connsiteY6" fmla="*/ 415498 h 415498"/>
              <a:gd name="connsiteX7" fmla="*/ 0 w 1579622"/>
              <a:gd name="connsiteY7" fmla="*/ 415498 h 415498"/>
              <a:gd name="connsiteX8" fmla="*/ 0 w 1579622"/>
              <a:gd name="connsiteY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9622" h="415498" extrusionOk="0">
                <a:moveTo>
                  <a:pt x="0" y="0"/>
                </a:moveTo>
                <a:cubicBezTo>
                  <a:pt x="146133" y="-41139"/>
                  <a:pt x="400608" y="54356"/>
                  <a:pt x="510744" y="0"/>
                </a:cubicBezTo>
                <a:cubicBezTo>
                  <a:pt x="620880" y="-54356"/>
                  <a:pt x="808321" y="46501"/>
                  <a:pt x="989896" y="0"/>
                </a:cubicBezTo>
                <a:cubicBezTo>
                  <a:pt x="1171471" y="-46501"/>
                  <a:pt x="1298701" y="49373"/>
                  <a:pt x="1579622" y="0"/>
                </a:cubicBezTo>
                <a:cubicBezTo>
                  <a:pt x="1609657" y="167444"/>
                  <a:pt x="1579286" y="224811"/>
                  <a:pt x="1579622" y="415498"/>
                </a:cubicBezTo>
                <a:cubicBezTo>
                  <a:pt x="1424844" y="421167"/>
                  <a:pt x="1315103" y="399051"/>
                  <a:pt x="1084674" y="415498"/>
                </a:cubicBezTo>
                <a:cubicBezTo>
                  <a:pt x="854245" y="431945"/>
                  <a:pt x="782934" y="366607"/>
                  <a:pt x="526541" y="415498"/>
                </a:cubicBezTo>
                <a:cubicBezTo>
                  <a:pt x="270148" y="464389"/>
                  <a:pt x="106415" y="385017"/>
                  <a:pt x="0" y="415498"/>
                </a:cubicBezTo>
                <a:cubicBezTo>
                  <a:pt x="-10268" y="330077"/>
                  <a:pt x="14667" y="134343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Prediction: </a:t>
            </a:r>
            <a:endParaRPr lang="en-PH" sz="2100" dirty="0"/>
          </a:p>
        </p:txBody>
      </p:sp>
      <p:pic>
        <p:nvPicPr>
          <p:cNvPr id="88" name="Picture 87" descr="A red apple with green leaf&#10;&#10;Description automatically generated">
            <a:extLst>
              <a:ext uri="{FF2B5EF4-FFF2-40B4-BE49-F238E27FC236}">
                <a16:creationId xmlns:a16="http://schemas.microsoft.com/office/drawing/2014/main" id="{D1640264-F17A-27F6-E8EE-EC7A76F432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427" y="4973514"/>
            <a:ext cx="720000" cy="759271"/>
          </a:xfrm>
          <a:prstGeom prst="rect">
            <a:avLst/>
          </a:prstGeom>
        </p:spPr>
      </p:pic>
      <p:sp>
        <p:nvSpPr>
          <p:cNvPr id="89" name="Arrow: Down 88">
            <a:extLst>
              <a:ext uri="{FF2B5EF4-FFF2-40B4-BE49-F238E27FC236}">
                <a16:creationId xmlns:a16="http://schemas.microsoft.com/office/drawing/2014/main" id="{0B8A23AD-9F24-5BAC-C0A0-A0B046A0BFDB}"/>
              </a:ext>
            </a:extLst>
          </p:cNvPr>
          <p:cNvSpPr/>
          <p:nvPr/>
        </p:nvSpPr>
        <p:spPr>
          <a:xfrm>
            <a:off x="1938640" y="4628658"/>
            <a:ext cx="288586" cy="5578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FE84CFC1-1F72-DBBD-078B-2EF997C60BCD}"/>
              </a:ext>
            </a:extLst>
          </p:cNvPr>
          <p:cNvSpPr/>
          <p:nvPr/>
        </p:nvSpPr>
        <p:spPr>
          <a:xfrm>
            <a:off x="5959239" y="4593112"/>
            <a:ext cx="288586" cy="66500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1" name="Arrow: Down 90">
            <a:extLst>
              <a:ext uri="{FF2B5EF4-FFF2-40B4-BE49-F238E27FC236}">
                <a16:creationId xmlns:a16="http://schemas.microsoft.com/office/drawing/2014/main" id="{7F30538A-677E-F746-5D95-353BA9290EF8}"/>
              </a:ext>
            </a:extLst>
          </p:cNvPr>
          <p:cNvSpPr/>
          <p:nvPr/>
        </p:nvSpPr>
        <p:spPr>
          <a:xfrm>
            <a:off x="9893670" y="4611375"/>
            <a:ext cx="318554" cy="69194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2" name="Footer Placeholder 3">
            <a:extLst>
              <a:ext uri="{FF2B5EF4-FFF2-40B4-BE49-F238E27FC236}">
                <a16:creationId xmlns:a16="http://schemas.microsoft.com/office/drawing/2014/main" id="{89F64D3F-D8D3-9F48-C634-1E3DBC97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83801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4" grpId="0"/>
      <p:bldP spid="87" grpId="0"/>
      <p:bldP spid="89" grpId="0" animBg="1"/>
      <p:bldP spid="90" grpId="0" animBg="1"/>
      <p:bldP spid="9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C61D02D3-CD8C-BA3E-045C-4BD7EB11B6F2}"/>
              </a:ext>
            </a:extLst>
          </p:cNvPr>
          <p:cNvGrpSpPr/>
          <p:nvPr/>
        </p:nvGrpSpPr>
        <p:grpSpPr>
          <a:xfrm>
            <a:off x="176580" y="177798"/>
            <a:ext cx="3753078" cy="3739549"/>
            <a:chOff x="176580" y="177798"/>
            <a:chExt cx="3753078" cy="3739549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453C36CB-D00E-7943-6654-7B3A246C7C4C}"/>
                </a:ext>
              </a:extLst>
            </p:cNvPr>
            <p:cNvGrpSpPr/>
            <p:nvPr/>
          </p:nvGrpSpPr>
          <p:grpSpPr>
            <a:xfrm>
              <a:off x="205631" y="462958"/>
              <a:ext cx="3392827" cy="3263901"/>
              <a:chOff x="205631" y="462958"/>
              <a:chExt cx="3392827" cy="3263901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67175AA-3DA1-052D-5C22-6D179DA05AB6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 flipH="1">
                <a:off x="1598097" y="2099738"/>
                <a:ext cx="781935" cy="461541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Rounded Rectangle 46">
                <a:extLst>
                  <a:ext uri="{FF2B5EF4-FFF2-40B4-BE49-F238E27FC236}">
                    <a16:creationId xmlns:a16="http://schemas.microsoft.com/office/drawing/2014/main" id="{FB7F5188-9904-316F-3992-7FF5C1E4C5FC}"/>
                  </a:ext>
                </a:extLst>
              </p:cNvPr>
              <p:cNvSpPr/>
              <p:nvPr/>
            </p:nvSpPr>
            <p:spPr>
              <a:xfrm>
                <a:off x="1161606" y="1671444"/>
                <a:ext cx="2436852" cy="42829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/>
                  <a:t>Is Round?</a:t>
                </a: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22961E1-CFD8-CD4C-B3FE-C9D0171D6A6A}"/>
                  </a:ext>
                </a:extLst>
              </p:cNvPr>
              <p:cNvCxnSpPr>
                <a:cxnSpLocks/>
                <a:stCxn id="29" idx="2"/>
              </p:cNvCxnSpPr>
              <p:nvPr/>
            </p:nvCxnSpPr>
            <p:spPr>
              <a:xfrm>
                <a:off x="2380032" y="2099738"/>
                <a:ext cx="681448" cy="513920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ACC39B8-6B58-9BF2-0C20-C412DC012EB8}"/>
                  </a:ext>
                </a:extLst>
              </p:cNvPr>
              <p:cNvSpPr txBox="1"/>
              <p:nvPr/>
            </p:nvSpPr>
            <p:spPr>
              <a:xfrm>
                <a:off x="1388564" y="2143396"/>
                <a:ext cx="403938" cy="25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solidFill>
                      <a:srgbClr val="00B050"/>
                    </a:solidFill>
                  </a:rPr>
                  <a:t>True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DA06AE2-05D3-B66E-B77A-D16AF97E9B23}"/>
                  </a:ext>
                </a:extLst>
              </p:cNvPr>
              <p:cNvSpPr txBox="1"/>
              <p:nvPr/>
            </p:nvSpPr>
            <p:spPr>
              <a:xfrm>
                <a:off x="2842704" y="2166006"/>
                <a:ext cx="437552" cy="25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solidFill>
                      <a:srgbClr val="FF0000"/>
                    </a:solidFill>
                  </a:rPr>
                  <a:t>False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9AFDF374-6F5F-66FE-4740-D91EF6D63ED8}"/>
                  </a:ext>
                </a:extLst>
              </p:cNvPr>
              <p:cNvGrpSpPr/>
              <p:nvPr/>
            </p:nvGrpSpPr>
            <p:grpSpPr>
              <a:xfrm>
                <a:off x="1707674" y="462958"/>
                <a:ext cx="1353807" cy="1420970"/>
                <a:chOff x="7088269" y="2537416"/>
                <a:chExt cx="1800000" cy="1791583"/>
              </a:xfrm>
            </p:grpSpPr>
            <p:pic>
              <p:nvPicPr>
                <p:cNvPr id="46" name="Picture 45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86AC7AE0-BF23-24D2-F25C-7DA0C0BA61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152514" y="3064457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47" name="Picture 46" descr="A cartoon orange with a leaf&#10;&#10;Description automatically generated">
                  <a:extLst>
                    <a:ext uri="{FF2B5EF4-FFF2-40B4-BE49-F238E27FC236}">
                      <a16:creationId xmlns:a16="http://schemas.microsoft.com/office/drawing/2014/main" id="{CDEE1679-6D9D-DB8D-58C5-3CD7A92E8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607263" y="2537416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48" name="Graphic 47" descr="Bowl outline">
                  <a:extLst>
                    <a:ext uri="{FF2B5EF4-FFF2-40B4-BE49-F238E27FC236}">
                      <a16:creationId xmlns:a16="http://schemas.microsoft.com/office/drawing/2014/main" id="{4693DCC7-027D-DA58-FA76-87E5F6F915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rcRect t="42963"/>
                <a:stretch/>
              </p:blipFill>
              <p:spPr>
                <a:xfrm>
                  <a:off x="7088269" y="3302340"/>
                  <a:ext cx="1800000" cy="1026659"/>
                </a:xfrm>
                <a:prstGeom prst="rect">
                  <a:avLst/>
                </a:prstGeom>
              </p:spPr>
            </p:pic>
            <p:pic>
              <p:nvPicPr>
                <p:cNvPr id="49" name="Picture 48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3AAD2078-5A49-41FE-6D81-879DE3A401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6878" y="2880091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0" name="Picture 49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CDFE8C66-3718-A8B0-4269-93F15DC411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76878" y="3297904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1" name="Picture 50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1158673B-7037-7CD6-959D-E83D288704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08269" y="2895941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2" name="Picture 51" descr="A red apple with green leaf&#10;&#10;Description automatically generated">
                  <a:extLst>
                    <a:ext uri="{FF2B5EF4-FFF2-40B4-BE49-F238E27FC236}">
                      <a16:creationId xmlns:a16="http://schemas.microsoft.com/office/drawing/2014/main" id="{9C090C41-8B13-9024-447A-83B74F8307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15639" y="3325504"/>
                  <a:ext cx="360000" cy="304800"/>
                </a:xfrm>
                <a:prstGeom prst="rect">
                  <a:avLst/>
                </a:prstGeom>
              </p:spPr>
            </p:pic>
            <p:pic>
              <p:nvPicPr>
                <p:cNvPr id="53" name="Picture 52" descr="A cartoon orange with a leaf&#10;&#10;Description automatically generated">
                  <a:extLst>
                    <a:ext uri="{FF2B5EF4-FFF2-40B4-BE49-F238E27FC236}">
                      <a16:creationId xmlns:a16="http://schemas.microsoft.com/office/drawing/2014/main" id="{B561980B-2B48-CD2A-7FB7-6F79B2BACDE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56878" y="2914740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4" name="Picture 53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B29DE87A-2A59-E148-17D6-8D562E8CD2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64248" y="3336989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312B6EB3-6811-10BC-AC3A-0E6431784E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11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982226" y="2558456"/>
                  <a:ext cx="360000" cy="360000"/>
                </a:xfrm>
                <a:prstGeom prst="rect">
                  <a:avLst/>
                </a:prstGeom>
              </p:spPr>
            </p:pic>
            <p:pic>
              <p:nvPicPr>
                <p:cNvPr id="56" name="Picture 55" descr="A red cherries with green leaves&#10;&#10;Description automatically generated">
                  <a:extLst>
                    <a:ext uri="{FF2B5EF4-FFF2-40B4-BE49-F238E27FC236}">
                      <a16:creationId xmlns:a16="http://schemas.microsoft.com/office/drawing/2014/main" id="{0CFC0214-FBF8-ACBC-C9F1-FFA4559FA8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464024" y="2954142"/>
                  <a:ext cx="360000" cy="360000"/>
                </a:xfrm>
                <a:prstGeom prst="rect">
                  <a:avLst/>
                </a:prstGeom>
              </p:spPr>
            </p:pic>
          </p:grp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8389341A-1DD0-918D-0B75-FCF49D94C097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 flipH="1">
                <a:off x="415164" y="3235390"/>
                <a:ext cx="797667" cy="491469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C68FAA1D-66CD-C55B-A1AD-184C417911E3}"/>
                  </a:ext>
                </a:extLst>
              </p:cNvPr>
              <p:cNvCxnSpPr>
                <a:cxnSpLocks/>
                <a:stCxn id="61" idx="2"/>
              </p:cNvCxnSpPr>
              <p:nvPr/>
            </p:nvCxnSpPr>
            <p:spPr>
              <a:xfrm>
                <a:off x="1212831" y="3235390"/>
                <a:ext cx="665716" cy="491469"/>
              </a:xfrm>
              <a:prstGeom prst="line">
                <a:avLst/>
              </a:prstGeom>
              <a:ln w="38100"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645371C-0A6E-A572-5506-218D9B86695B}"/>
                  </a:ext>
                </a:extLst>
              </p:cNvPr>
              <p:cNvSpPr txBox="1"/>
              <p:nvPr/>
            </p:nvSpPr>
            <p:spPr>
              <a:xfrm>
                <a:off x="205631" y="3332656"/>
                <a:ext cx="403938" cy="2563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500" b="1" dirty="0">
                    <a:solidFill>
                      <a:srgbClr val="00B050"/>
                    </a:solidFill>
                  </a:rPr>
                  <a:t>True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DBAC2F11-C806-B893-094C-58D0935B2B4D}"/>
                  </a:ext>
                </a:extLst>
              </p:cNvPr>
              <p:cNvSpPr txBox="1"/>
              <p:nvPr/>
            </p:nvSpPr>
            <p:spPr>
              <a:xfrm>
                <a:off x="1683330" y="3321892"/>
                <a:ext cx="60316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b="1" dirty="0">
                    <a:solidFill>
                      <a:srgbClr val="FF0000"/>
                    </a:solidFill>
                  </a:rPr>
                  <a:t>False</a:t>
                </a:r>
              </a:p>
            </p:txBody>
          </p:sp>
          <p:sp>
            <p:nvSpPr>
              <p:cNvPr id="61" name="Rounded Rectangle 46">
                <a:extLst>
                  <a:ext uri="{FF2B5EF4-FFF2-40B4-BE49-F238E27FC236}">
                    <a16:creationId xmlns:a16="http://schemas.microsoft.com/office/drawing/2014/main" id="{9203261C-5C63-A47A-16DD-182404339E58}"/>
                  </a:ext>
                </a:extLst>
              </p:cNvPr>
              <p:cNvSpPr/>
              <p:nvPr/>
            </p:nvSpPr>
            <p:spPr>
              <a:xfrm>
                <a:off x="440751" y="2807096"/>
                <a:ext cx="1544159" cy="42829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b="1" dirty="0"/>
                  <a:t>Is color Red?</a:t>
                </a:r>
              </a:p>
            </p:txBody>
          </p:sp>
        </p:grp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94C7CFC-E4A5-4AA8-D9AE-4467103629D5}"/>
                </a:ext>
              </a:extLst>
            </p:cNvPr>
            <p:cNvSpPr/>
            <p:nvPr/>
          </p:nvSpPr>
          <p:spPr>
            <a:xfrm>
              <a:off x="176580" y="177798"/>
              <a:ext cx="3753078" cy="373954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0ECE096-1CA8-E26A-7BCC-5513E1C87E6E}"/>
              </a:ext>
            </a:extLst>
          </p:cNvPr>
          <p:cNvGrpSpPr/>
          <p:nvPr/>
        </p:nvGrpSpPr>
        <p:grpSpPr>
          <a:xfrm>
            <a:off x="4164907" y="177799"/>
            <a:ext cx="3753078" cy="3739549"/>
            <a:chOff x="4164907" y="177799"/>
            <a:chExt cx="3753078" cy="373954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2AD6F55-3C04-3198-426E-53E24739F83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5747905" y="2106679"/>
              <a:ext cx="781935" cy="46154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ounded Rectangle 46">
              <a:extLst>
                <a:ext uri="{FF2B5EF4-FFF2-40B4-BE49-F238E27FC236}">
                  <a16:creationId xmlns:a16="http://schemas.microsoft.com/office/drawing/2014/main" id="{417DD281-619E-E761-BD64-B2CB44F895F6}"/>
                </a:ext>
              </a:extLst>
            </p:cNvPr>
            <p:cNvSpPr/>
            <p:nvPr/>
          </p:nvSpPr>
          <p:spPr>
            <a:xfrm>
              <a:off x="5311414" y="1678385"/>
              <a:ext cx="2436852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color red?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9FCF60B-22D0-AD6B-6DCA-B2D98B73A18D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6529840" y="2106679"/>
              <a:ext cx="681448" cy="51392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622456-5B61-BBCB-1B56-3E97DDF15A65}"/>
                </a:ext>
              </a:extLst>
            </p:cNvPr>
            <p:cNvSpPr txBox="1"/>
            <p:nvPr/>
          </p:nvSpPr>
          <p:spPr>
            <a:xfrm>
              <a:off x="5538372" y="2150337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AE6124-BFAA-1342-C245-E058C5E04CFB}"/>
                </a:ext>
              </a:extLst>
            </p:cNvPr>
            <p:cNvSpPr txBox="1"/>
            <p:nvPr/>
          </p:nvSpPr>
          <p:spPr>
            <a:xfrm>
              <a:off x="6992512" y="2172947"/>
              <a:ext cx="437552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548A6CB-24F9-EC4F-824E-D15DBD3355EE}"/>
                </a:ext>
              </a:extLst>
            </p:cNvPr>
            <p:cNvGrpSpPr/>
            <p:nvPr/>
          </p:nvGrpSpPr>
          <p:grpSpPr>
            <a:xfrm>
              <a:off x="5857482" y="469899"/>
              <a:ext cx="1353807" cy="1420970"/>
              <a:chOff x="7088269" y="2537416"/>
              <a:chExt cx="1800000" cy="1791583"/>
            </a:xfrm>
          </p:grpSpPr>
          <p:pic>
            <p:nvPicPr>
              <p:cNvPr id="11" name="Picture 1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88E1F43A-E3FA-28E0-F996-E854EB4FB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2" name="Picture 1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B523B9F9-D990-4AF1-7C98-789472068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3" name="Graphic 12" descr="Bowl outline">
                <a:extLst>
                  <a:ext uri="{FF2B5EF4-FFF2-40B4-BE49-F238E27FC236}">
                    <a16:creationId xmlns:a16="http://schemas.microsoft.com/office/drawing/2014/main" id="{8162B5AF-01AC-C4DE-7CF2-F880048FAB9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14" name="Picture 1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B34296BC-FD80-5ACB-F01A-7541A2ED09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5" name="Picture 14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6A92A5B4-6926-455E-CC7D-C998705047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6" name="Picture 15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9483449-04B1-F0B9-B815-3C5BA02A2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7" name="Picture 16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F52E994E-FA8D-8438-C79A-348CF78DE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18" name="Picture 17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5707F6D-4217-956A-FB39-C35AF10220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19" name="Picture 18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CFF2B76-AE85-7BFC-9008-30CDAA769C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0" name="Picture 19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C14A94C0-E411-7F4A-F074-336EF885C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21" name="Picture 20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6760FEB3-92A3-959D-40EB-D830A884D3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BF406D-6776-F9B4-F4BC-A90CA15D7624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 flipH="1">
              <a:off x="4564972" y="3242331"/>
              <a:ext cx="797667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A2DA01D-E82D-C873-C097-5CF27D8BC870}"/>
                </a:ext>
              </a:extLst>
            </p:cNvPr>
            <p:cNvCxnSpPr>
              <a:cxnSpLocks/>
              <a:stCxn id="26" idx="2"/>
            </p:cNvCxnSpPr>
            <p:nvPr/>
          </p:nvCxnSpPr>
          <p:spPr>
            <a:xfrm>
              <a:off x="5362639" y="3242331"/>
              <a:ext cx="665716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3AE0B5-10B5-8942-AD78-011127D8E878}"/>
                </a:ext>
              </a:extLst>
            </p:cNvPr>
            <p:cNvSpPr txBox="1"/>
            <p:nvPr/>
          </p:nvSpPr>
          <p:spPr>
            <a:xfrm>
              <a:off x="4355439" y="3339597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29950A7-49CE-45AF-8C1C-3B492D503418}"/>
                </a:ext>
              </a:extLst>
            </p:cNvPr>
            <p:cNvSpPr txBox="1"/>
            <p:nvPr/>
          </p:nvSpPr>
          <p:spPr>
            <a:xfrm>
              <a:off x="5833138" y="3328833"/>
              <a:ext cx="603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26" name="Rounded Rectangle 46">
              <a:extLst>
                <a:ext uri="{FF2B5EF4-FFF2-40B4-BE49-F238E27FC236}">
                  <a16:creationId xmlns:a16="http://schemas.microsoft.com/office/drawing/2014/main" id="{2ADCD45E-4EA2-FD26-6C47-B893061C3155}"/>
                </a:ext>
              </a:extLst>
            </p:cNvPr>
            <p:cNvSpPr/>
            <p:nvPr/>
          </p:nvSpPr>
          <p:spPr>
            <a:xfrm>
              <a:off x="4590559" y="2814037"/>
              <a:ext cx="1544159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Round?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DB0A13A-E045-6CBB-D90C-69AECE5CBB9E}"/>
                </a:ext>
              </a:extLst>
            </p:cNvPr>
            <p:cNvSpPr/>
            <p:nvPr/>
          </p:nvSpPr>
          <p:spPr>
            <a:xfrm>
              <a:off x="4164907" y="177799"/>
              <a:ext cx="3753078" cy="373954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9BDE478-A1D5-1E38-7357-5E553A203703}"/>
              </a:ext>
            </a:extLst>
          </p:cNvPr>
          <p:cNvGrpSpPr/>
          <p:nvPr/>
        </p:nvGrpSpPr>
        <p:grpSpPr>
          <a:xfrm>
            <a:off x="8176408" y="177799"/>
            <a:ext cx="3753078" cy="3739549"/>
            <a:chOff x="8176408" y="177799"/>
            <a:chExt cx="3753078" cy="3739549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AFDB19-CF29-2682-6588-6B9EAC15D38B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H="1">
              <a:off x="9671330" y="2123367"/>
              <a:ext cx="781935" cy="461541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ounded Rectangle 46">
              <a:extLst>
                <a:ext uri="{FF2B5EF4-FFF2-40B4-BE49-F238E27FC236}">
                  <a16:creationId xmlns:a16="http://schemas.microsoft.com/office/drawing/2014/main" id="{9AD736B6-E014-2BC8-2669-1BC04AF2D9C0}"/>
                </a:ext>
              </a:extLst>
            </p:cNvPr>
            <p:cNvSpPr/>
            <p:nvPr/>
          </p:nvSpPr>
          <p:spPr>
            <a:xfrm>
              <a:off x="9234839" y="1695073"/>
              <a:ext cx="2436852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Diameter &lt;= ?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7E6054-7016-BB56-35A3-BD53FD0B6A64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>
              <a:off x="10453265" y="2123367"/>
              <a:ext cx="681448" cy="513920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555DEA-6C71-0928-C753-8807CC68F5BB}"/>
                </a:ext>
              </a:extLst>
            </p:cNvPr>
            <p:cNvSpPr txBox="1"/>
            <p:nvPr/>
          </p:nvSpPr>
          <p:spPr>
            <a:xfrm>
              <a:off x="9461797" y="2167025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62D01E2-CBAE-EE1E-C85D-02957EF7C578}"/>
                </a:ext>
              </a:extLst>
            </p:cNvPr>
            <p:cNvSpPr txBox="1"/>
            <p:nvPr/>
          </p:nvSpPr>
          <p:spPr>
            <a:xfrm>
              <a:off x="10915937" y="2189635"/>
              <a:ext cx="437552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977002F-29F7-2189-CB41-944FDF724558}"/>
                </a:ext>
              </a:extLst>
            </p:cNvPr>
            <p:cNvGrpSpPr/>
            <p:nvPr/>
          </p:nvGrpSpPr>
          <p:grpSpPr>
            <a:xfrm>
              <a:off x="9780907" y="486587"/>
              <a:ext cx="1353807" cy="1420970"/>
              <a:chOff x="7088269" y="2537416"/>
              <a:chExt cx="1800000" cy="1791583"/>
            </a:xfrm>
          </p:grpSpPr>
          <p:pic>
            <p:nvPicPr>
              <p:cNvPr id="38" name="Picture 37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4B76D267-16A0-98AB-74DD-067337A0E8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2514" y="3064457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39" name="Picture 38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F276D2A3-C8F8-C474-7D3E-9F949C373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07263" y="253741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0" name="Graphic 39" descr="Bowl outline">
                <a:extLst>
                  <a:ext uri="{FF2B5EF4-FFF2-40B4-BE49-F238E27FC236}">
                    <a16:creationId xmlns:a16="http://schemas.microsoft.com/office/drawing/2014/main" id="{2A8B3285-D061-F7E4-DA3F-FA965A2C648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 t="42963"/>
              <a:stretch/>
            </p:blipFill>
            <p:spPr>
              <a:xfrm>
                <a:off x="7088269" y="3302340"/>
                <a:ext cx="1800000" cy="1026659"/>
              </a:xfrm>
              <a:prstGeom prst="rect">
                <a:avLst/>
              </a:prstGeom>
            </p:spPr>
          </p:pic>
          <p:pic>
            <p:nvPicPr>
              <p:cNvPr id="41" name="Picture 40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3BF5A734-808B-C3FE-9CD1-6AD4411872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288009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2" name="Picture 41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E4D36A21-8C54-47D0-18A4-95931862E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176878" y="3297904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3" name="Picture 42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0361A99C-D79E-B733-048D-E8EE667A3E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08269" y="2895941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44" name="Picture 43" descr="A red apple with green leaf&#10;&#10;Description automatically generated">
                <a:extLst>
                  <a:ext uri="{FF2B5EF4-FFF2-40B4-BE49-F238E27FC236}">
                    <a16:creationId xmlns:a16="http://schemas.microsoft.com/office/drawing/2014/main" id="{7F7D0DE7-1526-4716-E8A4-8F0C90BFB9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15639" y="3325504"/>
                <a:ext cx="360000" cy="304800"/>
              </a:xfrm>
              <a:prstGeom prst="rect">
                <a:avLst/>
              </a:prstGeom>
            </p:spPr>
          </p:pic>
          <p:pic>
            <p:nvPicPr>
              <p:cNvPr id="62" name="Picture 61" descr="A cartoon orange with a leaf&#10;&#10;Description automatically generated">
                <a:extLst>
                  <a:ext uri="{FF2B5EF4-FFF2-40B4-BE49-F238E27FC236}">
                    <a16:creationId xmlns:a16="http://schemas.microsoft.com/office/drawing/2014/main" id="{595BD730-C482-4F55-8B17-267B4A1F19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56878" y="2914740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3" name="Picture 62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7265FA12-004B-757C-6CE2-A0234BF705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64248" y="3336989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4" name="Picture 63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3C76F9E4-8A56-9E1C-6EFF-303A30C48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1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82226" y="2558456"/>
                <a:ext cx="360000" cy="360000"/>
              </a:xfrm>
              <a:prstGeom prst="rect">
                <a:avLst/>
              </a:prstGeom>
            </p:spPr>
          </p:pic>
          <p:pic>
            <p:nvPicPr>
              <p:cNvPr id="65" name="Picture 64" descr="A red cherries with green leaves&#10;&#10;Description automatically generated">
                <a:extLst>
                  <a:ext uri="{FF2B5EF4-FFF2-40B4-BE49-F238E27FC236}">
                    <a16:creationId xmlns:a16="http://schemas.microsoft.com/office/drawing/2014/main" id="{111056DF-9A72-98B2-ABA2-B53B961C4A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64024" y="2954142"/>
                <a:ext cx="360000" cy="360000"/>
              </a:xfrm>
              <a:prstGeom prst="rect">
                <a:avLst/>
              </a:prstGeom>
            </p:spPr>
          </p:pic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1729659E-1045-0795-D8EF-A761A10363CD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flipH="1">
              <a:off x="8488397" y="3259019"/>
              <a:ext cx="797667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A9874A7-5B8F-5FD0-5D44-808667929A98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>
              <a:off x="9286064" y="3259019"/>
              <a:ext cx="665716" cy="491469"/>
            </a:xfrm>
            <a:prstGeom prst="line">
              <a:avLst/>
            </a:prstGeom>
            <a:ln w="38100"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1AC244B-9760-197D-C9F5-50111AB915C5}"/>
                </a:ext>
              </a:extLst>
            </p:cNvPr>
            <p:cNvSpPr txBox="1"/>
            <p:nvPr/>
          </p:nvSpPr>
          <p:spPr>
            <a:xfrm>
              <a:off x="8254890" y="3300843"/>
              <a:ext cx="403938" cy="2563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500" b="1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609B46C-ECEE-1044-F2E8-40429300A0F6}"/>
                </a:ext>
              </a:extLst>
            </p:cNvPr>
            <p:cNvSpPr txBox="1"/>
            <p:nvPr/>
          </p:nvSpPr>
          <p:spPr>
            <a:xfrm>
              <a:off x="9650200" y="3302930"/>
              <a:ext cx="60316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70" name="Rounded Rectangle 46">
              <a:extLst>
                <a:ext uri="{FF2B5EF4-FFF2-40B4-BE49-F238E27FC236}">
                  <a16:creationId xmlns:a16="http://schemas.microsoft.com/office/drawing/2014/main" id="{E9032DE7-A204-6AA2-448F-61B608C91F43}"/>
                </a:ext>
              </a:extLst>
            </p:cNvPr>
            <p:cNvSpPr/>
            <p:nvPr/>
          </p:nvSpPr>
          <p:spPr>
            <a:xfrm>
              <a:off x="8513984" y="2830725"/>
              <a:ext cx="1544159" cy="42829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PH" b="1" dirty="0"/>
                <a:t>Is Round?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00A6C11-CB96-D914-AFE9-BEEB4492136D}"/>
                </a:ext>
              </a:extLst>
            </p:cNvPr>
            <p:cNvSpPr/>
            <p:nvPr/>
          </p:nvSpPr>
          <p:spPr>
            <a:xfrm>
              <a:off x="8176408" y="177799"/>
              <a:ext cx="3753078" cy="3739549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F102B8B7-C456-E97B-C323-964772577F02}"/>
              </a:ext>
            </a:extLst>
          </p:cNvPr>
          <p:cNvSpPr txBox="1"/>
          <p:nvPr/>
        </p:nvSpPr>
        <p:spPr>
          <a:xfrm>
            <a:off x="1011908" y="4040111"/>
            <a:ext cx="2082422" cy="461665"/>
          </a:xfrm>
          <a:prstGeom prst="rect">
            <a:avLst/>
          </a:pr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82422"/>
                      <a:gd name="connsiteY0" fmla="*/ 0 h 461665"/>
                      <a:gd name="connsiteX1" fmla="*/ 499781 w 2082422"/>
                      <a:gd name="connsiteY1" fmla="*/ 0 h 461665"/>
                      <a:gd name="connsiteX2" fmla="*/ 957914 w 2082422"/>
                      <a:gd name="connsiteY2" fmla="*/ 0 h 461665"/>
                      <a:gd name="connsiteX3" fmla="*/ 1520168 w 2082422"/>
                      <a:gd name="connsiteY3" fmla="*/ 0 h 461665"/>
                      <a:gd name="connsiteX4" fmla="*/ 2082422 w 2082422"/>
                      <a:gd name="connsiteY4" fmla="*/ 0 h 461665"/>
                      <a:gd name="connsiteX5" fmla="*/ 2082422 w 2082422"/>
                      <a:gd name="connsiteY5" fmla="*/ 461665 h 461665"/>
                      <a:gd name="connsiteX6" fmla="*/ 1603465 w 2082422"/>
                      <a:gd name="connsiteY6" fmla="*/ 461665 h 461665"/>
                      <a:gd name="connsiteX7" fmla="*/ 1124508 w 2082422"/>
                      <a:gd name="connsiteY7" fmla="*/ 461665 h 461665"/>
                      <a:gd name="connsiteX8" fmla="*/ 562254 w 2082422"/>
                      <a:gd name="connsiteY8" fmla="*/ 461665 h 461665"/>
                      <a:gd name="connsiteX9" fmla="*/ 0 w 2082422"/>
                      <a:gd name="connsiteY9" fmla="*/ 461665 h 461665"/>
                      <a:gd name="connsiteX10" fmla="*/ 0 w 2082422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2422" h="461665" extrusionOk="0">
                        <a:moveTo>
                          <a:pt x="0" y="0"/>
                        </a:moveTo>
                        <a:cubicBezTo>
                          <a:pt x="236970" y="-22774"/>
                          <a:pt x="344210" y="22100"/>
                          <a:pt x="499781" y="0"/>
                        </a:cubicBezTo>
                        <a:cubicBezTo>
                          <a:pt x="655352" y="-22100"/>
                          <a:pt x="731270" y="35803"/>
                          <a:pt x="957914" y="0"/>
                        </a:cubicBezTo>
                        <a:cubicBezTo>
                          <a:pt x="1184558" y="-35803"/>
                          <a:pt x="1377528" y="48279"/>
                          <a:pt x="1520168" y="0"/>
                        </a:cubicBezTo>
                        <a:cubicBezTo>
                          <a:pt x="1662808" y="-48279"/>
                          <a:pt x="1872647" y="29477"/>
                          <a:pt x="2082422" y="0"/>
                        </a:cubicBezTo>
                        <a:cubicBezTo>
                          <a:pt x="2136461" y="167166"/>
                          <a:pt x="2045182" y="342841"/>
                          <a:pt x="2082422" y="461665"/>
                        </a:cubicBezTo>
                        <a:cubicBezTo>
                          <a:pt x="1973885" y="513580"/>
                          <a:pt x="1770208" y="443438"/>
                          <a:pt x="1603465" y="461665"/>
                        </a:cubicBezTo>
                        <a:cubicBezTo>
                          <a:pt x="1436722" y="479892"/>
                          <a:pt x="1300973" y="414929"/>
                          <a:pt x="1124508" y="461665"/>
                        </a:cubicBezTo>
                        <a:cubicBezTo>
                          <a:pt x="948043" y="508401"/>
                          <a:pt x="838581" y="450245"/>
                          <a:pt x="562254" y="461665"/>
                        </a:cubicBezTo>
                        <a:cubicBezTo>
                          <a:pt x="285927" y="473085"/>
                          <a:pt x="277176" y="4589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Decision tree 1</a:t>
            </a:r>
            <a:endParaRPr lang="en-PH" sz="2400" b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C84EEC9-A61E-7ED6-E11C-9D905C64351B}"/>
              </a:ext>
            </a:extLst>
          </p:cNvPr>
          <p:cNvSpPr txBox="1"/>
          <p:nvPr/>
        </p:nvSpPr>
        <p:spPr>
          <a:xfrm>
            <a:off x="5093507" y="4021917"/>
            <a:ext cx="2082422" cy="461665"/>
          </a:xfrm>
          <a:prstGeom prst="rect">
            <a:avLst/>
          </a:pr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82422"/>
                      <a:gd name="connsiteY0" fmla="*/ 0 h 461665"/>
                      <a:gd name="connsiteX1" fmla="*/ 499781 w 2082422"/>
                      <a:gd name="connsiteY1" fmla="*/ 0 h 461665"/>
                      <a:gd name="connsiteX2" fmla="*/ 957914 w 2082422"/>
                      <a:gd name="connsiteY2" fmla="*/ 0 h 461665"/>
                      <a:gd name="connsiteX3" fmla="*/ 1520168 w 2082422"/>
                      <a:gd name="connsiteY3" fmla="*/ 0 h 461665"/>
                      <a:gd name="connsiteX4" fmla="*/ 2082422 w 2082422"/>
                      <a:gd name="connsiteY4" fmla="*/ 0 h 461665"/>
                      <a:gd name="connsiteX5" fmla="*/ 2082422 w 2082422"/>
                      <a:gd name="connsiteY5" fmla="*/ 461665 h 461665"/>
                      <a:gd name="connsiteX6" fmla="*/ 1603465 w 2082422"/>
                      <a:gd name="connsiteY6" fmla="*/ 461665 h 461665"/>
                      <a:gd name="connsiteX7" fmla="*/ 1124508 w 2082422"/>
                      <a:gd name="connsiteY7" fmla="*/ 461665 h 461665"/>
                      <a:gd name="connsiteX8" fmla="*/ 562254 w 2082422"/>
                      <a:gd name="connsiteY8" fmla="*/ 461665 h 461665"/>
                      <a:gd name="connsiteX9" fmla="*/ 0 w 2082422"/>
                      <a:gd name="connsiteY9" fmla="*/ 461665 h 461665"/>
                      <a:gd name="connsiteX10" fmla="*/ 0 w 2082422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2422" h="461665" extrusionOk="0">
                        <a:moveTo>
                          <a:pt x="0" y="0"/>
                        </a:moveTo>
                        <a:cubicBezTo>
                          <a:pt x="236970" y="-22774"/>
                          <a:pt x="344210" y="22100"/>
                          <a:pt x="499781" y="0"/>
                        </a:cubicBezTo>
                        <a:cubicBezTo>
                          <a:pt x="655352" y="-22100"/>
                          <a:pt x="731270" y="35803"/>
                          <a:pt x="957914" y="0"/>
                        </a:cubicBezTo>
                        <a:cubicBezTo>
                          <a:pt x="1184558" y="-35803"/>
                          <a:pt x="1377528" y="48279"/>
                          <a:pt x="1520168" y="0"/>
                        </a:cubicBezTo>
                        <a:cubicBezTo>
                          <a:pt x="1662808" y="-48279"/>
                          <a:pt x="1872647" y="29477"/>
                          <a:pt x="2082422" y="0"/>
                        </a:cubicBezTo>
                        <a:cubicBezTo>
                          <a:pt x="2136461" y="167166"/>
                          <a:pt x="2045182" y="342841"/>
                          <a:pt x="2082422" y="461665"/>
                        </a:cubicBezTo>
                        <a:cubicBezTo>
                          <a:pt x="1973885" y="513580"/>
                          <a:pt x="1770208" y="443438"/>
                          <a:pt x="1603465" y="461665"/>
                        </a:cubicBezTo>
                        <a:cubicBezTo>
                          <a:pt x="1436722" y="479892"/>
                          <a:pt x="1300973" y="414929"/>
                          <a:pt x="1124508" y="461665"/>
                        </a:cubicBezTo>
                        <a:cubicBezTo>
                          <a:pt x="948043" y="508401"/>
                          <a:pt x="838581" y="450245"/>
                          <a:pt x="562254" y="461665"/>
                        </a:cubicBezTo>
                        <a:cubicBezTo>
                          <a:pt x="285927" y="473085"/>
                          <a:pt x="277176" y="4589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Decision tree 2</a:t>
            </a:r>
            <a:endParaRPr lang="en-PH" sz="24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448E994B-0005-C41F-A97A-0DE6448325EA}"/>
              </a:ext>
            </a:extLst>
          </p:cNvPr>
          <p:cNvSpPr txBox="1"/>
          <p:nvPr/>
        </p:nvSpPr>
        <p:spPr>
          <a:xfrm>
            <a:off x="9011736" y="4053646"/>
            <a:ext cx="2082422" cy="461665"/>
          </a:xfrm>
          <a:prstGeom prst="rect">
            <a:avLst/>
          </a:pr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82422"/>
                      <a:gd name="connsiteY0" fmla="*/ 0 h 461665"/>
                      <a:gd name="connsiteX1" fmla="*/ 499781 w 2082422"/>
                      <a:gd name="connsiteY1" fmla="*/ 0 h 461665"/>
                      <a:gd name="connsiteX2" fmla="*/ 957914 w 2082422"/>
                      <a:gd name="connsiteY2" fmla="*/ 0 h 461665"/>
                      <a:gd name="connsiteX3" fmla="*/ 1520168 w 2082422"/>
                      <a:gd name="connsiteY3" fmla="*/ 0 h 461665"/>
                      <a:gd name="connsiteX4" fmla="*/ 2082422 w 2082422"/>
                      <a:gd name="connsiteY4" fmla="*/ 0 h 461665"/>
                      <a:gd name="connsiteX5" fmla="*/ 2082422 w 2082422"/>
                      <a:gd name="connsiteY5" fmla="*/ 461665 h 461665"/>
                      <a:gd name="connsiteX6" fmla="*/ 1603465 w 2082422"/>
                      <a:gd name="connsiteY6" fmla="*/ 461665 h 461665"/>
                      <a:gd name="connsiteX7" fmla="*/ 1124508 w 2082422"/>
                      <a:gd name="connsiteY7" fmla="*/ 461665 h 461665"/>
                      <a:gd name="connsiteX8" fmla="*/ 562254 w 2082422"/>
                      <a:gd name="connsiteY8" fmla="*/ 461665 h 461665"/>
                      <a:gd name="connsiteX9" fmla="*/ 0 w 2082422"/>
                      <a:gd name="connsiteY9" fmla="*/ 461665 h 461665"/>
                      <a:gd name="connsiteX10" fmla="*/ 0 w 2082422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2422" h="461665" extrusionOk="0">
                        <a:moveTo>
                          <a:pt x="0" y="0"/>
                        </a:moveTo>
                        <a:cubicBezTo>
                          <a:pt x="236970" y="-22774"/>
                          <a:pt x="344210" y="22100"/>
                          <a:pt x="499781" y="0"/>
                        </a:cubicBezTo>
                        <a:cubicBezTo>
                          <a:pt x="655352" y="-22100"/>
                          <a:pt x="731270" y="35803"/>
                          <a:pt x="957914" y="0"/>
                        </a:cubicBezTo>
                        <a:cubicBezTo>
                          <a:pt x="1184558" y="-35803"/>
                          <a:pt x="1377528" y="48279"/>
                          <a:pt x="1520168" y="0"/>
                        </a:cubicBezTo>
                        <a:cubicBezTo>
                          <a:pt x="1662808" y="-48279"/>
                          <a:pt x="1872647" y="29477"/>
                          <a:pt x="2082422" y="0"/>
                        </a:cubicBezTo>
                        <a:cubicBezTo>
                          <a:pt x="2136461" y="167166"/>
                          <a:pt x="2045182" y="342841"/>
                          <a:pt x="2082422" y="461665"/>
                        </a:cubicBezTo>
                        <a:cubicBezTo>
                          <a:pt x="1973885" y="513580"/>
                          <a:pt x="1770208" y="443438"/>
                          <a:pt x="1603465" y="461665"/>
                        </a:cubicBezTo>
                        <a:cubicBezTo>
                          <a:pt x="1436722" y="479892"/>
                          <a:pt x="1300973" y="414929"/>
                          <a:pt x="1124508" y="461665"/>
                        </a:cubicBezTo>
                        <a:cubicBezTo>
                          <a:pt x="948043" y="508401"/>
                          <a:pt x="838581" y="450245"/>
                          <a:pt x="562254" y="461665"/>
                        </a:cubicBezTo>
                        <a:cubicBezTo>
                          <a:pt x="285927" y="473085"/>
                          <a:pt x="277176" y="4589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Decision tree 3</a:t>
            </a:r>
            <a:endParaRPr lang="en-PH" sz="2400" b="1" dirty="0"/>
          </a:p>
        </p:txBody>
      </p:sp>
      <p:pic>
        <p:nvPicPr>
          <p:cNvPr id="4" name="Picture 3" descr="A green tree with a brown trunk&#10;&#10;Description automatically generated">
            <a:extLst>
              <a:ext uri="{FF2B5EF4-FFF2-40B4-BE49-F238E27FC236}">
                <a16:creationId xmlns:a16="http://schemas.microsoft.com/office/drawing/2014/main" id="{4AC44545-2A2B-86E1-1383-46755351387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9" y="3978759"/>
            <a:ext cx="720000" cy="691948"/>
          </a:xfrm>
          <a:prstGeom prst="rect">
            <a:avLst/>
          </a:prstGeom>
        </p:spPr>
      </p:pic>
      <p:pic>
        <p:nvPicPr>
          <p:cNvPr id="5" name="Picture 4" descr="A green tree with a brown trunk&#10;&#10;Description automatically generated">
            <a:extLst>
              <a:ext uri="{FF2B5EF4-FFF2-40B4-BE49-F238E27FC236}">
                <a16:creationId xmlns:a16="http://schemas.microsoft.com/office/drawing/2014/main" id="{5F262B2B-A11F-4B9E-A82C-B0CC8A09B7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652" y="3964273"/>
            <a:ext cx="720000" cy="691948"/>
          </a:xfrm>
          <a:prstGeom prst="rect">
            <a:avLst/>
          </a:prstGeom>
        </p:spPr>
      </p:pic>
      <p:pic>
        <p:nvPicPr>
          <p:cNvPr id="81" name="Picture 80" descr="A green tree with a brown trunk&#10;&#10;Description automatically generated">
            <a:extLst>
              <a:ext uri="{FF2B5EF4-FFF2-40B4-BE49-F238E27FC236}">
                <a16:creationId xmlns:a16="http://schemas.microsoft.com/office/drawing/2014/main" id="{768891F9-DDAA-5A39-7CB0-7BD1A1FEAC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504" y="4004568"/>
            <a:ext cx="720000" cy="691948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C5FF37B-6D15-5CAC-EC4D-D6CAC7B0A40C}"/>
              </a:ext>
            </a:extLst>
          </p:cNvPr>
          <p:cNvSpPr txBox="1"/>
          <p:nvPr/>
        </p:nvSpPr>
        <p:spPr>
          <a:xfrm>
            <a:off x="773958" y="5262035"/>
            <a:ext cx="1579622" cy="415498"/>
          </a:xfrm>
          <a:custGeom>
            <a:avLst/>
            <a:gdLst>
              <a:gd name="connsiteX0" fmla="*/ 0 w 1579622"/>
              <a:gd name="connsiteY0" fmla="*/ 0 h 415498"/>
              <a:gd name="connsiteX1" fmla="*/ 510744 w 1579622"/>
              <a:gd name="connsiteY1" fmla="*/ 0 h 415498"/>
              <a:gd name="connsiteX2" fmla="*/ 989896 w 1579622"/>
              <a:gd name="connsiteY2" fmla="*/ 0 h 415498"/>
              <a:gd name="connsiteX3" fmla="*/ 1579622 w 1579622"/>
              <a:gd name="connsiteY3" fmla="*/ 0 h 415498"/>
              <a:gd name="connsiteX4" fmla="*/ 1579622 w 1579622"/>
              <a:gd name="connsiteY4" fmla="*/ 415498 h 415498"/>
              <a:gd name="connsiteX5" fmla="*/ 1084674 w 1579622"/>
              <a:gd name="connsiteY5" fmla="*/ 415498 h 415498"/>
              <a:gd name="connsiteX6" fmla="*/ 526541 w 1579622"/>
              <a:gd name="connsiteY6" fmla="*/ 415498 h 415498"/>
              <a:gd name="connsiteX7" fmla="*/ 0 w 1579622"/>
              <a:gd name="connsiteY7" fmla="*/ 415498 h 415498"/>
              <a:gd name="connsiteX8" fmla="*/ 0 w 1579622"/>
              <a:gd name="connsiteY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9622" h="415498" extrusionOk="0">
                <a:moveTo>
                  <a:pt x="0" y="0"/>
                </a:moveTo>
                <a:cubicBezTo>
                  <a:pt x="146133" y="-41139"/>
                  <a:pt x="400608" y="54356"/>
                  <a:pt x="510744" y="0"/>
                </a:cubicBezTo>
                <a:cubicBezTo>
                  <a:pt x="620880" y="-54356"/>
                  <a:pt x="808321" y="46501"/>
                  <a:pt x="989896" y="0"/>
                </a:cubicBezTo>
                <a:cubicBezTo>
                  <a:pt x="1171471" y="-46501"/>
                  <a:pt x="1298701" y="49373"/>
                  <a:pt x="1579622" y="0"/>
                </a:cubicBezTo>
                <a:cubicBezTo>
                  <a:pt x="1609657" y="167444"/>
                  <a:pt x="1579286" y="224811"/>
                  <a:pt x="1579622" y="415498"/>
                </a:cubicBezTo>
                <a:cubicBezTo>
                  <a:pt x="1424844" y="421167"/>
                  <a:pt x="1315103" y="399051"/>
                  <a:pt x="1084674" y="415498"/>
                </a:cubicBezTo>
                <a:cubicBezTo>
                  <a:pt x="854245" y="431945"/>
                  <a:pt x="782934" y="366607"/>
                  <a:pt x="526541" y="415498"/>
                </a:cubicBezTo>
                <a:cubicBezTo>
                  <a:pt x="270148" y="464389"/>
                  <a:pt x="106415" y="385017"/>
                  <a:pt x="0" y="415498"/>
                </a:cubicBezTo>
                <a:cubicBezTo>
                  <a:pt x="-10268" y="330077"/>
                  <a:pt x="14667" y="134343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Prediction: </a:t>
            </a:r>
            <a:endParaRPr lang="en-PH" sz="2100" dirty="0"/>
          </a:p>
        </p:txBody>
      </p:sp>
      <p:pic>
        <p:nvPicPr>
          <p:cNvPr id="83" name="Picture 82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C5F7C7B4-0070-94A3-EB4D-6DE31884E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311" y="5001545"/>
            <a:ext cx="720000" cy="759271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A0F6FF6C-0F6F-696F-E253-2C6FD63BE317}"/>
              </a:ext>
            </a:extLst>
          </p:cNvPr>
          <p:cNvSpPr txBox="1"/>
          <p:nvPr/>
        </p:nvSpPr>
        <p:spPr>
          <a:xfrm>
            <a:off x="4745750" y="5278022"/>
            <a:ext cx="1579622" cy="415498"/>
          </a:xfrm>
          <a:custGeom>
            <a:avLst/>
            <a:gdLst>
              <a:gd name="connsiteX0" fmla="*/ 0 w 1579622"/>
              <a:gd name="connsiteY0" fmla="*/ 0 h 415498"/>
              <a:gd name="connsiteX1" fmla="*/ 510744 w 1579622"/>
              <a:gd name="connsiteY1" fmla="*/ 0 h 415498"/>
              <a:gd name="connsiteX2" fmla="*/ 989896 w 1579622"/>
              <a:gd name="connsiteY2" fmla="*/ 0 h 415498"/>
              <a:gd name="connsiteX3" fmla="*/ 1579622 w 1579622"/>
              <a:gd name="connsiteY3" fmla="*/ 0 h 415498"/>
              <a:gd name="connsiteX4" fmla="*/ 1579622 w 1579622"/>
              <a:gd name="connsiteY4" fmla="*/ 415498 h 415498"/>
              <a:gd name="connsiteX5" fmla="*/ 1084674 w 1579622"/>
              <a:gd name="connsiteY5" fmla="*/ 415498 h 415498"/>
              <a:gd name="connsiteX6" fmla="*/ 526541 w 1579622"/>
              <a:gd name="connsiteY6" fmla="*/ 415498 h 415498"/>
              <a:gd name="connsiteX7" fmla="*/ 0 w 1579622"/>
              <a:gd name="connsiteY7" fmla="*/ 415498 h 415498"/>
              <a:gd name="connsiteX8" fmla="*/ 0 w 1579622"/>
              <a:gd name="connsiteY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9622" h="415498" extrusionOk="0">
                <a:moveTo>
                  <a:pt x="0" y="0"/>
                </a:moveTo>
                <a:cubicBezTo>
                  <a:pt x="146133" y="-41139"/>
                  <a:pt x="400608" y="54356"/>
                  <a:pt x="510744" y="0"/>
                </a:cubicBezTo>
                <a:cubicBezTo>
                  <a:pt x="620880" y="-54356"/>
                  <a:pt x="808321" y="46501"/>
                  <a:pt x="989896" y="0"/>
                </a:cubicBezTo>
                <a:cubicBezTo>
                  <a:pt x="1171471" y="-46501"/>
                  <a:pt x="1298701" y="49373"/>
                  <a:pt x="1579622" y="0"/>
                </a:cubicBezTo>
                <a:cubicBezTo>
                  <a:pt x="1609657" y="167444"/>
                  <a:pt x="1579286" y="224811"/>
                  <a:pt x="1579622" y="415498"/>
                </a:cubicBezTo>
                <a:cubicBezTo>
                  <a:pt x="1424844" y="421167"/>
                  <a:pt x="1315103" y="399051"/>
                  <a:pt x="1084674" y="415498"/>
                </a:cubicBezTo>
                <a:cubicBezTo>
                  <a:pt x="854245" y="431945"/>
                  <a:pt x="782934" y="366607"/>
                  <a:pt x="526541" y="415498"/>
                </a:cubicBezTo>
                <a:cubicBezTo>
                  <a:pt x="270148" y="464389"/>
                  <a:pt x="106415" y="385017"/>
                  <a:pt x="0" y="415498"/>
                </a:cubicBezTo>
                <a:cubicBezTo>
                  <a:pt x="-10268" y="330077"/>
                  <a:pt x="14667" y="134343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Prediction: </a:t>
            </a:r>
            <a:endParaRPr lang="en-PH" sz="2100" dirty="0"/>
          </a:p>
        </p:txBody>
      </p:sp>
      <p:pic>
        <p:nvPicPr>
          <p:cNvPr id="86" name="Picture 85" descr="A red apple with green leaf&#10;&#10;Description automatically generated">
            <a:extLst>
              <a:ext uri="{FF2B5EF4-FFF2-40B4-BE49-F238E27FC236}">
                <a16:creationId xmlns:a16="http://schemas.microsoft.com/office/drawing/2014/main" id="{29172B51-8F72-A67A-1C9B-5CB345E4CB9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3369" y="4939401"/>
            <a:ext cx="720000" cy="759271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3B0897F-AD3C-AB1E-0CD8-5D8C8F8D44BA}"/>
              </a:ext>
            </a:extLst>
          </p:cNvPr>
          <p:cNvSpPr txBox="1"/>
          <p:nvPr/>
        </p:nvSpPr>
        <p:spPr>
          <a:xfrm>
            <a:off x="8742808" y="5312135"/>
            <a:ext cx="1579622" cy="415498"/>
          </a:xfrm>
          <a:custGeom>
            <a:avLst/>
            <a:gdLst>
              <a:gd name="connsiteX0" fmla="*/ 0 w 1579622"/>
              <a:gd name="connsiteY0" fmla="*/ 0 h 415498"/>
              <a:gd name="connsiteX1" fmla="*/ 510744 w 1579622"/>
              <a:gd name="connsiteY1" fmla="*/ 0 h 415498"/>
              <a:gd name="connsiteX2" fmla="*/ 989896 w 1579622"/>
              <a:gd name="connsiteY2" fmla="*/ 0 h 415498"/>
              <a:gd name="connsiteX3" fmla="*/ 1579622 w 1579622"/>
              <a:gd name="connsiteY3" fmla="*/ 0 h 415498"/>
              <a:gd name="connsiteX4" fmla="*/ 1579622 w 1579622"/>
              <a:gd name="connsiteY4" fmla="*/ 415498 h 415498"/>
              <a:gd name="connsiteX5" fmla="*/ 1084674 w 1579622"/>
              <a:gd name="connsiteY5" fmla="*/ 415498 h 415498"/>
              <a:gd name="connsiteX6" fmla="*/ 526541 w 1579622"/>
              <a:gd name="connsiteY6" fmla="*/ 415498 h 415498"/>
              <a:gd name="connsiteX7" fmla="*/ 0 w 1579622"/>
              <a:gd name="connsiteY7" fmla="*/ 415498 h 415498"/>
              <a:gd name="connsiteX8" fmla="*/ 0 w 1579622"/>
              <a:gd name="connsiteY8" fmla="*/ 0 h 415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79622" h="415498" extrusionOk="0">
                <a:moveTo>
                  <a:pt x="0" y="0"/>
                </a:moveTo>
                <a:cubicBezTo>
                  <a:pt x="146133" y="-41139"/>
                  <a:pt x="400608" y="54356"/>
                  <a:pt x="510744" y="0"/>
                </a:cubicBezTo>
                <a:cubicBezTo>
                  <a:pt x="620880" y="-54356"/>
                  <a:pt x="808321" y="46501"/>
                  <a:pt x="989896" y="0"/>
                </a:cubicBezTo>
                <a:cubicBezTo>
                  <a:pt x="1171471" y="-46501"/>
                  <a:pt x="1298701" y="49373"/>
                  <a:pt x="1579622" y="0"/>
                </a:cubicBezTo>
                <a:cubicBezTo>
                  <a:pt x="1609657" y="167444"/>
                  <a:pt x="1579286" y="224811"/>
                  <a:pt x="1579622" y="415498"/>
                </a:cubicBezTo>
                <a:cubicBezTo>
                  <a:pt x="1424844" y="421167"/>
                  <a:pt x="1315103" y="399051"/>
                  <a:pt x="1084674" y="415498"/>
                </a:cubicBezTo>
                <a:cubicBezTo>
                  <a:pt x="854245" y="431945"/>
                  <a:pt x="782934" y="366607"/>
                  <a:pt x="526541" y="415498"/>
                </a:cubicBezTo>
                <a:cubicBezTo>
                  <a:pt x="270148" y="464389"/>
                  <a:pt x="106415" y="385017"/>
                  <a:pt x="0" y="415498"/>
                </a:cubicBezTo>
                <a:cubicBezTo>
                  <a:pt x="-10268" y="330077"/>
                  <a:pt x="14667" y="134343"/>
                  <a:pt x="0" y="0"/>
                </a:cubicBezTo>
                <a:close/>
              </a:path>
            </a:pathLst>
          </a:cu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Prediction: </a:t>
            </a:r>
            <a:endParaRPr lang="en-PH" sz="2100" dirty="0"/>
          </a:p>
        </p:txBody>
      </p:sp>
      <p:pic>
        <p:nvPicPr>
          <p:cNvPr id="88" name="Picture 87" descr="A red apple with green leaf&#10;&#10;Description automatically generated">
            <a:extLst>
              <a:ext uri="{FF2B5EF4-FFF2-40B4-BE49-F238E27FC236}">
                <a16:creationId xmlns:a16="http://schemas.microsoft.com/office/drawing/2014/main" id="{D1640264-F17A-27F6-E8EE-EC7A76F432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0427" y="4973514"/>
            <a:ext cx="720000" cy="759271"/>
          </a:xfrm>
          <a:prstGeom prst="rect">
            <a:avLst/>
          </a:prstGeom>
        </p:spPr>
      </p:pic>
      <p:sp>
        <p:nvSpPr>
          <p:cNvPr id="89" name="Arrow: Down 88">
            <a:extLst>
              <a:ext uri="{FF2B5EF4-FFF2-40B4-BE49-F238E27FC236}">
                <a16:creationId xmlns:a16="http://schemas.microsoft.com/office/drawing/2014/main" id="{0B8A23AD-9F24-5BAC-C0A0-A0B046A0BFDB}"/>
              </a:ext>
            </a:extLst>
          </p:cNvPr>
          <p:cNvSpPr/>
          <p:nvPr/>
        </p:nvSpPr>
        <p:spPr>
          <a:xfrm>
            <a:off x="1938640" y="4628658"/>
            <a:ext cx="288586" cy="5578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FE84CFC1-1F72-DBBD-078B-2EF997C60BCD}"/>
              </a:ext>
            </a:extLst>
          </p:cNvPr>
          <p:cNvSpPr/>
          <p:nvPr/>
        </p:nvSpPr>
        <p:spPr>
          <a:xfrm>
            <a:off x="5959239" y="4593112"/>
            <a:ext cx="288586" cy="66500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91" name="Arrow: Down 90">
            <a:extLst>
              <a:ext uri="{FF2B5EF4-FFF2-40B4-BE49-F238E27FC236}">
                <a16:creationId xmlns:a16="http://schemas.microsoft.com/office/drawing/2014/main" id="{7F30538A-677E-F746-5D95-353BA9290EF8}"/>
              </a:ext>
            </a:extLst>
          </p:cNvPr>
          <p:cNvSpPr/>
          <p:nvPr/>
        </p:nvSpPr>
        <p:spPr>
          <a:xfrm>
            <a:off x="9893670" y="4611375"/>
            <a:ext cx="318554" cy="69194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A6697D-3DBD-F5F3-E044-1AE594906DEA}"/>
              </a:ext>
            </a:extLst>
          </p:cNvPr>
          <p:cNvSpPr txBox="1"/>
          <p:nvPr/>
        </p:nvSpPr>
        <p:spPr>
          <a:xfrm>
            <a:off x="2098017" y="5942464"/>
            <a:ext cx="8387715" cy="461665"/>
          </a:xfrm>
          <a:custGeom>
            <a:avLst/>
            <a:gdLst>
              <a:gd name="connsiteX0" fmla="*/ 0 w 8387715"/>
              <a:gd name="connsiteY0" fmla="*/ 0 h 461665"/>
              <a:gd name="connsiteX1" fmla="*/ 515245 w 8387715"/>
              <a:gd name="connsiteY1" fmla="*/ 0 h 461665"/>
              <a:gd name="connsiteX2" fmla="*/ 862736 w 8387715"/>
              <a:gd name="connsiteY2" fmla="*/ 0 h 461665"/>
              <a:gd name="connsiteX3" fmla="*/ 1629613 w 8387715"/>
              <a:gd name="connsiteY3" fmla="*/ 0 h 461665"/>
              <a:gd name="connsiteX4" fmla="*/ 2144859 w 8387715"/>
              <a:gd name="connsiteY4" fmla="*/ 0 h 461665"/>
              <a:gd name="connsiteX5" fmla="*/ 2660104 w 8387715"/>
              <a:gd name="connsiteY5" fmla="*/ 0 h 461665"/>
              <a:gd name="connsiteX6" fmla="*/ 3426981 w 8387715"/>
              <a:gd name="connsiteY6" fmla="*/ 0 h 461665"/>
              <a:gd name="connsiteX7" fmla="*/ 3858349 w 8387715"/>
              <a:gd name="connsiteY7" fmla="*/ 0 h 461665"/>
              <a:gd name="connsiteX8" fmla="*/ 4625226 w 8387715"/>
              <a:gd name="connsiteY8" fmla="*/ 0 h 461665"/>
              <a:gd name="connsiteX9" fmla="*/ 5392103 w 8387715"/>
              <a:gd name="connsiteY9" fmla="*/ 0 h 461665"/>
              <a:gd name="connsiteX10" fmla="*/ 5991225 w 8387715"/>
              <a:gd name="connsiteY10" fmla="*/ 0 h 461665"/>
              <a:gd name="connsiteX11" fmla="*/ 6758102 w 8387715"/>
              <a:gd name="connsiteY11" fmla="*/ 0 h 461665"/>
              <a:gd name="connsiteX12" fmla="*/ 7273347 w 8387715"/>
              <a:gd name="connsiteY12" fmla="*/ 0 h 461665"/>
              <a:gd name="connsiteX13" fmla="*/ 7788592 w 8387715"/>
              <a:gd name="connsiteY13" fmla="*/ 0 h 461665"/>
              <a:gd name="connsiteX14" fmla="*/ 8387715 w 8387715"/>
              <a:gd name="connsiteY14" fmla="*/ 0 h 461665"/>
              <a:gd name="connsiteX15" fmla="*/ 8387715 w 8387715"/>
              <a:gd name="connsiteY15" fmla="*/ 461665 h 461665"/>
              <a:gd name="connsiteX16" fmla="*/ 7788593 w 8387715"/>
              <a:gd name="connsiteY16" fmla="*/ 461665 h 461665"/>
              <a:gd name="connsiteX17" fmla="*/ 7021716 w 8387715"/>
              <a:gd name="connsiteY17" fmla="*/ 461665 h 461665"/>
              <a:gd name="connsiteX18" fmla="*/ 6422593 w 8387715"/>
              <a:gd name="connsiteY18" fmla="*/ 461665 h 461665"/>
              <a:gd name="connsiteX19" fmla="*/ 6075102 w 8387715"/>
              <a:gd name="connsiteY19" fmla="*/ 461665 h 461665"/>
              <a:gd name="connsiteX20" fmla="*/ 5643734 w 8387715"/>
              <a:gd name="connsiteY20" fmla="*/ 461665 h 461665"/>
              <a:gd name="connsiteX21" fmla="*/ 4876857 w 8387715"/>
              <a:gd name="connsiteY21" fmla="*/ 461665 h 461665"/>
              <a:gd name="connsiteX22" fmla="*/ 4277735 w 8387715"/>
              <a:gd name="connsiteY22" fmla="*/ 461665 h 461665"/>
              <a:gd name="connsiteX23" fmla="*/ 3846366 w 8387715"/>
              <a:gd name="connsiteY23" fmla="*/ 461665 h 461665"/>
              <a:gd name="connsiteX24" fmla="*/ 3247244 w 8387715"/>
              <a:gd name="connsiteY24" fmla="*/ 461665 h 461665"/>
              <a:gd name="connsiteX25" fmla="*/ 2899753 w 8387715"/>
              <a:gd name="connsiteY25" fmla="*/ 461665 h 461665"/>
              <a:gd name="connsiteX26" fmla="*/ 2552262 w 8387715"/>
              <a:gd name="connsiteY26" fmla="*/ 461665 h 461665"/>
              <a:gd name="connsiteX27" fmla="*/ 1953139 w 8387715"/>
              <a:gd name="connsiteY27" fmla="*/ 461665 h 461665"/>
              <a:gd name="connsiteX28" fmla="*/ 1521771 w 8387715"/>
              <a:gd name="connsiteY28" fmla="*/ 461665 h 461665"/>
              <a:gd name="connsiteX29" fmla="*/ 838772 w 8387715"/>
              <a:gd name="connsiteY29" fmla="*/ 461665 h 461665"/>
              <a:gd name="connsiteX30" fmla="*/ 0 w 8387715"/>
              <a:gd name="connsiteY30" fmla="*/ 461665 h 461665"/>
              <a:gd name="connsiteX31" fmla="*/ 0 w 8387715"/>
              <a:gd name="connsiteY31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8387715" h="461665" extrusionOk="0">
                <a:moveTo>
                  <a:pt x="0" y="0"/>
                </a:moveTo>
                <a:cubicBezTo>
                  <a:pt x="126330" y="-28232"/>
                  <a:pt x="363194" y="47826"/>
                  <a:pt x="515245" y="0"/>
                </a:cubicBezTo>
                <a:cubicBezTo>
                  <a:pt x="667296" y="-47826"/>
                  <a:pt x="712730" y="25615"/>
                  <a:pt x="862736" y="0"/>
                </a:cubicBezTo>
                <a:cubicBezTo>
                  <a:pt x="1012742" y="-25615"/>
                  <a:pt x="1345117" y="57292"/>
                  <a:pt x="1629613" y="0"/>
                </a:cubicBezTo>
                <a:cubicBezTo>
                  <a:pt x="1914109" y="-57292"/>
                  <a:pt x="2034069" y="55136"/>
                  <a:pt x="2144859" y="0"/>
                </a:cubicBezTo>
                <a:cubicBezTo>
                  <a:pt x="2255649" y="-55136"/>
                  <a:pt x="2506280" y="23421"/>
                  <a:pt x="2660104" y="0"/>
                </a:cubicBezTo>
                <a:cubicBezTo>
                  <a:pt x="2813928" y="-23421"/>
                  <a:pt x="3261231" y="48256"/>
                  <a:pt x="3426981" y="0"/>
                </a:cubicBezTo>
                <a:cubicBezTo>
                  <a:pt x="3592731" y="-48256"/>
                  <a:pt x="3713034" y="34194"/>
                  <a:pt x="3858349" y="0"/>
                </a:cubicBezTo>
                <a:cubicBezTo>
                  <a:pt x="4003664" y="-34194"/>
                  <a:pt x="4457709" y="8009"/>
                  <a:pt x="4625226" y="0"/>
                </a:cubicBezTo>
                <a:cubicBezTo>
                  <a:pt x="4792743" y="-8009"/>
                  <a:pt x="5047686" y="60416"/>
                  <a:pt x="5392103" y="0"/>
                </a:cubicBezTo>
                <a:cubicBezTo>
                  <a:pt x="5736520" y="-60416"/>
                  <a:pt x="5739394" y="13810"/>
                  <a:pt x="5991225" y="0"/>
                </a:cubicBezTo>
                <a:cubicBezTo>
                  <a:pt x="6243056" y="-13810"/>
                  <a:pt x="6536918" y="31637"/>
                  <a:pt x="6758102" y="0"/>
                </a:cubicBezTo>
                <a:cubicBezTo>
                  <a:pt x="6979286" y="-31637"/>
                  <a:pt x="7081966" y="44144"/>
                  <a:pt x="7273347" y="0"/>
                </a:cubicBezTo>
                <a:cubicBezTo>
                  <a:pt x="7464729" y="-44144"/>
                  <a:pt x="7573242" y="19468"/>
                  <a:pt x="7788592" y="0"/>
                </a:cubicBezTo>
                <a:cubicBezTo>
                  <a:pt x="8003943" y="-19468"/>
                  <a:pt x="8097005" y="58605"/>
                  <a:pt x="8387715" y="0"/>
                </a:cubicBezTo>
                <a:cubicBezTo>
                  <a:pt x="8440704" y="131310"/>
                  <a:pt x="8362935" y="251861"/>
                  <a:pt x="8387715" y="461665"/>
                </a:cubicBezTo>
                <a:cubicBezTo>
                  <a:pt x="8180742" y="471167"/>
                  <a:pt x="8019143" y="442773"/>
                  <a:pt x="7788593" y="461665"/>
                </a:cubicBezTo>
                <a:cubicBezTo>
                  <a:pt x="7558043" y="480557"/>
                  <a:pt x="7336302" y="387802"/>
                  <a:pt x="7021716" y="461665"/>
                </a:cubicBezTo>
                <a:cubicBezTo>
                  <a:pt x="6707130" y="535528"/>
                  <a:pt x="6585206" y="396131"/>
                  <a:pt x="6422593" y="461665"/>
                </a:cubicBezTo>
                <a:cubicBezTo>
                  <a:pt x="6259980" y="527199"/>
                  <a:pt x="6148304" y="453258"/>
                  <a:pt x="6075102" y="461665"/>
                </a:cubicBezTo>
                <a:cubicBezTo>
                  <a:pt x="6001900" y="470072"/>
                  <a:pt x="5825855" y="442697"/>
                  <a:pt x="5643734" y="461665"/>
                </a:cubicBezTo>
                <a:cubicBezTo>
                  <a:pt x="5461613" y="480633"/>
                  <a:pt x="5215023" y="418113"/>
                  <a:pt x="4876857" y="461665"/>
                </a:cubicBezTo>
                <a:cubicBezTo>
                  <a:pt x="4538691" y="505217"/>
                  <a:pt x="4454680" y="427892"/>
                  <a:pt x="4277735" y="461665"/>
                </a:cubicBezTo>
                <a:cubicBezTo>
                  <a:pt x="4100790" y="495438"/>
                  <a:pt x="4051374" y="434574"/>
                  <a:pt x="3846366" y="461665"/>
                </a:cubicBezTo>
                <a:cubicBezTo>
                  <a:pt x="3641358" y="488756"/>
                  <a:pt x="3469956" y="427768"/>
                  <a:pt x="3247244" y="461665"/>
                </a:cubicBezTo>
                <a:cubicBezTo>
                  <a:pt x="3024532" y="495562"/>
                  <a:pt x="3059490" y="447247"/>
                  <a:pt x="2899753" y="461665"/>
                </a:cubicBezTo>
                <a:cubicBezTo>
                  <a:pt x="2740016" y="476083"/>
                  <a:pt x="2712825" y="437913"/>
                  <a:pt x="2552262" y="461665"/>
                </a:cubicBezTo>
                <a:cubicBezTo>
                  <a:pt x="2391699" y="485417"/>
                  <a:pt x="2181246" y="428825"/>
                  <a:pt x="1953139" y="461665"/>
                </a:cubicBezTo>
                <a:cubicBezTo>
                  <a:pt x="1725032" y="494505"/>
                  <a:pt x="1695295" y="439265"/>
                  <a:pt x="1521771" y="461665"/>
                </a:cubicBezTo>
                <a:cubicBezTo>
                  <a:pt x="1348247" y="484065"/>
                  <a:pt x="1119170" y="436376"/>
                  <a:pt x="838772" y="461665"/>
                </a:cubicBezTo>
                <a:cubicBezTo>
                  <a:pt x="558374" y="486954"/>
                  <a:pt x="314248" y="399721"/>
                  <a:pt x="0" y="461665"/>
                </a:cubicBezTo>
                <a:cubicBezTo>
                  <a:pt x="-39809" y="284554"/>
                  <a:pt x="50270" y="20807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Because the majority voted that the unknown sample is an </a:t>
            </a:r>
            <a:r>
              <a:rPr lang="en-US" sz="2400" b="1" dirty="0"/>
              <a:t>apple</a:t>
            </a:r>
            <a:endParaRPr lang="en-PH" sz="2400" b="1" dirty="0"/>
          </a:p>
        </p:txBody>
      </p:sp>
    </p:spTree>
    <p:extLst>
      <p:ext uri="{BB962C8B-B14F-4D97-AF65-F5344CB8AC3E}">
        <p14:creationId xmlns:p14="http://schemas.microsoft.com/office/powerpoint/2010/main" val="12809768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92AB73F4-F8AE-B4DB-C696-982063BE3A1A}"/>
              </a:ext>
            </a:extLst>
          </p:cNvPr>
          <p:cNvSpPr txBox="1"/>
          <p:nvPr/>
        </p:nvSpPr>
        <p:spPr>
          <a:xfrm>
            <a:off x="4250592" y="4843266"/>
            <a:ext cx="3928208" cy="461665"/>
          </a:xfrm>
          <a:custGeom>
            <a:avLst/>
            <a:gdLst>
              <a:gd name="connsiteX0" fmla="*/ 0 w 3928208"/>
              <a:gd name="connsiteY0" fmla="*/ 0 h 461665"/>
              <a:gd name="connsiteX1" fmla="*/ 521890 w 3928208"/>
              <a:gd name="connsiteY1" fmla="*/ 0 h 461665"/>
              <a:gd name="connsiteX2" fmla="*/ 965217 w 3928208"/>
              <a:gd name="connsiteY2" fmla="*/ 0 h 461665"/>
              <a:gd name="connsiteX3" fmla="*/ 1604954 w 3928208"/>
              <a:gd name="connsiteY3" fmla="*/ 0 h 461665"/>
              <a:gd name="connsiteX4" fmla="*/ 2126844 w 3928208"/>
              <a:gd name="connsiteY4" fmla="*/ 0 h 461665"/>
              <a:gd name="connsiteX5" fmla="*/ 2648735 w 3928208"/>
              <a:gd name="connsiteY5" fmla="*/ 0 h 461665"/>
              <a:gd name="connsiteX6" fmla="*/ 3288471 w 3928208"/>
              <a:gd name="connsiteY6" fmla="*/ 0 h 461665"/>
              <a:gd name="connsiteX7" fmla="*/ 3928208 w 3928208"/>
              <a:gd name="connsiteY7" fmla="*/ 0 h 461665"/>
              <a:gd name="connsiteX8" fmla="*/ 3928208 w 3928208"/>
              <a:gd name="connsiteY8" fmla="*/ 461665 h 461665"/>
              <a:gd name="connsiteX9" fmla="*/ 3445600 w 3928208"/>
              <a:gd name="connsiteY9" fmla="*/ 461665 h 461665"/>
              <a:gd name="connsiteX10" fmla="*/ 2884427 w 3928208"/>
              <a:gd name="connsiteY10" fmla="*/ 461665 h 461665"/>
              <a:gd name="connsiteX11" fmla="*/ 2323254 w 3928208"/>
              <a:gd name="connsiteY11" fmla="*/ 461665 h 461665"/>
              <a:gd name="connsiteX12" fmla="*/ 1801364 w 3928208"/>
              <a:gd name="connsiteY12" fmla="*/ 461665 h 461665"/>
              <a:gd name="connsiteX13" fmla="*/ 1161627 w 3928208"/>
              <a:gd name="connsiteY13" fmla="*/ 461665 h 461665"/>
              <a:gd name="connsiteX14" fmla="*/ 521890 w 3928208"/>
              <a:gd name="connsiteY14" fmla="*/ 461665 h 461665"/>
              <a:gd name="connsiteX15" fmla="*/ 0 w 3928208"/>
              <a:gd name="connsiteY15" fmla="*/ 461665 h 461665"/>
              <a:gd name="connsiteX16" fmla="*/ 0 w 3928208"/>
              <a:gd name="connsiteY16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28208" h="461665" extrusionOk="0">
                <a:moveTo>
                  <a:pt x="0" y="0"/>
                </a:moveTo>
                <a:cubicBezTo>
                  <a:pt x="162631" y="-68"/>
                  <a:pt x="320109" y="36483"/>
                  <a:pt x="521890" y="0"/>
                </a:cubicBezTo>
                <a:cubicBezTo>
                  <a:pt x="723671" y="-36483"/>
                  <a:pt x="850756" y="3365"/>
                  <a:pt x="965217" y="0"/>
                </a:cubicBezTo>
                <a:cubicBezTo>
                  <a:pt x="1079678" y="-3365"/>
                  <a:pt x="1421738" y="29699"/>
                  <a:pt x="1604954" y="0"/>
                </a:cubicBezTo>
                <a:cubicBezTo>
                  <a:pt x="1788170" y="-29699"/>
                  <a:pt x="1976908" y="43257"/>
                  <a:pt x="2126844" y="0"/>
                </a:cubicBezTo>
                <a:cubicBezTo>
                  <a:pt x="2276780" y="-43257"/>
                  <a:pt x="2470289" y="33619"/>
                  <a:pt x="2648735" y="0"/>
                </a:cubicBezTo>
                <a:cubicBezTo>
                  <a:pt x="2827181" y="-33619"/>
                  <a:pt x="3157641" y="72076"/>
                  <a:pt x="3288471" y="0"/>
                </a:cubicBezTo>
                <a:cubicBezTo>
                  <a:pt x="3419301" y="-72076"/>
                  <a:pt x="3735713" y="72618"/>
                  <a:pt x="3928208" y="0"/>
                </a:cubicBezTo>
                <a:cubicBezTo>
                  <a:pt x="3934042" y="193670"/>
                  <a:pt x="3906314" y="331677"/>
                  <a:pt x="3928208" y="461665"/>
                </a:cubicBezTo>
                <a:cubicBezTo>
                  <a:pt x="3724308" y="497926"/>
                  <a:pt x="3623427" y="436456"/>
                  <a:pt x="3445600" y="461665"/>
                </a:cubicBezTo>
                <a:cubicBezTo>
                  <a:pt x="3267773" y="486874"/>
                  <a:pt x="3006768" y="431503"/>
                  <a:pt x="2884427" y="461665"/>
                </a:cubicBezTo>
                <a:cubicBezTo>
                  <a:pt x="2762086" y="491827"/>
                  <a:pt x="2568396" y="419745"/>
                  <a:pt x="2323254" y="461665"/>
                </a:cubicBezTo>
                <a:cubicBezTo>
                  <a:pt x="2078112" y="503585"/>
                  <a:pt x="1927195" y="441907"/>
                  <a:pt x="1801364" y="461665"/>
                </a:cubicBezTo>
                <a:cubicBezTo>
                  <a:pt x="1675533" y="481423"/>
                  <a:pt x="1339568" y="405812"/>
                  <a:pt x="1161627" y="461665"/>
                </a:cubicBezTo>
                <a:cubicBezTo>
                  <a:pt x="983686" y="517518"/>
                  <a:pt x="767409" y="432803"/>
                  <a:pt x="521890" y="461665"/>
                </a:cubicBezTo>
                <a:cubicBezTo>
                  <a:pt x="276371" y="490527"/>
                  <a:pt x="172572" y="447585"/>
                  <a:pt x="0" y="461665"/>
                </a:cubicBezTo>
                <a:cubicBezTo>
                  <a:pt x="-49735" y="257547"/>
                  <a:pt x="22632" y="21978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We will classify it as an apple!</a:t>
            </a:r>
            <a:endParaRPr lang="en-PH" sz="2400" dirty="0"/>
          </a:p>
        </p:txBody>
      </p:sp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B59036EA-4407-9043-BDBF-3645FAF3CD33}"/>
              </a:ext>
            </a:extLst>
          </p:cNvPr>
          <p:cNvGraphicFramePr>
            <a:graphicFrameLocks noGrp="1"/>
          </p:cNvGraphicFramePr>
          <p:nvPr/>
        </p:nvGraphicFramePr>
        <p:xfrm>
          <a:off x="4250592" y="1251680"/>
          <a:ext cx="3835340" cy="102018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tx1"/>
                          </a:solidFill>
                        </a:rPr>
                        <a:t>???</a:t>
                      </a:r>
                      <a:endParaRPr lang="en-PH" sz="15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42994"/>
                  </a:ext>
                </a:extLst>
              </a:tr>
            </a:tbl>
          </a:graphicData>
        </a:graphic>
      </p:graphicFrame>
      <p:pic>
        <p:nvPicPr>
          <p:cNvPr id="2" name="Picture 1" descr="A red apple with green leaf&#10;&#10;Description automatically generated">
            <a:extLst>
              <a:ext uri="{FF2B5EF4-FFF2-40B4-BE49-F238E27FC236}">
                <a16:creationId xmlns:a16="http://schemas.microsoft.com/office/drawing/2014/main" id="{9628A94F-650D-7F52-4C28-CA61EE2429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262" y="2687956"/>
            <a:ext cx="1800000" cy="1898178"/>
          </a:xfrm>
          <a:prstGeom prst="rect">
            <a:avLst/>
          </a:prstGeom>
        </p:spPr>
      </p:pic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2B72269E-A9EA-EF35-B449-EA3B8C776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82402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References</a:t>
            </a:r>
            <a:endParaRPr lang="en-PH" sz="5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3D7BC-76A5-755B-4DAA-F0FAE606B511}"/>
              </a:ext>
            </a:extLst>
          </p:cNvPr>
          <p:cNvSpPr txBox="1"/>
          <p:nvPr/>
        </p:nvSpPr>
        <p:spPr>
          <a:xfrm>
            <a:off x="706432" y="1035133"/>
            <a:ext cx="1045043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PH" sz="3000" dirty="0">
                <a:hlinkClick r:id="rId4"/>
              </a:rPr>
              <a:t>https://www.ibm.com/topics/random-forest</a:t>
            </a: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PH" sz="3000" dirty="0">
                <a:hlinkClick r:id="rId5"/>
              </a:rPr>
              <a:t>https://www.youtube.com/watch?v=J4Wdy0Wc_xQ&amp;t=418s</a:t>
            </a: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14158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What is Random Forest?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459203" y="1184032"/>
            <a:ext cx="11273589" cy="454859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500" dirty="0">
              <a:latin typeface="Calibri (Body)"/>
            </a:endParaRPr>
          </a:p>
          <a:p>
            <a:pPr algn="l"/>
            <a:endParaRPr lang="en-US" sz="2500" dirty="0">
              <a:latin typeface="Calibri (Body)"/>
            </a:endParaRPr>
          </a:p>
          <a:p>
            <a:pPr algn="l"/>
            <a:r>
              <a:rPr lang="en-US" sz="2500" dirty="0">
                <a:latin typeface="Calibri (Body)"/>
              </a:rPr>
              <a:t>A </a:t>
            </a:r>
            <a:r>
              <a:rPr lang="en-US" sz="2500" b="1" dirty="0">
                <a:latin typeface="Calibri (Body)"/>
              </a:rPr>
              <a:t>random forest </a:t>
            </a:r>
            <a:r>
              <a:rPr lang="en-US" sz="2500" dirty="0">
                <a:latin typeface="Calibri (Body)"/>
              </a:rPr>
              <a:t>is a method that operates by constructing multiple decision trees during training phase. </a:t>
            </a:r>
          </a:p>
          <a:p>
            <a:pPr algn="l"/>
            <a:endParaRPr lang="en-US" sz="2500" dirty="0">
              <a:latin typeface="Calibri (Body)"/>
            </a:endParaRPr>
          </a:p>
          <a:p>
            <a:pPr algn="l"/>
            <a:r>
              <a:rPr lang="en-US" sz="2500" dirty="0">
                <a:latin typeface="Calibri (Body)"/>
              </a:rPr>
              <a:t>The majority of the trees is chosen by the random forest as the </a:t>
            </a:r>
            <a:r>
              <a:rPr lang="en-US" sz="2500" b="1" dirty="0">
                <a:latin typeface="Calibri (Body)"/>
              </a:rPr>
              <a:t>final decision</a:t>
            </a:r>
          </a:p>
          <a:p>
            <a:pPr algn="l"/>
            <a:endParaRPr lang="en-US" sz="2500" dirty="0">
              <a:latin typeface="Calibri (Body)"/>
            </a:endParaRPr>
          </a:p>
          <a:p>
            <a:pPr algn="l"/>
            <a:r>
              <a:rPr lang="en-US" sz="2500" b="1" dirty="0">
                <a:latin typeface="Calibri (Body)"/>
              </a:rPr>
              <a:t>Decision trees </a:t>
            </a:r>
            <a:r>
              <a:rPr lang="en-US" sz="2500" dirty="0">
                <a:latin typeface="Calibri (Body)"/>
              </a:rPr>
              <a:t>are prone to problems, such as </a:t>
            </a:r>
            <a:r>
              <a:rPr lang="en-US" sz="2500" b="1" dirty="0">
                <a:solidFill>
                  <a:srgbClr val="FF0000"/>
                </a:solidFill>
                <a:latin typeface="Calibri (Body)"/>
              </a:rPr>
              <a:t>bias</a:t>
            </a:r>
            <a:r>
              <a:rPr lang="en-US" sz="2500" dirty="0">
                <a:latin typeface="Calibri (Body)"/>
              </a:rPr>
              <a:t> and </a:t>
            </a:r>
            <a:r>
              <a:rPr lang="en-US" sz="2500" b="1" dirty="0">
                <a:solidFill>
                  <a:srgbClr val="FF0000"/>
                </a:solidFill>
                <a:latin typeface="Calibri (Body)"/>
              </a:rPr>
              <a:t>overfitting</a:t>
            </a:r>
            <a:r>
              <a:rPr lang="en-US" sz="2500" dirty="0">
                <a:latin typeface="Calibri (Body)"/>
              </a:rPr>
              <a:t>.</a:t>
            </a:r>
          </a:p>
          <a:p>
            <a:pPr algn="l"/>
            <a:endParaRPr lang="en-US" sz="2500" dirty="0">
              <a:latin typeface="Calibri (Body)"/>
            </a:endParaRPr>
          </a:p>
          <a:p>
            <a:pPr algn="l"/>
            <a:r>
              <a:rPr lang="en-US" sz="2500" dirty="0">
                <a:latin typeface="Calibri (Body)"/>
              </a:rPr>
              <a:t>However, when multiple decision trees form an ensemble in the random forest algorithm, they </a:t>
            </a:r>
            <a:r>
              <a:rPr lang="en-US" sz="2500" b="1" dirty="0">
                <a:latin typeface="Calibri (Body)"/>
              </a:rPr>
              <a:t>predict more accurate results</a:t>
            </a:r>
            <a:r>
              <a:rPr lang="en-US" sz="2500" dirty="0">
                <a:latin typeface="Calibri (Body)"/>
              </a:rPr>
              <a:t>, particularly when the individual trees are uncorrelated with each other.</a:t>
            </a:r>
          </a:p>
          <a:p>
            <a:pPr algn="l"/>
            <a:endParaRPr lang="en-US" sz="2500" dirty="0">
              <a:latin typeface="Calibri (Body)"/>
            </a:endParaRPr>
          </a:p>
          <a:p>
            <a:pPr algn="l"/>
            <a:endParaRPr lang="en-US" sz="2500" dirty="0">
              <a:latin typeface="Calibri (Body)"/>
            </a:endParaRPr>
          </a:p>
          <a:p>
            <a:pPr algn="l"/>
            <a:endParaRPr lang="en-US" sz="25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625924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What is Random Forest?</a:t>
            </a:r>
            <a:endParaRPr lang="en-PH" sz="5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306A9-402A-0150-7CB7-182F2AA18A74}"/>
              </a:ext>
            </a:extLst>
          </p:cNvPr>
          <p:cNvSpPr txBox="1"/>
          <p:nvPr/>
        </p:nvSpPr>
        <p:spPr>
          <a:xfrm>
            <a:off x="2357753" y="1910308"/>
            <a:ext cx="2082422" cy="461665"/>
          </a:xfrm>
          <a:prstGeom prst="rect">
            <a:avLst/>
          </a:pr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82422"/>
                      <a:gd name="connsiteY0" fmla="*/ 0 h 461665"/>
                      <a:gd name="connsiteX1" fmla="*/ 499781 w 2082422"/>
                      <a:gd name="connsiteY1" fmla="*/ 0 h 461665"/>
                      <a:gd name="connsiteX2" fmla="*/ 957914 w 2082422"/>
                      <a:gd name="connsiteY2" fmla="*/ 0 h 461665"/>
                      <a:gd name="connsiteX3" fmla="*/ 1520168 w 2082422"/>
                      <a:gd name="connsiteY3" fmla="*/ 0 h 461665"/>
                      <a:gd name="connsiteX4" fmla="*/ 2082422 w 2082422"/>
                      <a:gd name="connsiteY4" fmla="*/ 0 h 461665"/>
                      <a:gd name="connsiteX5" fmla="*/ 2082422 w 2082422"/>
                      <a:gd name="connsiteY5" fmla="*/ 461665 h 461665"/>
                      <a:gd name="connsiteX6" fmla="*/ 1603465 w 2082422"/>
                      <a:gd name="connsiteY6" fmla="*/ 461665 h 461665"/>
                      <a:gd name="connsiteX7" fmla="*/ 1124508 w 2082422"/>
                      <a:gd name="connsiteY7" fmla="*/ 461665 h 461665"/>
                      <a:gd name="connsiteX8" fmla="*/ 562254 w 2082422"/>
                      <a:gd name="connsiteY8" fmla="*/ 461665 h 461665"/>
                      <a:gd name="connsiteX9" fmla="*/ 0 w 2082422"/>
                      <a:gd name="connsiteY9" fmla="*/ 461665 h 461665"/>
                      <a:gd name="connsiteX10" fmla="*/ 0 w 2082422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2422" h="461665" extrusionOk="0">
                        <a:moveTo>
                          <a:pt x="0" y="0"/>
                        </a:moveTo>
                        <a:cubicBezTo>
                          <a:pt x="236970" y="-22774"/>
                          <a:pt x="344210" y="22100"/>
                          <a:pt x="499781" y="0"/>
                        </a:cubicBezTo>
                        <a:cubicBezTo>
                          <a:pt x="655352" y="-22100"/>
                          <a:pt x="731270" y="35803"/>
                          <a:pt x="957914" y="0"/>
                        </a:cubicBezTo>
                        <a:cubicBezTo>
                          <a:pt x="1184558" y="-35803"/>
                          <a:pt x="1377528" y="48279"/>
                          <a:pt x="1520168" y="0"/>
                        </a:cubicBezTo>
                        <a:cubicBezTo>
                          <a:pt x="1662808" y="-48279"/>
                          <a:pt x="1872647" y="29477"/>
                          <a:pt x="2082422" y="0"/>
                        </a:cubicBezTo>
                        <a:cubicBezTo>
                          <a:pt x="2136461" y="167166"/>
                          <a:pt x="2045182" y="342841"/>
                          <a:pt x="2082422" y="461665"/>
                        </a:cubicBezTo>
                        <a:cubicBezTo>
                          <a:pt x="1973885" y="513580"/>
                          <a:pt x="1770208" y="443438"/>
                          <a:pt x="1603465" y="461665"/>
                        </a:cubicBezTo>
                        <a:cubicBezTo>
                          <a:pt x="1436722" y="479892"/>
                          <a:pt x="1300973" y="414929"/>
                          <a:pt x="1124508" y="461665"/>
                        </a:cubicBezTo>
                        <a:cubicBezTo>
                          <a:pt x="948043" y="508401"/>
                          <a:pt x="838581" y="450245"/>
                          <a:pt x="562254" y="461665"/>
                        </a:cubicBezTo>
                        <a:cubicBezTo>
                          <a:pt x="285927" y="473085"/>
                          <a:pt x="277176" y="4589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Decision tree 1</a:t>
            </a:r>
            <a:endParaRPr lang="en-PH" sz="2400" b="1" dirty="0"/>
          </a:p>
        </p:txBody>
      </p:sp>
      <p:pic>
        <p:nvPicPr>
          <p:cNvPr id="6" name="Picture 5" descr="A green tree with a brown trunk&#10;&#10;Description automatically generated">
            <a:extLst>
              <a:ext uri="{FF2B5EF4-FFF2-40B4-BE49-F238E27FC236}">
                <a16:creationId xmlns:a16="http://schemas.microsoft.com/office/drawing/2014/main" id="{73748AAB-253B-FB7C-9032-1D88A80C65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14" y="1848956"/>
            <a:ext cx="720000" cy="6919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2496D7-D13F-88A0-5D3C-02C93D73D9F6}"/>
              </a:ext>
            </a:extLst>
          </p:cNvPr>
          <p:cNvSpPr txBox="1"/>
          <p:nvPr/>
        </p:nvSpPr>
        <p:spPr>
          <a:xfrm>
            <a:off x="2357753" y="3090432"/>
            <a:ext cx="2082422" cy="461665"/>
          </a:xfrm>
          <a:prstGeom prst="rect">
            <a:avLst/>
          </a:pr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82422"/>
                      <a:gd name="connsiteY0" fmla="*/ 0 h 461665"/>
                      <a:gd name="connsiteX1" fmla="*/ 499781 w 2082422"/>
                      <a:gd name="connsiteY1" fmla="*/ 0 h 461665"/>
                      <a:gd name="connsiteX2" fmla="*/ 957914 w 2082422"/>
                      <a:gd name="connsiteY2" fmla="*/ 0 h 461665"/>
                      <a:gd name="connsiteX3" fmla="*/ 1520168 w 2082422"/>
                      <a:gd name="connsiteY3" fmla="*/ 0 h 461665"/>
                      <a:gd name="connsiteX4" fmla="*/ 2082422 w 2082422"/>
                      <a:gd name="connsiteY4" fmla="*/ 0 h 461665"/>
                      <a:gd name="connsiteX5" fmla="*/ 2082422 w 2082422"/>
                      <a:gd name="connsiteY5" fmla="*/ 461665 h 461665"/>
                      <a:gd name="connsiteX6" fmla="*/ 1603465 w 2082422"/>
                      <a:gd name="connsiteY6" fmla="*/ 461665 h 461665"/>
                      <a:gd name="connsiteX7" fmla="*/ 1124508 w 2082422"/>
                      <a:gd name="connsiteY7" fmla="*/ 461665 h 461665"/>
                      <a:gd name="connsiteX8" fmla="*/ 562254 w 2082422"/>
                      <a:gd name="connsiteY8" fmla="*/ 461665 h 461665"/>
                      <a:gd name="connsiteX9" fmla="*/ 0 w 2082422"/>
                      <a:gd name="connsiteY9" fmla="*/ 461665 h 461665"/>
                      <a:gd name="connsiteX10" fmla="*/ 0 w 2082422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2422" h="461665" extrusionOk="0">
                        <a:moveTo>
                          <a:pt x="0" y="0"/>
                        </a:moveTo>
                        <a:cubicBezTo>
                          <a:pt x="236970" y="-22774"/>
                          <a:pt x="344210" y="22100"/>
                          <a:pt x="499781" y="0"/>
                        </a:cubicBezTo>
                        <a:cubicBezTo>
                          <a:pt x="655352" y="-22100"/>
                          <a:pt x="731270" y="35803"/>
                          <a:pt x="957914" y="0"/>
                        </a:cubicBezTo>
                        <a:cubicBezTo>
                          <a:pt x="1184558" y="-35803"/>
                          <a:pt x="1377528" y="48279"/>
                          <a:pt x="1520168" y="0"/>
                        </a:cubicBezTo>
                        <a:cubicBezTo>
                          <a:pt x="1662808" y="-48279"/>
                          <a:pt x="1872647" y="29477"/>
                          <a:pt x="2082422" y="0"/>
                        </a:cubicBezTo>
                        <a:cubicBezTo>
                          <a:pt x="2136461" y="167166"/>
                          <a:pt x="2045182" y="342841"/>
                          <a:pt x="2082422" y="461665"/>
                        </a:cubicBezTo>
                        <a:cubicBezTo>
                          <a:pt x="1973885" y="513580"/>
                          <a:pt x="1770208" y="443438"/>
                          <a:pt x="1603465" y="461665"/>
                        </a:cubicBezTo>
                        <a:cubicBezTo>
                          <a:pt x="1436722" y="479892"/>
                          <a:pt x="1300973" y="414929"/>
                          <a:pt x="1124508" y="461665"/>
                        </a:cubicBezTo>
                        <a:cubicBezTo>
                          <a:pt x="948043" y="508401"/>
                          <a:pt x="838581" y="450245"/>
                          <a:pt x="562254" y="461665"/>
                        </a:cubicBezTo>
                        <a:cubicBezTo>
                          <a:pt x="285927" y="473085"/>
                          <a:pt x="277176" y="4589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Decision tree 2</a:t>
            </a:r>
            <a:endParaRPr lang="en-PH" sz="2400" b="1" dirty="0"/>
          </a:p>
        </p:txBody>
      </p:sp>
      <p:pic>
        <p:nvPicPr>
          <p:cNvPr id="9" name="Picture 8" descr="A green tree with a brown trunk&#10;&#10;Description automatically generated">
            <a:extLst>
              <a:ext uri="{FF2B5EF4-FFF2-40B4-BE49-F238E27FC236}">
                <a16:creationId xmlns:a16="http://schemas.microsoft.com/office/drawing/2014/main" id="{C25B5149-B073-E61D-7A1D-83DE6E1F19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14" y="3029080"/>
            <a:ext cx="720000" cy="6919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6D4C64-CBB5-50BD-FFA1-3CB264C79AB2}"/>
              </a:ext>
            </a:extLst>
          </p:cNvPr>
          <p:cNvSpPr txBox="1"/>
          <p:nvPr/>
        </p:nvSpPr>
        <p:spPr>
          <a:xfrm>
            <a:off x="2378329" y="4255400"/>
            <a:ext cx="2082422" cy="461665"/>
          </a:xfrm>
          <a:prstGeom prst="rect">
            <a:avLst/>
          </a:pr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82422"/>
                      <a:gd name="connsiteY0" fmla="*/ 0 h 461665"/>
                      <a:gd name="connsiteX1" fmla="*/ 499781 w 2082422"/>
                      <a:gd name="connsiteY1" fmla="*/ 0 h 461665"/>
                      <a:gd name="connsiteX2" fmla="*/ 957914 w 2082422"/>
                      <a:gd name="connsiteY2" fmla="*/ 0 h 461665"/>
                      <a:gd name="connsiteX3" fmla="*/ 1520168 w 2082422"/>
                      <a:gd name="connsiteY3" fmla="*/ 0 h 461665"/>
                      <a:gd name="connsiteX4" fmla="*/ 2082422 w 2082422"/>
                      <a:gd name="connsiteY4" fmla="*/ 0 h 461665"/>
                      <a:gd name="connsiteX5" fmla="*/ 2082422 w 2082422"/>
                      <a:gd name="connsiteY5" fmla="*/ 461665 h 461665"/>
                      <a:gd name="connsiteX6" fmla="*/ 1603465 w 2082422"/>
                      <a:gd name="connsiteY6" fmla="*/ 461665 h 461665"/>
                      <a:gd name="connsiteX7" fmla="*/ 1124508 w 2082422"/>
                      <a:gd name="connsiteY7" fmla="*/ 461665 h 461665"/>
                      <a:gd name="connsiteX8" fmla="*/ 562254 w 2082422"/>
                      <a:gd name="connsiteY8" fmla="*/ 461665 h 461665"/>
                      <a:gd name="connsiteX9" fmla="*/ 0 w 2082422"/>
                      <a:gd name="connsiteY9" fmla="*/ 461665 h 461665"/>
                      <a:gd name="connsiteX10" fmla="*/ 0 w 2082422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2422" h="461665" extrusionOk="0">
                        <a:moveTo>
                          <a:pt x="0" y="0"/>
                        </a:moveTo>
                        <a:cubicBezTo>
                          <a:pt x="236970" y="-22774"/>
                          <a:pt x="344210" y="22100"/>
                          <a:pt x="499781" y="0"/>
                        </a:cubicBezTo>
                        <a:cubicBezTo>
                          <a:pt x="655352" y="-22100"/>
                          <a:pt x="731270" y="35803"/>
                          <a:pt x="957914" y="0"/>
                        </a:cubicBezTo>
                        <a:cubicBezTo>
                          <a:pt x="1184558" y="-35803"/>
                          <a:pt x="1377528" y="48279"/>
                          <a:pt x="1520168" y="0"/>
                        </a:cubicBezTo>
                        <a:cubicBezTo>
                          <a:pt x="1662808" y="-48279"/>
                          <a:pt x="1872647" y="29477"/>
                          <a:pt x="2082422" y="0"/>
                        </a:cubicBezTo>
                        <a:cubicBezTo>
                          <a:pt x="2136461" y="167166"/>
                          <a:pt x="2045182" y="342841"/>
                          <a:pt x="2082422" y="461665"/>
                        </a:cubicBezTo>
                        <a:cubicBezTo>
                          <a:pt x="1973885" y="513580"/>
                          <a:pt x="1770208" y="443438"/>
                          <a:pt x="1603465" y="461665"/>
                        </a:cubicBezTo>
                        <a:cubicBezTo>
                          <a:pt x="1436722" y="479892"/>
                          <a:pt x="1300973" y="414929"/>
                          <a:pt x="1124508" y="461665"/>
                        </a:cubicBezTo>
                        <a:cubicBezTo>
                          <a:pt x="948043" y="508401"/>
                          <a:pt x="838581" y="450245"/>
                          <a:pt x="562254" y="461665"/>
                        </a:cubicBezTo>
                        <a:cubicBezTo>
                          <a:pt x="285927" y="473085"/>
                          <a:pt x="277176" y="4589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Decision tree 3</a:t>
            </a:r>
            <a:endParaRPr lang="en-PH" sz="2400" b="1" dirty="0"/>
          </a:p>
        </p:txBody>
      </p:sp>
      <p:pic>
        <p:nvPicPr>
          <p:cNvPr id="11" name="Picture 10" descr="A green tree with a brown trunk&#10;&#10;Description automatically generated">
            <a:extLst>
              <a:ext uri="{FF2B5EF4-FFF2-40B4-BE49-F238E27FC236}">
                <a16:creationId xmlns:a16="http://schemas.microsoft.com/office/drawing/2014/main" id="{844A8E04-C064-8728-5D7A-3FB2AB027E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414" y="4193843"/>
            <a:ext cx="720000" cy="691948"/>
          </a:xfrm>
          <a:prstGeom prst="rect">
            <a:avLst/>
          </a:prstGeom>
        </p:spPr>
      </p:pic>
      <p:pic>
        <p:nvPicPr>
          <p:cNvPr id="13" name="Picture 12" descr="A group of trees with green leaves&#10;&#10;Description automatically generated">
            <a:extLst>
              <a:ext uri="{FF2B5EF4-FFF2-40B4-BE49-F238E27FC236}">
                <a16:creationId xmlns:a16="http://schemas.microsoft.com/office/drawing/2014/main" id="{8FAA8571-9D55-28CD-0DB5-0820CDC843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9239" y="2606349"/>
            <a:ext cx="1466850" cy="14097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3BC551A-BAE6-A6B5-375F-6F1A1B197AEB}"/>
              </a:ext>
            </a:extLst>
          </p:cNvPr>
          <p:cNvCxnSpPr>
            <a:stCxn id="3" idx="3"/>
            <a:endCxn id="13" idx="1"/>
          </p:cNvCxnSpPr>
          <p:nvPr/>
        </p:nvCxnSpPr>
        <p:spPr>
          <a:xfrm>
            <a:off x="4440175" y="2141141"/>
            <a:ext cx="1419064" cy="117005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3A1F86-B873-298C-A68A-98BA04FBE8CB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4440175" y="3311199"/>
            <a:ext cx="1419064" cy="100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B630FD-82C2-7134-4C63-0B3F5BA6783E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 flipV="1">
            <a:off x="4460751" y="3311199"/>
            <a:ext cx="1398488" cy="11750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red cherries with green leaves&#10;&#10;Description automatically generated">
            <a:extLst>
              <a:ext uri="{FF2B5EF4-FFF2-40B4-BE49-F238E27FC236}">
                <a16:creationId xmlns:a16="http://schemas.microsoft.com/office/drawing/2014/main" id="{D1D21BDD-781A-8264-CA95-6739525A9C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5323" y="1639292"/>
            <a:ext cx="720000" cy="759271"/>
          </a:xfrm>
          <a:prstGeom prst="rect">
            <a:avLst/>
          </a:prstGeom>
        </p:spPr>
      </p:pic>
      <p:pic>
        <p:nvPicPr>
          <p:cNvPr id="25" name="Picture 24" descr="A red apple with green leaf&#10;&#10;Description automatically generated">
            <a:extLst>
              <a:ext uri="{FF2B5EF4-FFF2-40B4-BE49-F238E27FC236}">
                <a16:creationId xmlns:a16="http://schemas.microsoft.com/office/drawing/2014/main" id="{FEF10CE9-6F9F-DD69-8D38-F0B375D4E7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037" y="4093080"/>
            <a:ext cx="720000" cy="759271"/>
          </a:xfrm>
          <a:prstGeom prst="rect">
            <a:avLst/>
          </a:prstGeom>
        </p:spPr>
      </p:pic>
      <p:pic>
        <p:nvPicPr>
          <p:cNvPr id="26" name="Picture 25" descr="A red apple with green leaf&#10;&#10;Description automatically generated">
            <a:extLst>
              <a:ext uri="{FF2B5EF4-FFF2-40B4-BE49-F238E27FC236}">
                <a16:creationId xmlns:a16="http://schemas.microsoft.com/office/drawing/2014/main" id="{8422293B-6B88-28E1-77C2-ABF6D2287F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3037" y="4072951"/>
            <a:ext cx="720000" cy="759271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6F90A10-2AFB-94A1-E284-3D1D9FD99262}"/>
              </a:ext>
            </a:extLst>
          </p:cNvPr>
          <p:cNvCxnSpPr>
            <a:cxnSpLocks/>
            <a:stCxn id="13" idx="3"/>
            <a:endCxn id="24" idx="2"/>
          </p:cNvCxnSpPr>
          <p:nvPr/>
        </p:nvCxnSpPr>
        <p:spPr>
          <a:xfrm flipV="1">
            <a:off x="7326089" y="2398563"/>
            <a:ext cx="1529234" cy="912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5CD3A2-8470-4602-B320-7ED4A89EF15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326089" y="3311199"/>
            <a:ext cx="1360664" cy="7184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9EADDC1-FD2F-32ED-DB9C-8C215122ABF1}"/>
              </a:ext>
            </a:extLst>
          </p:cNvPr>
          <p:cNvSpPr txBox="1"/>
          <p:nvPr/>
        </p:nvSpPr>
        <p:spPr>
          <a:xfrm>
            <a:off x="7667909" y="4921998"/>
            <a:ext cx="1910075" cy="461665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82422"/>
                      <a:gd name="connsiteY0" fmla="*/ 0 h 461665"/>
                      <a:gd name="connsiteX1" fmla="*/ 499781 w 2082422"/>
                      <a:gd name="connsiteY1" fmla="*/ 0 h 461665"/>
                      <a:gd name="connsiteX2" fmla="*/ 957914 w 2082422"/>
                      <a:gd name="connsiteY2" fmla="*/ 0 h 461665"/>
                      <a:gd name="connsiteX3" fmla="*/ 1520168 w 2082422"/>
                      <a:gd name="connsiteY3" fmla="*/ 0 h 461665"/>
                      <a:gd name="connsiteX4" fmla="*/ 2082422 w 2082422"/>
                      <a:gd name="connsiteY4" fmla="*/ 0 h 461665"/>
                      <a:gd name="connsiteX5" fmla="*/ 2082422 w 2082422"/>
                      <a:gd name="connsiteY5" fmla="*/ 461665 h 461665"/>
                      <a:gd name="connsiteX6" fmla="*/ 1603465 w 2082422"/>
                      <a:gd name="connsiteY6" fmla="*/ 461665 h 461665"/>
                      <a:gd name="connsiteX7" fmla="*/ 1124508 w 2082422"/>
                      <a:gd name="connsiteY7" fmla="*/ 461665 h 461665"/>
                      <a:gd name="connsiteX8" fmla="*/ 562254 w 2082422"/>
                      <a:gd name="connsiteY8" fmla="*/ 461665 h 461665"/>
                      <a:gd name="connsiteX9" fmla="*/ 0 w 2082422"/>
                      <a:gd name="connsiteY9" fmla="*/ 461665 h 461665"/>
                      <a:gd name="connsiteX10" fmla="*/ 0 w 2082422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2422" h="461665" extrusionOk="0">
                        <a:moveTo>
                          <a:pt x="0" y="0"/>
                        </a:moveTo>
                        <a:cubicBezTo>
                          <a:pt x="236970" y="-22774"/>
                          <a:pt x="344210" y="22100"/>
                          <a:pt x="499781" y="0"/>
                        </a:cubicBezTo>
                        <a:cubicBezTo>
                          <a:pt x="655352" y="-22100"/>
                          <a:pt x="731270" y="35803"/>
                          <a:pt x="957914" y="0"/>
                        </a:cubicBezTo>
                        <a:cubicBezTo>
                          <a:pt x="1184558" y="-35803"/>
                          <a:pt x="1377528" y="48279"/>
                          <a:pt x="1520168" y="0"/>
                        </a:cubicBezTo>
                        <a:cubicBezTo>
                          <a:pt x="1662808" y="-48279"/>
                          <a:pt x="1872647" y="29477"/>
                          <a:pt x="2082422" y="0"/>
                        </a:cubicBezTo>
                        <a:cubicBezTo>
                          <a:pt x="2136461" y="167166"/>
                          <a:pt x="2045182" y="342841"/>
                          <a:pt x="2082422" y="461665"/>
                        </a:cubicBezTo>
                        <a:cubicBezTo>
                          <a:pt x="1973885" y="513580"/>
                          <a:pt x="1770208" y="443438"/>
                          <a:pt x="1603465" y="461665"/>
                        </a:cubicBezTo>
                        <a:cubicBezTo>
                          <a:pt x="1436722" y="479892"/>
                          <a:pt x="1300973" y="414929"/>
                          <a:pt x="1124508" y="461665"/>
                        </a:cubicBezTo>
                        <a:cubicBezTo>
                          <a:pt x="948043" y="508401"/>
                          <a:pt x="838581" y="450245"/>
                          <a:pt x="562254" y="461665"/>
                        </a:cubicBezTo>
                        <a:cubicBezTo>
                          <a:pt x="285927" y="473085"/>
                          <a:pt x="277176" y="4589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Majority vote</a:t>
            </a:r>
            <a:endParaRPr lang="en-PH" sz="24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00B608-4472-FF7B-E7DB-922AB122BB3C}"/>
              </a:ext>
            </a:extLst>
          </p:cNvPr>
          <p:cNvCxnSpPr/>
          <p:nvPr/>
        </p:nvCxnSpPr>
        <p:spPr>
          <a:xfrm>
            <a:off x="9810750" y="1098550"/>
            <a:ext cx="0" cy="4756150"/>
          </a:xfrm>
          <a:prstGeom prst="line">
            <a:avLst/>
          </a:prstGeom>
          <a:ln w="762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red apple with green leaf&#10;&#10;Description automatically generated">
            <a:extLst>
              <a:ext uri="{FF2B5EF4-FFF2-40B4-BE49-F238E27FC236}">
                <a16:creationId xmlns:a16="http://schemas.microsoft.com/office/drawing/2014/main" id="{BE43C21C-6976-4396-48E0-CC04017D79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7600" y="2931564"/>
            <a:ext cx="720000" cy="759271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7ED98BD-AD85-8406-ECFC-606E559C8980}"/>
              </a:ext>
            </a:extLst>
          </p:cNvPr>
          <p:cNvSpPr txBox="1"/>
          <p:nvPr/>
        </p:nvSpPr>
        <p:spPr>
          <a:xfrm>
            <a:off x="10043517" y="3815779"/>
            <a:ext cx="2008194" cy="461665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82422"/>
                      <a:gd name="connsiteY0" fmla="*/ 0 h 461665"/>
                      <a:gd name="connsiteX1" fmla="*/ 499781 w 2082422"/>
                      <a:gd name="connsiteY1" fmla="*/ 0 h 461665"/>
                      <a:gd name="connsiteX2" fmla="*/ 957914 w 2082422"/>
                      <a:gd name="connsiteY2" fmla="*/ 0 h 461665"/>
                      <a:gd name="connsiteX3" fmla="*/ 1520168 w 2082422"/>
                      <a:gd name="connsiteY3" fmla="*/ 0 h 461665"/>
                      <a:gd name="connsiteX4" fmla="*/ 2082422 w 2082422"/>
                      <a:gd name="connsiteY4" fmla="*/ 0 h 461665"/>
                      <a:gd name="connsiteX5" fmla="*/ 2082422 w 2082422"/>
                      <a:gd name="connsiteY5" fmla="*/ 461665 h 461665"/>
                      <a:gd name="connsiteX6" fmla="*/ 1603465 w 2082422"/>
                      <a:gd name="connsiteY6" fmla="*/ 461665 h 461665"/>
                      <a:gd name="connsiteX7" fmla="*/ 1124508 w 2082422"/>
                      <a:gd name="connsiteY7" fmla="*/ 461665 h 461665"/>
                      <a:gd name="connsiteX8" fmla="*/ 562254 w 2082422"/>
                      <a:gd name="connsiteY8" fmla="*/ 461665 h 461665"/>
                      <a:gd name="connsiteX9" fmla="*/ 0 w 2082422"/>
                      <a:gd name="connsiteY9" fmla="*/ 461665 h 461665"/>
                      <a:gd name="connsiteX10" fmla="*/ 0 w 2082422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2422" h="461665" extrusionOk="0">
                        <a:moveTo>
                          <a:pt x="0" y="0"/>
                        </a:moveTo>
                        <a:cubicBezTo>
                          <a:pt x="236970" y="-22774"/>
                          <a:pt x="344210" y="22100"/>
                          <a:pt x="499781" y="0"/>
                        </a:cubicBezTo>
                        <a:cubicBezTo>
                          <a:pt x="655352" y="-22100"/>
                          <a:pt x="731270" y="35803"/>
                          <a:pt x="957914" y="0"/>
                        </a:cubicBezTo>
                        <a:cubicBezTo>
                          <a:pt x="1184558" y="-35803"/>
                          <a:pt x="1377528" y="48279"/>
                          <a:pt x="1520168" y="0"/>
                        </a:cubicBezTo>
                        <a:cubicBezTo>
                          <a:pt x="1662808" y="-48279"/>
                          <a:pt x="1872647" y="29477"/>
                          <a:pt x="2082422" y="0"/>
                        </a:cubicBezTo>
                        <a:cubicBezTo>
                          <a:pt x="2136461" y="167166"/>
                          <a:pt x="2045182" y="342841"/>
                          <a:pt x="2082422" y="461665"/>
                        </a:cubicBezTo>
                        <a:cubicBezTo>
                          <a:pt x="1973885" y="513580"/>
                          <a:pt x="1770208" y="443438"/>
                          <a:pt x="1603465" y="461665"/>
                        </a:cubicBezTo>
                        <a:cubicBezTo>
                          <a:pt x="1436722" y="479892"/>
                          <a:pt x="1300973" y="414929"/>
                          <a:pt x="1124508" y="461665"/>
                        </a:cubicBezTo>
                        <a:cubicBezTo>
                          <a:pt x="948043" y="508401"/>
                          <a:pt x="838581" y="450245"/>
                          <a:pt x="562254" y="461665"/>
                        </a:cubicBezTo>
                        <a:cubicBezTo>
                          <a:pt x="285927" y="473085"/>
                          <a:pt x="277176" y="4589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Final Decision</a:t>
            </a:r>
            <a:endParaRPr lang="en-PH" sz="2400" b="1" dirty="0"/>
          </a:p>
        </p:txBody>
      </p:sp>
      <p:pic>
        <p:nvPicPr>
          <p:cNvPr id="41" name="Graphic 40" descr="Apple with solid fill">
            <a:extLst>
              <a:ext uri="{FF2B5EF4-FFF2-40B4-BE49-F238E27FC236}">
                <a16:creationId xmlns:a16="http://schemas.microsoft.com/office/drawing/2014/main" id="{C8C929B5-F4B1-CF2B-EB23-9F53A8B57E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712" y="3029080"/>
            <a:ext cx="720000" cy="720000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9552C54-45C1-1B70-FE17-1D094D90000E}"/>
              </a:ext>
            </a:extLst>
          </p:cNvPr>
          <p:cNvCxnSpPr>
            <a:cxnSpLocks/>
            <a:stCxn id="41" idx="3"/>
            <a:endCxn id="6" idx="1"/>
          </p:cNvCxnSpPr>
          <p:nvPr/>
        </p:nvCxnSpPr>
        <p:spPr>
          <a:xfrm flipV="1">
            <a:off x="795712" y="2194930"/>
            <a:ext cx="799702" cy="11941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D7AF74-8562-62C4-8A06-59D9D70463DA}"/>
              </a:ext>
            </a:extLst>
          </p:cNvPr>
          <p:cNvCxnSpPr>
            <a:cxnSpLocks/>
            <a:stCxn id="41" idx="3"/>
            <a:endCxn id="11" idx="1"/>
          </p:cNvCxnSpPr>
          <p:nvPr/>
        </p:nvCxnSpPr>
        <p:spPr>
          <a:xfrm>
            <a:off x="795712" y="3389080"/>
            <a:ext cx="799702" cy="11507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C4D3F17-3EF4-2E84-7513-81D9C9BD704D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 flipV="1">
            <a:off x="795712" y="3375054"/>
            <a:ext cx="799702" cy="1402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5F9E42C-C8C7-2395-5B96-34A8257E0544}"/>
              </a:ext>
            </a:extLst>
          </p:cNvPr>
          <p:cNvSpPr txBox="1"/>
          <p:nvPr/>
        </p:nvSpPr>
        <p:spPr>
          <a:xfrm>
            <a:off x="5478464" y="3901775"/>
            <a:ext cx="2217129" cy="461665"/>
          </a:xfrm>
          <a:prstGeom prst="rect">
            <a:avLst/>
          </a:prstGeom>
          <a:noFill/>
          <a:ln w="38100"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82422"/>
                      <a:gd name="connsiteY0" fmla="*/ 0 h 461665"/>
                      <a:gd name="connsiteX1" fmla="*/ 499781 w 2082422"/>
                      <a:gd name="connsiteY1" fmla="*/ 0 h 461665"/>
                      <a:gd name="connsiteX2" fmla="*/ 957914 w 2082422"/>
                      <a:gd name="connsiteY2" fmla="*/ 0 h 461665"/>
                      <a:gd name="connsiteX3" fmla="*/ 1520168 w 2082422"/>
                      <a:gd name="connsiteY3" fmla="*/ 0 h 461665"/>
                      <a:gd name="connsiteX4" fmla="*/ 2082422 w 2082422"/>
                      <a:gd name="connsiteY4" fmla="*/ 0 h 461665"/>
                      <a:gd name="connsiteX5" fmla="*/ 2082422 w 2082422"/>
                      <a:gd name="connsiteY5" fmla="*/ 461665 h 461665"/>
                      <a:gd name="connsiteX6" fmla="*/ 1603465 w 2082422"/>
                      <a:gd name="connsiteY6" fmla="*/ 461665 h 461665"/>
                      <a:gd name="connsiteX7" fmla="*/ 1124508 w 2082422"/>
                      <a:gd name="connsiteY7" fmla="*/ 461665 h 461665"/>
                      <a:gd name="connsiteX8" fmla="*/ 562254 w 2082422"/>
                      <a:gd name="connsiteY8" fmla="*/ 461665 h 461665"/>
                      <a:gd name="connsiteX9" fmla="*/ 0 w 2082422"/>
                      <a:gd name="connsiteY9" fmla="*/ 461665 h 461665"/>
                      <a:gd name="connsiteX10" fmla="*/ 0 w 2082422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2422" h="461665" extrusionOk="0">
                        <a:moveTo>
                          <a:pt x="0" y="0"/>
                        </a:moveTo>
                        <a:cubicBezTo>
                          <a:pt x="236970" y="-22774"/>
                          <a:pt x="344210" y="22100"/>
                          <a:pt x="499781" y="0"/>
                        </a:cubicBezTo>
                        <a:cubicBezTo>
                          <a:pt x="655352" y="-22100"/>
                          <a:pt x="731270" y="35803"/>
                          <a:pt x="957914" y="0"/>
                        </a:cubicBezTo>
                        <a:cubicBezTo>
                          <a:pt x="1184558" y="-35803"/>
                          <a:pt x="1377528" y="48279"/>
                          <a:pt x="1520168" y="0"/>
                        </a:cubicBezTo>
                        <a:cubicBezTo>
                          <a:pt x="1662808" y="-48279"/>
                          <a:pt x="1872647" y="29477"/>
                          <a:pt x="2082422" y="0"/>
                        </a:cubicBezTo>
                        <a:cubicBezTo>
                          <a:pt x="2136461" y="167166"/>
                          <a:pt x="2045182" y="342841"/>
                          <a:pt x="2082422" y="461665"/>
                        </a:cubicBezTo>
                        <a:cubicBezTo>
                          <a:pt x="1973885" y="513580"/>
                          <a:pt x="1770208" y="443438"/>
                          <a:pt x="1603465" y="461665"/>
                        </a:cubicBezTo>
                        <a:cubicBezTo>
                          <a:pt x="1436722" y="479892"/>
                          <a:pt x="1300973" y="414929"/>
                          <a:pt x="1124508" y="461665"/>
                        </a:cubicBezTo>
                        <a:cubicBezTo>
                          <a:pt x="948043" y="508401"/>
                          <a:pt x="838581" y="450245"/>
                          <a:pt x="562254" y="461665"/>
                        </a:cubicBezTo>
                        <a:cubicBezTo>
                          <a:pt x="285927" y="473085"/>
                          <a:pt x="277176" y="4589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Random Forest</a:t>
            </a:r>
            <a:endParaRPr lang="en-PH" sz="2400" b="1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E547231-73D9-2D78-B5F6-C0CC5B647340}"/>
              </a:ext>
            </a:extLst>
          </p:cNvPr>
          <p:cNvSpPr txBox="1"/>
          <p:nvPr/>
        </p:nvSpPr>
        <p:spPr>
          <a:xfrm>
            <a:off x="33359" y="3696312"/>
            <a:ext cx="1106863" cy="646331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082422"/>
                      <a:gd name="connsiteY0" fmla="*/ 0 h 461665"/>
                      <a:gd name="connsiteX1" fmla="*/ 499781 w 2082422"/>
                      <a:gd name="connsiteY1" fmla="*/ 0 h 461665"/>
                      <a:gd name="connsiteX2" fmla="*/ 957914 w 2082422"/>
                      <a:gd name="connsiteY2" fmla="*/ 0 h 461665"/>
                      <a:gd name="connsiteX3" fmla="*/ 1520168 w 2082422"/>
                      <a:gd name="connsiteY3" fmla="*/ 0 h 461665"/>
                      <a:gd name="connsiteX4" fmla="*/ 2082422 w 2082422"/>
                      <a:gd name="connsiteY4" fmla="*/ 0 h 461665"/>
                      <a:gd name="connsiteX5" fmla="*/ 2082422 w 2082422"/>
                      <a:gd name="connsiteY5" fmla="*/ 461665 h 461665"/>
                      <a:gd name="connsiteX6" fmla="*/ 1603465 w 2082422"/>
                      <a:gd name="connsiteY6" fmla="*/ 461665 h 461665"/>
                      <a:gd name="connsiteX7" fmla="*/ 1124508 w 2082422"/>
                      <a:gd name="connsiteY7" fmla="*/ 461665 h 461665"/>
                      <a:gd name="connsiteX8" fmla="*/ 562254 w 2082422"/>
                      <a:gd name="connsiteY8" fmla="*/ 461665 h 461665"/>
                      <a:gd name="connsiteX9" fmla="*/ 0 w 2082422"/>
                      <a:gd name="connsiteY9" fmla="*/ 461665 h 461665"/>
                      <a:gd name="connsiteX10" fmla="*/ 0 w 2082422"/>
                      <a:gd name="connsiteY10" fmla="*/ 0 h 4616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082422" h="461665" extrusionOk="0">
                        <a:moveTo>
                          <a:pt x="0" y="0"/>
                        </a:moveTo>
                        <a:cubicBezTo>
                          <a:pt x="236970" y="-22774"/>
                          <a:pt x="344210" y="22100"/>
                          <a:pt x="499781" y="0"/>
                        </a:cubicBezTo>
                        <a:cubicBezTo>
                          <a:pt x="655352" y="-22100"/>
                          <a:pt x="731270" y="35803"/>
                          <a:pt x="957914" y="0"/>
                        </a:cubicBezTo>
                        <a:cubicBezTo>
                          <a:pt x="1184558" y="-35803"/>
                          <a:pt x="1377528" y="48279"/>
                          <a:pt x="1520168" y="0"/>
                        </a:cubicBezTo>
                        <a:cubicBezTo>
                          <a:pt x="1662808" y="-48279"/>
                          <a:pt x="1872647" y="29477"/>
                          <a:pt x="2082422" y="0"/>
                        </a:cubicBezTo>
                        <a:cubicBezTo>
                          <a:pt x="2136461" y="167166"/>
                          <a:pt x="2045182" y="342841"/>
                          <a:pt x="2082422" y="461665"/>
                        </a:cubicBezTo>
                        <a:cubicBezTo>
                          <a:pt x="1973885" y="513580"/>
                          <a:pt x="1770208" y="443438"/>
                          <a:pt x="1603465" y="461665"/>
                        </a:cubicBezTo>
                        <a:cubicBezTo>
                          <a:pt x="1436722" y="479892"/>
                          <a:pt x="1300973" y="414929"/>
                          <a:pt x="1124508" y="461665"/>
                        </a:cubicBezTo>
                        <a:cubicBezTo>
                          <a:pt x="948043" y="508401"/>
                          <a:pt x="838581" y="450245"/>
                          <a:pt x="562254" y="461665"/>
                        </a:cubicBezTo>
                        <a:cubicBezTo>
                          <a:pt x="285927" y="473085"/>
                          <a:pt x="277176" y="458912"/>
                          <a:pt x="0" y="461665"/>
                        </a:cubicBezTo>
                        <a:cubicBezTo>
                          <a:pt x="-7079" y="275849"/>
                          <a:pt x="43389" y="1365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b="1" dirty="0"/>
              <a:t>Unknown </a:t>
            </a:r>
          </a:p>
          <a:p>
            <a:r>
              <a:rPr lang="en-US" b="1" dirty="0"/>
              <a:t>Sample</a:t>
            </a:r>
            <a:endParaRPr lang="en-PH" b="1" dirty="0"/>
          </a:p>
        </p:txBody>
      </p:sp>
    </p:spTree>
    <p:extLst>
      <p:ext uri="{BB962C8B-B14F-4D97-AF65-F5344CB8AC3E}">
        <p14:creationId xmlns:p14="http://schemas.microsoft.com/office/powerpoint/2010/main" val="375222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GB" sz="5000" b="1" dirty="0"/>
              <a:t>Fruits </a:t>
            </a:r>
            <a:r>
              <a:rPr lang="en-PH" sz="5000" b="1" dirty="0"/>
              <a:t>Example 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23637"/>
              </p:ext>
            </p:extLst>
          </p:nvPr>
        </p:nvGraphicFramePr>
        <p:xfrm>
          <a:off x="3764568" y="103513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21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21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21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21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21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21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849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250D7-C51C-54D3-E378-21CA62286C66}"/>
              </a:ext>
            </a:extLst>
          </p:cNvPr>
          <p:cNvSpPr txBox="1"/>
          <p:nvPr/>
        </p:nvSpPr>
        <p:spPr>
          <a:xfrm>
            <a:off x="2684584" y="5318915"/>
            <a:ext cx="7291766" cy="1200329"/>
          </a:xfrm>
          <a:custGeom>
            <a:avLst/>
            <a:gdLst>
              <a:gd name="connsiteX0" fmla="*/ 0 w 7291766"/>
              <a:gd name="connsiteY0" fmla="*/ 0 h 1200329"/>
              <a:gd name="connsiteX1" fmla="*/ 487987 w 7291766"/>
              <a:gd name="connsiteY1" fmla="*/ 0 h 1200329"/>
              <a:gd name="connsiteX2" fmla="*/ 830140 w 7291766"/>
              <a:gd name="connsiteY2" fmla="*/ 0 h 1200329"/>
              <a:gd name="connsiteX3" fmla="*/ 1536880 w 7291766"/>
              <a:gd name="connsiteY3" fmla="*/ 0 h 1200329"/>
              <a:gd name="connsiteX4" fmla="*/ 2024867 w 7291766"/>
              <a:gd name="connsiteY4" fmla="*/ 0 h 1200329"/>
              <a:gd name="connsiteX5" fmla="*/ 2512855 w 7291766"/>
              <a:gd name="connsiteY5" fmla="*/ 0 h 1200329"/>
              <a:gd name="connsiteX6" fmla="*/ 3219595 w 7291766"/>
              <a:gd name="connsiteY6" fmla="*/ 0 h 1200329"/>
              <a:gd name="connsiteX7" fmla="*/ 3634665 w 7291766"/>
              <a:gd name="connsiteY7" fmla="*/ 0 h 1200329"/>
              <a:gd name="connsiteX8" fmla="*/ 4341405 w 7291766"/>
              <a:gd name="connsiteY8" fmla="*/ 0 h 1200329"/>
              <a:gd name="connsiteX9" fmla="*/ 5048146 w 7291766"/>
              <a:gd name="connsiteY9" fmla="*/ 0 h 1200329"/>
              <a:gd name="connsiteX10" fmla="*/ 5609051 w 7291766"/>
              <a:gd name="connsiteY10" fmla="*/ 0 h 1200329"/>
              <a:gd name="connsiteX11" fmla="*/ 6315791 w 7291766"/>
              <a:gd name="connsiteY11" fmla="*/ 0 h 1200329"/>
              <a:gd name="connsiteX12" fmla="*/ 6803779 w 7291766"/>
              <a:gd name="connsiteY12" fmla="*/ 0 h 1200329"/>
              <a:gd name="connsiteX13" fmla="*/ 7291766 w 7291766"/>
              <a:gd name="connsiteY13" fmla="*/ 0 h 1200329"/>
              <a:gd name="connsiteX14" fmla="*/ 7291766 w 7291766"/>
              <a:gd name="connsiteY14" fmla="*/ 412113 h 1200329"/>
              <a:gd name="connsiteX15" fmla="*/ 7291766 w 7291766"/>
              <a:gd name="connsiteY15" fmla="*/ 812223 h 1200329"/>
              <a:gd name="connsiteX16" fmla="*/ 7291766 w 7291766"/>
              <a:gd name="connsiteY16" fmla="*/ 1200329 h 1200329"/>
              <a:gd name="connsiteX17" fmla="*/ 6657943 w 7291766"/>
              <a:gd name="connsiteY17" fmla="*/ 1200329 h 1200329"/>
              <a:gd name="connsiteX18" fmla="*/ 6097038 w 7291766"/>
              <a:gd name="connsiteY18" fmla="*/ 1200329 h 1200329"/>
              <a:gd name="connsiteX19" fmla="*/ 5754886 w 7291766"/>
              <a:gd name="connsiteY19" fmla="*/ 1200329 h 1200329"/>
              <a:gd name="connsiteX20" fmla="*/ 5339816 w 7291766"/>
              <a:gd name="connsiteY20" fmla="*/ 1200329 h 1200329"/>
              <a:gd name="connsiteX21" fmla="*/ 4633076 w 7291766"/>
              <a:gd name="connsiteY21" fmla="*/ 1200329 h 1200329"/>
              <a:gd name="connsiteX22" fmla="*/ 4072171 w 7291766"/>
              <a:gd name="connsiteY22" fmla="*/ 1200329 h 1200329"/>
              <a:gd name="connsiteX23" fmla="*/ 3657101 w 7291766"/>
              <a:gd name="connsiteY23" fmla="*/ 1200329 h 1200329"/>
              <a:gd name="connsiteX24" fmla="*/ 3096196 w 7291766"/>
              <a:gd name="connsiteY24" fmla="*/ 1200329 h 1200329"/>
              <a:gd name="connsiteX25" fmla="*/ 2754044 w 7291766"/>
              <a:gd name="connsiteY25" fmla="*/ 1200329 h 1200329"/>
              <a:gd name="connsiteX26" fmla="*/ 2411892 w 7291766"/>
              <a:gd name="connsiteY26" fmla="*/ 1200329 h 1200329"/>
              <a:gd name="connsiteX27" fmla="*/ 1850987 w 7291766"/>
              <a:gd name="connsiteY27" fmla="*/ 1200329 h 1200329"/>
              <a:gd name="connsiteX28" fmla="*/ 1435917 w 7291766"/>
              <a:gd name="connsiteY28" fmla="*/ 1200329 h 1200329"/>
              <a:gd name="connsiteX29" fmla="*/ 802094 w 7291766"/>
              <a:gd name="connsiteY29" fmla="*/ 1200329 h 1200329"/>
              <a:gd name="connsiteX30" fmla="*/ 0 w 7291766"/>
              <a:gd name="connsiteY30" fmla="*/ 1200329 h 1200329"/>
              <a:gd name="connsiteX31" fmla="*/ 0 w 7291766"/>
              <a:gd name="connsiteY31" fmla="*/ 788216 h 1200329"/>
              <a:gd name="connsiteX32" fmla="*/ 0 w 7291766"/>
              <a:gd name="connsiteY32" fmla="*/ 376103 h 1200329"/>
              <a:gd name="connsiteX33" fmla="*/ 0 w 7291766"/>
              <a:gd name="connsiteY33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7291766" h="1200329" extrusionOk="0">
                <a:moveTo>
                  <a:pt x="0" y="0"/>
                </a:moveTo>
                <a:cubicBezTo>
                  <a:pt x="103759" y="-24215"/>
                  <a:pt x="316462" y="5033"/>
                  <a:pt x="487987" y="0"/>
                </a:cubicBezTo>
                <a:cubicBezTo>
                  <a:pt x="659512" y="-5033"/>
                  <a:pt x="684324" y="36445"/>
                  <a:pt x="830140" y="0"/>
                </a:cubicBezTo>
                <a:cubicBezTo>
                  <a:pt x="975956" y="-36445"/>
                  <a:pt x="1304873" y="64157"/>
                  <a:pt x="1536880" y="0"/>
                </a:cubicBezTo>
                <a:cubicBezTo>
                  <a:pt x="1768887" y="-64157"/>
                  <a:pt x="1893912" y="32177"/>
                  <a:pt x="2024867" y="0"/>
                </a:cubicBezTo>
                <a:cubicBezTo>
                  <a:pt x="2155822" y="-32177"/>
                  <a:pt x="2378119" y="32243"/>
                  <a:pt x="2512855" y="0"/>
                </a:cubicBezTo>
                <a:cubicBezTo>
                  <a:pt x="2647591" y="-32243"/>
                  <a:pt x="2967168" y="40224"/>
                  <a:pt x="3219595" y="0"/>
                </a:cubicBezTo>
                <a:cubicBezTo>
                  <a:pt x="3472022" y="-40224"/>
                  <a:pt x="3519727" y="48427"/>
                  <a:pt x="3634665" y="0"/>
                </a:cubicBezTo>
                <a:cubicBezTo>
                  <a:pt x="3749603" y="-48427"/>
                  <a:pt x="4040140" y="47168"/>
                  <a:pt x="4341405" y="0"/>
                </a:cubicBezTo>
                <a:cubicBezTo>
                  <a:pt x="4642670" y="-47168"/>
                  <a:pt x="4847767" y="78027"/>
                  <a:pt x="5048146" y="0"/>
                </a:cubicBezTo>
                <a:cubicBezTo>
                  <a:pt x="5248525" y="-78027"/>
                  <a:pt x="5409739" y="27162"/>
                  <a:pt x="5609051" y="0"/>
                </a:cubicBezTo>
                <a:cubicBezTo>
                  <a:pt x="5808364" y="-27162"/>
                  <a:pt x="6095625" y="17157"/>
                  <a:pt x="6315791" y="0"/>
                </a:cubicBezTo>
                <a:cubicBezTo>
                  <a:pt x="6535957" y="-17157"/>
                  <a:pt x="6670430" y="54814"/>
                  <a:pt x="6803779" y="0"/>
                </a:cubicBezTo>
                <a:cubicBezTo>
                  <a:pt x="6937128" y="-54814"/>
                  <a:pt x="7180222" y="23037"/>
                  <a:pt x="7291766" y="0"/>
                </a:cubicBezTo>
                <a:cubicBezTo>
                  <a:pt x="7304771" y="115104"/>
                  <a:pt x="7249493" y="231881"/>
                  <a:pt x="7291766" y="412113"/>
                </a:cubicBezTo>
                <a:cubicBezTo>
                  <a:pt x="7334039" y="592345"/>
                  <a:pt x="7279910" y="632069"/>
                  <a:pt x="7291766" y="812223"/>
                </a:cubicBezTo>
                <a:cubicBezTo>
                  <a:pt x="7303622" y="992377"/>
                  <a:pt x="7275666" y="1116045"/>
                  <a:pt x="7291766" y="1200329"/>
                </a:cubicBezTo>
                <a:cubicBezTo>
                  <a:pt x="7099782" y="1275015"/>
                  <a:pt x="6793819" y="1198093"/>
                  <a:pt x="6657943" y="1200329"/>
                </a:cubicBezTo>
                <a:cubicBezTo>
                  <a:pt x="6522067" y="1202565"/>
                  <a:pt x="6254249" y="1162942"/>
                  <a:pt x="6097038" y="1200329"/>
                </a:cubicBezTo>
                <a:cubicBezTo>
                  <a:pt x="5939828" y="1237716"/>
                  <a:pt x="5921197" y="1187953"/>
                  <a:pt x="5754886" y="1200329"/>
                </a:cubicBezTo>
                <a:cubicBezTo>
                  <a:pt x="5588575" y="1212705"/>
                  <a:pt x="5543840" y="1176392"/>
                  <a:pt x="5339816" y="1200329"/>
                </a:cubicBezTo>
                <a:cubicBezTo>
                  <a:pt x="5135792" y="1224266"/>
                  <a:pt x="4818095" y="1151061"/>
                  <a:pt x="4633076" y="1200329"/>
                </a:cubicBezTo>
                <a:cubicBezTo>
                  <a:pt x="4448057" y="1249597"/>
                  <a:pt x="4186979" y="1175729"/>
                  <a:pt x="4072171" y="1200329"/>
                </a:cubicBezTo>
                <a:cubicBezTo>
                  <a:pt x="3957363" y="1224929"/>
                  <a:pt x="3780651" y="1160173"/>
                  <a:pt x="3657101" y="1200329"/>
                </a:cubicBezTo>
                <a:cubicBezTo>
                  <a:pt x="3533551" y="1240485"/>
                  <a:pt x="3212345" y="1141730"/>
                  <a:pt x="3096196" y="1200329"/>
                </a:cubicBezTo>
                <a:cubicBezTo>
                  <a:pt x="2980048" y="1258928"/>
                  <a:pt x="2915615" y="1169289"/>
                  <a:pt x="2754044" y="1200329"/>
                </a:cubicBezTo>
                <a:cubicBezTo>
                  <a:pt x="2592473" y="1231369"/>
                  <a:pt x="2548642" y="1184516"/>
                  <a:pt x="2411892" y="1200329"/>
                </a:cubicBezTo>
                <a:cubicBezTo>
                  <a:pt x="2275142" y="1216142"/>
                  <a:pt x="1997955" y="1149483"/>
                  <a:pt x="1850987" y="1200329"/>
                </a:cubicBezTo>
                <a:cubicBezTo>
                  <a:pt x="1704019" y="1251175"/>
                  <a:pt x="1599572" y="1177452"/>
                  <a:pt x="1435917" y="1200329"/>
                </a:cubicBezTo>
                <a:cubicBezTo>
                  <a:pt x="1272262" y="1223206"/>
                  <a:pt x="974435" y="1181245"/>
                  <a:pt x="802094" y="1200329"/>
                </a:cubicBezTo>
                <a:cubicBezTo>
                  <a:pt x="629753" y="1219413"/>
                  <a:pt x="341088" y="1190143"/>
                  <a:pt x="0" y="1200329"/>
                </a:cubicBezTo>
                <a:cubicBezTo>
                  <a:pt x="-24998" y="1061153"/>
                  <a:pt x="147" y="930965"/>
                  <a:pt x="0" y="788216"/>
                </a:cubicBezTo>
                <a:cubicBezTo>
                  <a:pt x="-147" y="645467"/>
                  <a:pt x="12884" y="537369"/>
                  <a:pt x="0" y="376103"/>
                </a:cubicBezTo>
                <a:cubicBezTo>
                  <a:pt x="-12884" y="214837"/>
                  <a:pt x="23624" y="12192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Step 1: </a:t>
            </a:r>
            <a:r>
              <a:rPr lang="en-US" sz="2400" dirty="0"/>
              <a:t>Create a </a:t>
            </a:r>
            <a:r>
              <a:rPr lang="en-US" sz="2400" b="1" dirty="0"/>
              <a:t>bootstrapped dataset </a:t>
            </a:r>
            <a:r>
              <a:rPr lang="en-US" sz="2400" dirty="0"/>
              <a:t>that is the same size as the original, we just randomly select samples from the original dataset.</a:t>
            </a:r>
            <a:endParaRPr lang="en-PH" sz="2400" b="1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B4647B2-F7FE-E17F-05F0-AD1497F0C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254514"/>
              </p:ext>
            </p:extLst>
          </p:nvPr>
        </p:nvGraphicFramePr>
        <p:xfrm>
          <a:off x="998208" y="82885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708F32F-C087-3A38-6DFB-4FFE39F9A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926" y="143770"/>
            <a:ext cx="2541904" cy="525483"/>
          </a:xfrm>
        </p:spPr>
        <p:txBody>
          <a:bodyPr>
            <a:noAutofit/>
          </a:bodyPr>
          <a:lstStyle/>
          <a:p>
            <a:r>
              <a:rPr lang="en-US" sz="3000" b="1" dirty="0"/>
              <a:t>Original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332761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250D7-C51C-54D3-E378-21CA62286C66}"/>
              </a:ext>
            </a:extLst>
          </p:cNvPr>
          <p:cNvSpPr txBox="1"/>
          <p:nvPr/>
        </p:nvSpPr>
        <p:spPr>
          <a:xfrm>
            <a:off x="2684584" y="5318915"/>
            <a:ext cx="7291766" cy="830997"/>
          </a:xfrm>
          <a:custGeom>
            <a:avLst/>
            <a:gdLst>
              <a:gd name="connsiteX0" fmla="*/ 0 w 7291766"/>
              <a:gd name="connsiteY0" fmla="*/ 0 h 830997"/>
              <a:gd name="connsiteX1" fmla="*/ 487987 w 7291766"/>
              <a:gd name="connsiteY1" fmla="*/ 0 h 830997"/>
              <a:gd name="connsiteX2" fmla="*/ 830140 w 7291766"/>
              <a:gd name="connsiteY2" fmla="*/ 0 h 830997"/>
              <a:gd name="connsiteX3" fmla="*/ 1536880 w 7291766"/>
              <a:gd name="connsiteY3" fmla="*/ 0 h 830997"/>
              <a:gd name="connsiteX4" fmla="*/ 2024867 w 7291766"/>
              <a:gd name="connsiteY4" fmla="*/ 0 h 830997"/>
              <a:gd name="connsiteX5" fmla="*/ 2512855 w 7291766"/>
              <a:gd name="connsiteY5" fmla="*/ 0 h 830997"/>
              <a:gd name="connsiteX6" fmla="*/ 3219595 w 7291766"/>
              <a:gd name="connsiteY6" fmla="*/ 0 h 830997"/>
              <a:gd name="connsiteX7" fmla="*/ 3634665 w 7291766"/>
              <a:gd name="connsiteY7" fmla="*/ 0 h 830997"/>
              <a:gd name="connsiteX8" fmla="*/ 4341405 w 7291766"/>
              <a:gd name="connsiteY8" fmla="*/ 0 h 830997"/>
              <a:gd name="connsiteX9" fmla="*/ 5048146 w 7291766"/>
              <a:gd name="connsiteY9" fmla="*/ 0 h 830997"/>
              <a:gd name="connsiteX10" fmla="*/ 5609051 w 7291766"/>
              <a:gd name="connsiteY10" fmla="*/ 0 h 830997"/>
              <a:gd name="connsiteX11" fmla="*/ 6315791 w 7291766"/>
              <a:gd name="connsiteY11" fmla="*/ 0 h 830997"/>
              <a:gd name="connsiteX12" fmla="*/ 6803779 w 7291766"/>
              <a:gd name="connsiteY12" fmla="*/ 0 h 830997"/>
              <a:gd name="connsiteX13" fmla="*/ 7291766 w 7291766"/>
              <a:gd name="connsiteY13" fmla="*/ 0 h 830997"/>
              <a:gd name="connsiteX14" fmla="*/ 7291766 w 7291766"/>
              <a:gd name="connsiteY14" fmla="*/ 423808 h 830997"/>
              <a:gd name="connsiteX15" fmla="*/ 7291766 w 7291766"/>
              <a:gd name="connsiteY15" fmla="*/ 830997 h 830997"/>
              <a:gd name="connsiteX16" fmla="*/ 6730861 w 7291766"/>
              <a:gd name="connsiteY16" fmla="*/ 830997 h 830997"/>
              <a:gd name="connsiteX17" fmla="*/ 6024121 w 7291766"/>
              <a:gd name="connsiteY17" fmla="*/ 830997 h 830997"/>
              <a:gd name="connsiteX18" fmla="*/ 5463215 w 7291766"/>
              <a:gd name="connsiteY18" fmla="*/ 830997 h 830997"/>
              <a:gd name="connsiteX19" fmla="*/ 5121063 w 7291766"/>
              <a:gd name="connsiteY19" fmla="*/ 830997 h 830997"/>
              <a:gd name="connsiteX20" fmla="*/ 4705994 w 7291766"/>
              <a:gd name="connsiteY20" fmla="*/ 830997 h 830997"/>
              <a:gd name="connsiteX21" fmla="*/ 3999253 w 7291766"/>
              <a:gd name="connsiteY21" fmla="*/ 830997 h 830997"/>
              <a:gd name="connsiteX22" fmla="*/ 3438348 w 7291766"/>
              <a:gd name="connsiteY22" fmla="*/ 830997 h 830997"/>
              <a:gd name="connsiteX23" fmla="*/ 3023278 w 7291766"/>
              <a:gd name="connsiteY23" fmla="*/ 830997 h 830997"/>
              <a:gd name="connsiteX24" fmla="*/ 2462373 w 7291766"/>
              <a:gd name="connsiteY24" fmla="*/ 830997 h 830997"/>
              <a:gd name="connsiteX25" fmla="*/ 2120221 w 7291766"/>
              <a:gd name="connsiteY25" fmla="*/ 830997 h 830997"/>
              <a:gd name="connsiteX26" fmla="*/ 1778069 w 7291766"/>
              <a:gd name="connsiteY26" fmla="*/ 830997 h 830997"/>
              <a:gd name="connsiteX27" fmla="*/ 1217164 w 7291766"/>
              <a:gd name="connsiteY27" fmla="*/ 830997 h 830997"/>
              <a:gd name="connsiteX28" fmla="*/ 802094 w 7291766"/>
              <a:gd name="connsiteY28" fmla="*/ 830997 h 830997"/>
              <a:gd name="connsiteX29" fmla="*/ 0 w 7291766"/>
              <a:gd name="connsiteY29" fmla="*/ 830997 h 830997"/>
              <a:gd name="connsiteX30" fmla="*/ 0 w 7291766"/>
              <a:gd name="connsiteY30" fmla="*/ 432118 h 830997"/>
              <a:gd name="connsiteX31" fmla="*/ 0 w 7291766"/>
              <a:gd name="connsiteY31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291766" h="830997" extrusionOk="0">
                <a:moveTo>
                  <a:pt x="0" y="0"/>
                </a:moveTo>
                <a:cubicBezTo>
                  <a:pt x="103759" y="-24215"/>
                  <a:pt x="316462" y="5033"/>
                  <a:pt x="487987" y="0"/>
                </a:cubicBezTo>
                <a:cubicBezTo>
                  <a:pt x="659512" y="-5033"/>
                  <a:pt x="684324" y="36445"/>
                  <a:pt x="830140" y="0"/>
                </a:cubicBezTo>
                <a:cubicBezTo>
                  <a:pt x="975956" y="-36445"/>
                  <a:pt x="1304873" y="64157"/>
                  <a:pt x="1536880" y="0"/>
                </a:cubicBezTo>
                <a:cubicBezTo>
                  <a:pt x="1768887" y="-64157"/>
                  <a:pt x="1893912" y="32177"/>
                  <a:pt x="2024867" y="0"/>
                </a:cubicBezTo>
                <a:cubicBezTo>
                  <a:pt x="2155822" y="-32177"/>
                  <a:pt x="2378119" y="32243"/>
                  <a:pt x="2512855" y="0"/>
                </a:cubicBezTo>
                <a:cubicBezTo>
                  <a:pt x="2647591" y="-32243"/>
                  <a:pt x="2967168" y="40224"/>
                  <a:pt x="3219595" y="0"/>
                </a:cubicBezTo>
                <a:cubicBezTo>
                  <a:pt x="3472022" y="-40224"/>
                  <a:pt x="3519727" y="48427"/>
                  <a:pt x="3634665" y="0"/>
                </a:cubicBezTo>
                <a:cubicBezTo>
                  <a:pt x="3749603" y="-48427"/>
                  <a:pt x="4040140" y="47168"/>
                  <a:pt x="4341405" y="0"/>
                </a:cubicBezTo>
                <a:cubicBezTo>
                  <a:pt x="4642670" y="-47168"/>
                  <a:pt x="4847767" y="78027"/>
                  <a:pt x="5048146" y="0"/>
                </a:cubicBezTo>
                <a:cubicBezTo>
                  <a:pt x="5248525" y="-78027"/>
                  <a:pt x="5409739" y="27162"/>
                  <a:pt x="5609051" y="0"/>
                </a:cubicBezTo>
                <a:cubicBezTo>
                  <a:pt x="5808364" y="-27162"/>
                  <a:pt x="6095625" y="17157"/>
                  <a:pt x="6315791" y="0"/>
                </a:cubicBezTo>
                <a:cubicBezTo>
                  <a:pt x="6535957" y="-17157"/>
                  <a:pt x="6670430" y="54814"/>
                  <a:pt x="6803779" y="0"/>
                </a:cubicBezTo>
                <a:cubicBezTo>
                  <a:pt x="6937128" y="-54814"/>
                  <a:pt x="7180222" y="23037"/>
                  <a:pt x="7291766" y="0"/>
                </a:cubicBezTo>
                <a:cubicBezTo>
                  <a:pt x="7313492" y="133404"/>
                  <a:pt x="7264686" y="244466"/>
                  <a:pt x="7291766" y="423808"/>
                </a:cubicBezTo>
                <a:cubicBezTo>
                  <a:pt x="7318846" y="603150"/>
                  <a:pt x="7266661" y="651079"/>
                  <a:pt x="7291766" y="830997"/>
                </a:cubicBezTo>
                <a:cubicBezTo>
                  <a:pt x="7171474" y="846761"/>
                  <a:pt x="6866786" y="790259"/>
                  <a:pt x="6730861" y="830997"/>
                </a:cubicBezTo>
                <a:cubicBezTo>
                  <a:pt x="6594936" y="871735"/>
                  <a:pt x="6186253" y="753390"/>
                  <a:pt x="6024121" y="830997"/>
                </a:cubicBezTo>
                <a:cubicBezTo>
                  <a:pt x="5861989" y="908604"/>
                  <a:pt x="5625119" y="795557"/>
                  <a:pt x="5463215" y="830997"/>
                </a:cubicBezTo>
                <a:cubicBezTo>
                  <a:pt x="5301311" y="866437"/>
                  <a:pt x="5287374" y="818621"/>
                  <a:pt x="5121063" y="830997"/>
                </a:cubicBezTo>
                <a:cubicBezTo>
                  <a:pt x="4954752" y="843373"/>
                  <a:pt x="4907963" y="796928"/>
                  <a:pt x="4705994" y="830997"/>
                </a:cubicBezTo>
                <a:cubicBezTo>
                  <a:pt x="4504025" y="865066"/>
                  <a:pt x="4188456" y="781876"/>
                  <a:pt x="3999253" y="830997"/>
                </a:cubicBezTo>
                <a:cubicBezTo>
                  <a:pt x="3810050" y="880118"/>
                  <a:pt x="3553156" y="806397"/>
                  <a:pt x="3438348" y="830997"/>
                </a:cubicBezTo>
                <a:cubicBezTo>
                  <a:pt x="3323540" y="855597"/>
                  <a:pt x="3146828" y="790841"/>
                  <a:pt x="3023278" y="830997"/>
                </a:cubicBezTo>
                <a:cubicBezTo>
                  <a:pt x="2899728" y="871153"/>
                  <a:pt x="2578522" y="772398"/>
                  <a:pt x="2462373" y="830997"/>
                </a:cubicBezTo>
                <a:cubicBezTo>
                  <a:pt x="2346225" y="889596"/>
                  <a:pt x="2281792" y="799957"/>
                  <a:pt x="2120221" y="830997"/>
                </a:cubicBezTo>
                <a:cubicBezTo>
                  <a:pt x="1958650" y="862037"/>
                  <a:pt x="1914819" y="815184"/>
                  <a:pt x="1778069" y="830997"/>
                </a:cubicBezTo>
                <a:cubicBezTo>
                  <a:pt x="1641319" y="846810"/>
                  <a:pt x="1364132" y="780151"/>
                  <a:pt x="1217164" y="830997"/>
                </a:cubicBezTo>
                <a:cubicBezTo>
                  <a:pt x="1070196" y="881843"/>
                  <a:pt x="965749" y="808120"/>
                  <a:pt x="802094" y="830997"/>
                </a:cubicBezTo>
                <a:cubicBezTo>
                  <a:pt x="638439" y="853874"/>
                  <a:pt x="290906" y="790776"/>
                  <a:pt x="0" y="830997"/>
                </a:cubicBezTo>
                <a:cubicBezTo>
                  <a:pt x="-2201" y="682508"/>
                  <a:pt x="9260" y="580915"/>
                  <a:pt x="0" y="432118"/>
                </a:cubicBezTo>
                <a:cubicBezTo>
                  <a:pt x="-9260" y="283321"/>
                  <a:pt x="51679" y="12683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The important detail is that we are </a:t>
            </a:r>
            <a:r>
              <a:rPr lang="en-US" sz="2400" b="1" dirty="0"/>
              <a:t>allowed to pick the same sample more than once</a:t>
            </a:r>
            <a:endParaRPr lang="en-PH" sz="2400" b="1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B4647B2-F7FE-E17F-05F0-AD1497F0CB1C}"/>
              </a:ext>
            </a:extLst>
          </p:cNvPr>
          <p:cNvGraphicFramePr>
            <a:graphicFrameLocks noGrp="1"/>
          </p:cNvGraphicFramePr>
          <p:nvPr/>
        </p:nvGraphicFramePr>
        <p:xfrm>
          <a:off x="998208" y="82885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708F32F-C087-3A38-6DFB-4FFE39F9A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926" y="143770"/>
            <a:ext cx="2541904" cy="525483"/>
          </a:xfrm>
        </p:spPr>
        <p:txBody>
          <a:bodyPr>
            <a:noAutofit/>
          </a:bodyPr>
          <a:lstStyle/>
          <a:p>
            <a:r>
              <a:rPr lang="en-US" sz="3000" b="1" dirty="0"/>
              <a:t>Original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370984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250D7-C51C-54D3-E378-21CA62286C66}"/>
              </a:ext>
            </a:extLst>
          </p:cNvPr>
          <p:cNvSpPr txBox="1"/>
          <p:nvPr/>
        </p:nvSpPr>
        <p:spPr>
          <a:xfrm>
            <a:off x="2672861" y="5318915"/>
            <a:ext cx="7291766" cy="830997"/>
          </a:xfrm>
          <a:custGeom>
            <a:avLst/>
            <a:gdLst>
              <a:gd name="connsiteX0" fmla="*/ 0 w 7291766"/>
              <a:gd name="connsiteY0" fmla="*/ 0 h 830997"/>
              <a:gd name="connsiteX1" fmla="*/ 487987 w 7291766"/>
              <a:gd name="connsiteY1" fmla="*/ 0 h 830997"/>
              <a:gd name="connsiteX2" fmla="*/ 830140 w 7291766"/>
              <a:gd name="connsiteY2" fmla="*/ 0 h 830997"/>
              <a:gd name="connsiteX3" fmla="*/ 1536880 w 7291766"/>
              <a:gd name="connsiteY3" fmla="*/ 0 h 830997"/>
              <a:gd name="connsiteX4" fmla="*/ 2024867 w 7291766"/>
              <a:gd name="connsiteY4" fmla="*/ 0 h 830997"/>
              <a:gd name="connsiteX5" fmla="*/ 2512855 w 7291766"/>
              <a:gd name="connsiteY5" fmla="*/ 0 h 830997"/>
              <a:gd name="connsiteX6" fmla="*/ 3219595 w 7291766"/>
              <a:gd name="connsiteY6" fmla="*/ 0 h 830997"/>
              <a:gd name="connsiteX7" fmla="*/ 3634665 w 7291766"/>
              <a:gd name="connsiteY7" fmla="*/ 0 h 830997"/>
              <a:gd name="connsiteX8" fmla="*/ 4341405 w 7291766"/>
              <a:gd name="connsiteY8" fmla="*/ 0 h 830997"/>
              <a:gd name="connsiteX9" fmla="*/ 5048146 w 7291766"/>
              <a:gd name="connsiteY9" fmla="*/ 0 h 830997"/>
              <a:gd name="connsiteX10" fmla="*/ 5609051 w 7291766"/>
              <a:gd name="connsiteY10" fmla="*/ 0 h 830997"/>
              <a:gd name="connsiteX11" fmla="*/ 6315791 w 7291766"/>
              <a:gd name="connsiteY11" fmla="*/ 0 h 830997"/>
              <a:gd name="connsiteX12" fmla="*/ 6803779 w 7291766"/>
              <a:gd name="connsiteY12" fmla="*/ 0 h 830997"/>
              <a:gd name="connsiteX13" fmla="*/ 7291766 w 7291766"/>
              <a:gd name="connsiteY13" fmla="*/ 0 h 830997"/>
              <a:gd name="connsiteX14" fmla="*/ 7291766 w 7291766"/>
              <a:gd name="connsiteY14" fmla="*/ 423808 h 830997"/>
              <a:gd name="connsiteX15" fmla="*/ 7291766 w 7291766"/>
              <a:gd name="connsiteY15" fmla="*/ 830997 h 830997"/>
              <a:gd name="connsiteX16" fmla="*/ 6730861 w 7291766"/>
              <a:gd name="connsiteY16" fmla="*/ 830997 h 830997"/>
              <a:gd name="connsiteX17" fmla="*/ 6024121 w 7291766"/>
              <a:gd name="connsiteY17" fmla="*/ 830997 h 830997"/>
              <a:gd name="connsiteX18" fmla="*/ 5463215 w 7291766"/>
              <a:gd name="connsiteY18" fmla="*/ 830997 h 830997"/>
              <a:gd name="connsiteX19" fmla="*/ 5121063 w 7291766"/>
              <a:gd name="connsiteY19" fmla="*/ 830997 h 830997"/>
              <a:gd name="connsiteX20" fmla="*/ 4705994 w 7291766"/>
              <a:gd name="connsiteY20" fmla="*/ 830997 h 830997"/>
              <a:gd name="connsiteX21" fmla="*/ 3999253 w 7291766"/>
              <a:gd name="connsiteY21" fmla="*/ 830997 h 830997"/>
              <a:gd name="connsiteX22" fmla="*/ 3438348 w 7291766"/>
              <a:gd name="connsiteY22" fmla="*/ 830997 h 830997"/>
              <a:gd name="connsiteX23" fmla="*/ 3023278 w 7291766"/>
              <a:gd name="connsiteY23" fmla="*/ 830997 h 830997"/>
              <a:gd name="connsiteX24" fmla="*/ 2462373 w 7291766"/>
              <a:gd name="connsiteY24" fmla="*/ 830997 h 830997"/>
              <a:gd name="connsiteX25" fmla="*/ 2120221 w 7291766"/>
              <a:gd name="connsiteY25" fmla="*/ 830997 h 830997"/>
              <a:gd name="connsiteX26" fmla="*/ 1778069 w 7291766"/>
              <a:gd name="connsiteY26" fmla="*/ 830997 h 830997"/>
              <a:gd name="connsiteX27" fmla="*/ 1217164 w 7291766"/>
              <a:gd name="connsiteY27" fmla="*/ 830997 h 830997"/>
              <a:gd name="connsiteX28" fmla="*/ 802094 w 7291766"/>
              <a:gd name="connsiteY28" fmla="*/ 830997 h 830997"/>
              <a:gd name="connsiteX29" fmla="*/ 0 w 7291766"/>
              <a:gd name="connsiteY29" fmla="*/ 830997 h 830997"/>
              <a:gd name="connsiteX30" fmla="*/ 0 w 7291766"/>
              <a:gd name="connsiteY30" fmla="*/ 432118 h 830997"/>
              <a:gd name="connsiteX31" fmla="*/ 0 w 7291766"/>
              <a:gd name="connsiteY31" fmla="*/ 0 h 830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7291766" h="830997" extrusionOk="0">
                <a:moveTo>
                  <a:pt x="0" y="0"/>
                </a:moveTo>
                <a:cubicBezTo>
                  <a:pt x="103759" y="-24215"/>
                  <a:pt x="316462" y="5033"/>
                  <a:pt x="487987" y="0"/>
                </a:cubicBezTo>
                <a:cubicBezTo>
                  <a:pt x="659512" y="-5033"/>
                  <a:pt x="684324" y="36445"/>
                  <a:pt x="830140" y="0"/>
                </a:cubicBezTo>
                <a:cubicBezTo>
                  <a:pt x="975956" y="-36445"/>
                  <a:pt x="1304873" y="64157"/>
                  <a:pt x="1536880" y="0"/>
                </a:cubicBezTo>
                <a:cubicBezTo>
                  <a:pt x="1768887" y="-64157"/>
                  <a:pt x="1893912" y="32177"/>
                  <a:pt x="2024867" y="0"/>
                </a:cubicBezTo>
                <a:cubicBezTo>
                  <a:pt x="2155822" y="-32177"/>
                  <a:pt x="2378119" y="32243"/>
                  <a:pt x="2512855" y="0"/>
                </a:cubicBezTo>
                <a:cubicBezTo>
                  <a:pt x="2647591" y="-32243"/>
                  <a:pt x="2967168" y="40224"/>
                  <a:pt x="3219595" y="0"/>
                </a:cubicBezTo>
                <a:cubicBezTo>
                  <a:pt x="3472022" y="-40224"/>
                  <a:pt x="3519727" y="48427"/>
                  <a:pt x="3634665" y="0"/>
                </a:cubicBezTo>
                <a:cubicBezTo>
                  <a:pt x="3749603" y="-48427"/>
                  <a:pt x="4040140" y="47168"/>
                  <a:pt x="4341405" y="0"/>
                </a:cubicBezTo>
                <a:cubicBezTo>
                  <a:pt x="4642670" y="-47168"/>
                  <a:pt x="4847767" y="78027"/>
                  <a:pt x="5048146" y="0"/>
                </a:cubicBezTo>
                <a:cubicBezTo>
                  <a:pt x="5248525" y="-78027"/>
                  <a:pt x="5409739" y="27162"/>
                  <a:pt x="5609051" y="0"/>
                </a:cubicBezTo>
                <a:cubicBezTo>
                  <a:pt x="5808364" y="-27162"/>
                  <a:pt x="6095625" y="17157"/>
                  <a:pt x="6315791" y="0"/>
                </a:cubicBezTo>
                <a:cubicBezTo>
                  <a:pt x="6535957" y="-17157"/>
                  <a:pt x="6670430" y="54814"/>
                  <a:pt x="6803779" y="0"/>
                </a:cubicBezTo>
                <a:cubicBezTo>
                  <a:pt x="6937128" y="-54814"/>
                  <a:pt x="7180222" y="23037"/>
                  <a:pt x="7291766" y="0"/>
                </a:cubicBezTo>
                <a:cubicBezTo>
                  <a:pt x="7313492" y="133404"/>
                  <a:pt x="7264686" y="244466"/>
                  <a:pt x="7291766" y="423808"/>
                </a:cubicBezTo>
                <a:cubicBezTo>
                  <a:pt x="7318846" y="603150"/>
                  <a:pt x="7266661" y="651079"/>
                  <a:pt x="7291766" y="830997"/>
                </a:cubicBezTo>
                <a:cubicBezTo>
                  <a:pt x="7171474" y="846761"/>
                  <a:pt x="6866786" y="790259"/>
                  <a:pt x="6730861" y="830997"/>
                </a:cubicBezTo>
                <a:cubicBezTo>
                  <a:pt x="6594936" y="871735"/>
                  <a:pt x="6186253" y="753390"/>
                  <a:pt x="6024121" y="830997"/>
                </a:cubicBezTo>
                <a:cubicBezTo>
                  <a:pt x="5861989" y="908604"/>
                  <a:pt x="5625119" y="795557"/>
                  <a:pt x="5463215" y="830997"/>
                </a:cubicBezTo>
                <a:cubicBezTo>
                  <a:pt x="5301311" y="866437"/>
                  <a:pt x="5287374" y="818621"/>
                  <a:pt x="5121063" y="830997"/>
                </a:cubicBezTo>
                <a:cubicBezTo>
                  <a:pt x="4954752" y="843373"/>
                  <a:pt x="4907963" y="796928"/>
                  <a:pt x="4705994" y="830997"/>
                </a:cubicBezTo>
                <a:cubicBezTo>
                  <a:pt x="4504025" y="865066"/>
                  <a:pt x="4188456" y="781876"/>
                  <a:pt x="3999253" y="830997"/>
                </a:cubicBezTo>
                <a:cubicBezTo>
                  <a:pt x="3810050" y="880118"/>
                  <a:pt x="3553156" y="806397"/>
                  <a:pt x="3438348" y="830997"/>
                </a:cubicBezTo>
                <a:cubicBezTo>
                  <a:pt x="3323540" y="855597"/>
                  <a:pt x="3146828" y="790841"/>
                  <a:pt x="3023278" y="830997"/>
                </a:cubicBezTo>
                <a:cubicBezTo>
                  <a:pt x="2899728" y="871153"/>
                  <a:pt x="2578522" y="772398"/>
                  <a:pt x="2462373" y="830997"/>
                </a:cubicBezTo>
                <a:cubicBezTo>
                  <a:pt x="2346225" y="889596"/>
                  <a:pt x="2281792" y="799957"/>
                  <a:pt x="2120221" y="830997"/>
                </a:cubicBezTo>
                <a:cubicBezTo>
                  <a:pt x="1958650" y="862037"/>
                  <a:pt x="1914819" y="815184"/>
                  <a:pt x="1778069" y="830997"/>
                </a:cubicBezTo>
                <a:cubicBezTo>
                  <a:pt x="1641319" y="846810"/>
                  <a:pt x="1364132" y="780151"/>
                  <a:pt x="1217164" y="830997"/>
                </a:cubicBezTo>
                <a:cubicBezTo>
                  <a:pt x="1070196" y="881843"/>
                  <a:pt x="965749" y="808120"/>
                  <a:pt x="802094" y="830997"/>
                </a:cubicBezTo>
                <a:cubicBezTo>
                  <a:pt x="638439" y="853874"/>
                  <a:pt x="290906" y="790776"/>
                  <a:pt x="0" y="830997"/>
                </a:cubicBezTo>
                <a:cubicBezTo>
                  <a:pt x="-2201" y="682508"/>
                  <a:pt x="9260" y="580915"/>
                  <a:pt x="0" y="432118"/>
                </a:cubicBezTo>
                <a:cubicBezTo>
                  <a:pt x="-9260" y="283321"/>
                  <a:pt x="51679" y="126834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Let us select one sample from the original dataset. This will be our first sample in our bootstrapped dataset.</a:t>
            </a:r>
            <a:endParaRPr lang="en-PH" sz="2400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B4647B2-F7FE-E17F-05F0-AD1497F0C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6398101"/>
              </p:ext>
            </p:extLst>
          </p:nvPr>
        </p:nvGraphicFramePr>
        <p:xfrm>
          <a:off x="998208" y="82885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708F32F-C087-3A38-6DFB-4FFE39F9A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926" y="143770"/>
            <a:ext cx="2541904" cy="525483"/>
          </a:xfrm>
        </p:spPr>
        <p:txBody>
          <a:bodyPr>
            <a:noAutofit/>
          </a:bodyPr>
          <a:lstStyle/>
          <a:p>
            <a:r>
              <a:rPr lang="en-US" sz="3000" b="1" dirty="0"/>
              <a:t>Original</a:t>
            </a:r>
            <a:endParaRPr lang="en-PH" sz="3000" b="1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7D5CAB-48FE-CD9F-9D42-CADDBC0AC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3996722"/>
              </p:ext>
            </p:extLst>
          </p:nvPr>
        </p:nvGraphicFramePr>
        <p:xfrm>
          <a:off x="6330467" y="828856"/>
          <a:ext cx="3835340" cy="102018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D9F85C2-9878-2F15-BAB8-E5EE6BB2261E}"/>
              </a:ext>
            </a:extLst>
          </p:cNvPr>
          <p:cNvSpPr txBox="1">
            <a:spLocks/>
          </p:cNvSpPr>
          <p:nvPr/>
        </p:nvSpPr>
        <p:spPr>
          <a:xfrm>
            <a:off x="6977185" y="182605"/>
            <a:ext cx="2541904" cy="525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Bootstrapped</a:t>
            </a:r>
            <a:endParaRPr lang="en-PH" sz="3000" b="1" dirty="0"/>
          </a:p>
        </p:txBody>
      </p:sp>
    </p:spTree>
    <p:extLst>
      <p:ext uri="{BB962C8B-B14F-4D97-AF65-F5344CB8AC3E}">
        <p14:creationId xmlns:p14="http://schemas.microsoft.com/office/powerpoint/2010/main" val="75185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0250D7-C51C-54D3-E378-21CA62286C66}"/>
              </a:ext>
            </a:extLst>
          </p:cNvPr>
          <p:cNvSpPr txBox="1"/>
          <p:nvPr/>
        </p:nvSpPr>
        <p:spPr>
          <a:xfrm>
            <a:off x="2672861" y="5318915"/>
            <a:ext cx="4138247" cy="461665"/>
          </a:xfrm>
          <a:custGeom>
            <a:avLst/>
            <a:gdLst>
              <a:gd name="connsiteX0" fmla="*/ 0 w 4138247"/>
              <a:gd name="connsiteY0" fmla="*/ 0 h 461665"/>
              <a:gd name="connsiteX1" fmla="*/ 549796 w 4138247"/>
              <a:gd name="connsiteY1" fmla="*/ 0 h 461665"/>
              <a:gd name="connsiteX2" fmla="*/ 1016826 w 4138247"/>
              <a:gd name="connsiteY2" fmla="*/ 0 h 461665"/>
              <a:gd name="connsiteX3" fmla="*/ 1690769 w 4138247"/>
              <a:gd name="connsiteY3" fmla="*/ 0 h 461665"/>
              <a:gd name="connsiteX4" fmla="*/ 2240565 w 4138247"/>
              <a:gd name="connsiteY4" fmla="*/ 0 h 461665"/>
              <a:gd name="connsiteX5" fmla="*/ 2790361 w 4138247"/>
              <a:gd name="connsiteY5" fmla="*/ 0 h 461665"/>
              <a:gd name="connsiteX6" fmla="*/ 3464304 w 4138247"/>
              <a:gd name="connsiteY6" fmla="*/ 0 h 461665"/>
              <a:gd name="connsiteX7" fmla="*/ 4138247 w 4138247"/>
              <a:gd name="connsiteY7" fmla="*/ 0 h 461665"/>
              <a:gd name="connsiteX8" fmla="*/ 4138247 w 4138247"/>
              <a:gd name="connsiteY8" fmla="*/ 461665 h 461665"/>
              <a:gd name="connsiteX9" fmla="*/ 3629834 w 4138247"/>
              <a:gd name="connsiteY9" fmla="*/ 461665 h 461665"/>
              <a:gd name="connsiteX10" fmla="*/ 3038656 w 4138247"/>
              <a:gd name="connsiteY10" fmla="*/ 461665 h 461665"/>
              <a:gd name="connsiteX11" fmla="*/ 2447478 w 4138247"/>
              <a:gd name="connsiteY11" fmla="*/ 461665 h 461665"/>
              <a:gd name="connsiteX12" fmla="*/ 1897682 w 4138247"/>
              <a:gd name="connsiteY12" fmla="*/ 461665 h 461665"/>
              <a:gd name="connsiteX13" fmla="*/ 1223739 w 4138247"/>
              <a:gd name="connsiteY13" fmla="*/ 461665 h 461665"/>
              <a:gd name="connsiteX14" fmla="*/ 549796 w 4138247"/>
              <a:gd name="connsiteY14" fmla="*/ 461665 h 461665"/>
              <a:gd name="connsiteX15" fmla="*/ 0 w 4138247"/>
              <a:gd name="connsiteY15" fmla="*/ 461665 h 461665"/>
              <a:gd name="connsiteX16" fmla="*/ 0 w 4138247"/>
              <a:gd name="connsiteY16" fmla="*/ 0 h 461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38247" h="461665" extrusionOk="0">
                <a:moveTo>
                  <a:pt x="0" y="0"/>
                </a:moveTo>
                <a:cubicBezTo>
                  <a:pt x="253957" y="-38069"/>
                  <a:pt x="396532" y="11038"/>
                  <a:pt x="549796" y="0"/>
                </a:cubicBezTo>
                <a:cubicBezTo>
                  <a:pt x="703060" y="-11038"/>
                  <a:pt x="833904" y="36258"/>
                  <a:pt x="1016826" y="0"/>
                </a:cubicBezTo>
                <a:cubicBezTo>
                  <a:pt x="1199748" y="-36258"/>
                  <a:pt x="1537075" y="66911"/>
                  <a:pt x="1690769" y="0"/>
                </a:cubicBezTo>
                <a:cubicBezTo>
                  <a:pt x="1844463" y="-66911"/>
                  <a:pt x="2012649" y="1779"/>
                  <a:pt x="2240565" y="0"/>
                </a:cubicBezTo>
                <a:cubicBezTo>
                  <a:pt x="2468481" y="-1779"/>
                  <a:pt x="2585741" y="46330"/>
                  <a:pt x="2790361" y="0"/>
                </a:cubicBezTo>
                <a:cubicBezTo>
                  <a:pt x="2994981" y="-46330"/>
                  <a:pt x="3206058" y="27672"/>
                  <a:pt x="3464304" y="0"/>
                </a:cubicBezTo>
                <a:cubicBezTo>
                  <a:pt x="3722550" y="-27672"/>
                  <a:pt x="3878183" y="40390"/>
                  <a:pt x="4138247" y="0"/>
                </a:cubicBezTo>
                <a:cubicBezTo>
                  <a:pt x="4144081" y="193670"/>
                  <a:pt x="4116353" y="331677"/>
                  <a:pt x="4138247" y="461665"/>
                </a:cubicBezTo>
                <a:cubicBezTo>
                  <a:pt x="4018275" y="493157"/>
                  <a:pt x="3732548" y="400788"/>
                  <a:pt x="3629834" y="461665"/>
                </a:cubicBezTo>
                <a:cubicBezTo>
                  <a:pt x="3527120" y="522542"/>
                  <a:pt x="3234250" y="449835"/>
                  <a:pt x="3038656" y="461665"/>
                </a:cubicBezTo>
                <a:cubicBezTo>
                  <a:pt x="2843062" y="473495"/>
                  <a:pt x="2694396" y="425039"/>
                  <a:pt x="2447478" y="461665"/>
                </a:cubicBezTo>
                <a:cubicBezTo>
                  <a:pt x="2200560" y="498291"/>
                  <a:pt x="2115397" y="396742"/>
                  <a:pt x="1897682" y="461665"/>
                </a:cubicBezTo>
                <a:cubicBezTo>
                  <a:pt x="1679967" y="526588"/>
                  <a:pt x="1439569" y="448930"/>
                  <a:pt x="1223739" y="461665"/>
                </a:cubicBezTo>
                <a:cubicBezTo>
                  <a:pt x="1007909" y="474400"/>
                  <a:pt x="746973" y="457228"/>
                  <a:pt x="549796" y="461665"/>
                </a:cubicBezTo>
                <a:cubicBezTo>
                  <a:pt x="352619" y="466102"/>
                  <a:pt x="250171" y="449745"/>
                  <a:pt x="0" y="461665"/>
                </a:cubicBezTo>
                <a:cubicBezTo>
                  <a:pt x="-49735" y="257547"/>
                  <a:pt x="22632" y="219787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400" dirty="0"/>
              <a:t>Let us select a second sample</a:t>
            </a:r>
            <a:endParaRPr lang="en-PH" sz="2400" dirty="0"/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9B4647B2-F7FE-E17F-05F0-AD1497F0CB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760899"/>
              </p:ext>
            </p:extLst>
          </p:nvPr>
        </p:nvGraphicFramePr>
        <p:xfrm>
          <a:off x="998208" y="828856"/>
          <a:ext cx="3835340" cy="417085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15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  <a:endParaRPr lang="en-PH" sz="1500" b="1" dirty="0">
                        <a:solidFill>
                          <a:srgbClr val="FFC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9" name="Title 1">
            <a:extLst>
              <a:ext uri="{FF2B5EF4-FFF2-40B4-BE49-F238E27FC236}">
                <a16:creationId xmlns:a16="http://schemas.microsoft.com/office/drawing/2014/main" id="{0708F32F-C087-3A38-6DFB-4FFE39F9A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4926" y="143770"/>
            <a:ext cx="2541904" cy="525483"/>
          </a:xfrm>
        </p:spPr>
        <p:txBody>
          <a:bodyPr>
            <a:noAutofit/>
          </a:bodyPr>
          <a:lstStyle/>
          <a:p>
            <a:r>
              <a:rPr lang="en-US" sz="3000" b="1" dirty="0"/>
              <a:t>Original</a:t>
            </a:r>
            <a:endParaRPr lang="en-PH" sz="3000" b="1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E7D5CAB-48FE-CD9F-9D42-CADDBC0AC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2392826"/>
              </p:ext>
            </p:extLst>
          </p:nvPr>
        </p:nvGraphicFramePr>
        <p:xfrm>
          <a:off x="6330467" y="828856"/>
          <a:ext cx="3835340" cy="1340227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95883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95883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15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C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Yes</a:t>
                      </a:r>
                      <a:endParaRPr lang="en-PH" sz="15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500" b="1" dirty="0">
                          <a:solidFill>
                            <a:srgbClr val="FF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42994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AD9F85C2-9878-2F15-BAB8-E5EE6BB2261E}"/>
              </a:ext>
            </a:extLst>
          </p:cNvPr>
          <p:cNvSpPr txBox="1">
            <a:spLocks/>
          </p:cNvSpPr>
          <p:nvPr/>
        </p:nvSpPr>
        <p:spPr>
          <a:xfrm>
            <a:off x="6977185" y="182605"/>
            <a:ext cx="2541904" cy="5254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/>
              <a:t>Bootstrapped</a:t>
            </a:r>
            <a:endParaRPr lang="en-PH" sz="3000" b="1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18C34A4-3317-87A9-22BC-47808091D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746547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3142</TotalTime>
  <Words>1300</Words>
  <Application>Microsoft Office PowerPoint</Application>
  <PresentationFormat>Widescreen</PresentationFormat>
  <Paragraphs>723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(Body)</vt:lpstr>
      <vt:lpstr>Calibri Light</vt:lpstr>
      <vt:lpstr>Calibri Light (Headings)</vt:lpstr>
      <vt:lpstr>Wingdings</vt:lpstr>
      <vt:lpstr>Office Theme</vt:lpstr>
      <vt:lpstr>Introduction to Random Forest</vt:lpstr>
      <vt:lpstr>Outline</vt:lpstr>
      <vt:lpstr>What is Random Forest?</vt:lpstr>
      <vt:lpstr>What is Random Forest?</vt:lpstr>
      <vt:lpstr>Fruits Example </vt:lpstr>
      <vt:lpstr>Original</vt:lpstr>
      <vt:lpstr>Original</vt:lpstr>
      <vt:lpstr>Original</vt:lpstr>
      <vt:lpstr>Original</vt:lpstr>
      <vt:lpstr>Original</vt:lpstr>
      <vt:lpstr>Original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744</cp:revision>
  <dcterms:created xsi:type="dcterms:W3CDTF">2022-05-11T03:47:05Z</dcterms:created>
  <dcterms:modified xsi:type="dcterms:W3CDTF">2024-10-15T05:48:17Z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2024-07-11T14:05:52Z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289508b0-b184-4b20-b307-26ea0997b178</vt:lpwstr>
  </property>
  <property fmtid="{D5CDD505-2E9C-101B-9397-08002B2CF9AE}" pid="9" name="MSIP_Label_8a813f4b-519a-4481-a498-85770f517757_ContentBits">
    <vt:lpwstr>0</vt:lpwstr>
  </property>
</Properties>
</file>