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0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2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3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4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5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6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7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8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22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23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24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25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26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27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28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9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0.xml" ContentType="application/vnd.openxmlformats-officedocument.presentationml.notesSl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31.xml" ContentType="application/vnd.openxmlformats-officedocument.presentationml.notesSl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notesSlides/notesSlide32.xml" ContentType="application/vnd.openxmlformats-officedocument.presentationml.notesSlid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33.xml" ContentType="application/vnd.openxmlformats-officedocument.presentationml.notesSlid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34.xml" ContentType="application/vnd.openxmlformats-officedocument.presentationml.notesSlid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notesSlides/notesSlide35.xml" ContentType="application/vnd.openxmlformats-officedocument.presentationml.notesSlid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notesSlides/notesSlide36.xml" ContentType="application/vnd.openxmlformats-officedocument.presentationml.notesSlid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notesSlides/notesSlide37.xml" ContentType="application/vnd.openxmlformats-officedocument.presentationml.notesSlid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notesSlides/notesSlide38.xml" ContentType="application/vnd.openxmlformats-officedocument.presentationml.notesSlid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notesSlides/notesSlide39.xml" ContentType="application/vnd.openxmlformats-officedocument.presentationml.notesSlid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notesSlides/notesSlide40.xml" ContentType="application/vnd.openxmlformats-officedocument.presentationml.notesSlid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notesSlides/notesSlide41.xml" ContentType="application/vnd.openxmlformats-officedocument.presentationml.notesSlid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notesSlides/notesSlide42.xml" ContentType="application/vnd.openxmlformats-officedocument.presentationml.notesSlid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notesSlides/notesSlide43.xml" ContentType="application/vnd.openxmlformats-officedocument.presentationml.notesSlid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notesSlides/notesSlide44.xml" ContentType="application/vnd.openxmlformats-officedocument.presentationml.notesSlid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notesSlides/notesSlide45.xml" ContentType="application/vnd.openxmlformats-officedocument.presentationml.notesSlid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notesSlides/notesSlide48.xml" ContentType="application/vnd.openxmlformats-officedocument.presentationml.notesSlid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notesSlides/notesSlide51.xml" ContentType="application/vnd.openxmlformats-officedocument.presentationml.notesSlid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notesSlides/notesSlide52.xml" ContentType="application/vnd.openxmlformats-officedocument.presentationml.notesSlid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notesSlides/notesSlide53.xml" ContentType="application/vnd.openxmlformats-officedocument.presentationml.notesSlid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notesSlides/notesSlide54.xml" ContentType="application/vnd.openxmlformats-officedocument.presentationml.notesSlid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notesSlides/notesSlide55.xml" ContentType="application/vnd.openxmlformats-officedocument.presentationml.notesSlid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notesSlides/notesSlide5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1"/>
  </p:notesMasterIdLst>
  <p:sldIdLst>
    <p:sldId id="257" r:id="rId5"/>
    <p:sldId id="292" r:id="rId6"/>
    <p:sldId id="314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7" r:id="rId15"/>
    <p:sldId id="328" r:id="rId16"/>
    <p:sldId id="324" r:id="rId17"/>
    <p:sldId id="325" r:id="rId18"/>
    <p:sldId id="329" r:id="rId19"/>
    <p:sldId id="331" r:id="rId20"/>
    <p:sldId id="330" r:id="rId21"/>
    <p:sldId id="332" r:id="rId22"/>
    <p:sldId id="344" r:id="rId23"/>
    <p:sldId id="313" r:id="rId24"/>
    <p:sldId id="315" r:id="rId25"/>
    <p:sldId id="337" r:id="rId26"/>
    <p:sldId id="338" r:id="rId27"/>
    <p:sldId id="343" r:id="rId28"/>
    <p:sldId id="339" r:id="rId29"/>
    <p:sldId id="336" r:id="rId30"/>
    <p:sldId id="342" r:id="rId31"/>
    <p:sldId id="340" r:id="rId32"/>
    <p:sldId id="341" r:id="rId33"/>
    <p:sldId id="335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6" r:id="rId42"/>
    <p:sldId id="354" r:id="rId43"/>
    <p:sldId id="357" r:id="rId44"/>
    <p:sldId id="353" r:id="rId45"/>
    <p:sldId id="355" r:id="rId46"/>
    <p:sldId id="358" r:id="rId47"/>
    <p:sldId id="359" r:id="rId48"/>
    <p:sldId id="360" r:id="rId49"/>
    <p:sldId id="363" r:id="rId50"/>
    <p:sldId id="364" r:id="rId51"/>
    <p:sldId id="366" r:id="rId52"/>
    <p:sldId id="365" r:id="rId53"/>
    <p:sldId id="367" r:id="rId54"/>
    <p:sldId id="368" r:id="rId55"/>
    <p:sldId id="369" r:id="rId56"/>
    <p:sldId id="370" r:id="rId57"/>
    <p:sldId id="371" r:id="rId58"/>
    <p:sldId id="372" r:id="rId59"/>
    <p:sldId id="310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04" autoAdjust="0"/>
    <p:restoredTop sz="94169" autoAdjust="0"/>
  </p:normalViewPr>
  <p:slideViewPr>
    <p:cSldViewPr snapToGrid="0">
      <p:cViewPr varScale="1">
        <p:scale>
          <a:sx n="127" d="100"/>
          <a:sy n="127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microsoft.com/office/2015/10/relationships/revisionInfo" Target="revisionInfo.xml"/><Relationship Id="rId5" Type="http://schemas.openxmlformats.org/officeDocument/2006/relationships/slide" Target="slides/slide1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894E-6449-B10D-B00DD054A613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894E-6449-B10D-B00DD054A613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894E-6449-B10D-B00DD054A613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894E-6449-B10D-B00DD054A613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894E-6449-B10D-B00DD054A613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894E-6449-B10D-B00DD054A613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894E-6449-B10D-B00DD054A613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894E-6449-B10D-B00DD054A613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894E-6449-B10D-B00DD054A61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3.5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894E-6449-B10D-B00DD054A6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F05-8A4A-A5E0-9471B58499A4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EF05-8A4A-A5E0-9471B58499A4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F05-8A4A-A5E0-9471B58499A4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EF05-8A4A-A5E0-9471B58499A4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EF05-8A4A-A5E0-9471B58499A4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EF05-8A4A-A5E0-9471B58499A4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EF05-8A4A-A5E0-9471B58499A4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EF05-8A4A-A5E0-9471B58499A4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EF05-8A4A-A5E0-9471B58499A4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EF05-8A4A-A5E0-9471B58499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85725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857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857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857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85725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85725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85725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85725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85725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85725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251D-5B46-A1A8-6FC915CDD435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2.5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251D-5B46-A1A8-6FC915CDD435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2.5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251D-5B46-A1A8-6FC915CDD435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2.5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251D-5B46-A1A8-6FC915CDD435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2.5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251D-5B46-A1A8-6FC915CDD435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2.5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251D-5B46-A1A8-6FC915CDD435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2.5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251D-5B46-A1A8-6FC915CDD435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2.5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53715992691971E-2"/>
          <c:y val="2.642830286216521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251D-5B46-A1A8-6FC915CDD435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6</c:v>
                </c:pt>
                <c:pt idx="5">
                  <c:v>4</c:v>
                </c:pt>
                <c:pt idx="6">
                  <c:v>5</c:v>
                </c:pt>
                <c:pt idx="7">
                  <c:v>5</c:v>
                </c:pt>
                <c:pt idx="8">
                  <c:v>6</c:v>
                </c:pt>
                <c:pt idx="9">
                  <c:v>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1</c:v>
                </c:pt>
                <c:pt idx="5">
                  <c:v>0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2.5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4</c:v>
                </c:pt>
                <c:pt idx="5">
                  <c:v>5</c:v>
                </c:pt>
                <c:pt idx="6">
                  <c:v>5</c:v>
                </c:pt>
                <c:pt idx="7">
                  <c:v>4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2</c:v>
                </c:pt>
                <c:pt idx="2">
                  <c:v>5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6</c:v>
                </c:pt>
                <c:pt idx="7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  <c:pt idx="4">
                  <c:v>4</c:v>
                </c:pt>
                <c:pt idx="5">
                  <c:v>5</c:v>
                </c:pt>
                <c:pt idx="6">
                  <c:v>5</c:v>
                </c:pt>
                <c:pt idx="7">
                  <c:v>4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4</c:v>
                </c:pt>
                <c:pt idx="1">
                  <c:v>2</c:v>
                </c:pt>
                <c:pt idx="2">
                  <c:v>5</c:v>
                </c:pt>
                <c:pt idx="3">
                  <c:v>1</c:v>
                </c:pt>
                <c:pt idx="4">
                  <c:v>2</c:v>
                </c:pt>
                <c:pt idx="5">
                  <c:v>4</c:v>
                </c:pt>
                <c:pt idx="6">
                  <c:v>6</c:v>
                </c:pt>
                <c:pt idx="7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solidFill>
                <a:schemeClr val="bg1"/>
              </a:solidFill>
              <a:ln w="1905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4717-8541-B50F-4BA0C2EE669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FF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4717-8541-B50F-4BA0C2EE669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4717-8541-B50F-4BA0C2EE669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0000"/>
                </a:solidFill>
                <a:ln w="1905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4717-8541-B50F-4BA0C2EE669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4717-8541-B50F-4BA0C2EE669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4717-8541-B50F-4BA0C2EE669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4717-8541-B50F-4BA0C2EE669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4717-8541-B50F-4BA0C2EE669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1"/>
                </a:solidFill>
                <a:ln w="1905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17-8541-B50F-4BA0C2EE669C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4717-8541-B50F-4BA0C2EE6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7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11:32:10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521 1285 24575,'21'0'0,"7"0"0,7 0 0,0 0 0,2 0 0,-1 0 0,2 0 0,1 0 0,-12 0 0,-5 0 0,-6 0 0,-6 0 0,-1 0 0,-3 0 0,1 0 0,-1 0 0,1 0 0,-2 0 0,0-1 0,1 0 0,-1-1 0,1 0 0,0 0 0,0 0 0,0 0 0,1 0 0,-1-1 0,1-2 0,-1 0 0,0 0 0,0 1 0,0-1 0,2 0 0,0 0 0,-1-1 0,0 2 0,-2 0 0,1-1 0,0 0 0,2-1 0,0 0 0,0-1 0,0 1 0,-1-2 0,1-1 0,1-1 0,2-1 0,-1 3 0,-2 0 0,1 0 0,-1-1 0,1 0 0,1-2 0,-1 2 0,1 0 0,-2 1 0,-1 1 0,1-1 0,2-2 0,0-2 0,2 0 0,2-2 0,3-3 0,3-1 0,-1-3 0,-2 2 0,-3 3 0,0 2 0,-3 3 0,-2 3 0,-2-1 0,-1 0 0,1-3 0,0-2 0,0-4 0,0-4 0,1-4 0,0-2 0,-1 2 0,-1-2 0,-2 4 0,-1 3 0,1 4 0,-2 5 0,-1 3 0,-1-1 0,0 0 0,0-4 0,0-2 0,0-4 0,0-3 0,0-1 0,0-1 0,0 1 0,0 2 0,0 3 0,0 4 0,0 5 0,0 2 0,0-2 0,0-2 0,0-1 0,0-1 0,-1 0 0,-2 0 0,-2-3 0,-1-1 0,-3 1 0,1 1 0,-3 0 0,1 4 0,1 1 0,0 2 0,3 4 0,1 1 0,1 1 0,1 0 0,-2 0 0,-4 0 0,-2-1 0,-5-1 0,-3-3 0,-5-1 0,-5-3 0,-2-1 0,-1 0 0,-1-1 0,-1 1 0,-2 0 0,-1 0 0,0 3 0,2 4 0,2 4 0,4 2 0,3 0 0,4 0 0,5 0 0,1 0 0,2 0 0,2 0 0,-6 0 0,-5 0 0,-6 0 0,-3 0 0,-1 0 0,2-1 0,-2-1 0,-2-1 0,0 1 0,1 0 0,4 0 0,3 0 0,1 0 0,0 2 0,1-1 0,-1 1 0,2 0 0,3 0 0,3 0 0,2 0 0,4 0 0,2 0 0,1 0 0,2 0 0,-1 0 0,2 0 0,0 0 0,-1 0 0,1 0 0,0 0 0,-1 0 0,1 0 0,-1 0 0,0 0 0,-3 0 0,-1 0 0,0 0 0,1 0 0,1 0 0,0 0 0,1 0 0,1 0 0,0 0 0,1 0 0,-2 1 0,-1 1 0,1 0 0,-1 1 0,1-1 0,1 0 0,-1 0 0,2 0 0,3-1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11:32:13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331 429 24575,'0'-10'0,"0"-2"0,0 4 0,0 0 0,0 1 0,0 1 0,0 1 0,0-2 0,0-1 0,0 0 0,0 0 0,0 1 0,0 0 0,0 1 0,0 0 0,0-1 0,0-1 0,0-3 0,0-1 0,0-2 0,0 2 0,0 0 0,0 1 0,0 2 0,0 1 0,0 2 0,0-1 0,0-1 0,0 0 0,0-2 0,0-2 0,0 2 0,0-2 0,0 1 0,0 2 0,0 0 0,0 2 0,0 0 0,0 1 0,0-1 0,0 1 0,-2 0 0,1-1 0,-1 1 0,1 0 0,1 0 0,0 1 0,-2-1 0,1 1 0,-1-1 0,1 0 0,1-1 0,-1 1 0,0 2 0,-2 3 0,-2 4 0,-12 5 0,-7 3 0,-6 1 0,0 2 0,5-3 0,5-2 0,2 0 0,2-2 0,-1 1 0,1 1 0,-1 0 0,2 0 0,0 0 0,1 0 0,1-2 0,3 0 0,3-2 0,3 0 0,4-2 0,1-1 0,3-1 0,9 4 0,1 3 0,6 7 0,5 5 0,0 0 0,3 2 0,-2-3 0,-3-1 0,-4-4 0,-3-3 0,-6-2 0,-1-2 0,-2-1 0,-1-1 0,0-2 0,-2-1 0,0 0 0,0 1 0,0 1 0,2 0 0,-1 2 0,0-1 0,-2 0 0,0-1 0,0 0 0,-1 1 0,1 0 0,0 0 0,0 0 0,-1-1 0,-1 1 0,0 0 0,0-2 0,0-2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11:32:17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963 1245 24575,'-24'0'0,"-1"0"0,3-2 0,-1-1 0,-4-3 0,-4-6 0,-6-1 0,0-1 0,0-1 0,0 1 0,0-1 0,-2 0 0,1 0 0,1-2 0,-1-1 0,1-1 0,2 0 0,3 2 0,3 0 0,3 2 0,2-3 0,0 0 0,2 0 0,3 2 0,3 0 0,3 0 0,0 1 0,1 2 0,0 1 0,0 1 0,-2-1 0,1 0 0,-1 1 0,-1-2 0,1 2 0,1 1 0,3-1 0,1 1 0,2 0 0,0-1 0,2 0 0,0-1 0,1 0 0,3 0 0,-1-2 0,1-1 0,-1-3 0,0-2 0,0 2 0,1 1 0,-1 1 0,0 2 0,0 2 0,2 0 0,0 1 0,-1-1 0,1 0 0,0 0 0,0 0 0,0 3 0,0 1 0,0 2 0,0 1 0,0-2 0,2 2 0,0-1 0,3-4 0,5-4 0,3-4 0,4-7 0,5-2 0,1 0 0,0 0 0,-3 5 0,-3 3 0,-6 5 0,-2 5 0,-2 2 0,-1 3 0,0-1 0,0 1 0,1 1 0,2-3 0,3-1 0,4-2 0,2 0 0,1-1 0,1 1 0,1-1 0,1-1 0,-2 3 0,1-1 0,1 1 0,2 1 0,4-1 0,1 0 0,1 1 0,2 1 0,-3 0 0,-3 1 0,-3-1 0,-2 3 0,0 0 0,0 0 0,-1 1 0,0 0 0,-3 0 0,0 1 0,-1-1 0,-1 0 0,0 1 0,0 0 0,-1 1 0,0-1 0,0-1 0,0 0 0,0-1 0,-1 1 0,-1 0 0,-2 0 0,-2 2 0,0-1 0,-2-1 0,0 0 0,-1 1 0,1 1 0,2 0 0,3 0 0,3 0 0,3 0 0,0 0 0,-1 0 0,0 0 0,-2 0 0,-2 0 0,-1 0 0,-1 0 0,1 0 0,3 0 0,0 0 0,3 0 0,0 0 0,0 0 0,-1 0 0,-2 0 0,-4 0 0,-1 0 0,-2 0 0,-1 0 0,0 0 0,1 0 0,-1 0 0,0 0 0,2 0 0,0 0 0,-1 0 0,0 0 0,-1 0 0,-1 0 0,1 0 0,0 0 0,0 0 0,1 0 0,-1 0 0,0 0 0,1 0 0,-1 0 0,2 0 0,0 0 0,0 0 0,0 0 0,-2 0 0,-1 0 0,0 0 0,1 0 0,0 0 0,1 0 0,-1 0 0,0 0 0,0 1 0,0 1 0,0-1 0,0 1 0,0-1 0,0 1 0,-1-1 0,0 2 0,1-2 0,0 1 0,0-1 0,0-1 0,1 1 0,-4-1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11:32:19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1 409 24575,'0'-10'0,"0"-1"0,0 0 0,0-1 0,0 0 0,0 1 0,0-1 0,0 0 0,0-4 0,0 1 0,0-3 0,0 1 0,0 3 0,0 0 0,0 2 0,1 2 0,0 1 0,1 2 0,0 2 0,0 0 0,0-1 0,0-1 0,0-1 0,0-2 0,1 1 0,-2 1 0,1 1 0,-1 1 0,-1 1 0,2-1 0,-1-1 0,1-2 0,-1-3 0,-1-1 0,0-1 0,0 2 0,0 1 0,0 3 0,0 1 0,0 1 0,1 2 0,2 4 0,3 3 0,5 4 0,7 7 0,6 2 0,1 3 0,-2-1 0,-6-6 0,-4-2 0,-1 0 0,-3-3 0,0 1 0,-1-1 0,-1-1 0,0-1 0,-1-1 0,-1 1 0,0 2 0,-1-3 0,0 1 0,0-2 0,-1 0 0,0 0 0,0 0 0,-1 1 0,2-1 0,0 1 0,0 0 0,0 1 0,0 1 0,1-1 0,-2-1 0,-1 0 0,-1 1 0,-1 0 0,0 1 0,0-1 0,0 1 0,0 0 0,-1 1 0,-4-1 0,-1 0 0,-3 2 0,-3 1 0,0 1 0,-4 2 0,1 1 0,2-2 0,0-2 0,3-2 0,2 0 0,1-1 0,2 0 0,0-1 0,-3 0 0,0 0 0,-2 0 0,-1 1 0,0 0 0,0 0 0,2 0 0,2-1 0,0 1 0,1 1 0,2-4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11:32:10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521 1285 24575,'21'0'0,"7"0"0,7 0 0,0 0 0,2 0 0,-1 0 0,2 0 0,1 0 0,-12 0 0,-5 0 0,-6 0 0,-6 0 0,-1 0 0,-3 0 0,1 0 0,-1 0 0,1 0 0,-2 0 0,0-1 0,1 0 0,-1-1 0,1 0 0,0 0 0,0 0 0,0 0 0,1 0 0,-1-1 0,1-2 0,-1 0 0,0 0 0,0 1 0,0-1 0,2 0 0,0 0 0,-1-1 0,0 2 0,-2 0 0,1-1 0,0 0 0,2-1 0,0 0 0,0-1 0,0 1 0,-1-2 0,1-1 0,1-1 0,2-1 0,-1 3 0,-2 0 0,1 0 0,-1-1 0,1 0 0,1-2 0,-1 2 0,1 0 0,-2 1 0,-1 1 0,1-1 0,2-2 0,0-2 0,2 0 0,2-2 0,3-3 0,3-1 0,-1-3 0,-2 2 0,-3 3 0,0 2 0,-3 3 0,-2 3 0,-2-1 0,-1 0 0,1-3 0,0-2 0,0-4 0,0-4 0,1-4 0,0-2 0,-1 2 0,-1-2 0,-2 4 0,-1 3 0,1 4 0,-2 5 0,-1 3 0,-1-1 0,0 0 0,0-4 0,0-2 0,0-4 0,0-3 0,0-1 0,0-1 0,0 1 0,0 2 0,0 3 0,0 4 0,0 5 0,0 2 0,0-2 0,0-2 0,0-1 0,0-1 0,-1 0 0,-2 0 0,-2-3 0,-1-1 0,-3 1 0,1 1 0,-3 0 0,1 4 0,1 1 0,0 2 0,3 4 0,1 1 0,1 1 0,1 0 0,-2 0 0,-4 0 0,-2-1 0,-5-1 0,-3-3 0,-5-1 0,-5-3 0,-2-1 0,-1 0 0,-1-1 0,-1 1 0,-2 0 0,-1 0 0,0 3 0,2 4 0,2 4 0,4 2 0,3 0 0,4 0 0,5 0 0,1 0 0,2 0 0,2 0 0,-6 0 0,-5 0 0,-6 0 0,-3 0 0,-1 0 0,2-1 0,-2-1 0,-2-1 0,0 1 0,1 0 0,4 0 0,3 0 0,1 0 0,0 2 0,1-1 0,-1 1 0,2 0 0,3 0 0,3 0 0,2 0 0,4 0 0,2 0 0,1 0 0,2 0 0,-1 0 0,2 0 0,0 0 0,-1 0 0,1 0 0,0 0 0,-1 0 0,1 0 0,-1 0 0,0 0 0,-3 0 0,-1 0 0,0 0 0,1 0 0,1 0 0,0 0 0,1 0 0,1 0 0,0 0 0,1 0 0,-2 1 0,-1 1 0,1 0 0,-1 1 0,1-1 0,1 0 0,-1 0 0,2 0 0,3-1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11:32:13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331 429 24575,'0'-10'0,"0"-2"0,0 4 0,0 0 0,0 1 0,0 1 0,0 1 0,0-2 0,0-1 0,0 0 0,0 0 0,0 1 0,0 0 0,0 1 0,0 0 0,0-1 0,0-1 0,0-3 0,0-1 0,0-2 0,0 2 0,0 0 0,0 1 0,0 2 0,0 1 0,0 2 0,0-1 0,0-1 0,0 0 0,0-2 0,0-2 0,0 2 0,0-2 0,0 1 0,0 2 0,0 0 0,0 2 0,0 0 0,0 1 0,0-1 0,0 1 0,-2 0 0,1-1 0,-1 1 0,1 0 0,1 0 0,0 1 0,-2-1 0,1 1 0,-1-1 0,1 0 0,1-1 0,-1 1 0,0 2 0,-2 3 0,-2 4 0,-12 5 0,-7 3 0,-6 1 0,0 2 0,5-3 0,5-2 0,2 0 0,2-2 0,-1 1 0,1 1 0,-1 0 0,2 0 0,0 0 0,1 0 0,1-2 0,3 0 0,3-2 0,3 0 0,4-2 0,1-1 0,3-1 0,9 4 0,1 3 0,6 7 0,5 5 0,0 0 0,3 2 0,-2-3 0,-3-1 0,-4-4 0,-3-3 0,-6-2 0,-1-2 0,-2-1 0,-1-1 0,0-2 0,-2-1 0,0 0 0,0 1 0,0 1 0,2 0 0,-1 2 0,0-1 0,-2 0 0,0-1 0,0 0 0,-1 1 0,1 0 0,0 0 0,0 0 0,-1-1 0,-1 1 0,0 0 0,0-2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11:32:17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963 1245 24575,'-24'0'0,"-1"0"0,3-2 0,-1-1 0,-4-3 0,-4-6 0,-6-1 0,0-1 0,0-1 0,0 1 0,0-1 0,-2 0 0,1 0 0,1-2 0,-1-1 0,1-1 0,2 0 0,3 2 0,3 0 0,3 2 0,2-3 0,0 0 0,2 0 0,3 2 0,3 0 0,3 0 0,0 1 0,1 2 0,0 1 0,0 1 0,-2-1 0,1 0 0,-1 1 0,-1-2 0,1 2 0,1 1 0,3-1 0,1 1 0,2 0 0,0-1 0,2 0 0,0-1 0,1 0 0,3 0 0,-1-2 0,1-1 0,-1-3 0,0-2 0,0 2 0,1 1 0,-1 1 0,0 2 0,0 2 0,2 0 0,0 1 0,-1-1 0,1 0 0,0 0 0,0 0 0,0 3 0,0 1 0,0 2 0,0 1 0,0-2 0,2 2 0,0-1 0,3-4 0,5-4 0,3-4 0,4-7 0,5-2 0,1 0 0,0 0 0,-3 5 0,-3 3 0,-6 5 0,-2 5 0,-2 2 0,-1 3 0,0-1 0,0 1 0,1 1 0,2-3 0,3-1 0,4-2 0,2 0 0,1-1 0,1 1 0,1-1 0,1-1 0,-2 3 0,1-1 0,1 1 0,2 1 0,4-1 0,1 0 0,1 1 0,2 1 0,-3 0 0,-3 1 0,-3-1 0,-2 3 0,0 0 0,0 0 0,-1 1 0,0 0 0,-3 0 0,0 1 0,-1-1 0,-1 0 0,0 1 0,0 0 0,-1 1 0,0-1 0,0-1 0,0 0 0,0-1 0,-1 1 0,-1 0 0,-2 0 0,-2 2 0,0-1 0,-2-1 0,0 0 0,-1 1 0,1 1 0,2 0 0,3 0 0,3 0 0,3 0 0,0 0 0,-1 0 0,0 0 0,-2 0 0,-2 0 0,-1 0 0,-1 0 0,1 0 0,3 0 0,0 0 0,3 0 0,0 0 0,0 0 0,-1 0 0,-2 0 0,-4 0 0,-1 0 0,-2 0 0,-1 0 0,0 0 0,1 0 0,-1 0 0,0 0 0,2 0 0,0 0 0,-1 0 0,0 0 0,-1 0 0,-1 0 0,1 0 0,0 0 0,0 0 0,1 0 0,-1 0 0,0 0 0,1 0 0,-1 0 0,2 0 0,0 0 0,0 0 0,0 0 0,-2 0 0,-1 0 0,0 0 0,1 0 0,0 0 0,1 0 0,-1 0 0,0 0 0,0 1 0,0 1 0,0-1 0,0 1 0,0-1 0,0 1 0,-1-1 0,0 2 0,1-2 0,0 1 0,0-1 0,0-1 0,1 1 0,-4-1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8T11:32:19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1 409 24575,'0'-10'0,"0"-1"0,0 0 0,0-1 0,0 0 0,0 1 0,0-1 0,0 0 0,0-4 0,0 1 0,0-3 0,0 1 0,0 3 0,0 0 0,0 2 0,1 2 0,0 1 0,1 2 0,0 2 0,0 0 0,0-1 0,0-1 0,0-1 0,0-2 0,1 1 0,-2 1 0,1 1 0,-1 1 0,-1 1 0,2-1 0,-1-1 0,1-2 0,-1-3 0,-1-1 0,0-1 0,0 2 0,0 1 0,0 3 0,0 1 0,0 1 0,1 2 0,2 4 0,3 3 0,5 4 0,7 7 0,6 2 0,1 3 0,-2-1 0,-6-6 0,-4-2 0,-1 0 0,-3-3 0,0 1 0,-1-1 0,-1-1 0,0-1 0,-1-1 0,-1 1 0,0 2 0,-1-3 0,0 1 0,0-2 0,-1 0 0,0 0 0,0 0 0,-1 1 0,2-1 0,0 1 0,0 0 0,0 1 0,0 1 0,1-1 0,-2-1 0,-1 0 0,-1 1 0,-1 0 0,0 1 0,0-1 0,0 1 0,0 0 0,-1 1 0,-4-1 0,-1 0 0,-3 2 0,-3 1 0,0 1 0,-4 2 0,1 1 0,2-2 0,0-2 0,3-2 0,2 0 0,1-1 0,2 0 0,0-1 0,-3 0 0,0 0 0,-2 0 0,-1 1 0,0 0 0,0 0 0,2 0 0,2-1 0,0 1 0,1 1 0,2-4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10/9/24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6947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4842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225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64508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0379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4171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9089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38218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637797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7148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7243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587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211985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848361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590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2920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95946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534261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032052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701188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2517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3462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04254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72885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75248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22182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53974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18444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56354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93537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74494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7490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288058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54254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88744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39695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27719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0142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89267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955392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67114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49256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5482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400818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95641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737855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92305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949996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257693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419085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5158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1815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2054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69587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6209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AE66-AA5B-6C41-833A-E6A597A96501}" type="datetime1">
              <a:rPr lang="en-PH" smtClean="0"/>
              <a:t>10/9/24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6452-9ECF-EA45-B3CE-003DBE86A625}" type="datetime1">
              <a:rPr lang="en-PH" smtClean="0"/>
              <a:t>10/9/24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D688-D35B-6D4D-9188-31614BD78963}" type="datetime1">
              <a:rPr lang="en-PH" smtClean="0"/>
              <a:t>10/9/24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0D9C-43BD-4642-B29A-8DB768331D1F}" type="datetime1">
              <a:rPr lang="en-PH" smtClean="0"/>
              <a:t>10/9/24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D1A3-A040-304D-B3D3-EC4286DE8DE8}" type="datetime1">
              <a:rPr lang="en-PH" smtClean="0"/>
              <a:t>10/9/24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EF24-9A08-AC47-8A7C-231D8EB1E74A}" type="datetime1">
              <a:rPr lang="en-PH" smtClean="0"/>
              <a:t>10/9/24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A59-DBB5-4241-BF67-709968856246}" type="datetime1">
              <a:rPr lang="en-PH" smtClean="0"/>
              <a:t>10/9/24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C38A-85C8-6C4D-A86B-522EABF03E2C}" type="datetime1">
              <a:rPr lang="en-PH" smtClean="0"/>
              <a:t>10/9/24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B982-8B61-A64A-9C66-17D09F1DBD30}" type="datetime1">
              <a:rPr lang="en-PH" smtClean="0"/>
              <a:t>10/9/24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5625-8D23-DF44-9961-C1A72961F700}" type="datetime1">
              <a:rPr lang="en-PH" smtClean="0"/>
              <a:t>10/9/24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78A8-38F8-BB49-B850-554B59EE0E84}" type="datetime1">
              <a:rPr lang="en-PH" smtClean="0"/>
              <a:t>10/9/24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36BFB-CF64-5340-91AD-EDC539315FDC}" type="datetime1">
              <a:rPr lang="en-PH" smtClean="0"/>
              <a:t>10/9/24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chart" Target="../charts/char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1.png"/><Relationship Id="rId5" Type="http://schemas.openxmlformats.org/officeDocument/2006/relationships/image" Target="../media/image15.png"/><Relationship Id="rId4" Type="http://schemas.openxmlformats.org/officeDocument/2006/relationships/chart" Target="../charts/char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chart" Target="../charts/char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chart" Target="../charts/chart13.xml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chart" Target="../charts/chart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jp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chart" Target="../charts/chart15.xml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6.xml"/><Relationship Id="rId5" Type="http://schemas.openxmlformats.org/officeDocument/2006/relationships/image" Target="../media/image31.png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31.png"/><Relationship Id="rId4" Type="http://schemas.openxmlformats.org/officeDocument/2006/relationships/chart" Target="../charts/char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31.png"/><Relationship Id="rId4" Type="http://schemas.openxmlformats.org/officeDocument/2006/relationships/chart" Target="../charts/chart1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jp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chart" Target="../charts/chart20.xml"/><Relationship Id="rId9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chart" Target="../charts/char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2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chart" Target="../charts/chart2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51.png"/><Relationship Id="rId3" Type="http://schemas.openxmlformats.org/officeDocument/2006/relationships/image" Target="../media/image1.jpg"/><Relationship Id="rId7" Type="http://schemas.openxmlformats.org/officeDocument/2006/relationships/image" Target="../media/image48.png"/><Relationship Id="rId12" Type="http://schemas.openxmlformats.org/officeDocument/2006/relationships/customXml" Target="../ink/ink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0" Type="http://schemas.openxmlformats.org/officeDocument/2006/relationships/customXml" Target="../ink/ink3.xml"/><Relationship Id="rId4" Type="http://schemas.openxmlformats.org/officeDocument/2006/relationships/chart" Target="../charts/chart24.xml"/><Relationship Id="rId9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50.png"/><Relationship Id="rId3" Type="http://schemas.openxmlformats.org/officeDocument/2006/relationships/image" Target="../media/image1.jpg"/><Relationship Id="rId7" Type="http://schemas.openxmlformats.org/officeDocument/2006/relationships/image" Target="../media/image53.png"/><Relationship Id="rId12" Type="http://schemas.openxmlformats.org/officeDocument/2006/relationships/customXml" Target="../ink/ink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49.png"/><Relationship Id="rId5" Type="http://schemas.openxmlformats.org/officeDocument/2006/relationships/image" Target="../media/image47.png"/><Relationship Id="rId15" Type="http://schemas.openxmlformats.org/officeDocument/2006/relationships/image" Target="../media/image51.png"/><Relationship Id="rId10" Type="http://schemas.openxmlformats.org/officeDocument/2006/relationships/customXml" Target="../ink/ink6.xml"/><Relationship Id="rId4" Type="http://schemas.openxmlformats.org/officeDocument/2006/relationships/chart" Target="../charts/chart25.xml"/><Relationship Id="rId9" Type="http://schemas.openxmlformats.org/officeDocument/2006/relationships/image" Target="../media/image48.png"/><Relationship Id="rId14" Type="http://schemas.openxmlformats.org/officeDocument/2006/relationships/customXml" Target="../ink/ink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1.jp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chart" Target="../charts/chart26.xml"/><Relationship Id="rId9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3.png"/><Relationship Id="rId4" Type="http://schemas.openxmlformats.org/officeDocument/2006/relationships/chart" Target="../charts/chart2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chart" Target="../charts/chart2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1.jp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4.png"/><Relationship Id="rId10" Type="http://schemas.openxmlformats.org/officeDocument/2006/relationships/image" Target="../media/image70.png"/><Relationship Id="rId4" Type="http://schemas.openxmlformats.org/officeDocument/2006/relationships/chart" Target="../charts/chart29.xml"/><Relationship Id="rId9" Type="http://schemas.openxmlformats.org/officeDocument/2006/relationships/image" Target="../media/image6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64.png"/><Relationship Id="rId4" Type="http://schemas.openxmlformats.org/officeDocument/2006/relationships/chart" Target="../charts/chart3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64.png"/><Relationship Id="rId4" Type="http://schemas.openxmlformats.org/officeDocument/2006/relationships/chart" Target="../charts/chart3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1.jp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64.png"/><Relationship Id="rId10" Type="http://schemas.openxmlformats.org/officeDocument/2006/relationships/image" Target="../media/image70.png"/><Relationship Id="rId4" Type="http://schemas.openxmlformats.org/officeDocument/2006/relationships/chart" Target="../charts/chart32.xml"/><Relationship Id="rId9" Type="http://schemas.openxmlformats.org/officeDocument/2006/relationships/image" Target="../media/image7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64.png"/><Relationship Id="rId4" Type="http://schemas.openxmlformats.org/officeDocument/2006/relationships/chart" Target="../charts/chart3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chart" Target="../charts/chart3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7.png"/><Relationship Id="rId4" Type="http://schemas.openxmlformats.org/officeDocument/2006/relationships/chart" Target="../charts/char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chart" Target="../charts/char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1.jp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chart" Target="../charts/chart36.xml"/><Relationship Id="rId9" Type="http://schemas.openxmlformats.org/officeDocument/2006/relationships/image" Target="../media/image9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1.jp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chart" Target="../charts/chart37.xml"/><Relationship Id="rId9" Type="http://schemas.openxmlformats.org/officeDocument/2006/relationships/image" Target="../media/image8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1.jp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image" Target="../media/image89.png"/><Relationship Id="rId5" Type="http://schemas.openxmlformats.org/officeDocument/2006/relationships/image" Target="../media/image85.png"/><Relationship Id="rId10" Type="http://schemas.openxmlformats.org/officeDocument/2006/relationships/image" Target="../media/image88.png"/><Relationship Id="rId4" Type="http://schemas.openxmlformats.org/officeDocument/2006/relationships/chart" Target="../charts/chart38.xml"/><Relationship Id="rId9" Type="http://schemas.openxmlformats.org/officeDocument/2006/relationships/image" Target="../media/image8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1.jp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chart" Target="../charts/chart39.xml"/><Relationship Id="rId9" Type="http://schemas.openxmlformats.org/officeDocument/2006/relationships/image" Target="../media/image9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7.png"/><Relationship Id="rId4" Type="http://schemas.openxmlformats.org/officeDocument/2006/relationships/chart" Target="../charts/chart4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chart" Target="../charts/chart41.xml"/><Relationship Id="rId4" Type="http://schemas.openxmlformats.org/officeDocument/2006/relationships/image" Target="../media/image9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chart" Target="../charts/char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chart" Target="../charts/chart44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1.jpg"/><Relationship Id="rId7" Type="http://schemas.openxmlformats.org/officeDocument/2006/relationships/image" Target="../media/image72.png"/><Relationship Id="rId12" Type="http://schemas.openxmlformats.org/officeDocument/2006/relationships/image" Target="../media/image10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svg"/><Relationship Id="rId11" Type="http://schemas.openxmlformats.org/officeDocument/2006/relationships/image" Target="../media/image101.png"/><Relationship Id="rId5" Type="http://schemas.openxmlformats.org/officeDocument/2006/relationships/image" Target="../media/image62.png"/><Relationship Id="rId10" Type="http://schemas.openxmlformats.org/officeDocument/2006/relationships/image" Target="../media/image100.png"/><Relationship Id="rId4" Type="http://schemas.openxmlformats.org/officeDocument/2006/relationships/chart" Target="../charts/chart45.xml"/><Relationship Id="rId9" Type="http://schemas.openxmlformats.org/officeDocument/2006/relationships/image" Target="../media/image9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svg"/><Relationship Id="rId3" Type="http://schemas.openxmlformats.org/officeDocument/2006/relationships/image" Target="../media/image1.jp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chart" Target="../charts/chart46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03.png"/><Relationship Id="rId3" Type="http://schemas.openxmlformats.org/officeDocument/2006/relationships/image" Target="../media/image1.jpg"/><Relationship Id="rId7" Type="http://schemas.openxmlformats.org/officeDocument/2006/relationships/image" Target="../media/image72.png"/><Relationship Id="rId12" Type="http://schemas.openxmlformats.org/officeDocument/2006/relationships/image" Target="../media/image10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svg"/><Relationship Id="rId11" Type="http://schemas.openxmlformats.org/officeDocument/2006/relationships/image" Target="../media/image108.png"/><Relationship Id="rId5" Type="http://schemas.openxmlformats.org/officeDocument/2006/relationships/image" Target="../media/image62.png"/><Relationship Id="rId10" Type="http://schemas.openxmlformats.org/officeDocument/2006/relationships/image" Target="../media/image107.png"/><Relationship Id="rId4" Type="http://schemas.openxmlformats.org/officeDocument/2006/relationships/chart" Target="../charts/chart47.xml"/><Relationship Id="rId9" Type="http://schemas.openxmlformats.org/officeDocument/2006/relationships/image" Target="../media/image106.png"/><Relationship Id="rId14" Type="http://schemas.openxmlformats.org/officeDocument/2006/relationships/image" Target="../media/image104.sv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svg"/><Relationship Id="rId3" Type="http://schemas.openxmlformats.org/officeDocument/2006/relationships/image" Target="../media/image1.jp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10" Type="http://schemas.openxmlformats.org/officeDocument/2006/relationships/image" Target="../media/image104.svg"/><Relationship Id="rId4" Type="http://schemas.openxmlformats.org/officeDocument/2006/relationships/chart" Target="../charts/chart48.xml"/><Relationship Id="rId9" Type="http://schemas.openxmlformats.org/officeDocument/2006/relationships/image" Target="../media/image10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03.png"/><Relationship Id="rId3" Type="http://schemas.openxmlformats.org/officeDocument/2006/relationships/image" Target="../media/image1.jpg"/><Relationship Id="rId7" Type="http://schemas.openxmlformats.org/officeDocument/2006/relationships/image" Target="../media/image72.png"/><Relationship Id="rId12" Type="http://schemas.openxmlformats.org/officeDocument/2006/relationships/image" Target="../media/image11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svg"/><Relationship Id="rId11" Type="http://schemas.openxmlformats.org/officeDocument/2006/relationships/image" Target="../media/image115.png"/><Relationship Id="rId5" Type="http://schemas.openxmlformats.org/officeDocument/2006/relationships/image" Target="../media/image62.png"/><Relationship Id="rId10" Type="http://schemas.openxmlformats.org/officeDocument/2006/relationships/image" Target="../media/image114.png"/><Relationship Id="rId4" Type="http://schemas.openxmlformats.org/officeDocument/2006/relationships/chart" Target="../charts/chart49.xml"/><Relationship Id="rId9" Type="http://schemas.openxmlformats.org/officeDocument/2006/relationships/image" Target="../media/image113.png"/><Relationship Id="rId14" Type="http://schemas.openxmlformats.org/officeDocument/2006/relationships/image" Target="../media/image104.sv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Support </a:t>
            </a:r>
            <a:r>
              <a:rPr lang="en-PH" sz="5000" b="1"/>
              <a:t>Vector Machine - Math</a:t>
            </a:r>
            <a:endParaRPr lang="en-PH" sz="5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4116535"/>
              </p:ext>
            </p:extLst>
          </p:nvPr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/>
              <p:nvPr/>
            </p:nvSpPr>
            <p:spPr>
              <a:xfrm>
                <a:off x="326129" y="2273687"/>
                <a:ext cx="2839102" cy="553998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3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29" y="2273687"/>
                <a:ext cx="2839102" cy="553998"/>
              </a:xfrm>
              <a:prstGeom prst="rect">
                <a:avLst/>
              </a:prstGeom>
              <a:blipFill>
                <a:blip r:embed="rId5"/>
                <a:stretch>
                  <a:fillRect b="-11364"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806D61D-6F1C-D302-9BEC-B89DCA63ACC0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957C1F-871D-9A84-D5DD-2794D571F050}"/>
              </a:ext>
            </a:extLst>
          </p:cNvPr>
          <p:cNvSpPr txBox="1"/>
          <p:nvPr/>
        </p:nvSpPr>
        <p:spPr>
          <a:xfrm>
            <a:off x="331636" y="686132"/>
            <a:ext cx="2720030" cy="1323439"/>
          </a:xfrm>
          <a:custGeom>
            <a:avLst/>
            <a:gdLst>
              <a:gd name="connsiteX0" fmla="*/ 0 w 2720030"/>
              <a:gd name="connsiteY0" fmla="*/ 0 h 1323439"/>
              <a:gd name="connsiteX1" fmla="*/ 516806 w 2720030"/>
              <a:gd name="connsiteY1" fmla="*/ 0 h 1323439"/>
              <a:gd name="connsiteX2" fmla="*/ 979211 w 2720030"/>
              <a:gd name="connsiteY2" fmla="*/ 0 h 1323439"/>
              <a:gd name="connsiteX3" fmla="*/ 1577617 w 2720030"/>
              <a:gd name="connsiteY3" fmla="*/ 0 h 1323439"/>
              <a:gd name="connsiteX4" fmla="*/ 2094423 w 2720030"/>
              <a:gd name="connsiteY4" fmla="*/ 0 h 1323439"/>
              <a:gd name="connsiteX5" fmla="*/ 2720030 w 2720030"/>
              <a:gd name="connsiteY5" fmla="*/ 0 h 1323439"/>
              <a:gd name="connsiteX6" fmla="*/ 2720030 w 2720030"/>
              <a:gd name="connsiteY6" fmla="*/ 467615 h 1323439"/>
              <a:gd name="connsiteX7" fmla="*/ 2720030 w 2720030"/>
              <a:gd name="connsiteY7" fmla="*/ 908761 h 1323439"/>
              <a:gd name="connsiteX8" fmla="*/ 2720030 w 2720030"/>
              <a:gd name="connsiteY8" fmla="*/ 1323439 h 1323439"/>
              <a:gd name="connsiteX9" fmla="*/ 2230425 w 2720030"/>
              <a:gd name="connsiteY9" fmla="*/ 1323439 h 1323439"/>
              <a:gd name="connsiteX10" fmla="*/ 1686419 w 2720030"/>
              <a:gd name="connsiteY10" fmla="*/ 1323439 h 1323439"/>
              <a:gd name="connsiteX11" fmla="*/ 1142413 w 2720030"/>
              <a:gd name="connsiteY11" fmla="*/ 1323439 h 1323439"/>
              <a:gd name="connsiteX12" fmla="*/ 625607 w 2720030"/>
              <a:gd name="connsiteY12" fmla="*/ 1323439 h 1323439"/>
              <a:gd name="connsiteX13" fmla="*/ 0 w 2720030"/>
              <a:gd name="connsiteY13" fmla="*/ 1323439 h 1323439"/>
              <a:gd name="connsiteX14" fmla="*/ 0 w 2720030"/>
              <a:gd name="connsiteY14" fmla="*/ 855824 h 1323439"/>
              <a:gd name="connsiteX15" fmla="*/ 0 w 2720030"/>
              <a:gd name="connsiteY15" fmla="*/ 388209 h 1323439"/>
              <a:gd name="connsiteX16" fmla="*/ 0 w 2720030"/>
              <a:gd name="connsiteY16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0030" h="1323439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34013" y="195811"/>
                  <a:pt x="2676599" y="372330"/>
                  <a:pt x="2720030" y="467615"/>
                </a:cubicBezTo>
                <a:cubicBezTo>
                  <a:pt x="2763461" y="562900"/>
                  <a:pt x="2672219" y="707276"/>
                  <a:pt x="2720030" y="908761"/>
                </a:cubicBezTo>
                <a:cubicBezTo>
                  <a:pt x="2767841" y="1110246"/>
                  <a:pt x="2715559" y="1139823"/>
                  <a:pt x="2720030" y="1323439"/>
                </a:cubicBezTo>
                <a:cubicBezTo>
                  <a:pt x="2548123" y="1334818"/>
                  <a:pt x="2438404" y="1313678"/>
                  <a:pt x="2230425" y="1323439"/>
                </a:cubicBezTo>
                <a:cubicBezTo>
                  <a:pt x="2022446" y="1333200"/>
                  <a:pt x="1906917" y="1315358"/>
                  <a:pt x="1686419" y="1323439"/>
                </a:cubicBezTo>
                <a:cubicBezTo>
                  <a:pt x="1465921" y="1331520"/>
                  <a:pt x="1272730" y="1284204"/>
                  <a:pt x="1142413" y="1323439"/>
                </a:cubicBezTo>
                <a:cubicBezTo>
                  <a:pt x="1012096" y="1362674"/>
                  <a:pt x="757556" y="1279683"/>
                  <a:pt x="625607" y="1323439"/>
                </a:cubicBezTo>
                <a:cubicBezTo>
                  <a:pt x="493658" y="1367195"/>
                  <a:pt x="243831" y="1307868"/>
                  <a:pt x="0" y="1323439"/>
                </a:cubicBezTo>
                <a:cubicBezTo>
                  <a:pt x="-39774" y="1227107"/>
                  <a:pt x="50175" y="1027091"/>
                  <a:pt x="0" y="855824"/>
                </a:cubicBezTo>
                <a:cubicBezTo>
                  <a:pt x="-50175" y="684557"/>
                  <a:pt x="30401" y="527802"/>
                  <a:pt x="0" y="388209"/>
                </a:cubicBezTo>
                <a:cubicBezTo>
                  <a:pt x="-30401" y="248617"/>
                  <a:pt x="2987" y="8341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Suppose that we have the following line with a slope of </a:t>
            </a:r>
            <a:r>
              <a:rPr lang="en-GB" sz="2000" b="1" dirty="0">
                <a:solidFill>
                  <a:srgbClr val="7030A0"/>
                </a:solidFill>
                <a:ea typeface="Cambria Math" panose="02040503050406030204" pitchFamily="18" charset="0"/>
              </a:rPr>
              <a:t>0.5</a:t>
            </a:r>
            <a:r>
              <a:rPr lang="en-GB" sz="2000" dirty="0">
                <a:ea typeface="Cambria Math" panose="02040503050406030204" pitchFamily="18" charset="0"/>
              </a:rPr>
              <a:t> and intercept of </a:t>
            </a:r>
            <a:r>
              <a:rPr lang="en-GB" sz="2000" b="1" dirty="0">
                <a:solidFill>
                  <a:srgbClr val="FFC000"/>
                </a:solidFill>
                <a:ea typeface="Cambria Math" panose="02040503050406030204" pitchFamily="18" charset="0"/>
              </a:rPr>
              <a:t>one</a:t>
            </a:r>
            <a:endParaRPr lang="en-GB" sz="2500" b="1" dirty="0">
              <a:solidFill>
                <a:srgbClr val="FFC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E5676F-6A85-3DDF-18A4-B3ECB108B6E2}"/>
                  </a:ext>
                </a:extLst>
              </p:cNvPr>
              <p:cNvSpPr txBox="1"/>
              <p:nvPr/>
            </p:nvSpPr>
            <p:spPr>
              <a:xfrm>
                <a:off x="284747" y="4456465"/>
                <a:ext cx="3230944" cy="553998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E5676F-6A85-3DDF-18A4-B3ECB108B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47" y="4456465"/>
                <a:ext cx="3230944" cy="553998"/>
              </a:xfrm>
              <a:prstGeom prst="rect">
                <a:avLst/>
              </a:prstGeom>
              <a:blipFill>
                <a:blip r:embed="rId6"/>
                <a:stretch>
                  <a:fillRect b="-11111"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CC285F9-045D-1D79-E90F-A88044C599CB}"/>
              </a:ext>
            </a:extLst>
          </p:cNvPr>
          <p:cNvSpPr txBox="1"/>
          <p:nvPr/>
        </p:nvSpPr>
        <p:spPr>
          <a:xfrm>
            <a:off x="326129" y="3091801"/>
            <a:ext cx="2720030" cy="1015663"/>
          </a:xfrm>
          <a:custGeom>
            <a:avLst/>
            <a:gdLst>
              <a:gd name="connsiteX0" fmla="*/ 0 w 2720030"/>
              <a:gd name="connsiteY0" fmla="*/ 0 h 1015663"/>
              <a:gd name="connsiteX1" fmla="*/ 516806 w 2720030"/>
              <a:gd name="connsiteY1" fmla="*/ 0 h 1015663"/>
              <a:gd name="connsiteX2" fmla="*/ 979211 w 2720030"/>
              <a:gd name="connsiteY2" fmla="*/ 0 h 1015663"/>
              <a:gd name="connsiteX3" fmla="*/ 1577617 w 2720030"/>
              <a:gd name="connsiteY3" fmla="*/ 0 h 1015663"/>
              <a:gd name="connsiteX4" fmla="*/ 2094423 w 2720030"/>
              <a:gd name="connsiteY4" fmla="*/ 0 h 1015663"/>
              <a:gd name="connsiteX5" fmla="*/ 2720030 w 2720030"/>
              <a:gd name="connsiteY5" fmla="*/ 0 h 1015663"/>
              <a:gd name="connsiteX6" fmla="*/ 2720030 w 2720030"/>
              <a:gd name="connsiteY6" fmla="*/ 528145 h 1015663"/>
              <a:gd name="connsiteX7" fmla="*/ 2720030 w 2720030"/>
              <a:gd name="connsiteY7" fmla="*/ 1015663 h 1015663"/>
              <a:gd name="connsiteX8" fmla="*/ 2176024 w 2720030"/>
              <a:gd name="connsiteY8" fmla="*/ 1015663 h 1015663"/>
              <a:gd name="connsiteX9" fmla="*/ 1713619 w 2720030"/>
              <a:gd name="connsiteY9" fmla="*/ 1015663 h 1015663"/>
              <a:gd name="connsiteX10" fmla="*/ 1169613 w 2720030"/>
              <a:gd name="connsiteY10" fmla="*/ 1015663 h 1015663"/>
              <a:gd name="connsiteX11" fmla="*/ 625607 w 2720030"/>
              <a:gd name="connsiteY11" fmla="*/ 1015663 h 1015663"/>
              <a:gd name="connsiteX12" fmla="*/ 0 w 2720030"/>
              <a:gd name="connsiteY12" fmla="*/ 1015663 h 1015663"/>
              <a:gd name="connsiteX13" fmla="*/ 0 w 2720030"/>
              <a:gd name="connsiteY13" fmla="*/ 487518 h 1015663"/>
              <a:gd name="connsiteX14" fmla="*/ 0 w 2720030"/>
              <a:gd name="connsiteY1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20030" h="1015663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57077" y="247890"/>
                  <a:pt x="2665974" y="368422"/>
                  <a:pt x="2720030" y="528145"/>
                </a:cubicBezTo>
                <a:cubicBezTo>
                  <a:pt x="2774086" y="687869"/>
                  <a:pt x="2715611" y="800329"/>
                  <a:pt x="2720030" y="1015663"/>
                </a:cubicBezTo>
                <a:cubicBezTo>
                  <a:pt x="2547485" y="1072468"/>
                  <a:pt x="2324737" y="983825"/>
                  <a:pt x="2176024" y="1015663"/>
                </a:cubicBezTo>
                <a:cubicBezTo>
                  <a:pt x="2027311" y="1047501"/>
                  <a:pt x="1919558" y="1009756"/>
                  <a:pt x="1713619" y="1015663"/>
                </a:cubicBezTo>
                <a:cubicBezTo>
                  <a:pt x="1507680" y="1021570"/>
                  <a:pt x="1390111" y="1007582"/>
                  <a:pt x="1169613" y="1015663"/>
                </a:cubicBezTo>
                <a:cubicBezTo>
                  <a:pt x="949115" y="1023744"/>
                  <a:pt x="755924" y="976428"/>
                  <a:pt x="625607" y="1015663"/>
                </a:cubicBezTo>
                <a:cubicBezTo>
                  <a:pt x="495290" y="1054898"/>
                  <a:pt x="289855" y="957704"/>
                  <a:pt x="0" y="1015663"/>
                </a:cubicBezTo>
                <a:cubicBezTo>
                  <a:pt x="-46128" y="867287"/>
                  <a:pt x="52856" y="599578"/>
                  <a:pt x="0" y="487518"/>
                </a:cubicBezTo>
                <a:cubicBezTo>
                  <a:pt x="-52856" y="375459"/>
                  <a:pt x="39118" y="23081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We will convert this equation to the general form</a:t>
            </a:r>
            <a:endParaRPr lang="en-GB" sz="2500" b="1" dirty="0">
              <a:solidFill>
                <a:srgbClr val="FFC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3EECB-3484-14E9-043F-C457A977BB8A}"/>
                  </a:ext>
                </a:extLst>
              </p:cNvPr>
              <p:cNvSpPr txBox="1"/>
              <p:nvPr/>
            </p:nvSpPr>
            <p:spPr>
              <a:xfrm>
                <a:off x="120624" y="5065873"/>
                <a:ext cx="3395067" cy="553998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3EECB-3484-14E9-043F-C457A977B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24" y="5065873"/>
                <a:ext cx="3395067" cy="553998"/>
              </a:xfrm>
              <a:prstGeom prst="rect">
                <a:avLst/>
              </a:prstGeom>
              <a:blipFill>
                <a:blip r:embed="rId7"/>
                <a:stretch>
                  <a:fillRect r="-746" b="-11111"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01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" grpId="0" animBg="1"/>
      <p:bldP spid="5" grpId="0"/>
      <p:bldP spid="6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806D61D-6F1C-D302-9BEC-B89DCA63ACC0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957C1F-871D-9A84-D5DD-2794D571F050}"/>
              </a:ext>
            </a:extLst>
          </p:cNvPr>
          <p:cNvSpPr txBox="1"/>
          <p:nvPr/>
        </p:nvSpPr>
        <p:spPr>
          <a:xfrm>
            <a:off x="331636" y="686132"/>
            <a:ext cx="2720030" cy="1015663"/>
          </a:xfrm>
          <a:custGeom>
            <a:avLst/>
            <a:gdLst>
              <a:gd name="connsiteX0" fmla="*/ 0 w 2720030"/>
              <a:gd name="connsiteY0" fmla="*/ 0 h 1015663"/>
              <a:gd name="connsiteX1" fmla="*/ 516806 w 2720030"/>
              <a:gd name="connsiteY1" fmla="*/ 0 h 1015663"/>
              <a:gd name="connsiteX2" fmla="*/ 979211 w 2720030"/>
              <a:gd name="connsiteY2" fmla="*/ 0 h 1015663"/>
              <a:gd name="connsiteX3" fmla="*/ 1577617 w 2720030"/>
              <a:gd name="connsiteY3" fmla="*/ 0 h 1015663"/>
              <a:gd name="connsiteX4" fmla="*/ 2094423 w 2720030"/>
              <a:gd name="connsiteY4" fmla="*/ 0 h 1015663"/>
              <a:gd name="connsiteX5" fmla="*/ 2720030 w 2720030"/>
              <a:gd name="connsiteY5" fmla="*/ 0 h 1015663"/>
              <a:gd name="connsiteX6" fmla="*/ 2720030 w 2720030"/>
              <a:gd name="connsiteY6" fmla="*/ 528145 h 1015663"/>
              <a:gd name="connsiteX7" fmla="*/ 2720030 w 2720030"/>
              <a:gd name="connsiteY7" fmla="*/ 1015663 h 1015663"/>
              <a:gd name="connsiteX8" fmla="*/ 2176024 w 2720030"/>
              <a:gd name="connsiteY8" fmla="*/ 1015663 h 1015663"/>
              <a:gd name="connsiteX9" fmla="*/ 1713619 w 2720030"/>
              <a:gd name="connsiteY9" fmla="*/ 1015663 h 1015663"/>
              <a:gd name="connsiteX10" fmla="*/ 1169613 w 2720030"/>
              <a:gd name="connsiteY10" fmla="*/ 1015663 h 1015663"/>
              <a:gd name="connsiteX11" fmla="*/ 625607 w 2720030"/>
              <a:gd name="connsiteY11" fmla="*/ 1015663 h 1015663"/>
              <a:gd name="connsiteX12" fmla="*/ 0 w 2720030"/>
              <a:gd name="connsiteY12" fmla="*/ 1015663 h 1015663"/>
              <a:gd name="connsiteX13" fmla="*/ 0 w 2720030"/>
              <a:gd name="connsiteY13" fmla="*/ 487518 h 1015663"/>
              <a:gd name="connsiteX14" fmla="*/ 0 w 2720030"/>
              <a:gd name="connsiteY1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20030" h="1015663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57077" y="247890"/>
                  <a:pt x="2665974" y="368422"/>
                  <a:pt x="2720030" y="528145"/>
                </a:cubicBezTo>
                <a:cubicBezTo>
                  <a:pt x="2774086" y="687869"/>
                  <a:pt x="2715611" y="800329"/>
                  <a:pt x="2720030" y="1015663"/>
                </a:cubicBezTo>
                <a:cubicBezTo>
                  <a:pt x="2547485" y="1072468"/>
                  <a:pt x="2324737" y="983825"/>
                  <a:pt x="2176024" y="1015663"/>
                </a:cubicBezTo>
                <a:cubicBezTo>
                  <a:pt x="2027311" y="1047501"/>
                  <a:pt x="1919558" y="1009756"/>
                  <a:pt x="1713619" y="1015663"/>
                </a:cubicBezTo>
                <a:cubicBezTo>
                  <a:pt x="1507680" y="1021570"/>
                  <a:pt x="1390111" y="1007582"/>
                  <a:pt x="1169613" y="1015663"/>
                </a:cubicBezTo>
                <a:cubicBezTo>
                  <a:pt x="949115" y="1023744"/>
                  <a:pt x="755924" y="976428"/>
                  <a:pt x="625607" y="1015663"/>
                </a:cubicBezTo>
                <a:cubicBezTo>
                  <a:pt x="495290" y="1054898"/>
                  <a:pt x="289855" y="957704"/>
                  <a:pt x="0" y="1015663"/>
                </a:cubicBezTo>
                <a:cubicBezTo>
                  <a:pt x="-46128" y="867287"/>
                  <a:pt x="52856" y="599578"/>
                  <a:pt x="0" y="487518"/>
                </a:cubicBezTo>
                <a:cubicBezTo>
                  <a:pt x="-52856" y="375459"/>
                  <a:pt x="39118" y="23081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The coefficients are usually expressed as integers in this form</a:t>
            </a:r>
            <a:endParaRPr lang="en-GB" sz="2500" b="1" dirty="0">
              <a:solidFill>
                <a:srgbClr val="FFC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3EECB-3484-14E9-043F-C457A977BB8A}"/>
                  </a:ext>
                </a:extLst>
              </p:cNvPr>
              <p:cNvSpPr txBox="1"/>
              <p:nvPr/>
            </p:nvSpPr>
            <p:spPr>
              <a:xfrm>
                <a:off x="139793" y="3298299"/>
                <a:ext cx="3395067" cy="553998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3EECB-3484-14E9-043F-C457A977B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93" y="3298299"/>
                <a:ext cx="3395067" cy="553998"/>
              </a:xfrm>
              <a:prstGeom prst="rect">
                <a:avLst/>
              </a:prstGeom>
              <a:blipFill>
                <a:blip r:embed="rId5"/>
                <a:stretch>
                  <a:fillRect r="-746" b="-11111"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7600A3-6F32-F246-6A6F-251446FC39DD}"/>
                  </a:ext>
                </a:extLst>
              </p:cNvPr>
              <p:cNvSpPr txBox="1"/>
              <p:nvPr/>
            </p:nvSpPr>
            <p:spPr>
              <a:xfrm>
                <a:off x="139793" y="4842780"/>
                <a:ext cx="3395067" cy="553998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7600A3-6F32-F246-6A6F-251446FC3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93" y="4842780"/>
                <a:ext cx="3395067" cy="553998"/>
              </a:xfrm>
              <a:prstGeom prst="rect">
                <a:avLst/>
              </a:prstGeom>
              <a:blipFill>
                <a:blip r:embed="rId6"/>
                <a:stretch>
                  <a:fillRect b="-11364"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2AC7713-4030-9004-F8C0-9635D84AB51A}"/>
              </a:ext>
            </a:extLst>
          </p:cNvPr>
          <p:cNvSpPr txBox="1"/>
          <p:nvPr/>
        </p:nvSpPr>
        <p:spPr>
          <a:xfrm>
            <a:off x="331636" y="1972206"/>
            <a:ext cx="2845318" cy="707886"/>
          </a:xfrm>
          <a:custGeom>
            <a:avLst/>
            <a:gdLst>
              <a:gd name="connsiteX0" fmla="*/ 0 w 2845318"/>
              <a:gd name="connsiteY0" fmla="*/ 0 h 707886"/>
              <a:gd name="connsiteX1" fmla="*/ 540610 w 2845318"/>
              <a:gd name="connsiteY1" fmla="*/ 0 h 707886"/>
              <a:gd name="connsiteX2" fmla="*/ 1024314 w 2845318"/>
              <a:gd name="connsiteY2" fmla="*/ 0 h 707886"/>
              <a:gd name="connsiteX3" fmla="*/ 1650284 w 2845318"/>
              <a:gd name="connsiteY3" fmla="*/ 0 h 707886"/>
              <a:gd name="connsiteX4" fmla="*/ 2190895 w 2845318"/>
              <a:gd name="connsiteY4" fmla="*/ 0 h 707886"/>
              <a:gd name="connsiteX5" fmla="*/ 2845318 w 2845318"/>
              <a:gd name="connsiteY5" fmla="*/ 0 h 707886"/>
              <a:gd name="connsiteX6" fmla="*/ 2845318 w 2845318"/>
              <a:gd name="connsiteY6" fmla="*/ 368101 h 707886"/>
              <a:gd name="connsiteX7" fmla="*/ 2845318 w 2845318"/>
              <a:gd name="connsiteY7" fmla="*/ 707886 h 707886"/>
              <a:gd name="connsiteX8" fmla="*/ 2276254 w 2845318"/>
              <a:gd name="connsiteY8" fmla="*/ 707886 h 707886"/>
              <a:gd name="connsiteX9" fmla="*/ 1792550 w 2845318"/>
              <a:gd name="connsiteY9" fmla="*/ 707886 h 707886"/>
              <a:gd name="connsiteX10" fmla="*/ 1223487 w 2845318"/>
              <a:gd name="connsiteY10" fmla="*/ 707886 h 707886"/>
              <a:gd name="connsiteX11" fmla="*/ 654423 w 2845318"/>
              <a:gd name="connsiteY11" fmla="*/ 707886 h 707886"/>
              <a:gd name="connsiteX12" fmla="*/ 0 w 2845318"/>
              <a:gd name="connsiteY12" fmla="*/ 707886 h 707886"/>
              <a:gd name="connsiteX13" fmla="*/ 0 w 2845318"/>
              <a:gd name="connsiteY13" fmla="*/ 339785 h 707886"/>
              <a:gd name="connsiteX14" fmla="*/ 0 w 2845318"/>
              <a:gd name="connsiteY1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45318" h="707886" extrusionOk="0">
                <a:moveTo>
                  <a:pt x="0" y="0"/>
                </a:moveTo>
                <a:cubicBezTo>
                  <a:pt x="175255" y="-45153"/>
                  <a:pt x="344365" y="1128"/>
                  <a:pt x="540610" y="0"/>
                </a:cubicBezTo>
                <a:cubicBezTo>
                  <a:pt x="736855" y="-1128"/>
                  <a:pt x="906210" y="10113"/>
                  <a:pt x="1024314" y="0"/>
                </a:cubicBezTo>
                <a:cubicBezTo>
                  <a:pt x="1142418" y="-10113"/>
                  <a:pt x="1360107" y="74723"/>
                  <a:pt x="1650284" y="0"/>
                </a:cubicBezTo>
                <a:cubicBezTo>
                  <a:pt x="1940461" y="-74723"/>
                  <a:pt x="1948167" y="50589"/>
                  <a:pt x="2190895" y="0"/>
                </a:cubicBezTo>
                <a:cubicBezTo>
                  <a:pt x="2433623" y="-50589"/>
                  <a:pt x="2597891" y="39435"/>
                  <a:pt x="2845318" y="0"/>
                </a:cubicBezTo>
                <a:cubicBezTo>
                  <a:pt x="2885724" y="183334"/>
                  <a:pt x="2827490" y="200085"/>
                  <a:pt x="2845318" y="368101"/>
                </a:cubicBezTo>
                <a:cubicBezTo>
                  <a:pt x="2863146" y="536117"/>
                  <a:pt x="2806714" y="546712"/>
                  <a:pt x="2845318" y="707886"/>
                </a:cubicBezTo>
                <a:cubicBezTo>
                  <a:pt x="2646475" y="724496"/>
                  <a:pt x="2455377" y="674627"/>
                  <a:pt x="2276254" y="707886"/>
                </a:cubicBezTo>
                <a:cubicBezTo>
                  <a:pt x="2097131" y="741145"/>
                  <a:pt x="1991653" y="706514"/>
                  <a:pt x="1792550" y="707886"/>
                </a:cubicBezTo>
                <a:cubicBezTo>
                  <a:pt x="1593447" y="709258"/>
                  <a:pt x="1385276" y="694885"/>
                  <a:pt x="1223487" y="707886"/>
                </a:cubicBezTo>
                <a:cubicBezTo>
                  <a:pt x="1061698" y="720887"/>
                  <a:pt x="805381" y="670240"/>
                  <a:pt x="654423" y="707886"/>
                </a:cubicBezTo>
                <a:cubicBezTo>
                  <a:pt x="503465" y="745532"/>
                  <a:pt x="282447" y="695101"/>
                  <a:pt x="0" y="707886"/>
                </a:cubicBezTo>
                <a:cubicBezTo>
                  <a:pt x="-40166" y="566779"/>
                  <a:pt x="13196" y="469452"/>
                  <a:pt x="0" y="339785"/>
                </a:cubicBezTo>
                <a:cubicBezTo>
                  <a:pt x="-13196" y="210118"/>
                  <a:pt x="12238" y="14402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For example, if we multiply all terms by 4, </a:t>
            </a:r>
            <a:endParaRPr lang="en-GB" sz="2500" b="1" dirty="0">
              <a:solidFill>
                <a:srgbClr val="FFC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07072-7AE2-16DE-F96E-A9094A267A4D}"/>
              </a:ext>
            </a:extLst>
          </p:cNvPr>
          <p:cNvSpPr txBox="1"/>
          <p:nvPr/>
        </p:nvSpPr>
        <p:spPr>
          <a:xfrm>
            <a:off x="331636" y="4147483"/>
            <a:ext cx="1086856" cy="400110"/>
          </a:xfrm>
          <a:custGeom>
            <a:avLst/>
            <a:gdLst>
              <a:gd name="connsiteX0" fmla="*/ 0 w 1086856"/>
              <a:gd name="connsiteY0" fmla="*/ 0 h 400110"/>
              <a:gd name="connsiteX1" fmla="*/ 532559 w 1086856"/>
              <a:gd name="connsiteY1" fmla="*/ 0 h 400110"/>
              <a:gd name="connsiteX2" fmla="*/ 1086856 w 1086856"/>
              <a:gd name="connsiteY2" fmla="*/ 0 h 400110"/>
              <a:gd name="connsiteX3" fmla="*/ 1086856 w 1086856"/>
              <a:gd name="connsiteY3" fmla="*/ 400110 h 400110"/>
              <a:gd name="connsiteX4" fmla="*/ 543428 w 1086856"/>
              <a:gd name="connsiteY4" fmla="*/ 400110 h 400110"/>
              <a:gd name="connsiteX5" fmla="*/ 0 w 1086856"/>
              <a:gd name="connsiteY5" fmla="*/ 400110 h 400110"/>
              <a:gd name="connsiteX6" fmla="*/ 0 w 1086856"/>
              <a:gd name="connsiteY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6856" h="400110" extrusionOk="0">
                <a:moveTo>
                  <a:pt x="0" y="0"/>
                </a:moveTo>
                <a:cubicBezTo>
                  <a:pt x="221378" y="-4551"/>
                  <a:pt x="315129" y="31059"/>
                  <a:pt x="532559" y="0"/>
                </a:cubicBezTo>
                <a:cubicBezTo>
                  <a:pt x="749989" y="-31059"/>
                  <a:pt x="921406" y="63253"/>
                  <a:pt x="1086856" y="0"/>
                </a:cubicBezTo>
                <a:cubicBezTo>
                  <a:pt x="1091794" y="121854"/>
                  <a:pt x="1046548" y="286547"/>
                  <a:pt x="1086856" y="400110"/>
                </a:cubicBezTo>
                <a:cubicBezTo>
                  <a:pt x="930607" y="428122"/>
                  <a:pt x="804075" y="373873"/>
                  <a:pt x="543428" y="400110"/>
                </a:cubicBezTo>
                <a:cubicBezTo>
                  <a:pt x="282781" y="426347"/>
                  <a:pt x="235459" y="350308"/>
                  <a:pt x="0" y="400110"/>
                </a:cubicBezTo>
                <a:cubicBezTo>
                  <a:pt x="-45411" y="214167"/>
                  <a:pt x="19988" y="18732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We get:</a:t>
            </a:r>
            <a:endParaRPr lang="en-GB" sz="2500" b="1" dirty="0">
              <a:solidFill>
                <a:srgbClr val="FFC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408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806D61D-6F1C-D302-9BEC-B89DCA63ACC0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957C1F-871D-9A84-D5DD-2794D571F050}"/>
              </a:ext>
            </a:extLst>
          </p:cNvPr>
          <p:cNvSpPr txBox="1"/>
          <p:nvPr/>
        </p:nvSpPr>
        <p:spPr>
          <a:xfrm>
            <a:off x="474256" y="1135544"/>
            <a:ext cx="2720030" cy="707886"/>
          </a:xfrm>
          <a:custGeom>
            <a:avLst/>
            <a:gdLst>
              <a:gd name="connsiteX0" fmla="*/ 0 w 2720030"/>
              <a:gd name="connsiteY0" fmla="*/ 0 h 707886"/>
              <a:gd name="connsiteX1" fmla="*/ 516806 w 2720030"/>
              <a:gd name="connsiteY1" fmla="*/ 0 h 707886"/>
              <a:gd name="connsiteX2" fmla="*/ 979211 w 2720030"/>
              <a:gd name="connsiteY2" fmla="*/ 0 h 707886"/>
              <a:gd name="connsiteX3" fmla="*/ 1577617 w 2720030"/>
              <a:gd name="connsiteY3" fmla="*/ 0 h 707886"/>
              <a:gd name="connsiteX4" fmla="*/ 2094423 w 2720030"/>
              <a:gd name="connsiteY4" fmla="*/ 0 h 707886"/>
              <a:gd name="connsiteX5" fmla="*/ 2720030 w 2720030"/>
              <a:gd name="connsiteY5" fmla="*/ 0 h 707886"/>
              <a:gd name="connsiteX6" fmla="*/ 2720030 w 2720030"/>
              <a:gd name="connsiteY6" fmla="*/ 368101 h 707886"/>
              <a:gd name="connsiteX7" fmla="*/ 2720030 w 2720030"/>
              <a:gd name="connsiteY7" fmla="*/ 707886 h 707886"/>
              <a:gd name="connsiteX8" fmla="*/ 2176024 w 2720030"/>
              <a:gd name="connsiteY8" fmla="*/ 707886 h 707886"/>
              <a:gd name="connsiteX9" fmla="*/ 1713619 w 2720030"/>
              <a:gd name="connsiteY9" fmla="*/ 707886 h 707886"/>
              <a:gd name="connsiteX10" fmla="*/ 1169613 w 2720030"/>
              <a:gd name="connsiteY10" fmla="*/ 707886 h 707886"/>
              <a:gd name="connsiteX11" fmla="*/ 625607 w 2720030"/>
              <a:gd name="connsiteY11" fmla="*/ 707886 h 707886"/>
              <a:gd name="connsiteX12" fmla="*/ 0 w 2720030"/>
              <a:gd name="connsiteY12" fmla="*/ 707886 h 707886"/>
              <a:gd name="connsiteX13" fmla="*/ 0 w 2720030"/>
              <a:gd name="connsiteY13" fmla="*/ 339785 h 707886"/>
              <a:gd name="connsiteX14" fmla="*/ 0 w 2720030"/>
              <a:gd name="connsiteY1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20030" h="707886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60436" y="183334"/>
                  <a:pt x="2702202" y="200085"/>
                  <a:pt x="2720030" y="368101"/>
                </a:cubicBezTo>
                <a:cubicBezTo>
                  <a:pt x="2737858" y="536117"/>
                  <a:pt x="2681426" y="546712"/>
                  <a:pt x="2720030" y="707886"/>
                </a:cubicBezTo>
                <a:cubicBezTo>
                  <a:pt x="2547485" y="764691"/>
                  <a:pt x="2324737" y="676048"/>
                  <a:pt x="2176024" y="707886"/>
                </a:cubicBezTo>
                <a:cubicBezTo>
                  <a:pt x="2027311" y="739724"/>
                  <a:pt x="1919558" y="701979"/>
                  <a:pt x="1713619" y="707886"/>
                </a:cubicBezTo>
                <a:cubicBezTo>
                  <a:pt x="1507680" y="713793"/>
                  <a:pt x="1390111" y="699805"/>
                  <a:pt x="1169613" y="707886"/>
                </a:cubicBezTo>
                <a:cubicBezTo>
                  <a:pt x="949115" y="715967"/>
                  <a:pt x="755924" y="668651"/>
                  <a:pt x="625607" y="707886"/>
                </a:cubicBezTo>
                <a:cubicBezTo>
                  <a:pt x="495290" y="747121"/>
                  <a:pt x="289855" y="649927"/>
                  <a:pt x="0" y="707886"/>
                </a:cubicBezTo>
                <a:cubicBezTo>
                  <a:pt x="-40166" y="566779"/>
                  <a:pt x="13196" y="469452"/>
                  <a:pt x="0" y="339785"/>
                </a:cubicBezTo>
                <a:cubicBezTo>
                  <a:pt x="-13196" y="210118"/>
                  <a:pt x="12238" y="14402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Both these equations describe the same </a:t>
            </a:r>
            <a:r>
              <a:rPr lang="en-GB" sz="2000" b="1" dirty="0">
                <a:solidFill>
                  <a:srgbClr val="FFC000"/>
                </a:solidFill>
                <a:ea typeface="Cambria Math" panose="02040503050406030204" pitchFamily="18" charset="0"/>
              </a:rPr>
              <a:t>line</a:t>
            </a:r>
            <a:endParaRPr lang="en-GB" sz="2500" b="1" dirty="0">
              <a:solidFill>
                <a:srgbClr val="FFC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3EECB-3484-14E9-043F-C457A977BB8A}"/>
                  </a:ext>
                </a:extLst>
              </p:cNvPr>
              <p:cNvSpPr txBox="1"/>
              <p:nvPr/>
            </p:nvSpPr>
            <p:spPr>
              <a:xfrm>
                <a:off x="139793" y="2107960"/>
                <a:ext cx="3395067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3EECB-3484-14E9-043F-C457A977B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93" y="2107960"/>
                <a:ext cx="3395067" cy="553998"/>
              </a:xfrm>
              <a:prstGeom prst="rect">
                <a:avLst/>
              </a:prstGeom>
              <a:blipFill>
                <a:blip r:embed="rId5"/>
                <a:stretch>
                  <a:fillRect r="-369" b="-6250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7600A3-6F32-F246-6A6F-251446FC39DD}"/>
                  </a:ext>
                </a:extLst>
              </p:cNvPr>
              <p:cNvSpPr txBox="1"/>
              <p:nvPr/>
            </p:nvSpPr>
            <p:spPr>
              <a:xfrm>
                <a:off x="136738" y="3010959"/>
                <a:ext cx="3395067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7600A3-6F32-F246-6A6F-251446FC3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38" y="3010959"/>
                <a:ext cx="3395067" cy="553998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9092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>
            <a:off x="7763773" y="655607"/>
            <a:ext cx="0" cy="5227608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483382" y="1738665"/>
            <a:ext cx="2720030" cy="1569660"/>
          </a:xfrm>
          <a:custGeom>
            <a:avLst/>
            <a:gdLst>
              <a:gd name="connsiteX0" fmla="*/ 0 w 2720030"/>
              <a:gd name="connsiteY0" fmla="*/ 0 h 1569660"/>
              <a:gd name="connsiteX1" fmla="*/ 516806 w 2720030"/>
              <a:gd name="connsiteY1" fmla="*/ 0 h 1569660"/>
              <a:gd name="connsiteX2" fmla="*/ 979211 w 2720030"/>
              <a:gd name="connsiteY2" fmla="*/ 0 h 1569660"/>
              <a:gd name="connsiteX3" fmla="*/ 1577617 w 2720030"/>
              <a:gd name="connsiteY3" fmla="*/ 0 h 1569660"/>
              <a:gd name="connsiteX4" fmla="*/ 2094423 w 2720030"/>
              <a:gd name="connsiteY4" fmla="*/ 0 h 1569660"/>
              <a:gd name="connsiteX5" fmla="*/ 2720030 w 2720030"/>
              <a:gd name="connsiteY5" fmla="*/ 0 h 1569660"/>
              <a:gd name="connsiteX6" fmla="*/ 2720030 w 2720030"/>
              <a:gd name="connsiteY6" fmla="*/ 554613 h 1569660"/>
              <a:gd name="connsiteX7" fmla="*/ 2720030 w 2720030"/>
              <a:gd name="connsiteY7" fmla="*/ 1077833 h 1569660"/>
              <a:gd name="connsiteX8" fmla="*/ 2720030 w 2720030"/>
              <a:gd name="connsiteY8" fmla="*/ 1569660 h 1569660"/>
              <a:gd name="connsiteX9" fmla="*/ 2230425 w 2720030"/>
              <a:gd name="connsiteY9" fmla="*/ 1569660 h 1569660"/>
              <a:gd name="connsiteX10" fmla="*/ 1686419 w 2720030"/>
              <a:gd name="connsiteY10" fmla="*/ 1569660 h 1569660"/>
              <a:gd name="connsiteX11" fmla="*/ 1142413 w 2720030"/>
              <a:gd name="connsiteY11" fmla="*/ 1569660 h 1569660"/>
              <a:gd name="connsiteX12" fmla="*/ 625607 w 2720030"/>
              <a:gd name="connsiteY12" fmla="*/ 1569660 h 1569660"/>
              <a:gd name="connsiteX13" fmla="*/ 0 w 2720030"/>
              <a:gd name="connsiteY13" fmla="*/ 1569660 h 1569660"/>
              <a:gd name="connsiteX14" fmla="*/ 0 w 2720030"/>
              <a:gd name="connsiteY14" fmla="*/ 1015047 h 1569660"/>
              <a:gd name="connsiteX15" fmla="*/ 0 w 2720030"/>
              <a:gd name="connsiteY15" fmla="*/ 460434 h 1569660"/>
              <a:gd name="connsiteX16" fmla="*/ 0 w 2720030"/>
              <a:gd name="connsiteY16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0030" h="1569660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22836" y="224270"/>
                  <a:pt x="2710128" y="328034"/>
                  <a:pt x="2720030" y="554613"/>
                </a:cubicBezTo>
                <a:cubicBezTo>
                  <a:pt x="2729932" y="781192"/>
                  <a:pt x="2710916" y="833896"/>
                  <a:pt x="2720030" y="1077833"/>
                </a:cubicBezTo>
                <a:cubicBezTo>
                  <a:pt x="2729144" y="1321770"/>
                  <a:pt x="2713345" y="1453710"/>
                  <a:pt x="2720030" y="1569660"/>
                </a:cubicBezTo>
                <a:cubicBezTo>
                  <a:pt x="2548123" y="1581039"/>
                  <a:pt x="2438404" y="1559899"/>
                  <a:pt x="2230425" y="1569660"/>
                </a:cubicBezTo>
                <a:cubicBezTo>
                  <a:pt x="2022446" y="1579421"/>
                  <a:pt x="1906917" y="1561579"/>
                  <a:pt x="1686419" y="1569660"/>
                </a:cubicBezTo>
                <a:cubicBezTo>
                  <a:pt x="1465921" y="1577741"/>
                  <a:pt x="1272730" y="1530425"/>
                  <a:pt x="1142413" y="1569660"/>
                </a:cubicBezTo>
                <a:cubicBezTo>
                  <a:pt x="1012096" y="1608895"/>
                  <a:pt x="757556" y="1525904"/>
                  <a:pt x="625607" y="1569660"/>
                </a:cubicBezTo>
                <a:cubicBezTo>
                  <a:pt x="493658" y="1613416"/>
                  <a:pt x="243831" y="1554089"/>
                  <a:pt x="0" y="1569660"/>
                </a:cubicBezTo>
                <a:cubicBezTo>
                  <a:pt x="-30494" y="1401409"/>
                  <a:pt x="8881" y="1187631"/>
                  <a:pt x="0" y="1015047"/>
                </a:cubicBezTo>
                <a:cubicBezTo>
                  <a:pt x="-8881" y="842463"/>
                  <a:pt x="30028" y="737608"/>
                  <a:pt x="0" y="460434"/>
                </a:cubicBezTo>
                <a:cubicBezTo>
                  <a:pt x="-30028" y="183260"/>
                  <a:pt x="13643" y="14583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400" dirty="0">
                <a:ea typeface="Cambria Math" panose="02040503050406030204" pitchFamily="18" charset="0"/>
              </a:rPr>
              <a:t>By using the general form, we can now describe the </a:t>
            </a:r>
            <a:r>
              <a:rPr lang="en-GB" sz="2400" b="1" dirty="0">
                <a:solidFill>
                  <a:srgbClr val="FFC000"/>
                </a:solidFill>
                <a:ea typeface="Cambria Math" panose="02040503050406030204" pitchFamily="18" charset="0"/>
              </a:rPr>
              <a:t>vertical line </a:t>
            </a:r>
            <a:r>
              <a:rPr lang="en-GB" sz="2400" dirty="0">
                <a:ea typeface="Cambria Math" panose="02040503050406030204" pitchFamily="18" charset="0"/>
              </a:rPr>
              <a:t>like this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1A8ECA-D199-02DC-3626-9194AA81BFC6}"/>
                  </a:ext>
                </a:extLst>
              </p:cNvPr>
              <p:cNvSpPr txBox="1"/>
              <p:nvPr/>
            </p:nvSpPr>
            <p:spPr>
              <a:xfrm>
                <a:off x="459203" y="655607"/>
                <a:ext cx="306893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1A8ECA-D199-02DC-3626-9194AA81B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3" y="655607"/>
                <a:ext cx="3068938" cy="553998"/>
              </a:xfrm>
              <a:prstGeom prst="rect">
                <a:avLst/>
              </a:prstGeom>
              <a:blipFill>
                <a:blip r:embed="rId5"/>
                <a:stretch>
                  <a:fillRect b="-6383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13F16B-4618-9E0C-3C6C-A0FFDA604CD6}"/>
                  </a:ext>
                </a:extLst>
              </p:cNvPr>
              <p:cNvSpPr txBox="1"/>
              <p:nvPr/>
            </p:nvSpPr>
            <p:spPr>
              <a:xfrm>
                <a:off x="459203" y="3499594"/>
                <a:ext cx="306893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13F16B-4618-9E0C-3C6C-A0FFDA604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3" y="3499594"/>
                <a:ext cx="306893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EC28E0-903D-16B4-112E-5E7040FAD283}"/>
                  </a:ext>
                </a:extLst>
              </p:cNvPr>
              <p:cNvSpPr txBox="1"/>
              <p:nvPr/>
            </p:nvSpPr>
            <p:spPr>
              <a:xfrm>
                <a:off x="483382" y="4383212"/>
                <a:ext cx="2720030" cy="830997"/>
              </a:xfrm>
              <a:custGeom>
                <a:avLst/>
                <a:gdLst>
                  <a:gd name="connsiteX0" fmla="*/ 0 w 2720030"/>
                  <a:gd name="connsiteY0" fmla="*/ 0 h 830997"/>
                  <a:gd name="connsiteX1" fmla="*/ 516806 w 2720030"/>
                  <a:gd name="connsiteY1" fmla="*/ 0 h 830997"/>
                  <a:gd name="connsiteX2" fmla="*/ 979211 w 2720030"/>
                  <a:gd name="connsiteY2" fmla="*/ 0 h 830997"/>
                  <a:gd name="connsiteX3" fmla="*/ 1577617 w 2720030"/>
                  <a:gd name="connsiteY3" fmla="*/ 0 h 830997"/>
                  <a:gd name="connsiteX4" fmla="*/ 2094423 w 2720030"/>
                  <a:gd name="connsiteY4" fmla="*/ 0 h 830997"/>
                  <a:gd name="connsiteX5" fmla="*/ 2720030 w 2720030"/>
                  <a:gd name="connsiteY5" fmla="*/ 0 h 830997"/>
                  <a:gd name="connsiteX6" fmla="*/ 2720030 w 2720030"/>
                  <a:gd name="connsiteY6" fmla="*/ 432118 h 830997"/>
                  <a:gd name="connsiteX7" fmla="*/ 2720030 w 2720030"/>
                  <a:gd name="connsiteY7" fmla="*/ 830997 h 830997"/>
                  <a:gd name="connsiteX8" fmla="*/ 2176024 w 2720030"/>
                  <a:gd name="connsiteY8" fmla="*/ 830997 h 830997"/>
                  <a:gd name="connsiteX9" fmla="*/ 1713619 w 2720030"/>
                  <a:gd name="connsiteY9" fmla="*/ 830997 h 830997"/>
                  <a:gd name="connsiteX10" fmla="*/ 1169613 w 2720030"/>
                  <a:gd name="connsiteY10" fmla="*/ 830997 h 830997"/>
                  <a:gd name="connsiteX11" fmla="*/ 625607 w 2720030"/>
                  <a:gd name="connsiteY11" fmla="*/ 830997 h 830997"/>
                  <a:gd name="connsiteX12" fmla="*/ 0 w 2720030"/>
                  <a:gd name="connsiteY12" fmla="*/ 830997 h 830997"/>
                  <a:gd name="connsiteX13" fmla="*/ 0 w 2720030"/>
                  <a:gd name="connsiteY13" fmla="*/ 398879 h 830997"/>
                  <a:gd name="connsiteX14" fmla="*/ 0 w 2720030"/>
                  <a:gd name="connsiteY14" fmla="*/ 0 h 830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20030" h="830997" extrusionOk="0">
                    <a:moveTo>
                      <a:pt x="0" y="0"/>
                    </a:moveTo>
                    <a:cubicBezTo>
                      <a:pt x="222595" y="-43535"/>
                      <a:pt x="267669" y="30514"/>
                      <a:pt x="516806" y="0"/>
                    </a:cubicBezTo>
                    <a:cubicBezTo>
                      <a:pt x="765943" y="-30514"/>
                      <a:pt x="867309" y="16090"/>
                      <a:pt x="979211" y="0"/>
                    </a:cubicBezTo>
                    <a:cubicBezTo>
                      <a:pt x="1091113" y="-16090"/>
                      <a:pt x="1382421" y="59566"/>
                      <a:pt x="1577617" y="0"/>
                    </a:cubicBezTo>
                    <a:cubicBezTo>
                      <a:pt x="1772813" y="-59566"/>
                      <a:pt x="1977736" y="22937"/>
                      <a:pt x="2094423" y="0"/>
                    </a:cubicBezTo>
                    <a:cubicBezTo>
                      <a:pt x="2211110" y="-22937"/>
                      <a:pt x="2413316" y="70668"/>
                      <a:pt x="2720030" y="0"/>
                    </a:cubicBezTo>
                    <a:cubicBezTo>
                      <a:pt x="2747004" y="142492"/>
                      <a:pt x="2703965" y="219762"/>
                      <a:pt x="2720030" y="432118"/>
                    </a:cubicBezTo>
                    <a:cubicBezTo>
                      <a:pt x="2736095" y="644474"/>
                      <a:pt x="2698859" y="650782"/>
                      <a:pt x="2720030" y="830997"/>
                    </a:cubicBezTo>
                    <a:cubicBezTo>
                      <a:pt x="2547485" y="887802"/>
                      <a:pt x="2324737" y="799159"/>
                      <a:pt x="2176024" y="830997"/>
                    </a:cubicBezTo>
                    <a:cubicBezTo>
                      <a:pt x="2027311" y="862835"/>
                      <a:pt x="1919558" y="825090"/>
                      <a:pt x="1713619" y="830997"/>
                    </a:cubicBezTo>
                    <a:cubicBezTo>
                      <a:pt x="1507680" y="836904"/>
                      <a:pt x="1390111" y="822916"/>
                      <a:pt x="1169613" y="830997"/>
                    </a:cubicBezTo>
                    <a:cubicBezTo>
                      <a:pt x="949115" y="839078"/>
                      <a:pt x="755924" y="791762"/>
                      <a:pt x="625607" y="830997"/>
                    </a:cubicBezTo>
                    <a:cubicBezTo>
                      <a:pt x="495290" y="870232"/>
                      <a:pt x="289855" y="773038"/>
                      <a:pt x="0" y="830997"/>
                    </a:cubicBezTo>
                    <a:cubicBezTo>
                      <a:pt x="-21288" y="672907"/>
                      <a:pt x="41573" y="491559"/>
                      <a:pt x="0" y="398879"/>
                    </a:cubicBezTo>
                    <a:cubicBezTo>
                      <a:pt x="-41573" y="306199"/>
                      <a:pt x="4258" y="166797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400" dirty="0">
                    <a:ea typeface="Cambria Math" panose="02040503050406030204" pitchFamily="18" charset="0"/>
                  </a:rPr>
                  <a:t>Because </a:t>
                </a:r>
                <a14:m>
                  <m:oMath xmlns:m="http://schemas.openxmlformats.org/officeDocument/2006/math">
                    <m:r>
                      <a:rPr lang="en-GB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2400" dirty="0"/>
                  <a:t>is equal to 3.5 along this </a:t>
                </a:r>
                <a:r>
                  <a:rPr lang="en-GB" sz="2400" b="1" dirty="0">
                    <a:solidFill>
                      <a:srgbClr val="FFC000"/>
                    </a:solidFill>
                  </a:rPr>
                  <a:t>line</a:t>
                </a:r>
                <a:endParaRPr lang="en-GB" sz="2400" b="1" dirty="0">
                  <a:solidFill>
                    <a:srgbClr val="FFC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9EC28E0-903D-16B4-112E-5E7040FAD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82" y="4383212"/>
                <a:ext cx="2720030" cy="830997"/>
              </a:xfrm>
              <a:prstGeom prst="rect">
                <a:avLst/>
              </a:prstGeom>
              <a:blipFill>
                <a:blip r:embed="rId7"/>
                <a:stretch>
                  <a:fillRect l="-2273" r="-1364" b="-9589"/>
                </a:stretch>
              </a:blipFill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720030"/>
                          <a:gd name="connsiteY0" fmla="*/ 0 h 830997"/>
                          <a:gd name="connsiteX1" fmla="*/ 516806 w 2720030"/>
                          <a:gd name="connsiteY1" fmla="*/ 0 h 830997"/>
                          <a:gd name="connsiteX2" fmla="*/ 979211 w 2720030"/>
                          <a:gd name="connsiteY2" fmla="*/ 0 h 830997"/>
                          <a:gd name="connsiteX3" fmla="*/ 1577617 w 2720030"/>
                          <a:gd name="connsiteY3" fmla="*/ 0 h 830997"/>
                          <a:gd name="connsiteX4" fmla="*/ 2094423 w 2720030"/>
                          <a:gd name="connsiteY4" fmla="*/ 0 h 830997"/>
                          <a:gd name="connsiteX5" fmla="*/ 2720030 w 2720030"/>
                          <a:gd name="connsiteY5" fmla="*/ 0 h 830997"/>
                          <a:gd name="connsiteX6" fmla="*/ 2720030 w 2720030"/>
                          <a:gd name="connsiteY6" fmla="*/ 432118 h 830997"/>
                          <a:gd name="connsiteX7" fmla="*/ 2720030 w 2720030"/>
                          <a:gd name="connsiteY7" fmla="*/ 830997 h 830997"/>
                          <a:gd name="connsiteX8" fmla="*/ 2176024 w 2720030"/>
                          <a:gd name="connsiteY8" fmla="*/ 830997 h 830997"/>
                          <a:gd name="connsiteX9" fmla="*/ 1713619 w 2720030"/>
                          <a:gd name="connsiteY9" fmla="*/ 830997 h 830997"/>
                          <a:gd name="connsiteX10" fmla="*/ 1169613 w 2720030"/>
                          <a:gd name="connsiteY10" fmla="*/ 830997 h 830997"/>
                          <a:gd name="connsiteX11" fmla="*/ 625607 w 2720030"/>
                          <a:gd name="connsiteY11" fmla="*/ 830997 h 830997"/>
                          <a:gd name="connsiteX12" fmla="*/ 0 w 2720030"/>
                          <a:gd name="connsiteY12" fmla="*/ 830997 h 830997"/>
                          <a:gd name="connsiteX13" fmla="*/ 0 w 2720030"/>
                          <a:gd name="connsiteY13" fmla="*/ 398879 h 830997"/>
                          <a:gd name="connsiteX14" fmla="*/ 0 w 2720030"/>
                          <a:gd name="connsiteY14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2720030" h="830997" extrusionOk="0">
                            <a:moveTo>
                              <a:pt x="0" y="0"/>
                            </a:moveTo>
                            <a:cubicBezTo>
                              <a:pt x="222595" y="-43535"/>
                              <a:pt x="267669" y="30514"/>
                              <a:pt x="516806" y="0"/>
                            </a:cubicBezTo>
                            <a:cubicBezTo>
                              <a:pt x="765943" y="-30514"/>
                              <a:pt x="867309" y="16090"/>
                              <a:pt x="979211" y="0"/>
                            </a:cubicBezTo>
                            <a:cubicBezTo>
                              <a:pt x="1091113" y="-16090"/>
                              <a:pt x="1382421" y="59566"/>
                              <a:pt x="1577617" y="0"/>
                            </a:cubicBezTo>
                            <a:cubicBezTo>
                              <a:pt x="1772813" y="-59566"/>
                              <a:pt x="1977736" y="22937"/>
                              <a:pt x="2094423" y="0"/>
                            </a:cubicBezTo>
                            <a:cubicBezTo>
                              <a:pt x="2211110" y="-22937"/>
                              <a:pt x="2413316" y="70668"/>
                              <a:pt x="2720030" y="0"/>
                            </a:cubicBezTo>
                            <a:cubicBezTo>
                              <a:pt x="2747004" y="142492"/>
                              <a:pt x="2703965" y="219762"/>
                              <a:pt x="2720030" y="432118"/>
                            </a:cubicBezTo>
                            <a:cubicBezTo>
                              <a:pt x="2736095" y="644474"/>
                              <a:pt x="2698859" y="650782"/>
                              <a:pt x="2720030" y="830997"/>
                            </a:cubicBezTo>
                            <a:cubicBezTo>
                              <a:pt x="2547485" y="887802"/>
                              <a:pt x="2324737" y="799159"/>
                              <a:pt x="2176024" y="830997"/>
                            </a:cubicBezTo>
                            <a:cubicBezTo>
                              <a:pt x="2027311" y="862835"/>
                              <a:pt x="1919558" y="825090"/>
                              <a:pt x="1713619" y="830997"/>
                            </a:cubicBezTo>
                            <a:cubicBezTo>
                              <a:pt x="1507680" y="836904"/>
                              <a:pt x="1390111" y="822916"/>
                              <a:pt x="1169613" y="830997"/>
                            </a:cubicBezTo>
                            <a:cubicBezTo>
                              <a:pt x="949115" y="839078"/>
                              <a:pt x="755924" y="791762"/>
                              <a:pt x="625607" y="830997"/>
                            </a:cubicBezTo>
                            <a:cubicBezTo>
                              <a:pt x="495290" y="870232"/>
                              <a:pt x="289855" y="773038"/>
                              <a:pt x="0" y="830997"/>
                            </a:cubicBezTo>
                            <a:cubicBezTo>
                              <a:pt x="-21288" y="672907"/>
                              <a:pt x="41573" y="491559"/>
                              <a:pt x="0" y="398879"/>
                            </a:cubicBezTo>
                            <a:cubicBezTo>
                              <a:pt x="-41573" y="306199"/>
                              <a:pt x="4258" y="16679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42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3783551"/>
              </p:ext>
            </p:extLst>
          </p:nvPr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483382" y="1738665"/>
            <a:ext cx="2720030" cy="2677656"/>
          </a:xfrm>
          <a:custGeom>
            <a:avLst/>
            <a:gdLst>
              <a:gd name="connsiteX0" fmla="*/ 0 w 2720030"/>
              <a:gd name="connsiteY0" fmla="*/ 0 h 2677656"/>
              <a:gd name="connsiteX1" fmla="*/ 516806 w 2720030"/>
              <a:gd name="connsiteY1" fmla="*/ 0 h 2677656"/>
              <a:gd name="connsiteX2" fmla="*/ 979211 w 2720030"/>
              <a:gd name="connsiteY2" fmla="*/ 0 h 2677656"/>
              <a:gd name="connsiteX3" fmla="*/ 1577617 w 2720030"/>
              <a:gd name="connsiteY3" fmla="*/ 0 h 2677656"/>
              <a:gd name="connsiteX4" fmla="*/ 2094423 w 2720030"/>
              <a:gd name="connsiteY4" fmla="*/ 0 h 2677656"/>
              <a:gd name="connsiteX5" fmla="*/ 2720030 w 2720030"/>
              <a:gd name="connsiteY5" fmla="*/ 0 h 2677656"/>
              <a:gd name="connsiteX6" fmla="*/ 2720030 w 2720030"/>
              <a:gd name="connsiteY6" fmla="*/ 589084 h 2677656"/>
              <a:gd name="connsiteX7" fmla="*/ 2720030 w 2720030"/>
              <a:gd name="connsiteY7" fmla="*/ 1124616 h 2677656"/>
              <a:gd name="connsiteX8" fmla="*/ 2720030 w 2720030"/>
              <a:gd name="connsiteY8" fmla="*/ 1660147 h 2677656"/>
              <a:gd name="connsiteX9" fmla="*/ 2720030 w 2720030"/>
              <a:gd name="connsiteY9" fmla="*/ 2142125 h 2677656"/>
              <a:gd name="connsiteX10" fmla="*/ 2720030 w 2720030"/>
              <a:gd name="connsiteY10" fmla="*/ 2677656 h 2677656"/>
              <a:gd name="connsiteX11" fmla="*/ 2176024 w 2720030"/>
              <a:gd name="connsiteY11" fmla="*/ 2677656 h 2677656"/>
              <a:gd name="connsiteX12" fmla="*/ 1659218 w 2720030"/>
              <a:gd name="connsiteY12" fmla="*/ 2677656 h 2677656"/>
              <a:gd name="connsiteX13" fmla="*/ 1060812 w 2720030"/>
              <a:gd name="connsiteY13" fmla="*/ 2677656 h 2677656"/>
              <a:gd name="connsiteX14" fmla="*/ 462405 w 2720030"/>
              <a:gd name="connsiteY14" fmla="*/ 2677656 h 2677656"/>
              <a:gd name="connsiteX15" fmla="*/ 0 w 2720030"/>
              <a:gd name="connsiteY15" fmla="*/ 2677656 h 2677656"/>
              <a:gd name="connsiteX16" fmla="*/ 0 w 2720030"/>
              <a:gd name="connsiteY16" fmla="*/ 2142125 h 2677656"/>
              <a:gd name="connsiteX17" fmla="*/ 0 w 2720030"/>
              <a:gd name="connsiteY17" fmla="*/ 1633370 h 2677656"/>
              <a:gd name="connsiteX18" fmla="*/ 0 w 2720030"/>
              <a:gd name="connsiteY18" fmla="*/ 1178169 h 2677656"/>
              <a:gd name="connsiteX19" fmla="*/ 0 w 2720030"/>
              <a:gd name="connsiteY19" fmla="*/ 696191 h 2677656"/>
              <a:gd name="connsiteX20" fmla="*/ 0 w 2720030"/>
              <a:gd name="connsiteY20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20030" h="2677656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23812" y="169274"/>
                  <a:pt x="2661357" y="465081"/>
                  <a:pt x="2720030" y="589084"/>
                </a:cubicBezTo>
                <a:cubicBezTo>
                  <a:pt x="2778703" y="713087"/>
                  <a:pt x="2701124" y="934398"/>
                  <a:pt x="2720030" y="1124616"/>
                </a:cubicBezTo>
                <a:cubicBezTo>
                  <a:pt x="2738936" y="1314834"/>
                  <a:pt x="2717097" y="1467288"/>
                  <a:pt x="2720030" y="1660147"/>
                </a:cubicBezTo>
                <a:cubicBezTo>
                  <a:pt x="2722963" y="1853006"/>
                  <a:pt x="2665075" y="1902193"/>
                  <a:pt x="2720030" y="2142125"/>
                </a:cubicBezTo>
                <a:cubicBezTo>
                  <a:pt x="2774985" y="2382057"/>
                  <a:pt x="2716061" y="2541165"/>
                  <a:pt x="2720030" y="2677656"/>
                </a:cubicBezTo>
                <a:cubicBezTo>
                  <a:pt x="2523358" y="2726401"/>
                  <a:pt x="2306341" y="2638421"/>
                  <a:pt x="2176024" y="2677656"/>
                </a:cubicBezTo>
                <a:cubicBezTo>
                  <a:pt x="2045707" y="2716891"/>
                  <a:pt x="1791167" y="2633900"/>
                  <a:pt x="1659218" y="2677656"/>
                </a:cubicBezTo>
                <a:cubicBezTo>
                  <a:pt x="1527269" y="2721412"/>
                  <a:pt x="1289591" y="2608444"/>
                  <a:pt x="1060812" y="2677656"/>
                </a:cubicBezTo>
                <a:cubicBezTo>
                  <a:pt x="832033" y="2746868"/>
                  <a:pt x="600156" y="2606300"/>
                  <a:pt x="462405" y="2677656"/>
                </a:cubicBezTo>
                <a:cubicBezTo>
                  <a:pt x="324654" y="2749012"/>
                  <a:pt x="124798" y="2649448"/>
                  <a:pt x="0" y="2677656"/>
                </a:cubicBezTo>
                <a:cubicBezTo>
                  <a:pt x="-33530" y="2557568"/>
                  <a:pt x="5784" y="2314613"/>
                  <a:pt x="0" y="2142125"/>
                </a:cubicBezTo>
                <a:cubicBezTo>
                  <a:pt x="-5784" y="1969637"/>
                  <a:pt x="15309" y="1771924"/>
                  <a:pt x="0" y="1633370"/>
                </a:cubicBezTo>
                <a:cubicBezTo>
                  <a:pt x="-15309" y="1494817"/>
                  <a:pt x="19569" y="1281545"/>
                  <a:pt x="0" y="1178169"/>
                </a:cubicBezTo>
                <a:cubicBezTo>
                  <a:pt x="-19569" y="1074793"/>
                  <a:pt x="42816" y="861411"/>
                  <a:pt x="0" y="696191"/>
                </a:cubicBezTo>
                <a:cubicBezTo>
                  <a:pt x="-42816" y="530971"/>
                  <a:pt x="78061" y="34540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400" dirty="0">
                <a:ea typeface="Cambria Math" panose="02040503050406030204" pitchFamily="18" charset="0"/>
              </a:rPr>
              <a:t>Another nice feature of the general form is that it can tell us </a:t>
            </a:r>
            <a:r>
              <a:rPr lang="en-GB" sz="2400" b="1" dirty="0">
                <a:ea typeface="Cambria Math" panose="02040503050406030204" pitchFamily="18" charset="0"/>
              </a:rPr>
              <a:t>which side of the line a data point is located on</a:t>
            </a:r>
            <a:r>
              <a:rPr lang="en-GB" sz="2400" dirty="0">
                <a:ea typeface="Cambria Math" panose="02040503050406030204" pitchFamily="18" charset="0"/>
              </a:rPr>
              <a:t>.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1A8ECA-D199-02DC-3626-9194AA81BFC6}"/>
                  </a:ext>
                </a:extLst>
              </p:cNvPr>
              <p:cNvSpPr txBox="1"/>
              <p:nvPr/>
            </p:nvSpPr>
            <p:spPr>
              <a:xfrm>
                <a:off x="459203" y="655607"/>
                <a:ext cx="306893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1A8ECA-D199-02DC-3626-9194AA81B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3" y="655607"/>
                <a:ext cx="3068938" cy="553998"/>
              </a:xfrm>
              <a:prstGeom prst="rect">
                <a:avLst/>
              </a:prstGeom>
              <a:blipFill>
                <a:blip r:embed="rId5"/>
                <a:stretch>
                  <a:fillRect b="-6383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AC517-DDDD-617B-EAC1-0ADABEBF1134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E79-A071-A707-C593-CF4CEE86DB16}"/>
                  </a:ext>
                </a:extLst>
              </p:cNvPr>
              <p:cNvSpPr txBox="1"/>
              <p:nvPr/>
            </p:nvSpPr>
            <p:spPr>
              <a:xfrm>
                <a:off x="8153059" y="2099423"/>
                <a:ext cx="2327372" cy="55399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E79-A071-A707-C593-CF4CEE86D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059" y="2099423"/>
                <a:ext cx="2327372" cy="553998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7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459203" y="1422406"/>
            <a:ext cx="2720030" cy="1569660"/>
          </a:xfrm>
          <a:custGeom>
            <a:avLst/>
            <a:gdLst>
              <a:gd name="connsiteX0" fmla="*/ 0 w 2720030"/>
              <a:gd name="connsiteY0" fmla="*/ 0 h 1569660"/>
              <a:gd name="connsiteX1" fmla="*/ 516806 w 2720030"/>
              <a:gd name="connsiteY1" fmla="*/ 0 h 1569660"/>
              <a:gd name="connsiteX2" fmla="*/ 979211 w 2720030"/>
              <a:gd name="connsiteY2" fmla="*/ 0 h 1569660"/>
              <a:gd name="connsiteX3" fmla="*/ 1577617 w 2720030"/>
              <a:gd name="connsiteY3" fmla="*/ 0 h 1569660"/>
              <a:gd name="connsiteX4" fmla="*/ 2094423 w 2720030"/>
              <a:gd name="connsiteY4" fmla="*/ 0 h 1569660"/>
              <a:gd name="connsiteX5" fmla="*/ 2720030 w 2720030"/>
              <a:gd name="connsiteY5" fmla="*/ 0 h 1569660"/>
              <a:gd name="connsiteX6" fmla="*/ 2720030 w 2720030"/>
              <a:gd name="connsiteY6" fmla="*/ 554613 h 1569660"/>
              <a:gd name="connsiteX7" fmla="*/ 2720030 w 2720030"/>
              <a:gd name="connsiteY7" fmla="*/ 1077833 h 1569660"/>
              <a:gd name="connsiteX8" fmla="*/ 2720030 w 2720030"/>
              <a:gd name="connsiteY8" fmla="*/ 1569660 h 1569660"/>
              <a:gd name="connsiteX9" fmla="*/ 2230425 w 2720030"/>
              <a:gd name="connsiteY9" fmla="*/ 1569660 h 1569660"/>
              <a:gd name="connsiteX10" fmla="*/ 1686419 w 2720030"/>
              <a:gd name="connsiteY10" fmla="*/ 1569660 h 1569660"/>
              <a:gd name="connsiteX11" fmla="*/ 1142413 w 2720030"/>
              <a:gd name="connsiteY11" fmla="*/ 1569660 h 1569660"/>
              <a:gd name="connsiteX12" fmla="*/ 625607 w 2720030"/>
              <a:gd name="connsiteY12" fmla="*/ 1569660 h 1569660"/>
              <a:gd name="connsiteX13" fmla="*/ 0 w 2720030"/>
              <a:gd name="connsiteY13" fmla="*/ 1569660 h 1569660"/>
              <a:gd name="connsiteX14" fmla="*/ 0 w 2720030"/>
              <a:gd name="connsiteY14" fmla="*/ 1015047 h 1569660"/>
              <a:gd name="connsiteX15" fmla="*/ 0 w 2720030"/>
              <a:gd name="connsiteY15" fmla="*/ 460434 h 1569660"/>
              <a:gd name="connsiteX16" fmla="*/ 0 w 2720030"/>
              <a:gd name="connsiteY16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0030" h="1569660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22836" y="224270"/>
                  <a:pt x="2710128" y="328034"/>
                  <a:pt x="2720030" y="554613"/>
                </a:cubicBezTo>
                <a:cubicBezTo>
                  <a:pt x="2729932" y="781192"/>
                  <a:pt x="2710916" y="833896"/>
                  <a:pt x="2720030" y="1077833"/>
                </a:cubicBezTo>
                <a:cubicBezTo>
                  <a:pt x="2729144" y="1321770"/>
                  <a:pt x="2713345" y="1453710"/>
                  <a:pt x="2720030" y="1569660"/>
                </a:cubicBezTo>
                <a:cubicBezTo>
                  <a:pt x="2548123" y="1581039"/>
                  <a:pt x="2438404" y="1559899"/>
                  <a:pt x="2230425" y="1569660"/>
                </a:cubicBezTo>
                <a:cubicBezTo>
                  <a:pt x="2022446" y="1579421"/>
                  <a:pt x="1906917" y="1561579"/>
                  <a:pt x="1686419" y="1569660"/>
                </a:cubicBezTo>
                <a:cubicBezTo>
                  <a:pt x="1465921" y="1577741"/>
                  <a:pt x="1272730" y="1530425"/>
                  <a:pt x="1142413" y="1569660"/>
                </a:cubicBezTo>
                <a:cubicBezTo>
                  <a:pt x="1012096" y="1608895"/>
                  <a:pt x="757556" y="1525904"/>
                  <a:pt x="625607" y="1569660"/>
                </a:cubicBezTo>
                <a:cubicBezTo>
                  <a:pt x="493658" y="1613416"/>
                  <a:pt x="243831" y="1554089"/>
                  <a:pt x="0" y="1569660"/>
                </a:cubicBezTo>
                <a:cubicBezTo>
                  <a:pt x="-30494" y="1401409"/>
                  <a:pt x="8881" y="1187631"/>
                  <a:pt x="0" y="1015047"/>
                </a:cubicBezTo>
                <a:cubicBezTo>
                  <a:pt x="-8881" y="842463"/>
                  <a:pt x="30028" y="737608"/>
                  <a:pt x="0" y="460434"/>
                </a:cubicBezTo>
                <a:cubicBezTo>
                  <a:pt x="-30028" y="183260"/>
                  <a:pt x="13643" y="14583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400" dirty="0">
                <a:ea typeface="Cambria Math" panose="02040503050406030204" pitchFamily="18" charset="0"/>
              </a:rPr>
              <a:t>If we plugin the </a:t>
            </a:r>
            <a:r>
              <a:rPr lang="en-GB" sz="2400" b="1" dirty="0">
                <a:ea typeface="Cambria Math" panose="02040503050406030204" pitchFamily="18" charset="0"/>
              </a:rPr>
              <a:t>x</a:t>
            </a:r>
            <a:r>
              <a:rPr lang="en-GB" sz="2400" dirty="0">
                <a:ea typeface="Cambria Math" panose="02040503050406030204" pitchFamily="18" charset="0"/>
              </a:rPr>
              <a:t> and </a:t>
            </a:r>
            <a:r>
              <a:rPr lang="en-GB" sz="2400" b="1" dirty="0">
                <a:ea typeface="Cambria Math" panose="02040503050406030204" pitchFamily="18" charset="0"/>
              </a:rPr>
              <a:t>y</a:t>
            </a:r>
            <a:r>
              <a:rPr lang="en-GB" sz="2400" dirty="0">
                <a:ea typeface="Cambria Math" panose="02040503050406030204" pitchFamily="18" charset="0"/>
              </a:rPr>
              <a:t> coordinates of this data point in our equation, 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AC517-DDDD-617B-EAC1-0ADABEBF1134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E79-A071-A707-C593-CF4CEE86DB16}"/>
                  </a:ext>
                </a:extLst>
              </p:cNvPr>
              <p:cNvSpPr txBox="1"/>
              <p:nvPr/>
            </p:nvSpPr>
            <p:spPr>
              <a:xfrm>
                <a:off x="8153059" y="2099423"/>
                <a:ext cx="2327372" cy="55399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E79-A071-A707-C593-CF4CEE86D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059" y="2099423"/>
                <a:ext cx="2327372" cy="553998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553B26-9D9C-F779-F843-ADCAB34583C2}"/>
                  </a:ext>
                </a:extLst>
              </p:cNvPr>
              <p:cNvSpPr txBox="1"/>
              <p:nvPr/>
            </p:nvSpPr>
            <p:spPr>
              <a:xfrm>
                <a:off x="50799" y="3852297"/>
                <a:ext cx="3896471" cy="553998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GB" sz="3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d>
                        <m:dPr>
                          <m:ctrlPr>
                            <a:rPr lang="en-GB" sz="3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553B26-9D9C-F779-F843-ADCAB3458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9" y="3852297"/>
                <a:ext cx="3896471" cy="553998"/>
              </a:xfrm>
              <a:prstGeom prst="rect">
                <a:avLst/>
              </a:prstGeom>
              <a:blipFill>
                <a:blip r:embed="rId6"/>
                <a:stretch>
                  <a:fillRect r="-324"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424C14-377E-282E-7411-059F0EEA7371}"/>
                  </a:ext>
                </a:extLst>
              </p:cNvPr>
              <p:cNvSpPr txBox="1"/>
              <p:nvPr/>
            </p:nvSpPr>
            <p:spPr>
              <a:xfrm>
                <a:off x="252276" y="3214046"/>
                <a:ext cx="3395067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424C14-377E-282E-7411-059F0EEA7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76" y="3214046"/>
                <a:ext cx="3395067" cy="553998"/>
              </a:xfrm>
              <a:prstGeom prst="rect">
                <a:avLst/>
              </a:prstGeom>
              <a:blipFill>
                <a:blip r:embed="rId8"/>
                <a:stretch>
                  <a:fillRect b="-6250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8CD3C1E-9FFD-19E4-19F6-FD3E3C694F94}"/>
              </a:ext>
            </a:extLst>
          </p:cNvPr>
          <p:cNvGrpSpPr/>
          <p:nvPr/>
        </p:nvGrpSpPr>
        <p:grpSpPr>
          <a:xfrm>
            <a:off x="48849" y="4490548"/>
            <a:ext cx="3498684" cy="553998"/>
            <a:chOff x="48849" y="4490548"/>
            <a:chExt cx="3498684" cy="553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83A3EB7-4DED-31A6-2A0F-259C00D02A73}"/>
                    </a:ext>
                  </a:extLst>
                </p:cNvPr>
                <p:cNvSpPr txBox="1"/>
                <p:nvPr/>
              </p:nvSpPr>
              <p:spPr>
                <a:xfrm>
                  <a:off x="48849" y="4490548"/>
                  <a:ext cx="2865584" cy="553998"/>
                </a:xfrm>
                <a:prstGeom prst="rect">
                  <a:avLst/>
                </a:prstGeom>
                <a:noFill/>
                <a:ln w="38100">
                  <a:noFill/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3450768"/>
                            <a:gd name="connsiteY0" fmla="*/ 0 h 830997"/>
                            <a:gd name="connsiteX1" fmla="*/ 540620 w 3450768"/>
                            <a:gd name="connsiteY1" fmla="*/ 0 h 830997"/>
                            <a:gd name="connsiteX2" fmla="*/ 1012225 w 3450768"/>
                            <a:gd name="connsiteY2" fmla="*/ 0 h 830997"/>
                            <a:gd name="connsiteX3" fmla="*/ 1656369 w 3450768"/>
                            <a:gd name="connsiteY3" fmla="*/ 0 h 830997"/>
                            <a:gd name="connsiteX4" fmla="*/ 2196989 w 3450768"/>
                            <a:gd name="connsiteY4" fmla="*/ 0 h 830997"/>
                            <a:gd name="connsiteX5" fmla="*/ 2737609 w 3450768"/>
                            <a:gd name="connsiteY5" fmla="*/ 0 h 830997"/>
                            <a:gd name="connsiteX6" fmla="*/ 3450768 w 3450768"/>
                            <a:gd name="connsiteY6" fmla="*/ 0 h 830997"/>
                            <a:gd name="connsiteX7" fmla="*/ 3450768 w 3450768"/>
                            <a:gd name="connsiteY7" fmla="*/ 398879 h 830997"/>
                            <a:gd name="connsiteX8" fmla="*/ 3450768 w 3450768"/>
                            <a:gd name="connsiteY8" fmla="*/ 830997 h 830997"/>
                            <a:gd name="connsiteX9" fmla="*/ 2944655 w 3450768"/>
                            <a:gd name="connsiteY9" fmla="*/ 830997 h 830997"/>
                            <a:gd name="connsiteX10" fmla="*/ 2369527 w 3450768"/>
                            <a:gd name="connsiteY10" fmla="*/ 830997 h 830997"/>
                            <a:gd name="connsiteX11" fmla="*/ 1794399 w 3450768"/>
                            <a:gd name="connsiteY11" fmla="*/ 830997 h 830997"/>
                            <a:gd name="connsiteX12" fmla="*/ 1253779 w 3450768"/>
                            <a:gd name="connsiteY12" fmla="*/ 830997 h 830997"/>
                            <a:gd name="connsiteX13" fmla="*/ 609636 w 3450768"/>
                            <a:gd name="connsiteY13" fmla="*/ 830997 h 830997"/>
                            <a:gd name="connsiteX14" fmla="*/ 0 w 3450768"/>
                            <a:gd name="connsiteY14" fmla="*/ 830997 h 830997"/>
                            <a:gd name="connsiteX15" fmla="*/ 0 w 3450768"/>
                            <a:gd name="connsiteY15" fmla="*/ 432118 h 830997"/>
                            <a:gd name="connsiteX16" fmla="*/ 0 w 3450768"/>
                            <a:gd name="connsiteY16" fmla="*/ 0 h 83099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</a:cxnLst>
                          <a:rect l="l" t="t" r="r" b="b"/>
                          <a:pathLst>
                            <a:path w="3450768" h="830997" extrusionOk="0">
                              <a:moveTo>
                                <a:pt x="0" y="0"/>
                              </a:moveTo>
                              <a:cubicBezTo>
                                <a:pt x="152178" y="-7635"/>
                                <a:pt x="314436" y="16672"/>
                                <a:pt x="540620" y="0"/>
                              </a:cubicBezTo>
                              <a:cubicBezTo>
                                <a:pt x="766804" y="-16672"/>
                                <a:pt x="881368" y="35039"/>
                                <a:pt x="1012225" y="0"/>
                              </a:cubicBezTo>
                              <a:cubicBezTo>
                                <a:pt x="1143082" y="-35039"/>
                                <a:pt x="1362389" y="63883"/>
                                <a:pt x="1656369" y="0"/>
                              </a:cubicBezTo>
                              <a:cubicBezTo>
                                <a:pt x="1950349" y="-63883"/>
                                <a:pt x="1930356" y="50411"/>
                                <a:pt x="2196989" y="0"/>
                              </a:cubicBezTo>
                              <a:cubicBezTo>
                                <a:pt x="2463622" y="-50411"/>
                                <a:pt x="2553280" y="32879"/>
                                <a:pt x="2737609" y="0"/>
                              </a:cubicBezTo>
                              <a:cubicBezTo>
                                <a:pt x="2921938" y="-32879"/>
                                <a:pt x="3292093" y="66022"/>
                                <a:pt x="3450768" y="0"/>
                              </a:cubicBezTo>
                              <a:cubicBezTo>
                                <a:pt x="3480850" y="174921"/>
                                <a:pt x="3429597" y="218664"/>
                                <a:pt x="3450768" y="398879"/>
                              </a:cubicBezTo>
                              <a:cubicBezTo>
                                <a:pt x="3471939" y="579094"/>
                                <a:pt x="3445262" y="623240"/>
                                <a:pt x="3450768" y="830997"/>
                              </a:cubicBezTo>
                              <a:cubicBezTo>
                                <a:pt x="3197858" y="879652"/>
                                <a:pt x="3171909" y="823287"/>
                                <a:pt x="2944655" y="830997"/>
                              </a:cubicBezTo>
                              <a:cubicBezTo>
                                <a:pt x="2717401" y="838707"/>
                                <a:pt x="2562173" y="815734"/>
                                <a:pt x="2369527" y="830997"/>
                              </a:cubicBezTo>
                              <a:cubicBezTo>
                                <a:pt x="2176881" y="846260"/>
                                <a:pt x="1914689" y="775340"/>
                                <a:pt x="1794399" y="830997"/>
                              </a:cubicBezTo>
                              <a:cubicBezTo>
                                <a:pt x="1674109" y="886654"/>
                                <a:pt x="1485464" y="792006"/>
                                <a:pt x="1253779" y="830997"/>
                              </a:cubicBezTo>
                              <a:cubicBezTo>
                                <a:pt x="1022094" y="869988"/>
                                <a:pt x="830674" y="818366"/>
                                <a:pt x="609636" y="830997"/>
                              </a:cubicBezTo>
                              <a:cubicBezTo>
                                <a:pt x="388598" y="843628"/>
                                <a:pt x="160715" y="810712"/>
                                <a:pt x="0" y="830997"/>
                              </a:cubicBezTo>
                              <a:cubicBezTo>
                                <a:pt x="-44649" y="690616"/>
                                <a:pt x="20546" y="590180"/>
                                <a:pt x="0" y="432118"/>
                              </a:cubicBezTo>
                              <a:cubicBezTo>
                                <a:pt x="-20546" y="274056"/>
                                <a:pt x="3444" y="14262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  <m:r>
                          <a:rPr lang="en-GB" sz="30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sz="3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16−4=</m:t>
                        </m:r>
                      </m:oMath>
                    </m:oMathPara>
                  </a14:m>
                  <a:endParaRPr lang="en-PH" sz="3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83A3EB7-4DED-31A6-2A0F-259C00D02A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49" y="4490548"/>
                  <a:ext cx="2865584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noFill/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3450768"/>
                            <a:gd name="connsiteY0" fmla="*/ 0 h 830997"/>
                            <a:gd name="connsiteX1" fmla="*/ 540620 w 3450768"/>
                            <a:gd name="connsiteY1" fmla="*/ 0 h 830997"/>
                            <a:gd name="connsiteX2" fmla="*/ 1012225 w 3450768"/>
                            <a:gd name="connsiteY2" fmla="*/ 0 h 830997"/>
                            <a:gd name="connsiteX3" fmla="*/ 1656369 w 3450768"/>
                            <a:gd name="connsiteY3" fmla="*/ 0 h 830997"/>
                            <a:gd name="connsiteX4" fmla="*/ 2196989 w 3450768"/>
                            <a:gd name="connsiteY4" fmla="*/ 0 h 830997"/>
                            <a:gd name="connsiteX5" fmla="*/ 2737609 w 3450768"/>
                            <a:gd name="connsiteY5" fmla="*/ 0 h 830997"/>
                            <a:gd name="connsiteX6" fmla="*/ 3450768 w 3450768"/>
                            <a:gd name="connsiteY6" fmla="*/ 0 h 830997"/>
                            <a:gd name="connsiteX7" fmla="*/ 3450768 w 3450768"/>
                            <a:gd name="connsiteY7" fmla="*/ 398879 h 830997"/>
                            <a:gd name="connsiteX8" fmla="*/ 3450768 w 3450768"/>
                            <a:gd name="connsiteY8" fmla="*/ 830997 h 830997"/>
                            <a:gd name="connsiteX9" fmla="*/ 2944655 w 3450768"/>
                            <a:gd name="connsiteY9" fmla="*/ 830997 h 830997"/>
                            <a:gd name="connsiteX10" fmla="*/ 2369527 w 3450768"/>
                            <a:gd name="connsiteY10" fmla="*/ 830997 h 830997"/>
                            <a:gd name="connsiteX11" fmla="*/ 1794399 w 3450768"/>
                            <a:gd name="connsiteY11" fmla="*/ 830997 h 830997"/>
                            <a:gd name="connsiteX12" fmla="*/ 1253779 w 3450768"/>
                            <a:gd name="connsiteY12" fmla="*/ 830997 h 830997"/>
                            <a:gd name="connsiteX13" fmla="*/ 609636 w 3450768"/>
                            <a:gd name="connsiteY13" fmla="*/ 830997 h 830997"/>
                            <a:gd name="connsiteX14" fmla="*/ 0 w 3450768"/>
                            <a:gd name="connsiteY14" fmla="*/ 830997 h 830997"/>
                            <a:gd name="connsiteX15" fmla="*/ 0 w 3450768"/>
                            <a:gd name="connsiteY15" fmla="*/ 432118 h 830997"/>
                            <a:gd name="connsiteX16" fmla="*/ 0 w 3450768"/>
                            <a:gd name="connsiteY16" fmla="*/ 0 h 83099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</a:cxnLst>
                          <a:rect l="l" t="t" r="r" b="b"/>
                          <a:pathLst>
                            <a:path w="3450768" h="830997" extrusionOk="0">
                              <a:moveTo>
                                <a:pt x="0" y="0"/>
                              </a:moveTo>
                              <a:cubicBezTo>
                                <a:pt x="152178" y="-7635"/>
                                <a:pt x="314436" y="16672"/>
                                <a:pt x="540620" y="0"/>
                              </a:cubicBezTo>
                              <a:cubicBezTo>
                                <a:pt x="766804" y="-16672"/>
                                <a:pt x="881368" y="35039"/>
                                <a:pt x="1012225" y="0"/>
                              </a:cubicBezTo>
                              <a:cubicBezTo>
                                <a:pt x="1143082" y="-35039"/>
                                <a:pt x="1362389" y="63883"/>
                                <a:pt x="1656369" y="0"/>
                              </a:cubicBezTo>
                              <a:cubicBezTo>
                                <a:pt x="1950349" y="-63883"/>
                                <a:pt x="1930356" y="50411"/>
                                <a:pt x="2196989" y="0"/>
                              </a:cubicBezTo>
                              <a:cubicBezTo>
                                <a:pt x="2463622" y="-50411"/>
                                <a:pt x="2553280" y="32879"/>
                                <a:pt x="2737609" y="0"/>
                              </a:cubicBezTo>
                              <a:cubicBezTo>
                                <a:pt x="2921938" y="-32879"/>
                                <a:pt x="3292093" y="66022"/>
                                <a:pt x="3450768" y="0"/>
                              </a:cubicBezTo>
                              <a:cubicBezTo>
                                <a:pt x="3480850" y="174921"/>
                                <a:pt x="3429597" y="218664"/>
                                <a:pt x="3450768" y="398879"/>
                              </a:cubicBezTo>
                              <a:cubicBezTo>
                                <a:pt x="3471939" y="579094"/>
                                <a:pt x="3445262" y="623240"/>
                                <a:pt x="3450768" y="830997"/>
                              </a:cubicBezTo>
                              <a:cubicBezTo>
                                <a:pt x="3197858" y="879652"/>
                                <a:pt x="3171909" y="823287"/>
                                <a:pt x="2944655" y="830997"/>
                              </a:cubicBezTo>
                              <a:cubicBezTo>
                                <a:pt x="2717401" y="838707"/>
                                <a:pt x="2562173" y="815734"/>
                                <a:pt x="2369527" y="830997"/>
                              </a:cubicBezTo>
                              <a:cubicBezTo>
                                <a:pt x="2176881" y="846260"/>
                                <a:pt x="1914689" y="775340"/>
                                <a:pt x="1794399" y="830997"/>
                              </a:cubicBezTo>
                              <a:cubicBezTo>
                                <a:pt x="1674109" y="886654"/>
                                <a:pt x="1485464" y="792006"/>
                                <a:pt x="1253779" y="830997"/>
                              </a:cubicBezTo>
                              <a:cubicBezTo>
                                <a:pt x="1022094" y="869988"/>
                                <a:pt x="830674" y="818366"/>
                                <a:pt x="609636" y="830997"/>
                              </a:cubicBezTo>
                              <a:cubicBezTo>
                                <a:pt x="388598" y="843628"/>
                                <a:pt x="160715" y="810712"/>
                                <a:pt x="0" y="830997"/>
                              </a:cubicBezTo>
                              <a:cubicBezTo>
                                <a:pt x="-44649" y="690616"/>
                                <a:pt x="20546" y="590180"/>
                                <a:pt x="0" y="432118"/>
                              </a:cubicBezTo>
                              <a:cubicBezTo>
                                <a:pt x="-20546" y="274056"/>
                                <a:pt x="3444" y="14262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48A185BB-A377-C7DF-1AD3-6DC94864D3DF}"/>
                    </a:ext>
                  </a:extLst>
                </p:cNvPr>
                <p:cNvSpPr txBox="1"/>
                <p:nvPr/>
              </p:nvSpPr>
              <p:spPr>
                <a:xfrm>
                  <a:off x="2971056" y="4490548"/>
                  <a:ext cx="576477" cy="553998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3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48A185BB-A377-C7DF-1AD3-6DC94864D3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056" y="4490548"/>
                  <a:ext cx="576477" cy="553998"/>
                </a:xfrm>
                <a:prstGeom prst="rect">
                  <a:avLst/>
                </a:prstGeom>
                <a:blipFill>
                  <a:blip r:embed="rId10"/>
                  <a:stretch>
                    <a:fillRect l="-8163" b="-19149"/>
                  </a:stretch>
                </a:blipFill>
                <a:ln w="381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990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373902" y="1396896"/>
            <a:ext cx="2720030" cy="2308324"/>
          </a:xfrm>
          <a:custGeom>
            <a:avLst/>
            <a:gdLst>
              <a:gd name="connsiteX0" fmla="*/ 0 w 2720030"/>
              <a:gd name="connsiteY0" fmla="*/ 0 h 2308324"/>
              <a:gd name="connsiteX1" fmla="*/ 516806 w 2720030"/>
              <a:gd name="connsiteY1" fmla="*/ 0 h 2308324"/>
              <a:gd name="connsiteX2" fmla="*/ 979211 w 2720030"/>
              <a:gd name="connsiteY2" fmla="*/ 0 h 2308324"/>
              <a:gd name="connsiteX3" fmla="*/ 1577617 w 2720030"/>
              <a:gd name="connsiteY3" fmla="*/ 0 h 2308324"/>
              <a:gd name="connsiteX4" fmla="*/ 2094423 w 2720030"/>
              <a:gd name="connsiteY4" fmla="*/ 0 h 2308324"/>
              <a:gd name="connsiteX5" fmla="*/ 2720030 w 2720030"/>
              <a:gd name="connsiteY5" fmla="*/ 0 h 2308324"/>
              <a:gd name="connsiteX6" fmla="*/ 2720030 w 2720030"/>
              <a:gd name="connsiteY6" fmla="*/ 623247 h 2308324"/>
              <a:gd name="connsiteX7" fmla="*/ 2720030 w 2720030"/>
              <a:gd name="connsiteY7" fmla="*/ 1200328 h 2308324"/>
              <a:gd name="connsiteX8" fmla="*/ 2720030 w 2720030"/>
              <a:gd name="connsiteY8" fmla="*/ 1777409 h 2308324"/>
              <a:gd name="connsiteX9" fmla="*/ 2720030 w 2720030"/>
              <a:gd name="connsiteY9" fmla="*/ 2308324 h 2308324"/>
              <a:gd name="connsiteX10" fmla="*/ 2230425 w 2720030"/>
              <a:gd name="connsiteY10" fmla="*/ 2308324 h 2308324"/>
              <a:gd name="connsiteX11" fmla="*/ 1686419 w 2720030"/>
              <a:gd name="connsiteY11" fmla="*/ 2308324 h 2308324"/>
              <a:gd name="connsiteX12" fmla="*/ 1169613 w 2720030"/>
              <a:gd name="connsiteY12" fmla="*/ 2308324 h 2308324"/>
              <a:gd name="connsiteX13" fmla="*/ 571206 w 2720030"/>
              <a:gd name="connsiteY13" fmla="*/ 2308324 h 2308324"/>
              <a:gd name="connsiteX14" fmla="*/ 0 w 2720030"/>
              <a:gd name="connsiteY14" fmla="*/ 2308324 h 2308324"/>
              <a:gd name="connsiteX15" fmla="*/ 0 w 2720030"/>
              <a:gd name="connsiteY15" fmla="*/ 1777409 h 2308324"/>
              <a:gd name="connsiteX16" fmla="*/ 0 w 2720030"/>
              <a:gd name="connsiteY16" fmla="*/ 1200328 h 2308324"/>
              <a:gd name="connsiteX17" fmla="*/ 0 w 2720030"/>
              <a:gd name="connsiteY17" fmla="*/ 646331 h 2308324"/>
              <a:gd name="connsiteX18" fmla="*/ 0 w 2720030"/>
              <a:gd name="connsiteY18" fmla="*/ 0 h 230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720030" h="2308324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30507" y="196642"/>
                  <a:pt x="2682729" y="376789"/>
                  <a:pt x="2720030" y="623247"/>
                </a:cubicBezTo>
                <a:cubicBezTo>
                  <a:pt x="2757331" y="869705"/>
                  <a:pt x="2666251" y="1043723"/>
                  <a:pt x="2720030" y="1200328"/>
                </a:cubicBezTo>
                <a:cubicBezTo>
                  <a:pt x="2773809" y="1356933"/>
                  <a:pt x="2711416" y="1522361"/>
                  <a:pt x="2720030" y="1777409"/>
                </a:cubicBezTo>
                <a:cubicBezTo>
                  <a:pt x="2728644" y="2032457"/>
                  <a:pt x="2713811" y="2066491"/>
                  <a:pt x="2720030" y="2308324"/>
                </a:cubicBezTo>
                <a:cubicBezTo>
                  <a:pt x="2619032" y="2310430"/>
                  <a:pt x="2423604" y="2265185"/>
                  <a:pt x="2230425" y="2308324"/>
                </a:cubicBezTo>
                <a:cubicBezTo>
                  <a:pt x="2037247" y="2351463"/>
                  <a:pt x="1816736" y="2269089"/>
                  <a:pt x="1686419" y="2308324"/>
                </a:cubicBezTo>
                <a:cubicBezTo>
                  <a:pt x="1556102" y="2347559"/>
                  <a:pt x="1301562" y="2264568"/>
                  <a:pt x="1169613" y="2308324"/>
                </a:cubicBezTo>
                <a:cubicBezTo>
                  <a:pt x="1037664" y="2352080"/>
                  <a:pt x="802621" y="2241148"/>
                  <a:pt x="571206" y="2308324"/>
                </a:cubicBezTo>
                <a:cubicBezTo>
                  <a:pt x="339791" y="2375500"/>
                  <a:pt x="136688" y="2275445"/>
                  <a:pt x="0" y="2308324"/>
                </a:cubicBezTo>
                <a:cubicBezTo>
                  <a:pt x="-19134" y="2072260"/>
                  <a:pt x="20451" y="1967396"/>
                  <a:pt x="0" y="1777409"/>
                </a:cubicBezTo>
                <a:cubicBezTo>
                  <a:pt x="-20451" y="1587423"/>
                  <a:pt x="36992" y="1372729"/>
                  <a:pt x="0" y="1200328"/>
                </a:cubicBezTo>
                <a:cubicBezTo>
                  <a:pt x="-36992" y="1027927"/>
                  <a:pt x="50968" y="824903"/>
                  <a:pt x="0" y="646331"/>
                </a:cubicBezTo>
                <a:cubicBezTo>
                  <a:pt x="-50968" y="467759"/>
                  <a:pt x="54622" y="21400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400" dirty="0">
                <a:ea typeface="Cambria Math" panose="02040503050406030204" pitchFamily="18" charset="0"/>
              </a:rPr>
              <a:t>We see that it results in a value </a:t>
            </a:r>
            <a:r>
              <a:rPr lang="en-GB" sz="2400" b="1" dirty="0">
                <a:ea typeface="Cambria Math" panose="02040503050406030204" pitchFamily="18" charset="0"/>
              </a:rPr>
              <a:t>greater than zero</a:t>
            </a:r>
            <a:r>
              <a:rPr lang="en-GB" sz="2400" dirty="0">
                <a:ea typeface="Cambria Math" panose="02040503050406030204" pitchFamily="18" charset="0"/>
              </a:rPr>
              <a:t>, which in case means that </a:t>
            </a:r>
            <a:r>
              <a:rPr lang="en-GB" sz="2400" b="1" dirty="0">
                <a:ea typeface="Cambria Math" panose="02040503050406030204" pitchFamily="18" charset="0"/>
              </a:rPr>
              <a:t>the data point is above the </a:t>
            </a:r>
            <a:r>
              <a:rPr lang="en-GB" sz="2400" b="1" dirty="0">
                <a:solidFill>
                  <a:srgbClr val="FFC000"/>
                </a:solidFill>
                <a:ea typeface="Cambria Math" panose="02040503050406030204" pitchFamily="18" charset="0"/>
              </a:rPr>
              <a:t>line</a:t>
            </a:r>
            <a:endParaRPr lang="en-GB" sz="2400" b="1" dirty="0">
              <a:solidFill>
                <a:srgbClr val="FFC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AC517-DDDD-617B-EAC1-0ADABEBF1134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E79-A071-A707-C593-CF4CEE86DB16}"/>
                  </a:ext>
                </a:extLst>
              </p:cNvPr>
              <p:cNvSpPr txBox="1"/>
              <p:nvPr/>
            </p:nvSpPr>
            <p:spPr>
              <a:xfrm>
                <a:off x="8153059" y="2099423"/>
                <a:ext cx="2327372" cy="55399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E79-A071-A707-C593-CF4CEE86D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059" y="2099423"/>
                <a:ext cx="2327372" cy="553998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5E320179-FBA1-1A35-2626-CEE5F57CDDE7}"/>
              </a:ext>
            </a:extLst>
          </p:cNvPr>
          <p:cNvGrpSpPr/>
          <p:nvPr/>
        </p:nvGrpSpPr>
        <p:grpSpPr>
          <a:xfrm>
            <a:off x="176061" y="578368"/>
            <a:ext cx="3498684" cy="553998"/>
            <a:chOff x="176061" y="578368"/>
            <a:chExt cx="3498684" cy="553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92165A5-E4F6-80A0-3702-8C7B45014870}"/>
                    </a:ext>
                  </a:extLst>
                </p:cNvPr>
                <p:cNvSpPr txBox="1"/>
                <p:nvPr/>
              </p:nvSpPr>
              <p:spPr>
                <a:xfrm>
                  <a:off x="176061" y="578368"/>
                  <a:ext cx="2865584" cy="553998"/>
                </a:xfrm>
                <a:prstGeom prst="rect">
                  <a:avLst/>
                </a:prstGeom>
                <a:noFill/>
                <a:ln w="38100">
                  <a:noFill/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3450768"/>
                            <a:gd name="connsiteY0" fmla="*/ 0 h 830997"/>
                            <a:gd name="connsiteX1" fmla="*/ 540620 w 3450768"/>
                            <a:gd name="connsiteY1" fmla="*/ 0 h 830997"/>
                            <a:gd name="connsiteX2" fmla="*/ 1012225 w 3450768"/>
                            <a:gd name="connsiteY2" fmla="*/ 0 h 830997"/>
                            <a:gd name="connsiteX3" fmla="*/ 1656369 w 3450768"/>
                            <a:gd name="connsiteY3" fmla="*/ 0 h 830997"/>
                            <a:gd name="connsiteX4" fmla="*/ 2196989 w 3450768"/>
                            <a:gd name="connsiteY4" fmla="*/ 0 h 830997"/>
                            <a:gd name="connsiteX5" fmla="*/ 2737609 w 3450768"/>
                            <a:gd name="connsiteY5" fmla="*/ 0 h 830997"/>
                            <a:gd name="connsiteX6" fmla="*/ 3450768 w 3450768"/>
                            <a:gd name="connsiteY6" fmla="*/ 0 h 830997"/>
                            <a:gd name="connsiteX7" fmla="*/ 3450768 w 3450768"/>
                            <a:gd name="connsiteY7" fmla="*/ 398879 h 830997"/>
                            <a:gd name="connsiteX8" fmla="*/ 3450768 w 3450768"/>
                            <a:gd name="connsiteY8" fmla="*/ 830997 h 830997"/>
                            <a:gd name="connsiteX9" fmla="*/ 2944655 w 3450768"/>
                            <a:gd name="connsiteY9" fmla="*/ 830997 h 830997"/>
                            <a:gd name="connsiteX10" fmla="*/ 2369527 w 3450768"/>
                            <a:gd name="connsiteY10" fmla="*/ 830997 h 830997"/>
                            <a:gd name="connsiteX11" fmla="*/ 1794399 w 3450768"/>
                            <a:gd name="connsiteY11" fmla="*/ 830997 h 830997"/>
                            <a:gd name="connsiteX12" fmla="*/ 1253779 w 3450768"/>
                            <a:gd name="connsiteY12" fmla="*/ 830997 h 830997"/>
                            <a:gd name="connsiteX13" fmla="*/ 609636 w 3450768"/>
                            <a:gd name="connsiteY13" fmla="*/ 830997 h 830997"/>
                            <a:gd name="connsiteX14" fmla="*/ 0 w 3450768"/>
                            <a:gd name="connsiteY14" fmla="*/ 830997 h 830997"/>
                            <a:gd name="connsiteX15" fmla="*/ 0 w 3450768"/>
                            <a:gd name="connsiteY15" fmla="*/ 432118 h 830997"/>
                            <a:gd name="connsiteX16" fmla="*/ 0 w 3450768"/>
                            <a:gd name="connsiteY16" fmla="*/ 0 h 83099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</a:cxnLst>
                          <a:rect l="l" t="t" r="r" b="b"/>
                          <a:pathLst>
                            <a:path w="3450768" h="830997" extrusionOk="0">
                              <a:moveTo>
                                <a:pt x="0" y="0"/>
                              </a:moveTo>
                              <a:cubicBezTo>
                                <a:pt x="152178" y="-7635"/>
                                <a:pt x="314436" y="16672"/>
                                <a:pt x="540620" y="0"/>
                              </a:cubicBezTo>
                              <a:cubicBezTo>
                                <a:pt x="766804" y="-16672"/>
                                <a:pt x="881368" y="35039"/>
                                <a:pt x="1012225" y="0"/>
                              </a:cubicBezTo>
                              <a:cubicBezTo>
                                <a:pt x="1143082" y="-35039"/>
                                <a:pt x="1362389" y="63883"/>
                                <a:pt x="1656369" y="0"/>
                              </a:cubicBezTo>
                              <a:cubicBezTo>
                                <a:pt x="1950349" y="-63883"/>
                                <a:pt x="1930356" y="50411"/>
                                <a:pt x="2196989" y="0"/>
                              </a:cubicBezTo>
                              <a:cubicBezTo>
                                <a:pt x="2463622" y="-50411"/>
                                <a:pt x="2553280" y="32879"/>
                                <a:pt x="2737609" y="0"/>
                              </a:cubicBezTo>
                              <a:cubicBezTo>
                                <a:pt x="2921938" y="-32879"/>
                                <a:pt x="3292093" y="66022"/>
                                <a:pt x="3450768" y="0"/>
                              </a:cubicBezTo>
                              <a:cubicBezTo>
                                <a:pt x="3480850" y="174921"/>
                                <a:pt x="3429597" y="218664"/>
                                <a:pt x="3450768" y="398879"/>
                              </a:cubicBezTo>
                              <a:cubicBezTo>
                                <a:pt x="3471939" y="579094"/>
                                <a:pt x="3445262" y="623240"/>
                                <a:pt x="3450768" y="830997"/>
                              </a:cubicBezTo>
                              <a:cubicBezTo>
                                <a:pt x="3197858" y="879652"/>
                                <a:pt x="3171909" y="823287"/>
                                <a:pt x="2944655" y="830997"/>
                              </a:cubicBezTo>
                              <a:cubicBezTo>
                                <a:pt x="2717401" y="838707"/>
                                <a:pt x="2562173" y="815734"/>
                                <a:pt x="2369527" y="830997"/>
                              </a:cubicBezTo>
                              <a:cubicBezTo>
                                <a:pt x="2176881" y="846260"/>
                                <a:pt x="1914689" y="775340"/>
                                <a:pt x="1794399" y="830997"/>
                              </a:cubicBezTo>
                              <a:cubicBezTo>
                                <a:pt x="1674109" y="886654"/>
                                <a:pt x="1485464" y="792006"/>
                                <a:pt x="1253779" y="830997"/>
                              </a:cubicBezTo>
                              <a:cubicBezTo>
                                <a:pt x="1022094" y="869988"/>
                                <a:pt x="830674" y="818366"/>
                                <a:pt x="609636" y="830997"/>
                              </a:cubicBezTo>
                              <a:cubicBezTo>
                                <a:pt x="388598" y="843628"/>
                                <a:pt x="160715" y="810712"/>
                                <a:pt x="0" y="830997"/>
                              </a:cubicBezTo>
                              <a:cubicBezTo>
                                <a:pt x="-44649" y="690616"/>
                                <a:pt x="20546" y="590180"/>
                                <a:pt x="0" y="432118"/>
                              </a:cubicBezTo>
                              <a:cubicBezTo>
                                <a:pt x="-20546" y="274056"/>
                                <a:pt x="3444" y="14262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−10</m:t>
                        </m:r>
                        <m:r>
                          <a:rPr lang="en-GB" sz="30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GB" sz="3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16−4=</m:t>
                        </m:r>
                      </m:oMath>
                    </m:oMathPara>
                  </a14:m>
                  <a:endParaRPr lang="en-PH" sz="3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992165A5-E4F6-80A0-3702-8C7B450148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061" y="578368"/>
                  <a:ext cx="2865584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noFill/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3450768"/>
                            <a:gd name="connsiteY0" fmla="*/ 0 h 830997"/>
                            <a:gd name="connsiteX1" fmla="*/ 540620 w 3450768"/>
                            <a:gd name="connsiteY1" fmla="*/ 0 h 830997"/>
                            <a:gd name="connsiteX2" fmla="*/ 1012225 w 3450768"/>
                            <a:gd name="connsiteY2" fmla="*/ 0 h 830997"/>
                            <a:gd name="connsiteX3" fmla="*/ 1656369 w 3450768"/>
                            <a:gd name="connsiteY3" fmla="*/ 0 h 830997"/>
                            <a:gd name="connsiteX4" fmla="*/ 2196989 w 3450768"/>
                            <a:gd name="connsiteY4" fmla="*/ 0 h 830997"/>
                            <a:gd name="connsiteX5" fmla="*/ 2737609 w 3450768"/>
                            <a:gd name="connsiteY5" fmla="*/ 0 h 830997"/>
                            <a:gd name="connsiteX6" fmla="*/ 3450768 w 3450768"/>
                            <a:gd name="connsiteY6" fmla="*/ 0 h 830997"/>
                            <a:gd name="connsiteX7" fmla="*/ 3450768 w 3450768"/>
                            <a:gd name="connsiteY7" fmla="*/ 398879 h 830997"/>
                            <a:gd name="connsiteX8" fmla="*/ 3450768 w 3450768"/>
                            <a:gd name="connsiteY8" fmla="*/ 830997 h 830997"/>
                            <a:gd name="connsiteX9" fmla="*/ 2944655 w 3450768"/>
                            <a:gd name="connsiteY9" fmla="*/ 830997 h 830997"/>
                            <a:gd name="connsiteX10" fmla="*/ 2369527 w 3450768"/>
                            <a:gd name="connsiteY10" fmla="*/ 830997 h 830997"/>
                            <a:gd name="connsiteX11" fmla="*/ 1794399 w 3450768"/>
                            <a:gd name="connsiteY11" fmla="*/ 830997 h 830997"/>
                            <a:gd name="connsiteX12" fmla="*/ 1253779 w 3450768"/>
                            <a:gd name="connsiteY12" fmla="*/ 830997 h 830997"/>
                            <a:gd name="connsiteX13" fmla="*/ 609636 w 3450768"/>
                            <a:gd name="connsiteY13" fmla="*/ 830997 h 830997"/>
                            <a:gd name="connsiteX14" fmla="*/ 0 w 3450768"/>
                            <a:gd name="connsiteY14" fmla="*/ 830997 h 830997"/>
                            <a:gd name="connsiteX15" fmla="*/ 0 w 3450768"/>
                            <a:gd name="connsiteY15" fmla="*/ 432118 h 830997"/>
                            <a:gd name="connsiteX16" fmla="*/ 0 w 3450768"/>
                            <a:gd name="connsiteY16" fmla="*/ 0 h 83099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</a:cxnLst>
                          <a:rect l="l" t="t" r="r" b="b"/>
                          <a:pathLst>
                            <a:path w="3450768" h="830997" extrusionOk="0">
                              <a:moveTo>
                                <a:pt x="0" y="0"/>
                              </a:moveTo>
                              <a:cubicBezTo>
                                <a:pt x="152178" y="-7635"/>
                                <a:pt x="314436" y="16672"/>
                                <a:pt x="540620" y="0"/>
                              </a:cubicBezTo>
                              <a:cubicBezTo>
                                <a:pt x="766804" y="-16672"/>
                                <a:pt x="881368" y="35039"/>
                                <a:pt x="1012225" y="0"/>
                              </a:cubicBezTo>
                              <a:cubicBezTo>
                                <a:pt x="1143082" y="-35039"/>
                                <a:pt x="1362389" y="63883"/>
                                <a:pt x="1656369" y="0"/>
                              </a:cubicBezTo>
                              <a:cubicBezTo>
                                <a:pt x="1950349" y="-63883"/>
                                <a:pt x="1930356" y="50411"/>
                                <a:pt x="2196989" y="0"/>
                              </a:cubicBezTo>
                              <a:cubicBezTo>
                                <a:pt x="2463622" y="-50411"/>
                                <a:pt x="2553280" y="32879"/>
                                <a:pt x="2737609" y="0"/>
                              </a:cubicBezTo>
                              <a:cubicBezTo>
                                <a:pt x="2921938" y="-32879"/>
                                <a:pt x="3292093" y="66022"/>
                                <a:pt x="3450768" y="0"/>
                              </a:cubicBezTo>
                              <a:cubicBezTo>
                                <a:pt x="3480850" y="174921"/>
                                <a:pt x="3429597" y="218664"/>
                                <a:pt x="3450768" y="398879"/>
                              </a:cubicBezTo>
                              <a:cubicBezTo>
                                <a:pt x="3471939" y="579094"/>
                                <a:pt x="3445262" y="623240"/>
                                <a:pt x="3450768" y="830997"/>
                              </a:cubicBezTo>
                              <a:cubicBezTo>
                                <a:pt x="3197858" y="879652"/>
                                <a:pt x="3171909" y="823287"/>
                                <a:pt x="2944655" y="830997"/>
                              </a:cubicBezTo>
                              <a:cubicBezTo>
                                <a:pt x="2717401" y="838707"/>
                                <a:pt x="2562173" y="815734"/>
                                <a:pt x="2369527" y="830997"/>
                              </a:cubicBezTo>
                              <a:cubicBezTo>
                                <a:pt x="2176881" y="846260"/>
                                <a:pt x="1914689" y="775340"/>
                                <a:pt x="1794399" y="830997"/>
                              </a:cubicBezTo>
                              <a:cubicBezTo>
                                <a:pt x="1674109" y="886654"/>
                                <a:pt x="1485464" y="792006"/>
                                <a:pt x="1253779" y="830997"/>
                              </a:cubicBezTo>
                              <a:cubicBezTo>
                                <a:pt x="1022094" y="869988"/>
                                <a:pt x="830674" y="818366"/>
                                <a:pt x="609636" y="830997"/>
                              </a:cubicBezTo>
                              <a:cubicBezTo>
                                <a:pt x="388598" y="843628"/>
                                <a:pt x="160715" y="810712"/>
                                <a:pt x="0" y="830997"/>
                              </a:cubicBezTo>
                              <a:cubicBezTo>
                                <a:pt x="-44649" y="690616"/>
                                <a:pt x="20546" y="590180"/>
                                <a:pt x="0" y="432118"/>
                              </a:cubicBezTo>
                              <a:cubicBezTo>
                                <a:pt x="-20546" y="274056"/>
                                <a:pt x="3444" y="14262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D33954A-370A-0B71-A3A6-B69618C96F86}"/>
                    </a:ext>
                  </a:extLst>
                </p:cNvPr>
                <p:cNvSpPr txBox="1"/>
                <p:nvPr/>
              </p:nvSpPr>
              <p:spPr>
                <a:xfrm>
                  <a:off x="3098268" y="578368"/>
                  <a:ext cx="576477" cy="553998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3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D33954A-370A-0B71-A3A6-B69618C96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8268" y="578368"/>
                  <a:ext cx="576477" cy="553998"/>
                </a:xfrm>
                <a:prstGeom prst="rect">
                  <a:avLst/>
                </a:prstGeom>
                <a:blipFill>
                  <a:blip r:embed="rId7"/>
                  <a:stretch>
                    <a:fillRect l="-6122" b="-17021"/>
                  </a:stretch>
                </a:blipFill>
                <a:ln w="381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115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6142024"/>
              </p:ext>
            </p:extLst>
          </p:nvPr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118589" y="660434"/>
            <a:ext cx="2720030" cy="2308324"/>
          </a:xfrm>
          <a:custGeom>
            <a:avLst/>
            <a:gdLst>
              <a:gd name="connsiteX0" fmla="*/ 0 w 2720030"/>
              <a:gd name="connsiteY0" fmla="*/ 0 h 2308324"/>
              <a:gd name="connsiteX1" fmla="*/ 516806 w 2720030"/>
              <a:gd name="connsiteY1" fmla="*/ 0 h 2308324"/>
              <a:gd name="connsiteX2" fmla="*/ 979211 w 2720030"/>
              <a:gd name="connsiteY2" fmla="*/ 0 h 2308324"/>
              <a:gd name="connsiteX3" fmla="*/ 1577617 w 2720030"/>
              <a:gd name="connsiteY3" fmla="*/ 0 h 2308324"/>
              <a:gd name="connsiteX4" fmla="*/ 2094423 w 2720030"/>
              <a:gd name="connsiteY4" fmla="*/ 0 h 2308324"/>
              <a:gd name="connsiteX5" fmla="*/ 2720030 w 2720030"/>
              <a:gd name="connsiteY5" fmla="*/ 0 h 2308324"/>
              <a:gd name="connsiteX6" fmla="*/ 2720030 w 2720030"/>
              <a:gd name="connsiteY6" fmla="*/ 623247 h 2308324"/>
              <a:gd name="connsiteX7" fmla="*/ 2720030 w 2720030"/>
              <a:gd name="connsiteY7" fmla="*/ 1200328 h 2308324"/>
              <a:gd name="connsiteX8" fmla="*/ 2720030 w 2720030"/>
              <a:gd name="connsiteY8" fmla="*/ 1777409 h 2308324"/>
              <a:gd name="connsiteX9" fmla="*/ 2720030 w 2720030"/>
              <a:gd name="connsiteY9" fmla="*/ 2308324 h 2308324"/>
              <a:gd name="connsiteX10" fmla="*/ 2230425 w 2720030"/>
              <a:gd name="connsiteY10" fmla="*/ 2308324 h 2308324"/>
              <a:gd name="connsiteX11" fmla="*/ 1686419 w 2720030"/>
              <a:gd name="connsiteY11" fmla="*/ 2308324 h 2308324"/>
              <a:gd name="connsiteX12" fmla="*/ 1169613 w 2720030"/>
              <a:gd name="connsiteY12" fmla="*/ 2308324 h 2308324"/>
              <a:gd name="connsiteX13" fmla="*/ 571206 w 2720030"/>
              <a:gd name="connsiteY13" fmla="*/ 2308324 h 2308324"/>
              <a:gd name="connsiteX14" fmla="*/ 0 w 2720030"/>
              <a:gd name="connsiteY14" fmla="*/ 2308324 h 2308324"/>
              <a:gd name="connsiteX15" fmla="*/ 0 w 2720030"/>
              <a:gd name="connsiteY15" fmla="*/ 1777409 h 2308324"/>
              <a:gd name="connsiteX16" fmla="*/ 0 w 2720030"/>
              <a:gd name="connsiteY16" fmla="*/ 1200328 h 2308324"/>
              <a:gd name="connsiteX17" fmla="*/ 0 w 2720030"/>
              <a:gd name="connsiteY17" fmla="*/ 646331 h 2308324"/>
              <a:gd name="connsiteX18" fmla="*/ 0 w 2720030"/>
              <a:gd name="connsiteY18" fmla="*/ 0 h 230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720030" h="2308324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30507" y="196642"/>
                  <a:pt x="2682729" y="376789"/>
                  <a:pt x="2720030" y="623247"/>
                </a:cubicBezTo>
                <a:cubicBezTo>
                  <a:pt x="2757331" y="869705"/>
                  <a:pt x="2666251" y="1043723"/>
                  <a:pt x="2720030" y="1200328"/>
                </a:cubicBezTo>
                <a:cubicBezTo>
                  <a:pt x="2773809" y="1356933"/>
                  <a:pt x="2711416" y="1522361"/>
                  <a:pt x="2720030" y="1777409"/>
                </a:cubicBezTo>
                <a:cubicBezTo>
                  <a:pt x="2728644" y="2032457"/>
                  <a:pt x="2713811" y="2066491"/>
                  <a:pt x="2720030" y="2308324"/>
                </a:cubicBezTo>
                <a:cubicBezTo>
                  <a:pt x="2619032" y="2310430"/>
                  <a:pt x="2423604" y="2265185"/>
                  <a:pt x="2230425" y="2308324"/>
                </a:cubicBezTo>
                <a:cubicBezTo>
                  <a:pt x="2037247" y="2351463"/>
                  <a:pt x="1816736" y="2269089"/>
                  <a:pt x="1686419" y="2308324"/>
                </a:cubicBezTo>
                <a:cubicBezTo>
                  <a:pt x="1556102" y="2347559"/>
                  <a:pt x="1301562" y="2264568"/>
                  <a:pt x="1169613" y="2308324"/>
                </a:cubicBezTo>
                <a:cubicBezTo>
                  <a:pt x="1037664" y="2352080"/>
                  <a:pt x="802621" y="2241148"/>
                  <a:pt x="571206" y="2308324"/>
                </a:cubicBezTo>
                <a:cubicBezTo>
                  <a:pt x="339791" y="2375500"/>
                  <a:pt x="136688" y="2275445"/>
                  <a:pt x="0" y="2308324"/>
                </a:cubicBezTo>
                <a:cubicBezTo>
                  <a:pt x="-19134" y="2072260"/>
                  <a:pt x="20451" y="1967396"/>
                  <a:pt x="0" y="1777409"/>
                </a:cubicBezTo>
                <a:cubicBezTo>
                  <a:pt x="-20451" y="1587423"/>
                  <a:pt x="36992" y="1372729"/>
                  <a:pt x="0" y="1200328"/>
                </a:cubicBezTo>
                <a:cubicBezTo>
                  <a:pt x="-36992" y="1027927"/>
                  <a:pt x="50968" y="824903"/>
                  <a:pt x="0" y="646331"/>
                </a:cubicBezTo>
                <a:cubicBezTo>
                  <a:pt x="-50968" y="467759"/>
                  <a:pt x="54622" y="21400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400" dirty="0">
                <a:ea typeface="Cambria Math" panose="02040503050406030204" pitchFamily="18" charset="0"/>
              </a:rPr>
              <a:t>In comparison, this data point results in a negative value which tells us </a:t>
            </a:r>
            <a:r>
              <a:rPr lang="en-GB" sz="2400" b="1" dirty="0">
                <a:ea typeface="Cambria Math" panose="02040503050406030204" pitchFamily="18" charset="0"/>
              </a:rPr>
              <a:t>that the data point is below the </a:t>
            </a:r>
            <a:r>
              <a:rPr lang="en-GB" sz="2400" b="1" dirty="0">
                <a:solidFill>
                  <a:srgbClr val="FFC000"/>
                </a:solidFill>
                <a:ea typeface="Cambria Math" panose="02040503050406030204" pitchFamily="18" charset="0"/>
              </a:rPr>
              <a:t>line</a:t>
            </a:r>
            <a:r>
              <a:rPr lang="en-GB" sz="2400" dirty="0">
                <a:ea typeface="Cambria Math" panose="02040503050406030204" pitchFamily="18" charset="0"/>
              </a:rPr>
              <a:t>.</a:t>
            </a:r>
            <a:endParaRPr lang="en-GB" sz="2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AC517-DDDD-617B-EAC1-0ADABEBF1134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E79-A071-A707-C593-CF4CEE86DB16}"/>
                  </a:ext>
                </a:extLst>
              </p:cNvPr>
              <p:cNvSpPr txBox="1"/>
              <p:nvPr/>
            </p:nvSpPr>
            <p:spPr>
              <a:xfrm>
                <a:off x="8063969" y="4045043"/>
                <a:ext cx="2327372" cy="55399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961E79-A071-A707-C593-CF4CEE86D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969" y="4045043"/>
                <a:ext cx="2327372" cy="553998"/>
              </a:xfrm>
              <a:prstGeom prst="rect">
                <a:avLst/>
              </a:prstGeom>
              <a:blipFill>
                <a:blip r:embed="rId5"/>
                <a:stretch>
                  <a:fillRect b="-6383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53708D-BDD2-C6A6-B30A-EA9D8E743369}"/>
                  </a:ext>
                </a:extLst>
              </p:cNvPr>
              <p:cNvSpPr txBox="1"/>
              <p:nvPr/>
            </p:nvSpPr>
            <p:spPr>
              <a:xfrm>
                <a:off x="87085" y="3311046"/>
                <a:ext cx="3395067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53708D-BDD2-C6A6-B30A-EA9D8E743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5" y="3311046"/>
                <a:ext cx="3395067" cy="553998"/>
              </a:xfrm>
              <a:prstGeom prst="rect">
                <a:avLst/>
              </a:prstGeom>
              <a:blipFill>
                <a:blip r:embed="rId6"/>
                <a:stretch>
                  <a:fillRect b="-8511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553B26-9D9C-F779-F843-ADCAB34583C2}"/>
                  </a:ext>
                </a:extLst>
              </p:cNvPr>
              <p:cNvSpPr txBox="1"/>
              <p:nvPr/>
            </p:nvSpPr>
            <p:spPr>
              <a:xfrm>
                <a:off x="-93866" y="3868928"/>
                <a:ext cx="4001539" cy="553998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GB" sz="3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GB" sz="3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d>
                        <m:dPr>
                          <m:ctrlPr>
                            <a:rPr lang="en-GB" sz="3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GB" sz="3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−4=0</m:t>
                      </m:r>
                    </m:oMath>
                  </m:oMathPara>
                </a14:m>
                <a:endParaRPr lang="en-PH" sz="3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553B26-9D9C-F779-F843-ADCAB3458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866" y="3868928"/>
                <a:ext cx="4001539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7B42EB02-B555-5DE6-5D06-A8E31CE815D4}"/>
              </a:ext>
            </a:extLst>
          </p:cNvPr>
          <p:cNvGrpSpPr/>
          <p:nvPr/>
        </p:nvGrpSpPr>
        <p:grpSpPr>
          <a:xfrm>
            <a:off x="-34599" y="4491489"/>
            <a:ext cx="3674745" cy="553998"/>
            <a:chOff x="-34599" y="4491489"/>
            <a:chExt cx="3674745" cy="553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83A3EB7-4DED-31A6-2A0F-259C00D02A73}"/>
                    </a:ext>
                  </a:extLst>
                </p:cNvPr>
                <p:cNvSpPr txBox="1"/>
                <p:nvPr/>
              </p:nvSpPr>
              <p:spPr>
                <a:xfrm>
                  <a:off x="-34599" y="4491489"/>
                  <a:ext cx="2829460" cy="553998"/>
                </a:xfrm>
                <a:prstGeom prst="rect">
                  <a:avLst/>
                </a:prstGeom>
                <a:noFill/>
                <a:ln w="38100">
                  <a:noFill/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3450768"/>
                            <a:gd name="connsiteY0" fmla="*/ 0 h 830997"/>
                            <a:gd name="connsiteX1" fmla="*/ 540620 w 3450768"/>
                            <a:gd name="connsiteY1" fmla="*/ 0 h 830997"/>
                            <a:gd name="connsiteX2" fmla="*/ 1012225 w 3450768"/>
                            <a:gd name="connsiteY2" fmla="*/ 0 h 830997"/>
                            <a:gd name="connsiteX3" fmla="*/ 1656369 w 3450768"/>
                            <a:gd name="connsiteY3" fmla="*/ 0 h 830997"/>
                            <a:gd name="connsiteX4" fmla="*/ 2196989 w 3450768"/>
                            <a:gd name="connsiteY4" fmla="*/ 0 h 830997"/>
                            <a:gd name="connsiteX5" fmla="*/ 2737609 w 3450768"/>
                            <a:gd name="connsiteY5" fmla="*/ 0 h 830997"/>
                            <a:gd name="connsiteX6" fmla="*/ 3450768 w 3450768"/>
                            <a:gd name="connsiteY6" fmla="*/ 0 h 830997"/>
                            <a:gd name="connsiteX7" fmla="*/ 3450768 w 3450768"/>
                            <a:gd name="connsiteY7" fmla="*/ 398879 h 830997"/>
                            <a:gd name="connsiteX8" fmla="*/ 3450768 w 3450768"/>
                            <a:gd name="connsiteY8" fmla="*/ 830997 h 830997"/>
                            <a:gd name="connsiteX9" fmla="*/ 2944655 w 3450768"/>
                            <a:gd name="connsiteY9" fmla="*/ 830997 h 830997"/>
                            <a:gd name="connsiteX10" fmla="*/ 2369527 w 3450768"/>
                            <a:gd name="connsiteY10" fmla="*/ 830997 h 830997"/>
                            <a:gd name="connsiteX11" fmla="*/ 1794399 w 3450768"/>
                            <a:gd name="connsiteY11" fmla="*/ 830997 h 830997"/>
                            <a:gd name="connsiteX12" fmla="*/ 1253779 w 3450768"/>
                            <a:gd name="connsiteY12" fmla="*/ 830997 h 830997"/>
                            <a:gd name="connsiteX13" fmla="*/ 609636 w 3450768"/>
                            <a:gd name="connsiteY13" fmla="*/ 830997 h 830997"/>
                            <a:gd name="connsiteX14" fmla="*/ 0 w 3450768"/>
                            <a:gd name="connsiteY14" fmla="*/ 830997 h 830997"/>
                            <a:gd name="connsiteX15" fmla="*/ 0 w 3450768"/>
                            <a:gd name="connsiteY15" fmla="*/ 432118 h 830997"/>
                            <a:gd name="connsiteX16" fmla="*/ 0 w 3450768"/>
                            <a:gd name="connsiteY16" fmla="*/ 0 h 83099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</a:cxnLst>
                          <a:rect l="l" t="t" r="r" b="b"/>
                          <a:pathLst>
                            <a:path w="3450768" h="830997" extrusionOk="0">
                              <a:moveTo>
                                <a:pt x="0" y="0"/>
                              </a:moveTo>
                              <a:cubicBezTo>
                                <a:pt x="152178" y="-7635"/>
                                <a:pt x="314436" y="16672"/>
                                <a:pt x="540620" y="0"/>
                              </a:cubicBezTo>
                              <a:cubicBezTo>
                                <a:pt x="766804" y="-16672"/>
                                <a:pt x="881368" y="35039"/>
                                <a:pt x="1012225" y="0"/>
                              </a:cubicBezTo>
                              <a:cubicBezTo>
                                <a:pt x="1143082" y="-35039"/>
                                <a:pt x="1362389" y="63883"/>
                                <a:pt x="1656369" y="0"/>
                              </a:cubicBezTo>
                              <a:cubicBezTo>
                                <a:pt x="1950349" y="-63883"/>
                                <a:pt x="1930356" y="50411"/>
                                <a:pt x="2196989" y="0"/>
                              </a:cubicBezTo>
                              <a:cubicBezTo>
                                <a:pt x="2463622" y="-50411"/>
                                <a:pt x="2553280" y="32879"/>
                                <a:pt x="2737609" y="0"/>
                              </a:cubicBezTo>
                              <a:cubicBezTo>
                                <a:pt x="2921938" y="-32879"/>
                                <a:pt x="3292093" y="66022"/>
                                <a:pt x="3450768" y="0"/>
                              </a:cubicBezTo>
                              <a:cubicBezTo>
                                <a:pt x="3480850" y="174921"/>
                                <a:pt x="3429597" y="218664"/>
                                <a:pt x="3450768" y="398879"/>
                              </a:cubicBezTo>
                              <a:cubicBezTo>
                                <a:pt x="3471939" y="579094"/>
                                <a:pt x="3445262" y="623240"/>
                                <a:pt x="3450768" y="830997"/>
                              </a:cubicBezTo>
                              <a:cubicBezTo>
                                <a:pt x="3197858" y="879652"/>
                                <a:pt x="3171909" y="823287"/>
                                <a:pt x="2944655" y="830997"/>
                              </a:cubicBezTo>
                              <a:cubicBezTo>
                                <a:pt x="2717401" y="838707"/>
                                <a:pt x="2562173" y="815734"/>
                                <a:pt x="2369527" y="830997"/>
                              </a:cubicBezTo>
                              <a:cubicBezTo>
                                <a:pt x="2176881" y="846260"/>
                                <a:pt x="1914689" y="775340"/>
                                <a:pt x="1794399" y="830997"/>
                              </a:cubicBezTo>
                              <a:cubicBezTo>
                                <a:pt x="1674109" y="886654"/>
                                <a:pt x="1485464" y="792006"/>
                                <a:pt x="1253779" y="830997"/>
                              </a:cubicBezTo>
                              <a:cubicBezTo>
                                <a:pt x="1022094" y="869988"/>
                                <a:pt x="830674" y="818366"/>
                                <a:pt x="609636" y="830997"/>
                              </a:cubicBezTo>
                              <a:cubicBezTo>
                                <a:pt x="388598" y="843628"/>
                                <a:pt x="160715" y="810712"/>
                                <a:pt x="0" y="830997"/>
                              </a:cubicBezTo>
                              <a:cubicBezTo>
                                <a:pt x="-44649" y="690616"/>
                                <a:pt x="20546" y="590180"/>
                                <a:pt x="0" y="432118"/>
                              </a:cubicBezTo>
                              <a:cubicBezTo>
                                <a:pt x="-20546" y="274056"/>
                                <a:pt x="3444" y="14262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0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sz="3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GB" sz="3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+12−4=</m:t>
                        </m:r>
                      </m:oMath>
                    </m:oMathPara>
                  </a14:m>
                  <a:endParaRPr lang="en-PH" sz="3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83A3EB7-4DED-31A6-2A0F-259C00D02A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4599" y="4491489"/>
                  <a:ext cx="2829460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>
                  <a:noFill/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3450768"/>
                            <a:gd name="connsiteY0" fmla="*/ 0 h 830997"/>
                            <a:gd name="connsiteX1" fmla="*/ 540620 w 3450768"/>
                            <a:gd name="connsiteY1" fmla="*/ 0 h 830997"/>
                            <a:gd name="connsiteX2" fmla="*/ 1012225 w 3450768"/>
                            <a:gd name="connsiteY2" fmla="*/ 0 h 830997"/>
                            <a:gd name="connsiteX3" fmla="*/ 1656369 w 3450768"/>
                            <a:gd name="connsiteY3" fmla="*/ 0 h 830997"/>
                            <a:gd name="connsiteX4" fmla="*/ 2196989 w 3450768"/>
                            <a:gd name="connsiteY4" fmla="*/ 0 h 830997"/>
                            <a:gd name="connsiteX5" fmla="*/ 2737609 w 3450768"/>
                            <a:gd name="connsiteY5" fmla="*/ 0 h 830997"/>
                            <a:gd name="connsiteX6" fmla="*/ 3450768 w 3450768"/>
                            <a:gd name="connsiteY6" fmla="*/ 0 h 830997"/>
                            <a:gd name="connsiteX7" fmla="*/ 3450768 w 3450768"/>
                            <a:gd name="connsiteY7" fmla="*/ 398879 h 830997"/>
                            <a:gd name="connsiteX8" fmla="*/ 3450768 w 3450768"/>
                            <a:gd name="connsiteY8" fmla="*/ 830997 h 830997"/>
                            <a:gd name="connsiteX9" fmla="*/ 2944655 w 3450768"/>
                            <a:gd name="connsiteY9" fmla="*/ 830997 h 830997"/>
                            <a:gd name="connsiteX10" fmla="*/ 2369527 w 3450768"/>
                            <a:gd name="connsiteY10" fmla="*/ 830997 h 830997"/>
                            <a:gd name="connsiteX11" fmla="*/ 1794399 w 3450768"/>
                            <a:gd name="connsiteY11" fmla="*/ 830997 h 830997"/>
                            <a:gd name="connsiteX12" fmla="*/ 1253779 w 3450768"/>
                            <a:gd name="connsiteY12" fmla="*/ 830997 h 830997"/>
                            <a:gd name="connsiteX13" fmla="*/ 609636 w 3450768"/>
                            <a:gd name="connsiteY13" fmla="*/ 830997 h 830997"/>
                            <a:gd name="connsiteX14" fmla="*/ 0 w 3450768"/>
                            <a:gd name="connsiteY14" fmla="*/ 830997 h 830997"/>
                            <a:gd name="connsiteX15" fmla="*/ 0 w 3450768"/>
                            <a:gd name="connsiteY15" fmla="*/ 432118 h 830997"/>
                            <a:gd name="connsiteX16" fmla="*/ 0 w 3450768"/>
                            <a:gd name="connsiteY16" fmla="*/ 0 h 83099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</a:cxnLst>
                          <a:rect l="l" t="t" r="r" b="b"/>
                          <a:pathLst>
                            <a:path w="3450768" h="830997" extrusionOk="0">
                              <a:moveTo>
                                <a:pt x="0" y="0"/>
                              </a:moveTo>
                              <a:cubicBezTo>
                                <a:pt x="152178" y="-7635"/>
                                <a:pt x="314436" y="16672"/>
                                <a:pt x="540620" y="0"/>
                              </a:cubicBezTo>
                              <a:cubicBezTo>
                                <a:pt x="766804" y="-16672"/>
                                <a:pt x="881368" y="35039"/>
                                <a:pt x="1012225" y="0"/>
                              </a:cubicBezTo>
                              <a:cubicBezTo>
                                <a:pt x="1143082" y="-35039"/>
                                <a:pt x="1362389" y="63883"/>
                                <a:pt x="1656369" y="0"/>
                              </a:cubicBezTo>
                              <a:cubicBezTo>
                                <a:pt x="1950349" y="-63883"/>
                                <a:pt x="1930356" y="50411"/>
                                <a:pt x="2196989" y="0"/>
                              </a:cubicBezTo>
                              <a:cubicBezTo>
                                <a:pt x="2463622" y="-50411"/>
                                <a:pt x="2553280" y="32879"/>
                                <a:pt x="2737609" y="0"/>
                              </a:cubicBezTo>
                              <a:cubicBezTo>
                                <a:pt x="2921938" y="-32879"/>
                                <a:pt x="3292093" y="66022"/>
                                <a:pt x="3450768" y="0"/>
                              </a:cubicBezTo>
                              <a:cubicBezTo>
                                <a:pt x="3480850" y="174921"/>
                                <a:pt x="3429597" y="218664"/>
                                <a:pt x="3450768" y="398879"/>
                              </a:cubicBezTo>
                              <a:cubicBezTo>
                                <a:pt x="3471939" y="579094"/>
                                <a:pt x="3445262" y="623240"/>
                                <a:pt x="3450768" y="830997"/>
                              </a:cubicBezTo>
                              <a:cubicBezTo>
                                <a:pt x="3197858" y="879652"/>
                                <a:pt x="3171909" y="823287"/>
                                <a:pt x="2944655" y="830997"/>
                              </a:cubicBezTo>
                              <a:cubicBezTo>
                                <a:pt x="2717401" y="838707"/>
                                <a:pt x="2562173" y="815734"/>
                                <a:pt x="2369527" y="830997"/>
                              </a:cubicBezTo>
                              <a:cubicBezTo>
                                <a:pt x="2176881" y="846260"/>
                                <a:pt x="1914689" y="775340"/>
                                <a:pt x="1794399" y="830997"/>
                              </a:cubicBezTo>
                              <a:cubicBezTo>
                                <a:pt x="1674109" y="886654"/>
                                <a:pt x="1485464" y="792006"/>
                                <a:pt x="1253779" y="830997"/>
                              </a:cubicBezTo>
                              <a:cubicBezTo>
                                <a:pt x="1022094" y="869988"/>
                                <a:pt x="830674" y="818366"/>
                                <a:pt x="609636" y="830997"/>
                              </a:cubicBezTo>
                              <a:cubicBezTo>
                                <a:pt x="388598" y="843628"/>
                                <a:pt x="160715" y="810712"/>
                                <a:pt x="0" y="830997"/>
                              </a:cubicBezTo>
                              <a:cubicBezTo>
                                <a:pt x="-44649" y="690616"/>
                                <a:pt x="20546" y="590180"/>
                                <a:pt x="0" y="432118"/>
                              </a:cubicBezTo>
                              <a:cubicBezTo>
                                <a:pt x="-20546" y="274056"/>
                                <a:pt x="3444" y="14262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2B5F05-916D-5634-C96F-941784E1DD54}"/>
                    </a:ext>
                  </a:extLst>
                </p:cNvPr>
                <p:cNvSpPr txBox="1"/>
                <p:nvPr/>
              </p:nvSpPr>
              <p:spPr>
                <a:xfrm>
                  <a:off x="2734354" y="4491489"/>
                  <a:ext cx="905792" cy="553998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r>
                          <a:rPr lang="en-GB" sz="3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02B5F05-916D-5634-C96F-941784E1DD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354" y="4491489"/>
                  <a:ext cx="905792" cy="553998"/>
                </a:xfrm>
                <a:prstGeom prst="rect">
                  <a:avLst/>
                </a:prstGeom>
                <a:blipFill>
                  <a:blip r:embed="rId9"/>
                  <a:stretch>
                    <a:fillRect b="-19149"/>
                  </a:stretch>
                </a:blipFill>
                <a:ln w="381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5056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196736" y="637334"/>
            <a:ext cx="2720030" cy="1569660"/>
          </a:xfrm>
          <a:custGeom>
            <a:avLst/>
            <a:gdLst>
              <a:gd name="connsiteX0" fmla="*/ 0 w 2720030"/>
              <a:gd name="connsiteY0" fmla="*/ 0 h 1569660"/>
              <a:gd name="connsiteX1" fmla="*/ 516806 w 2720030"/>
              <a:gd name="connsiteY1" fmla="*/ 0 h 1569660"/>
              <a:gd name="connsiteX2" fmla="*/ 979211 w 2720030"/>
              <a:gd name="connsiteY2" fmla="*/ 0 h 1569660"/>
              <a:gd name="connsiteX3" fmla="*/ 1577617 w 2720030"/>
              <a:gd name="connsiteY3" fmla="*/ 0 h 1569660"/>
              <a:gd name="connsiteX4" fmla="*/ 2094423 w 2720030"/>
              <a:gd name="connsiteY4" fmla="*/ 0 h 1569660"/>
              <a:gd name="connsiteX5" fmla="*/ 2720030 w 2720030"/>
              <a:gd name="connsiteY5" fmla="*/ 0 h 1569660"/>
              <a:gd name="connsiteX6" fmla="*/ 2720030 w 2720030"/>
              <a:gd name="connsiteY6" fmla="*/ 554613 h 1569660"/>
              <a:gd name="connsiteX7" fmla="*/ 2720030 w 2720030"/>
              <a:gd name="connsiteY7" fmla="*/ 1077833 h 1569660"/>
              <a:gd name="connsiteX8" fmla="*/ 2720030 w 2720030"/>
              <a:gd name="connsiteY8" fmla="*/ 1569660 h 1569660"/>
              <a:gd name="connsiteX9" fmla="*/ 2230425 w 2720030"/>
              <a:gd name="connsiteY9" fmla="*/ 1569660 h 1569660"/>
              <a:gd name="connsiteX10" fmla="*/ 1686419 w 2720030"/>
              <a:gd name="connsiteY10" fmla="*/ 1569660 h 1569660"/>
              <a:gd name="connsiteX11" fmla="*/ 1142413 w 2720030"/>
              <a:gd name="connsiteY11" fmla="*/ 1569660 h 1569660"/>
              <a:gd name="connsiteX12" fmla="*/ 625607 w 2720030"/>
              <a:gd name="connsiteY12" fmla="*/ 1569660 h 1569660"/>
              <a:gd name="connsiteX13" fmla="*/ 0 w 2720030"/>
              <a:gd name="connsiteY13" fmla="*/ 1569660 h 1569660"/>
              <a:gd name="connsiteX14" fmla="*/ 0 w 2720030"/>
              <a:gd name="connsiteY14" fmla="*/ 1015047 h 1569660"/>
              <a:gd name="connsiteX15" fmla="*/ 0 w 2720030"/>
              <a:gd name="connsiteY15" fmla="*/ 460434 h 1569660"/>
              <a:gd name="connsiteX16" fmla="*/ 0 w 2720030"/>
              <a:gd name="connsiteY16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0030" h="1569660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22836" y="224270"/>
                  <a:pt x="2710128" y="328034"/>
                  <a:pt x="2720030" y="554613"/>
                </a:cubicBezTo>
                <a:cubicBezTo>
                  <a:pt x="2729932" y="781192"/>
                  <a:pt x="2710916" y="833896"/>
                  <a:pt x="2720030" y="1077833"/>
                </a:cubicBezTo>
                <a:cubicBezTo>
                  <a:pt x="2729144" y="1321770"/>
                  <a:pt x="2713345" y="1453710"/>
                  <a:pt x="2720030" y="1569660"/>
                </a:cubicBezTo>
                <a:cubicBezTo>
                  <a:pt x="2548123" y="1581039"/>
                  <a:pt x="2438404" y="1559899"/>
                  <a:pt x="2230425" y="1569660"/>
                </a:cubicBezTo>
                <a:cubicBezTo>
                  <a:pt x="2022446" y="1579421"/>
                  <a:pt x="1906917" y="1561579"/>
                  <a:pt x="1686419" y="1569660"/>
                </a:cubicBezTo>
                <a:cubicBezTo>
                  <a:pt x="1465921" y="1577741"/>
                  <a:pt x="1272730" y="1530425"/>
                  <a:pt x="1142413" y="1569660"/>
                </a:cubicBezTo>
                <a:cubicBezTo>
                  <a:pt x="1012096" y="1608895"/>
                  <a:pt x="757556" y="1525904"/>
                  <a:pt x="625607" y="1569660"/>
                </a:cubicBezTo>
                <a:cubicBezTo>
                  <a:pt x="493658" y="1613416"/>
                  <a:pt x="243831" y="1554089"/>
                  <a:pt x="0" y="1569660"/>
                </a:cubicBezTo>
                <a:cubicBezTo>
                  <a:pt x="-30494" y="1401409"/>
                  <a:pt x="8881" y="1187631"/>
                  <a:pt x="0" y="1015047"/>
                </a:cubicBezTo>
                <a:cubicBezTo>
                  <a:pt x="-8881" y="842463"/>
                  <a:pt x="30028" y="737608"/>
                  <a:pt x="0" y="460434"/>
                </a:cubicBezTo>
                <a:cubicBezTo>
                  <a:pt x="-30028" y="183260"/>
                  <a:pt x="13643" y="14583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400" dirty="0">
                <a:ea typeface="Cambria Math" panose="02040503050406030204" pitchFamily="18" charset="0"/>
              </a:rPr>
              <a:t>Note that any </a:t>
            </a:r>
            <a:r>
              <a:rPr lang="en-GB" sz="2400" b="1" dirty="0">
                <a:ea typeface="Cambria Math" panose="02040503050406030204" pitchFamily="18" charset="0"/>
              </a:rPr>
              <a:t>data point on the </a:t>
            </a:r>
            <a:r>
              <a:rPr lang="en-GB" sz="2400" b="1" dirty="0">
                <a:solidFill>
                  <a:srgbClr val="FFC000"/>
                </a:solidFill>
                <a:ea typeface="Cambria Math" panose="02040503050406030204" pitchFamily="18" charset="0"/>
              </a:rPr>
              <a:t>line</a:t>
            </a:r>
            <a:r>
              <a:rPr lang="en-GB" sz="2400" b="1" dirty="0">
                <a:ea typeface="Cambria Math" panose="02040503050406030204" pitchFamily="18" charset="0"/>
              </a:rPr>
              <a:t> </a:t>
            </a:r>
            <a:r>
              <a:rPr lang="en-GB" sz="2400" dirty="0">
                <a:ea typeface="Cambria Math" panose="02040503050406030204" pitchFamily="18" charset="0"/>
              </a:rPr>
              <a:t>will result in a value of </a:t>
            </a:r>
            <a:r>
              <a:rPr lang="en-GB" sz="2400" b="1" dirty="0">
                <a:ea typeface="Cambria Math" panose="02040503050406030204" pitchFamily="18" charset="0"/>
              </a:rPr>
              <a:t>zero</a:t>
            </a:r>
            <a:endParaRPr lang="en-GB" sz="24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AC517-DDDD-617B-EAC1-0ADABEBF1134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53708D-BDD2-C6A6-B30A-EA9D8E743369}"/>
                  </a:ext>
                </a:extLst>
              </p:cNvPr>
              <p:cNvSpPr txBox="1"/>
              <p:nvPr/>
            </p:nvSpPr>
            <p:spPr>
              <a:xfrm>
                <a:off x="113828" y="2479080"/>
                <a:ext cx="3395067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53708D-BDD2-C6A6-B30A-EA9D8E743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28" y="2479080"/>
                <a:ext cx="3395067" cy="553998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553B26-9D9C-F779-F843-ADCAB34583C2}"/>
                  </a:ext>
                </a:extLst>
              </p:cNvPr>
              <p:cNvSpPr txBox="1"/>
              <p:nvPr/>
            </p:nvSpPr>
            <p:spPr>
              <a:xfrm>
                <a:off x="-67412" y="3180820"/>
                <a:ext cx="4001539" cy="523220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GB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GB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d>
                        <m:dPr>
                          <m:ctrlPr>
                            <a:rPr lang="en-GB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3.5</m:t>
                          </m:r>
                        </m:e>
                      </m:d>
                      <m:r>
                        <a:rPr lang="en-GB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−4=0</m:t>
                      </m:r>
                    </m:oMath>
                  </m:oMathPara>
                </a14:m>
                <a:endParaRPr lang="en-PH" sz="2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553B26-9D9C-F779-F843-ADCAB3458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412" y="3180820"/>
                <a:ext cx="400153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1D6DE3E-0FAD-8B75-362D-11459F2283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7027068"/>
              </p:ext>
            </p:extLst>
          </p:nvPr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9B7731-F628-126E-BBBE-BA575B27A0B9}"/>
                  </a:ext>
                </a:extLst>
              </p:cNvPr>
              <p:cNvSpPr txBox="1"/>
              <p:nvPr/>
            </p:nvSpPr>
            <p:spPr>
              <a:xfrm>
                <a:off x="8318447" y="3664043"/>
                <a:ext cx="2612020" cy="55399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3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GB" sz="3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3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GB" sz="3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sz="3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GB" sz="3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3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PH" sz="3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.5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9B7731-F628-126E-BBBE-BA575B27A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8447" y="3664043"/>
                <a:ext cx="2612020" cy="553998"/>
              </a:xfrm>
              <a:prstGeom prst="rect">
                <a:avLst/>
              </a:prstGeom>
              <a:blipFill>
                <a:blip r:embed="rId8"/>
                <a:stretch>
                  <a:fillRect t="-10638" r="-952" b="-27660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D9817AC-CD48-1AA5-80AE-3168AFC109E9}"/>
              </a:ext>
            </a:extLst>
          </p:cNvPr>
          <p:cNvGrpSpPr/>
          <p:nvPr/>
        </p:nvGrpSpPr>
        <p:grpSpPr>
          <a:xfrm>
            <a:off x="0" y="3664043"/>
            <a:ext cx="3557877" cy="553998"/>
            <a:chOff x="0" y="3664043"/>
            <a:chExt cx="3557877" cy="553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83A3EB7-4DED-31A6-2A0F-259C00D02A73}"/>
                    </a:ext>
                  </a:extLst>
                </p:cNvPr>
                <p:cNvSpPr txBox="1"/>
                <p:nvPr/>
              </p:nvSpPr>
              <p:spPr>
                <a:xfrm>
                  <a:off x="0" y="3694821"/>
                  <a:ext cx="2652085" cy="523220"/>
                </a:xfrm>
                <a:prstGeom prst="rect">
                  <a:avLst/>
                </a:prstGeom>
                <a:noFill/>
                <a:ln w="38100">
                  <a:noFill/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3450768"/>
                            <a:gd name="connsiteY0" fmla="*/ 0 h 830997"/>
                            <a:gd name="connsiteX1" fmla="*/ 540620 w 3450768"/>
                            <a:gd name="connsiteY1" fmla="*/ 0 h 830997"/>
                            <a:gd name="connsiteX2" fmla="*/ 1012225 w 3450768"/>
                            <a:gd name="connsiteY2" fmla="*/ 0 h 830997"/>
                            <a:gd name="connsiteX3" fmla="*/ 1656369 w 3450768"/>
                            <a:gd name="connsiteY3" fmla="*/ 0 h 830997"/>
                            <a:gd name="connsiteX4" fmla="*/ 2196989 w 3450768"/>
                            <a:gd name="connsiteY4" fmla="*/ 0 h 830997"/>
                            <a:gd name="connsiteX5" fmla="*/ 2737609 w 3450768"/>
                            <a:gd name="connsiteY5" fmla="*/ 0 h 830997"/>
                            <a:gd name="connsiteX6" fmla="*/ 3450768 w 3450768"/>
                            <a:gd name="connsiteY6" fmla="*/ 0 h 830997"/>
                            <a:gd name="connsiteX7" fmla="*/ 3450768 w 3450768"/>
                            <a:gd name="connsiteY7" fmla="*/ 398879 h 830997"/>
                            <a:gd name="connsiteX8" fmla="*/ 3450768 w 3450768"/>
                            <a:gd name="connsiteY8" fmla="*/ 830997 h 830997"/>
                            <a:gd name="connsiteX9" fmla="*/ 2944655 w 3450768"/>
                            <a:gd name="connsiteY9" fmla="*/ 830997 h 830997"/>
                            <a:gd name="connsiteX10" fmla="*/ 2369527 w 3450768"/>
                            <a:gd name="connsiteY10" fmla="*/ 830997 h 830997"/>
                            <a:gd name="connsiteX11" fmla="*/ 1794399 w 3450768"/>
                            <a:gd name="connsiteY11" fmla="*/ 830997 h 830997"/>
                            <a:gd name="connsiteX12" fmla="*/ 1253779 w 3450768"/>
                            <a:gd name="connsiteY12" fmla="*/ 830997 h 830997"/>
                            <a:gd name="connsiteX13" fmla="*/ 609636 w 3450768"/>
                            <a:gd name="connsiteY13" fmla="*/ 830997 h 830997"/>
                            <a:gd name="connsiteX14" fmla="*/ 0 w 3450768"/>
                            <a:gd name="connsiteY14" fmla="*/ 830997 h 830997"/>
                            <a:gd name="connsiteX15" fmla="*/ 0 w 3450768"/>
                            <a:gd name="connsiteY15" fmla="*/ 432118 h 830997"/>
                            <a:gd name="connsiteX16" fmla="*/ 0 w 3450768"/>
                            <a:gd name="connsiteY16" fmla="*/ 0 h 83099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</a:cxnLst>
                          <a:rect l="l" t="t" r="r" b="b"/>
                          <a:pathLst>
                            <a:path w="3450768" h="830997" extrusionOk="0">
                              <a:moveTo>
                                <a:pt x="0" y="0"/>
                              </a:moveTo>
                              <a:cubicBezTo>
                                <a:pt x="152178" y="-7635"/>
                                <a:pt x="314436" y="16672"/>
                                <a:pt x="540620" y="0"/>
                              </a:cubicBezTo>
                              <a:cubicBezTo>
                                <a:pt x="766804" y="-16672"/>
                                <a:pt x="881368" y="35039"/>
                                <a:pt x="1012225" y="0"/>
                              </a:cubicBezTo>
                              <a:cubicBezTo>
                                <a:pt x="1143082" y="-35039"/>
                                <a:pt x="1362389" y="63883"/>
                                <a:pt x="1656369" y="0"/>
                              </a:cubicBezTo>
                              <a:cubicBezTo>
                                <a:pt x="1950349" y="-63883"/>
                                <a:pt x="1930356" y="50411"/>
                                <a:pt x="2196989" y="0"/>
                              </a:cubicBezTo>
                              <a:cubicBezTo>
                                <a:pt x="2463622" y="-50411"/>
                                <a:pt x="2553280" y="32879"/>
                                <a:pt x="2737609" y="0"/>
                              </a:cubicBezTo>
                              <a:cubicBezTo>
                                <a:pt x="2921938" y="-32879"/>
                                <a:pt x="3292093" y="66022"/>
                                <a:pt x="3450768" y="0"/>
                              </a:cubicBezTo>
                              <a:cubicBezTo>
                                <a:pt x="3480850" y="174921"/>
                                <a:pt x="3429597" y="218664"/>
                                <a:pt x="3450768" y="398879"/>
                              </a:cubicBezTo>
                              <a:cubicBezTo>
                                <a:pt x="3471939" y="579094"/>
                                <a:pt x="3445262" y="623240"/>
                                <a:pt x="3450768" y="830997"/>
                              </a:cubicBezTo>
                              <a:cubicBezTo>
                                <a:pt x="3197858" y="879652"/>
                                <a:pt x="3171909" y="823287"/>
                                <a:pt x="2944655" y="830997"/>
                              </a:cubicBezTo>
                              <a:cubicBezTo>
                                <a:pt x="2717401" y="838707"/>
                                <a:pt x="2562173" y="815734"/>
                                <a:pt x="2369527" y="830997"/>
                              </a:cubicBezTo>
                              <a:cubicBezTo>
                                <a:pt x="2176881" y="846260"/>
                                <a:pt x="1914689" y="775340"/>
                                <a:pt x="1794399" y="830997"/>
                              </a:cubicBezTo>
                              <a:cubicBezTo>
                                <a:pt x="1674109" y="886654"/>
                                <a:pt x="1485464" y="792006"/>
                                <a:pt x="1253779" y="830997"/>
                              </a:cubicBezTo>
                              <a:cubicBezTo>
                                <a:pt x="1022094" y="869988"/>
                                <a:pt x="830674" y="818366"/>
                                <a:pt x="609636" y="830997"/>
                              </a:cubicBezTo>
                              <a:cubicBezTo>
                                <a:pt x="388598" y="843628"/>
                                <a:pt x="160715" y="810712"/>
                                <a:pt x="0" y="830997"/>
                              </a:cubicBezTo>
                              <a:cubicBezTo>
                                <a:pt x="-44649" y="690616"/>
                                <a:pt x="20546" y="590180"/>
                                <a:pt x="0" y="432118"/>
                              </a:cubicBezTo>
                              <a:cubicBezTo>
                                <a:pt x="-20546" y="274056"/>
                                <a:pt x="3444" y="14262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sz="2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GB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+14−4=</m:t>
                        </m:r>
                      </m:oMath>
                    </m:oMathPara>
                  </a14:m>
                  <a:endParaRPr lang="en-PH" sz="2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83A3EB7-4DED-31A6-2A0F-259C00D02A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694821"/>
                  <a:ext cx="2652085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noFill/>
                  <a:prstDash val="solid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3450768"/>
                            <a:gd name="connsiteY0" fmla="*/ 0 h 830997"/>
                            <a:gd name="connsiteX1" fmla="*/ 540620 w 3450768"/>
                            <a:gd name="connsiteY1" fmla="*/ 0 h 830997"/>
                            <a:gd name="connsiteX2" fmla="*/ 1012225 w 3450768"/>
                            <a:gd name="connsiteY2" fmla="*/ 0 h 830997"/>
                            <a:gd name="connsiteX3" fmla="*/ 1656369 w 3450768"/>
                            <a:gd name="connsiteY3" fmla="*/ 0 h 830997"/>
                            <a:gd name="connsiteX4" fmla="*/ 2196989 w 3450768"/>
                            <a:gd name="connsiteY4" fmla="*/ 0 h 830997"/>
                            <a:gd name="connsiteX5" fmla="*/ 2737609 w 3450768"/>
                            <a:gd name="connsiteY5" fmla="*/ 0 h 830997"/>
                            <a:gd name="connsiteX6" fmla="*/ 3450768 w 3450768"/>
                            <a:gd name="connsiteY6" fmla="*/ 0 h 830997"/>
                            <a:gd name="connsiteX7" fmla="*/ 3450768 w 3450768"/>
                            <a:gd name="connsiteY7" fmla="*/ 398879 h 830997"/>
                            <a:gd name="connsiteX8" fmla="*/ 3450768 w 3450768"/>
                            <a:gd name="connsiteY8" fmla="*/ 830997 h 830997"/>
                            <a:gd name="connsiteX9" fmla="*/ 2944655 w 3450768"/>
                            <a:gd name="connsiteY9" fmla="*/ 830997 h 830997"/>
                            <a:gd name="connsiteX10" fmla="*/ 2369527 w 3450768"/>
                            <a:gd name="connsiteY10" fmla="*/ 830997 h 830997"/>
                            <a:gd name="connsiteX11" fmla="*/ 1794399 w 3450768"/>
                            <a:gd name="connsiteY11" fmla="*/ 830997 h 830997"/>
                            <a:gd name="connsiteX12" fmla="*/ 1253779 w 3450768"/>
                            <a:gd name="connsiteY12" fmla="*/ 830997 h 830997"/>
                            <a:gd name="connsiteX13" fmla="*/ 609636 w 3450768"/>
                            <a:gd name="connsiteY13" fmla="*/ 830997 h 830997"/>
                            <a:gd name="connsiteX14" fmla="*/ 0 w 3450768"/>
                            <a:gd name="connsiteY14" fmla="*/ 830997 h 830997"/>
                            <a:gd name="connsiteX15" fmla="*/ 0 w 3450768"/>
                            <a:gd name="connsiteY15" fmla="*/ 432118 h 830997"/>
                            <a:gd name="connsiteX16" fmla="*/ 0 w 3450768"/>
                            <a:gd name="connsiteY16" fmla="*/ 0 h 83099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</a:cxnLst>
                          <a:rect l="l" t="t" r="r" b="b"/>
                          <a:pathLst>
                            <a:path w="3450768" h="830997" extrusionOk="0">
                              <a:moveTo>
                                <a:pt x="0" y="0"/>
                              </a:moveTo>
                              <a:cubicBezTo>
                                <a:pt x="152178" y="-7635"/>
                                <a:pt x="314436" y="16672"/>
                                <a:pt x="540620" y="0"/>
                              </a:cubicBezTo>
                              <a:cubicBezTo>
                                <a:pt x="766804" y="-16672"/>
                                <a:pt x="881368" y="35039"/>
                                <a:pt x="1012225" y="0"/>
                              </a:cubicBezTo>
                              <a:cubicBezTo>
                                <a:pt x="1143082" y="-35039"/>
                                <a:pt x="1362389" y="63883"/>
                                <a:pt x="1656369" y="0"/>
                              </a:cubicBezTo>
                              <a:cubicBezTo>
                                <a:pt x="1950349" y="-63883"/>
                                <a:pt x="1930356" y="50411"/>
                                <a:pt x="2196989" y="0"/>
                              </a:cubicBezTo>
                              <a:cubicBezTo>
                                <a:pt x="2463622" y="-50411"/>
                                <a:pt x="2553280" y="32879"/>
                                <a:pt x="2737609" y="0"/>
                              </a:cubicBezTo>
                              <a:cubicBezTo>
                                <a:pt x="2921938" y="-32879"/>
                                <a:pt x="3292093" y="66022"/>
                                <a:pt x="3450768" y="0"/>
                              </a:cubicBezTo>
                              <a:cubicBezTo>
                                <a:pt x="3480850" y="174921"/>
                                <a:pt x="3429597" y="218664"/>
                                <a:pt x="3450768" y="398879"/>
                              </a:cubicBezTo>
                              <a:cubicBezTo>
                                <a:pt x="3471939" y="579094"/>
                                <a:pt x="3445262" y="623240"/>
                                <a:pt x="3450768" y="830997"/>
                              </a:cubicBezTo>
                              <a:cubicBezTo>
                                <a:pt x="3197858" y="879652"/>
                                <a:pt x="3171909" y="823287"/>
                                <a:pt x="2944655" y="830997"/>
                              </a:cubicBezTo>
                              <a:cubicBezTo>
                                <a:pt x="2717401" y="838707"/>
                                <a:pt x="2562173" y="815734"/>
                                <a:pt x="2369527" y="830997"/>
                              </a:cubicBezTo>
                              <a:cubicBezTo>
                                <a:pt x="2176881" y="846260"/>
                                <a:pt x="1914689" y="775340"/>
                                <a:pt x="1794399" y="830997"/>
                              </a:cubicBezTo>
                              <a:cubicBezTo>
                                <a:pt x="1674109" y="886654"/>
                                <a:pt x="1485464" y="792006"/>
                                <a:pt x="1253779" y="830997"/>
                              </a:cubicBezTo>
                              <a:cubicBezTo>
                                <a:pt x="1022094" y="869988"/>
                                <a:pt x="830674" y="818366"/>
                                <a:pt x="609636" y="830997"/>
                              </a:cubicBezTo>
                              <a:cubicBezTo>
                                <a:pt x="388598" y="843628"/>
                                <a:pt x="160715" y="810712"/>
                                <a:pt x="0" y="830997"/>
                              </a:cubicBezTo>
                              <a:cubicBezTo>
                                <a:pt x="-44649" y="690616"/>
                                <a:pt x="20546" y="590180"/>
                                <a:pt x="0" y="432118"/>
                              </a:cubicBezTo>
                              <a:cubicBezTo>
                                <a:pt x="-20546" y="274056"/>
                                <a:pt x="3444" y="142625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Non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2FCF4CB-25E9-822F-4713-280FDBEB011E}"/>
                    </a:ext>
                  </a:extLst>
                </p:cNvPr>
                <p:cNvSpPr txBox="1"/>
                <p:nvPr/>
              </p:nvSpPr>
              <p:spPr>
                <a:xfrm>
                  <a:off x="2652085" y="3664043"/>
                  <a:ext cx="905792" cy="553998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3000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2FCF4CB-25E9-822F-4713-280FDBEB01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085" y="3664043"/>
                  <a:ext cx="905792" cy="55399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833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US" sz="5000" b="1" dirty="0"/>
              <a:t>Outline</a:t>
            </a:r>
            <a:endParaRPr lang="en-PH" sz="5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29847C-9E30-ED07-B40A-82DFEBC1D782}"/>
              </a:ext>
            </a:extLst>
          </p:cNvPr>
          <p:cNvSpPr txBox="1">
            <a:spLocks/>
          </p:cNvSpPr>
          <p:nvPr/>
        </p:nvSpPr>
        <p:spPr>
          <a:xfrm>
            <a:off x="611603" y="11875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i="0" dirty="0">
              <a:solidFill>
                <a:srgbClr val="252C33"/>
              </a:solidFill>
              <a:effectLst/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solidFill>
                  <a:schemeClr val="bg2">
                    <a:lumMod val="75000"/>
                  </a:schemeClr>
                </a:solidFill>
                <a:effectLst/>
                <a:latin typeface="+mn-lt"/>
              </a:rPr>
              <a:t>Equation of the line and the General Form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i="0" dirty="0">
              <a:solidFill>
                <a:srgbClr val="636C8B"/>
              </a:solidFill>
              <a:effectLst/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effectLst/>
                <a:latin typeface="+mn-lt"/>
              </a:rPr>
              <a:t>Hard Margin SVM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solidFill>
                  <a:schemeClr val="bg2">
                    <a:lumMod val="75000"/>
                  </a:schemeClr>
                </a:solidFill>
                <a:effectLst/>
                <a:latin typeface="+mn-lt"/>
              </a:rPr>
              <a:t>Soft Margin SVM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algn="l"/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rgbClr val="636C8B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258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US" sz="5000" b="1" dirty="0"/>
              <a:t>Outline</a:t>
            </a:r>
            <a:endParaRPr lang="en-PH" sz="5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29847C-9E30-ED07-B40A-82DFEBC1D782}"/>
              </a:ext>
            </a:extLst>
          </p:cNvPr>
          <p:cNvSpPr txBox="1">
            <a:spLocks/>
          </p:cNvSpPr>
          <p:nvPr/>
        </p:nvSpPr>
        <p:spPr>
          <a:xfrm>
            <a:off x="611603" y="11875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i="0" dirty="0">
              <a:solidFill>
                <a:srgbClr val="252C33"/>
              </a:solidFill>
              <a:effectLst/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effectLst/>
                <a:latin typeface="+mn-lt"/>
              </a:rPr>
              <a:t>Equation of the line and the General Form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i="0" dirty="0">
              <a:solidFill>
                <a:srgbClr val="636C8B"/>
              </a:solidFill>
              <a:effectLst/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solidFill>
                  <a:schemeClr val="bg2">
                    <a:lumMod val="75000"/>
                  </a:schemeClr>
                </a:solidFill>
                <a:effectLst/>
                <a:latin typeface="+mn-lt"/>
              </a:rPr>
              <a:t>Hard Margin SVM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solidFill>
                  <a:schemeClr val="bg2">
                    <a:lumMod val="75000"/>
                  </a:schemeClr>
                </a:solidFill>
                <a:effectLst/>
                <a:latin typeface="+mn-lt"/>
              </a:rPr>
              <a:t>Soft Margin SVM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algn="l"/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rgbClr val="636C8B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6337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9AEC3241-A61E-EB81-DFD7-64DEF00156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4250285"/>
                  </p:ext>
                </p:extLst>
              </p:nvPr>
            </p:nvGraphicFramePr>
            <p:xfrm>
              <a:off x="5755581" y="1416357"/>
              <a:ext cx="6217143" cy="399198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7238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3504707692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7001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Size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Snout Width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Type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en-PH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6145900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9781549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917048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6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C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6218705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0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C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744108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b="1" dirty="0">
                              <a:solidFill>
                                <a:srgbClr val="00B050"/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8308093"/>
                      </a:ext>
                    </a:extLst>
                  </a:tr>
                  <a:tr h="35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b="1" dirty="0">
                              <a:solidFill>
                                <a:srgbClr val="00B050"/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9620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9AEC3241-A61E-EB81-DFD7-64DEF00156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4250285"/>
                  </p:ext>
                </p:extLst>
              </p:nvPr>
            </p:nvGraphicFramePr>
            <p:xfrm>
              <a:off x="5755581" y="1416357"/>
              <a:ext cx="6217143" cy="3991987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072381">
                      <a:extLst>
                        <a:ext uri="{9D8B030D-6E8A-4147-A177-3AD203B41FA5}">
                          <a16:colId xmlns:a16="http://schemas.microsoft.com/office/drawing/2014/main" val="2104260520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3504707692"/>
                        </a:ext>
                      </a:extLst>
                    </a:gridCol>
                    <a:gridCol w="2072381">
                      <a:extLst>
                        <a:ext uri="{9D8B030D-6E8A-4147-A177-3AD203B41FA5}">
                          <a16:colId xmlns:a16="http://schemas.microsoft.com/office/drawing/2014/main" val="571873810"/>
                        </a:ext>
                      </a:extLst>
                    </a:gridCol>
                  </a:tblGrid>
                  <a:tr h="70014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13" t="-1818" r="-201840" b="-4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818" r="-100610" b="-4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227" t="-1818" r="-1227" b="-49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902305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392079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2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6145900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5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9781549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3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FF0000"/>
                              </a:solidFill>
                            </a:rPr>
                            <a:t>A</a:t>
                          </a:r>
                          <a:endParaRPr lang="en-PH" sz="21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tint val="66000"/>
                            <a:satMod val="16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917048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6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1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C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6218705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4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dirty="0"/>
                            <a:t>0</a:t>
                          </a:r>
                          <a:endParaRPr lang="en-PH" sz="21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100" b="1" dirty="0">
                              <a:solidFill>
                                <a:srgbClr val="00B050"/>
                              </a:solidFill>
                            </a:rPr>
                            <a:t>C</a:t>
                          </a:r>
                          <a:endParaRPr lang="en-PH" sz="21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744108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dirty="0"/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b="1" dirty="0">
                              <a:solidFill>
                                <a:srgbClr val="00B050"/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8308093"/>
                      </a:ext>
                    </a:extLst>
                  </a:tr>
                  <a:tr h="4114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dirty="0"/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100" b="1" dirty="0">
                              <a:solidFill>
                                <a:srgbClr val="00B050"/>
                              </a:solidFill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rgbClr val="00B050">
                                <a:tint val="66000"/>
                                <a:satMod val="160000"/>
                              </a:srgbClr>
                            </a:gs>
                            <a:gs pos="50000">
                              <a:srgbClr val="00B050">
                                <a:tint val="44500"/>
                                <a:satMod val="160000"/>
                              </a:srgbClr>
                            </a:gs>
                            <a:gs pos="100000">
                              <a:srgbClr val="00B050">
                                <a:tint val="23500"/>
                                <a:satMod val="160000"/>
                              </a:srgbClr>
                            </a:gs>
                          </a:gsLst>
                          <a:lin ang="27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96204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65679FB-661B-BAC1-4ADE-605EC3A2FF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7" t="24596" r="27659" b="14308"/>
          <a:stretch/>
        </p:blipFill>
        <p:spPr>
          <a:xfrm>
            <a:off x="459202" y="1416357"/>
            <a:ext cx="5110832" cy="402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68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2297122" y="556350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82885828"/>
                </p:ext>
              </p:extLst>
            </p:nvPr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90393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8319322" y="607120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4135043" y="236434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385805" y="39133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5598569" y="1324340"/>
            <a:ext cx="5980796" cy="4489519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5C4072-FC67-205B-D7F7-D378892980FA}"/>
                  </a:ext>
                </a:extLst>
              </p:cNvPr>
              <p:cNvSpPr txBox="1"/>
              <p:nvPr/>
            </p:nvSpPr>
            <p:spPr>
              <a:xfrm rot="19375678">
                <a:off x="9094583" y="1651899"/>
                <a:ext cx="2211387" cy="4924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5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acc>
                        <m:accPr>
                          <m:chr m:val="⃗"/>
                          <m:ctrlP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5C4072-FC67-205B-D7F7-D37889298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75678">
                <a:off x="9094583" y="1651899"/>
                <a:ext cx="221138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44671A-FB72-7398-9C30-7A2945A1D131}"/>
                  </a:ext>
                </a:extLst>
              </p:cNvPr>
              <p:cNvSpPr txBox="1"/>
              <p:nvPr/>
            </p:nvSpPr>
            <p:spPr>
              <a:xfrm>
                <a:off x="354700" y="396634"/>
                <a:ext cx="3424723" cy="4282070"/>
              </a:xfrm>
              <a:custGeom>
                <a:avLst/>
                <a:gdLst>
                  <a:gd name="connsiteX0" fmla="*/ 0 w 3424723"/>
                  <a:gd name="connsiteY0" fmla="*/ 0 h 4282070"/>
                  <a:gd name="connsiteX1" fmla="*/ 536540 w 3424723"/>
                  <a:gd name="connsiteY1" fmla="*/ 0 h 4282070"/>
                  <a:gd name="connsiteX2" fmla="*/ 1004585 w 3424723"/>
                  <a:gd name="connsiteY2" fmla="*/ 0 h 4282070"/>
                  <a:gd name="connsiteX3" fmla="*/ 1643867 w 3424723"/>
                  <a:gd name="connsiteY3" fmla="*/ 0 h 4282070"/>
                  <a:gd name="connsiteX4" fmla="*/ 2180407 w 3424723"/>
                  <a:gd name="connsiteY4" fmla="*/ 0 h 4282070"/>
                  <a:gd name="connsiteX5" fmla="*/ 2716947 w 3424723"/>
                  <a:gd name="connsiteY5" fmla="*/ 0 h 4282070"/>
                  <a:gd name="connsiteX6" fmla="*/ 3424723 w 3424723"/>
                  <a:gd name="connsiteY6" fmla="*/ 0 h 4282070"/>
                  <a:gd name="connsiteX7" fmla="*/ 3424723 w 3424723"/>
                  <a:gd name="connsiteY7" fmla="*/ 449617 h 4282070"/>
                  <a:gd name="connsiteX8" fmla="*/ 3424723 w 3424723"/>
                  <a:gd name="connsiteY8" fmla="*/ 984876 h 4282070"/>
                  <a:gd name="connsiteX9" fmla="*/ 3424723 w 3424723"/>
                  <a:gd name="connsiteY9" fmla="*/ 1434493 h 4282070"/>
                  <a:gd name="connsiteX10" fmla="*/ 3424723 w 3424723"/>
                  <a:gd name="connsiteY10" fmla="*/ 1884111 h 4282070"/>
                  <a:gd name="connsiteX11" fmla="*/ 3424723 w 3424723"/>
                  <a:gd name="connsiteY11" fmla="*/ 2419370 h 4282070"/>
                  <a:gd name="connsiteX12" fmla="*/ 3424723 w 3424723"/>
                  <a:gd name="connsiteY12" fmla="*/ 2997449 h 4282070"/>
                  <a:gd name="connsiteX13" fmla="*/ 3424723 w 3424723"/>
                  <a:gd name="connsiteY13" fmla="*/ 3404246 h 4282070"/>
                  <a:gd name="connsiteX14" fmla="*/ 3424723 w 3424723"/>
                  <a:gd name="connsiteY14" fmla="*/ 4282070 h 4282070"/>
                  <a:gd name="connsiteX15" fmla="*/ 2853936 w 3424723"/>
                  <a:gd name="connsiteY15" fmla="*/ 4282070 h 4282070"/>
                  <a:gd name="connsiteX16" fmla="*/ 2283149 w 3424723"/>
                  <a:gd name="connsiteY16" fmla="*/ 4282070 h 4282070"/>
                  <a:gd name="connsiteX17" fmla="*/ 1643867 w 3424723"/>
                  <a:gd name="connsiteY17" fmla="*/ 4282070 h 4282070"/>
                  <a:gd name="connsiteX18" fmla="*/ 1073080 w 3424723"/>
                  <a:gd name="connsiteY18" fmla="*/ 4282070 h 4282070"/>
                  <a:gd name="connsiteX19" fmla="*/ 605034 w 3424723"/>
                  <a:gd name="connsiteY19" fmla="*/ 4282070 h 4282070"/>
                  <a:gd name="connsiteX20" fmla="*/ 0 w 3424723"/>
                  <a:gd name="connsiteY20" fmla="*/ 4282070 h 4282070"/>
                  <a:gd name="connsiteX21" fmla="*/ 0 w 3424723"/>
                  <a:gd name="connsiteY21" fmla="*/ 3661170 h 4282070"/>
                  <a:gd name="connsiteX22" fmla="*/ 0 w 3424723"/>
                  <a:gd name="connsiteY22" fmla="*/ 3040270 h 4282070"/>
                  <a:gd name="connsiteX23" fmla="*/ 0 w 3424723"/>
                  <a:gd name="connsiteY23" fmla="*/ 2505011 h 4282070"/>
                  <a:gd name="connsiteX24" fmla="*/ 0 w 3424723"/>
                  <a:gd name="connsiteY24" fmla="*/ 2012573 h 4282070"/>
                  <a:gd name="connsiteX25" fmla="*/ 0 w 3424723"/>
                  <a:gd name="connsiteY25" fmla="*/ 1605776 h 4282070"/>
                  <a:gd name="connsiteX26" fmla="*/ 0 w 3424723"/>
                  <a:gd name="connsiteY26" fmla="*/ 1198980 h 4282070"/>
                  <a:gd name="connsiteX27" fmla="*/ 0 w 3424723"/>
                  <a:gd name="connsiteY27" fmla="*/ 620900 h 4282070"/>
                  <a:gd name="connsiteX28" fmla="*/ 0 w 3424723"/>
                  <a:gd name="connsiteY28" fmla="*/ 0 h 428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424723" h="4282070" extrusionOk="0">
                    <a:moveTo>
                      <a:pt x="0" y="0"/>
                    </a:moveTo>
                    <a:cubicBezTo>
                      <a:pt x="231740" y="-49669"/>
                      <a:pt x="292280" y="55091"/>
                      <a:pt x="536540" y="0"/>
                    </a:cubicBezTo>
                    <a:cubicBezTo>
                      <a:pt x="780800" y="-55091"/>
                      <a:pt x="885578" y="11088"/>
                      <a:pt x="1004585" y="0"/>
                    </a:cubicBezTo>
                    <a:cubicBezTo>
                      <a:pt x="1123592" y="-11088"/>
                      <a:pt x="1398752" y="66146"/>
                      <a:pt x="1643867" y="0"/>
                    </a:cubicBezTo>
                    <a:cubicBezTo>
                      <a:pt x="1888982" y="-66146"/>
                      <a:pt x="1966141" y="1936"/>
                      <a:pt x="2180407" y="0"/>
                    </a:cubicBezTo>
                    <a:cubicBezTo>
                      <a:pt x="2394673" y="-1936"/>
                      <a:pt x="2515962" y="9855"/>
                      <a:pt x="2716947" y="0"/>
                    </a:cubicBezTo>
                    <a:cubicBezTo>
                      <a:pt x="2917932" y="-9855"/>
                      <a:pt x="3202313" y="80411"/>
                      <a:pt x="3424723" y="0"/>
                    </a:cubicBezTo>
                    <a:cubicBezTo>
                      <a:pt x="3426616" y="104254"/>
                      <a:pt x="3416737" y="311670"/>
                      <a:pt x="3424723" y="449617"/>
                    </a:cubicBezTo>
                    <a:cubicBezTo>
                      <a:pt x="3432709" y="587564"/>
                      <a:pt x="3395927" y="824089"/>
                      <a:pt x="3424723" y="984876"/>
                    </a:cubicBezTo>
                    <a:cubicBezTo>
                      <a:pt x="3453519" y="1145663"/>
                      <a:pt x="3407167" y="1211281"/>
                      <a:pt x="3424723" y="1434493"/>
                    </a:cubicBezTo>
                    <a:cubicBezTo>
                      <a:pt x="3442279" y="1657705"/>
                      <a:pt x="3382844" y="1721790"/>
                      <a:pt x="3424723" y="1884111"/>
                    </a:cubicBezTo>
                    <a:cubicBezTo>
                      <a:pt x="3466602" y="2046432"/>
                      <a:pt x="3419797" y="2285874"/>
                      <a:pt x="3424723" y="2419370"/>
                    </a:cubicBezTo>
                    <a:cubicBezTo>
                      <a:pt x="3429649" y="2552866"/>
                      <a:pt x="3363483" y="2849291"/>
                      <a:pt x="3424723" y="2997449"/>
                    </a:cubicBezTo>
                    <a:cubicBezTo>
                      <a:pt x="3485963" y="3145607"/>
                      <a:pt x="3423372" y="3321791"/>
                      <a:pt x="3424723" y="3404246"/>
                    </a:cubicBezTo>
                    <a:cubicBezTo>
                      <a:pt x="3426074" y="3486701"/>
                      <a:pt x="3391008" y="4042149"/>
                      <a:pt x="3424723" y="4282070"/>
                    </a:cubicBezTo>
                    <a:cubicBezTo>
                      <a:pt x="3164028" y="4313245"/>
                      <a:pt x="2986413" y="4260545"/>
                      <a:pt x="2853936" y="4282070"/>
                    </a:cubicBezTo>
                    <a:cubicBezTo>
                      <a:pt x="2721459" y="4303595"/>
                      <a:pt x="2454278" y="4232092"/>
                      <a:pt x="2283149" y="4282070"/>
                    </a:cubicBezTo>
                    <a:cubicBezTo>
                      <a:pt x="2112020" y="4332048"/>
                      <a:pt x="1951898" y="4212798"/>
                      <a:pt x="1643867" y="4282070"/>
                    </a:cubicBezTo>
                    <a:cubicBezTo>
                      <a:pt x="1335836" y="4351342"/>
                      <a:pt x="1208180" y="4230885"/>
                      <a:pt x="1073080" y="4282070"/>
                    </a:cubicBezTo>
                    <a:cubicBezTo>
                      <a:pt x="937980" y="4333255"/>
                      <a:pt x="700458" y="4246214"/>
                      <a:pt x="605034" y="4282070"/>
                    </a:cubicBezTo>
                    <a:cubicBezTo>
                      <a:pt x="509610" y="4317926"/>
                      <a:pt x="187446" y="4254417"/>
                      <a:pt x="0" y="4282070"/>
                    </a:cubicBezTo>
                    <a:cubicBezTo>
                      <a:pt x="-73120" y="4008387"/>
                      <a:pt x="59084" y="3833837"/>
                      <a:pt x="0" y="3661170"/>
                    </a:cubicBezTo>
                    <a:cubicBezTo>
                      <a:pt x="-59084" y="3488503"/>
                      <a:pt x="46801" y="3241999"/>
                      <a:pt x="0" y="3040270"/>
                    </a:cubicBezTo>
                    <a:cubicBezTo>
                      <a:pt x="-46801" y="2838541"/>
                      <a:pt x="24561" y="2678677"/>
                      <a:pt x="0" y="2505011"/>
                    </a:cubicBezTo>
                    <a:cubicBezTo>
                      <a:pt x="-24561" y="2331345"/>
                      <a:pt x="52876" y="2132962"/>
                      <a:pt x="0" y="2012573"/>
                    </a:cubicBezTo>
                    <a:cubicBezTo>
                      <a:pt x="-52876" y="1892184"/>
                      <a:pt x="4820" y="1774892"/>
                      <a:pt x="0" y="1605776"/>
                    </a:cubicBezTo>
                    <a:cubicBezTo>
                      <a:pt x="-4820" y="1436660"/>
                      <a:pt x="38411" y="1303090"/>
                      <a:pt x="0" y="1198980"/>
                    </a:cubicBezTo>
                    <a:cubicBezTo>
                      <a:pt x="-38411" y="1094870"/>
                      <a:pt x="36335" y="776153"/>
                      <a:pt x="0" y="620900"/>
                    </a:cubicBezTo>
                    <a:cubicBezTo>
                      <a:pt x="-36335" y="465647"/>
                      <a:pt x="14112" y="199710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PH" sz="2500" dirty="0"/>
                  <a:t>Assume we train an </a:t>
                </a:r>
                <a:r>
                  <a:rPr lang="en-PH" sz="2500" b="1" dirty="0"/>
                  <a:t>SVM</a:t>
                </a:r>
                <a:r>
                  <a:rPr lang="en-PH" sz="2500" dirty="0"/>
                  <a:t> on this dataset and find the </a:t>
                </a:r>
                <a:r>
                  <a:rPr lang="en-PH" sz="2500" b="1" dirty="0"/>
                  <a:t>optimal weight vector 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GB" sz="2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2500" b="1" dirty="0"/>
                  <a:t> </a:t>
                </a:r>
                <a:r>
                  <a:rPr lang="en-PH" sz="2500" dirty="0"/>
                  <a:t>to separate the classes. </a:t>
                </a:r>
              </a:p>
              <a:p>
                <a:endParaRPr lang="en-PH" sz="2500" dirty="0"/>
              </a:p>
              <a:p>
                <a:r>
                  <a:rPr lang="en-PH" sz="2500" dirty="0"/>
                  <a:t>Let’s say the resulting weight vector is:</a:t>
                </a:r>
              </a:p>
              <a:p>
                <a:endParaRPr lang="en-PH" sz="2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5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44671A-FB72-7398-9C30-7A2945A1D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00" y="396634"/>
                <a:ext cx="3424723" cy="4282070"/>
              </a:xfrm>
              <a:prstGeom prst="rect">
                <a:avLst/>
              </a:prstGeom>
              <a:blipFill>
                <a:blip r:embed="rId6"/>
                <a:stretch>
                  <a:fillRect l="-1799" t="-290" r="-719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24723"/>
                          <a:gd name="connsiteY0" fmla="*/ 0 h 4282070"/>
                          <a:gd name="connsiteX1" fmla="*/ 536540 w 3424723"/>
                          <a:gd name="connsiteY1" fmla="*/ 0 h 4282070"/>
                          <a:gd name="connsiteX2" fmla="*/ 1004585 w 3424723"/>
                          <a:gd name="connsiteY2" fmla="*/ 0 h 4282070"/>
                          <a:gd name="connsiteX3" fmla="*/ 1643867 w 3424723"/>
                          <a:gd name="connsiteY3" fmla="*/ 0 h 4282070"/>
                          <a:gd name="connsiteX4" fmla="*/ 2180407 w 3424723"/>
                          <a:gd name="connsiteY4" fmla="*/ 0 h 4282070"/>
                          <a:gd name="connsiteX5" fmla="*/ 2716947 w 3424723"/>
                          <a:gd name="connsiteY5" fmla="*/ 0 h 4282070"/>
                          <a:gd name="connsiteX6" fmla="*/ 3424723 w 3424723"/>
                          <a:gd name="connsiteY6" fmla="*/ 0 h 4282070"/>
                          <a:gd name="connsiteX7" fmla="*/ 3424723 w 3424723"/>
                          <a:gd name="connsiteY7" fmla="*/ 449617 h 4282070"/>
                          <a:gd name="connsiteX8" fmla="*/ 3424723 w 3424723"/>
                          <a:gd name="connsiteY8" fmla="*/ 984876 h 4282070"/>
                          <a:gd name="connsiteX9" fmla="*/ 3424723 w 3424723"/>
                          <a:gd name="connsiteY9" fmla="*/ 1434493 h 4282070"/>
                          <a:gd name="connsiteX10" fmla="*/ 3424723 w 3424723"/>
                          <a:gd name="connsiteY10" fmla="*/ 1884111 h 4282070"/>
                          <a:gd name="connsiteX11" fmla="*/ 3424723 w 3424723"/>
                          <a:gd name="connsiteY11" fmla="*/ 2419370 h 4282070"/>
                          <a:gd name="connsiteX12" fmla="*/ 3424723 w 3424723"/>
                          <a:gd name="connsiteY12" fmla="*/ 2997449 h 4282070"/>
                          <a:gd name="connsiteX13" fmla="*/ 3424723 w 3424723"/>
                          <a:gd name="connsiteY13" fmla="*/ 3404246 h 4282070"/>
                          <a:gd name="connsiteX14" fmla="*/ 3424723 w 3424723"/>
                          <a:gd name="connsiteY14" fmla="*/ 4282070 h 4282070"/>
                          <a:gd name="connsiteX15" fmla="*/ 2853936 w 3424723"/>
                          <a:gd name="connsiteY15" fmla="*/ 4282070 h 4282070"/>
                          <a:gd name="connsiteX16" fmla="*/ 2283149 w 3424723"/>
                          <a:gd name="connsiteY16" fmla="*/ 4282070 h 4282070"/>
                          <a:gd name="connsiteX17" fmla="*/ 1643867 w 3424723"/>
                          <a:gd name="connsiteY17" fmla="*/ 4282070 h 4282070"/>
                          <a:gd name="connsiteX18" fmla="*/ 1073080 w 3424723"/>
                          <a:gd name="connsiteY18" fmla="*/ 4282070 h 4282070"/>
                          <a:gd name="connsiteX19" fmla="*/ 605034 w 3424723"/>
                          <a:gd name="connsiteY19" fmla="*/ 4282070 h 4282070"/>
                          <a:gd name="connsiteX20" fmla="*/ 0 w 3424723"/>
                          <a:gd name="connsiteY20" fmla="*/ 4282070 h 4282070"/>
                          <a:gd name="connsiteX21" fmla="*/ 0 w 3424723"/>
                          <a:gd name="connsiteY21" fmla="*/ 3661170 h 4282070"/>
                          <a:gd name="connsiteX22" fmla="*/ 0 w 3424723"/>
                          <a:gd name="connsiteY22" fmla="*/ 3040270 h 4282070"/>
                          <a:gd name="connsiteX23" fmla="*/ 0 w 3424723"/>
                          <a:gd name="connsiteY23" fmla="*/ 2505011 h 4282070"/>
                          <a:gd name="connsiteX24" fmla="*/ 0 w 3424723"/>
                          <a:gd name="connsiteY24" fmla="*/ 2012573 h 4282070"/>
                          <a:gd name="connsiteX25" fmla="*/ 0 w 3424723"/>
                          <a:gd name="connsiteY25" fmla="*/ 1605776 h 4282070"/>
                          <a:gd name="connsiteX26" fmla="*/ 0 w 3424723"/>
                          <a:gd name="connsiteY26" fmla="*/ 1198980 h 4282070"/>
                          <a:gd name="connsiteX27" fmla="*/ 0 w 3424723"/>
                          <a:gd name="connsiteY27" fmla="*/ 620900 h 4282070"/>
                          <a:gd name="connsiteX28" fmla="*/ 0 w 3424723"/>
                          <a:gd name="connsiteY28" fmla="*/ 0 h 428207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</a:cxnLst>
                        <a:rect l="l" t="t" r="r" b="b"/>
                        <a:pathLst>
                          <a:path w="3424723" h="4282070" extrusionOk="0">
                            <a:moveTo>
                              <a:pt x="0" y="0"/>
                            </a:moveTo>
                            <a:cubicBezTo>
                              <a:pt x="231740" y="-49669"/>
                              <a:pt x="292280" y="55091"/>
                              <a:pt x="536540" y="0"/>
                            </a:cubicBezTo>
                            <a:cubicBezTo>
                              <a:pt x="780800" y="-55091"/>
                              <a:pt x="885578" y="11088"/>
                              <a:pt x="1004585" y="0"/>
                            </a:cubicBezTo>
                            <a:cubicBezTo>
                              <a:pt x="1123592" y="-11088"/>
                              <a:pt x="1398752" y="66146"/>
                              <a:pt x="1643867" y="0"/>
                            </a:cubicBezTo>
                            <a:cubicBezTo>
                              <a:pt x="1888982" y="-66146"/>
                              <a:pt x="1966141" y="1936"/>
                              <a:pt x="2180407" y="0"/>
                            </a:cubicBezTo>
                            <a:cubicBezTo>
                              <a:pt x="2394673" y="-1936"/>
                              <a:pt x="2515962" y="9855"/>
                              <a:pt x="2716947" y="0"/>
                            </a:cubicBezTo>
                            <a:cubicBezTo>
                              <a:pt x="2917932" y="-9855"/>
                              <a:pt x="3202313" y="80411"/>
                              <a:pt x="3424723" y="0"/>
                            </a:cubicBezTo>
                            <a:cubicBezTo>
                              <a:pt x="3426616" y="104254"/>
                              <a:pt x="3416737" y="311670"/>
                              <a:pt x="3424723" y="449617"/>
                            </a:cubicBezTo>
                            <a:cubicBezTo>
                              <a:pt x="3432709" y="587564"/>
                              <a:pt x="3395927" y="824089"/>
                              <a:pt x="3424723" y="984876"/>
                            </a:cubicBezTo>
                            <a:cubicBezTo>
                              <a:pt x="3453519" y="1145663"/>
                              <a:pt x="3407167" y="1211281"/>
                              <a:pt x="3424723" y="1434493"/>
                            </a:cubicBezTo>
                            <a:cubicBezTo>
                              <a:pt x="3442279" y="1657705"/>
                              <a:pt x="3382844" y="1721790"/>
                              <a:pt x="3424723" y="1884111"/>
                            </a:cubicBezTo>
                            <a:cubicBezTo>
                              <a:pt x="3466602" y="2046432"/>
                              <a:pt x="3419797" y="2285874"/>
                              <a:pt x="3424723" y="2419370"/>
                            </a:cubicBezTo>
                            <a:cubicBezTo>
                              <a:pt x="3429649" y="2552866"/>
                              <a:pt x="3363483" y="2849291"/>
                              <a:pt x="3424723" y="2997449"/>
                            </a:cubicBezTo>
                            <a:cubicBezTo>
                              <a:pt x="3485963" y="3145607"/>
                              <a:pt x="3423372" y="3321791"/>
                              <a:pt x="3424723" y="3404246"/>
                            </a:cubicBezTo>
                            <a:cubicBezTo>
                              <a:pt x="3426074" y="3486701"/>
                              <a:pt x="3391008" y="4042149"/>
                              <a:pt x="3424723" y="4282070"/>
                            </a:cubicBezTo>
                            <a:cubicBezTo>
                              <a:pt x="3164028" y="4313245"/>
                              <a:pt x="2986413" y="4260545"/>
                              <a:pt x="2853936" y="4282070"/>
                            </a:cubicBezTo>
                            <a:cubicBezTo>
                              <a:pt x="2721459" y="4303595"/>
                              <a:pt x="2454278" y="4232092"/>
                              <a:pt x="2283149" y="4282070"/>
                            </a:cubicBezTo>
                            <a:cubicBezTo>
                              <a:pt x="2112020" y="4332048"/>
                              <a:pt x="1951898" y="4212798"/>
                              <a:pt x="1643867" y="4282070"/>
                            </a:cubicBezTo>
                            <a:cubicBezTo>
                              <a:pt x="1335836" y="4351342"/>
                              <a:pt x="1208180" y="4230885"/>
                              <a:pt x="1073080" y="4282070"/>
                            </a:cubicBezTo>
                            <a:cubicBezTo>
                              <a:pt x="937980" y="4333255"/>
                              <a:pt x="700458" y="4246214"/>
                              <a:pt x="605034" y="4282070"/>
                            </a:cubicBezTo>
                            <a:cubicBezTo>
                              <a:pt x="509610" y="4317926"/>
                              <a:pt x="187446" y="4254417"/>
                              <a:pt x="0" y="4282070"/>
                            </a:cubicBezTo>
                            <a:cubicBezTo>
                              <a:pt x="-73120" y="4008387"/>
                              <a:pt x="59084" y="3833837"/>
                              <a:pt x="0" y="3661170"/>
                            </a:cubicBezTo>
                            <a:cubicBezTo>
                              <a:pt x="-59084" y="3488503"/>
                              <a:pt x="46801" y="3241999"/>
                              <a:pt x="0" y="3040270"/>
                            </a:cubicBezTo>
                            <a:cubicBezTo>
                              <a:pt x="-46801" y="2838541"/>
                              <a:pt x="24561" y="2678677"/>
                              <a:pt x="0" y="2505011"/>
                            </a:cubicBezTo>
                            <a:cubicBezTo>
                              <a:pt x="-24561" y="2331345"/>
                              <a:pt x="52876" y="2132962"/>
                              <a:pt x="0" y="2012573"/>
                            </a:cubicBezTo>
                            <a:cubicBezTo>
                              <a:pt x="-52876" y="1892184"/>
                              <a:pt x="4820" y="1774892"/>
                              <a:pt x="0" y="1605776"/>
                            </a:cubicBezTo>
                            <a:cubicBezTo>
                              <a:pt x="-4820" y="1436660"/>
                              <a:pt x="38411" y="1303090"/>
                              <a:pt x="0" y="1198980"/>
                            </a:cubicBezTo>
                            <a:cubicBezTo>
                              <a:pt x="-38411" y="1094870"/>
                              <a:pt x="36335" y="776153"/>
                              <a:pt x="0" y="620900"/>
                            </a:cubicBezTo>
                            <a:cubicBezTo>
                              <a:pt x="-36335" y="465647"/>
                              <a:pt x="14112" y="19971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98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135043" y="391333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/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5C4072-FC67-205B-D7F7-D378892980FA}"/>
                  </a:ext>
                </a:extLst>
              </p:cNvPr>
              <p:cNvSpPr txBox="1"/>
              <p:nvPr/>
            </p:nvSpPr>
            <p:spPr>
              <a:xfrm rot="19375678">
                <a:off x="9094583" y="1651899"/>
                <a:ext cx="2211387" cy="4924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5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acc>
                        <m:accPr>
                          <m:chr m:val="⃗"/>
                          <m:ctrlP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5C4072-FC67-205B-D7F7-D37889298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75678">
                <a:off x="9094583" y="1651899"/>
                <a:ext cx="221138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44671A-FB72-7398-9C30-7A2945A1D131}"/>
                  </a:ext>
                </a:extLst>
              </p:cNvPr>
              <p:cNvSpPr txBox="1"/>
              <p:nvPr/>
            </p:nvSpPr>
            <p:spPr>
              <a:xfrm>
                <a:off x="174511" y="2391519"/>
                <a:ext cx="2236100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236100"/>
                          <a:gd name="connsiteY0" fmla="*/ 0 h 477054"/>
                          <a:gd name="connsiteX1" fmla="*/ 536664 w 2236100"/>
                          <a:gd name="connsiteY1" fmla="*/ 0 h 477054"/>
                          <a:gd name="connsiteX2" fmla="*/ 1028606 w 2236100"/>
                          <a:gd name="connsiteY2" fmla="*/ 0 h 477054"/>
                          <a:gd name="connsiteX3" fmla="*/ 1632353 w 2236100"/>
                          <a:gd name="connsiteY3" fmla="*/ 0 h 477054"/>
                          <a:gd name="connsiteX4" fmla="*/ 2236100 w 2236100"/>
                          <a:gd name="connsiteY4" fmla="*/ 0 h 477054"/>
                          <a:gd name="connsiteX5" fmla="*/ 2236100 w 2236100"/>
                          <a:gd name="connsiteY5" fmla="*/ 477054 h 477054"/>
                          <a:gd name="connsiteX6" fmla="*/ 1721797 w 2236100"/>
                          <a:gd name="connsiteY6" fmla="*/ 477054 h 477054"/>
                          <a:gd name="connsiteX7" fmla="*/ 1207494 w 2236100"/>
                          <a:gd name="connsiteY7" fmla="*/ 477054 h 477054"/>
                          <a:gd name="connsiteX8" fmla="*/ 603747 w 2236100"/>
                          <a:gd name="connsiteY8" fmla="*/ 477054 h 477054"/>
                          <a:gd name="connsiteX9" fmla="*/ 0 w 2236100"/>
                          <a:gd name="connsiteY9" fmla="*/ 477054 h 477054"/>
                          <a:gd name="connsiteX10" fmla="*/ 0 w 2236100"/>
                          <a:gd name="connsiteY10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2236100" h="477054" extrusionOk="0">
                            <a:moveTo>
                              <a:pt x="0" y="0"/>
                            </a:moveTo>
                            <a:cubicBezTo>
                              <a:pt x="265428" y="-5065"/>
                              <a:pt x="401334" y="18359"/>
                              <a:pt x="536664" y="0"/>
                            </a:cubicBezTo>
                            <a:cubicBezTo>
                              <a:pt x="671994" y="-18359"/>
                              <a:pt x="853061" y="45589"/>
                              <a:pt x="1028606" y="0"/>
                            </a:cubicBezTo>
                            <a:cubicBezTo>
                              <a:pt x="1204151" y="-45589"/>
                              <a:pt x="1357659" y="42740"/>
                              <a:pt x="1632353" y="0"/>
                            </a:cubicBezTo>
                            <a:cubicBezTo>
                              <a:pt x="1907047" y="-42740"/>
                              <a:pt x="2019685" y="39716"/>
                              <a:pt x="2236100" y="0"/>
                            </a:cubicBezTo>
                            <a:cubicBezTo>
                              <a:pt x="2244899" y="188592"/>
                              <a:pt x="2188936" y="295008"/>
                              <a:pt x="2236100" y="477054"/>
                            </a:cubicBezTo>
                            <a:cubicBezTo>
                              <a:pt x="2085251" y="492679"/>
                              <a:pt x="1892379" y="461081"/>
                              <a:pt x="1721797" y="477054"/>
                            </a:cubicBezTo>
                            <a:cubicBezTo>
                              <a:pt x="1551215" y="493027"/>
                              <a:pt x="1370762" y="453267"/>
                              <a:pt x="1207494" y="477054"/>
                            </a:cubicBezTo>
                            <a:cubicBezTo>
                              <a:pt x="1044226" y="500841"/>
                              <a:pt x="800987" y="410285"/>
                              <a:pt x="603747" y="477054"/>
                            </a:cubicBezTo>
                            <a:cubicBezTo>
                              <a:pt x="406507" y="543823"/>
                              <a:pt x="221907" y="476419"/>
                              <a:pt x="0" y="477054"/>
                            </a:cubicBezTo>
                            <a:cubicBezTo>
                              <a:pt x="-9960" y="320579"/>
                              <a:pt x="32112" y="16281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5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acc>
                        <m:accPr>
                          <m:chr m:val="⃗"/>
                          <m:ctrlP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44671A-FB72-7398-9C30-7A2945A1D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11" y="2391519"/>
                <a:ext cx="2236100" cy="477054"/>
              </a:xfrm>
              <a:prstGeom prst="rect">
                <a:avLst/>
              </a:prstGeom>
              <a:blipFill>
                <a:blip r:embed="rId6"/>
                <a:stretch>
                  <a:fillRect b="-14286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236100"/>
                          <a:gd name="connsiteY0" fmla="*/ 0 h 477054"/>
                          <a:gd name="connsiteX1" fmla="*/ 536664 w 2236100"/>
                          <a:gd name="connsiteY1" fmla="*/ 0 h 477054"/>
                          <a:gd name="connsiteX2" fmla="*/ 1028606 w 2236100"/>
                          <a:gd name="connsiteY2" fmla="*/ 0 h 477054"/>
                          <a:gd name="connsiteX3" fmla="*/ 1632353 w 2236100"/>
                          <a:gd name="connsiteY3" fmla="*/ 0 h 477054"/>
                          <a:gd name="connsiteX4" fmla="*/ 2236100 w 2236100"/>
                          <a:gd name="connsiteY4" fmla="*/ 0 h 477054"/>
                          <a:gd name="connsiteX5" fmla="*/ 2236100 w 2236100"/>
                          <a:gd name="connsiteY5" fmla="*/ 477054 h 477054"/>
                          <a:gd name="connsiteX6" fmla="*/ 1721797 w 2236100"/>
                          <a:gd name="connsiteY6" fmla="*/ 477054 h 477054"/>
                          <a:gd name="connsiteX7" fmla="*/ 1207494 w 2236100"/>
                          <a:gd name="connsiteY7" fmla="*/ 477054 h 477054"/>
                          <a:gd name="connsiteX8" fmla="*/ 603747 w 2236100"/>
                          <a:gd name="connsiteY8" fmla="*/ 477054 h 477054"/>
                          <a:gd name="connsiteX9" fmla="*/ 0 w 2236100"/>
                          <a:gd name="connsiteY9" fmla="*/ 477054 h 477054"/>
                          <a:gd name="connsiteX10" fmla="*/ 0 w 2236100"/>
                          <a:gd name="connsiteY10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2236100" h="477054" extrusionOk="0">
                            <a:moveTo>
                              <a:pt x="0" y="0"/>
                            </a:moveTo>
                            <a:cubicBezTo>
                              <a:pt x="265428" y="-5065"/>
                              <a:pt x="401334" y="18359"/>
                              <a:pt x="536664" y="0"/>
                            </a:cubicBezTo>
                            <a:cubicBezTo>
                              <a:pt x="671994" y="-18359"/>
                              <a:pt x="853061" y="45589"/>
                              <a:pt x="1028606" y="0"/>
                            </a:cubicBezTo>
                            <a:cubicBezTo>
                              <a:pt x="1204151" y="-45589"/>
                              <a:pt x="1357659" y="42740"/>
                              <a:pt x="1632353" y="0"/>
                            </a:cubicBezTo>
                            <a:cubicBezTo>
                              <a:pt x="1907047" y="-42740"/>
                              <a:pt x="2019685" y="39716"/>
                              <a:pt x="2236100" y="0"/>
                            </a:cubicBezTo>
                            <a:cubicBezTo>
                              <a:pt x="2244899" y="188592"/>
                              <a:pt x="2188936" y="295008"/>
                              <a:pt x="2236100" y="477054"/>
                            </a:cubicBezTo>
                            <a:cubicBezTo>
                              <a:pt x="2085251" y="492679"/>
                              <a:pt x="1892379" y="461081"/>
                              <a:pt x="1721797" y="477054"/>
                            </a:cubicBezTo>
                            <a:cubicBezTo>
                              <a:pt x="1551215" y="493027"/>
                              <a:pt x="1370762" y="453267"/>
                              <a:pt x="1207494" y="477054"/>
                            </a:cubicBezTo>
                            <a:cubicBezTo>
                              <a:pt x="1044226" y="500841"/>
                              <a:pt x="800987" y="410285"/>
                              <a:pt x="603747" y="477054"/>
                            </a:cubicBezTo>
                            <a:cubicBezTo>
                              <a:pt x="406507" y="543823"/>
                              <a:pt x="221907" y="476419"/>
                              <a:pt x="0" y="477054"/>
                            </a:cubicBezTo>
                            <a:cubicBezTo>
                              <a:pt x="-9960" y="320579"/>
                              <a:pt x="32112" y="16281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901132-1584-C495-8CF3-105CD79A7123}"/>
                  </a:ext>
                </a:extLst>
              </p:cNvPr>
              <p:cNvSpPr txBox="1"/>
              <p:nvPr/>
            </p:nvSpPr>
            <p:spPr>
              <a:xfrm>
                <a:off x="179671" y="3429000"/>
                <a:ext cx="3016189" cy="2308324"/>
              </a:xfrm>
              <a:custGeom>
                <a:avLst/>
                <a:gdLst>
                  <a:gd name="connsiteX0" fmla="*/ 0 w 3016189"/>
                  <a:gd name="connsiteY0" fmla="*/ 0 h 2308324"/>
                  <a:gd name="connsiteX1" fmla="*/ 563022 w 3016189"/>
                  <a:gd name="connsiteY1" fmla="*/ 0 h 2308324"/>
                  <a:gd name="connsiteX2" fmla="*/ 1095882 w 3016189"/>
                  <a:gd name="connsiteY2" fmla="*/ 0 h 2308324"/>
                  <a:gd name="connsiteX3" fmla="*/ 1508094 w 3016189"/>
                  <a:gd name="connsiteY3" fmla="*/ 0 h 2308324"/>
                  <a:gd name="connsiteX4" fmla="*/ 2010793 w 3016189"/>
                  <a:gd name="connsiteY4" fmla="*/ 0 h 2308324"/>
                  <a:gd name="connsiteX5" fmla="*/ 2423005 w 3016189"/>
                  <a:gd name="connsiteY5" fmla="*/ 0 h 2308324"/>
                  <a:gd name="connsiteX6" fmla="*/ 3016189 w 3016189"/>
                  <a:gd name="connsiteY6" fmla="*/ 0 h 2308324"/>
                  <a:gd name="connsiteX7" fmla="*/ 3016189 w 3016189"/>
                  <a:gd name="connsiteY7" fmla="*/ 600164 h 2308324"/>
                  <a:gd name="connsiteX8" fmla="*/ 3016189 w 3016189"/>
                  <a:gd name="connsiteY8" fmla="*/ 1200328 h 2308324"/>
                  <a:gd name="connsiteX9" fmla="*/ 3016189 w 3016189"/>
                  <a:gd name="connsiteY9" fmla="*/ 1777409 h 2308324"/>
                  <a:gd name="connsiteX10" fmla="*/ 3016189 w 3016189"/>
                  <a:gd name="connsiteY10" fmla="*/ 2308324 h 2308324"/>
                  <a:gd name="connsiteX11" fmla="*/ 2543653 w 3016189"/>
                  <a:gd name="connsiteY11" fmla="*/ 2308324 h 2308324"/>
                  <a:gd name="connsiteX12" fmla="*/ 2010793 w 3016189"/>
                  <a:gd name="connsiteY12" fmla="*/ 2308324 h 2308324"/>
                  <a:gd name="connsiteX13" fmla="*/ 1568418 w 3016189"/>
                  <a:gd name="connsiteY13" fmla="*/ 2308324 h 2308324"/>
                  <a:gd name="connsiteX14" fmla="*/ 1005396 w 3016189"/>
                  <a:gd name="connsiteY14" fmla="*/ 2308324 h 2308324"/>
                  <a:gd name="connsiteX15" fmla="*/ 563022 w 3016189"/>
                  <a:gd name="connsiteY15" fmla="*/ 2308324 h 2308324"/>
                  <a:gd name="connsiteX16" fmla="*/ 0 w 3016189"/>
                  <a:gd name="connsiteY16" fmla="*/ 2308324 h 2308324"/>
                  <a:gd name="connsiteX17" fmla="*/ 0 w 3016189"/>
                  <a:gd name="connsiteY17" fmla="*/ 1777409 h 2308324"/>
                  <a:gd name="connsiteX18" fmla="*/ 0 w 3016189"/>
                  <a:gd name="connsiteY18" fmla="*/ 1223412 h 2308324"/>
                  <a:gd name="connsiteX19" fmla="*/ 0 w 3016189"/>
                  <a:gd name="connsiteY19" fmla="*/ 692497 h 2308324"/>
                  <a:gd name="connsiteX20" fmla="*/ 0 w 3016189"/>
                  <a:gd name="connsiteY20" fmla="*/ 0 h 2308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016189" h="2308324" extrusionOk="0">
                    <a:moveTo>
                      <a:pt x="0" y="0"/>
                    </a:moveTo>
                    <a:cubicBezTo>
                      <a:pt x="189886" y="-38865"/>
                      <a:pt x="436357" y="52445"/>
                      <a:pt x="563022" y="0"/>
                    </a:cubicBezTo>
                    <a:cubicBezTo>
                      <a:pt x="689687" y="-52445"/>
                      <a:pt x="959211" y="449"/>
                      <a:pt x="1095882" y="0"/>
                    </a:cubicBezTo>
                    <a:cubicBezTo>
                      <a:pt x="1232553" y="-449"/>
                      <a:pt x="1314568" y="37245"/>
                      <a:pt x="1508094" y="0"/>
                    </a:cubicBezTo>
                    <a:cubicBezTo>
                      <a:pt x="1701620" y="-37245"/>
                      <a:pt x="1892366" y="12629"/>
                      <a:pt x="2010793" y="0"/>
                    </a:cubicBezTo>
                    <a:cubicBezTo>
                      <a:pt x="2129220" y="-12629"/>
                      <a:pt x="2287652" y="11127"/>
                      <a:pt x="2423005" y="0"/>
                    </a:cubicBezTo>
                    <a:cubicBezTo>
                      <a:pt x="2558358" y="-11127"/>
                      <a:pt x="2845384" y="20769"/>
                      <a:pt x="3016189" y="0"/>
                    </a:cubicBezTo>
                    <a:cubicBezTo>
                      <a:pt x="3085153" y="208472"/>
                      <a:pt x="2977889" y="393988"/>
                      <a:pt x="3016189" y="600164"/>
                    </a:cubicBezTo>
                    <a:cubicBezTo>
                      <a:pt x="3054489" y="806340"/>
                      <a:pt x="3006027" y="1036230"/>
                      <a:pt x="3016189" y="1200328"/>
                    </a:cubicBezTo>
                    <a:cubicBezTo>
                      <a:pt x="3026351" y="1364426"/>
                      <a:pt x="2993461" y="1647554"/>
                      <a:pt x="3016189" y="1777409"/>
                    </a:cubicBezTo>
                    <a:cubicBezTo>
                      <a:pt x="3038917" y="1907264"/>
                      <a:pt x="2990927" y="2157928"/>
                      <a:pt x="3016189" y="2308324"/>
                    </a:cubicBezTo>
                    <a:cubicBezTo>
                      <a:pt x="2854491" y="2353402"/>
                      <a:pt x="2646425" y="2278560"/>
                      <a:pt x="2543653" y="2308324"/>
                    </a:cubicBezTo>
                    <a:cubicBezTo>
                      <a:pt x="2440881" y="2338088"/>
                      <a:pt x="2191062" y="2255094"/>
                      <a:pt x="2010793" y="2308324"/>
                    </a:cubicBezTo>
                    <a:cubicBezTo>
                      <a:pt x="1830524" y="2361554"/>
                      <a:pt x="1682617" y="2300456"/>
                      <a:pt x="1568418" y="2308324"/>
                    </a:cubicBezTo>
                    <a:cubicBezTo>
                      <a:pt x="1454220" y="2316192"/>
                      <a:pt x="1285034" y="2293087"/>
                      <a:pt x="1005396" y="2308324"/>
                    </a:cubicBezTo>
                    <a:cubicBezTo>
                      <a:pt x="725758" y="2323561"/>
                      <a:pt x="663706" y="2279539"/>
                      <a:pt x="563022" y="2308324"/>
                    </a:cubicBezTo>
                    <a:cubicBezTo>
                      <a:pt x="462338" y="2337109"/>
                      <a:pt x="196230" y="2280798"/>
                      <a:pt x="0" y="2308324"/>
                    </a:cubicBezTo>
                    <a:cubicBezTo>
                      <a:pt x="-13025" y="2103597"/>
                      <a:pt x="45485" y="2036140"/>
                      <a:pt x="0" y="1777409"/>
                    </a:cubicBezTo>
                    <a:cubicBezTo>
                      <a:pt x="-45485" y="1518679"/>
                      <a:pt x="12429" y="1465475"/>
                      <a:pt x="0" y="1223412"/>
                    </a:cubicBezTo>
                    <a:cubicBezTo>
                      <a:pt x="-12429" y="981349"/>
                      <a:pt x="42501" y="811039"/>
                      <a:pt x="0" y="692497"/>
                    </a:cubicBezTo>
                    <a:cubicBezTo>
                      <a:pt x="-42501" y="573955"/>
                      <a:pt x="1636" y="337264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4091051938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400" b="1" dirty="0"/>
                  <a:t>Where: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US" sz="2400" dirty="0"/>
                  <a:t> is the weight vector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400" dirty="0"/>
                  <a:t> is the input vector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GB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dirty="0"/>
                  <a:t> is the bias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901132-1584-C495-8CF3-105CD79A7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71" y="3429000"/>
                <a:ext cx="3016189" cy="2308324"/>
              </a:xfrm>
              <a:prstGeom prst="rect">
                <a:avLst/>
              </a:prstGeom>
              <a:blipFill>
                <a:blip r:embed="rId7"/>
                <a:stretch>
                  <a:fillRect l="-1633" t="-526" b="-3158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4091051938">
                      <a:custGeom>
                        <a:avLst/>
                        <a:gdLst>
                          <a:gd name="connsiteX0" fmla="*/ 0 w 3016189"/>
                          <a:gd name="connsiteY0" fmla="*/ 0 h 2308324"/>
                          <a:gd name="connsiteX1" fmla="*/ 563022 w 3016189"/>
                          <a:gd name="connsiteY1" fmla="*/ 0 h 2308324"/>
                          <a:gd name="connsiteX2" fmla="*/ 1095882 w 3016189"/>
                          <a:gd name="connsiteY2" fmla="*/ 0 h 2308324"/>
                          <a:gd name="connsiteX3" fmla="*/ 1508094 w 3016189"/>
                          <a:gd name="connsiteY3" fmla="*/ 0 h 2308324"/>
                          <a:gd name="connsiteX4" fmla="*/ 2010793 w 3016189"/>
                          <a:gd name="connsiteY4" fmla="*/ 0 h 2308324"/>
                          <a:gd name="connsiteX5" fmla="*/ 2423005 w 3016189"/>
                          <a:gd name="connsiteY5" fmla="*/ 0 h 2308324"/>
                          <a:gd name="connsiteX6" fmla="*/ 3016189 w 3016189"/>
                          <a:gd name="connsiteY6" fmla="*/ 0 h 2308324"/>
                          <a:gd name="connsiteX7" fmla="*/ 3016189 w 3016189"/>
                          <a:gd name="connsiteY7" fmla="*/ 600164 h 2308324"/>
                          <a:gd name="connsiteX8" fmla="*/ 3016189 w 3016189"/>
                          <a:gd name="connsiteY8" fmla="*/ 1200328 h 2308324"/>
                          <a:gd name="connsiteX9" fmla="*/ 3016189 w 3016189"/>
                          <a:gd name="connsiteY9" fmla="*/ 1777409 h 2308324"/>
                          <a:gd name="connsiteX10" fmla="*/ 3016189 w 3016189"/>
                          <a:gd name="connsiteY10" fmla="*/ 2308324 h 2308324"/>
                          <a:gd name="connsiteX11" fmla="*/ 2543653 w 3016189"/>
                          <a:gd name="connsiteY11" fmla="*/ 2308324 h 2308324"/>
                          <a:gd name="connsiteX12" fmla="*/ 2010793 w 3016189"/>
                          <a:gd name="connsiteY12" fmla="*/ 2308324 h 2308324"/>
                          <a:gd name="connsiteX13" fmla="*/ 1568418 w 3016189"/>
                          <a:gd name="connsiteY13" fmla="*/ 2308324 h 2308324"/>
                          <a:gd name="connsiteX14" fmla="*/ 1005396 w 3016189"/>
                          <a:gd name="connsiteY14" fmla="*/ 2308324 h 2308324"/>
                          <a:gd name="connsiteX15" fmla="*/ 563022 w 3016189"/>
                          <a:gd name="connsiteY15" fmla="*/ 2308324 h 2308324"/>
                          <a:gd name="connsiteX16" fmla="*/ 0 w 3016189"/>
                          <a:gd name="connsiteY16" fmla="*/ 2308324 h 2308324"/>
                          <a:gd name="connsiteX17" fmla="*/ 0 w 3016189"/>
                          <a:gd name="connsiteY17" fmla="*/ 1777409 h 2308324"/>
                          <a:gd name="connsiteX18" fmla="*/ 0 w 3016189"/>
                          <a:gd name="connsiteY18" fmla="*/ 1223412 h 2308324"/>
                          <a:gd name="connsiteX19" fmla="*/ 0 w 3016189"/>
                          <a:gd name="connsiteY19" fmla="*/ 692497 h 2308324"/>
                          <a:gd name="connsiteX20" fmla="*/ 0 w 3016189"/>
                          <a:gd name="connsiteY20" fmla="*/ 0 h 230832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3016189" h="2308324" extrusionOk="0">
                            <a:moveTo>
                              <a:pt x="0" y="0"/>
                            </a:moveTo>
                            <a:cubicBezTo>
                              <a:pt x="189886" y="-38865"/>
                              <a:pt x="436357" y="52445"/>
                              <a:pt x="563022" y="0"/>
                            </a:cubicBezTo>
                            <a:cubicBezTo>
                              <a:pt x="689687" y="-52445"/>
                              <a:pt x="959211" y="449"/>
                              <a:pt x="1095882" y="0"/>
                            </a:cubicBezTo>
                            <a:cubicBezTo>
                              <a:pt x="1232553" y="-449"/>
                              <a:pt x="1314568" y="37245"/>
                              <a:pt x="1508094" y="0"/>
                            </a:cubicBezTo>
                            <a:cubicBezTo>
                              <a:pt x="1701620" y="-37245"/>
                              <a:pt x="1892366" y="12629"/>
                              <a:pt x="2010793" y="0"/>
                            </a:cubicBezTo>
                            <a:cubicBezTo>
                              <a:pt x="2129220" y="-12629"/>
                              <a:pt x="2287652" y="11127"/>
                              <a:pt x="2423005" y="0"/>
                            </a:cubicBezTo>
                            <a:cubicBezTo>
                              <a:pt x="2558358" y="-11127"/>
                              <a:pt x="2845384" y="20769"/>
                              <a:pt x="3016189" y="0"/>
                            </a:cubicBezTo>
                            <a:cubicBezTo>
                              <a:pt x="3085153" y="208472"/>
                              <a:pt x="2977889" y="393988"/>
                              <a:pt x="3016189" y="600164"/>
                            </a:cubicBezTo>
                            <a:cubicBezTo>
                              <a:pt x="3054489" y="806340"/>
                              <a:pt x="3006027" y="1036230"/>
                              <a:pt x="3016189" y="1200328"/>
                            </a:cubicBezTo>
                            <a:cubicBezTo>
                              <a:pt x="3026351" y="1364426"/>
                              <a:pt x="2993461" y="1647554"/>
                              <a:pt x="3016189" y="1777409"/>
                            </a:cubicBezTo>
                            <a:cubicBezTo>
                              <a:pt x="3038917" y="1907264"/>
                              <a:pt x="2990927" y="2157928"/>
                              <a:pt x="3016189" y="2308324"/>
                            </a:cubicBezTo>
                            <a:cubicBezTo>
                              <a:pt x="2854491" y="2353402"/>
                              <a:pt x="2646425" y="2278560"/>
                              <a:pt x="2543653" y="2308324"/>
                            </a:cubicBezTo>
                            <a:cubicBezTo>
                              <a:pt x="2440881" y="2338088"/>
                              <a:pt x="2191062" y="2255094"/>
                              <a:pt x="2010793" y="2308324"/>
                            </a:cubicBezTo>
                            <a:cubicBezTo>
                              <a:pt x="1830524" y="2361554"/>
                              <a:pt x="1682617" y="2300456"/>
                              <a:pt x="1568418" y="2308324"/>
                            </a:cubicBezTo>
                            <a:cubicBezTo>
                              <a:pt x="1454220" y="2316192"/>
                              <a:pt x="1285034" y="2293087"/>
                              <a:pt x="1005396" y="2308324"/>
                            </a:cubicBezTo>
                            <a:cubicBezTo>
                              <a:pt x="725758" y="2323561"/>
                              <a:pt x="663706" y="2279539"/>
                              <a:pt x="563022" y="2308324"/>
                            </a:cubicBezTo>
                            <a:cubicBezTo>
                              <a:pt x="462338" y="2337109"/>
                              <a:pt x="196230" y="2280798"/>
                              <a:pt x="0" y="2308324"/>
                            </a:cubicBezTo>
                            <a:cubicBezTo>
                              <a:pt x="-13025" y="2103597"/>
                              <a:pt x="45485" y="2036140"/>
                              <a:pt x="0" y="1777409"/>
                            </a:cubicBezTo>
                            <a:cubicBezTo>
                              <a:pt x="-45485" y="1518679"/>
                              <a:pt x="12429" y="1465475"/>
                              <a:pt x="0" y="1223412"/>
                            </a:cubicBezTo>
                            <a:cubicBezTo>
                              <a:pt x="-12429" y="981349"/>
                              <a:pt x="42501" y="811039"/>
                              <a:pt x="0" y="692497"/>
                            </a:cubicBezTo>
                            <a:cubicBezTo>
                              <a:pt x="-42501" y="573955"/>
                              <a:pt x="1636" y="33726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7800001-9C9B-5C62-460B-8E4D10BAFDEF}"/>
              </a:ext>
            </a:extLst>
          </p:cNvPr>
          <p:cNvSpPr txBox="1"/>
          <p:nvPr/>
        </p:nvSpPr>
        <p:spPr>
          <a:xfrm>
            <a:off x="161818" y="535370"/>
            <a:ext cx="3016189" cy="1569660"/>
          </a:xfrm>
          <a:custGeom>
            <a:avLst/>
            <a:gdLst>
              <a:gd name="connsiteX0" fmla="*/ 0 w 3016189"/>
              <a:gd name="connsiteY0" fmla="*/ 0 h 1569660"/>
              <a:gd name="connsiteX1" fmla="*/ 563022 w 3016189"/>
              <a:gd name="connsiteY1" fmla="*/ 0 h 1569660"/>
              <a:gd name="connsiteX2" fmla="*/ 975234 w 3016189"/>
              <a:gd name="connsiteY2" fmla="*/ 0 h 1569660"/>
              <a:gd name="connsiteX3" fmla="*/ 1447771 w 3016189"/>
              <a:gd name="connsiteY3" fmla="*/ 0 h 1569660"/>
              <a:gd name="connsiteX4" fmla="*/ 1920307 w 3016189"/>
              <a:gd name="connsiteY4" fmla="*/ 0 h 1569660"/>
              <a:gd name="connsiteX5" fmla="*/ 2332519 w 3016189"/>
              <a:gd name="connsiteY5" fmla="*/ 0 h 1569660"/>
              <a:gd name="connsiteX6" fmla="*/ 3016189 w 3016189"/>
              <a:gd name="connsiteY6" fmla="*/ 0 h 1569660"/>
              <a:gd name="connsiteX7" fmla="*/ 3016189 w 3016189"/>
              <a:gd name="connsiteY7" fmla="*/ 523220 h 1569660"/>
              <a:gd name="connsiteX8" fmla="*/ 3016189 w 3016189"/>
              <a:gd name="connsiteY8" fmla="*/ 1062137 h 1569660"/>
              <a:gd name="connsiteX9" fmla="*/ 3016189 w 3016189"/>
              <a:gd name="connsiteY9" fmla="*/ 1569660 h 1569660"/>
              <a:gd name="connsiteX10" fmla="*/ 2543653 w 3016189"/>
              <a:gd name="connsiteY10" fmla="*/ 1569660 h 1569660"/>
              <a:gd name="connsiteX11" fmla="*/ 2010793 w 3016189"/>
              <a:gd name="connsiteY11" fmla="*/ 1569660 h 1569660"/>
              <a:gd name="connsiteX12" fmla="*/ 1477933 w 3016189"/>
              <a:gd name="connsiteY12" fmla="*/ 1569660 h 1569660"/>
              <a:gd name="connsiteX13" fmla="*/ 1065720 w 3016189"/>
              <a:gd name="connsiteY13" fmla="*/ 1569660 h 1569660"/>
              <a:gd name="connsiteX14" fmla="*/ 623346 w 3016189"/>
              <a:gd name="connsiteY14" fmla="*/ 1569660 h 1569660"/>
              <a:gd name="connsiteX15" fmla="*/ 0 w 3016189"/>
              <a:gd name="connsiteY15" fmla="*/ 1569660 h 1569660"/>
              <a:gd name="connsiteX16" fmla="*/ 0 w 3016189"/>
              <a:gd name="connsiteY16" fmla="*/ 1077833 h 1569660"/>
              <a:gd name="connsiteX17" fmla="*/ 0 w 3016189"/>
              <a:gd name="connsiteY17" fmla="*/ 538917 h 1569660"/>
              <a:gd name="connsiteX18" fmla="*/ 0 w 3016189"/>
              <a:gd name="connsiteY18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016189" h="1569660" extrusionOk="0">
                <a:moveTo>
                  <a:pt x="0" y="0"/>
                </a:moveTo>
                <a:cubicBezTo>
                  <a:pt x="161028" y="-27324"/>
                  <a:pt x="327606" y="6867"/>
                  <a:pt x="563022" y="0"/>
                </a:cubicBezTo>
                <a:cubicBezTo>
                  <a:pt x="798438" y="-6867"/>
                  <a:pt x="845489" y="12507"/>
                  <a:pt x="975234" y="0"/>
                </a:cubicBezTo>
                <a:cubicBezTo>
                  <a:pt x="1104979" y="-12507"/>
                  <a:pt x="1339454" y="11569"/>
                  <a:pt x="1447771" y="0"/>
                </a:cubicBezTo>
                <a:cubicBezTo>
                  <a:pt x="1556088" y="-11569"/>
                  <a:pt x="1779003" y="20285"/>
                  <a:pt x="1920307" y="0"/>
                </a:cubicBezTo>
                <a:cubicBezTo>
                  <a:pt x="2061611" y="-20285"/>
                  <a:pt x="2149825" y="21627"/>
                  <a:pt x="2332519" y="0"/>
                </a:cubicBezTo>
                <a:cubicBezTo>
                  <a:pt x="2515213" y="-21627"/>
                  <a:pt x="2752904" y="18484"/>
                  <a:pt x="3016189" y="0"/>
                </a:cubicBezTo>
                <a:cubicBezTo>
                  <a:pt x="3028339" y="108931"/>
                  <a:pt x="2998380" y="364714"/>
                  <a:pt x="3016189" y="523220"/>
                </a:cubicBezTo>
                <a:cubicBezTo>
                  <a:pt x="3033998" y="681726"/>
                  <a:pt x="2973844" y="910366"/>
                  <a:pt x="3016189" y="1062137"/>
                </a:cubicBezTo>
                <a:cubicBezTo>
                  <a:pt x="3058534" y="1213908"/>
                  <a:pt x="2975817" y="1383219"/>
                  <a:pt x="3016189" y="1569660"/>
                </a:cubicBezTo>
                <a:cubicBezTo>
                  <a:pt x="2780586" y="1615864"/>
                  <a:pt x="2779628" y="1551330"/>
                  <a:pt x="2543653" y="1569660"/>
                </a:cubicBezTo>
                <a:cubicBezTo>
                  <a:pt x="2307678" y="1587990"/>
                  <a:pt x="2175433" y="1559291"/>
                  <a:pt x="2010793" y="1569660"/>
                </a:cubicBezTo>
                <a:cubicBezTo>
                  <a:pt x="1846153" y="1580029"/>
                  <a:pt x="1636366" y="1537103"/>
                  <a:pt x="1477933" y="1569660"/>
                </a:cubicBezTo>
                <a:cubicBezTo>
                  <a:pt x="1319500" y="1602217"/>
                  <a:pt x="1177819" y="1536416"/>
                  <a:pt x="1065720" y="1569660"/>
                </a:cubicBezTo>
                <a:cubicBezTo>
                  <a:pt x="953621" y="1602904"/>
                  <a:pt x="816136" y="1529691"/>
                  <a:pt x="623346" y="1569660"/>
                </a:cubicBezTo>
                <a:cubicBezTo>
                  <a:pt x="430556" y="1609629"/>
                  <a:pt x="267229" y="1555181"/>
                  <a:pt x="0" y="1569660"/>
                </a:cubicBezTo>
                <a:cubicBezTo>
                  <a:pt x="-4958" y="1371139"/>
                  <a:pt x="36826" y="1187565"/>
                  <a:pt x="0" y="1077833"/>
                </a:cubicBezTo>
                <a:cubicBezTo>
                  <a:pt x="-36826" y="968101"/>
                  <a:pt x="36369" y="733133"/>
                  <a:pt x="0" y="538917"/>
                </a:cubicBezTo>
                <a:cubicBezTo>
                  <a:pt x="-36369" y="344701"/>
                  <a:pt x="23751" y="22074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41457826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We can get the equation of our </a:t>
            </a:r>
            <a:r>
              <a:rPr lang="en-US" sz="2400" b="1" dirty="0">
                <a:solidFill>
                  <a:srgbClr val="FFC000"/>
                </a:solidFill>
              </a:rPr>
              <a:t>decision boundary </a:t>
            </a:r>
            <a:r>
              <a:rPr lang="en-US" sz="2400" dirty="0"/>
              <a:t>using the form</a:t>
            </a:r>
          </a:p>
        </p:txBody>
      </p:sp>
    </p:spTree>
    <p:extLst>
      <p:ext uri="{BB962C8B-B14F-4D97-AF65-F5344CB8AC3E}">
        <p14:creationId xmlns:p14="http://schemas.microsoft.com/office/powerpoint/2010/main" val="368658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135043" y="391333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/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5C4072-FC67-205B-D7F7-D378892980FA}"/>
                  </a:ext>
                </a:extLst>
              </p:cNvPr>
              <p:cNvSpPr txBox="1"/>
              <p:nvPr/>
            </p:nvSpPr>
            <p:spPr>
              <a:xfrm rot="19375678">
                <a:off x="9094583" y="1651899"/>
                <a:ext cx="2211387" cy="4924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5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acc>
                        <m:accPr>
                          <m:chr m:val="⃗"/>
                          <m:ctrlP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5C4072-FC67-205B-D7F7-D37889298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75678">
                <a:off x="9094583" y="1651899"/>
                <a:ext cx="221138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44671A-FB72-7398-9C30-7A2945A1D131}"/>
                  </a:ext>
                </a:extLst>
              </p:cNvPr>
              <p:cNvSpPr txBox="1"/>
              <p:nvPr/>
            </p:nvSpPr>
            <p:spPr>
              <a:xfrm>
                <a:off x="186404" y="1352216"/>
                <a:ext cx="2236100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236100"/>
                          <a:gd name="connsiteY0" fmla="*/ 0 h 477054"/>
                          <a:gd name="connsiteX1" fmla="*/ 536664 w 2236100"/>
                          <a:gd name="connsiteY1" fmla="*/ 0 h 477054"/>
                          <a:gd name="connsiteX2" fmla="*/ 1028606 w 2236100"/>
                          <a:gd name="connsiteY2" fmla="*/ 0 h 477054"/>
                          <a:gd name="connsiteX3" fmla="*/ 1632353 w 2236100"/>
                          <a:gd name="connsiteY3" fmla="*/ 0 h 477054"/>
                          <a:gd name="connsiteX4" fmla="*/ 2236100 w 2236100"/>
                          <a:gd name="connsiteY4" fmla="*/ 0 h 477054"/>
                          <a:gd name="connsiteX5" fmla="*/ 2236100 w 2236100"/>
                          <a:gd name="connsiteY5" fmla="*/ 477054 h 477054"/>
                          <a:gd name="connsiteX6" fmla="*/ 1721797 w 2236100"/>
                          <a:gd name="connsiteY6" fmla="*/ 477054 h 477054"/>
                          <a:gd name="connsiteX7" fmla="*/ 1207494 w 2236100"/>
                          <a:gd name="connsiteY7" fmla="*/ 477054 h 477054"/>
                          <a:gd name="connsiteX8" fmla="*/ 603747 w 2236100"/>
                          <a:gd name="connsiteY8" fmla="*/ 477054 h 477054"/>
                          <a:gd name="connsiteX9" fmla="*/ 0 w 2236100"/>
                          <a:gd name="connsiteY9" fmla="*/ 477054 h 477054"/>
                          <a:gd name="connsiteX10" fmla="*/ 0 w 2236100"/>
                          <a:gd name="connsiteY10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2236100" h="477054" extrusionOk="0">
                            <a:moveTo>
                              <a:pt x="0" y="0"/>
                            </a:moveTo>
                            <a:cubicBezTo>
                              <a:pt x="265428" y="-5065"/>
                              <a:pt x="401334" y="18359"/>
                              <a:pt x="536664" y="0"/>
                            </a:cubicBezTo>
                            <a:cubicBezTo>
                              <a:pt x="671994" y="-18359"/>
                              <a:pt x="853061" y="45589"/>
                              <a:pt x="1028606" y="0"/>
                            </a:cubicBezTo>
                            <a:cubicBezTo>
                              <a:pt x="1204151" y="-45589"/>
                              <a:pt x="1357659" y="42740"/>
                              <a:pt x="1632353" y="0"/>
                            </a:cubicBezTo>
                            <a:cubicBezTo>
                              <a:pt x="1907047" y="-42740"/>
                              <a:pt x="2019685" y="39716"/>
                              <a:pt x="2236100" y="0"/>
                            </a:cubicBezTo>
                            <a:cubicBezTo>
                              <a:pt x="2244899" y="188592"/>
                              <a:pt x="2188936" y="295008"/>
                              <a:pt x="2236100" y="477054"/>
                            </a:cubicBezTo>
                            <a:cubicBezTo>
                              <a:pt x="2085251" y="492679"/>
                              <a:pt x="1892379" y="461081"/>
                              <a:pt x="1721797" y="477054"/>
                            </a:cubicBezTo>
                            <a:cubicBezTo>
                              <a:pt x="1551215" y="493027"/>
                              <a:pt x="1370762" y="453267"/>
                              <a:pt x="1207494" y="477054"/>
                            </a:cubicBezTo>
                            <a:cubicBezTo>
                              <a:pt x="1044226" y="500841"/>
                              <a:pt x="800987" y="410285"/>
                              <a:pt x="603747" y="477054"/>
                            </a:cubicBezTo>
                            <a:cubicBezTo>
                              <a:pt x="406507" y="543823"/>
                              <a:pt x="221907" y="476419"/>
                              <a:pt x="0" y="477054"/>
                            </a:cubicBezTo>
                            <a:cubicBezTo>
                              <a:pt x="-9960" y="320579"/>
                              <a:pt x="32112" y="16281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5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acc>
                        <m:accPr>
                          <m:chr m:val="⃗"/>
                          <m:ctrlP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44671A-FB72-7398-9C30-7A2945A1D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04" y="1352216"/>
                <a:ext cx="2236100" cy="477054"/>
              </a:xfrm>
              <a:prstGeom prst="rect">
                <a:avLst/>
              </a:prstGeom>
              <a:blipFill>
                <a:blip r:embed="rId6"/>
                <a:stretch>
                  <a:fillRect b="-14634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236100"/>
                          <a:gd name="connsiteY0" fmla="*/ 0 h 477054"/>
                          <a:gd name="connsiteX1" fmla="*/ 536664 w 2236100"/>
                          <a:gd name="connsiteY1" fmla="*/ 0 h 477054"/>
                          <a:gd name="connsiteX2" fmla="*/ 1028606 w 2236100"/>
                          <a:gd name="connsiteY2" fmla="*/ 0 h 477054"/>
                          <a:gd name="connsiteX3" fmla="*/ 1632353 w 2236100"/>
                          <a:gd name="connsiteY3" fmla="*/ 0 h 477054"/>
                          <a:gd name="connsiteX4" fmla="*/ 2236100 w 2236100"/>
                          <a:gd name="connsiteY4" fmla="*/ 0 h 477054"/>
                          <a:gd name="connsiteX5" fmla="*/ 2236100 w 2236100"/>
                          <a:gd name="connsiteY5" fmla="*/ 477054 h 477054"/>
                          <a:gd name="connsiteX6" fmla="*/ 1721797 w 2236100"/>
                          <a:gd name="connsiteY6" fmla="*/ 477054 h 477054"/>
                          <a:gd name="connsiteX7" fmla="*/ 1207494 w 2236100"/>
                          <a:gd name="connsiteY7" fmla="*/ 477054 h 477054"/>
                          <a:gd name="connsiteX8" fmla="*/ 603747 w 2236100"/>
                          <a:gd name="connsiteY8" fmla="*/ 477054 h 477054"/>
                          <a:gd name="connsiteX9" fmla="*/ 0 w 2236100"/>
                          <a:gd name="connsiteY9" fmla="*/ 477054 h 477054"/>
                          <a:gd name="connsiteX10" fmla="*/ 0 w 2236100"/>
                          <a:gd name="connsiteY10" fmla="*/ 0 h 4770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2236100" h="477054" extrusionOk="0">
                            <a:moveTo>
                              <a:pt x="0" y="0"/>
                            </a:moveTo>
                            <a:cubicBezTo>
                              <a:pt x="265428" y="-5065"/>
                              <a:pt x="401334" y="18359"/>
                              <a:pt x="536664" y="0"/>
                            </a:cubicBezTo>
                            <a:cubicBezTo>
                              <a:pt x="671994" y="-18359"/>
                              <a:pt x="853061" y="45589"/>
                              <a:pt x="1028606" y="0"/>
                            </a:cubicBezTo>
                            <a:cubicBezTo>
                              <a:pt x="1204151" y="-45589"/>
                              <a:pt x="1357659" y="42740"/>
                              <a:pt x="1632353" y="0"/>
                            </a:cubicBezTo>
                            <a:cubicBezTo>
                              <a:pt x="1907047" y="-42740"/>
                              <a:pt x="2019685" y="39716"/>
                              <a:pt x="2236100" y="0"/>
                            </a:cubicBezTo>
                            <a:cubicBezTo>
                              <a:pt x="2244899" y="188592"/>
                              <a:pt x="2188936" y="295008"/>
                              <a:pt x="2236100" y="477054"/>
                            </a:cubicBezTo>
                            <a:cubicBezTo>
                              <a:pt x="2085251" y="492679"/>
                              <a:pt x="1892379" y="461081"/>
                              <a:pt x="1721797" y="477054"/>
                            </a:cubicBezTo>
                            <a:cubicBezTo>
                              <a:pt x="1551215" y="493027"/>
                              <a:pt x="1370762" y="453267"/>
                              <a:pt x="1207494" y="477054"/>
                            </a:cubicBezTo>
                            <a:cubicBezTo>
                              <a:pt x="1044226" y="500841"/>
                              <a:pt x="800987" y="410285"/>
                              <a:pt x="603747" y="477054"/>
                            </a:cubicBezTo>
                            <a:cubicBezTo>
                              <a:pt x="406507" y="543823"/>
                              <a:pt x="221907" y="476419"/>
                              <a:pt x="0" y="477054"/>
                            </a:cubicBezTo>
                            <a:cubicBezTo>
                              <a:pt x="-9960" y="320579"/>
                              <a:pt x="32112" y="16281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CFEF1F-822B-9D73-85B5-26496554AD9B}"/>
                  </a:ext>
                </a:extLst>
              </p:cNvPr>
              <p:cNvSpPr txBox="1"/>
              <p:nvPr/>
            </p:nvSpPr>
            <p:spPr>
              <a:xfrm>
                <a:off x="180653" y="5133897"/>
                <a:ext cx="4027387" cy="477054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en-GB" sz="25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5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en-GB" sz="25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5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5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CFEF1F-822B-9D73-85B5-26496554A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53" y="5133897"/>
                <a:ext cx="4027387" cy="477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445CE0-1BCD-6E36-5329-FB9FFFE29992}"/>
                  </a:ext>
                </a:extLst>
              </p:cNvPr>
              <p:cNvSpPr txBox="1"/>
              <p:nvPr/>
            </p:nvSpPr>
            <p:spPr>
              <a:xfrm>
                <a:off x="185274" y="2034107"/>
                <a:ext cx="1998027" cy="741678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5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sz="2500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5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445CE0-1BCD-6E36-5329-FB9FFFE29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74" y="2034107"/>
                <a:ext cx="1998027" cy="741678"/>
              </a:xfrm>
              <a:prstGeom prst="rect">
                <a:avLst/>
              </a:prstGeom>
              <a:blipFill>
                <a:blip r:embed="rId8"/>
                <a:stretch>
                  <a:fillRect b="-6452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D44FBF-FF48-07C7-29AB-5808DBB4D8D9}"/>
                  </a:ext>
                </a:extLst>
              </p:cNvPr>
              <p:cNvSpPr txBox="1"/>
              <p:nvPr/>
            </p:nvSpPr>
            <p:spPr>
              <a:xfrm>
                <a:off x="180654" y="2882594"/>
                <a:ext cx="1579198" cy="738407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5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500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sz="25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b="1" i="1" dirty="0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sz="2500" b="1" i="1" dirty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sz="25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b="1" i="1" dirty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sz="2500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8D44FBF-FF48-07C7-29AB-5808DBB4D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54" y="2882594"/>
                <a:ext cx="1579198" cy="738407"/>
              </a:xfrm>
              <a:prstGeom prst="rect">
                <a:avLst/>
              </a:prstGeom>
              <a:blipFill>
                <a:blip r:embed="rId9"/>
                <a:stretch>
                  <a:fillRect b="-1613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FCEAAA-41BC-7C67-D5B9-09A4F76E2FE2}"/>
                  </a:ext>
                </a:extLst>
              </p:cNvPr>
              <p:cNvSpPr txBox="1"/>
              <p:nvPr/>
            </p:nvSpPr>
            <p:spPr>
              <a:xfrm>
                <a:off x="180654" y="3727810"/>
                <a:ext cx="1369809" cy="477054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FCEAAA-41BC-7C67-D5B9-09A4F76E2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54" y="3727810"/>
                <a:ext cx="1369809" cy="477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88090A2-FC8E-2F57-C63B-088A2744E54C}"/>
              </a:ext>
            </a:extLst>
          </p:cNvPr>
          <p:cNvSpPr txBox="1"/>
          <p:nvPr/>
        </p:nvSpPr>
        <p:spPr>
          <a:xfrm>
            <a:off x="180654" y="575611"/>
            <a:ext cx="2858880" cy="461665"/>
          </a:xfrm>
          <a:custGeom>
            <a:avLst/>
            <a:gdLst>
              <a:gd name="connsiteX0" fmla="*/ 0 w 2858880"/>
              <a:gd name="connsiteY0" fmla="*/ 0 h 461665"/>
              <a:gd name="connsiteX1" fmla="*/ 628954 w 2858880"/>
              <a:gd name="connsiteY1" fmla="*/ 0 h 461665"/>
              <a:gd name="connsiteX2" fmla="*/ 1229318 w 2858880"/>
              <a:gd name="connsiteY2" fmla="*/ 0 h 461665"/>
              <a:gd name="connsiteX3" fmla="*/ 1715328 w 2858880"/>
              <a:gd name="connsiteY3" fmla="*/ 0 h 461665"/>
              <a:gd name="connsiteX4" fmla="*/ 2287104 w 2858880"/>
              <a:gd name="connsiteY4" fmla="*/ 0 h 461665"/>
              <a:gd name="connsiteX5" fmla="*/ 2858880 w 2858880"/>
              <a:gd name="connsiteY5" fmla="*/ 0 h 461665"/>
              <a:gd name="connsiteX6" fmla="*/ 2858880 w 2858880"/>
              <a:gd name="connsiteY6" fmla="*/ 461665 h 461665"/>
              <a:gd name="connsiteX7" fmla="*/ 2258515 w 2858880"/>
              <a:gd name="connsiteY7" fmla="*/ 461665 h 461665"/>
              <a:gd name="connsiteX8" fmla="*/ 1743917 w 2858880"/>
              <a:gd name="connsiteY8" fmla="*/ 461665 h 461665"/>
              <a:gd name="connsiteX9" fmla="*/ 1172141 w 2858880"/>
              <a:gd name="connsiteY9" fmla="*/ 461665 h 461665"/>
              <a:gd name="connsiteX10" fmla="*/ 657542 w 2858880"/>
              <a:gd name="connsiteY10" fmla="*/ 461665 h 461665"/>
              <a:gd name="connsiteX11" fmla="*/ 0 w 2858880"/>
              <a:gd name="connsiteY11" fmla="*/ 461665 h 461665"/>
              <a:gd name="connsiteX12" fmla="*/ 0 w 2858880"/>
              <a:gd name="connsiteY12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58880" h="461665" extrusionOk="0">
                <a:moveTo>
                  <a:pt x="0" y="0"/>
                </a:moveTo>
                <a:cubicBezTo>
                  <a:pt x="284063" y="-37322"/>
                  <a:pt x="499271" y="26008"/>
                  <a:pt x="628954" y="0"/>
                </a:cubicBezTo>
                <a:cubicBezTo>
                  <a:pt x="758637" y="-26008"/>
                  <a:pt x="984288" y="19247"/>
                  <a:pt x="1229318" y="0"/>
                </a:cubicBezTo>
                <a:cubicBezTo>
                  <a:pt x="1474348" y="-19247"/>
                  <a:pt x="1594352" y="18688"/>
                  <a:pt x="1715328" y="0"/>
                </a:cubicBezTo>
                <a:cubicBezTo>
                  <a:pt x="1836304" y="-18688"/>
                  <a:pt x="2028005" y="30163"/>
                  <a:pt x="2287104" y="0"/>
                </a:cubicBezTo>
                <a:cubicBezTo>
                  <a:pt x="2546203" y="-30163"/>
                  <a:pt x="2710534" y="11182"/>
                  <a:pt x="2858880" y="0"/>
                </a:cubicBezTo>
                <a:cubicBezTo>
                  <a:pt x="2886500" y="125306"/>
                  <a:pt x="2835778" y="335502"/>
                  <a:pt x="2858880" y="461665"/>
                </a:cubicBezTo>
                <a:cubicBezTo>
                  <a:pt x="2660969" y="479950"/>
                  <a:pt x="2550095" y="457227"/>
                  <a:pt x="2258515" y="461665"/>
                </a:cubicBezTo>
                <a:cubicBezTo>
                  <a:pt x="1966936" y="466103"/>
                  <a:pt x="1992721" y="405384"/>
                  <a:pt x="1743917" y="461665"/>
                </a:cubicBezTo>
                <a:cubicBezTo>
                  <a:pt x="1495113" y="517946"/>
                  <a:pt x="1407322" y="411827"/>
                  <a:pt x="1172141" y="461665"/>
                </a:cubicBezTo>
                <a:cubicBezTo>
                  <a:pt x="936960" y="511503"/>
                  <a:pt x="816131" y="421851"/>
                  <a:pt x="657542" y="461665"/>
                </a:cubicBezTo>
                <a:cubicBezTo>
                  <a:pt x="498953" y="501479"/>
                  <a:pt x="285187" y="442189"/>
                  <a:pt x="0" y="461665"/>
                </a:cubicBezTo>
                <a:cubicBezTo>
                  <a:pt x="-18427" y="272485"/>
                  <a:pt x="12205" y="217204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40910519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400" dirty="0"/>
              <a:t>If we do the math..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AEF26-D00F-A0BC-4900-5675E130F0F6}"/>
              </a:ext>
            </a:extLst>
          </p:cNvPr>
          <p:cNvSpPr txBox="1"/>
          <p:nvPr/>
        </p:nvSpPr>
        <p:spPr>
          <a:xfrm>
            <a:off x="180653" y="4467395"/>
            <a:ext cx="1174014" cy="461665"/>
          </a:xfrm>
          <a:custGeom>
            <a:avLst/>
            <a:gdLst>
              <a:gd name="connsiteX0" fmla="*/ 0 w 1174014"/>
              <a:gd name="connsiteY0" fmla="*/ 0 h 461665"/>
              <a:gd name="connsiteX1" fmla="*/ 610487 w 1174014"/>
              <a:gd name="connsiteY1" fmla="*/ 0 h 461665"/>
              <a:gd name="connsiteX2" fmla="*/ 1174014 w 1174014"/>
              <a:gd name="connsiteY2" fmla="*/ 0 h 461665"/>
              <a:gd name="connsiteX3" fmla="*/ 1174014 w 1174014"/>
              <a:gd name="connsiteY3" fmla="*/ 461665 h 461665"/>
              <a:gd name="connsiteX4" fmla="*/ 622227 w 1174014"/>
              <a:gd name="connsiteY4" fmla="*/ 461665 h 461665"/>
              <a:gd name="connsiteX5" fmla="*/ 0 w 1174014"/>
              <a:gd name="connsiteY5" fmla="*/ 461665 h 461665"/>
              <a:gd name="connsiteX6" fmla="*/ 0 w 1174014"/>
              <a:gd name="connsiteY6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4014" h="461665" extrusionOk="0">
                <a:moveTo>
                  <a:pt x="0" y="0"/>
                </a:moveTo>
                <a:cubicBezTo>
                  <a:pt x="237766" y="-56327"/>
                  <a:pt x="307197" y="10069"/>
                  <a:pt x="610487" y="0"/>
                </a:cubicBezTo>
                <a:cubicBezTo>
                  <a:pt x="913777" y="-10069"/>
                  <a:pt x="1053657" y="15912"/>
                  <a:pt x="1174014" y="0"/>
                </a:cubicBezTo>
                <a:cubicBezTo>
                  <a:pt x="1209434" y="156506"/>
                  <a:pt x="1152709" y="268636"/>
                  <a:pt x="1174014" y="461665"/>
                </a:cubicBezTo>
                <a:cubicBezTo>
                  <a:pt x="917609" y="513781"/>
                  <a:pt x="740857" y="414977"/>
                  <a:pt x="622227" y="461665"/>
                </a:cubicBezTo>
                <a:cubicBezTo>
                  <a:pt x="503597" y="508353"/>
                  <a:pt x="225546" y="395440"/>
                  <a:pt x="0" y="461665"/>
                </a:cubicBezTo>
                <a:cubicBezTo>
                  <a:pt x="-45523" y="315877"/>
                  <a:pt x="4914" y="197376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409105193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400" dirty="0"/>
              <a:t>We get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030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3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8319322" y="607120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4135043" y="236434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7628544"/>
              </p:ext>
            </p:extLst>
          </p:nvPr>
        </p:nvGraphicFramePr>
        <p:xfrm>
          <a:off x="4385805" y="39133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5598569" y="1324340"/>
            <a:ext cx="5980796" cy="4489519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2E7C1B-61CE-3BDF-F3C4-8A34C11714CF}"/>
                  </a:ext>
                </a:extLst>
              </p:cNvPr>
              <p:cNvSpPr txBox="1"/>
              <p:nvPr/>
            </p:nvSpPr>
            <p:spPr>
              <a:xfrm>
                <a:off x="180652" y="546992"/>
                <a:ext cx="4027387" cy="477054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en-GB" sz="25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5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en-GB" sz="25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5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5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2E7C1B-61CE-3BDF-F3C4-8A34C1171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52" y="546992"/>
                <a:ext cx="4027387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FCA5EC-B8EC-96E4-61D7-9EFC22858E41}"/>
                  </a:ext>
                </a:extLst>
              </p:cNvPr>
              <p:cNvSpPr txBox="1"/>
              <p:nvPr/>
            </p:nvSpPr>
            <p:spPr>
              <a:xfrm rot="19407797">
                <a:off x="7974363" y="1777695"/>
                <a:ext cx="3925432" cy="477054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en-GB" sz="25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5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en-GB" sz="25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GB" sz="25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5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FCA5EC-B8EC-96E4-61D7-9EFC22858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07797">
                <a:off x="7974363" y="1777695"/>
                <a:ext cx="3925432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778A9BC-F4DC-CA8B-195E-1C91819BB8EE}"/>
              </a:ext>
            </a:extLst>
          </p:cNvPr>
          <p:cNvSpPr txBox="1"/>
          <p:nvPr/>
        </p:nvSpPr>
        <p:spPr>
          <a:xfrm>
            <a:off x="180651" y="1200031"/>
            <a:ext cx="3598862" cy="1384995"/>
          </a:xfrm>
          <a:custGeom>
            <a:avLst/>
            <a:gdLst>
              <a:gd name="connsiteX0" fmla="*/ 0 w 3598862"/>
              <a:gd name="connsiteY0" fmla="*/ 0 h 1384995"/>
              <a:gd name="connsiteX1" fmla="*/ 563822 w 3598862"/>
              <a:gd name="connsiteY1" fmla="*/ 0 h 1384995"/>
              <a:gd name="connsiteX2" fmla="*/ 1055666 w 3598862"/>
              <a:gd name="connsiteY2" fmla="*/ 0 h 1384995"/>
              <a:gd name="connsiteX3" fmla="*/ 1727454 w 3598862"/>
              <a:gd name="connsiteY3" fmla="*/ 0 h 1384995"/>
              <a:gd name="connsiteX4" fmla="*/ 2291275 w 3598862"/>
              <a:gd name="connsiteY4" fmla="*/ 0 h 1384995"/>
              <a:gd name="connsiteX5" fmla="*/ 2855097 w 3598862"/>
              <a:gd name="connsiteY5" fmla="*/ 0 h 1384995"/>
              <a:gd name="connsiteX6" fmla="*/ 3598862 w 3598862"/>
              <a:gd name="connsiteY6" fmla="*/ 0 h 1384995"/>
              <a:gd name="connsiteX7" fmla="*/ 3598862 w 3598862"/>
              <a:gd name="connsiteY7" fmla="*/ 433965 h 1384995"/>
              <a:gd name="connsiteX8" fmla="*/ 3598862 w 3598862"/>
              <a:gd name="connsiteY8" fmla="*/ 895630 h 1384995"/>
              <a:gd name="connsiteX9" fmla="*/ 3598862 w 3598862"/>
              <a:gd name="connsiteY9" fmla="*/ 1384995 h 1384995"/>
              <a:gd name="connsiteX10" fmla="*/ 3071029 w 3598862"/>
              <a:gd name="connsiteY10" fmla="*/ 1384995 h 1384995"/>
              <a:gd name="connsiteX11" fmla="*/ 2471219 w 3598862"/>
              <a:gd name="connsiteY11" fmla="*/ 1384995 h 1384995"/>
              <a:gd name="connsiteX12" fmla="*/ 1907397 w 3598862"/>
              <a:gd name="connsiteY12" fmla="*/ 1384995 h 1384995"/>
              <a:gd name="connsiteX13" fmla="*/ 1235609 w 3598862"/>
              <a:gd name="connsiteY13" fmla="*/ 1384995 h 1384995"/>
              <a:gd name="connsiteX14" fmla="*/ 563822 w 3598862"/>
              <a:gd name="connsiteY14" fmla="*/ 1384995 h 1384995"/>
              <a:gd name="connsiteX15" fmla="*/ 0 w 3598862"/>
              <a:gd name="connsiteY15" fmla="*/ 1384995 h 1384995"/>
              <a:gd name="connsiteX16" fmla="*/ 0 w 3598862"/>
              <a:gd name="connsiteY16" fmla="*/ 923330 h 1384995"/>
              <a:gd name="connsiteX17" fmla="*/ 0 w 3598862"/>
              <a:gd name="connsiteY17" fmla="*/ 475515 h 1384995"/>
              <a:gd name="connsiteX18" fmla="*/ 0 w 3598862"/>
              <a:gd name="connsiteY18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598862" h="1384995" extrusionOk="0">
                <a:moveTo>
                  <a:pt x="0" y="0"/>
                </a:moveTo>
                <a:cubicBezTo>
                  <a:pt x="228712" y="-13366"/>
                  <a:pt x="392834" y="40553"/>
                  <a:pt x="563822" y="0"/>
                </a:cubicBezTo>
                <a:cubicBezTo>
                  <a:pt x="734810" y="-40553"/>
                  <a:pt x="927581" y="34286"/>
                  <a:pt x="1055666" y="0"/>
                </a:cubicBezTo>
                <a:cubicBezTo>
                  <a:pt x="1183751" y="-34286"/>
                  <a:pt x="1430407" y="39456"/>
                  <a:pt x="1727454" y="0"/>
                </a:cubicBezTo>
                <a:cubicBezTo>
                  <a:pt x="2024501" y="-39456"/>
                  <a:pt x="2139230" y="67425"/>
                  <a:pt x="2291275" y="0"/>
                </a:cubicBezTo>
                <a:cubicBezTo>
                  <a:pt x="2443320" y="-67425"/>
                  <a:pt x="2637497" y="28064"/>
                  <a:pt x="2855097" y="0"/>
                </a:cubicBezTo>
                <a:cubicBezTo>
                  <a:pt x="3072697" y="-28064"/>
                  <a:pt x="3256709" y="6899"/>
                  <a:pt x="3598862" y="0"/>
                </a:cubicBezTo>
                <a:cubicBezTo>
                  <a:pt x="3643534" y="93721"/>
                  <a:pt x="3552860" y="277598"/>
                  <a:pt x="3598862" y="433965"/>
                </a:cubicBezTo>
                <a:cubicBezTo>
                  <a:pt x="3644864" y="590333"/>
                  <a:pt x="3576968" y="765642"/>
                  <a:pt x="3598862" y="895630"/>
                </a:cubicBezTo>
                <a:cubicBezTo>
                  <a:pt x="3620756" y="1025619"/>
                  <a:pt x="3555965" y="1184409"/>
                  <a:pt x="3598862" y="1384995"/>
                </a:cubicBezTo>
                <a:cubicBezTo>
                  <a:pt x="3344817" y="1389230"/>
                  <a:pt x="3183730" y="1383408"/>
                  <a:pt x="3071029" y="1384995"/>
                </a:cubicBezTo>
                <a:cubicBezTo>
                  <a:pt x="2958328" y="1386582"/>
                  <a:pt x="2674778" y="1356999"/>
                  <a:pt x="2471219" y="1384995"/>
                </a:cubicBezTo>
                <a:cubicBezTo>
                  <a:pt x="2267660" y="1412991"/>
                  <a:pt x="2119320" y="1340438"/>
                  <a:pt x="1907397" y="1384995"/>
                </a:cubicBezTo>
                <a:cubicBezTo>
                  <a:pt x="1695474" y="1429552"/>
                  <a:pt x="1445450" y="1345691"/>
                  <a:pt x="1235609" y="1384995"/>
                </a:cubicBezTo>
                <a:cubicBezTo>
                  <a:pt x="1025768" y="1424299"/>
                  <a:pt x="823579" y="1379926"/>
                  <a:pt x="563822" y="1384995"/>
                </a:cubicBezTo>
                <a:cubicBezTo>
                  <a:pt x="304065" y="1390064"/>
                  <a:pt x="234442" y="1356328"/>
                  <a:pt x="0" y="1384995"/>
                </a:cubicBezTo>
                <a:cubicBezTo>
                  <a:pt x="-49735" y="1180877"/>
                  <a:pt x="22632" y="1143117"/>
                  <a:pt x="0" y="923330"/>
                </a:cubicBezTo>
                <a:cubicBezTo>
                  <a:pt x="-22632" y="703543"/>
                  <a:pt x="17148" y="649673"/>
                  <a:pt x="0" y="475515"/>
                </a:cubicBezTo>
                <a:cubicBezTo>
                  <a:pt x="-17148" y="301358"/>
                  <a:pt x="26802" y="15352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800" dirty="0">
                <a:ea typeface="Cambria Math" panose="02040503050406030204" pitchFamily="18" charset="0"/>
              </a:rPr>
              <a:t>This is the equation of the </a:t>
            </a:r>
            <a:r>
              <a:rPr lang="en-GB" sz="2800" b="1" dirty="0">
                <a:solidFill>
                  <a:srgbClr val="FFC000"/>
                </a:solidFill>
                <a:ea typeface="Cambria Math" panose="02040503050406030204" pitchFamily="18" charset="0"/>
              </a:rPr>
              <a:t>decision boundary </a:t>
            </a:r>
            <a:r>
              <a:rPr lang="en-GB" sz="2800" dirty="0">
                <a:ea typeface="Cambria Math" panose="02040503050406030204" pitchFamily="18" charset="0"/>
              </a:rPr>
              <a:t>or </a:t>
            </a:r>
            <a:r>
              <a:rPr lang="en-GB" sz="2800" b="1" dirty="0">
                <a:solidFill>
                  <a:srgbClr val="FFC000"/>
                </a:solidFill>
                <a:ea typeface="Cambria Math" panose="02040503050406030204" pitchFamily="18" charset="0"/>
              </a:rPr>
              <a:t>hyperplane</a:t>
            </a:r>
            <a:endParaRPr lang="en-GB" sz="2800" b="1" dirty="0">
              <a:solidFill>
                <a:srgbClr val="FFC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41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8256380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4072101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5535627" y="1439080"/>
            <a:ext cx="5980796" cy="4489519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E205D-1DDB-9633-9390-FE95992617B6}"/>
              </a:ext>
            </a:extLst>
          </p:cNvPr>
          <p:cNvCxnSpPr>
            <a:cxnSpLocks/>
          </p:cNvCxnSpPr>
          <p:nvPr/>
        </p:nvCxnSpPr>
        <p:spPr>
          <a:xfrm flipV="1">
            <a:off x="7538405" y="2938079"/>
            <a:ext cx="4014013" cy="2990520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736A7C-C4BD-0C87-E2ED-5FD8B3F32725}"/>
              </a:ext>
            </a:extLst>
          </p:cNvPr>
          <p:cNvCxnSpPr>
            <a:cxnSpLocks/>
          </p:cNvCxnSpPr>
          <p:nvPr/>
        </p:nvCxnSpPr>
        <p:spPr>
          <a:xfrm flipV="1">
            <a:off x="4626099" y="694267"/>
            <a:ext cx="5936556" cy="446193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10F21C-9C4B-0DE9-A039-1D6919AD9762}"/>
                  </a:ext>
                </a:extLst>
              </p:cNvPr>
              <p:cNvSpPr txBox="1"/>
              <p:nvPr/>
            </p:nvSpPr>
            <p:spPr>
              <a:xfrm rot="19375678">
                <a:off x="8781856" y="1936092"/>
                <a:ext cx="2211387" cy="4924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5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acc>
                        <m:accPr>
                          <m:chr m:val="⃗"/>
                          <m:ctrlP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10F21C-9C4B-0DE9-A039-1D6919AD9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75678">
                <a:off x="8781856" y="1936092"/>
                <a:ext cx="221138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C92F64A-76E9-DB99-3C33-C7E9DF4C5D34}"/>
              </a:ext>
            </a:extLst>
          </p:cNvPr>
          <p:cNvSpPr txBox="1"/>
          <p:nvPr/>
        </p:nvSpPr>
        <p:spPr>
          <a:xfrm>
            <a:off x="180651" y="1200031"/>
            <a:ext cx="3181677" cy="4401205"/>
          </a:xfrm>
          <a:custGeom>
            <a:avLst/>
            <a:gdLst>
              <a:gd name="connsiteX0" fmla="*/ 0 w 3181677"/>
              <a:gd name="connsiteY0" fmla="*/ 0 h 4401205"/>
              <a:gd name="connsiteX1" fmla="*/ 498463 w 3181677"/>
              <a:gd name="connsiteY1" fmla="*/ 0 h 4401205"/>
              <a:gd name="connsiteX2" fmla="*/ 933292 w 3181677"/>
              <a:gd name="connsiteY2" fmla="*/ 0 h 4401205"/>
              <a:gd name="connsiteX3" fmla="*/ 1527205 w 3181677"/>
              <a:gd name="connsiteY3" fmla="*/ 0 h 4401205"/>
              <a:gd name="connsiteX4" fmla="*/ 2025668 w 3181677"/>
              <a:gd name="connsiteY4" fmla="*/ 0 h 4401205"/>
              <a:gd name="connsiteX5" fmla="*/ 2524130 w 3181677"/>
              <a:gd name="connsiteY5" fmla="*/ 0 h 4401205"/>
              <a:gd name="connsiteX6" fmla="*/ 3181677 w 3181677"/>
              <a:gd name="connsiteY6" fmla="*/ 0 h 4401205"/>
              <a:gd name="connsiteX7" fmla="*/ 3181677 w 3181677"/>
              <a:gd name="connsiteY7" fmla="*/ 462127 h 4401205"/>
              <a:gd name="connsiteX8" fmla="*/ 3181677 w 3181677"/>
              <a:gd name="connsiteY8" fmla="*/ 1012277 h 4401205"/>
              <a:gd name="connsiteX9" fmla="*/ 3181677 w 3181677"/>
              <a:gd name="connsiteY9" fmla="*/ 1474404 h 4401205"/>
              <a:gd name="connsiteX10" fmla="*/ 3181677 w 3181677"/>
              <a:gd name="connsiteY10" fmla="*/ 1936530 h 4401205"/>
              <a:gd name="connsiteX11" fmla="*/ 3181677 w 3181677"/>
              <a:gd name="connsiteY11" fmla="*/ 2486681 h 4401205"/>
              <a:gd name="connsiteX12" fmla="*/ 3181677 w 3181677"/>
              <a:gd name="connsiteY12" fmla="*/ 3080844 h 4401205"/>
              <a:gd name="connsiteX13" fmla="*/ 3181677 w 3181677"/>
              <a:gd name="connsiteY13" fmla="*/ 3498958 h 4401205"/>
              <a:gd name="connsiteX14" fmla="*/ 3181677 w 3181677"/>
              <a:gd name="connsiteY14" fmla="*/ 4401205 h 4401205"/>
              <a:gd name="connsiteX15" fmla="*/ 2651398 w 3181677"/>
              <a:gd name="connsiteY15" fmla="*/ 4401205 h 4401205"/>
              <a:gd name="connsiteX16" fmla="*/ 2121118 w 3181677"/>
              <a:gd name="connsiteY16" fmla="*/ 4401205 h 4401205"/>
              <a:gd name="connsiteX17" fmla="*/ 1527205 w 3181677"/>
              <a:gd name="connsiteY17" fmla="*/ 4401205 h 4401205"/>
              <a:gd name="connsiteX18" fmla="*/ 996925 w 3181677"/>
              <a:gd name="connsiteY18" fmla="*/ 4401205 h 4401205"/>
              <a:gd name="connsiteX19" fmla="*/ 562096 w 3181677"/>
              <a:gd name="connsiteY19" fmla="*/ 4401205 h 4401205"/>
              <a:gd name="connsiteX20" fmla="*/ 0 w 3181677"/>
              <a:gd name="connsiteY20" fmla="*/ 4401205 h 4401205"/>
              <a:gd name="connsiteX21" fmla="*/ 0 w 3181677"/>
              <a:gd name="connsiteY21" fmla="*/ 3763030 h 4401205"/>
              <a:gd name="connsiteX22" fmla="*/ 0 w 3181677"/>
              <a:gd name="connsiteY22" fmla="*/ 3124856 h 4401205"/>
              <a:gd name="connsiteX23" fmla="*/ 0 w 3181677"/>
              <a:gd name="connsiteY23" fmla="*/ 2574705 h 4401205"/>
              <a:gd name="connsiteX24" fmla="*/ 0 w 3181677"/>
              <a:gd name="connsiteY24" fmla="*/ 2068566 h 4401205"/>
              <a:gd name="connsiteX25" fmla="*/ 0 w 3181677"/>
              <a:gd name="connsiteY25" fmla="*/ 1650452 h 4401205"/>
              <a:gd name="connsiteX26" fmla="*/ 0 w 3181677"/>
              <a:gd name="connsiteY26" fmla="*/ 1232337 h 4401205"/>
              <a:gd name="connsiteX27" fmla="*/ 0 w 3181677"/>
              <a:gd name="connsiteY27" fmla="*/ 638175 h 4401205"/>
              <a:gd name="connsiteX28" fmla="*/ 0 w 3181677"/>
              <a:gd name="connsiteY28" fmla="*/ 0 h 4401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81677" h="4401205" extrusionOk="0">
                <a:moveTo>
                  <a:pt x="0" y="0"/>
                </a:moveTo>
                <a:cubicBezTo>
                  <a:pt x="236952" y="-10718"/>
                  <a:pt x="274446" y="56580"/>
                  <a:pt x="498463" y="0"/>
                </a:cubicBezTo>
                <a:cubicBezTo>
                  <a:pt x="722480" y="-56580"/>
                  <a:pt x="735132" y="33269"/>
                  <a:pt x="933292" y="0"/>
                </a:cubicBezTo>
                <a:cubicBezTo>
                  <a:pt x="1131452" y="-33269"/>
                  <a:pt x="1245083" y="34930"/>
                  <a:pt x="1527205" y="0"/>
                </a:cubicBezTo>
                <a:cubicBezTo>
                  <a:pt x="1809327" y="-34930"/>
                  <a:pt x="1876398" y="42643"/>
                  <a:pt x="2025668" y="0"/>
                </a:cubicBezTo>
                <a:cubicBezTo>
                  <a:pt x="2174938" y="-42643"/>
                  <a:pt x="2296951" y="34108"/>
                  <a:pt x="2524130" y="0"/>
                </a:cubicBezTo>
                <a:cubicBezTo>
                  <a:pt x="2751309" y="-34108"/>
                  <a:pt x="2992818" y="77041"/>
                  <a:pt x="3181677" y="0"/>
                </a:cubicBezTo>
                <a:cubicBezTo>
                  <a:pt x="3229203" y="114783"/>
                  <a:pt x="3178880" y="347717"/>
                  <a:pt x="3181677" y="462127"/>
                </a:cubicBezTo>
                <a:cubicBezTo>
                  <a:pt x="3184474" y="576537"/>
                  <a:pt x="3176818" y="766809"/>
                  <a:pt x="3181677" y="1012277"/>
                </a:cubicBezTo>
                <a:cubicBezTo>
                  <a:pt x="3186536" y="1257745"/>
                  <a:pt x="3145680" y="1355500"/>
                  <a:pt x="3181677" y="1474404"/>
                </a:cubicBezTo>
                <a:cubicBezTo>
                  <a:pt x="3217674" y="1593308"/>
                  <a:pt x="3162302" y="1769831"/>
                  <a:pt x="3181677" y="1936530"/>
                </a:cubicBezTo>
                <a:cubicBezTo>
                  <a:pt x="3201052" y="2103229"/>
                  <a:pt x="3145382" y="2214331"/>
                  <a:pt x="3181677" y="2486681"/>
                </a:cubicBezTo>
                <a:cubicBezTo>
                  <a:pt x="3217972" y="2759031"/>
                  <a:pt x="3148766" y="2843804"/>
                  <a:pt x="3181677" y="3080844"/>
                </a:cubicBezTo>
                <a:cubicBezTo>
                  <a:pt x="3214588" y="3317884"/>
                  <a:pt x="3147874" y="3306801"/>
                  <a:pt x="3181677" y="3498958"/>
                </a:cubicBezTo>
                <a:cubicBezTo>
                  <a:pt x="3215480" y="3691115"/>
                  <a:pt x="3144083" y="4089220"/>
                  <a:pt x="3181677" y="4401205"/>
                </a:cubicBezTo>
                <a:cubicBezTo>
                  <a:pt x="2996147" y="4403188"/>
                  <a:pt x="2799036" y="4386789"/>
                  <a:pt x="2651398" y="4401205"/>
                </a:cubicBezTo>
                <a:cubicBezTo>
                  <a:pt x="2503760" y="4415621"/>
                  <a:pt x="2316663" y="4359058"/>
                  <a:pt x="2121118" y="4401205"/>
                </a:cubicBezTo>
                <a:cubicBezTo>
                  <a:pt x="1925573" y="4443352"/>
                  <a:pt x="1793270" y="4398855"/>
                  <a:pt x="1527205" y="4401205"/>
                </a:cubicBezTo>
                <a:cubicBezTo>
                  <a:pt x="1261140" y="4403555"/>
                  <a:pt x="1222413" y="4383677"/>
                  <a:pt x="996925" y="4401205"/>
                </a:cubicBezTo>
                <a:cubicBezTo>
                  <a:pt x="771437" y="4418733"/>
                  <a:pt x="674676" y="4396982"/>
                  <a:pt x="562096" y="4401205"/>
                </a:cubicBezTo>
                <a:cubicBezTo>
                  <a:pt x="449516" y="4405428"/>
                  <a:pt x="187258" y="4389642"/>
                  <a:pt x="0" y="4401205"/>
                </a:cubicBezTo>
                <a:cubicBezTo>
                  <a:pt x="-56950" y="4252338"/>
                  <a:pt x="15716" y="4050681"/>
                  <a:pt x="0" y="3763030"/>
                </a:cubicBezTo>
                <a:cubicBezTo>
                  <a:pt x="-15716" y="3475379"/>
                  <a:pt x="41918" y="3278517"/>
                  <a:pt x="0" y="3124856"/>
                </a:cubicBezTo>
                <a:cubicBezTo>
                  <a:pt x="-41918" y="2971195"/>
                  <a:pt x="46180" y="2739810"/>
                  <a:pt x="0" y="2574705"/>
                </a:cubicBezTo>
                <a:cubicBezTo>
                  <a:pt x="-46180" y="2409600"/>
                  <a:pt x="16691" y="2182999"/>
                  <a:pt x="0" y="2068566"/>
                </a:cubicBezTo>
                <a:cubicBezTo>
                  <a:pt x="-16691" y="1954133"/>
                  <a:pt x="34127" y="1782366"/>
                  <a:pt x="0" y="1650452"/>
                </a:cubicBezTo>
                <a:cubicBezTo>
                  <a:pt x="-34127" y="1518538"/>
                  <a:pt x="21684" y="1319157"/>
                  <a:pt x="0" y="1232337"/>
                </a:cubicBezTo>
                <a:cubicBezTo>
                  <a:pt x="-21684" y="1145518"/>
                  <a:pt x="12901" y="771649"/>
                  <a:pt x="0" y="638175"/>
                </a:cubicBezTo>
                <a:cubicBezTo>
                  <a:pt x="-12901" y="504701"/>
                  <a:pt x="21654" y="30691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800" dirty="0">
                <a:ea typeface="Cambria Math" panose="02040503050406030204" pitchFamily="18" charset="0"/>
              </a:rPr>
              <a:t>Next, we need to draw two</a:t>
            </a:r>
            <a:r>
              <a:rPr lang="en-GB" sz="2800" b="1" dirty="0">
                <a:solidFill>
                  <a:srgbClr val="FFC000"/>
                </a:solidFill>
                <a:ea typeface="Cambria Math" panose="02040503050406030204" pitchFamily="18" charset="0"/>
              </a:rPr>
              <a:t> parallel lines </a:t>
            </a:r>
            <a:r>
              <a:rPr lang="en-GB" sz="2800" dirty="0">
                <a:ea typeface="Cambria Math" panose="02040503050406030204" pitchFamily="18" charset="0"/>
              </a:rPr>
              <a:t>above and below the </a:t>
            </a:r>
            <a:r>
              <a:rPr lang="en-GB" sz="2800" b="1" dirty="0">
                <a:solidFill>
                  <a:srgbClr val="FFC000"/>
                </a:solidFill>
                <a:ea typeface="Cambria Math" panose="02040503050406030204" pitchFamily="18" charset="0"/>
              </a:rPr>
              <a:t>hyperplane</a:t>
            </a:r>
            <a:r>
              <a:rPr lang="en-GB" sz="2800" dirty="0">
                <a:ea typeface="Cambria Math" panose="02040503050406030204" pitchFamily="18" charset="0"/>
              </a:rPr>
              <a:t>.</a:t>
            </a:r>
          </a:p>
          <a:p>
            <a:endParaRPr lang="en-GB" sz="2800" dirty="0">
              <a:ea typeface="Cambria Math" panose="02040503050406030204" pitchFamily="18" charset="0"/>
            </a:endParaRPr>
          </a:p>
          <a:p>
            <a:r>
              <a:rPr lang="en-GB" sz="2800" dirty="0">
                <a:ea typeface="Cambria Math" panose="02040503050406030204" pitchFamily="18" charset="0"/>
              </a:rPr>
              <a:t>It is like creating a </a:t>
            </a:r>
            <a:r>
              <a:rPr lang="en-GB" sz="2800" b="1" dirty="0">
                <a:ea typeface="Cambria Math" panose="02040503050406030204" pitchFamily="18" charset="0"/>
              </a:rPr>
              <a:t>highway </a:t>
            </a:r>
            <a:r>
              <a:rPr lang="en-GB" sz="2800" dirty="0">
                <a:ea typeface="Cambria Math" panose="02040503050406030204" pitchFamily="18" charset="0"/>
              </a:rPr>
              <a:t>or a </a:t>
            </a:r>
            <a:r>
              <a:rPr lang="en-GB" sz="2800" b="1" dirty="0">
                <a:ea typeface="Cambria Math" panose="02040503050406030204" pitchFamily="18" charset="0"/>
              </a:rPr>
              <a:t>street</a:t>
            </a:r>
            <a:r>
              <a:rPr lang="en-GB" sz="2800" dirty="0">
                <a:ea typeface="Cambria Math" panose="02040503050406030204" pitchFamily="18" charset="0"/>
              </a:rPr>
              <a:t> between our two classes.</a:t>
            </a:r>
          </a:p>
        </p:txBody>
      </p:sp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4483AAA0-A0D7-3110-C389-2814FF9A6E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3272656"/>
              </p:ext>
            </p:extLst>
          </p:nvPr>
        </p:nvGraphicFramePr>
        <p:xfrm>
          <a:off x="4322863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3" name="Freeform 52">
            <a:extLst>
              <a:ext uri="{FF2B5EF4-FFF2-40B4-BE49-F238E27FC236}">
                <a16:creationId xmlns:a16="http://schemas.microsoft.com/office/drawing/2014/main" id="{130B029B-BA2F-6F8A-1111-7D8FBE1F0052}"/>
              </a:ext>
            </a:extLst>
          </p:cNvPr>
          <p:cNvSpPr/>
          <p:nvPr/>
        </p:nvSpPr>
        <p:spPr>
          <a:xfrm>
            <a:off x="4729978" y="694267"/>
            <a:ext cx="6798734" cy="5164666"/>
          </a:xfrm>
          <a:custGeom>
            <a:avLst/>
            <a:gdLst>
              <a:gd name="connsiteX0" fmla="*/ 8467 w 6798734"/>
              <a:gd name="connsiteY0" fmla="*/ 4512733 h 5164666"/>
              <a:gd name="connsiteX1" fmla="*/ 0 w 6798734"/>
              <a:gd name="connsiteY1" fmla="*/ 5156200 h 5164666"/>
              <a:gd name="connsiteX2" fmla="*/ 829734 w 6798734"/>
              <a:gd name="connsiteY2" fmla="*/ 5164666 h 5164666"/>
              <a:gd name="connsiteX3" fmla="*/ 2065867 w 6798734"/>
              <a:gd name="connsiteY3" fmla="*/ 4157133 h 5164666"/>
              <a:gd name="connsiteX4" fmla="*/ 3522134 w 6798734"/>
              <a:gd name="connsiteY4" fmla="*/ 3081866 h 5164666"/>
              <a:gd name="connsiteX5" fmla="*/ 6798734 w 6798734"/>
              <a:gd name="connsiteY5" fmla="*/ 677333 h 5164666"/>
              <a:gd name="connsiteX6" fmla="*/ 6798734 w 6798734"/>
              <a:gd name="connsiteY6" fmla="*/ 8466 h 5164666"/>
              <a:gd name="connsiteX7" fmla="*/ 5977467 w 6798734"/>
              <a:gd name="connsiteY7" fmla="*/ 0 h 5164666"/>
              <a:gd name="connsiteX8" fmla="*/ 8467 w 6798734"/>
              <a:gd name="connsiteY8" fmla="*/ 4512733 h 516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8734" h="5164666">
                <a:moveTo>
                  <a:pt x="8467" y="4512733"/>
                </a:moveTo>
                <a:lnTo>
                  <a:pt x="0" y="5156200"/>
                </a:lnTo>
                <a:lnTo>
                  <a:pt x="829734" y="5164666"/>
                </a:lnTo>
                <a:lnTo>
                  <a:pt x="2065867" y="4157133"/>
                </a:lnTo>
                <a:lnTo>
                  <a:pt x="3522134" y="3081866"/>
                </a:lnTo>
                <a:lnTo>
                  <a:pt x="6798734" y="677333"/>
                </a:lnTo>
                <a:lnTo>
                  <a:pt x="6798734" y="8466"/>
                </a:lnTo>
                <a:lnTo>
                  <a:pt x="5977467" y="0"/>
                </a:lnTo>
                <a:lnTo>
                  <a:pt x="8467" y="4512733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9F45C3B2-D982-47DD-EFE3-5C6EC2C804F2}"/>
              </a:ext>
            </a:extLst>
          </p:cNvPr>
          <p:cNvSpPr/>
          <p:nvPr/>
        </p:nvSpPr>
        <p:spPr>
          <a:xfrm>
            <a:off x="5782733" y="1524000"/>
            <a:ext cx="5757334" cy="4326467"/>
          </a:xfrm>
          <a:custGeom>
            <a:avLst/>
            <a:gdLst>
              <a:gd name="connsiteX0" fmla="*/ 0 w 5757334"/>
              <a:gd name="connsiteY0" fmla="*/ 4318000 h 4326467"/>
              <a:gd name="connsiteX1" fmla="*/ 973667 w 5757334"/>
              <a:gd name="connsiteY1" fmla="*/ 4326467 h 4326467"/>
              <a:gd name="connsiteX2" fmla="*/ 1718734 w 5757334"/>
              <a:gd name="connsiteY2" fmla="*/ 4309533 h 4326467"/>
              <a:gd name="connsiteX3" fmla="*/ 5757334 w 5757334"/>
              <a:gd name="connsiteY3" fmla="*/ 1346200 h 4326467"/>
              <a:gd name="connsiteX4" fmla="*/ 5748867 w 5757334"/>
              <a:gd name="connsiteY4" fmla="*/ 0 h 4326467"/>
              <a:gd name="connsiteX5" fmla="*/ 0 w 5757334"/>
              <a:gd name="connsiteY5" fmla="*/ 4318000 h 432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7334" h="4326467">
                <a:moveTo>
                  <a:pt x="0" y="4318000"/>
                </a:moveTo>
                <a:lnTo>
                  <a:pt x="973667" y="4326467"/>
                </a:lnTo>
                <a:lnTo>
                  <a:pt x="1718734" y="4309533"/>
                </a:lnTo>
                <a:lnTo>
                  <a:pt x="5757334" y="1346200"/>
                </a:lnTo>
                <a:cubicBezTo>
                  <a:pt x="5754512" y="897467"/>
                  <a:pt x="5751689" y="448733"/>
                  <a:pt x="5748867" y="0"/>
                </a:cubicBezTo>
                <a:lnTo>
                  <a:pt x="0" y="431800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2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3" grpId="0" animBg="1"/>
      <p:bldP spid="5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8256380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4072101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322863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5535627" y="1439080"/>
            <a:ext cx="5980796" cy="4489519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E205D-1DDB-9633-9390-FE95992617B6}"/>
              </a:ext>
            </a:extLst>
          </p:cNvPr>
          <p:cNvCxnSpPr>
            <a:cxnSpLocks/>
          </p:cNvCxnSpPr>
          <p:nvPr/>
        </p:nvCxnSpPr>
        <p:spPr>
          <a:xfrm flipV="1">
            <a:off x="7538405" y="2938079"/>
            <a:ext cx="4014013" cy="2990520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736A7C-C4BD-0C87-E2ED-5FD8B3F32725}"/>
              </a:ext>
            </a:extLst>
          </p:cNvPr>
          <p:cNvCxnSpPr>
            <a:cxnSpLocks/>
          </p:cNvCxnSpPr>
          <p:nvPr/>
        </p:nvCxnSpPr>
        <p:spPr>
          <a:xfrm flipV="1">
            <a:off x="4626099" y="694267"/>
            <a:ext cx="5936556" cy="446193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10F21C-9C4B-0DE9-A039-1D6919AD9762}"/>
                  </a:ext>
                </a:extLst>
              </p:cNvPr>
              <p:cNvSpPr txBox="1"/>
              <p:nvPr/>
            </p:nvSpPr>
            <p:spPr>
              <a:xfrm rot="19375678">
                <a:off x="8781856" y="1936092"/>
                <a:ext cx="2211387" cy="4924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5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acc>
                        <m:accPr>
                          <m:chr m:val="⃗"/>
                          <m:ctrlP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10F21C-9C4B-0DE9-A039-1D6919AD9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75678">
                <a:off x="8781856" y="1936092"/>
                <a:ext cx="221138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C92F64A-76E9-DB99-3C33-C7E9DF4C5D34}"/>
              </a:ext>
            </a:extLst>
          </p:cNvPr>
          <p:cNvSpPr txBox="1"/>
          <p:nvPr/>
        </p:nvSpPr>
        <p:spPr>
          <a:xfrm>
            <a:off x="180651" y="1200031"/>
            <a:ext cx="3181677" cy="2246769"/>
          </a:xfrm>
          <a:custGeom>
            <a:avLst/>
            <a:gdLst>
              <a:gd name="connsiteX0" fmla="*/ 0 w 3181677"/>
              <a:gd name="connsiteY0" fmla="*/ 0 h 2246769"/>
              <a:gd name="connsiteX1" fmla="*/ 498463 w 3181677"/>
              <a:gd name="connsiteY1" fmla="*/ 0 h 2246769"/>
              <a:gd name="connsiteX2" fmla="*/ 933292 w 3181677"/>
              <a:gd name="connsiteY2" fmla="*/ 0 h 2246769"/>
              <a:gd name="connsiteX3" fmla="*/ 1527205 w 3181677"/>
              <a:gd name="connsiteY3" fmla="*/ 0 h 2246769"/>
              <a:gd name="connsiteX4" fmla="*/ 2025668 w 3181677"/>
              <a:gd name="connsiteY4" fmla="*/ 0 h 2246769"/>
              <a:gd name="connsiteX5" fmla="*/ 2524130 w 3181677"/>
              <a:gd name="connsiteY5" fmla="*/ 0 h 2246769"/>
              <a:gd name="connsiteX6" fmla="*/ 3181677 w 3181677"/>
              <a:gd name="connsiteY6" fmla="*/ 0 h 2246769"/>
              <a:gd name="connsiteX7" fmla="*/ 3181677 w 3181677"/>
              <a:gd name="connsiteY7" fmla="*/ 516757 h 2246769"/>
              <a:gd name="connsiteX8" fmla="*/ 3181677 w 3181677"/>
              <a:gd name="connsiteY8" fmla="*/ 1078449 h 2246769"/>
              <a:gd name="connsiteX9" fmla="*/ 3181677 w 3181677"/>
              <a:gd name="connsiteY9" fmla="*/ 1595206 h 2246769"/>
              <a:gd name="connsiteX10" fmla="*/ 3181677 w 3181677"/>
              <a:gd name="connsiteY10" fmla="*/ 2246769 h 2246769"/>
              <a:gd name="connsiteX11" fmla="*/ 2651398 w 3181677"/>
              <a:gd name="connsiteY11" fmla="*/ 2246769 h 2246769"/>
              <a:gd name="connsiteX12" fmla="*/ 2152935 w 3181677"/>
              <a:gd name="connsiteY12" fmla="*/ 2246769 h 2246769"/>
              <a:gd name="connsiteX13" fmla="*/ 1559022 w 3181677"/>
              <a:gd name="connsiteY13" fmla="*/ 2246769 h 2246769"/>
              <a:gd name="connsiteX14" fmla="*/ 965109 w 3181677"/>
              <a:gd name="connsiteY14" fmla="*/ 2246769 h 2246769"/>
              <a:gd name="connsiteX15" fmla="*/ 498463 w 3181677"/>
              <a:gd name="connsiteY15" fmla="*/ 2246769 h 2246769"/>
              <a:gd name="connsiteX16" fmla="*/ 0 w 3181677"/>
              <a:gd name="connsiteY16" fmla="*/ 2246769 h 2246769"/>
              <a:gd name="connsiteX17" fmla="*/ 0 w 3181677"/>
              <a:gd name="connsiteY17" fmla="*/ 1640141 h 2246769"/>
              <a:gd name="connsiteX18" fmla="*/ 0 w 3181677"/>
              <a:gd name="connsiteY18" fmla="*/ 1145852 h 2246769"/>
              <a:gd name="connsiteX19" fmla="*/ 0 w 3181677"/>
              <a:gd name="connsiteY19" fmla="*/ 629095 h 2246769"/>
              <a:gd name="connsiteX20" fmla="*/ 0 w 3181677"/>
              <a:gd name="connsiteY20" fmla="*/ 0 h 22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181677" h="2246769" extrusionOk="0">
                <a:moveTo>
                  <a:pt x="0" y="0"/>
                </a:moveTo>
                <a:cubicBezTo>
                  <a:pt x="236952" y="-10718"/>
                  <a:pt x="274446" y="56580"/>
                  <a:pt x="498463" y="0"/>
                </a:cubicBezTo>
                <a:cubicBezTo>
                  <a:pt x="722480" y="-56580"/>
                  <a:pt x="735132" y="33269"/>
                  <a:pt x="933292" y="0"/>
                </a:cubicBezTo>
                <a:cubicBezTo>
                  <a:pt x="1131452" y="-33269"/>
                  <a:pt x="1245083" y="34930"/>
                  <a:pt x="1527205" y="0"/>
                </a:cubicBezTo>
                <a:cubicBezTo>
                  <a:pt x="1809327" y="-34930"/>
                  <a:pt x="1876398" y="42643"/>
                  <a:pt x="2025668" y="0"/>
                </a:cubicBezTo>
                <a:cubicBezTo>
                  <a:pt x="2174938" y="-42643"/>
                  <a:pt x="2296951" y="34108"/>
                  <a:pt x="2524130" y="0"/>
                </a:cubicBezTo>
                <a:cubicBezTo>
                  <a:pt x="2751309" y="-34108"/>
                  <a:pt x="2992818" y="77041"/>
                  <a:pt x="3181677" y="0"/>
                </a:cubicBezTo>
                <a:cubicBezTo>
                  <a:pt x="3212794" y="152659"/>
                  <a:pt x="3135572" y="330668"/>
                  <a:pt x="3181677" y="516757"/>
                </a:cubicBezTo>
                <a:cubicBezTo>
                  <a:pt x="3227782" y="702846"/>
                  <a:pt x="3141264" y="840481"/>
                  <a:pt x="3181677" y="1078449"/>
                </a:cubicBezTo>
                <a:cubicBezTo>
                  <a:pt x="3222090" y="1316417"/>
                  <a:pt x="3177562" y="1452161"/>
                  <a:pt x="3181677" y="1595206"/>
                </a:cubicBezTo>
                <a:cubicBezTo>
                  <a:pt x="3185792" y="1738251"/>
                  <a:pt x="3118845" y="2036857"/>
                  <a:pt x="3181677" y="2246769"/>
                </a:cubicBezTo>
                <a:cubicBezTo>
                  <a:pt x="2933203" y="2286071"/>
                  <a:pt x="2872676" y="2246563"/>
                  <a:pt x="2651398" y="2246769"/>
                </a:cubicBezTo>
                <a:cubicBezTo>
                  <a:pt x="2430120" y="2246975"/>
                  <a:pt x="2360311" y="2188578"/>
                  <a:pt x="2152935" y="2246769"/>
                </a:cubicBezTo>
                <a:cubicBezTo>
                  <a:pt x="1945559" y="2304960"/>
                  <a:pt x="1702448" y="2223403"/>
                  <a:pt x="1559022" y="2246769"/>
                </a:cubicBezTo>
                <a:cubicBezTo>
                  <a:pt x="1415596" y="2270135"/>
                  <a:pt x="1143904" y="2240519"/>
                  <a:pt x="965109" y="2246769"/>
                </a:cubicBezTo>
                <a:cubicBezTo>
                  <a:pt x="786314" y="2253019"/>
                  <a:pt x="643225" y="2245491"/>
                  <a:pt x="498463" y="2246769"/>
                </a:cubicBezTo>
                <a:cubicBezTo>
                  <a:pt x="353701" y="2248047"/>
                  <a:pt x="100094" y="2201787"/>
                  <a:pt x="0" y="2246769"/>
                </a:cubicBezTo>
                <a:cubicBezTo>
                  <a:pt x="-5945" y="2011871"/>
                  <a:pt x="6833" y="1878932"/>
                  <a:pt x="0" y="1640141"/>
                </a:cubicBezTo>
                <a:cubicBezTo>
                  <a:pt x="-6833" y="1401350"/>
                  <a:pt x="40087" y="1379707"/>
                  <a:pt x="0" y="1145852"/>
                </a:cubicBezTo>
                <a:cubicBezTo>
                  <a:pt x="-40087" y="911997"/>
                  <a:pt x="19606" y="825100"/>
                  <a:pt x="0" y="629095"/>
                </a:cubicBezTo>
                <a:cubicBezTo>
                  <a:pt x="-19606" y="433090"/>
                  <a:pt x="57422" y="17482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800" dirty="0">
                <a:ea typeface="Cambria Math" panose="02040503050406030204" pitchFamily="18" charset="0"/>
              </a:rPr>
              <a:t>These two</a:t>
            </a:r>
            <a:r>
              <a:rPr lang="en-GB" sz="2800" b="1" dirty="0">
                <a:solidFill>
                  <a:srgbClr val="FFC000"/>
                </a:solidFill>
                <a:ea typeface="Cambria Math" panose="02040503050406030204" pitchFamily="18" charset="0"/>
              </a:rPr>
              <a:t> parallel lines </a:t>
            </a:r>
            <a:r>
              <a:rPr lang="en-GB" sz="2800" dirty="0">
                <a:ea typeface="Cambria Math" panose="02040503050406030204" pitchFamily="18" charset="0"/>
              </a:rPr>
              <a:t>defines the boundary of our </a:t>
            </a:r>
            <a:r>
              <a:rPr lang="en-GB" sz="2800" b="1" dirty="0">
                <a:ea typeface="Cambria Math" panose="02040503050406030204" pitchFamily="18" charset="0"/>
              </a:rPr>
              <a:t>”highway” </a:t>
            </a:r>
            <a:r>
              <a:rPr lang="en-GB" sz="2800" dirty="0">
                <a:ea typeface="Cambria Math" panose="02040503050406030204" pitchFamily="18" charset="0"/>
              </a:rPr>
              <a:t>or </a:t>
            </a:r>
            <a:r>
              <a:rPr lang="en-GB" sz="2800" b="1" dirty="0">
                <a:ea typeface="Cambria Math" panose="02040503050406030204" pitchFamily="18" charset="0"/>
              </a:rPr>
              <a:t>”street”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B521CBAD-2A10-7485-C70A-253E05706E39}"/>
              </a:ext>
            </a:extLst>
          </p:cNvPr>
          <p:cNvSpPr/>
          <p:nvPr/>
        </p:nvSpPr>
        <p:spPr>
          <a:xfrm>
            <a:off x="4729978" y="694267"/>
            <a:ext cx="6798734" cy="5164666"/>
          </a:xfrm>
          <a:custGeom>
            <a:avLst/>
            <a:gdLst>
              <a:gd name="connsiteX0" fmla="*/ 8467 w 6798734"/>
              <a:gd name="connsiteY0" fmla="*/ 4512733 h 5164666"/>
              <a:gd name="connsiteX1" fmla="*/ 0 w 6798734"/>
              <a:gd name="connsiteY1" fmla="*/ 5156200 h 5164666"/>
              <a:gd name="connsiteX2" fmla="*/ 829734 w 6798734"/>
              <a:gd name="connsiteY2" fmla="*/ 5164666 h 5164666"/>
              <a:gd name="connsiteX3" fmla="*/ 2065867 w 6798734"/>
              <a:gd name="connsiteY3" fmla="*/ 4157133 h 5164666"/>
              <a:gd name="connsiteX4" fmla="*/ 3522134 w 6798734"/>
              <a:gd name="connsiteY4" fmla="*/ 3081866 h 5164666"/>
              <a:gd name="connsiteX5" fmla="*/ 6798734 w 6798734"/>
              <a:gd name="connsiteY5" fmla="*/ 677333 h 5164666"/>
              <a:gd name="connsiteX6" fmla="*/ 6798734 w 6798734"/>
              <a:gd name="connsiteY6" fmla="*/ 8466 h 5164666"/>
              <a:gd name="connsiteX7" fmla="*/ 5977467 w 6798734"/>
              <a:gd name="connsiteY7" fmla="*/ 0 h 5164666"/>
              <a:gd name="connsiteX8" fmla="*/ 8467 w 6798734"/>
              <a:gd name="connsiteY8" fmla="*/ 4512733 h 516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8734" h="5164666">
                <a:moveTo>
                  <a:pt x="8467" y="4512733"/>
                </a:moveTo>
                <a:lnTo>
                  <a:pt x="0" y="5156200"/>
                </a:lnTo>
                <a:lnTo>
                  <a:pt x="829734" y="5164666"/>
                </a:lnTo>
                <a:lnTo>
                  <a:pt x="2065867" y="4157133"/>
                </a:lnTo>
                <a:lnTo>
                  <a:pt x="3522134" y="3081866"/>
                </a:lnTo>
                <a:lnTo>
                  <a:pt x="6798734" y="677333"/>
                </a:lnTo>
                <a:lnTo>
                  <a:pt x="6798734" y="8466"/>
                </a:lnTo>
                <a:lnTo>
                  <a:pt x="5977467" y="0"/>
                </a:lnTo>
                <a:lnTo>
                  <a:pt x="8467" y="4512733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81E22246-9C10-8B22-1486-1875FFFA9D7B}"/>
              </a:ext>
            </a:extLst>
          </p:cNvPr>
          <p:cNvSpPr/>
          <p:nvPr/>
        </p:nvSpPr>
        <p:spPr>
          <a:xfrm>
            <a:off x="5782733" y="1524000"/>
            <a:ext cx="5757334" cy="4326467"/>
          </a:xfrm>
          <a:custGeom>
            <a:avLst/>
            <a:gdLst>
              <a:gd name="connsiteX0" fmla="*/ 0 w 5757334"/>
              <a:gd name="connsiteY0" fmla="*/ 4318000 h 4326467"/>
              <a:gd name="connsiteX1" fmla="*/ 973667 w 5757334"/>
              <a:gd name="connsiteY1" fmla="*/ 4326467 h 4326467"/>
              <a:gd name="connsiteX2" fmla="*/ 1718734 w 5757334"/>
              <a:gd name="connsiteY2" fmla="*/ 4309533 h 4326467"/>
              <a:gd name="connsiteX3" fmla="*/ 5757334 w 5757334"/>
              <a:gd name="connsiteY3" fmla="*/ 1346200 h 4326467"/>
              <a:gd name="connsiteX4" fmla="*/ 5748867 w 5757334"/>
              <a:gd name="connsiteY4" fmla="*/ 0 h 4326467"/>
              <a:gd name="connsiteX5" fmla="*/ 0 w 5757334"/>
              <a:gd name="connsiteY5" fmla="*/ 4318000 h 432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7334" h="4326467">
                <a:moveTo>
                  <a:pt x="0" y="4318000"/>
                </a:moveTo>
                <a:lnTo>
                  <a:pt x="973667" y="4326467"/>
                </a:lnTo>
                <a:lnTo>
                  <a:pt x="1718734" y="4309533"/>
                </a:lnTo>
                <a:lnTo>
                  <a:pt x="5757334" y="1346200"/>
                </a:lnTo>
                <a:cubicBezTo>
                  <a:pt x="5754512" y="897467"/>
                  <a:pt x="5751689" y="448733"/>
                  <a:pt x="5748867" y="0"/>
                </a:cubicBezTo>
                <a:lnTo>
                  <a:pt x="0" y="431800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4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8256380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4072101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322863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5535627" y="1439080"/>
            <a:ext cx="5980796" cy="4489519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E205D-1DDB-9633-9390-FE95992617B6}"/>
              </a:ext>
            </a:extLst>
          </p:cNvPr>
          <p:cNvCxnSpPr>
            <a:cxnSpLocks/>
          </p:cNvCxnSpPr>
          <p:nvPr/>
        </p:nvCxnSpPr>
        <p:spPr>
          <a:xfrm flipV="1">
            <a:off x="7538405" y="2938079"/>
            <a:ext cx="4014013" cy="2990520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736A7C-C4BD-0C87-E2ED-5FD8B3F32725}"/>
              </a:ext>
            </a:extLst>
          </p:cNvPr>
          <p:cNvCxnSpPr>
            <a:cxnSpLocks/>
          </p:cNvCxnSpPr>
          <p:nvPr/>
        </p:nvCxnSpPr>
        <p:spPr>
          <a:xfrm flipV="1">
            <a:off x="4626099" y="694267"/>
            <a:ext cx="5936556" cy="446193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10F21C-9C4B-0DE9-A039-1D6919AD9762}"/>
                  </a:ext>
                </a:extLst>
              </p:cNvPr>
              <p:cNvSpPr txBox="1"/>
              <p:nvPr/>
            </p:nvSpPr>
            <p:spPr>
              <a:xfrm rot="19375678">
                <a:off x="8781856" y="1936092"/>
                <a:ext cx="2211387" cy="4924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5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acc>
                        <m:accPr>
                          <m:chr m:val="⃗"/>
                          <m:ctrlP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10F21C-9C4B-0DE9-A039-1D6919AD9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75678">
                <a:off x="8781856" y="1936092"/>
                <a:ext cx="221138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C52D859-0134-A66C-3C71-E16F3BD3BE10}"/>
              </a:ext>
            </a:extLst>
          </p:cNvPr>
          <p:cNvSpPr txBox="1"/>
          <p:nvPr/>
        </p:nvSpPr>
        <p:spPr>
          <a:xfrm>
            <a:off x="7068128" y="3038077"/>
            <a:ext cx="1065878" cy="646331"/>
          </a:xfrm>
          <a:prstGeom prst="rect">
            <a:avLst/>
          </a:pr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93166"/>
                      <a:gd name="connsiteY0" fmla="*/ 0 h 461665"/>
                      <a:gd name="connsiteX1" fmla="*/ 502360 w 2093166"/>
                      <a:gd name="connsiteY1" fmla="*/ 0 h 461665"/>
                      <a:gd name="connsiteX2" fmla="*/ 962856 w 2093166"/>
                      <a:gd name="connsiteY2" fmla="*/ 0 h 461665"/>
                      <a:gd name="connsiteX3" fmla="*/ 1528011 w 2093166"/>
                      <a:gd name="connsiteY3" fmla="*/ 0 h 461665"/>
                      <a:gd name="connsiteX4" fmla="*/ 2093166 w 2093166"/>
                      <a:gd name="connsiteY4" fmla="*/ 0 h 461665"/>
                      <a:gd name="connsiteX5" fmla="*/ 2093166 w 2093166"/>
                      <a:gd name="connsiteY5" fmla="*/ 461665 h 461665"/>
                      <a:gd name="connsiteX6" fmla="*/ 1611738 w 2093166"/>
                      <a:gd name="connsiteY6" fmla="*/ 461665 h 461665"/>
                      <a:gd name="connsiteX7" fmla="*/ 1130310 w 2093166"/>
                      <a:gd name="connsiteY7" fmla="*/ 461665 h 461665"/>
                      <a:gd name="connsiteX8" fmla="*/ 565155 w 2093166"/>
                      <a:gd name="connsiteY8" fmla="*/ 461665 h 461665"/>
                      <a:gd name="connsiteX9" fmla="*/ 0 w 2093166"/>
                      <a:gd name="connsiteY9" fmla="*/ 461665 h 461665"/>
                      <a:gd name="connsiteX10" fmla="*/ 0 w 2093166"/>
                      <a:gd name="connsiteY10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093166" h="461665" extrusionOk="0">
                        <a:moveTo>
                          <a:pt x="0" y="0"/>
                        </a:moveTo>
                        <a:cubicBezTo>
                          <a:pt x="129306" y="-58559"/>
                          <a:pt x="283950" y="5022"/>
                          <a:pt x="502360" y="0"/>
                        </a:cubicBezTo>
                        <a:cubicBezTo>
                          <a:pt x="720770" y="-5022"/>
                          <a:pt x="803435" y="22152"/>
                          <a:pt x="962856" y="0"/>
                        </a:cubicBezTo>
                        <a:cubicBezTo>
                          <a:pt x="1122277" y="-22152"/>
                          <a:pt x="1286004" y="29124"/>
                          <a:pt x="1528011" y="0"/>
                        </a:cubicBezTo>
                        <a:cubicBezTo>
                          <a:pt x="1770019" y="-29124"/>
                          <a:pt x="1934907" y="42293"/>
                          <a:pt x="2093166" y="0"/>
                        </a:cubicBezTo>
                        <a:cubicBezTo>
                          <a:pt x="2147205" y="167166"/>
                          <a:pt x="2055926" y="342841"/>
                          <a:pt x="2093166" y="461665"/>
                        </a:cubicBezTo>
                        <a:cubicBezTo>
                          <a:pt x="1935631" y="509418"/>
                          <a:pt x="1850163" y="430851"/>
                          <a:pt x="1611738" y="461665"/>
                        </a:cubicBezTo>
                        <a:cubicBezTo>
                          <a:pt x="1373313" y="492479"/>
                          <a:pt x="1355578" y="433370"/>
                          <a:pt x="1130310" y="461665"/>
                        </a:cubicBezTo>
                        <a:cubicBezTo>
                          <a:pt x="905042" y="489960"/>
                          <a:pt x="682632" y="416894"/>
                          <a:pt x="565155" y="461665"/>
                        </a:cubicBezTo>
                        <a:cubicBezTo>
                          <a:pt x="447678" y="506436"/>
                          <a:pt x="166567" y="438012"/>
                          <a:pt x="0" y="461665"/>
                        </a:cubicBezTo>
                        <a:cubicBezTo>
                          <a:pt x="-7079" y="275849"/>
                          <a:pt x="43389" y="1365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halkboard" panose="03050602040202020205" pitchFamily="66" charset="77"/>
              </a:rPr>
              <a:t>Support Vector</a:t>
            </a:r>
            <a:endParaRPr lang="en-US" b="1" dirty="0">
              <a:solidFill>
                <a:srgbClr val="FFC000"/>
              </a:solidFill>
              <a:latin typeface="Chalkboard" panose="03050602040202020205" pitchFamily="66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67A11-0F38-8DED-1C9F-E0B36883F022}"/>
              </a:ext>
            </a:extLst>
          </p:cNvPr>
          <p:cNvSpPr txBox="1"/>
          <p:nvPr/>
        </p:nvSpPr>
        <p:spPr>
          <a:xfrm>
            <a:off x="9045754" y="4529686"/>
            <a:ext cx="1062410" cy="646331"/>
          </a:xfrm>
          <a:prstGeom prst="rect">
            <a:avLst/>
          </a:pr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93166"/>
                      <a:gd name="connsiteY0" fmla="*/ 0 h 461665"/>
                      <a:gd name="connsiteX1" fmla="*/ 502360 w 2093166"/>
                      <a:gd name="connsiteY1" fmla="*/ 0 h 461665"/>
                      <a:gd name="connsiteX2" fmla="*/ 962856 w 2093166"/>
                      <a:gd name="connsiteY2" fmla="*/ 0 h 461665"/>
                      <a:gd name="connsiteX3" fmla="*/ 1528011 w 2093166"/>
                      <a:gd name="connsiteY3" fmla="*/ 0 h 461665"/>
                      <a:gd name="connsiteX4" fmla="*/ 2093166 w 2093166"/>
                      <a:gd name="connsiteY4" fmla="*/ 0 h 461665"/>
                      <a:gd name="connsiteX5" fmla="*/ 2093166 w 2093166"/>
                      <a:gd name="connsiteY5" fmla="*/ 461665 h 461665"/>
                      <a:gd name="connsiteX6" fmla="*/ 1611738 w 2093166"/>
                      <a:gd name="connsiteY6" fmla="*/ 461665 h 461665"/>
                      <a:gd name="connsiteX7" fmla="*/ 1130310 w 2093166"/>
                      <a:gd name="connsiteY7" fmla="*/ 461665 h 461665"/>
                      <a:gd name="connsiteX8" fmla="*/ 565155 w 2093166"/>
                      <a:gd name="connsiteY8" fmla="*/ 461665 h 461665"/>
                      <a:gd name="connsiteX9" fmla="*/ 0 w 2093166"/>
                      <a:gd name="connsiteY9" fmla="*/ 461665 h 461665"/>
                      <a:gd name="connsiteX10" fmla="*/ 0 w 2093166"/>
                      <a:gd name="connsiteY10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093166" h="461665" extrusionOk="0">
                        <a:moveTo>
                          <a:pt x="0" y="0"/>
                        </a:moveTo>
                        <a:cubicBezTo>
                          <a:pt x="129306" y="-58559"/>
                          <a:pt x="283950" y="5022"/>
                          <a:pt x="502360" y="0"/>
                        </a:cubicBezTo>
                        <a:cubicBezTo>
                          <a:pt x="720770" y="-5022"/>
                          <a:pt x="803435" y="22152"/>
                          <a:pt x="962856" y="0"/>
                        </a:cubicBezTo>
                        <a:cubicBezTo>
                          <a:pt x="1122277" y="-22152"/>
                          <a:pt x="1286004" y="29124"/>
                          <a:pt x="1528011" y="0"/>
                        </a:cubicBezTo>
                        <a:cubicBezTo>
                          <a:pt x="1770019" y="-29124"/>
                          <a:pt x="1934907" y="42293"/>
                          <a:pt x="2093166" y="0"/>
                        </a:cubicBezTo>
                        <a:cubicBezTo>
                          <a:pt x="2147205" y="167166"/>
                          <a:pt x="2055926" y="342841"/>
                          <a:pt x="2093166" y="461665"/>
                        </a:cubicBezTo>
                        <a:cubicBezTo>
                          <a:pt x="1935631" y="509418"/>
                          <a:pt x="1850163" y="430851"/>
                          <a:pt x="1611738" y="461665"/>
                        </a:cubicBezTo>
                        <a:cubicBezTo>
                          <a:pt x="1373313" y="492479"/>
                          <a:pt x="1355578" y="433370"/>
                          <a:pt x="1130310" y="461665"/>
                        </a:cubicBezTo>
                        <a:cubicBezTo>
                          <a:pt x="905042" y="489960"/>
                          <a:pt x="682632" y="416894"/>
                          <a:pt x="565155" y="461665"/>
                        </a:cubicBezTo>
                        <a:cubicBezTo>
                          <a:pt x="447678" y="506436"/>
                          <a:pt x="166567" y="438012"/>
                          <a:pt x="0" y="461665"/>
                        </a:cubicBezTo>
                        <a:cubicBezTo>
                          <a:pt x="-7079" y="275849"/>
                          <a:pt x="43389" y="1365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halkboard" panose="03050602040202020205" pitchFamily="66" charset="77"/>
              </a:rPr>
              <a:t>Support Vector</a:t>
            </a:r>
            <a:endParaRPr lang="en-US" b="1" dirty="0">
              <a:solidFill>
                <a:srgbClr val="FFC000"/>
              </a:solidFill>
              <a:latin typeface="Chalkboard" panose="03050602040202020205" pitchFamily="66" charset="77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6C17A7-C554-C10E-70BF-78AB95779F31}"/>
              </a:ext>
            </a:extLst>
          </p:cNvPr>
          <p:cNvGrpSpPr/>
          <p:nvPr/>
        </p:nvGrpSpPr>
        <p:grpSpPr>
          <a:xfrm>
            <a:off x="7747646" y="2802390"/>
            <a:ext cx="632880" cy="541800"/>
            <a:chOff x="5972667" y="2852667"/>
            <a:chExt cx="632880" cy="54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F91E0C4-223F-591F-308B-DB0B7C8E36BD}"/>
                    </a:ext>
                  </a:extLst>
                </p14:cNvPr>
                <p14:cNvContentPartPr/>
                <p14:nvPr/>
              </p14:nvContentPartPr>
              <p14:xfrm>
                <a:off x="6083187" y="2931507"/>
                <a:ext cx="522360" cy="462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F91E0C4-223F-591F-308B-DB0B7C8E36B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65175" y="2913507"/>
                  <a:ext cx="558025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9E8A2F0-AB99-61EB-CB11-0FB7D4BDAD0B}"/>
                    </a:ext>
                  </a:extLst>
                </p14:cNvPr>
                <p14:cNvContentPartPr/>
                <p14:nvPr/>
              </p14:nvContentPartPr>
              <p14:xfrm>
                <a:off x="5972667" y="2852667"/>
                <a:ext cx="119160" cy="154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9E8A2F0-AB99-61EB-CB11-0FB7D4BDAD0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54667" y="2834667"/>
                  <a:ext cx="15480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C9EF4C5-11BE-453B-7C7A-C6857E409E18}"/>
              </a:ext>
            </a:extLst>
          </p:cNvPr>
          <p:cNvGrpSpPr/>
          <p:nvPr/>
        </p:nvGrpSpPr>
        <p:grpSpPr>
          <a:xfrm>
            <a:off x="8762846" y="4366950"/>
            <a:ext cx="676440" cy="515520"/>
            <a:chOff x="6987867" y="4417227"/>
            <a:chExt cx="676440" cy="51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A357183-AC91-1BD6-27FC-B9C0111D1490}"/>
                    </a:ext>
                  </a:extLst>
                </p14:cNvPr>
                <p14:cNvContentPartPr/>
                <p14:nvPr/>
              </p14:nvContentPartPr>
              <p14:xfrm>
                <a:off x="6987867" y="4484547"/>
                <a:ext cx="556560" cy="448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A357183-AC91-1BD6-27FC-B9C0111D149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69867" y="4466547"/>
                  <a:ext cx="59220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92A1853-DCFD-D8AD-2B94-A0235D60576C}"/>
                    </a:ext>
                  </a:extLst>
                </p14:cNvPr>
                <p14:cNvContentPartPr/>
                <p14:nvPr/>
              </p14:nvContentPartPr>
              <p14:xfrm>
                <a:off x="7558467" y="4417227"/>
                <a:ext cx="105840" cy="157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92A1853-DCFD-D8AD-2B94-A0235D60576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40406" y="4399186"/>
                  <a:ext cx="141602" cy="19340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C92F64A-76E9-DB99-3C33-C7E9DF4C5D34}"/>
              </a:ext>
            </a:extLst>
          </p:cNvPr>
          <p:cNvSpPr txBox="1"/>
          <p:nvPr/>
        </p:nvSpPr>
        <p:spPr>
          <a:xfrm>
            <a:off x="180651" y="1200031"/>
            <a:ext cx="3181677" cy="2246769"/>
          </a:xfrm>
          <a:custGeom>
            <a:avLst/>
            <a:gdLst>
              <a:gd name="connsiteX0" fmla="*/ 0 w 3181677"/>
              <a:gd name="connsiteY0" fmla="*/ 0 h 2246769"/>
              <a:gd name="connsiteX1" fmla="*/ 498463 w 3181677"/>
              <a:gd name="connsiteY1" fmla="*/ 0 h 2246769"/>
              <a:gd name="connsiteX2" fmla="*/ 933292 w 3181677"/>
              <a:gd name="connsiteY2" fmla="*/ 0 h 2246769"/>
              <a:gd name="connsiteX3" fmla="*/ 1527205 w 3181677"/>
              <a:gd name="connsiteY3" fmla="*/ 0 h 2246769"/>
              <a:gd name="connsiteX4" fmla="*/ 2025668 w 3181677"/>
              <a:gd name="connsiteY4" fmla="*/ 0 h 2246769"/>
              <a:gd name="connsiteX5" fmla="*/ 2524130 w 3181677"/>
              <a:gd name="connsiteY5" fmla="*/ 0 h 2246769"/>
              <a:gd name="connsiteX6" fmla="*/ 3181677 w 3181677"/>
              <a:gd name="connsiteY6" fmla="*/ 0 h 2246769"/>
              <a:gd name="connsiteX7" fmla="*/ 3181677 w 3181677"/>
              <a:gd name="connsiteY7" fmla="*/ 516757 h 2246769"/>
              <a:gd name="connsiteX8" fmla="*/ 3181677 w 3181677"/>
              <a:gd name="connsiteY8" fmla="*/ 1078449 h 2246769"/>
              <a:gd name="connsiteX9" fmla="*/ 3181677 w 3181677"/>
              <a:gd name="connsiteY9" fmla="*/ 1595206 h 2246769"/>
              <a:gd name="connsiteX10" fmla="*/ 3181677 w 3181677"/>
              <a:gd name="connsiteY10" fmla="*/ 2246769 h 2246769"/>
              <a:gd name="connsiteX11" fmla="*/ 2651398 w 3181677"/>
              <a:gd name="connsiteY11" fmla="*/ 2246769 h 2246769"/>
              <a:gd name="connsiteX12" fmla="*/ 2152935 w 3181677"/>
              <a:gd name="connsiteY12" fmla="*/ 2246769 h 2246769"/>
              <a:gd name="connsiteX13" fmla="*/ 1559022 w 3181677"/>
              <a:gd name="connsiteY13" fmla="*/ 2246769 h 2246769"/>
              <a:gd name="connsiteX14" fmla="*/ 965109 w 3181677"/>
              <a:gd name="connsiteY14" fmla="*/ 2246769 h 2246769"/>
              <a:gd name="connsiteX15" fmla="*/ 498463 w 3181677"/>
              <a:gd name="connsiteY15" fmla="*/ 2246769 h 2246769"/>
              <a:gd name="connsiteX16" fmla="*/ 0 w 3181677"/>
              <a:gd name="connsiteY16" fmla="*/ 2246769 h 2246769"/>
              <a:gd name="connsiteX17" fmla="*/ 0 w 3181677"/>
              <a:gd name="connsiteY17" fmla="*/ 1640141 h 2246769"/>
              <a:gd name="connsiteX18" fmla="*/ 0 w 3181677"/>
              <a:gd name="connsiteY18" fmla="*/ 1145852 h 2246769"/>
              <a:gd name="connsiteX19" fmla="*/ 0 w 3181677"/>
              <a:gd name="connsiteY19" fmla="*/ 629095 h 2246769"/>
              <a:gd name="connsiteX20" fmla="*/ 0 w 3181677"/>
              <a:gd name="connsiteY20" fmla="*/ 0 h 22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181677" h="2246769" extrusionOk="0">
                <a:moveTo>
                  <a:pt x="0" y="0"/>
                </a:moveTo>
                <a:cubicBezTo>
                  <a:pt x="236952" y="-10718"/>
                  <a:pt x="274446" y="56580"/>
                  <a:pt x="498463" y="0"/>
                </a:cubicBezTo>
                <a:cubicBezTo>
                  <a:pt x="722480" y="-56580"/>
                  <a:pt x="735132" y="33269"/>
                  <a:pt x="933292" y="0"/>
                </a:cubicBezTo>
                <a:cubicBezTo>
                  <a:pt x="1131452" y="-33269"/>
                  <a:pt x="1245083" y="34930"/>
                  <a:pt x="1527205" y="0"/>
                </a:cubicBezTo>
                <a:cubicBezTo>
                  <a:pt x="1809327" y="-34930"/>
                  <a:pt x="1876398" y="42643"/>
                  <a:pt x="2025668" y="0"/>
                </a:cubicBezTo>
                <a:cubicBezTo>
                  <a:pt x="2174938" y="-42643"/>
                  <a:pt x="2296951" y="34108"/>
                  <a:pt x="2524130" y="0"/>
                </a:cubicBezTo>
                <a:cubicBezTo>
                  <a:pt x="2751309" y="-34108"/>
                  <a:pt x="2992818" y="77041"/>
                  <a:pt x="3181677" y="0"/>
                </a:cubicBezTo>
                <a:cubicBezTo>
                  <a:pt x="3212794" y="152659"/>
                  <a:pt x="3135572" y="330668"/>
                  <a:pt x="3181677" y="516757"/>
                </a:cubicBezTo>
                <a:cubicBezTo>
                  <a:pt x="3227782" y="702846"/>
                  <a:pt x="3141264" y="840481"/>
                  <a:pt x="3181677" y="1078449"/>
                </a:cubicBezTo>
                <a:cubicBezTo>
                  <a:pt x="3222090" y="1316417"/>
                  <a:pt x="3177562" y="1452161"/>
                  <a:pt x="3181677" y="1595206"/>
                </a:cubicBezTo>
                <a:cubicBezTo>
                  <a:pt x="3185792" y="1738251"/>
                  <a:pt x="3118845" y="2036857"/>
                  <a:pt x="3181677" y="2246769"/>
                </a:cubicBezTo>
                <a:cubicBezTo>
                  <a:pt x="2933203" y="2286071"/>
                  <a:pt x="2872676" y="2246563"/>
                  <a:pt x="2651398" y="2246769"/>
                </a:cubicBezTo>
                <a:cubicBezTo>
                  <a:pt x="2430120" y="2246975"/>
                  <a:pt x="2360311" y="2188578"/>
                  <a:pt x="2152935" y="2246769"/>
                </a:cubicBezTo>
                <a:cubicBezTo>
                  <a:pt x="1945559" y="2304960"/>
                  <a:pt x="1702448" y="2223403"/>
                  <a:pt x="1559022" y="2246769"/>
                </a:cubicBezTo>
                <a:cubicBezTo>
                  <a:pt x="1415596" y="2270135"/>
                  <a:pt x="1143904" y="2240519"/>
                  <a:pt x="965109" y="2246769"/>
                </a:cubicBezTo>
                <a:cubicBezTo>
                  <a:pt x="786314" y="2253019"/>
                  <a:pt x="643225" y="2245491"/>
                  <a:pt x="498463" y="2246769"/>
                </a:cubicBezTo>
                <a:cubicBezTo>
                  <a:pt x="353701" y="2248047"/>
                  <a:pt x="100094" y="2201787"/>
                  <a:pt x="0" y="2246769"/>
                </a:cubicBezTo>
                <a:cubicBezTo>
                  <a:pt x="-5945" y="2011871"/>
                  <a:pt x="6833" y="1878932"/>
                  <a:pt x="0" y="1640141"/>
                </a:cubicBezTo>
                <a:cubicBezTo>
                  <a:pt x="-6833" y="1401350"/>
                  <a:pt x="40087" y="1379707"/>
                  <a:pt x="0" y="1145852"/>
                </a:cubicBezTo>
                <a:cubicBezTo>
                  <a:pt x="-40087" y="911997"/>
                  <a:pt x="19606" y="825100"/>
                  <a:pt x="0" y="629095"/>
                </a:cubicBezTo>
                <a:cubicBezTo>
                  <a:pt x="-19606" y="433090"/>
                  <a:pt x="57422" y="17482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800" dirty="0">
                <a:ea typeface="Cambria Math" panose="02040503050406030204" pitchFamily="18" charset="0"/>
              </a:rPr>
              <a:t>Notice that our </a:t>
            </a:r>
            <a:r>
              <a:rPr lang="en-GB" sz="2800" b="1" dirty="0">
                <a:ea typeface="Cambria Math" panose="02040503050406030204" pitchFamily="18" charset="0"/>
              </a:rPr>
              <a:t>support vectors </a:t>
            </a:r>
            <a:r>
              <a:rPr lang="en-GB" sz="2800" dirty="0">
                <a:ea typeface="Cambria Math" panose="02040503050406030204" pitchFamily="18" charset="0"/>
              </a:rPr>
              <a:t>touches the boundary of our </a:t>
            </a:r>
            <a:r>
              <a:rPr lang="en-GB" sz="2800" b="1" dirty="0">
                <a:ea typeface="Cambria Math" panose="02040503050406030204" pitchFamily="18" charset="0"/>
              </a:rPr>
              <a:t>“street”</a:t>
            </a:r>
            <a:endParaRPr lang="en-GB" sz="2800" b="1" dirty="0">
              <a:solidFill>
                <a:srgbClr val="FFC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36A8C91-6C95-3A29-E312-88D590964F33}"/>
              </a:ext>
            </a:extLst>
          </p:cNvPr>
          <p:cNvSpPr/>
          <p:nvPr/>
        </p:nvSpPr>
        <p:spPr>
          <a:xfrm>
            <a:off x="4729978" y="694267"/>
            <a:ext cx="6798734" cy="5164666"/>
          </a:xfrm>
          <a:custGeom>
            <a:avLst/>
            <a:gdLst>
              <a:gd name="connsiteX0" fmla="*/ 8467 w 6798734"/>
              <a:gd name="connsiteY0" fmla="*/ 4512733 h 5164666"/>
              <a:gd name="connsiteX1" fmla="*/ 0 w 6798734"/>
              <a:gd name="connsiteY1" fmla="*/ 5156200 h 5164666"/>
              <a:gd name="connsiteX2" fmla="*/ 829734 w 6798734"/>
              <a:gd name="connsiteY2" fmla="*/ 5164666 h 5164666"/>
              <a:gd name="connsiteX3" fmla="*/ 2065867 w 6798734"/>
              <a:gd name="connsiteY3" fmla="*/ 4157133 h 5164666"/>
              <a:gd name="connsiteX4" fmla="*/ 3522134 w 6798734"/>
              <a:gd name="connsiteY4" fmla="*/ 3081866 h 5164666"/>
              <a:gd name="connsiteX5" fmla="*/ 6798734 w 6798734"/>
              <a:gd name="connsiteY5" fmla="*/ 677333 h 5164666"/>
              <a:gd name="connsiteX6" fmla="*/ 6798734 w 6798734"/>
              <a:gd name="connsiteY6" fmla="*/ 8466 h 5164666"/>
              <a:gd name="connsiteX7" fmla="*/ 5977467 w 6798734"/>
              <a:gd name="connsiteY7" fmla="*/ 0 h 5164666"/>
              <a:gd name="connsiteX8" fmla="*/ 8467 w 6798734"/>
              <a:gd name="connsiteY8" fmla="*/ 4512733 h 516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8734" h="5164666">
                <a:moveTo>
                  <a:pt x="8467" y="4512733"/>
                </a:moveTo>
                <a:lnTo>
                  <a:pt x="0" y="5156200"/>
                </a:lnTo>
                <a:lnTo>
                  <a:pt x="829734" y="5164666"/>
                </a:lnTo>
                <a:lnTo>
                  <a:pt x="2065867" y="4157133"/>
                </a:lnTo>
                <a:lnTo>
                  <a:pt x="3522134" y="3081866"/>
                </a:lnTo>
                <a:lnTo>
                  <a:pt x="6798734" y="677333"/>
                </a:lnTo>
                <a:lnTo>
                  <a:pt x="6798734" y="8466"/>
                </a:lnTo>
                <a:lnTo>
                  <a:pt x="5977467" y="0"/>
                </a:lnTo>
                <a:lnTo>
                  <a:pt x="8467" y="4512733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B554E81D-F784-07B7-875B-FCF82E7EC1AD}"/>
              </a:ext>
            </a:extLst>
          </p:cNvPr>
          <p:cNvSpPr/>
          <p:nvPr/>
        </p:nvSpPr>
        <p:spPr>
          <a:xfrm>
            <a:off x="5782733" y="1524000"/>
            <a:ext cx="5757334" cy="4326467"/>
          </a:xfrm>
          <a:custGeom>
            <a:avLst/>
            <a:gdLst>
              <a:gd name="connsiteX0" fmla="*/ 0 w 5757334"/>
              <a:gd name="connsiteY0" fmla="*/ 4318000 h 4326467"/>
              <a:gd name="connsiteX1" fmla="*/ 973667 w 5757334"/>
              <a:gd name="connsiteY1" fmla="*/ 4326467 h 4326467"/>
              <a:gd name="connsiteX2" fmla="*/ 1718734 w 5757334"/>
              <a:gd name="connsiteY2" fmla="*/ 4309533 h 4326467"/>
              <a:gd name="connsiteX3" fmla="*/ 5757334 w 5757334"/>
              <a:gd name="connsiteY3" fmla="*/ 1346200 h 4326467"/>
              <a:gd name="connsiteX4" fmla="*/ 5748867 w 5757334"/>
              <a:gd name="connsiteY4" fmla="*/ 0 h 4326467"/>
              <a:gd name="connsiteX5" fmla="*/ 0 w 5757334"/>
              <a:gd name="connsiteY5" fmla="*/ 4318000 h 432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7334" h="4326467">
                <a:moveTo>
                  <a:pt x="0" y="4318000"/>
                </a:moveTo>
                <a:lnTo>
                  <a:pt x="973667" y="4326467"/>
                </a:lnTo>
                <a:lnTo>
                  <a:pt x="1718734" y="4309533"/>
                </a:lnTo>
                <a:lnTo>
                  <a:pt x="5757334" y="1346200"/>
                </a:lnTo>
                <a:cubicBezTo>
                  <a:pt x="5754512" y="897467"/>
                  <a:pt x="5751689" y="448733"/>
                  <a:pt x="5748867" y="0"/>
                </a:cubicBezTo>
                <a:lnTo>
                  <a:pt x="0" y="431800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1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8256380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4072101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5680959"/>
              </p:ext>
            </p:extLst>
          </p:nvPr>
        </p:nvGraphicFramePr>
        <p:xfrm>
          <a:off x="4322863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5535627" y="1439080"/>
            <a:ext cx="5980796" cy="4489519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E205D-1DDB-9633-9390-FE95992617B6}"/>
              </a:ext>
            </a:extLst>
          </p:cNvPr>
          <p:cNvCxnSpPr>
            <a:cxnSpLocks/>
          </p:cNvCxnSpPr>
          <p:nvPr/>
        </p:nvCxnSpPr>
        <p:spPr>
          <a:xfrm flipV="1">
            <a:off x="7538405" y="2938079"/>
            <a:ext cx="4014013" cy="2990520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736A7C-C4BD-0C87-E2ED-5FD8B3F32725}"/>
              </a:ext>
            </a:extLst>
          </p:cNvPr>
          <p:cNvCxnSpPr>
            <a:cxnSpLocks/>
          </p:cNvCxnSpPr>
          <p:nvPr/>
        </p:nvCxnSpPr>
        <p:spPr>
          <a:xfrm flipV="1">
            <a:off x="4626099" y="694267"/>
            <a:ext cx="5936556" cy="446193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10F21C-9C4B-0DE9-A039-1D6919AD9762}"/>
                  </a:ext>
                </a:extLst>
              </p:cNvPr>
              <p:cNvSpPr txBox="1"/>
              <p:nvPr/>
            </p:nvSpPr>
            <p:spPr>
              <a:xfrm rot="19375678">
                <a:off x="8781856" y="1936092"/>
                <a:ext cx="2211387" cy="4924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5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acc>
                        <m:accPr>
                          <m:chr m:val="⃗"/>
                          <m:ctrlP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10F21C-9C4B-0DE9-A039-1D6919AD9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75678">
                <a:off x="8781856" y="1936092"/>
                <a:ext cx="2211387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77D235-E9A6-CE81-E641-4E2BC93D0070}"/>
                  </a:ext>
                </a:extLst>
              </p:cNvPr>
              <p:cNvSpPr txBox="1"/>
              <p:nvPr/>
            </p:nvSpPr>
            <p:spPr>
              <a:xfrm rot="19390184">
                <a:off x="9411454" y="2907439"/>
                <a:ext cx="2419835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5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acc>
                        <m:accPr>
                          <m:chr m:val="⃗"/>
                          <m:ctrlP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GB" sz="25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GB" sz="25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5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77D235-E9A6-CE81-E641-4E2BC93D0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90184">
                <a:off x="9411454" y="2907439"/>
                <a:ext cx="2419835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270BBF-447F-6622-6C30-FF0033FFDED8}"/>
                  </a:ext>
                </a:extLst>
              </p:cNvPr>
              <p:cNvSpPr txBox="1"/>
              <p:nvPr/>
            </p:nvSpPr>
            <p:spPr>
              <a:xfrm rot="19465770">
                <a:off x="8174894" y="861451"/>
                <a:ext cx="2408497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sz="25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acc>
                        <m:accPr>
                          <m:chr m:val="⃗"/>
                          <m:ctrlPr>
                            <a:rPr lang="en-GB" sz="25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5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270BBF-447F-6622-6C30-FF0033FFD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65770">
                <a:off x="8174894" y="861451"/>
                <a:ext cx="2408497" cy="477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C52D859-0134-A66C-3C71-E16F3BD3BE10}"/>
              </a:ext>
            </a:extLst>
          </p:cNvPr>
          <p:cNvSpPr txBox="1"/>
          <p:nvPr/>
        </p:nvSpPr>
        <p:spPr>
          <a:xfrm>
            <a:off x="7068128" y="3038077"/>
            <a:ext cx="1065878" cy="646331"/>
          </a:xfrm>
          <a:prstGeom prst="rect">
            <a:avLst/>
          </a:pr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93166"/>
                      <a:gd name="connsiteY0" fmla="*/ 0 h 461665"/>
                      <a:gd name="connsiteX1" fmla="*/ 502360 w 2093166"/>
                      <a:gd name="connsiteY1" fmla="*/ 0 h 461665"/>
                      <a:gd name="connsiteX2" fmla="*/ 962856 w 2093166"/>
                      <a:gd name="connsiteY2" fmla="*/ 0 h 461665"/>
                      <a:gd name="connsiteX3" fmla="*/ 1528011 w 2093166"/>
                      <a:gd name="connsiteY3" fmla="*/ 0 h 461665"/>
                      <a:gd name="connsiteX4" fmla="*/ 2093166 w 2093166"/>
                      <a:gd name="connsiteY4" fmla="*/ 0 h 461665"/>
                      <a:gd name="connsiteX5" fmla="*/ 2093166 w 2093166"/>
                      <a:gd name="connsiteY5" fmla="*/ 461665 h 461665"/>
                      <a:gd name="connsiteX6" fmla="*/ 1611738 w 2093166"/>
                      <a:gd name="connsiteY6" fmla="*/ 461665 h 461665"/>
                      <a:gd name="connsiteX7" fmla="*/ 1130310 w 2093166"/>
                      <a:gd name="connsiteY7" fmla="*/ 461665 h 461665"/>
                      <a:gd name="connsiteX8" fmla="*/ 565155 w 2093166"/>
                      <a:gd name="connsiteY8" fmla="*/ 461665 h 461665"/>
                      <a:gd name="connsiteX9" fmla="*/ 0 w 2093166"/>
                      <a:gd name="connsiteY9" fmla="*/ 461665 h 461665"/>
                      <a:gd name="connsiteX10" fmla="*/ 0 w 2093166"/>
                      <a:gd name="connsiteY10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093166" h="461665" extrusionOk="0">
                        <a:moveTo>
                          <a:pt x="0" y="0"/>
                        </a:moveTo>
                        <a:cubicBezTo>
                          <a:pt x="129306" y="-58559"/>
                          <a:pt x="283950" y="5022"/>
                          <a:pt x="502360" y="0"/>
                        </a:cubicBezTo>
                        <a:cubicBezTo>
                          <a:pt x="720770" y="-5022"/>
                          <a:pt x="803435" y="22152"/>
                          <a:pt x="962856" y="0"/>
                        </a:cubicBezTo>
                        <a:cubicBezTo>
                          <a:pt x="1122277" y="-22152"/>
                          <a:pt x="1286004" y="29124"/>
                          <a:pt x="1528011" y="0"/>
                        </a:cubicBezTo>
                        <a:cubicBezTo>
                          <a:pt x="1770019" y="-29124"/>
                          <a:pt x="1934907" y="42293"/>
                          <a:pt x="2093166" y="0"/>
                        </a:cubicBezTo>
                        <a:cubicBezTo>
                          <a:pt x="2147205" y="167166"/>
                          <a:pt x="2055926" y="342841"/>
                          <a:pt x="2093166" y="461665"/>
                        </a:cubicBezTo>
                        <a:cubicBezTo>
                          <a:pt x="1935631" y="509418"/>
                          <a:pt x="1850163" y="430851"/>
                          <a:pt x="1611738" y="461665"/>
                        </a:cubicBezTo>
                        <a:cubicBezTo>
                          <a:pt x="1373313" y="492479"/>
                          <a:pt x="1355578" y="433370"/>
                          <a:pt x="1130310" y="461665"/>
                        </a:cubicBezTo>
                        <a:cubicBezTo>
                          <a:pt x="905042" y="489960"/>
                          <a:pt x="682632" y="416894"/>
                          <a:pt x="565155" y="461665"/>
                        </a:cubicBezTo>
                        <a:cubicBezTo>
                          <a:pt x="447678" y="506436"/>
                          <a:pt x="166567" y="438012"/>
                          <a:pt x="0" y="461665"/>
                        </a:cubicBezTo>
                        <a:cubicBezTo>
                          <a:pt x="-7079" y="275849"/>
                          <a:pt x="43389" y="1365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halkboard" panose="03050602040202020205" pitchFamily="66" charset="77"/>
              </a:rPr>
              <a:t>Support Vector</a:t>
            </a:r>
            <a:endParaRPr lang="en-US" b="1" dirty="0">
              <a:solidFill>
                <a:srgbClr val="FFC000"/>
              </a:solidFill>
              <a:latin typeface="Chalkboard" panose="03050602040202020205" pitchFamily="66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67A11-0F38-8DED-1C9F-E0B36883F022}"/>
              </a:ext>
            </a:extLst>
          </p:cNvPr>
          <p:cNvSpPr txBox="1"/>
          <p:nvPr/>
        </p:nvSpPr>
        <p:spPr>
          <a:xfrm>
            <a:off x="9045754" y="4529686"/>
            <a:ext cx="1062410" cy="646331"/>
          </a:xfrm>
          <a:prstGeom prst="rect">
            <a:avLst/>
          </a:pr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93166"/>
                      <a:gd name="connsiteY0" fmla="*/ 0 h 461665"/>
                      <a:gd name="connsiteX1" fmla="*/ 502360 w 2093166"/>
                      <a:gd name="connsiteY1" fmla="*/ 0 h 461665"/>
                      <a:gd name="connsiteX2" fmla="*/ 962856 w 2093166"/>
                      <a:gd name="connsiteY2" fmla="*/ 0 h 461665"/>
                      <a:gd name="connsiteX3" fmla="*/ 1528011 w 2093166"/>
                      <a:gd name="connsiteY3" fmla="*/ 0 h 461665"/>
                      <a:gd name="connsiteX4" fmla="*/ 2093166 w 2093166"/>
                      <a:gd name="connsiteY4" fmla="*/ 0 h 461665"/>
                      <a:gd name="connsiteX5" fmla="*/ 2093166 w 2093166"/>
                      <a:gd name="connsiteY5" fmla="*/ 461665 h 461665"/>
                      <a:gd name="connsiteX6" fmla="*/ 1611738 w 2093166"/>
                      <a:gd name="connsiteY6" fmla="*/ 461665 h 461665"/>
                      <a:gd name="connsiteX7" fmla="*/ 1130310 w 2093166"/>
                      <a:gd name="connsiteY7" fmla="*/ 461665 h 461665"/>
                      <a:gd name="connsiteX8" fmla="*/ 565155 w 2093166"/>
                      <a:gd name="connsiteY8" fmla="*/ 461665 h 461665"/>
                      <a:gd name="connsiteX9" fmla="*/ 0 w 2093166"/>
                      <a:gd name="connsiteY9" fmla="*/ 461665 h 461665"/>
                      <a:gd name="connsiteX10" fmla="*/ 0 w 2093166"/>
                      <a:gd name="connsiteY10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093166" h="461665" extrusionOk="0">
                        <a:moveTo>
                          <a:pt x="0" y="0"/>
                        </a:moveTo>
                        <a:cubicBezTo>
                          <a:pt x="129306" y="-58559"/>
                          <a:pt x="283950" y="5022"/>
                          <a:pt x="502360" y="0"/>
                        </a:cubicBezTo>
                        <a:cubicBezTo>
                          <a:pt x="720770" y="-5022"/>
                          <a:pt x="803435" y="22152"/>
                          <a:pt x="962856" y="0"/>
                        </a:cubicBezTo>
                        <a:cubicBezTo>
                          <a:pt x="1122277" y="-22152"/>
                          <a:pt x="1286004" y="29124"/>
                          <a:pt x="1528011" y="0"/>
                        </a:cubicBezTo>
                        <a:cubicBezTo>
                          <a:pt x="1770019" y="-29124"/>
                          <a:pt x="1934907" y="42293"/>
                          <a:pt x="2093166" y="0"/>
                        </a:cubicBezTo>
                        <a:cubicBezTo>
                          <a:pt x="2147205" y="167166"/>
                          <a:pt x="2055926" y="342841"/>
                          <a:pt x="2093166" y="461665"/>
                        </a:cubicBezTo>
                        <a:cubicBezTo>
                          <a:pt x="1935631" y="509418"/>
                          <a:pt x="1850163" y="430851"/>
                          <a:pt x="1611738" y="461665"/>
                        </a:cubicBezTo>
                        <a:cubicBezTo>
                          <a:pt x="1373313" y="492479"/>
                          <a:pt x="1355578" y="433370"/>
                          <a:pt x="1130310" y="461665"/>
                        </a:cubicBezTo>
                        <a:cubicBezTo>
                          <a:pt x="905042" y="489960"/>
                          <a:pt x="682632" y="416894"/>
                          <a:pt x="565155" y="461665"/>
                        </a:cubicBezTo>
                        <a:cubicBezTo>
                          <a:pt x="447678" y="506436"/>
                          <a:pt x="166567" y="438012"/>
                          <a:pt x="0" y="461665"/>
                        </a:cubicBezTo>
                        <a:cubicBezTo>
                          <a:pt x="-7079" y="275849"/>
                          <a:pt x="43389" y="1365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halkboard" panose="03050602040202020205" pitchFamily="66" charset="77"/>
              </a:rPr>
              <a:t>Support Vector</a:t>
            </a:r>
            <a:endParaRPr lang="en-US" b="1" dirty="0">
              <a:solidFill>
                <a:srgbClr val="FFC000"/>
              </a:solidFill>
              <a:latin typeface="Chalkboard" panose="03050602040202020205" pitchFamily="66" charset="77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6C17A7-C554-C10E-70BF-78AB95779F31}"/>
              </a:ext>
            </a:extLst>
          </p:cNvPr>
          <p:cNvGrpSpPr/>
          <p:nvPr/>
        </p:nvGrpSpPr>
        <p:grpSpPr>
          <a:xfrm>
            <a:off x="7747646" y="2802390"/>
            <a:ext cx="632880" cy="541800"/>
            <a:chOff x="5972667" y="2852667"/>
            <a:chExt cx="632880" cy="54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F91E0C4-223F-591F-308B-DB0B7C8E36BD}"/>
                    </a:ext>
                  </a:extLst>
                </p14:cNvPr>
                <p14:cNvContentPartPr/>
                <p14:nvPr/>
              </p14:nvContentPartPr>
              <p14:xfrm>
                <a:off x="6083187" y="2931507"/>
                <a:ext cx="522360" cy="462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F91E0C4-223F-591F-308B-DB0B7C8E36B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065175" y="2913507"/>
                  <a:ext cx="558025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9E8A2F0-AB99-61EB-CB11-0FB7D4BDAD0B}"/>
                    </a:ext>
                  </a:extLst>
                </p14:cNvPr>
                <p14:cNvContentPartPr/>
                <p14:nvPr/>
              </p14:nvContentPartPr>
              <p14:xfrm>
                <a:off x="5972667" y="2852667"/>
                <a:ext cx="119160" cy="154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9E8A2F0-AB99-61EB-CB11-0FB7D4BDAD0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54667" y="2834667"/>
                  <a:ext cx="15480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C9EF4C5-11BE-453B-7C7A-C6857E409E18}"/>
              </a:ext>
            </a:extLst>
          </p:cNvPr>
          <p:cNvGrpSpPr/>
          <p:nvPr/>
        </p:nvGrpSpPr>
        <p:grpSpPr>
          <a:xfrm>
            <a:off x="8762846" y="4366950"/>
            <a:ext cx="676440" cy="515520"/>
            <a:chOff x="6987867" y="4417227"/>
            <a:chExt cx="676440" cy="51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A357183-AC91-1BD6-27FC-B9C0111D1490}"/>
                    </a:ext>
                  </a:extLst>
                </p14:cNvPr>
                <p14:cNvContentPartPr/>
                <p14:nvPr/>
              </p14:nvContentPartPr>
              <p14:xfrm>
                <a:off x="6987867" y="4484547"/>
                <a:ext cx="556560" cy="448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A357183-AC91-1BD6-27FC-B9C0111D149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69867" y="4466547"/>
                  <a:ext cx="59220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92A1853-DCFD-D8AD-2B94-A0235D60576C}"/>
                    </a:ext>
                  </a:extLst>
                </p14:cNvPr>
                <p14:cNvContentPartPr/>
                <p14:nvPr/>
              </p14:nvContentPartPr>
              <p14:xfrm>
                <a:off x="7558467" y="4417227"/>
                <a:ext cx="105840" cy="157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92A1853-DCFD-D8AD-2B94-A0235D60576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40406" y="4399186"/>
                  <a:ext cx="141602" cy="19340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C92F64A-76E9-DB99-3C33-C7E9DF4C5D34}"/>
              </a:ext>
            </a:extLst>
          </p:cNvPr>
          <p:cNvSpPr txBox="1"/>
          <p:nvPr/>
        </p:nvSpPr>
        <p:spPr>
          <a:xfrm>
            <a:off x="180651" y="1200031"/>
            <a:ext cx="3181677" cy="2677656"/>
          </a:xfrm>
          <a:custGeom>
            <a:avLst/>
            <a:gdLst>
              <a:gd name="connsiteX0" fmla="*/ 0 w 3181677"/>
              <a:gd name="connsiteY0" fmla="*/ 0 h 2677656"/>
              <a:gd name="connsiteX1" fmla="*/ 498463 w 3181677"/>
              <a:gd name="connsiteY1" fmla="*/ 0 h 2677656"/>
              <a:gd name="connsiteX2" fmla="*/ 933292 w 3181677"/>
              <a:gd name="connsiteY2" fmla="*/ 0 h 2677656"/>
              <a:gd name="connsiteX3" fmla="*/ 1527205 w 3181677"/>
              <a:gd name="connsiteY3" fmla="*/ 0 h 2677656"/>
              <a:gd name="connsiteX4" fmla="*/ 2025668 w 3181677"/>
              <a:gd name="connsiteY4" fmla="*/ 0 h 2677656"/>
              <a:gd name="connsiteX5" fmla="*/ 2524130 w 3181677"/>
              <a:gd name="connsiteY5" fmla="*/ 0 h 2677656"/>
              <a:gd name="connsiteX6" fmla="*/ 3181677 w 3181677"/>
              <a:gd name="connsiteY6" fmla="*/ 0 h 2677656"/>
              <a:gd name="connsiteX7" fmla="*/ 3181677 w 3181677"/>
              <a:gd name="connsiteY7" fmla="*/ 481978 h 2677656"/>
              <a:gd name="connsiteX8" fmla="*/ 3181677 w 3181677"/>
              <a:gd name="connsiteY8" fmla="*/ 1017509 h 2677656"/>
              <a:gd name="connsiteX9" fmla="*/ 3181677 w 3181677"/>
              <a:gd name="connsiteY9" fmla="*/ 1499487 h 2677656"/>
              <a:gd name="connsiteX10" fmla="*/ 3181677 w 3181677"/>
              <a:gd name="connsiteY10" fmla="*/ 1981465 h 2677656"/>
              <a:gd name="connsiteX11" fmla="*/ 3181677 w 3181677"/>
              <a:gd name="connsiteY11" fmla="*/ 2677656 h 2677656"/>
              <a:gd name="connsiteX12" fmla="*/ 2619581 w 3181677"/>
              <a:gd name="connsiteY12" fmla="*/ 2677656 h 2677656"/>
              <a:gd name="connsiteX13" fmla="*/ 2025668 w 3181677"/>
              <a:gd name="connsiteY13" fmla="*/ 2677656 h 2677656"/>
              <a:gd name="connsiteX14" fmla="*/ 1431755 w 3181677"/>
              <a:gd name="connsiteY14" fmla="*/ 2677656 h 2677656"/>
              <a:gd name="connsiteX15" fmla="*/ 965109 w 3181677"/>
              <a:gd name="connsiteY15" fmla="*/ 2677656 h 2677656"/>
              <a:gd name="connsiteX16" fmla="*/ 0 w 3181677"/>
              <a:gd name="connsiteY16" fmla="*/ 2677656 h 2677656"/>
              <a:gd name="connsiteX17" fmla="*/ 0 w 3181677"/>
              <a:gd name="connsiteY17" fmla="*/ 2088572 h 2677656"/>
              <a:gd name="connsiteX18" fmla="*/ 0 w 3181677"/>
              <a:gd name="connsiteY18" fmla="*/ 1633370 h 2677656"/>
              <a:gd name="connsiteX19" fmla="*/ 0 w 3181677"/>
              <a:gd name="connsiteY19" fmla="*/ 1151392 h 2677656"/>
              <a:gd name="connsiteX20" fmla="*/ 0 w 3181677"/>
              <a:gd name="connsiteY20" fmla="*/ 669414 h 2677656"/>
              <a:gd name="connsiteX21" fmla="*/ 0 w 3181677"/>
              <a:gd name="connsiteY21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81677" h="2677656" extrusionOk="0">
                <a:moveTo>
                  <a:pt x="0" y="0"/>
                </a:moveTo>
                <a:cubicBezTo>
                  <a:pt x="236952" y="-10718"/>
                  <a:pt x="274446" y="56580"/>
                  <a:pt x="498463" y="0"/>
                </a:cubicBezTo>
                <a:cubicBezTo>
                  <a:pt x="722480" y="-56580"/>
                  <a:pt x="735132" y="33269"/>
                  <a:pt x="933292" y="0"/>
                </a:cubicBezTo>
                <a:cubicBezTo>
                  <a:pt x="1131452" y="-33269"/>
                  <a:pt x="1245083" y="34930"/>
                  <a:pt x="1527205" y="0"/>
                </a:cubicBezTo>
                <a:cubicBezTo>
                  <a:pt x="1809327" y="-34930"/>
                  <a:pt x="1876398" y="42643"/>
                  <a:pt x="2025668" y="0"/>
                </a:cubicBezTo>
                <a:cubicBezTo>
                  <a:pt x="2174938" y="-42643"/>
                  <a:pt x="2296951" y="34108"/>
                  <a:pt x="2524130" y="0"/>
                </a:cubicBezTo>
                <a:cubicBezTo>
                  <a:pt x="2751309" y="-34108"/>
                  <a:pt x="2992818" y="77041"/>
                  <a:pt x="3181677" y="0"/>
                </a:cubicBezTo>
                <a:cubicBezTo>
                  <a:pt x="3199833" y="101706"/>
                  <a:pt x="3125935" y="289265"/>
                  <a:pt x="3181677" y="481978"/>
                </a:cubicBezTo>
                <a:cubicBezTo>
                  <a:pt x="3237419" y="674691"/>
                  <a:pt x="3178744" y="824650"/>
                  <a:pt x="3181677" y="1017509"/>
                </a:cubicBezTo>
                <a:cubicBezTo>
                  <a:pt x="3184610" y="1210368"/>
                  <a:pt x="3126722" y="1259555"/>
                  <a:pt x="3181677" y="1499487"/>
                </a:cubicBezTo>
                <a:cubicBezTo>
                  <a:pt x="3236632" y="1739419"/>
                  <a:pt x="3139682" y="1854801"/>
                  <a:pt x="3181677" y="1981465"/>
                </a:cubicBezTo>
                <a:cubicBezTo>
                  <a:pt x="3223672" y="2108129"/>
                  <a:pt x="3113297" y="2343004"/>
                  <a:pt x="3181677" y="2677656"/>
                </a:cubicBezTo>
                <a:cubicBezTo>
                  <a:pt x="3066665" y="2708622"/>
                  <a:pt x="2776260" y="2648495"/>
                  <a:pt x="2619581" y="2677656"/>
                </a:cubicBezTo>
                <a:cubicBezTo>
                  <a:pt x="2462902" y="2706817"/>
                  <a:pt x="2169094" y="2654290"/>
                  <a:pt x="2025668" y="2677656"/>
                </a:cubicBezTo>
                <a:cubicBezTo>
                  <a:pt x="1882242" y="2701022"/>
                  <a:pt x="1610550" y="2671406"/>
                  <a:pt x="1431755" y="2677656"/>
                </a:cubicBezTo>
                <a:cubicBezTo>
                  <a:pt x="1252960" y="2683906"/>
                  <a:pt x="1109871" y="2676378"/>
                  <a:pt x="965109" y="2677656"/>
                </a:cubicBezTo>
                <a:cubicBezTo>
                  <a:pt x="820347" y="2678934"/>
                  <a:pt x="355620" y="2648360"/>
                  <a:pt x="0" y="2677656"/>
                </a:cubicBezTo>
                <a:cubicBezTo>
                  <a:pt x="-6484" y="2496256"/>
                  <a:pt x="8963" y="2258585"/>
                  <a:pt x="0" y="2088572"/>
                </a:cubicBezTo>
                <a:cubicBezTo>
                  <a:pt x="-8963" y="1918559"/>
                  <a:pt x="17058" y="1742964"/>
                  <a:pt x="0" y="1633370"/>
                </a:cubicBezTo>
                <a:cubicBezTo>
                  <a:pt x="-17058" y="1523776"/>
                  <a:pt x="42816" y="1316612"/>
                  <a:pt x="0" y="1151392"/>
                </a:cubicBezTo>
                <a:cubicBezTo>
                  <a:pt x="-42816" y="986172"/>
                  <a:pt x="9731" y="843909"/>
                  <a:pt x="0" y="669414"/>
                </a:cubicBezTo>
                <a:cubicBezTo>
                  <a:pt x="-9731" y="494919"/>
                  <a:pt x="52250" y="1945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800" dirty="0">
                <a:ea typeface="Cambria Math" panose="02040503050406030204" pitchFamily="18" charset="0"/>
              </a:rPr>
              <a:t>These two</a:t>
            </a:r>
            <a:r>
              <a:rPr lang="en-GB" sz="2800" b="1" dirty="0">
                <a:solidFill>
                  <a:srgbClr val="FFC000"/>
                </a:solidFill>
                <a:ea typeface="Cambria Math" panose="02040503050406030204" pitchFamily="18" charset="0"/>
              </a:rPr>
              <a:t> parallel lines that </a:t>
            </a:r>
            <a:r>
              <a:rPr lang="en-GB" sz="2800" dirty="0">
                <a:ea typeface="Cambria Math" panose="02040503050406030204" pitchFamily="18" charset="0"/>
              </a:rPr>
              <a:t>define the boundary of our </a:t>
            </a:r>
            <a:r>
              <a:rPr lang="en-GB" sz="2800" b="1" dirty="0">
                <a:ea typeface="Cambria Math" panose="02040503050406030204" pitchFamily="18" charset="0"/>
              </a:rPr>
              <a:t>”highway” </a:t>
            </a:r>
            <a:r>
              <a:rPr lang="en-GB" sz="2800" dirty="0">
                <a:ea typeface="Cambria Math" panose="02040503050406030204" pitchFamily="18" charset="0"/>
              </a:rPr>
              <a:t>are formed using these equations</a:t>
            </a:r>
            <a:endParaRPr lang="en-GB" sz="2800" b="1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26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3234374"/>
              </p:ext>
            </p:extLst>
          </p:nvPr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/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3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blipFill>
                <a:blip r:embed="rId5"/>
                <a:stretch>
                  <a:fillRect b="-8511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710576" y="1733875"/>
            <a:ext cx="2351899" cy="3170099"/>
          </a:xfrm>
          <a:custGeom>
            <a:avLst/>
            <a:gdLst>
              <a:gd name="connsiteX0" fmla="*/ 0 w 2351899"/>
              <a:gd name="connsiteY0" fmla="*/ 0 h 3170099"/>
              <a:gd name="connsiteX1" fmla="*/ 564456 w 2351899"/>
              <a:gd name="connsiteY1" fmla="*/ 0 h 3170099"/>
              <a:gd name="connsiteX2" fmla="*/ 1081874 w 2351899"/>
              <a:gd name="connsiteY2" fmla="*/ 0 h 3170099"/>
              <a:gd name="connsiteX3" fmla="*/ 1716886 w 2351899"/>
              <a:gd name="connsiteY3" fmla="*/ 0 h 3170099"/>
              <a:gd name="connsiteX4" fmla="*/ 2351899 w 2351899"/>
              <a:gd name="connsiteY4" fmla="*/ 0 h 3170099"/>
              <a:gd name="connsiteX5" fmla="*/ 2351899 w 2351899"/>
              <a:gd name="connsiteY5" fmla="*/ 496649 h 3170099"/>
              <a:gd name="connsiteX6" fmla="*/ 2351899 w 2351899"/>
              <a:gd name="connsiteY6" fmla="*/ 961597 h 3170099"/>
              <a:gd name="connsiteX7" fmla="*/ 2351899 w 2351899"/>
              <a:gd name="connsiteY7" fmla="*/ 1489947 h 3170099"/>
              <a:gd name="connsiteX8" fmla="*/ 2351899 w 2351899"/>
              <a:gd name="connsiteY8" fmla="*/ 2018296 h 3170099"/>
              <a:gd name="connsiteX9" fmla="*/ 2351899 w 2351899"/>
              <a:gd name="connsiteY9" fmla="*/ 2483244 h 3170099"/>
              <a:gd name="connsiteX10" fmla="*/ 2351899 w 2351899"/>
              <a:gd name="connsiteY10" fmla="*/ 3170099 h 3170099"/>
              <a:gd name="connsiteX11" fmla="*/ 1763924 w 2351899"/>
              <a:gd name="connsiteY11" fmla="*/ 3170099 h 3170099"/>
              <a:gd name="connsiteX12" fmla="*/ 1199468 w 2351899"/>
              <a:gd name="connsiteY12" fmla="*/ 3170099 h 3170099"/>
              <a:gd name="connsiteX13" fmla="*/ 564456 w 2351899"/>
              <a:gd name="connsiteY13" fmla="*/ 3170099 h 3170099"/>
              <a:gd name="connsiteX14" fmla="*/ 0 w 2351899"/>
              <a:gd name="connsiteY14" fmla="*/ 3170099 h 3170099"/>
              <a:gd name="connsiteX15" fmla="*/ 0 w 2351899"/>
              <a:gd name="connsiteY15" fmla="*/ 2705151 h 3170099"/>
              <a:gd name="connsiteX16" fmla="*/ 0 w 2351899"/>
              <a:gd name="connsiteY16" fmla="*/ 2176801 h 3170099"/>
              <a:gd name="connsiteX17" fmla="*/ 0 w 2351899"/>
              <a:gd name="connsiteY17" fmla="*/ 1680152 h 3170099"/>
              <a:gd name="connsiteX18" fmla="*/ 0 w 2351899"/>
              <a:gd name="connsiteY18" fmla="*/ 1246906 h 3170099"/>
              <a:gd name="connsiteX19" fmla="*/ 0 w 2351899"/>
              <a:gd name="connsiteY19" fmla="*/ 781958 h 3170099"/>
              <a:gd name="connsiteX20" fmla="*/ 0 w 2351899"/>
              <a:gd name="connsiteY20" fmla="*/ 0 h 3170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51899" h="3170099" extrusionOk="0">
                <a:moveTo>
                  <a:pt x="0" y="0"/>
                </a:moveTo>
                <a:cubicBezTo>
                  <a:pt x="180626" y="-50689"/>
                  <a:pt x="436223" y="22111"/>
                  <a:pt x="564456" y="0"/>
                </a:cubicBezTo>
                <a:cubicBezTo>
                  <a:pt x="692689" y="-22111"/>
                  <a:pt x="918340" y="59291"/>
                  <a:pt x="1081874" y="0"/>
                </a:cubicBezTo>
                <a:cubicBezTo>
                  <a:pt x="1245408" y="-59291"/>
                  <a:pt x="1410319" y="33866"/>
                  <a:pt x="1716886" y="0"/>
                </a:cubicBezTo>
                <a:cubicBezTo>
                  <a:pt x="2023453" y="-33866"/>
                  <a:pt x="2072467" y="21595"/>
                  <a:pt x="2351899" y="0"/>
                </a:cubicBezTo>
                <a:cubicBezTo>
                  <a:pt x="2393032" y="111326"/>
                  <a:pt x="2293241" y="260439"/>
                  <a:pt x="2351899" y="496649"/>
                </a:cubicBezTo>
                <a:cubicBezTo>
                  <a:pt x="2410557" y="732859"/>
                  <a:pt x="2338998" y="737357"/>
                  <a:pt x="2351899" y="961597"/>
                </a:cubicBezTo>
                <a:cubicBezTo>
                  <a:pt x="2364800" y="1185837"/>
                  <a:pt x="2299338" y="1289141"/>
                  <a:pt x="2351899" y="1489947"/>
                </a:cubicBezTo>
                <a:cubicBezTo>
                  <a:pt x="2404460" y="1690753"/>
                  <a:pt x="2331962" y="1760745"/>
                  <a:pt x="2351899" y="2018296"/>
                </a:cubicBezTo>
                <a:cubicBezTo>
                  <a:pt x="2371836" y="2275847"/>
                  <a:pt x="2329855" y="2257208"/>
                  <a:pt x="2351899" y="2483244"/>
                </a:cubicBezTo>
                <a:cubicBezTo>
                  <a:pt x="2373943" y="2709280"/>
                  <a:pt x="2272312" y="2934449"/>
                  <a:pt x="2351899" y="3170099"/>
                </a:cubicBezTo>
                <a:cubicBezTo>
                  <a:pt x="2117429" y="3222104"/>
                  <a:pt x="1954190" y="3119133"/>
                  <a:pt x="1763924" y="3170099"/>
                </a:cubicBezTo>
                <a:cubicBezTo>
                  <a:pt x="1573658" y="3221065"/>
                  <a:pt x="1427217" y="3144112"/>
                  <a:pt x="1199468" y="3170099"/>
                </a:cubicBezTo>
                <a:cubicBezTo>
                  <a:pt x="971719" y="3196086"/>
                  <a:pt x="711800" y="3107159"/>
                  <a:pt x="564456" y="3170099"/>
                </a:cubicBezTo>
                <a:cubicBezTo>
                  <a:pt x="417112" y="3233039"/>
                  <a:pt x="240086" y="3127446"/>
                  <a:pt x="0" y="3170099"/>
                </a:cubicBezTo>
                <a:cubicBezTo>
                  <a:pt x="-50307" y="2956201"/>
                  <a:pt x="15527" y="2820887"/>
                  <a:pt x="0" y="2705151"/>
                </a:cubicBezTo>
                <a:cubicBezTo>
                  <a:pt x="-15527" y="2589415"/>
                  <a:pt x="11428" y="2360157"/>
                  <a:pt x="0" y="2176801"/>
                </a:cubicBezTo>
                <a:cubicBezTo>
                  <a:pt x="-11428" y="1993445"/>
                  <a:pt x="20677" y="1912245"/>
                  <a:pt x="0" y="1680152"/>
                </a:cubicBezTo>
                <a:cubicBezTo>
                  <a:pt x="-20677" y="1448059"/>
                  <a:pt x="37048" y="1450780"/>
                  <a:pt x="0" y="1246906"/>
                </a:cubicBezTo>
                <a:cubicBezTo>
                  <a:pt x="-37048" y="1043032"/>
                  <a:pt x="47067" y="989853"/>
                  <a:pt x="0" y="781958"/>
                </a:cubicBezTo>
                <a:cubicBezTo>
                  <a:pt x="-47067" y="574063"/>
                  <a:pt x="89496" y="32797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PH" sz="2000" dirty="0"/>
              <a:t>Usually, we express the equation of a straight line like this, which is called the </a:t>
            </a:r>
            <a:r>
              <a:rPr lang="en-PH" sz="2000" b="1" dirty="0"/>
              <a:t>slope-intercept line form </a:t>
            </a:r>
            <a:r>
              <a:rPr lang="en-PH" sz="2000" dirty="0"/>
              <a:t>because the equation contains information about the </a:t>
            </a:r>
            <a:r>
              <a:rPr lang="en-PH" sz="2000" b="1" dirty="0">
                <a:solidFill>
                  <a:srgbClr val="0070C0"/>
                </a:solidFill>
              </a:rPr>
              <a:t>slope</a:t>
            </a:r>
            <a:r>
              <a:rPr lang="en-PH" sz="2000" dirty="0"/>
              <a:t> and </a:t>
            </a:r>
            <a:r>
              <a:rPr lang="en-PH" sz="2000" b="1" dirty="0">
                <a:solidFill>
                  <a:srgbClr val="7030A0"/>
                </a:solidFill>
              </a:rPr>
              <a:t>intercept</a:t>
            </a:r>
            <a:r>
              <a:rPr lang="en-PH" sz="2000" dirty="0"/>
              <a:t> of the line. </a:t>
            </a:r>
          </a:p>
        </p:txBody>
      </p:sp>
    </p:spTree>
    <p:extLst>
      <p:ext uri="{BB962C8B-B14F-4D97-AF65-F5344CB8AC3E}">
        <p14:creationId xmlns:p14="http://schemas.microsoft.com/office/powerpoint/2010/main" val="2812511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095113" y="497082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42251546"/>
                </p:ext>
              </p:extLst>
            </p:nvPr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1E205D-1DDB-9633-9390-FE9599261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817" y="2938079"/>
              <a:ext cx="4014013" cy="2990520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736A7C-C4BD-0C87-E2ED-5FD8B3F32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511" y="694267"/>
              <a:ext cx="5936556" cy="4461933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77D235-E9A6-CE81-E641-4E2BC93D0070}"/>
                  </a:ext>
                </a:extLst>
              </p:cNvPr>
              <p:cNvSpPr txBox="1"/>
              <p:nvPr/>
            </p:nvSpPr>
            <p:spPr>
              <a:xfrm rot="19408936">
                <a:off x="8566563" y="2820227"/>
                <a:ext cx="3588403" cy="44627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3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77D235-E9A6-CE81-E641-4E2BC93D0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08936">
                <a:off x="8566563" y="2820227"/>
                <a:ext cx="3588403" cy="4462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270BBF-447F-6622-6C30-FF0033FFDED8}"/>
                  </a:ext>
                </a:extLst>
              </p:cNvPr>
              <p:cNvSpPr txBox="1"/>
              <p:nvPr/>
            </p:nvSpPr>
            <p:spPr>
              <a:xfrm rot="19305449">
                <a:off x="7349542" y="1078277"/>
                <a:ext cx="3594744" cy="44627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3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270BBF-447F-6622-6C30-FF0033FFD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449">
                <a:off x="7349542" y="1078277"/>
                <a:ext cx="3594744" cy="4462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681F29-E142-22C8-1A41-2D67044029E7}"/>
                  </a:ext>
                </a:extLst>
              </p:cNvPr>
              <p:cNvSpPr txBox="1"/>
              <p:nvPr/>
            </p:nvSpPr>
            <p:spPr>
              <a:xfrm rot="19343622">
                <a:off x="7914080" y="1906685"/>
                <a:ext cx="3682933" cy="477054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5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681F29-E142-22C8-1A41-2D6704402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43622">
                <a:off x="7914080" y="1906685"/>
                <a:ext cx="3682933" cy="477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1801AA0-F7C9-CA5A-B6E8-2BE308DE37EF}"/>
              </a:ext>
            </a:extLst>
          </p:cNvPr>
          <p:cNvSpPr txBox="1"/>
          <p:nvPr/>
        </p:nvSpPr>
        <p:spPr>
          <a:xfrm>
            <a:off x="180651" y="1200031"/>
            <a:ext cx="3181677" cy="1384995"/>
          </a:xfrm>
          <a:custGeom>
            <a:avLst/>
            <a:gdLst>
              <a:gd name="connsiteX0" fmla="*/ 0 w 3181677"/>
              <a:gd name="connsiteY0" fmla="*/ 0 h 1384995"/>
              <a:gd name="connsiteX1" fmla="*/ 498463 w 3181677"/>
              <a:gd name="connsiteY1" fmla="*/ 0 h 1384995"/>
              <a:gd name="connsiteX2" fmla="*/ 933292 w 3181677"/>
              <a:gd name="connsiteY2" fmla="*/ 0 h 1384995"/>
              <a:gd name="connsiteX3" fmla="*/ 1527205 w 3181677"/>
              <a:gd name="connsiteY3" fmla="*/ 0 h 1384995"/>
              <a:gd name="connsiteX4" fmla="*/ 2025668 w 3181677"/>
              <a:gd name="connsiteY4" fmla="*/ 0 h 1384995"/>
              <a:gd name="connsiteX5" fmla="*/ 2524130 w 3181677"/>
              <a:gd name="connsiteY5" fmla="*/ 0 h 1384995"/>
              <a:gd name="connsiteX6" fmla="*/ 3181677 w 3181677"/>
              <a:gd name="connsiteY6" fmla="*/ 0 h 1384995"/>
              <a:gd name="connsiteX7" fmla="*/ 3181677 w 3181677"/>
              <a:gd name="connsiteY7" fmla="*/ 433965 h 1384995"/>
              <a:gd name="connsiteX8" fmla="*/ 3181677 w 3181677"/>
              <a:gd name="connsiteY8" fmla="*/ 895630 h 1384995"/>
              <a:gd name="connsiteX9" fmla="*/ 3181677 w 3181677"/>
              <a:gd name="connsiteY9" fmla="*/ 1384995 h 1384995"/>
              <a:gd name="connsiteX10" fmla="*/ 2715031 w 3181677"/>
              <a:gd name="connsiteY10" fmla="*/ 1384995 h 1384995"/>
              <a:gd name="connsiteX11" fmla="*/ 2184752 w 3181677"/>
              <a:gd name="connsiteY11" fmla="*/ 1384995 h 1384995"/>
              <a:gd name="connsiteX12" fmla="*/ 1686289 w 3181677"/>
              <a:gd name="connsiteY12" fmla="*/ 1384995 h 1384995"/>
              <a:gd name="connsiteX13" fmla="*/ 1092376 w 3181677"/>
              <a:gd name="connsiteY13" fmla="*/ 1384995 h 1384995"/>
              <a:gd name="connsiteX14" fmla="*/ 498463 w 3181677"/>
              <a:gd name="connsiteY14" fmla="*/ 1384995 h 1384995"/>
              <a:gd name="connsiteX15" fmla="*/ 0 w 3181677"/>
              <a:gd name="connsiteY15" fmla="*/ 1384995 h 1384995"/>
              <a:gd name="connsiteX16" fmla="*/ 0 w 3181677"/>
              <a:gd name="connsiteY16" fmla="*/ 923330 h 1384995"/>
              <a:gd name="connsiteX17" fmla="*/ 0 w 3181677"/>
              <a:gd name="connsiteY17" fmla="*/ 475515 h 1384995"/>
              <a:gd name="connsiteX18" fmla="*/ 0 w 3181677"/>
              <a:gd name="connsiteY18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81677" h="1384995" extrusionOk="0">
                <a:moveTo>
                  <a:pt x="0" y="0"/>
                </a:moveTo>
                <a:cubicBezTo>
                  <a:pt x="236952" y="-10718"/>
                  <a:pt x="274446" y="56580"/>
                  <a:pt x="498463" y="0"/>
                </a:cubicBezTo>
                <a:cubicBezTo>
                  <a:pt x="722480" y="-56580"/>
                  <a:pt x="735132" y="33269"/>
                  <a:pt x="933292" y="0"/>
                </a:cubicBezTo>
                <a:cubicBezTo>
                  <a:pt x="1131452" y="-33269"/>
                  <a:pt x="1245083" y="34930"/>
                  <a:pt x="1527205" y="0"/>
                </a:cubicBezTo>
                <a:cubicBezTo>
                  <a:pt x="1809327" y="-34930"/>
                  <a:pt x="1876398" y="42643"/>
                  <a:pt x="2025668" y="0"/>
                </a:cubicBezTo>
                <a:cubicBezTo>
                  <a:pt x="2174938" y="-42643"/>
                  <a:pt x="2296951" y="34108"/>
                  <a:pt x="2524130" y="0"/>
                </a:cubicBezTo>
                <a:cubicBezTo>
                  <a:pt x="2751309" y="-34108"/>
                  <a:pt x="2992818" y="77041"/>
                  <a:pt x="3181677" y="0"/>
                </a:cubicBezTo>
                <a:cubicBezTo>
                  <a:pt x="3226349" y="93721"/>
                  <a:pt x="3135675" y="277598"/>
                  <a:pt x="3181677" y="433965"/>
                </a:cubicBezTo>
                <a:cubicBezTo>
                  <a:pt x="3227679" y="590333"/>
                  <a:pt x="3159783" y="765642"/>
                  <a:pt x="3181677" y="895630"/>
                </a:cubicBezTo>
                <a:cubicBezTo>
                  <a:pt x="3203571" y="1025619"/>
                  <a:pt x="3138780" y="1184409"/>
                  <a:pt x="3181677" y="1384995"/>
                </a:cubicBezTo>
                <a:cubicBezTo>
                  <a:pt x="2966178" y="1399444"/>
                  <a:pt x="2935632" y="1344106"/>
                  <a:pt x="2715031" y="1384995"/>
                </a:cubicBezTo>
                <a:cubicBezTo>
                  <a:pt x="2494430" y="1425884"/>
                  <a:pt x="2406030" y="1384789"/>
                  <a:pt x="2184752" y="1384995"/>
                </a:cubicBezTo>
                <a:cubicBezTo>
                  <a:pt x="1963474" y="1385201"/>
                  <a:pt x="1893665" y="1326804"/>
                  <a:pt x="1686289" y="1384995"/>
                </a:cubicBezTo>
                <a:cubicBezTo>
                  <a:pt x="1478913" y="1443186"/>
                  <a:pt x="1235802" y="1361629"/>
                  <a:pt x="1092376" y="1384995"/>
                </a:cubicBezTo>
                <a:cubicBezTo>
                  <a:pt x="948950" y="1408361"/>
                  <a:pt x="677258" y="1378745"/>
                  <a:pt x="498463" y="1384995"/>
                </a:cubicBezTo>
                <a:cubicBezTo>
                  <a:pt x="319668" y="1391245"/>
                  <a:pt x="160670" y="1368627"/>
                  <a:pt x="0" y="1384995"/>
                </a:cubicBezTo>
                <a:cubicBezTo>
                  <a:pt x="-49735" y="1180877"/>
                  <a:pt x="22632" y="1143117"/>
                  <a:pt x="0" y="923330"/>
                </a:cubicBezTo>
                <a:cubicBezTo>
                  <a:pt x="-22632" y="703543"/>
                  <a:pt x="17148" y="649673"/>
                  <a:pt x="0" y="475515"/>
                </a:cubicBezTo>
                <a:cubicBezTo>
                  <a:pt x="-17148" y="301358"/>
                  <a:pt x="26802" y="15352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800" dirty="0">
                <a:ea typeface="Cambria Math" panose="02040503050406030204" pitchFamily="18" charset="0"/>
              </a:rPr>
              <a:t>Thus, we will have the general form of all </a:t>
            </a:r>
            <a:r>
              <a:rPr lang="en-GB" sz="2800" b="1" dirty="0">
                <a:solidFill>
                  <a:srgbClr val="FFC000"/>
                </a:solidFill>
                <a:ea typeface="Cambria Math" panose="02040503050406030204" pitchFamily="18" charset="0"/>
              </a:rPr>
              <a:t>three 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3EDEA0-2246-63B7-CC00-2F115542D5BB}"/>
                  </a:ext>
                </a:extLst>
              </p:cNvPr>
              <p:cNvSpPr txBox="1"/>
              <p:nvPr/>
            </p:nvSpPr>
            <p:spPr>
              <a:xfrm rot="10800000" flipH="1" flipV="1">
                <a:off x="135662" y="3542454"/>
                <a:ext cx="3435925" cy="430887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r>
                        <a:rPr lang="en-GB" sz="22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2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3EDEA0-2246-63B7-CC00-2F115542D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135662" y="3542454"/>
                <a:ext cx="3435925" cy="430887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C1F2C6-FE81-84DB-234F-DF495C3F265E}"/>
                  </a:ext>
                </a:extLst>
              </p:cNvPr>
              <p:cNvSpPr txBox="1"/>
              <p:nvPr/>
            </p:nvSpPr>
            <p:spPr>
              <a:xfrm>
                <a:off x="135663" y="4176323"/>
                <a:ext cx="3435924" cy="430887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2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C1F2C6-FE81-84DB-234F-DF495C3F2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63" y="4176323"/>
                <a:ext cx="3435924" cy="430887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AD2412-7CB7-F260-3ED4-908C26C06830}"/>
                  </a:ext>
                </a:extLst>
              </p:cNvPr>
              <p:cNvSpPr txBox="1"/>
              <p:nvPr/>
            </p:nvSpPr>
            <p:spPr>
              <a:xfrm>
                <a:off x="135662" y="4882613"/>
                <a:ext cx="3435925" cy="430887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2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GB" sz="22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2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BAD2412-7CB7-F260-3ED4-908C26C06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62" y="4882613"/>
                <a:ext cx="3435925" cy="430887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7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095113" y="497082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/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1E205D-1DDB-9633-9390-FE9599261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817" y="2938079"/>
              <a:ext cx="4014013" cy="2990520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736A7C-C4BD-0C87-E2ED-5FD8B3F32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511" y="694267"/>
              <a:ext cx="5936556" cy="4461933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/>
              <p:nvPr/>
            </p:nvSpPr>
            <p:spPr>
              <a:xfrm>
                <a:off x="174239" y="3061553"/>
                <a:ext cx="3968929" cy="12114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m:rPr>
                                  <m:nor/>
                                </m:rPr>
                                <a:rPr lang="en-GB" sz="28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39" y="3061553"/>
                <a:ext cx="3968929" cy="1211422"/>
              </a:xfrm>
              <a:prstGeom prst="rect">
                <a:avLst/>
              </a:prstGeom>
              <a:blipFill>
                <a:blip r:embed="rId5"/>
                <a:stretch>
                  <a:fillRect l="-38291" t="-200000" b="-288889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06978F4-10E3-4F03-E415-F50067A2CA13}"/>
              </a:ext>
            </a:extLst>
          </p:cNvPr>
          <p:cNvSpPr txBox="1"/>
          <p:nvPr/>
        </p:nvSpPr>
        <p:spPr>
          <a:xfrm>
            <a:off x="180651" y="1200031"/>
            <a:ext cx="3181677" cy="1384995"/>
          </a:xfrm>
          <a:custGeom>
            <a:avLst/>
            <a:gdLst>
              <a:gd name="connsiteX0" fmla="*/ 0 w 3181677"/>
              <a:gd name="connsiteY0" fmla="*/ 0 h 1384995"/>
              <a:gd name="connsiteX1" fmla="*/ 498463 w 3181677"/>
              <a:gd name="connsiteY1" fmla="*/ 0 h 1384995"/>
              <a:gd name="connsiteX2" fmla="*/ 933292 w 3181677"/>
              <a:gd name="connsiteY2" fmla="*/ 0 h 1384995"/>
              <a:gd name="connsiteX3" fmla="*/ 1527205 w 3181677"/>
              <a:gd name="connsiteY3" fmla="*/ 0 h 1384995"/>
              <a:gd name="connsiteX4" fmla="*/ 2025668 w 3181677"/>
              <a:gd name="connsiteY4" fmla="*/ 0 h 1384995"/>
              <a:gd name="connsiteX5" fmla="*/ 2524130 w 3181677"/>
              <a:gd name="connsiteY5" fmla="*/ 0 h 1384995"/>
              <a:gd name="connsiteX6" fmla="*/ 3181677 w 3181677"/>
              <a:gd name="connsiteY6" fmla="*/ 0 h 1384995"/>
              <a:gd name="connsiteX7" fmla="*/ 3181677 w 3181677"/>
              <a:gd name="connsiteY7" fmla="*/ 433965 h 1384995"/>
              <a:gd name="connsiteX8" fmla="*/ 3181677 w 3181677"/>
              <a:gd name="connsiteY8" fmla="*/ 895630 h 1384995"/>
              <a:gd name="connsiteX9" fmla="*/ 3181677 w 3181677"/>
              <a:gd name="connsiteY9" fmla="*/ 1384995 h 1384995"/>
              <a:gd name="connsiteX10" fmla="*/ 2715031 w 3181677"/>
              <a:gd name="connsiteY10" fmla="*/ 1384995 h 1384995"/>
              <a:gd name="connsiteX11" fmla="*/ 2184752 w 3181677"/>
              <a:gd name="connsiteY11" fmla="*/ 1384995 h 1384995"/>
              <a:gd name="connsiteX12" fmla="*/ 1686289 w 3181677"/>
              <a:gd name="connsiteY12" fmla="*/ 1384995 h 1384995"/>
              <a:gd name="connsiteX13" fmla="*/ 1092376 w 3181677"/>
              <a:gd name="connsiteY13" fmla="*/ 1384995 h 1384995"/>
              <a:gd name="connsiteX14" fmla="*/ 498463 w 3181677"/>
              <a:gd name="connsiteY14" fmla="*/ 1384995 h 1384995"/>
              <a:gd name="connsiteX15" fmla="*/ 0 w 3181677"/>
              <a:gd name="connsiteY15" fmla="*/ 1384995 h 1384995"/>
              <a:gd name="connsiteX16" fmla="*/ 0 w 3181677"/>
              <a:gd name="connsiteY16" fmla="*/ 923330 h 1384995"/>
              <a:gd name="connsiteX17" fmla="*/ 0 w 3181677"/>
              <a:gd name="connsiteY17" fmla="*/ 475515 h 1384995"/>
              <a:gd name="connsiteX18" fmla="*/ 0 w 3181677"/>
              <a:gd name="connsiteY18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81677" h="1384995" extrusionOk="0">
                <a:moveTo>
                  <a:pt x="0" y="0"/>
                </a:moveTo>
                <a:cubicBezTo>
                  <a:pt x="236952" y="-10718"/>
                  <a:pt x="274446" y="56580"/>
                  <a:pt x="498463" y="0"/>
                </a:cubicBezTo>
                <a:cubicBezTo>
                  <a:pt x="722480" y="-56580"/>
                  <a:pt x="735132" y="33269"/>
                  <a:pt x="933292" y="0"/>
                </a:cubicBezTo>
                <a:cubicBezTo>
                  <a:pt x="1131452" y="-33269"/>
                  <a:pt x="1245083" y="34930"/>
                  <a:pt x="1527205" y="0"/>
                </a:cubicBezTo>
                <a:cubicBezTo>
                  <a:pt x="1809327" y="-34930"/>
                  <a:pt x="1876398" y="42643"/>
                  <a:pt x="2025668" y="0"/>
                </a:cubicBezTo>
                <a:cubicBezTo>
                  <a:pt x="2174938" y="-42643"/>
                  <a:pt x="2296951" y="34108"/>
                  <a:pt x="2524130" y="0"/>
                </a:cubicBezTo>
                <a:cubicBezTo>
                  <a:pt x="2751309" y="-34108"/>
                  <a:pt x="2992818" y="77041"/>
                  <a:pt x="3181677" y="0"/>
                </a:cubicBezTo>
                <a:cubicBezTo>
                  <a:pt x="3226349" y="93721"/>
                  <a:pt x="3135675" y="277598"/>
                  <a:pt x="3181677" y="433965"/>
                </a:cubicBezTo>
                <a:cubicBezTo>
                  <a:pt x="3227679" y="590333"/>
                  <a:pt x="3159783" y="765642"/>
                  <a:pt x="3181677" y="895630"/>
                </a:cubicBezTo>
                <a:cubicBezTo>
                  <a:pt x="3203571" y="1025619"/>
                  <a:pt x="3138780" y="1184409"/>
                  <a:pt x="3181677" y="1384995"/>
                </a:cubicBezTo>
                <a:cubicBezTo>
                  <a:pt x="2966178" y="1399444"/>
                  <a:pt x="2935632" y="1344106"/>
                  <a:pt x="2715031" y="1384995"/>
                </a:cubicBezTo>
                <a:cubicBezTo>
                  <a:pt x="2494430" y="1425884"/>
                  <a:pt x="2406030" y="1384789"/>
                  <a:pt x="2184752" y="1384995"/>
                </a:cubicBezTo>
                <a:cubicBezTo>
                  <a:pt x="1963474" y="1385201"/>
                  <a:pt x="1893665" y="1326804"/>
                  <a:pt x="1686289" y="1384995"/>
                </a:cubicBezTo>
                <a:cubicBezTo>
                  <a:pt x="1478913" y="1443186"/>
                  <a:pt x="1235802" y="1361629"/>
                  <a:pt x="1092376" y="1384995"/>
                </a:cubicBezTo>
                <a:cubicBezTo>
                  <a:pt x="948950" y="1408361"/>
                  <a:pt x="677258" y="1378745"/>
                  <a:pt x="498463" y="1384995"/>
                </a:cubicBezTo>
                <a:cubicBezTo>
                  <a:pt x="319668" y="1391245"/>
                  <a:pt x="160670" y="1368627"/>
                  <a:pt x="0" y="1384995"/>
                </a:cubicBezTo>
                <a:cubicBezTo>
                  <a:pt x="-49735" y="1180877"/>
                  <a:pt x="22632" y="1143117"/>
                  <a:pt x="0" y="923330"/>
                </a:cubicBezTo>
                <a:cubicBezTo>
                  <a:pt x="-22632" y="703543"/>
                  <a:pt x="17148" y="649673"/>
                  <a:pt x="0" y="475515"/>
                </a:cubicBezTo>
                <a:cubicBezTo>
                  <a:pt x="-17148" y="301358"/>
                  <a:pt x="26802" y="15352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800" b="1" dirty="0">
                <a:ea typeface="Cambria Math" panose="02040503050406030204" pitchFamily="18" charset="0"/>
              </a:rPr>
              <a:t>Classification in SVM </a:t>
            </a:r>
            <a:r>
              <a:rPr lang="en-GB" sz="2800" dirty="0">
                <a:ea typeface="Cambria Math" panose="02040503050406030204" pitchFamily="18" charset="0"/>
              </a:rPr>
              <a:t>is usually defined like this:</a:t>
            </a:r>
            <a:endParaRPr lang="en-GB" sz="2800" b="1" dirty="0">
              <a:solidFill>
                <a:srgbClr val="FFC000"/>
              </a:solidFill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49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095113" y="497082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/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1E205D-1DDB-9633-9390-FE9599261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817" y="2938079"/>
              <a:ext cx="4014013" cy="2990520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736A7C-C4BD-0C87-E2ED-5FD8B3F32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511" y="694267"/>
              <a:ext cx="5936556" cy="4461933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/>
              <p:nvPr/>
            </p:nvSpPr>
            <p:spPr>
              <a:xfrm>
                <a:off x="126184" y="685276"/>
                <a:ext cx="3968929" cy="12114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m:rPr>
                                  <m:nor/>
                                </m:rPr>
                                <a:rPr lang="en-GB" sz="28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4" y="685276"/>
                <a:ext cx="3968929" cy="1211422"/>
              </a:xfrm>
              <a:prstGeom prst="rect">
                <a:avLst/>
              </a:prstGeom>
              <a:blipFill>
                <a:blip r:embed="rId5"/>
                <a:stretch>
                  <a:fillRect l="-38291" t="-200000" b="-287879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6978F4-10E3-4F03-E415-F50067A2CA13}"/>
                  </a:ext>
                </a:extLst>
              </p:cNvPr>
              <p:cNvSpPr txBox="1"/>
              <p:nvPr/>
            </p:nvSpPr>
            <p:spPr>
              <a:xfrm>
                <a:off x="126184" y="2223744"/>
                <a:ext cx="3181677" cy="2677656"/>
              </a:xfrm>
              <a:custGeom>
                <a:avLst/>
                <a:gdLst>
                  <a:gd name="connsiteX0" fmla="*/ 0 w 3181677"/>
                  <a:gd name="connsiteY0" fmla="*/ 0 h 2677656"/>
                  <a:gd name="connsiteX1" fmla="*/ 498463 w 3181677"/>
                  <a:gd name="connsiteY1" fmla="*/ 0 h 2677656"/>
                  <a:gd name="connsiteX2" fmla="*/ 933292 w 3181677"/>
                  <a:gd name="connsiteY2" fmla="*/ 0 h 2677656"/>
                  <a:gd name="connsiteX3" fmla="*/ 1527205 w 3181677"/>
                  <a:gd name="connsiteY3" fmla="*/ 0 h 2677656"/>
                  <a:gd name="connsiteX4" fmla="*/ 2025668 w 3181677"/>
                  <a:gd name="connsiteY4" fmla="*/ 0 h 2677656"/>
                  <a:gd name="connsiteX5" fmla="*/ 2524130 w 3181677"/>
                  <a:gd name="connsiteY5" fmla="*/ 0 h 2677656"/>
                  <a:gd name="connsiteX6" fmla="*/ 3181677 w 3181677"/>
                  <a:gd name="connsiteY6" fmla="*/ 0 h 2677656"/>
                  <a:gd name="connsiteX7" fmla="*/ 3181677 w 3181677"/>
                  <a:gd name="connsiteY7" fmla="*/ 481978 h 2677656"/>
                  <a:gd name="connsiteX8" fmla="*/ 3181677 w 3181677"/>
                  <a:gd name="connsiteY8" fmla="*/ 1017509 h 2677656"/>
                  <a:gd name="connsiteX9" fmla="*/ 3181677 w 3181677"/>
                  <a:gd name="connsiteY9" fmla="*/ 1499487 h 2677656"/>
                  <a:gd name="connsiteX10" fmla="*/ 3181677 w 3181677"/>
                  <a:gd name="connsiteY10" fmla="*/ 1981465 h 2677656"/>
                  <a:gd name="connsiteX11" fmla="*/ 3181677 w 3181677"/>
                  <a:gd name="connsiteY11" fmla="*/ 2677656 h 2677656"/>
                  <a:gd name="connsiteX12" fmla="*/ 2619581 w 3181677"/>
                  <a:gd name="connsiteY12" fmla="*/ 2677656 h 2677656"/>
                  <a:gd name="connsiteX13" fmla="*/ 2025668 w 3181677"/>
                  <a:gd name="connsiteY13" fmla="*/ 2677656 h 2677656"/>
                  <a:gd name="connsiteX14" fmla="*/ 1431755 w 3181677"/>
                  <a:gd name="connsiteY14" fmla="*/ 2677656 h 2677656"/>
                  <a:gd name="connsiteX15" fmla="*/ 965109 w 3181677"/>
                  <a:gd name="connsiteY15" fmla="*/ 2677656 h 2677656"/>
                  <a:gd name="connsiteX16" fmla="*/ 0 w 3181677"/>
                  <a:gd name="connsiteY16" fmla="*/ 2677656 h 2677656"/>
                  <a:gd name="connsiteX17" fmla="*/ 0 w 3181677"/>
                  <a:gd name="connsiteY17" fmla="*/ 2088572 h 2677656"/>
                  <a:gd name="connsiteX18" fmla="*/ 0 w 3181677"/>
                  <a:gd name="connsiteY18" fmla="*/ 1633370 h 2677656"/>
                  <a:gd name="connsiteX19" fmla="*/ 0 w 3181677"/>
                  <a:gd name="connsiteY19" fmla="*/ 1151392 h 2677656"/>
                  <a:gd name="connsiteX20" fmla="*/ 0 w 3181677"/>
                  <a:gd name="connsiteY20" fmla="*/ 669414 h 2677656"/>
                  <a:gd name="connsiteX21" fmla="*/ 0 w 3181677"/>
                  <a:gd name="connsiteY21" fmla="*/ 0 h 267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81677" h="2677656" extrusionOk="0">
                    <a:moveTo>
                      <a:pt x="0" y="0"/>
                    </a:moveTo>
                    <a:cubicBezTo>
                      <a:pt x="236952" y="-10718"/>
                      <a:pt x="274446" y="56580"/>
                      <a:pt x="498463" y="0"/>
                    </a:cubicBezTo>
                    <a:cubicBezTo>
                      <a:pt x="722480" y="-56580"/>
                      <a:pt x="735132" y="33269"/>
                      <a:pt x="933292" y="0"/>
                    </a:cubicBezTo>
                    <a:cubicBezTo>
                      <a:pt x="1131452" y="-33269"/>
                      <a:pt x="1245083" y="34930"/>
                      <a:pt x="1527205" y="0"/>
                    </a:cubicBezTo>
                    <a:cubicBezTo>
                      <a:pt x="1809327" y="-34930"/>
                      <a:pt x="1876398" y="42643"/>
                      <a:pt x="2025668" y="0"/>
                    </a:cubicBezTo>
                    <a:cubicBezTo>
                      <a:pt x="2174938" y="-42643"/>
                      <a:pt x="2296951" y="34108"/>
                      <a:pt x="2524130" y="0"/>
                    </a:cubicBezTo>
                    <a:cubicBezTo>
                      <a:pt x="2751309" y="-34108"/>
                      <a:pt x="2992818" y="77041"/>
                      <a:pt x="3181677" y="0"/>
                    </a:cubicBezTo>
                    <a:cubicBezTo>
                      <a:pt x="3199833" y="101706"/>
                      <a:pt x="3125935" y="289265"/>
                      <a:pt x="3181677" y="481978"/>
                    </a:cubicBezTo>
                    <a:cubicBezTo>
                      <a:pt x="3237419" y="674691"/>
                      <a:pt x="3178744" y="824650"/>
                      <a:pt x="3181677" y="1017509"/>
                    </a:cubicBezTo>
                    <a:cubicBezTo>
                      <a:pt x="3184610" y="1210368"/>
                      <a:pt x="3126722" y="1259555"/>
                      <a:pt x="3181677" y="1499487"/>
                    </a:cubicBezTo>
                    <a:cubicBezTo>
                      <a:pt x="3236632" y="1739419"/>
                      <a:pt x="3139682" y="1854801"/>
                      <a:pt x="3181677" y="1981465"/>
                    </a:cubicBezTo>
                    <a:cubicBezTo>
                      <a:pt x="3223672" y="2108129"/>
                      <a:pt x="3113297" y="2343004"/>
                      <a:pt x="3181677" y="2677656"/>
                    </a:cubicBezTo>
                    <a:cubicBezTo>
                      <a:pt x="3066665" y="2708622"/>
                      <a:pt x="2776260" y="2648495"/>
                      <a:pt x="2619581" y="2677656"/>
                    </a:cubicBezTo>
                    <a:cubicBezTo>
                      <a:pt x="2462902" y="2706817"/>
                      <a:pt x="2169094" y="2654290"/>
                      <a:pt x="2025668" y="2677656"/>
                    </a:cubicBezTo>
                    <a:cubicBezTo>
                      <a:pt x="1882242" y="2701022"/>
                      <a:pt x="1610550" y="2671406"/>
                      <a:pt x="1431755" y="2677656"/>
                    </a:cubicBezTo>
                    <a:cubicBezTo>
                      <a:pt x="1252960" y="2683906"/>
                      <a:pt x="1109871" y="2676378"/>
                      <a:pt x="965109" y="2677656"/>
                    </a:cubicBezTo>
                    <a:cubicBezTo>
                      <a:pt x="820347" y="2678934"/>
                      <a:pt x="355620" y="2648360"/>
                      <a:pt x="0" y="2677656"/>
                    </a:cubicBezTo>
                    <a:cubicBezTo>
                      <a:pt x="-6484" y="2496256"/>
                      <a:pt x="8963" y="2258585"/>
                      <a:pt x="0" y="2088572"/>
                    </a:cubicBezTo>
                    <a:cubicBezTo>
                      <a:pt x="-8963" y="1918559"/>
                      <a:pt x="17058" y="1742964"/>
                      <a:pt x="0" y="1633370"/>
                    </a:cubicBezTo>
                    <a:cubicBezTo>
                      <a:pt x="-17058" y="1523776"/>
                      <a:pt x="42816" y="1316612"/>
                      <a:pt x="0" y="1151392"/>
                    </a:cubicBezTo>
                    <a:cubicBezTo>
                      <a:pt x="-42816" y="986172"/>
                      <a:pt x="9731" y="843909"/>
                      <a:pt x="0" y="669414"/>
                    </a:cubicBezTo>
                    <a:cubicBezTo>
                      <a:pt x="-9731" y="494919"/>
                      <a:pt x="52250" y="194520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800" dirty="0">
                    <a:ea typeface="Cambria Math" panose="02040503050406030204" pitchFamily="18" charset="0"/>
                  </a:rPr>
                  <a:t>We predict the class of a new sample to belong to the </a:t>
                </a:r>
                <a:r>
                  <a:rPr lang="en-GB" sz="28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positive group </a:t>
                </a:r>
                <a:r>
                  <a:rPr lang="en-GB" sz="2800" dirty="0">
                    <a:ea typeface="Cambria Math" panose="02040503050406030204" pitchFamily="18" charset="0"/>
                  </a:rPr>
                  <a:t>if</a:t>
                </a:r>
                <a:r>
                  <a:rPr lang="en-GB" sz="28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endParaRPr lang="en-GB" sz="28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GB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GB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GB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sz="28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GB" sz="2800" dirty="0">
                    <a:ea typeface="Cambria Math" panose="02040503050406030204" pitchFamily="18" charset="0"/>
                  </a:rPr>
                  <a:t>is </a:t>
                </a:r>
                <a:r>
                  <a:rPr lang="en-GB" sz="2800" b="1" dirty="0">
                    <a:ea typeface="Cambria Math" panose="02040503050406030204" pitchFamily="18" charset="0"/>
                  </a:rPr>
                  <a:t>greater than </a:t>
                </a:r>
                <a:r>
                  <a:rPr lang="en-GB" sz="2800" dirty="0">
                    <a:ea typeface="Cambria Math" panose="02040503050406030204" pitchFamily="18" charset="0"/>
                  </a:rPr>
                  <a:t>or </a:t>
                </a:r>
                <a:r>
                  <a:rPr lang="en-GB" sz="2800" b="1" dirty="0">
                    <a:ea typeface="Cambria Math" panose="02040503050406030204" pitchFamily="18" charset="0"/>
                  </a:rPr>
                  <a:t>equal to 0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6978F4-10E3-4F03-E415-F50067A2C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4" y="2223744"/>
                <a:ext cx="3181677" cy="2677656"/>
              </a:xfrm>
              <a:prstGeom prst="rect">
                <a:avLst/>
              </a:prstGeom>
              <a:blipFill>
                <a:blip r:embed="rId6"/>
                <a:stretch>
                  <a:fillRect l="-2724" t="-917" r="-2335" b="-3670"/>
                </a:stretch>
              </a:blipFill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181677"/>
                          <a:gd name="connsiteY0" fmla="*/ 0 h 2677656"/>
                          <a:gd name="connsiteX1" fmla="*/ 498463 w 3181677"/>
                          <a:gd name="connsiteY1" fmla="*/ 0 h 2677656"/>
                          <a:gd name="connsiteX2" fmla="*/ 933292 w 3181677"/>
                          <a:gd name="connsiteY2" fmla="*/ 0 h 2677656"/>
                          <a:gd name="connsiteX3" fmla="*/ 1527205 w 3181677"/>
                          <a:gd name="connsiteY3" fmla="*/ 0 h 2677656"/>
                          <a:gd name="connsiteX4" fmla="*/ 2025668 w 3181677"/>
                          <a:gd name="connsiteY4" fmla="*/ 0 h 2677656"/>
                          <a:gd name="connsiteX5" fmla="*/ 2524130 w 3181677"/>
                          <a:gd name="connsiteY5" fmla="*/ 0 h 2677656"/>
                          <a:gd name="connsiteX6" fmla="*/ 3181677 w 3181677"/>
                          <a:gd name="connsiteY6" fmla="*/ 0 h 2677656"/>
                          <a:gd name="connsiteX7" fmla="*/ 3181677 w 3181677"/>
                          <a:gd name="connsiteY7" fmla="*/ 481978 h 2677656"/>
                          <a:gd name="connsiteX8" fmla="*/ 3181677 w 3181677"/>
                          <a:gd name="connsiteY8" fmla="*/ 1017509 h 2677656"/>
                          <a:gd name="connsiteX9" fmla="*/ 3181677 w 3181677"/>
                          <a:gd name="connsiteY9" fmla="*/ 1499487 h 2677656"/>
                          <a:gd name="connsiteX10" fmla="*/ 3181677 w 3181677"/>
                          <a:gd name="connsiteY10" fmla="*/ 1981465 h 2677656"/>
                          <a:gd name="connsiteX11" fmla="*/ 3181677 w 3181677"/>
                          <a:gd name="connsiteY11" fmla="*/ 2677656 h 2677656"/>
                          <a:gd name="connsiteX12" fmla="*/ 2619581 w 3181677"/>
                          <a:gd name="connsiteY12" fmla="*/ 2677656 h 2677656"/>
                          <a:gd name="connsiteX13" fmla="*/ 2025668 w 3181677"/>
                          <a:gd name="connsiteY13" fmla="*/ 2677656 h 2677656"/>
                          <a:gd name="connsiteX14" fmla="*/ 1431755 w 3181677"/>
                          <a:gd name="connsiteY14" fmla="*/ 2677656 h 2677656"/>
                          <a:gd name="connsiteX15" fmla="*/ 965109 w 3181677"/>
                          <a:gd name="connsiteY15" fmla="*/ 2677656 h 2677656"/>
                          <a:gd name="connsiteX16" fmla="*/ 0 w 3181677"/>
                          <a:gd name="connsiteY16" fmla="*/ 2677656 h 2677656"/>
                          <a:gd name="connsiteX17" fmla="*/ 0 w 3181677"/>
                          <a:gd name="connsiteY17" fmla="*/ 2088572 h 2677656"/>
                          <a:gd name="connsiteX18" fmla="*/ 0 w 3181677"/>
                          <a:gd name="connsiteY18" fmla="*/ 1633370 h 2677656"/>
                          <a:gd name="connsiteX19" fmla="*/ 0 w 3181677"/>
                          <a:gd name="connsiteY19" fmla="*/ 1151392 h 2677656"/>
                          <a:gd name="connsiteX20" fmla="*/ 0 w 3181677"/>
                          <a:gd name="connsiteY20" fmla="*/ 669414 h 2677656"/>
                          <a:gd name="connsiteX21" fmla="*/ 0 w 3181677"/>
                          <a:gd name="connsiteY21" fmla="*/ 0 h 26776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3181677" h="2677656" extrusionOk="0">
                            <a:moveTo>
                              <a:pt x="0" y="0"/>
                            </a:moveTo>
                            <a:cubicBezTo>
                              <a:pt x="236952" y="-10718"/>
                              <a:pt x="274446" y="56580"/>
                              <a:pt x="498463" y="0"/>
                            </a:cubicBezTo>
                            <a:cubicBezTo>
                              <a:pt x="722480" y="-56580"/>
                              <a:pt x="735132" y="33269"/>
                              <a:pt x="933292" y="0"/>
                            </a:cubicBezTo>
                            <a:cubicBezTo>
                              <a:pt x="1131452" y="-33269"/>
                              <a:pt x="1245083" y="34930"/>
                              <a:pt x="1527205" y="0"/>
                            </a:cubicBezTo>
                            <a:cubicBezTo>
                              <a:pt x="1809327" y="-34930"/>
                              <a:pt x="1876398" y="42643"/>
                              <a:pt x="2025668" y="0"/>
                            </a:cubicBezTo>
                            <a:cubicBezTo>
                              <a:pt x="2174938" y="-42643"/>
                              <a:pt x="2296951" y="34108"/>
                              <a:pt x="2524130" y="0"/>
                            </a:cubicBezTo>
                            <a:cubicBezTo>
                              <a:pt x="2751309" y="-34108"/>
                              <a:pt x="2992818" y="77041"/>
                              <a:pt x="3181677" y="0"/>
                            </a:cubicBezTo>
                            <a:cubicBezTo>
                              <a:pt x="3199833" y="101706"/>
                              <a:pt x="3125935" y="289265"/>
                              <a:pt x="3181677" y="481978"/>
                            </a:cubicBezTo>
                            <a:cubicBezTo>
                              <a:pt x="3237419" y="674691"/>
                              <a:pt x="3178744" y="824650"/>
                              <a:pt x="3181677" y="1017509"/>
                            </a:cubicBezTo>
                            <a:cubicBezTo>
                              <a:pt x="3184610" y="1210368"/>
                              <a:pt x="3126722" y="1259555"/>
                              <a:pt x="3181677" y="1499487"/>
                            </a:cubicBezTo>
                            <a:cubicBezTo>
                              <a:pt x="3236632" y="1739419"/>
                              <a:pt x="3139682" y="1854801"/>
                              <a:pt x="3181677" y="1981465"/>
                            </a:cubicBezTo>
                            <a:cubicBezTo>
                              <a:pt x="3223672" y="2108129"/>
                              <a:pt x="3113297" y="2343004"/>
                              <a:pt x="3181677" y="2677656"/>
                            </a:cubicBezTo>
                            <a:cubicBezTo>
                              <a:pt x="3066665" y="2708622"/>
                              <a:pt x="2776260" y="2648495"/>
                              <a:pt x="2619581" y="2677656"/>
                            </a:cubicBezTo>
                            <a:cubicBezTo>
                              <a:pt x="2462902" y="2706817"/>
                              <a:pt x="2169094" y="2654290"/>
                              <a:pt x="2025668" y="2677656"/>
                            </a:cubicBezTo>
                            <a:cubicBezTo>
                              <a:pt x="1882242" y="2701022"/>
                              <a:pt x="1610550" y="2671406"/>
                              <a:pt x="1431755" y="2677656"/>
                            </a:cubicBezTo>
                            <a:cubicBezTo>
                              <a:pt x="1252960" y="2683906"/>
                              <a:pt x="1109871" y="2676378"/>
                              <a:pt x="965109" y="2677656"/>
                            </a:cubicBezTo>
                            <a:cubicBezTo>
                              <a:pt x="820347" y="2678934"/>
                              <a:pt x="355620" y="2648360"/>
                              <a:pt x="0" y="2677656"/>
                            </a:cubicBezTo>
                            <a:cubicBezTo>
                              <a:pt x="-6484" y="2496256"/>
                              <a:pt x="8963" y="2258585"/>
                              <a:pt x="0" y="2088572"/>
                            </a:cubicBezTo>
                            <a:cubicBezTo>
                              <a:pt x="-8963" y="1918559"/>
                              <a:pt x="17058" y="1742964"/>
                              <a:pt x="0" y="1633370"/>
                            </a:cubicBezTo>
                            <a:cubicBezTo>
                              <a:pt x="-17058" y="1523776"/>
                              <a:pt x="42816" y="1316612"/>
                              <a:pt x="0" y="1151392"/>
                            </a:cubicBezTo>
                            <a:cubicBezTo>
                              <a:pt x="-42816" y="986172"/>
                              <a:pt x="9731" y="843909"/>
                              <a:pt x="0" y="669414"/>
                            </a:cubicBezTo>
                            <a:cubicBezTo>
                              <a:pt x="-9731" y="494919"/>
                              <a:pt x="52250" y="1945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25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095113" y="497082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/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1E205D-1DDB-9633-9390-FE9599261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817" y="2938079"/>
              <a:ext cx="4014013" cy="2990520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736A7C-C4BD-0C87-E2ED-5FD8B3F32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511" y="694267"/>
              <a:ext cx="5936556" cy="4461933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/>
              <p:nvPr/>
            </p:nvSpPr>
            <p:spPr>
              <a:xfrm>
                <a:off x="126184" y="685276"/>
                <a:ext cx="3968929" cy="12114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m:rPr>
                                  <m:nor/>
                                </m:rPr>
                                <a:rPr lang="en-GB" sz="28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4" y="685276"/>
                <a:ext cx="3968929" cy="1211422"/>
              </a:xfrm>
              <a:prstGeom prst="rect">
                <a:avLst/>
              </a:prstGeom>
              <a:blipFill>
                <a:blip r:embed="rId5"/>
                <a:stretch>
                  <a:fillRect l="-38291" t="-200000" b="-287879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06978F4-10E3-4F03-E415-F50067A2CA13}"/>
              </a:ext>
            </a:extLst>
          </p:cNvPr>
          <p:cNvSpPr txBox="1"/>
          <p:nvPr/>
        </p:nvSpPr>
        <p:spPr>
          <a:xfrm>
            <a:off x="126184" y="2223744"/>
            <a:ext cx="2346274" cy="523220"/>
          </a:xfrm>
          <a:custGeom>
            <a:avLst/>
            <a:gdLst>
              <a:gd name="connsiteX0" fmla="*/ 0 w 2346274"/>
              <a:gd name="connsiteY0" fmla="*/ 0 h 523220"/>
              <a:gd name="connsiteX1" fmla="*/ 563106 w 2346274"/>
              <a:gd name="connsiteY1" fmla="*/ 0 h 523220"/>
              <a:gd name="connsiteX2" fmla="*/ 1079286 w 2346274"/>
              <a:gd name="connsiteY2" fmla="*/ 0 h 523220"/>
              <a:gd name="connsiteX3" fmla="*/ 1712780 w 2346274"/>
              <a:gd name="connsiteY3" fmla="*/ 0 h 523220"/>
              <a:gd name="connsiteX4" fmla="*/ 2346274 w 2346274"/>
              <a:gd name="connsiteY4" fmla="*/ 0 h 523220"/>
              <a:gd name="connsiteX5" fmla="*/ 2346274 w 2346274"/>
              <a:gd name="connsiteY5" fmla="*/ 523220 h 523220"/>
              <a:gd name="connsiteX6" fmla="*/ 1806631 w 2346274"/>
              <a:gd name="connsiteY6" fmla="*/ 523220 h 523220"/>
              <a:gd name="connsiteX7" fmla="*/ 1266988 w 2346274"/>
              <a:gd name="connsiteY7" fmla="*/ 523220 h 523220"/>
              <a:gd name="connsiteX8" fmla="*/ 633494 w 2346274"/>
              <a:gd name="connsiteY8" fmla="*/ 523220 h 523220"/>
              <a:gd name="connsiteX9" fmla="*/ 0 w 2346274"/>
              <a:gd name="connsiteY9" fmla="*/ 523220 h 523220"/>
              <a:gd name="connsiteX10" fmla="*/ 0 w 2346274"/>
              <a:gd name="connsiteY10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46274" h="523220" extrusionOk="0">
                <a:moveTo>
                  <a:pt x="0" y="0"/>
                </a:moveTo>
                <a:cubicBezTo>
                  <a:pt x="123605" y="-27363"/>
                  <a:pt x="420274" y="48539"/>
                  <a:pt x="563106" y="0"/>
                </a:cubicBezTo>
                <a:cubicBezTo>
                  <a:pt x="705938" y="-48539"/>
                  <a:pt x="831889" y="12943"/>
                  <a:pt x="1079286" y="0"/>
                </a:cubicBezTo>
                <a:cubicBezTo>
                  <a:pt x="1326683" y="-12943"/>
                  <a:pt x="1455176" y="15395"/>
                  <a:pt x="1712780" y="0"/>
                </a:cubicBezTo>
                <a:cubicBezTo>
                  <a:pt x="1970384" y="-15395"/>
                  <a:pt x="2080871" y="47114"/>
                  <a:pt x="2346274" y="0"/>
                </a:cubicBezTo>
                <a:cubicBezTo>
                  <a:pt x="2406011" y="254862"/>
                  <a:pt x="2295844" y="310615"/>
                  <a:pt x="2346274" y="523220"/>
                </a:cubicBezTo>
                <a:cubicBezTo>
                  <a:pt x="2106602" y="551080"/>
                  <a:pt x="1988109" y="468880"/>
                  <a:pt x="1806631" y="523220"/>
                </a:cubicBezTo>
                <a:cubicBezTo>
                  <a:pt x="1625153" y="577560"/>
                  <a:pt x="1494175" y="469050"/>
                  <a:pt x="1266988" y="523220"/>
                </a:cubicBezTo>
                <a:cubicBezTo>
                  <a:pt x="1039801" y="577390"/>
                  <a:pt x="925162" y="452172"/>
                  <a:pt x="633494" y="523220"/>
                </a:cubicBezTo>
                <a:cubicBezTo>
                  <a:pt x="341826" y="594268"/>
                  <a:pt x="302512" y="470495"/>
                  <a:pt x="0" y="523220"/>
                </a:cubicBezTo>
                <a:cubicBezTo>
                  <a:pt x="-5194" y="296089"/>
                  <a:pt x="47441" y="248443"/>
                  <a:pt x="0" y="0"/>
                </a:cubicBezTo>
                <a:close/>
              </a:path>
            </a:pathLst>
          </a:custGeom>
          <a:noFill/>
          <a:ln w="38100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800" dirty="0">
                <a:ea typeface="Cambria Math" panose="02040503050406030204" pitchFamily="18" charset="0"/>
              </a:rPr>
              <a:t>For example, if </a:t>
            </a:r>
            <a:endParaRPr lang="en-GB" sz="2800" b="1" dirty="0">
              <a:ea typeface="Cambria Math" panose="020405030504060302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6A4DE6C-842B-2FF1-11A0-F629C73B685C}"/>
              </a:ext>
            </a:extLst>
          </p:cNvPr>
          <p:cNvSpPr/>
          <p:nvPr/>
        </p:nvSpPr>
        <p:spPr>
          <a:xfrm>
            <a:off x="9388423" y="1975198"/>
            <a:ext cx="360000" cy="360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7C3907-55AC-8963-DE18-9B212BF8BDE7}"/>
                  </a:ext>
                </a:extLst>
              </p:cNvPr>
              <p:cNvSpPr txBox="1"/>
              <p:nvPr/>
            </p:nvSpPr>
            <p:spPr>
              <a:xfrm>
                <a:off x="-16462" y="5162958"/>
                <a:ext cx="3419881" cy="446276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GB" sz="23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GB" sz="23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23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7C3907-55AC-8963-DE18-9B212BF8B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462" y="5162958"/>
                <a:ext cx="3419881" cy="4462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CA998A-4267-997C-63F8-FA739979F238}"/>
                  </a:ext>
                </a:extLst>
              </p:cNvPr>
              <p:cNvSpPr txBox="1"/>
              <p:nvPr/>
            </p:nvSpPr>
            <p:spPr>
              <a:xfrm>
                <a:off x="126184" y="5640631"/>
                <a:ext cx="1210945" cy="44627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CA998A-4267-997C-63F8-FA739979F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4" y="5640631"/>
                <a:ext cx="1210945" cy="4462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363E29-3F45-6ABF-8BCC-B14F1236694E}"/>
                  </a:ext>
                </a:extLst>
              </p:cNvPr>
              <p:cNvSpPr txBox="1"/>
              <p:nvPr/>
            </p:nvSpPr>
            <p:spPr>
              <a:xfrm>
                <a:off x="118901" y="2872286"/>
                <a:ext cx="1998027" cy="741678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5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sz="25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5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363E29-3F45-6ABF-8BCC-B14F1236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01" y="2872286"/>
                <a:ext cx="1998027" cy="741678"/>
              </a:xfrm>
              <a:prstGeom prst="rect">
                <a:avLst/>
              </a:prstGeom>
              <a:blipFill>
                <a:blip r:embed="rId8"/>
                <a:stretch>
                  <a:fillRect b="-3175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84AAB1-D517-1947-C90A-45EB30AD0F84}"/>
                  </a:ext>
                </a:extLst>
              </p:cNvPr>
              <p:cNvSpPr txBox="1"/>
              <p:nvPr/>
            </p:nvSpPr>
            <p:spPr>
              <a:xfrm>
                <a:off x="114281" y="3720773"/>
                <a:ext cx="1369809" cy="739177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5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500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84AAB1-D517-1947-C90A-45EB30AD0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81" y="3720773"/>
                <a:ext cx="1369809" cy="739177"/>
              </a:xfrm>
              <a:prstGeom prst="rect">
                <a:avLst/>
              </a:prstGeom>
              <a:blipFill>
                <a:blip r:embed="rId9"/>
                <a:stretch>
                  <a:fillRect b="-6452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C820FC-B4AA-68CC-C606-9BBD0D41AA13}"/>
                  </a:ext>
                </a:extLst>
              </p:cNvPr>
              <p:cNvSpPr txBox="1"/>
              <p:nvPr/>
            </p:nvSpPr>
            <p:spPr>
              <a:xfrm>
                <a:off x="114281" y="4565989"/>
                <a:ext cx="1369809" cy="477054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C820FC-B4AA-68CC-C606-9BBD0D41A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81" y="4565989"/>
                <a:ext cx="1369809" cy="477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7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5" grpId="0"/>
      <p:bldP spid="7" grpId="0" animBg="1"/>
      <p:bldP spid="9" grpId="0" animBg="1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095113" y="497082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/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1E205D-1DDB-9633-9390-FE9599261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817" y="2938079"/>
              <a:ext cx="4014013" cy="2990520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736A7C-C4BD-0C87-E2ED-5FD8B3F32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511" y="694267"/>
              <a:ext cx="5936556" cy="4461933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/>
              <p:nvPr/>
            </p:nvSpPr>
            <p:spPr>
              <a:xfrm>
                <a:off x="126184" y="685276"/>
                <a:ext cx="3968929" cy="12114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m:rPr>
                                  <m:nor/>
                                </m:rPr>
                                <a:rPr lang="en-GB" sz="28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4" y="685276"/>
                <a:ext cx="3968929" cy="1211422"/>
              </a:xfrm>
              <a:prstGeom prst="rect">
                <a:avLst/>
              </a:prstGeom>
              <a:blipFill>
                <a:blip r:embed="rId5"/>
                <a:stretch>
                  <a:fillRect l="-38291" t="-200000" b="-287879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F6A4DE6C-842B-2FF1-11A0-F629C73B685C}"/>
              </a:ext>
            </a:extLst>
          </p:cNvPr>
          <p:cNvSpPr/>
          <p:nvPr/>
        </p:nvSpPr>
        <p:spPr>
          <a:xfrm>
            <a:off x="9388423" y="1975198"/>
            <a:ext cx="360000" cy="360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03D598-40E5-B900-476D-2AF38C8FCD0F}"/>
                  </a:ext>
                </a:extLst>
              </p:cNvPr>
              <p:cNvSpPr txBox="1"/>
              <p:nvPr/>
            </p:nvSpPr>
            <p:spPr>
              <a:xfrm>
                <a:off x="126183" y="2223744"/>
                <a:ext cx="3851497" cy="2677656"/>
              </a:xfrm>
              <a:custGeom>
                <a:avLst/>
                <a:gdLst>
                  <a:gd name="connsiteX0" fmla="*/ 0 w 3851497"/>
                  <a:gd name="connsiteY0" fmla="*/ 0 h 2677656"/>
                  <a:gd name="connsiteX1" fmla="*/ 511699 w 3851497"/>
                  <a:gd name="connsiteY1" fmla="*/ 0 h 2677656"/>
                  <a:gd name="connsiteX2" fmla="*/ 946368 w 3851497"/>
                  <a:gd name="connsiteY2" fmla="*/ 0 h 2677656"/>
                  <a:gd name="connsiteX3" fmla="*/ 1573612 w 3851497"/>
                  <a:gd name="connsiteY3" fmla="*/ 0 h 2677656"/>
                  <a:gd name="connsiteX4" fmla="*/ 2085311 w 3851497"/>
                  <a:gd name="connsiteY4" fmla="*/ 0 h 2677656"/>
                  <a:gd name="connsiteX5" fmla="*/ 2597009 w 3851497"/>
                  <a:gd name="connsiteY5" fmla="*/ 0 h 2677656"/>
                  <a:gd name="connsiteX6" fmla="*/ 3224253 w 3851497"/>
                  <a:gd name="connsiteY6" fmla="*/ 0 h 2677656"/>
                  <a:gd name="connsiteX7" fmla="*/ 3851497 w 3851497"/>
                  <a:gd name="connsiteY7" fmla="*/ 0 h 2677656"/>
                  <a:gd name="connsiteX8" fmla="*/ 3851497 w 3851497"/>
                  <a:gd name="connsiteY8" fmla="*/ 589084 h 2677656"/>
                  <a:gd name="connsiteX9" fmla="*/ 3851497 w 3851497"/>
                  <a:gd name="connsiteY9" fmla="*/ 1071062 h 2677656"/>
                  <a:gd name="connsiteX10" fmla="*/ 3851497 w 3851497"/>
                  <a:gd name="connsiteY10" fmla="*/ 1553040 h 2677656"/>
                  <a:gd name="connsiteX11" fmla="*/ 3851497 w 3851497"/>
                  <a:gd name="connsiteY11" fmla="*/ 2088572 h 2677656"/>
                  <a:gd name="connsiteX12" fmla="*/ 3851497 w 3851497"/>
                  <a:gd name="connsiteY12" fmla="*/ 2677656 h 2677656"/>
                  <a:gd name="connsiteX13" fmla="*/ 3416828 w 3851497"/>
                  <a:gd name="connsiteY13" fmla="*/ 2677656 h 2677656"/>
                  <a:gd name="connsiteX14" fmla="*/ 2789584 w 3851497"/>
                  <a:gd name="connsiteY14" fmla="*/ 2677656 h 2677656"/>
                  <a:gd name="connsiteX15" fmla="*/ 2316400 w 3851497"/>
                  <a:gd name="connsiteY15" fmla="*/ 2677656 h 2677656"/>
                  <a:gd name="connsiteX16" fmla="*/ 1766186 w 3851497"/>
                  <a:gd name="connsiteY16" fmla="*/ 2677656 h 2677656"/>
                  <a:gd name="connsiteX17" fmla="*/ 1138943 w 3851497"/>
                  <a:gd name="connsiteY17" fmla="*/ 2677656 h 2677656"/>
                  <a:gd name="connsiteX18" fmla="*/ 588729 w 3851497"/>
                  <a:gd name="connsiteY18" fmla="*/ 2677656 h 2677656"/>
                  <a:gd name="connsiteX19" fmla="*/ 0 w 3851497"/>
                  <a:gd name="connsiteY19" fmla="*/ 2677656 h 2677656"/>
                  <a:gd name="connsiteX20" fmla="*/ 0 w 3851497"/>
                  <a:gd name="connsiteY20" fmla="*/ 2195678 h 2677656"/>
                  <a:gd name="connsiteX21" fmla="*/ 0 w 3851497"/>
                  <a:gd name="connsiteY21" fmla="*/ 1686923 h 2677656"/>
                  <a:gd name="connsiteX22" fmla="*/ 0 w 3851497"/>
                  <a:gd name="connsiteY22" fmla="*/ 1097839 h 2677656"/>
                  <a:gd name="connsiteX23" fmla="*/ 0 w 3851497"/>
                  <a:gd name="connsiteY23" fmla="*/ 562308 h 2677656"/>
                  <a:gd name="connsiteX24" fmla="*/ 0 w 3851497"/>
                  <a:gd name="connsiteY24" fmla="*/ 0 h 267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851497" h="2677656" extrusionOk="0">
                    <a:moveTo>
                      <a:pt x="0" y="0"/>
                    </a:moveTo>
                    <a:cubicBezTo>
                      <a:pt x="116015" y="-43263"/>
                      <a:pt x="292062" y="41595"/>
                      <a:pt x="511699" y="0"/>
                    </a:cubicBezTo>
                    <a:cubicBezTo>
                      <a:pt x="731336" y="-41595"/>
                      <a:pt x="752448" y="7209"/>
                      <a:pt x="946368" y="0"/>
                    </a:cubicBezTo>
                    <a:cubicBezTo>
                      <a:pt x="1140288" y="-7209"/>
                      <a:pt x="1366447" y="14816"/>
                      <a:pt x="1573612" y="0"/>
                    </a:cubicBezTo>
                    <a:cubicBezTo>
                      <a:pt x="1780777" y="-14816"/>
                      <a:pt x="1880396" y="5538"/>
                      <a:pt x="2085311" y="0"/>
                    </a:cubicBezTo>
                    <a:cubicBezTo>
                      <a:pt x="2290226" y="-5538"/>
                      <a:pt x="2413989" y="30711"/>
                      <a:pt x="2597009" y="0"/>
                    </a:cubicBezTo>
                    <a:cubicBezTo>
                      <a:pt x="2780029" y="-30711"/>
                      <a:pt x="3013844" y="31815"/>
                      <a:pt x="3224253" y="0"/>
                    </a:cubicBezTo>
                    <a:cubicBezTo>
                      <a:pt x="3434662" y="-31815"/>
                      <a:pt x="3649117" y="42395"/>
                      <a:pt x="3851497" y="0"/>
                    </a:cubicBezTo>
                    <a:cubicBezTo>
                      <a:pt x="3897628" y="158590"/>
                      <a:pt x="3848341" y="321994"/>
                      <a:pt x="3851497" y="589084"/>
                    </a:cubicBezTo>
                    <a:cubicBezTo>
                      <a:pt x="3854653" y="856174"/>
                      <a:pt x="3796542" y="831130"/>
                      <a:pt x="3851497" y="1071062"/>
                    </a:cubicBezTo>
                    <a:cubicBezTo>
                      <a:pt x="3906452" y="1310994"/>
                      <a:pt x="3809502" y="1426376"/>
                      <a:pt x="3851497" y="1553040"/>
                    </a:cubicBezTo>
                    <a:cubicBezTo>
                      <a:pt x="3893492" y="1679704"/>
                      <a:pt x="3803518" y="1891713"/>
                      <a:pt x="3851497" y="2088572"/>
                    </a:cubicBezTo>
                    <a:cubicBezTo>
                      <a:pt x="3899476" y="2285431"/>
                      <a:pt x="3838621" y="2484566"/>
                      <a:pt x="3851497" y="2677656"/>
                    </a:cubicBezTo>
                    <a:cubicBezTo>
                      <a:pt x="3756699" y="2714119"/>
                      <a:pt x="3615381" y="2641873"/>
                      <a:pt x="3416828" y="2677656"/>
                    </a:cubicBezTo>
                    <a:cubicBezTo>
                      <a:pt x="3218275" y="2713439"/>
                      <a:pt x="3047382" y="2617530"/>
                      <a:pt x="2789584" y="2677656"/>
                    </a:cubicBezTo>
                    <a:cubicBezTo>
                      <a:pt x="2531786" y="2737782"/>
                      <a:pt x="2532612" y="2656710"/>
                      <a:pt x="2316400" y="2677656"/>
                    </a:cubicBezTo>
                    <a:cubicBezTo>
                      <a:pt x="2100188" y="2698602"/>
                      <a:pt x="1929547" y="2675793"/>
                      <a:pt x="1766186" y="2677656"/>
                    </a:cubicBezTo>
                    <a:cubicBezTo>
                      <a:pt x="1602825" y="2679519"/>
                      <a:pt x="1277851" y="2666915"/>
                      <a:pt x="1138943" y="2677656"/>
                    </a:cubicBezTo>
                    <a:cubicBezTo>
                      <a:pt x="1000035" y="2688397"/>
                      <a:pt x="745414" y="2630679"/>
                      <a:pt x="588729" y="2677656"/>
                    </a:cubicBezTo>
                    <a:cubicBezTo>
                      <a:pt x="432044" y="2724633"/>
                      <a:pt x="225787" y="2656153"/>
                      <a:pt x="0" y="2677656"/>
                    </a:cubicBezTo>
                    <a:cubicBezTo>
                      <a:pt x="-39412" y="2544343"/>
                      <a:pt x="9731" y="2370173"/>
                      <a:pt x="0" y="2195678"/>
                    </a:cubicBezTo>
                    <a:cubicBezTo>
                      <a:pt x="-9731" y="2021183"/>
                      <a:pt x="45657" y="1850404"/>
                      <a:pt x="0" y="1686923"/>
                    </a:cubicBezTo>
                    <a:cubicBezTo>
                      <a:pt x="-45657" y="1523443"/>
                      <a:pt x="16955" y="1241924"/>
                      <a:pt x="0" y="1097839"/>
                    </a:cubicBezTo>
                    <a:cubicBezTo>
                      <a:pt x="-16955" y="953754"/>
                      <a:pt x="12620" y="806388"/>
                      <a:pt x="0" y="562308"/>
                    </a:cubicBezTo>
                    <a:cubicBezTo>
                      <a:pt x="-12620" y="318228"/>
                      <a:pt x="40341" y="247539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800" dirty="0">
                    <a:ea typeface="Cambria Math" panose="02040503050406030204" pitchFamily="18" charset="0"/>
                  </a:rPr>
                  <a:t>This </a:t>
                </a:r>
                <a:r>
                  <a:rPr lang="en-GB" sz="2800" b="1" dirty="0">
                    <a:ea typeface="Cambria Math" panose="02040503050406030204" pitchFamily="18" charset="0"/>
                  </a:rPr>
                  <a:t>new data point </a:t>
                </a:r>
                <a:r>
                  <a:rPr lang="en-GB" sz="2800" dirty="0">
                    <a:ea typeface="Cambria Math" panose="02040503050406030204" pitchFamily="18" charset="0"/>
                  </a:rPr>
                  <a:t>will belong to the </a:t>
                </a:r>
                <a:r>
                  <a:rPr lang="en-GB" sz="28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positive group (+1)</a:t>
                </a:r>
                <a:r>
                  <a:rPr lang="en-GB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GB" sz="2800" dirty="0">
                    <a:ea typeface="Cambria Math" panose="02040503050406030204" pitchFamily="18" charset="0"/>
                  </a:rPr>
                  <a:t>because</a:t>
                </a:r>
                <a:r>
                  <a:rPr lang="en-GB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GB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GB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GB" sz="28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GB" sz="2800" b="1" dirty="0">
                    <a:ea typeface="Cambria Math" panose="02040503050406030204" pitchFamily="18" charset="0"/>
                  </a:rPr>
                  <a:t>is greater than zero </a:t>
                </a:r>
                <a:r>
                  <a:rPr lang="en-GB" sz="2800" dirty="0">
                    <a:ea typeface="Cambria Math" panose="02040503050406030204" pitchFamily="18" charset="0"/>
                  </a:rPr>
                  <a:t>and</a:t>
                </a:r>
                <a:r>
                  <a:rPr lang="en-GB" sz="2800" b="1" dirty="0">
                    <a:ea typeface="Cambria Math" panose="02040503050406030204" pitchFamily="18" charset="0"/>
                  </a:rPr>
                  <a:t> </a:t>
                </a:r>
                <a:r>
                  <a:rPr lang="en-GB" sz="2800" dirty="0">
                    <a:ea typeface="Cambria Math" panose="02040503050406030204" pitchFamily="18" charset="0"/>
                  </a:rPr>
                  <a:t>it is located</a:t>
                </a:r>
                <a:r>
                  <a:rPr lang="en-GB" sz="2800" b="1" dirty="0">
                    <a:ea typeface="Cambria Math" panose="02040503050406030204" pitchFamily="18" charset="0"/>
                  </a:rPr>
                  <a:t> above the </a:t>
                </a:r>
                <a:r>
                  <a:rPr lang="en-GB" sz="2800" b="1" dirty="0">
                    <a:solidFill>
                      <a:srgbClr val="FFC000"/>
                    </a:solidFill>
                    <a:ea typeface="Cambria Math" panose="02040503050406030204" pitchFamily="18" charset="0"/>
                  </a:rPr>
                  <a:t>hyperplane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03D598-40E5-B900-476D-2AF38C8FC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3" y="2223744"/>
                <a:ext cx="3851497" cy="2677656"/>
              </a:xfrm>
              <a:prstGeom prst="rect">
                <a:avLst/>
              </a:prstGeom>
              <a:blipFill>
                <a:blip r:embed="rId6"/>
                <a:stretch>
                  <a:fillRect l="-3289" t="-2844" r="-329" b="-5213"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851497"/>
                          <a:gd name="connsiteY0" fmla="*/ 0 h 2677656"/>
                          <a:gd name="connsiteX1" fmla="*/ 511699 w 3851497"/>
                          <a:gd name="connsiteY1" fmla="*/ 0 h 2677656"/>
                          <a:gd name="connsiteX2" fmla="*/ 946368 w 3851497"/>
                          <a:gd name="connsiteY2" fmla="*/ 0 h 2677656"/>
                          <a:gd name="connsiteX3" fmla="*/ 1573612 w 3851497"/>
                          <a:gd name="connsiteY3" fmla="*/ 0 h 2677656"/>
                          <a:gd name="connsiteX4" fmla="*/ 2085311 w 3851497"/>
                          <a:gd name="connsiteY4" fmla="*/ 0 h 2677656"/>
                          <a:gd name="connsiteX5" fmla="*/ 2597009 w 3851497"/>
                          <a:gd name="connsiteY5" fmla="*/ 0 h 2677656"/>
                          <a:gd name="connsiteX6" fmla="*/ 3224253 w 3851497"/>
                          <a:gd name="connsiteY6" fmla="*/ 0 h 2677656"/>
                          <a:gd name="connsiteX7" fmla="*/ 3851497 w 3851497"/>
                          <a:gd name="connsiteY7" fmla="*/ 0 h 2677656"/>
                          <a:gd name="connsiteX8" fmla="*/ 3851497 w 3851497"/>
                          <a:gd name="connsiteY8" fmla="*/ 589084 h 2677656"/>
                          <a:gd name="connsiteX9" fmla="*/ 3851497 w 3851497"/>
                          <a:gd name="connsiteY9" fmla="*/ 1071062 h 2677656"/>
                          <a:gd name="connsiteX10" fmla="*/ 3851497 w 3851497"/>
                          <a:gd name="connsiteY10" fmla="*/ 1553040 h 2677656"/>
                          <a:gd name="connsiteX11" fmla="*/ 3851497 w 3851497"/>
                          <a:gd name="connsiteY11" fmla="*/ 2088572 h 2677656"/>
                          <a:gd name="connsiteX12" fmla="*/ 3851497 w 3851497"/>
                          <a:gd name="connsiteY12" fmla="*/ 2677656 h 2677656"/>
                          <a:gd name="connsiteX13" fmla="*/ 3416828 w 3851497"/>
                          <a:gd name="connsiteY13" fmla="*/ 2677656 h 2677656"/>
                          <a:gd name="connsiteX14" fmla="*/ 2789584 w 3851497"/>
                          <a:gd name="connsiteY14" fmla="*/ 2677656 h 2677656"/>
                          <a:gd name="connsiteX15" fmla="*/ 2316400 w 3851497"/>
                          <a:gd name="connsiteY15" fmla="*/ 2677656 h 2677656"/>
                          <a:gd name="connsiteX16" fmla="*/ 1766186 w 3851497"/>
                          <a:gd name="connsiteY16" fmla="*/ 2677656 h 2677656"/>
                          <a:gd name="connsiteX17" fmla="*/ 1138943 w 3851497"/>
                          <a:gd name="connsiteY17" fmla="*/ 2677656 h 2677656"/>
                          <a:gd name="connsiteX18" fmla="*/ 588729 w 3851497"/>
                          <a:gd name="connsiteY18" fmla="*/ 2677656 h 2677656"/>
                          <a:gd name="connsiteX19" fmla="*/ 0 w 3851497"/>
                          <a:gd name="connsiteY19" fmla="*/ 2677656 h 2677656"/>
                          <a:gd name="connsiteX20" fmla="*/ 0 w 3851497"/>
                          <a:gd name="connsiteY20" fmla="*/ 2195678 h 2677656"/>
                          <a:gd name="connsiteX21" fmla="*/ 0 w 3851497"/>
                          <a:gd name="connsiteY21" fmla="*/ 1686923 h 2677656"/>
                          <a:gd name="connsiteX22" fmla="*/ 0 w 3851497"/>
                          <a:gd name="connsiteY22" fmla="*/ 1097839 h 2677656"/>
                          <a:gd name="connsiteX23" fmla="*/ 0 w 3851497"/>
                          <a:gd name="connsiteY23" fmla="*/ 562308 h 2677656"/>
                          <a:gd name="connsiteX24" fmla="*/ 0 w 3851497"/>
                          <a:gd name="connsiteY24" fmla="*/ 0 h 26776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</a:cxnLst>
                        <a:rect l="l" t="t" r="r" b="b"/>
                        <a:pathLst>
                          <a:path w="3851497" h="2677656" extrusionOk="0">
                            <a:moveTo>
                              <a:pt x="0" y="0"/>
                            </a:moveTo>
                            <a:cubicBezTo>
                              <a:pt x="116015" y="-43263"/>
                              <a:pt x="292062" y="41595"/>
                              <a:pt x="511699" y="0"/>
                            </a:cubicBezTo>
                            <a:cubicBezTo>
                              <a:pt x="731336" y="-41595"/>
                              <a:pt x="752448" y="7209"/>
                              <a:pt x="946368" y="0"/>
                            </a:cubicBezTo>
                            <a:cubicBezTo>
                              <a:pt x="1140288" y="-7209"/>
                              <a:pt x="1366447" y="14816"/>
                              <a:pt x="1573612" y="0"/>
                            </a:cubicBezTo>
                            <a:cubicBezTo>
                              <a:pt x="1780777" y="-14816"/>
                              <a:pt x="1880396" y="5538"/>
                              <a:pt x="2085311" y="0"/>
                            </a:cubicBezTo>
                            <a:cubicBezTo>
                              <a:pt x="2290226" y="-5538"/>
                              <a:pt x="2413989" y="30711"/>
                              <a:pt x="2597009" y="0"/>
                            </a:cubicBezTo>
                            <a:cubicBezTo>
                              <a:pt x="2780029" y="-30711"/>
                              <a:pt x="3013844" y="31815"/>
                              <a:pt x="3224253" y="0"/>
                            </a:cubicBezTo>
                            <a:cubicBezTo>
                              <a:pt x="3434662" y="-31815"/>
                              <a:pt x="3649117" y="42395"/>
                              <a:pt x="3851497" y="0"/>
                            </a:cubicBezTo>
                            <a:cubicBezTo>
                              <a:pt x="3897628" y="158590"/>
                              <a:pt x="3848341" y="321994"/>
                              <a:pt x="3851497" y="589084"/>
                            </a:cubicBezTo>
                            <a:cubicBezTo>
                              <a:pt x="3854653" y="856174"/>
                              <a:pt x="3796542" y="831130"/>
                              <a:pt x="3851497" y="1071062"/>
                            </a:cubicBezTo>
                            <a:cubicBezTo>
                              <a:pt x="3906452" y="1310994"/>
                              <a:pt x="3809502" y="1426376"/>
                              <a:pt x="3851497" y="1553040"/>
                            </a:cubicBezTo>
                            <a:cubicBezTo>
                              <a:pt x="3893492" y="1679704"/>
                              <a:pt x="3803518" y="1891713"/>
                              <a:pt x="3851497" y="2088572"/>
                            </a:cubicBezTo>
                            <a:cubicBezTo>
                              <a:pt x="3899476" y="2285431"/>
                              <a:pt x="3838621" y="2484566"/>
                              <a:pt x="3851497" y="2677656"/>
                            </a:cubicBezTo>
                            <a:cubicBezTo>
                              <a:pt x="3756699" y="2714119"/>
                              <a:pt x="3615381" y="2641873"/>
                              <a:pt x="3416828" y="2677656"/>
                            </a:cubicBezTo>
                            <a:cubicBezTo>
                              <a:pt x="3218275" y="2713439"/>
                              <a:pt x="3047382" y="2617530"/>
                              <a:pt x="2789584" y="2677656"/>
                            </a:cubicBezTo>
                            <a:cubicBezTo>
                              <a:pt x="2531786" y="2737782"/>
                              <a:pt x="2532612" y="2656710"/>
                              <a:pt x="2316400" y="2677656"/>
                            </a:cubicBezTo>
                            <a:cubicBezTo>
                              <a:pt x="2100188" y="2698602"/>
                              <a:pt x="1929547" y="2675793"/>
                              <a:pt x="1766186" y="2677656"/>
                            </a:cubicBezTo>
                            <a:cubicBezTo>
                              <a:pt x="1602825" y="2679519"/>
                              <a:pt x="1277851" y="2666915"/>
                              <a:pt x="1138943" y="2677656"/>
                            </a:cubicBezTo>
                            <a:cubicBezTo>
                              <a:pt x="1000035" y="2688397"/>
                              <a:pt x="745414" y="2630679"/>
                              <a:pt x="588729" y="2677656"/>
                            </a:cubicBezTo>
                            <a:cubicBezTo>
                              <a:pt x="432044" y="2724633"/>
                              <a:pt x="225787" y="2656153"/>
                              <a:pt x="0" y="2677656"/>
                            </a:cubicBezTo>
                            <a:cubicBezTo>
                              <a:pt x="-39412" y="2544343"/>
                              <a:pt x="9731" y="2370173"/>
                              <a:pt x="0" y="2195678"/>
                            </a:cubicBezTo>
                            <a:cubicBezTo>
                              <a:pt x="-9731" y="2021183"/>
                              <a:pt x="45657" y="1850404"/>
                              <a:pt x="0" y="1686923"/>
                            </a:cubicBezTo>
                            <a:cubicBezTo>
                              <a:pt x="-45657" y="1523443"/>
                              <a:pt x="16955" y="1241924"/>
                              <a:pt x="0" y="1097839"/>
                            </a:cubicBezTo>
                            <a:cubicBezTo>
                              <a:pt x="-16955" y="953754"/>
                              <a:pt x="12620" y="806388"/>
                              <a:pt x="0" y="562308"/>
                            </a:cubicBezTo>
                            <a:cubicBezTo>
                              <a:pt x="-12620" y="318228"/>
                              <a:pt x="40341" y="24753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32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095113" y="497082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/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1E205D-1DDB-9633-9390-FE9599261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817" y="2938079"/>
              <a:ext cx="4014013" cy="2990520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736A7C-C4BD-0C87-E2ED-5FD8B3F32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511" y="694267"/>
              <a:ext cx="5936556" cy="4461933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/>
              <p:nvPr/>
            </p:nvSpPr>
            <p:spPr>
              <a:xfrm>
                <a:off x="126184" y="685276"/>
                <a:ext cx="3968929" cy="12114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m:rPr>
                                  <m:nor/>
                                </m:rPr>
                                <a:rPr lang="en-GB" sz="28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4" y="685276"/>
                <a:ext cx="3968929" cy="1211422"/>
              </a:xfrm>
              <a:prstGeom prst="rect">
                <a:avLst/>
              </a:prstGeom>
              <a:blipFill>
                <a:blip r:embed="rId5"/>
                <a:stretch>
                  <a:fillRect l="-38291" t="-200000" b="-287879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6978F4-10E3-4F03-E415-F50067A2CA13}"/>
                  </a:ext>
                </a:extLst>
              </p:cNvPr>
              <p:cNvSpPr txBox="1"/>
              <p:nvPr/>
            </p:nvSpPr>
            <p:spPr>
              <a:xfrm>
                <a:off x="126184" y="2223744"/>
                <a:ext cx="3181677" cy="2677656"/>
              </a:xfrm>
              <a:custGeom>
                <a:avLst/>
                <a:gdLst>
                  <a:gd name="connsiteX0" fmla="*/ 0 w 3181677"/>
                  <a:gd name="connsiteY0" fmla="*/ 0 h 2677656"/>
                  <a:gd name="connsiteX1" fmla="*/ 498463 w 3181677"/>
                  <a:gd name="connsiteY1" fmla="*/ 0 h 2677656"/>
                  <a:gd name="connsiteX2" fmla="*/ 933292 w 3181677"/>
                  <a:gd name="connsiteY2" fmla="*/ 0 h 2677656"/>
                  <a:gd name="connsiteX3" fmla="*/ 1527205 w 3181677"/>
                  <a:gd name="connsiteY3" fmla="*/ 0 h 2677656"/>
                  <a:gd name="connsiteX4" fmla="*/ 2025668 w 3181677"/>
                  <a:gd name="connsiteY4" fmla="*/ 0 h 2677656"/>
                  <a:gd name="connsiteX5" fmla="*/ 2524130 w 3181677"/>
                  <a:gd name="connsiteY5" fmla="*/ 0 h 2677656"/>
                  <a:gd name="connsiteX6" fmla="*/ 3181677 w 3181677"/>
                  <a:gd name="connsiteY6" fmla="*/ 0 h 2677656"/>
                  <a:gd name="connsiteX7" fmla="*/ 3181677 w 3181677"/>
                  <a:gd name="connsiteY7" fmla="*/ 481978 h 2677656"/>
                  <a:gd name="connsiteX8" fmla="*/ 3181677 w 3181677"/>
                  <a:gd name="connsiteY8" fmla="*/ 1017509 h 2677656"/>
                  <a:gd name="connsiteX9" fmla="*/ 3181677 w 3181677"/>
                  <a:gd name="connsiteY9" fmla="*/ 1499487 h 2677656"/>
                  <a:gd name="connsiteX10" fmla="*/ 3181677 w 3181677"/>
                  <a:gd name="connsiteY10" fmla="*/ 1981465 h 2677656"/>
                  <a:gd name="connsiteX11" fmla="*/ 3181677 w 3181677"/>
                  <a:gd name="connsiteY11" fmla="*/ 2677656 h 2677656"/>
                  <a:gd name="connsiteX12" fmla="*/ 2619581 w 3181677"/>
                  <a:gd name="connsiteY12" fmla="*/ 2677656 h 2677656"/>
                  <a:gd name="connsiteX13" fmla="*/ 2025668 w 3181677"/>
                  <a:gd name="connsiteY13" fmla="*/ 2677656 h 2677656"/>
                  <a:gd name="connsiteX14" fmla="*/ 1431755 w 3181677"/>
                  <a:gd name="connsiteY14" fmla="*/ 2677656 h 2677656"/>
                  <a:gd name="connsiteX15" fmla="*/ 965109 w 3181677"/>
                  <a:gd name="connsiteY15" fmla="*/ 2677656 h 2677656"/>
                  <a:gd name="connsiteX16" fmla="*/ 0 w 3181677"/>
                  <a:gd name="connsiteY16" fmla="*/ 2677656 h 2677656"/>
                  <a:gd name="connsiteX17" fmla="*/ 0 w 3181677"/>
                  <a:gd name="connsiteY17" fmla="*/ 2088572 h 2677656"/>
                  <a:gd name="connsiteX18" fmla="*/ 0 w 3181677"/>
                  <a:gd name="connsiteY18" fmla="*/ 1633370 h 2677656"/>
                  <a:gd name="connsiteX19" fmla="*/ 0 w 3181677"/>
                  <a:gd name="connsiteY19" fmla="*/ 1151392 h 2677656"/>
                  <a:gd name="connsiteX20" fmla="*/ 0 w 3181677"/>
                  <a:gd name="connsiteY20" fmla="*/ 669414 h 2677656"/>
                  <a:gd name="connsiteX21" fmla="*/ 0 w 3181677"/>
                  <a:gd name="connsiteY21" fmla="*/ 0 h 267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81677" h="2677656" extrusionOk="0">
                    <a:moveTo>
                      <a:pt x="0" y="0"/>
                    </a:moveTo>
                    <a:cubicBezTo>
                      <a:pt x="236952" y="-10718"/>
                      <a:pt x="274446" y="56580"/>
                      <a:pt x="498463" y="0"/>
                    </a:cubicBezTo>
                    <a:cubicBezTo>
                      <a:pt x="722480" y="-56580"/>
                      <a:pt x="735132" y="33269"/>
                      <a:pt x="933292" y="0"/>
                    </a:cubicBezTo>
                    <a:cubicBezTo>
                      <a:pt x="1131452" y="-33269"/>
                      <a:pt x="1245083" y="34930"/>
                      <a:pt x="1527205" y="0"/>
                    </a:cubicBezTo>
                    <a:cubicBezTo>
                      <a:pt x="1809327" y="-34930"/>
                      <a:pt x="1876398" y="42643"/>
                      <a:pt x="2025668" y="0"/>
                    </a:cubicBezTo>
                    <a:cubicBezTo>
                      <a:pt x="2174938" y="-42643"/>
                      <a:pt x="2296951" y="34108"/>
                      <a:pt x="2524130" y="0"/>
                    </a:cubicBezTo>
                    <a:cubicBezTo>
                      <a:pt x="2751309" y="-34108"/>
                      <a:pt x="2992818" y="77041"/>
                      <a:pt x="3181677" y="0"/>
                    </a:cubicBezTo>
                    <a:cubicBezTo>
                      <a:pt x="3199833" y="101706"/>
                      <a:pt x="3125935" y="289265"/>
                      <a:pt x="3181677" y="481978"/>
                    </a:cubicBezTo>
                    <a:cubicBezTo>
                      <a:pt x="3237419" y="674691"/>
                      <a:pt x="3178744" y="824650"/>
                      <a:pt x="3181677" y="1017509"/>
                    </a:cubicBezTo>
                    <a:cubicBezTo>
                      <a:pt x="3184610" y="1210368"/>
                      <a:pt x="3126722" y="1259555"/>
                      <a:pt x="3181677" y="1499487"/>
                    </a:cubicBezTo>
                    <a:cubicBezTo>
                      <a:pt x="3236632" y="1739419"/>
                      <a:pt x="3139682" y="1854801"/>
                      <a:pt x="3181677" y="1981465"/>
                    </a:cubicBezTo>
                    <a:cubicBezTo>
                      <a:pt x="3223672" y="2108129"/>
                      <a:pt x="3113297" y="2343004"/>
                      <a:pt x="3181677" y="2677656"/>
                    </a:cubicBezTo>
                    <a:cubicBezTo>
                      <a:pt x="3066665" y="2708622"/>
                      <a:pt x="2776260" y="2648495"/>
                      <a:pt x="2619581" y="2677656"/>
                    </a:cubicBezTo>
                    <a:cubicBezTo>
                      <a:pt x="2462902" y="2706817"/>
                      <a:pt x="2169094" y="2654290"/>
                      <a:pt x="2025668" y="2677656"/>
                    </a:cubicBezTo>
                    <a:cubicBezTo>
                      <a:pt x="1882242" y="2701022"/>
                      <a:pt x="1610550" y="2671406"/>
                      <a:pt x="1431755" y="2677656"/>
                    </a:cubicBezTo>
                    <a:cubicBezTo>
                      <a:pt x="1252960" y="2683906"/>
                      <a:pt x="1109871" y="2676378"/>
                      <a:pt x="965109" y="2677656"/>
                    </a:cubicBezTo>
                    <a:cubicBezTo>
                      <a:pt x="820347" y="2678934"/>
                      <a:pt x="355620" y="2648360"/>
                      <a:pt x="0" y="2677656"/>
                    </a:cubicBezTo>
                    <a:cubicBezTo>
                      <a:pt x="-6484" y="2496256"/>
                      <a:pt x="8963" y="2258585"/>
                      <a:pt x="0" y="2088572"/>
                    </a:cubicBezTo>
                    <a:cubicBezTo>
                      <a:pt x="-8963" y="1918559"/>
                      <a:pt x="17058" y="1742964"/>
                      <a:pt x="0" y="1633370"/>
                    </a:cubicBezTo>
                    <a:cubicBezTo>
                      <a:pt x="-17058" y="1523776"/>
                      <a:pt x="42816" y="1316612"/>
                      <a:pt x="0" y="1151392"/>
                    </a:cubicBezTo>
                    <a:cubicBezTo>
                      <a:pt x="-42816" y="986172"/>
                      <a:pt x="9731" y="843909"/>
                      <a:pt x="0" y="669414"/>
                    </a:cubicBezTo>
                    <a:cubicBezTo>
                      <a:pt x="-9731" y="494919"/>
                      <a:pt x="52250" y="194520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800" dirty="0">
                    <a:ea typeface="Cambria Math" panose="02040503050406030204" pitchFamily="18" charset="0"/>
                  </a:rPr>
                  <a:t>We predict the class of a new sample to belong to the </a:t>
                </a:r>
                <a:r>
                  <a:rPr lang="en-GB" sz="28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negative group (-1) </a:t>
                </a:r>
                <a:r>
                  <a:rPr lang="en-GB" sz="2800" dirty="0">
                    <a:ea typeface="Cambria Math" panose="02040503050406030204" pitchFamily="18" charset="0"/>
                  </a:rPr>
                  <a:t>if</a:t>
                </a:r>
                <a:r>
                  <a:rPr lang="en-GB" sz="28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GB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GB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GB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sz="28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GB" sz="2800" dirty="0">
                    <a:ea typeface="Cambria Math" panose="02040503050406030204" pitchFamily="18" charset="0"/>
                  </a:rPr>
                  <a:t>is </a:t>
                </a:r>
                <a:r>
                  <a:rPr lang="en-GB" sz="2800" b="1" dirty="0">
                    <a:ea typeface="Cambria Math" panose="02040503050406030204" pitchFamily="18" charset="0"/>
                  </a:rPr>
                  <a:t>less </a:t>
                </a:r>
                <a:r>
                  <a:rPr lang="en-GB" sz="2800" dirty="0">
                    <a:ea typeface="Cambria Math" panose="02040503050406030204" pitchFamily="18" charset="0"/>
                  </a:rPr>
                  <a:t>than </a:t>
                </a:r>
                <a:r>
                  <a:rPr lang="en-GB" sz="2800" b="1" dirty="0">
                    <a:ea typeface="Cambria Math" panose="02040503050406030204" pitchFamily="18" charset="0"/>
                  </a:rPr>
                  <a:t>0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6978F4-10E3-4F03-E415-F50067A2C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4" y="2223744"/>
                <a:ext cx="3181677" cy="2677656"/>
              </a:xfrm>
              <a:prstGeom prst="rect">
                <a:avLst/>
              </a:prstGeom>
              <a:blipFill>
                <a:blip r:embed="rId6"/>
                <a:stretch>
                  <a:fillRect l="-2724" t="-917" r="-2335" b="-3670"/>
                </a:stretch>
              </a:blipFill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181677"/>
                          <a:gd name="connsiteY0" fmla="*/ 0 h 2677656"/>
                          <a:gd name="connsiteX1" fmla="*/ 498463 w 3181677"/>
                          <a:gd name="connsiteY1" fmla="*/ 0 h 2677656"/>
                          <a:gd name="connsiteX2" fmla="*/ 933292 w 3181677"/>
                          <a:gd name="connsiteY2" fmla="*/ 0 h 2677656"/>
                          <a:gd name="connsiteX3" fmla="*/ 1527205 w 3181677"/>
                          <a:gd name="connsiteY3" fmla="*/ 0 h 2677656"/>
                          <a:gd name="connsiteX4" fmla="*/ 2025668 w 3181677"/>
                          <a:gd name="connsiteY4" fmla="*/ 0 h 2677656"/>
                          <a:gd name="connsiteX5" fmla="*/ 2524130 w 3181677"/>
                          <a:gd name="connsiteY5" fmla="*/ 0 h 2677656"/>
                          <a:gd name="connsiteX6" fmla="*/ 3181677 w 3181677"/>
                          <a:gd name="connsiteY6" fmla="*/ 0 h 2677656"/>
                          <a:gd name="connsiteX7" fmla="*/ 3181677 w 3181677"/>
                          <a:gd name="connsiteY7" fmla="*/ 481978 h 2677656"/>
                          <a:gd name="connsiteX8" fmla="*/ 3181677 w 3181677"/>
                          <a:gd name="connsiteY8" fmla="*/ 1017509 h 2677656"/>
                          <a:gd name="connsiteX9" fmla="*/ 3181677 w 3181677"/>
                          <a:gd name="connsiteY9" fmla="*/ 1499487 h 2677656"/>
                          <a:gd name="connsiteX10" fmla="*/ 3181677 w 3181677"/>
                          <a:gd name="connsiteY10" fmla="*/ 1981465 h 2677656"/>
                          <a:gd name="connsiteX11" fmla="*/ 3181677 w 3181677"/>
                          <a:gd name="connsiteY11" fmla="*/ 2677656 h 2677656"/>
                          <a:gd name="connsiteX12" fmla="*/ 2619581 w 3181677"/>
                          <a:gd name="connsiteY12" fmla="*/ 2677656 h 2677656"/>
                          <a:gd name="connsiteX13" fmla="*/ 2025668 w 3181677"/>
                          <a:gd name="connsiteY13" fmla="*/ 2677656 h 2677656"/>
                          <a:gd name="connsiteX14" fmla="*/ 1431755 w 3181677"/>
                          <a:gd name="connsiteY14" fmla="*/ 2677656 h 2677656"/>
                          <a:gd name="connsiteX15" fmla="*/ 965109 w 3181677"/>
                          <a:gd name="connsiteY15" fmla="*/ 2677656 h 2677656"/>
                          <a:gd name="connsiteX16" fmla="*/ 0 w 3181677"/>
                          <a:gd name="connsiteY16" fmla="*/ 2677656 h 2677656"/>
                          <a:gd name="connsiteX17" fmla="*/ 0 w 3181677"/>
                          <a:gd name="connsiteY17" fmla="*/ 2088572 h 2677656"/>
                          <a:gd name="connsiteX18" fmla="*/ 0 w 3181677"/>
                          <a:gd name="connsiteY18" fmla="*/ 1633370 h 2677656"/>
                          <a:gd name="connsiteX19" fmla="*/ 0 w 3181677"/>
                          <a:gd name="connsiteY19" fmla="*/ 1151392 h 2677656"/>
                          <a:gd name="connsiteX20" fmla="*/ 0 w 3181677"/>
                          <a:gd name="connsiteY20" fmla="*/ 669414 h 2677656"/>
                          <a:gd name="connsiteX21" fmla="*/ 0 w 3181677"/>
                          <a:gd name="connsiteY21" fmla="*/ 0 h 26776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3181677" h="2677656" extrusionOk="0">
                            <a:moveTo>
                              <a:pt x="0" y="0"/>
                            </a:moveTo>
                            <a:cubicBezTo>
                              <a:pt x="236952" y="-10718"/>
                              <a:pt x="274446" y="56580"/>
                              <a:pt x="498463" y="0"/>
                            </a:cubicBezTo>
                            <a:cubicBezTo>
                              <a:pt x="722480" y="-56580"/>
                              <a:pt x="735132" y="33269"/>
                              <a:pt x="933292" y="0"/>
                            </a:cubicBezTo>
                            <a:cubicBezTo>
                              <a:pt x="1131452" y="-33269"/>
                              <a:pt x="1245083" y="34930"/>
                              <a:pt x="1527205" y="0"/>
                            </a:cubicBezTo>
                            <a:cubicBezTo>
                              <a:pt x="1809327" y="-34930"/>
                              <a:pt x="1876398" y="42643"/>
                              <a:pt x="2025668" y="0"/>
                            </a:cubicBezTo>
                            <a:cubicBezTo>
                              <a:pt x="2174938" y="-42643"/>
                              <a:pt x="2296951" y="34108"/>
                              <a:pt x="2524130" y="0"/>
                            </a:cubicBezTo>
                            <a:cubicBezTo>
                              <a:pt x="2751309" y="-34108"/>
                              <a:pt x="2992818" y="77041"/>
                              <a:pt x="3181677" y="0"/>
                            </a:cubicBezTo>
                            <a:cubicBezTo>
                              <a:pt x="3199833" y="101706"/>
                              <a:pt x="3125935" y="289265"/>
                              <a:pt x="3181677" y="481978"/>
                            </a:cubicBezTo>
                            <a:cubicBezTo>
                              <a:pt x="3237419" y="674691"/>
                              <a:pt x="3178744" y="824650"/>
                              <a:pt x="3181677" y="1017509"/>
                            </a:cubicBezTo>
                            <a:cubicBezTo>
                              <a:pt x="3184610" y="1210368"/>
                              <a:pt x="3126722" y="1259555"/>
                              <a:pt x="3181677" y="1499487"/>
                            </a:cubicBezTo>
                            <a:cubicBezTo>
                              <a:pt x="3236632" y="1739419"/>
                              <a:pt x="3139682" y="1854801"/>
                              <a:pt x="3181677" y="1981465"/>
                            </a:cubicBezTo>
                            <a:cubicBezTo>
                              <a:pt x="3223672" y="2108129"/>
                              <a:pt x="3113297" y="2343004"/>
                              <a:pt x="3181677" y="2677656"/>
                            </a:cubicBezTo>
                            <a:cubicBezTo>
                              <a:pt x="3066665" y="2708622"/>
                              <a:pt x="2776260" y="2648495"/>
                              <a:pt x="2619581" y="2677656"/>
                            </a:cubicBezTo>
                            <a:cubicBezTo>
                              <a:pt x="2462902" y="2706817"/>
                              <a:pt x="2169094" y="2654290"/>
                              <a:pt x="2025668" y="2677656"/>
                            </a:cubicBezTo>
                            <a:cubicBezTo>
                              <a:pt x="1882242" y="2701022"/>
                              <a:pt x="1610550" y="2671406"/>
                              <a:pt x="1431755" y="2677656"/>
                            </a:cubicBezTo>
                            <a:cubicBezTo>
                              <a:pt x="1252960" y="2683906"/>
                              <a:pt x="1109871" y="2676378"/>
                              <a:pt x="965109" y="2677656"/>
                            </a:cubicBezTo>
                            <a:cubicBezTo>
                              <a:pt x="820347" y="2678934"/>
                              <a:pt x="355620" y="2648360"/>
                              <a:pt x="0" y="2677656"/>
                            </a:cubicBezTo>
                            <a:cubicBezTo>
                              <a:pt x="-6484" y="2496256"/>
                              <a:pt x="8963" y="2258585"/>
                              <a:pt x="0" y="2088572"/>
                            </a:cubicBezTo>
                            <a:cubicBezTo>
                              <a:pt x="-8963" y="1918559"/>
                              <a:pt x="17058" y="1742964"/>
                              <a:pt x="0" y="1633370"/>
                            </a:cubicBezTo>
                            <a:cubicBezTo>
                              <a:pt x="-17058" y="1523776"/>
                              <a:pt x="42816" y="1316612"/>
                              <a:pt x="0" y="1151392"/>
                            </a:cubicBezTo>
                            <a:cubicBezTo>
                              <a:pt x="-42816" y="986172"/>
                              <a:pt x="9731" y="843909"/>
                              <a:pt x="0" y="669414"/>
                            </a:cubicBezTo>
                            <a:cubicBezTo>
                              <a:pt x="-9731" y="494919"/>
                              <a:pt x="52250" y="19452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00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095113" y="497082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/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1E205D-1DDB-9633-9390-FE9599261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817" y="2938079"/>
              <a:ext cx="4014013" cy="2990520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736A7C-C4BD-0C87-E2ED-5FD8B3F32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511" y="694267"/>
              <a:ext cx="5936556" cy="4461933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/>
              <p:nvPr/>
            </p:nvSpPr>
            <p:spPr>
              <a:xfrm>
                <a:off x="126184" y="685276"/>
                <a:ext cx="3968929" cy="12114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m:rPr>
                                  <m:nor/>
                                </m:rPr>
                                <a:rPr lang="en-GB" sz="28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4" y="685276"/>
                <a:ext cx="3968929" cy="1211422"/>
              </a:xfrm>
              <a:prstGeom prst="rect">
                <a:avLst/>
              </a:prstGeom>
              <a:blipFill>
                <a:blip r:embed="rId5"/>
                <a:stretch>
                  <a:fillRect l="-38291" t="-200000" b="-287879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06978F4-10E3-4F03-E415-F50067A2CA13}"/>
              </a:ext>
            </a:extLst>
          </p:cNvPr>
          <p:cNvSpPr txBox="1"/>
          <p:nvPr/>
        </p:nvSpPr>
        <p:spPr>
          <a:xfrm>
            <a:off x="126184" y="2223744"/>
            <a:ext cx="2346274" cy="523220"/>
          </a:xfrm>
          <a:custGeom>
            <a:avLst/>
            <a:gdLst>
              <a:gd name="connsiteX0" fmla="*/ 0 w 2346274"/>
              <a:gd name="connsiteY0" fmla="*/ 0 h 523220"/>
              <a:gd name="connsiteX1" fmla="*/ 563106 w 2346274"/>
              <a:gd name="connsiteY1" fmla="*/ 0 h 523220"/>
              <a:gd name="connsiteX2" fmla="*/ 1079286 w 2346274"/>
              <a:gd name="connsiteY2" fmla="*/ 0 h 523220"/>
              <a:gd name="connsiteX3" fmla="*/ 1712780 w 2346274"/>
              <a:gd name="connsiteY3" fmla="*/ 0 h 523220"/>
              <a:gd name="connsiteX4" fmla="*/ 2346274 w 2346274"/>
              <a:gd name="connsiteY4" fmla="*/ 0 h 523220"/>
              <a:gd name="connsiteX5" fmla="*/ 2346274 w 2346274"/>
              <a:gd name="connsiteY5" fmla="*/ 523220 h 523220"/>
              <a:gd name="connsiteX6" fmla="*/ 1806631 w 2346274"/>
              <a:gd name="connsiteY6" fmla="*/ 523220 h 523220"/>
              <a:gd name="connsiteX7" fmla="*/ 1266988 w 2346274"/>
              <a:gd name="connsiteY7" fmla="*/ 523220 h 523220"/>
              <a:gd name="connsiteX8" fmla="*/ 633494 w 2346274"/>
              <a:gd name="connsiteY8" fmla="*/ 523220 h 523220"/>
              <a:gd name="connsiteX9" fmla="*/ 0 w 2346274"/>
              <a:gd name="connsiteY9" fmla="*/ 523220 h 523220"/>
              <a:gd name="connsiteX10" fmla="*/ 0 w 2346274"/>
              <a:gd name="connsiteY10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46274" h="523220" extrusionOk="0">
                <a:moveTo>
                  <a:pt x="0" y="0"/>
                </a:moveTo>
                <a:cubicBezTo>
                  <a:pt x="123605" y="-27363"/>
                  <a:pt x="420274" y="48539"/>
                  <a:pt x="563106" y="0"/>
                </a:cubicBezTo>
                <a:cubicBezTo>
                  <a:pt x="705938" y="-48539"/>
                  <a:pt x="831889" y="12943"/>
                  <a:pt x="1079286" y="0"/>
                </a:cubicBezTo>
                <a:cubicBezTo>
                  <a:pt x="1326683" y="-12943"/>
                  <a:pt x="1455176" y="15395"/>
                  <a:pt x="1712780" y="0"/>
                </a:cubicBezTo>
                <a:cubicBezTo>
                  <a:pt x="1970384" y="-15395"/>
                  <a:pt x="2080871" y="47114"/>
                  <a:pt x="2346274" y="0"/>
                </a:cubicBezTo>
                <a:cubicBezTo>
                  <a:pt x="2406011" y="254862"/>
                  <a:pt x="2295844" y="310615"/>
                  <a:pt x="2346274" y="523220"/>
                </a:cubicBezTo>
                <a:cubicBezTo>
                  <a:pt x="2106602" y="551080"/>
                  <a:pt x="1988109" y="468880"/>
                  <a:pt x="1806631" y="523220"/>
                </a:cubicBezTo>
                <a:cubicBezTo>
                  <a:pt x="1625153" y="577560"/>
                  <a:pt x="1494175" y="469050"/>
                  <a:pt x="1266988" y="523220"/>
                </a:cubicBezTo>
                <a:cubicBezTo>
                  <a:pt x="1039801" y="577390"/>
                  <a:pt x="925162" y="452172"/>
                  <a:pt x="633494" y="523220"/>
                </a:cubicBezTo>
                <a:cubicBezTo>
                  <a:pt x="341826" y="594268"/>
                  <a:pt x="302512" y="470495"/>
                  <a:pt x="0" y="523220"/>
                </a:cubicBezTo>
                <a:cubicBezTo>
                  <a:pt x="-5194" y="296089"/>
                  <a:pt x="47441" y="248443"/>
                  <a:pt x="0" y="0"/>
                </a:cubicBezTo>
                <a:close/>
              </a:path>
            </a:pathLst>
          </a:custGeom>
          <a:noFill/>
          <a:ln w="38100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800" dirty="0">
                <a:ea typeface="Cambria Math" panose="02040503050406030204" pitchFamily="18" charset="0"/>
              </a:rPr>
              <a:t>For example, if </a:t>
            </a:r>
            <a:endParaRPr lang="en-GB" sz="2800" b="1" dirty="0">
              <a:ea typeface="Cambria Math" panose="020405030504060302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6A4DE6C-842B-2FF1-11A0-F629C73B685C}"/>
              </a:ext>
            </a:extLst>
          </p:cNvPr>
          <p:cNvSpPr/>
          <p:nvPr/>
        </p:nvSpPr>
        <p:spPr>
          <a:xfrm>
            <a:off x="9388423" y="3482444"/>
            <a:ext cx="360000" cy="360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7C3907-55AC-8963-DE18-9B212BF8BDE7}"/>
                  </a:ext>
                </a:extLst>
              </p:cNvPr>
              <p:cNvSpPr txBox="1"/>
              <p:nvPr/>
            </p:nvSpPr>
            <p:spPr>
              <a:xfrm>
                <a:off x="-16462" y="5162958"/>
                <a:ext cx="3419881" cy="446276"/>
              </a:xfrm>
              <a:prstGeom prst="rect">
                <a:avLst/>
              </a:pr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GB" sz="23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GB" sz="23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3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23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7C3907-55AC-8963-DE18-9B212BF8B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462" y="5162958"/>
                <a:ext cx="3419881" cy="4462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CA998A-4267-997C-63F8-FA739979F238}"/>
                  </a:ext>
                </a:extLst>
              </p:cNvPr>
              <p:cNvSpPr txBox="1"/>
              <p:nvPr/>
            </p:nvSpPr>
            <p:spPr>
              <a:xfrm>
                <a:off x="126184" y="5640631"/>
                <a:ext cx="1210945" cy="44627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CA998A-4267-997C-63F8-FA739979F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4" y="5640631"/>
                <a:ext cx="1210945" cy="4462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363E29-3F45-6ABF-8BCC-B14F1236694E}"/>
                  </a:ext>
                </a:extLst>
              </p:cNvPr>
              <p:cNvSpPr txBox="1"/>
              <p:nvPr/>
            </p:nvSpPr>
            <p:spPr>
              <a:xfrm>
                <a:off x="118901" y="2872286"/>
                <a:ext cx="1998027" cy="741678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5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sz="25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5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363E29-3F45-6ABF-8BCC-B14F12366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01" y="2872286"/>
                <a:ext cx="1998027" cy="741678"/>
              </a:xfrm>
              <a:prstGeom prst="rect">
                <a:avLst/>
              </a:prstGeom>
              <a:blipFill>
                <a:blip r:embed="rId8"/>
                <a:stretch>
                  <a:fillRect b="-3175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84AAB1-D517-1947-C90A-45EB30AD0F84}"/>
                  </a:ext>
                </a:extLst>
              </p:cNvPr>
              <p:cNvSpPr txBox="1"/>
              <p:nvPr/>
            </p:nvSpPr>
            <p:spPr>
              <a:xfrm>
                <a:off x="114281" y="3720773"/>
                <a:ext cx="1369809" cy="741678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5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5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500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GB" sz="2500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84AAB1-D517-1947-C90A-45EB30AD0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81" y="3720773"/>
                <a:ext cx="1369809" cy="741678"/>
              </a:xfrm>
              <a:prstGeom prst="rect">
                <a:avLst/>
              </a:prstGeom>
              <a:blipFill>
                <a:blip r:embed="rId9"/>
                <a:stretch>
                  <a:fillRect b="-4839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C820FC-B4AA-68CC-C606-9BBD0D41AA13}"/>
                  </a:ext>
                </a:extLst>
              </p:cNvPr>
              <p:cNvSpPr txBox="1"/>
              <p:nvPr/>
            </p:nvSpPr>
            <p:spPr>
              <a:xfrm>
                <a:off x="114281" y="4565989"/>
                <a:ext cx="1369809" cy="477054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1" i="1" dirty="0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C820FC-B4AA-68CC-C606-9BBD0D41A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81" y="4565989"/>
                <a:ext cx="1369809" cy="477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41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5" grpId="0"/>
      <p:bldP spid="7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095113" y="497082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/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1E205D-1DDB-9633-9390-FE9599261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817" y="2938079"/>
              <a:ext cx="4014013" cy="2990520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736A7C-C4BD-0C87-E2ED-5FD8B3F32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511" y="694267"/>
              <a:ext cx="5936556" cy="4461933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/>
              <p:nvPr/>
            </p:nvSpPr>
            <p:spPr>
              <a:xfrm>
                <a:off x="126184" y="685276"/>
                <a:ext cx="3968929" cy="12114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begChr m:val="{"/>
                          <m:endChr m:val=""/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m:rPr>
                                  <m:nor/>
                                </m:rPr>
                                <a:rPr lang="en-GB" sz="2800" b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1801AA0-F7C9-CA5A-B6E8-2BE308DE3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4" y="685276"/>
                <a:ext cx="3968929" cy="1211422"/>
              </a:xfrm>
              <a:prstGeom prst="rect">
                <a:avLst/>
              </a:prstGeom>
              <a:blipFill>
                <a:blip r:embed="rId5"/>
                <a:stretch>
                  <a:fillRect l="-38291" t="-200000" b="-287879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F6A4DE6C-842B-2FF1-11A0-F629C73B685C}"/>
              </a:ext>
            </a:extLst>
          </p:cNvPr>
          <p:cNvSpPr/>
          <p:nvPr/>
        </p:nvSpPr>
        <p:spPr>
          <a:xfrm>
            <a:off x="9388423" y="3494848"/>
            <a:ext cx="360000" cy="3600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03D598-40E5-B900-476D-2AF38C8FCD0F}"/>
                  </a:ext>
                </a:extLst>
              </p:cNvPr>
              <p:cNvSpPr txBox="1"/>
              <p:nvPr/>
            </p:nvSpPr>
            <p:spPr>
              <a:xfrm>
                <a:off x="126183" y="2223744"/>
                <a:ext cx="3851497" cy="2677656"/>
              </a:xfrm>
              <a:custGeom>
                <a:avLst/>
                <a:gdLst>
                  <a:gd name="connsiteX0" fmla="*/ 0 w 3851497"/>
                  <a:gd name="connsiteY0" fmla="*/ 0 h 2677656"/>
                  <a:gd name="connsiteX1" fmla="*/ 511699 w 3851497"/>
                  <a:gd name="connsiteY1" fmla="*/ 0 h 2677656"/>
                  <a:gd name="connsiteX2" fmla="*/ 946368 w 3851497"/>
                  <a:gd name="connsiteY2" fmla="*/ 0 h 2677656"/>
                  <a:gd name="connsiteX3" fmla="*/ 1573612 w 3851497"/>
                  <a:gd name="connsiteY3" fmla="*/ 0 h 2677656"/>
                  <a:gd name="connsiteX4" fmla="*/ 2085311 w 3851497"/>
                  <a:gd name="connsiteY4" fmla="*/ 0 h 2677656"/>
                  <a:gd name="connsiteX5" fmla="*/ 2597009 w 3851497"/>
                  <a:gd name="connsiteY5" fmla="*/ 0 h 2677656"/>
                  <a:gd name="connsiteX6" fmla="*/ 3224253 w 3851497"/>
                  <a:gd name="connsiteY6" fmla="*/ 0 h 2677656"/>
                  <a:gd name="connsiteX7" fmla="*/ 3851497 w 3851497"/>
                  <a:gd name="connsiteY7" fmla="*/ 0 h 2677656"/>
                  <a:gd name="connsiteX8" fmla="*/ 3851497 w 3851497"/>
                  <a:gd name="connsiteY8" fmla="*/ 589084 h 2677656"/>
                  <a:gd name="connsiteX9" fmla="*/ 3851497 w 3851497"/>
                  <a:gd name="connsiteY9" fmla="*/ 1071062 h 2677656"/>
                  <a:gd name="connsiteX10" fmla="*/ 3851497 w 3851497"/>
                  <a:gd name="connsiteY10" fmla="*/ 1553040 h 2677656"/>
                  <a:gd name="connsiteX11" fmla="*/ 3851497 w 3851497"/>
                  <a:gd name="connsiteY11" fmla="*/ 2088572 h 2677656"/>
                  <a:gd name="connsiteX12" fmla="*/ 3851497 w 3851497"/>
                  <a:gd name="connsiteY12" fmla="*/ 2677656 h 2677656"/>
                  <a:gd name="connsiteX13" fmla="*/ 3416828 w 3851497"/>
                  <a:gd name="connsiteY13" fmla="*/ 2677656 h 2677656"/>
                  <a:gd name="connsiteX14" fmla="*/ 2789584 w 3851497"/>
                  <a:gd name="connsiteY14" fmla="*/ 2677656 h 2677656"/>
                  <a:gd name="connsiteX15" fmla="*/ 2316400 w 3851497"/>
                  <a:gd name="connsiteY15" fmla="*/ 2677656 h 2677656"/>
                  <a:gd name="connsiteX16" fmla="*/ 1766186 w 3851497"/>
                  <a:gd name="connsiteY16" fmla="*/ 2677656 h 2677656"/>
                  <a:gd name="connsiteX17" fmla="*/ 1138943 w 3851497"/>
                  <a:gd name="connsiteY17" fmla="*/ 2677656 h 2677656"/>
                  <a:gd name="connsiteX18" fmla="*/ 588729 w 3851497"/>
                  <a:gd name="connsiteY18" fmla="*/ 2677656 h 2677656"/>
                  <a:gd name="connsiteX19" fmla="*/ 0 w 3851497"/>
                  <a:gd name="connsiteY19" fmla="*/ 2677656 h 2677656"/>
                  <a:gd name="connsiteX20" fmla="*/ 0 w 3851497"/>
                  <a:gd name="connsiteY20" fmla="*/ 2195678 h 2677656"/>
                  <a:gd name="connsiteX21" fmla="*/ 0 w 3851497"/>
                  <a:gd name="connsiteY21" fmla="*/ 1686923 h 2677656"/>
                  <a:gd name="connsiteX22" fmla="*/ 0 w 3851497"/>
                  <a:gd name="connsiteY22" fmla="*/ 1097839 h 2677656"/>
                  <a:gd name="connsiteX23" fmla="*/ 0 w 3851497"/>
                  <a:gd name="connsiteY23" fmla="*/ 562308 h 2677656"/>
                  <a:gd name="connsiteX24" fmla="*/ 0 w 3851497"/>
                  <a:gd name="connsiteY24" fmla="*/ 0 h 267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851497" h="2677656" extrusionOk="0">
                    <a:moveTo>
                      <a:pt x="0" y="0"/>
                    </a:moveTo>
                    <a:cubicBezTo>
                      <a:pt x="116015" y="-43263"/>
                      <a:pt x="292062" y="41595"/>
                      <a:pt x="511699" y="0"/>
                    </a:cubicBezTo>
                    <a:cubicBezTo>
                      <a:pt x="731336" y="-41595"/>
                      <a:pt x="752448" y="7209"/>
                      <a:pt x="946368" y="0"/>
                    </a:cubicBezTo>
                    <a:cubicBezTo>
                      <a:pt x="1140288" y="-7209"/>
                      <a:pt x="1366447" y="14816"/>
                      <a:pt x="1573612" y="0"/>
                    </a:cubicBezTo>
                    <a:cubicBezTo>
                      <a:pt x="1780777" y="-14816"/>
                      <a:pt x="1880396" y="5538"/>
                      <a:pt x="2085311" y="0"/>
                    </a:cubicBezTo>
                    <a:cubicBezTo>
                      <a:pt x="2290226" y="-5538"/>
                      <a:pt x="2413989" y="30711"/>
                      <a:pt x="2597009" y="0"/>
                    </a:cubicBezTo>
                    <a:cubicBezTo>
                      <a:pt x="2780029" y="-30711"/>
                      <a:pt x="3013844" y="31815"/>
                      <a:pt x="3224253" y="0"/>
                    </a:cubicBezTo>
                    <a:cubicBezTo>
                      <a:pt x="3434662" y="-31815"/>
                      <a:pt x="3649117" y="42395"/>
                      <a:pt x="3851497" y="0"/>
                    </a:cubicBezTo>
                    <a:cubicBezTo>
                      <a:pt x="3897628" y="158590"/>
                      <a:pt x="3848341" y="321994"/>
                      <a:pt x="3851497" y="589084"/>
                    </a:cubicBezTo>
                    <a:cubicBezTo>
                      <a:pt x="3854653" y="856174"/>
                      <a:pt x="3796542" y="831130"/>
                      <a:pt x="3851497" y="1071062"/>
                    </a:cubicBezTo>
                    <a:cubicBezTo>
                      <a:pt x="3906452" y="1310994"/>
                      <a:pt x="3809502" y="1426376"/>
                      <a:pt x="3851497" y="1553040"/>
                    </a:cubicBezTo>
                    <a:cubicBezTo>
                      <a:pt x="3893492" y="1679704"/>
                      <a:pt x="3803518" y="1891713"/>
                      <a:pt x="3851497" y="2088572"/>
                    </a:cubicBezTo>
                    <a:cubicBezTo>
                      <a:pt x="3899476" y="2285431"/>
                      <a:pt x="3838621" y="2484566"/>
                      <a:pt x="3851497" y="2677656"/>
                    </a:cubicBezTo>
                    <a:cubicBezTo>
                      <a:pt x="3756699" y="2714119"/>
                      <a:pt x="3615381" y="2641873"/>
                      <a:pt x="3416828" y="2677656"/>
                    </a:cubicBezTo>
                    <a:cubicBezTo>
                      <a:pt x="3218275" y="2713439"/>
                      <a:pt x="3047382" y="2617530"/>
                      <a:pt x="2789584" y="2677656"/>
                    </a:cubicBezTo>
                    <a:cubicBezTo>
                      <a:pt x="2531786" y="2737782"/>
                      <a:pt x="2532612" y="2656710"/>
                      <a:pt x="2316400" y="2677656"/>
                    </a:cubicBezTo>
                    <a:cubicBezTo>
                      <a:pt x="2100188" y="2698602"/>
                      <a:pt x="1929547" y="2675793"/>
                      <a:pt x="1766186" y="2677656"/>
                    </a:cubicBezTo>
                    <a:cubicBezTo>
                      <a:pt x="1602825" y="2679519"/>
                      <a:pt x="1277851" y="2666915"/>
                      <a:pt x="1138943" y="2677656"/>
                    </a:cubicBezTo>
                    <a:cubicBezTo>
                      <a:pt x="1000035" y="2688397"/>
                      <a:pt x="745414" y="2630679"/>
                      <a:pt x="588729" y="2677656"/>
                    </a:cubicBezTo>
                    <a:cubicBezTo>
                      <a:pt x="432044" y="2724633"/>
                      <a:pt x="225787" y="2656153"/>
                      <a:pt x="0" y="2677656"/>
                    </a:cubicBezTo>
                    <a:cubicBezTo>
                      <a:pt x="-39412" y="2544343"/>
                      <a:pt x="9731" y="2370173"/>
                      <a:pt x="0" y="2195678"/>
                    </a:cubicBezTo>
                    <a:cubicBezTo>
                      <a:pt x="-9731" y="2021183"/>
                      <a:pt x="45657" y="1850404"/>
                      <a:pt x="0" y="1686923"/>
                    </a:cubicBezTo>
                    <a:cubicBezTo>
                      <a:pt x="-45657" y="1523443"/>
                      <a:pt x="16955" y="1241924"/>
                      <a:pt x="0" y="1097839"/>
                    </a:cubicBezTo>
                    <a:cubicBezTo>
                      <a:pt x="-16955" y="953754"/>
                      <a:pt x="12620" y="806388"/>
                      <a:pt x="0" y="562308"/>
                    </a:cubicBezTo>
                    <a:cubicBezTo>
                      <a:pt x="-12620" y="318228"/>
                      <a:pt x="40341" y="247539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800" dirty="0">
                    <a:ea typeface="Cambria Math" panose="02040503050406030204" pitchFamily="18" charset="0"/>
                  </a:rPr>
                  <a:t>This </a:t>
                </a:r>
                <a:r>
                  <a:rPr lang="en-GB" sz="2800" b="1" dirty="0">
                    <a:ea typeface="Cambria Math" panose="02040503050406030204" pitchFamily="18" charset="0"/>
                  </a:rPr>
                  <a:t>new data point </a:t>
                </a:r>
                <a:r>
                  <a:rPr lang="en-GB" sz="2800" dirty="0">
                    <a:ea typeface="Cambria Math" panose="02040503050406030204" pitchFamily="18" charset="0"/>
                  </a:rPr>
                  <a:t>will belong to the </a:t>
                </a:r>
                <a:r>
                  <a:rPr lang="en-GB" sz="28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negative group (-1)</a:t>
                </a:r>
                <a:r>
                  <a:rPr lang="en-GB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GB" sz="2800" dirty="0">
                    <a:ea typeface="Cambria Math" panose="02040503050406030204" pitchFamily="18" charset="0"/>
                  </a:rPr>
                  <a:t>because</a:t>
                </a:r>
                <a:r>
                  <a:rPr lang="en-GB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GB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GB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GB" sz="28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GB" sz="2800" b="1" dirty="0">
                    <a:ea typeface="Cambria Math" panose="02040503050406030204" pitchFamily="18" charset="0"/>
                  </a:rPr>
                  <a:t>is less than zero </a:t>
                </a:r>
                <a:r>
                  <a:rPr lang="en-GB" sz="2800" dirty="0">
                    <a:ea typeface="Cambria Math" panose="02040503050406030204" pitchFamily="18" charset="0"/>
                  </a:rPr>
                  <a:t>and</a:t>
                </a:r>
                <a:r>
                  <a:rPr lang="en-GB" sz="2800" b="1" dirty="0">
                    <a:ea typeface="Cambria Math" panose="02040503050406030204" pitchFamily="18" charset="0"/>
                  </a:rPr>
                  <a:t> </a:t>
                </a:r>
                <a:r>
                  <a:rPr lang="en-GB" sz="2800" dirty="0">
                    <a:ea typeface="Cambria Math" panose="02040503050406030204" pitchFamily="18" charset="0"/>
                  </a:rPr>
                  <a:t>it is located</a:t>
                </a:r>
                <a:r>
                  <a:rPr lang="en-GB" sz="2800" b="1" dirty="0">
                    <a:ea typeface="Cambria Math" panose="02040503050406030204" pitchFamily="18" charset="0"/>
                  </a:rPr>
                  <a:t> below the </a:t>
                </a:r>
                <a:r>
                  <a:rPr lang="en-GB" sz="2800" b="1" dirty="0">
                    <a:solidFill>
                      <a:srgbClr val="FFC000"/>
                    </a:solidFill>
                    <a:ea typeface="Cambria Math" panose="02040503050406030204" pitchFamily="18" charset="0"/>
                  </a:rPr>
                  <a:t>hyperplane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03D598-40E5-B900-476D-2AF38C8FC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3" y="2223744"/>
                <a:ext cx="3851497" cy="2677656"/>
              </a:xfrm>
              <a:prstGeom prst="rect">
                <a:avLst/>
              </a:prstGeom>
              <a:blipFill>
                <a:blip r:embed="rId6"/>
                <a:stretch>
                  <a:fillRect l="-3289" t="-2844" r="-1974" b="-5213"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851497"/>
                          <a:gd name="connsiteY0" fmla="*/ 0 h 2677656"/>
                          <a:gd name="connsiteX1" fmla="*/ 511699 w 3851497"/>
                          <a:gd name="connsiteY1" fmla="*/ 0 h 2677656"/>
                          <a:gd name="connsiteX2" fmla="*/ 946368 w 3851497"/>
                          <a:gd name="connsiteY2" fmla="*/ 0 h 2677656"/>
                          <a:gd name="connsiteX3" fmla="*/ 1573612 w 3851497"/>
                          <a:gd name="connsiteY3" fmla="*/ 0 h 2677656"/>
                          <a:gd name="connsiteX4" fmla="*/ 2085311 w 3851497"/>
                          <a:gd name="connsiteY4" fmla="*/ 0 h 2677656"/>
                          <a:gd name="connsiteX5" fmla="*/ 2597009 w 3851497"/>
                          <a:gd name="connsiteY5" fmla="*/ 0 h 2677656"/>
                          <a:gd name="connsiteX6" fmla="*/ 3224253 w 3851497"/>
                          <a:gd name="connsiteY6" fmla="*/ 0 h 2677656"/>
                          <a:gd name="connsiteX7" fmla="*/ 3851497 w 3851497"/>
                          <a:gd name="connsiteY7" fmla="*/ 0 h 2677656"/>
                          <a:gd name="connsiteX8" fmla="*/ 3851497 w 3851497"/>
                          <a:gd name="connsiteY8" fmla="*/ 589084 h 2677656"/>
                          <a:gd name="connsiteX9" fmla="*/ 3851497 w 3851497"/>
                          <a:gd name="connsiteY9" fmla="*/ 1071062 h 2677656"/>
                          <a:gd name="connsiteX10" fmla="*/ 3851497 w 3851497"/>
                          <a:gd name="connsiteY10" fmla="*/ 1553040 h 2677656"/>
                          <a:gd name="connsiteX11" fmla="*/ 3851497 w 3851497"/>
                          <a:gd name="connsiteY11" fmla="*/ 2088572 h 2677656"/>
                          <a:gd name="connsiteX12" fmla="*/ 3851497 w 3851497"/>
                          <a:gd name="connsiteY12" fmla="*/ 2677656 h 2677656"/>
                          <a:gd name="connsiteX13" fmla="*/ 3416828 w 3851497"/>
                          <a:gd name="connsiteY13" fmla="*/ 2677656 h 2677656"/>
                          <a:gd name="connsiteX14" fmla="*/ 2789584 w 3851497"/>
                          <a:gd name="connsiteY14" fmla="*/ 2677656 h 2677656"/>
                          <a:gd name="connsiteX15" fmla="*/ 2316400 w 3851497"/>
                          <a:gd name="connsiteY15" fmla="*/ 2677656 h 2677656"/>
                          <a:gd name="connsiteX16" fmla="*/ 1766186 w 3851497"/>
                          <a:gd name="connsiteY16" fmla="*/ 2677656 h 2677656"/>
                          <a:gd name="connsiteX17" fmla="*/ 1138943 w 3851497"/>
                          <a:gd name="connsiteY17" fmla="*/ 2677656 h 2677656"/>
                          <a:gd name="connsiteX18" fmla="*/ 588729 w 3851497"/>
                          <a:gd name="connsiteY18" fmla="*/ 2677656 h 2677656"/>
                          <a:gd name="connsiteX19" fmla="*/ 0 w 3851497"/>
                          <a:gd name="connsiteY19" fmla="*/ 2677656 h 2677656"/>
                          <a:gd name="connsiteX20" fmla="*/ 0 w 3851497"/>
                          <a:gd name="connsiteY20" fmla="*/ 2195678 h 2677656"/>
                          <a:gd name="connsiteX21" fmla="*/ 0 w 3851497"/>
                          <a:gd name="connsiteY21" fmla="*/ 1686923 h 2677656"/>
                          <a:gd name="connsiteX22" fmla="*/ 0 w 3851497"/>
                          <a:gd name="connsiteY22" fmla="*/ 1097839 h 2677656"/>
                          <a:gd name="connsiteX23" fmla="*/ 0 w 3851497"/>
                          <a:gd name="connsiteY23" fmla="*/ 562308 h 2677656"/>
                          <a:gd name="connsiteX24" fmla="*/ 0 w 3851497"/>
                          <a:gd name="connsiteY24" fmla="*/ 0 h 267765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</a:cxnLst>
                        <a:rect l="l" t="t" r="r" b="b"/>
                        <a:pathLst>
                          <a:path w="3851497" h="2677656" extrusionOk="0">
                            <a:moveTo>
                              <a:pt x="0" y="0"/>
                            </a:moveTo>
                            <a:cubicBezTo>
                              <a:pt x="116015" y="-43263"/>
                              <a:pt x="292062" y="41595"/>
                              <a:pt x="511699" y="0"/>
                            </a:cubicBezTo>
                            <a:cubicBezTo>
                              <a:pt x="731336" y="-41595"/>
                              <a:pt x="752448" y="7209"/>
                              <a:pt x="946368" y="0"/>
                            </a:cubicBezTo>
                            <a:cubicBezTo>
                              <a:pt x="1140288" y="-7209"/>
                              <a:pt x="1366447" y="14816"/>
                              <a:pt x="1573612" y="0"/>
                            </a:cubicBezTo>
                            <a:cubicBezTo>
                              <a:pt x="1780777" y="-14816"/>
                              <a:pt x="1880396" y="5538"/>
                              <a:pt x="2085311" y="0"/>
                            </a:cubicBezTo>
                            <a:cubicBezTo>
                              <a:pt x="2290226" y="-5538"/>
                              <a:pt x="2413989" y="30711"/>
                              <a:pt x="2597009" y="0"/>
                            </a:cubicBezTo>
                            <a:cubicBezTo>
                              <a:pt x="2780029" y="-30711"/>
                              <a:pt x="3013844" y="31815"/>
                              <a:pt x="3224253" y="0"/>
                            </a:cubicBezTo>
                            <a:cubicBezTo>
                              <a:pt x="3434662" y="-31815"/>
                              <a:pt x="3649117" y="42395"/>
                              <a:pt x="3851497" y="0"/>
                            </a:cubicBezTo>
                            <a:cubicBezTo>
                              <a:pt x="3897628" y="158590"/>
                              <a:pt x="3848341" y="321994"/>
                              <a:pt x="3851497" y="589084"/>
                            </a:cubicBezTo>
                            <a:cubicBezTo>
                              <a:pt x="3854653" y="856174"/>
                              <a:pt x="3796542" y="831130"/>
                              <a:pt x="3851497" y="1071062"/>
                            </a:cubicBezTo>
                            <a:cubicBezTo>
                              <a:pt x="3906452" y="1310994"/>
                              <a:pt x="3809502" y="1426376"/>
                              <a:pt x="3851497" y="1553040"/>
                            </a:cubicBezTo>
                            <a:cubicBezTo>
                              <a:pt x="3893492" y="1679704"/>
                              <a:pt x="3803518" y="1891713"/>
                              <a:pt x="3851497" y="2088572"/>
                            </a:cubicBezTo>
                            <a:cubicBezTo>
                              <a:pt x="3899476" y="2285431"/>
                              <a:pt x="3838621" y="2484566"/>
                              <a:pt x="3851497" y="2677656"/>
                            </a:cubicBezTo>
                            <a:cubicBezTo>
                              <a:pt x="3756699" y="2714119"/>
                              <a:pt x="3615381" y="2641873"/>
                              <a:pt x="3416828" y="2677656"/>
                            </a:cubicBezTo>
                            <a:cubicBezTo>
                              <a:pt x="3218275" y="2713439"/>
                              <a:pt x="3047382" y="2617530"/>
                              <a:pt x="2789584" y="2677656"/>
                            </a:cubicBezTo>
                            <a:cubicBezTo>
                              <a:pt x="2531786" y="2737782"/>
                              <a:pt x="2532612" y="2656710"/>
                              <a:pt x="2316400" y="2677656"/>
                            </a:cubicBezTo>
                            <a:cubicBezTo>
                              <a:pt x="2100188" y="2698602"/>
                              <a:pt x="1929547" y="2675793"/>
                              <a:pt x="1766186" y="2677656"/>
                            </a:cubicBezTo>
                            <a:cubicBezTo>
                              <a:pt x="1602825" y="2679519"/>
                              <a:pt x="1277851" y="2666915"/>
                              <a:pt x="1138943" y="2677656"/>
                            </a:cubicBezTo>
                            <a:cubicBezTo>
                              <a:pt x="1000035" y="2688397"/>
                              <a:pt x="745414" y="2630679"/>
                              <a:pt x="588729" y="2677656"/>
                            </a:cubicBezTo>
                            <a:cubicBezTo>
                              <a:pt x="432044" y="2724633"/>
                              <a:pt x="225787" y="2656153"/>
                              <a:pt x="0" y="2677656"/>
                            </a:cubicBezTo>
                            <a:cubicBezTo>
                              <a:pt x="-39412" y="2544343"/>
                              <a:pt x="9731" y="2370173"/>
                              <a:pt x="0" y="2195678"/>
                            </a:cubicBezTo>
                            <a:cubicBezTo>
                              <a:pt x="-9731" y="2021183"/>
                              <a:pt x="45657" y="1850404"/>
                              <a:pt x="0" y="1686923"/>
                            </a:cubicBezTo>
                            <a:cubicBezTo>
                              <a:pt x="-45657" y="1523443"/>
                              <a:pt x="16955" y="1241924"/>
                              <a:pt x="0" y="1097839"/>
                            </a:cubicBezTo>
                            <a:cubicBezTo>
                              <a:pt x="-16955" y="953754"/>
                              <a:pt x="12620" y="806388"/>
                              <a:pt x="0" y="562308"/>
                            </a:cubicBezTo>
                            <a:cubicBezTo>
                              <a:pt x="-12620" y="318228"/>
                              <a:pt x="40341" y="247539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20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095113" y="497082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/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1E205D-1DDB-9633-9390-FE9599261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817" y="2938079"/>
              <a:ext cx="4014013" cy="2990520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736A7C-C4BD-0C87-E2ED-5FD8B3F32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511" y="694267"/>
              <a:ext cx="5936556" cy="4461933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38EB0F-273A-D644-D497-47FC243F5345}"/>
              </a:ext>
            </a:extLst>
          </p:cNvPr>
          <p:cNvCxnSpPr>
            <a:cxnSpLocks/>
          </p:cNvCxnSpPr>
          <p:nvPr/>
        </p:nvCxnSpPr>
        <p:spPr>
          <a:xfrm>
            <a:off x="7521487" y="3139273"/>
            <a:ext cx="1602331" cy="160057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E3AC4C-809E-C609-229B-5127211D8DD5}"/>
                  </a:ext>
                </a:extLst>
              </p:cNvPr>
              <p:cNvSpPr txBox="1"/>
              <p:nvPr/>
            </p:nvSpPr>
            <p:spPr>
              <a:xfrm rot="19305449">
                <a:off x="7349542" y="1078277"/>
                <a:ext cx="3594744" cy="44627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3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E3AC4C-809E-C609-229B-5127211D8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449">
                <a:off x="7349542" y="1078277"/>
                <a:ext cx="3594744" cy="4462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929FD3-29C0-95C0-8514-A71A50B9D30D}"/>
                  </a:ext>
                </a:extLst>
              </p:cNvPr>
              <p:cNvSpPr txBox="1"/>
              <p:nvPr/>
            </p:nvSpPr>
            <p:spPr>
              <a:xfrm rot="19408936">
                <a:off x="8745301" y="3012660"/>
                <a:ext cx="3588403" cy="44627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3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929FD3-29C0-95C0-8514-A71A50B9D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08936">
                <a:off x="8745301" y="3012660"/>
                <a:ext cx="3588403" cy="4462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003732C-478C-4304-7E0D-35ECEAD27886}"/>
              </a:ext>
            </a:extLst>
          </p:cNvPr>
          <p:cNvSpPr txBox="1"/>
          <p:nvPr/>
        </p:nvSpPr>
        <p:spPr>
          <a:xfrm>
            <a:off x="213005" y="685276"/>
            <a:ext cx="3181677" cy="3939540"/>
          </a:xfrm>
          <a:custGeom>
            <a:avLst/>
            <a:gdLst>
              <a:gd name="connsiteX0" fmla="*/ 0 w 3181677"/>
              <a:gd name="connsiteY0" fmla="*/ 0 h 3939540"/>
              <a:gd name="connsiteX1" fmla="*/ 498463 w 3181677"/>
              <a:gd name="connsiteY1" fmla="*/ 0 h 3939540"/>
              <a:gd name="connsiteX2" fmla="*/ 933292 w 3181677"/>
              <a:gd name="connsiteY2" fmla="*/ 0 h 3939540"/>
              <a:gd name="connsiteX3" fmla="*/ 1527205 w 3181677"/>
              <a:gd name="connsiteY3" fmla="*/ 0 h 3939540"/>
              <a:gd name="connsiteX4" fmla="*/ 2025668 w 3181677"/>
              <a:gd name="connsiteY4" fmla="*/ 0 h 3939540"/>
              <a:gd name="connsiteX5" fmla="*/ 2524130 w 3181677"/>
              <a:gd name="connsiteY5" fmla="*/ 0 h 3939540"/>
              <a:gd name="connsiteX6" fmla="*/ 3181677 w 3181677"/>
              <a:gd name="connsiteY6" fmla="*/ 0 h 3939540"/>
              <a:gd name="connsiteX7" fmla="*/ 3181677 w 3181677"/>
              <a:gd name="connsiteY7" fmla="*/ 484001 h 3939540"/>
              <a:gd name="connsiteX8" fmla="*/ 3181677 w 3181677"/>
              <a:gd name="connsiteY8" fmla="*/ 1046792 h 3939540"/>
              <a:gd name="connsiteX9" fmla="*/ 3181677 w 3181677"/>
              <a:gd name="connsiteY9" fmla="*/ 1530793 h 3939540"/>
              <a:gd name="connsiteX10" fmla="*/ 3181677 w 3181677"/>
              <a:gd name="connsiteY10" fmla="*/ 2014793 h 3939540"/>
              <a:gd name="connsiteX11" fmla="*/ 3181677 w 3181677"/>
              <a:gd name="connsiteY11" fmla="*/ 2577585 h 3939540"/>
              <a:gd name="connsiteX12" fmla="*/ 3181677 w 3181677"/>
              <a:gd name="connsiteY12" fmla="*/ 3179772 h 3939540"/>
              <a:gd name="connsiteX13" fmla="*/ 3181677 w 3181677"/>
              <a:gd name="connsiteY13" fmla="*/ 3939540 h 3939540"/>
              <a:gd name="connsiteX14" fmla="*/ 2651398 w 3181677"/>
              <a:gd name="connsiteY14" fmla="*/ 3939540 h 3939540"/>
              <a:gd name="connsiteX15" fmla="*/ 2184752 w 3181677"/>
              <a:gd name="connsiteY15" fmla="*/ 3939540 h 3939540"/>
              <a:gd name="connsiteX16" fmla="*/ 1654472 w 3181677"/>
              <a:gd name="connsiteY16" fmla="*/ 3939540 h 3939540"/>
              <a:gd name="connsiteX17" fmla="*/ 1060559 w 3181677"/>
              <a:gd name="connsiteY17" fmla="*/ 3939540 h 3939540"/>
              <a:gd name="connsiteX18" fmla="*/ 530280 w 3181677"/>
              <a:gd name="connsiteY18" fmla="*/ 3939540 h 3939540"/>
              <a:gd name="connsiteX19" fmla="*/ 0 w 3181677"/>
              <a:gd name="connsiteY19" fmla="*/ 3939540 h 3939540"/>
              <a:gd name="connsiteX20" fmla="*/ 0 w 3181677"/>
              <a:gd name="connsiteY20" fmla="*/ 3455539 h 3939540"/>
              <a:gd name="connsiteX21" fmla="*/ 0 w 3181677"/>
              <a:gd name="connsiteY21" fmla="*/ 2932143 h 3939540"/>
              <a:gd name="connsiteX22" fmla="*/ 0 w 3181677"/>
              <a:gd name="connsiteY22" fmla="*/ 2290561 h 3939540"/>
              <a:gd name="connsiteX23" fmla="*/ 0 w 3181677"/>
              <a:gd name="connsiteY23" fmla="*/ 1727770 h 3939540"/>
              <a:gd name="connsiteX24" fmla="*/ 0 w 3181677"/>
              <a:gd name="connsiteY24" fmla="*/ 1204374 h 3939540"/>
              <a:gd name="connsiteX25" fmla="*/ 0 w 3181677"/>
              <a:gd name="connsiteY25" fmla="*/ 759768 h 3939540"/>
              <a:gd name="connsiteX26" fmla="*/ 0 w 3181677"/>
              <a:gd name="connsiteY26" fmla="*/ 0 h 393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181677" h="3939540" extrusionOk="0">
                <a:moveTo>
                  <a:pt x="0" y="0"/>
                </a:moveTo>
                <a:cubicBezTo>
                  <a:pt x="236952" y="-10718"/>
                  <a:pt x="274446" y="56580"/>
                  <a:pt x="498463" y="0"/>
                </a:cubicBezTo>
                <a:cubicBezTo>
                  <a:pt x="722480" y="-56580"/>
                  <a:pt x="735132" y="33269"/>
                  <a:pt x="933292" y="0"/>
                </a:cubicBezTo>
                <a:cubicBezTo>
                  <a:pt x="1131452" y="-33269"/>
                  <a:pt x="1245083" y="34930"/>
                  <a:pt x="1527205" y="0"/>
                </a:cubicBezTo>
                <a:cubicBezTo>
                  <a:pt x="1809327" y="-34930"/>
                  <a:pt x="1876398" y="42643"/>
                  <a:pt x="2025668" y="0"/>
                </a:cubicBezTo>
                <a:cubicBezTo>
                  <a:pt x="2174938" y="-42643"/>
                  <a:pt x="2296951" y="34108"/>
                  <a:pt x="2524130" y="0"/>
                </a:cubicBezTo>
                <a:cubicBezTo>
                  <a:pt x="2751309" y="-34108"/>
                  <a:pt x="2992818" y="77041"/>
                  <a:pt x="3181677" y="0"/>
                </a:cubicBezTo>
                <a:cubicBezTo>
                  <a:pt x="3197788" y="110933"/>
                  <a:pt x="3174044" y="379835"/>
                  <a:pt x="3181677" y="484001"/>
                </a:cubicBezTo>
                <a:cubicBezTo>
                  <a:pt x="3189310" y="588167"/>
                  <a:pt x="3148839" y="855475"/>
                  <a:pt x="3181677" y="1046792"/>
                </a:cubicBezTo>
                <a:cubicBezTo>
                  <a:pt x="3214515" y="1238109"/>
                  <a:pt x="3135196" y="1308831"/>
                  <a:pt x="3181677" y="1530793"/>
                </a:cubicBezTo>
                <a:cubicBezTo>
                  <a:pt x="3228158" y="1752755"/>
                  <a:pt x="3169554" y="1834539"/>
                  <a:pt x="3181677" y="2014793"/>
                </a:cubicBezTo>
                <a:cubicBezTo>
                  <a:pt x="3193800" y="2195047"/>
                  <a:pt x="3133437" y="2348723"/>
                  <a:pt x="3181677" y="2577585"/>
                </a:cubicBezTo>
                <a:cubicBezTo>
                  <a:pt x="3229917" y="2806447"/>
                  <a:pt x="3130484" y="2955296"/>
                  <a:pt x="3181677" y="3179772"/>
                </a:cubicBezTo>
                <a:cubicBezTo>
                  <a:pt x="3232870" y="3404248"/>
                  <a:pt x="3108556" y="3589473"/>
                  <a:pt x="3181677" y="3939540"/>
                </a:cubicBezTo>
                <a:cubicBezTo>
                  <a:pt x="3057575" y="4002957"/>
                  <a:pt x="2873914" y="3920055"/>
                  <a:pt x="2651398" y="3939540"/>
                </a:cubicBezTo>
                <a:cubicBezTo>
                  <a:pt x="2428882" y="3959025"/>
                  <a:pt x="2329514" y="3938262"/>
                  <a:pt x="2184752" y="3939540"/>
                </a:cubicBezTo>
                <a:cubicBezTo>
                  <a:pt x="2039990" y="3940818"/>
                  <a:pt x="1850017" y="3897393"/>
                  <a:pt x="1654472" y="3939540"/>
                </a:cubicBezTo>
                <a:cubicBezTo>
                  <a:pt x="1458927" y="3981687"/>
                  <a:pt x="1326624" y="3937190"/>
                  <a:pt x="1060559" y="3939540"/>
                </a:cubicBezTo>
                <a:cubicBezTo>
                  <a:pt x="794494" y="3941890"/>
                  <a:pt x="750803" y="3919953"/>
                  <a:pt x="530280" y="3939540"/>
                </a:cubicBezTo>
                <a:cubicBezTo>
                  <a:pt x="309757" y="3959127"/>
                  <a:pt x="157124" y="3937102"/>
                  <a:pt x="0" y="3939540"/>
                </a:cubicBezTo>
                <a:cubicBezTo>
                  <a:pt x="-35106" y="3755286"/>
                  <a:pt x="28257" y="3631344"/>
                  <a:pt x="0" y="3455539"/>
                </a:cubicBezTo>
                <a:cubicBezTo>
                  <a:pt x="-28257" y="3279734"/>
                  <a:pt x="50672" y="3173537"/>
                  <a:pt x="0" y="2932143"/>
                </a:cubicBezTo>
                <a:cubicBezTo>
                  <a:pt x="-50672" y="2690749"/>
                  <a:pt x="43521" y="2447142"/>
                  <a:pt x="0" y="2290561"/>
                </a:cubicBezTo>
                <a:cubicBezTo>
                  <a:pt x="-43521" y="2133980"/>
                  <a:pt x="37906" y="1876022"/>
                  <a:pt x="0" y="1727770"/>
                </a:cubicBezTo>
                <a:cubicBezTo>
                  <a:pt x="-37906" y="1579518"/>
                  <a:pt x="7419" y="1335135"/>
                  <a:pt x="0" y="1204374"/>
                </a:cubicBezTo>
                <a:cubicBezTo>
                  <a:pt x="-7419" y="1073613"/>
                  <a:pt x="26811" y="966765"/>
                  <a:pt x="0" y="759768"/>
                </a:cubicBezTo>
                <a:cubicBezTo>
                  <a:pt x="-26811" y="552771"/>
                  <a:pt x="5391" y="23125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500" dirty="0">
                <a:ea typeface="Cambria Math" panose="02040503050406030204" pitchFamily="18" charset="0"/>
              </a:rPr>
              <a:t>In SVM, if there is a decision boundary that can separate the two classes completely, SVM tries to find the optimal values of </a:t>
            </a:r>
            <a:r>
              <a:rPr lang="en-GB" sz="2500" b="1" dirty="0">
                <a:ea typeface="Cambria Math" panose="02040503050406030204" pitchFamily="18" charset="0"/>
              </a:rPr>
              <a:t>A</a:t>
            </a:r>
            <a:r>
              <a:rPr lang="en-GB" sz="2500" dirty="0">
                <a:ea typeface="Cambria Math" panose="02040503050406030204" pitchFamily="18" charset="0"/>
              </a:rPr>
              <a:t> and </a:t>
            </a:r>
            <a:r>
              <a:rPr lang="en-GB" sz="2500" b="1" dirty="0">
                <a:ea typeface="Cambria Math" panose="02040503050406030204" pitchFamily="18" charset="0"/>
              </a:rPr>
              <a:t>B</a:t>
            </a:r>
            <a:r>
              <a:rPr lang="en-GB" sz="2500" dirty="0">
                <a:ea typeface="Cambria Math" panose="02040503050406030204" pitchFamily="18" charset="0"/>
              </a:rPr>
              <a:t> so that the distance between the </a:t>
            </a:r>
            <a:r>
              <a:rPr lang="en-GB" sz="2500" b="1" dirty="0">
                <a:solidFill>
                  <a:srgbClr val="FFC000"/>
                </a:solidFill>
                <a:ea typeface="Cambria Math" panose="02040503050406030204" pitchFamily="18" charset="0"/>
              </a:rPr>
              <a:t>two yellow broken lines</a:t>
            </a:r>
            <a:r>
              <a:rPr lang="en-GB" sz="2500" dirty="0">
                <a:ea typeface="Cambria Math" panose="02040503050406030204" pitchFamily="18" charset="0"/>
              </a:rPr>
              <a:t> are </a:t>
            </a:r>
            <a:r>
              <a:rPr lang="en-GB" sz="2500" b="1" dirty="0">
                <a:ea typeface="Cambria Math" panose="02040503050406030204" pitchFamily="18" charset="0"/>
              </a:rPr>
              <a:t>maximized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09FA89F8-B147-0518-CB8C-7EF8F88575C7}"/>
              </a:ext>
            </a:extLst>
          </p:cNvPr>
          <p:cNvSpPr/>
          <p:nvPr/>
        </p:nvSpPr>
        <p:spPr>
          <a:xfrm>
            <a:off x="4729978" y="694267"/>
            <a:ext cx="6798734" cy="5164666"/>
          </a:xfrm>
          <a:custGeom>
            <a:avLst/>
            <a:gdLst>
              <a:gd name="connsiteX0" fmla="*/ 8467 w 6798734"/>
              <a:gd name="connsiteY0" fmla="*/ 4512733 h 5164666"/>
              <a:gd name="connsiteX1" fmla="*/ 0 w 6798734"/>
              <a:gd name="connsiteY1" fmla="*/ 5156200 h 5164666"/>
              <a:gd name="connsiteX2" fmla="*/ 829734 w 6798734"/>
              <a:gd name="connsiteY2" fmla="*/ 5164666 h 5164666"/>
              <a:gd name="connsiteX3" fmla="*/ 2065867 w 6798734"/>
              <a:gd name="connsiteY3" fmla="*/ 4157133 h 5164666"/>
              <a:gd name="connsiteX4" fmla="*/ 3522134 w 6798734"/>
              <a:gd name="connsiteY4" fmla="*/ 3081866 h 5164666"/>
              <a:gd name="connsiteX5" fmla="*/ 6798734 w 6798734"/>
              <a:gd name="connsiteY5" fmla="*/ 677333 h 5164666"/>
              <a:gd name="connsiteX6" fmla="*/ 6798734 w 6798734"/>
              <a:gd name="connsiteY6" fmla="*/ 8466 h 5164666"/>
              <a:gd name="connsiteX7" fmla="*/ 5977467 w 6798734"/>
              <a:gd name="connsiteY7" fmla="*/ 0 h 5164666"/>
              <a:gd name="connsiteX8" fmla="*/ 8467 w 6798734"/>
              <a:gd name="connsiteY8" fmla="*/ 4512733 h 516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8734" h="5164666">
                <a:moveTo>
                  <a:pt x="8467" y="4512733"/>
                </a:moveTo>
                <a:lnTo>
                  <a:pt x="0" y="5156200"/>
                </a:lnTo>
                <a:lnTo>
                  <a:pt x="829734" y="5164666"/>
                </a:lnTo>
                <a:lnTo>
                  <a:pt x="2065867" y="4157133"/>
                </a:lnTo>
                <a:lnTo>
                  <a:pt x="3522134" y="3081866"/>
                </a:lnTo>
                <a:lnTo>
                  <a:pt x="6798734" y="677333"/>
                </a:lnTo>
                <a:lnTo>
                  <a:pt x="6798734" y="8466"/>
                </a:lnTo>
                <a:lnTo>
                  <a:pt x="5977467" y="0"/>
                </a:lnTo>
                <a:lnTo>
                  <a:pt x="8467" y="4512733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5B6ADFD-6287-290A-53CC-E35156E13E06}"/>
              </a:ext>
            </a:extLst>
          </p:cNvPr>
          <p:cNvSpPr/>
          <p:nvPr/>
        </p:nvSpPr>
        <p:spPr>
          <a:xfrm>
            <a:off x="5782733" y="1524000"/>
            <a:ext cx="5757334" cy="4326467"/>
          </a:xfrm>
          <a:custGeom>
            <a:avLst/>
            <a:gdLst>
              <a:gd name="connsiteX0" fmla="*/ 0 w 5757334"/>
              <a:gd name="connsiteY0" fmla="*/ 4318000 h 4326467"/>
              <a:gd name="connsiteX1" fmla="*/ 973667 w 5757334"/>
              <a:gd name="connsiteY1" fmla="*/ 4326467 h 4326467"/>
              <a:gd name="connsiteX2" fmla="*/ 1718734 w 5757334"/>
              <a:gd name="connsiteY2" fmla="*/ 4309533 h 4326467"/>
              <a:gd name="connsiteX3" fmla="*/ 5757334 w 5757334"/>
              <a:gd name="connsiteY3" fmla="*/ 1346200 h 4326467"/>
              <a:gd name="connsiteX4" fmla="*/ 5748867 w 5757334"/>
              <a:gd name="connsiteY4" fmla="*/ 0 h 4326467"/>
              <a:gd name="connsiteX5" fmla="*/ 0 w 5757334"/>
              <a:gd name="connsiteY5" fmla="*/ 4318000 h 432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7334" h="4326467">
                <a:moveTo>
                  <a:pt x="0" y="4318000"/>
                </a:moveTo>
                <a:lnTo>
                  <a:pt x="973667" y="4326467"/>
                </a:lnTo>
                <a:lnTo>
                  <a:pt x="1718734" y="4309533"/>
                </a:lnTo>
                <a:lnTo>
                  <a:pt x="5757334" y="1346200"/>
                </a:lnTo>
                <a:cubicBezTo>
                  <a:pt x="5754512" y="897467"/>
                  <a:pt x="5751689" y="448733"/>
                  <a:pt x="5748867" y="0"/>
                </a:cubicBezTo>
                <a:lnTo>
                  <a:pt x="0" y="431800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4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095113" y="497082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/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1E205D-1DDB-9633-9390-FE9599261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817" y="2938079"/>
              <a:ext cx="4014013" cy="2990520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736A7C-C4BD-0C87-E2ED-5FD8B3F32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511" y="694267"/>
              <a:ext cx="5936556" cy="4461933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38EB0F-273A-D644-D497-47FC243F5345}"/>
              </a:ext>
            </a:extLst>
          </p:cNvPr>
          <p:cNvCxnSpPr>
            <a:cxnSpLocks/>
          </p:cNvCxnSpPr>
          <p:nvPr/>
        </p:nvCxnSpPr>
        <p:spPr>
          <a:xfrm>
            <a:off x="8279392" y="2505760"/>
            <a:ext cx="1602331" cy="160057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E2D8F0-3D7B-30A1-8E4D-4DF7A488847B}"/>
              </a:ext>
            </a:extLst>
          </p:cNvPr>
          <p:cNvSpPr txBox="1"/>
          <p:nvPr/>
        </p:nvSpPr>
        <p:spPr>
          <a:xfrm>
            <a:off x="135390" y="628390"/>
            <a:ext cx="3851497" cy="1815882"/>
          </a:xfrm>
          <a:custGeom>
            <a:avLst/>
            <a:gdLst>
              <a:gd name="connsiteX0" fmla="*/ 0 w 3851497"/>
              <a:gd name="connsiteY0" fmla="*/ 0 h 1815882"/>
              <a:gd name="connsiteX1" fmla="*/ 511699 w 3851497"/>
              <a:gd name="connsiteY1" fmla="*/ 0 h 1815882"/>
              <a:gd name="connsiteX2" fmla="*/ 946368 w 3851497"/>
              <a:gd name="connsiteY2" fmla="*/ 0 h 1815882"/>
              <a:gd name="connsiteX3" fmla="*/ 1573612 w 3851497"/>
              <a:gd name="connsiteY3" fmla="*/ 0 h 1815882"/>
              <a:gd name="connsiteX4" fmla="*/ 2085311 w 3851497"/>
              <a:gd name="connsiteY4" fmla="*/ 0 h 1815882"/>
              <a:gd name="connsiteX5" fmla="*/ 2597009 w 3851497"/>
              <a:gd name="connsiteY5" fmla="*/ 0 h 1815882"/>
              <a:gd name="connsiteX6" fmla="*/ 3224253 w 3851497"/>
              <a:gd name="connsiteY6" fmla="*/ 0 h 1815882"/>
              <a:gd name="connsiteX7" fmla="*/ 3851497 w 3851497"/>
              <a:gd name="connsiteY7" fmla="*/ 0 h 1815882"/>
              <a:gd name="connsiteX8" fmla="*/ 3851497 w 3851497"/>
              <a:gd name="connsiteY8" fmla="*/ 490288 h 1815882"/>
              <a:gd name="connsiteX9" fmla="*/ 3851497 w 3851497"/>
              <a:gd name="connsiteY9" fmla="*/ 907941 h 1815882"/>
              <a:gd name="connsiteX10" fmla="*/ 3851497 w 3851497"/>
              <a:gd name="connsiteY10" fmla="*/ 1325594 h 1815882"/>
              <a:gd name="connsiteX11" fmla="*/ 3851497 w 3851497"/>
              <a:gd name="connsiteY11" fmla="*/ 1815882 h 1815882"/>
              <a:gd name="connsiteX12" fmla="*/ 3262768 w 3851497"/>
              <a:gd name="connsiteY12" fmla="*/ 1815882 h 1815882"/>
              <a:gd name="connsiteX13" fmla="*/ 2635524 w 3851497"/>
              <a:gd name="connsiteY13" fmla="*/ 1815882 h 1815882"/>
              <a:gd name="connsiteX14" fmla="*/ 2008281 w 3851497"/>
              <a:gd name="connsiteY14" fmla="*/ 1815882 h 1815882"/>
              <a:gd name="connsiteX15" fmla="*/ 1535097 w 3851497"/>
              <a:gd name="connsiteY15" fmla="*/ 1815882 h 1815882"/>
              <a:gd name="connsiteX16" fmla="*/ 984883 w 3851497"/>
              <a:gd name="connsiteY16" fmla="*/ 1815882 h 1815882"/>
              <a:gd name="connsiteX17" fmla="*/ 0 w 3851497"/>
              <a:gd name="connsiteY17" fmla="*/ 1815882 h 1815882"/>
              <a:gd name="connsiteX18" fmla="*/ 0 w 3851497"/>
              <a:gd name="connsiteY18" fmla="*/ 1361912 h 1815882"/>
              <a:gd name="connsiteX19" fmla="*/ 0 w 3851497"/>
              <a:gd name="connsiteY19" fmla="*/ 944259 h 1815882"/>
              <a:gd name="connsiteX20" fmla="*/ 0 w 3851497"/>
              <a:gd name="connsiteY20" fmla="*/ 526606 h 1815882"/>
              <a:gd name="connsiteX21" fmla="*/ 0 w 3851497"/>
              <a:gd name="connsiteY21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51497" h="1815882" extrusionOk="0">
                <a:moveTo>
                  <a:pt x="0" y="0"/>
                </a:moveTo>
                <a:cubicBezTo>
                  <a:pt x="116015" y="-43263"/>
                  <a:pt x="292062" y="41595"/>
                  <a:pt x="511699" y="0"/>
                </a:cubicBezTo>
                <a:cubicBezTo>
                  <a:pt x="731336" y="-41595"/>
                  <a:pt x="752448" y="7209"/>
                  <a:pt x="946368" y="0"/>
                </a:cubicBezTo>
                <a:cubicBezTo>
                  <a:pt x="1140288" y="-7209"/>
                  <a:pt x="1366447" y="14816"/>
                  <a:pt x="1573612" y="0"/>
                </a:cubicBezTo>
                <a:cubicBezTo>
                  <a:pt x="1780777" y="-14816"/>
                  <a:pt x="1880396" y="5538"/>
                  <a:pt x="2085311" y="0"/>
                </a:cubicBezTo>
                <a:cubicBezTo>
                  <a:pt x="2290226" y="-5538"/>
                  <a:pt x="2413989" y="30711"/>
                  <a:pt x="2597009" y="0"/>
                </a:cubicBezTo>
                <a:cubicBezTo>
                  <a:pt x="2780029" y="-30711"/>
                  <a:pt x="3013844" y="31815"/>
                  <a:pt x="3224253" y="0"/>
                </a:cubicBezTo>
                <a:cubicBezTo>
                  <a:pt x="3434662" y="-31815"/>
                  <a:pt x="3649117" y="42395"/>
                  <a:pt x="3851497" y="0"/>
                </a:cubicBezTo>
                <a:cubicBezTo>
                  <a:pt x="3874377" y="99429"/>
                  <a:pt x="3846714" y="303677"/>
                  <a:pt x="3851497" y="490288"/>
                </a:cubicBezTo>
                <a:cubicBezTo>
                  <a:pt x="3856280" y="676899"/>
                  <a:pt x="3802854" y="721166"/>
                  <a:pt x="3851497" y="907941"/>
                </a:cubicBezTo>
                <a:cubicBezTo>
                  <a:pt x="3900140" y="1094716"/>
                  <a:pt x="3849171" y="1181263"/>
                  <a:pt x="3851497" y="1325594"/>
                </a:cubicBezTo>
                <a:cubicBezTo>
                  <a:pt x="3853823" y="1469925"/>
                  <a:pt x="3806102" y="1584263"/>
                  <a:pt x="3851497" y="1815882"/>
                </a:cubicBezTo>
                <a:cubicBezTo>
                  <a:pt x="3717330" y="1843943"/>
                  <a:pt x="3447097" y="1791534"/>
                  <a:pt x="3262768" y="1815882"/>
                </a:cubicBezTo>
                <a:cubicBezTo>
                  <a:pt x="3078439" y="1840230"/>
                  <a:pt x="2867545" y="1751953"/>
                  <a:pt x="2635524" y="1815882"/>
                </a:cubicBezTo>
                <a:cubicBezTo>
                  <a:pt x="2403503" y="1879811"/>
                  <a:pt x="2259582" y="1754831"/>
                  <a:pt x="2008281" y="1815882"/>
                </a:cubicBezTo>
                <a:cubicBezTo>
                  <a:pt x="1756980" y="1876933"/>
                  <a:pt x="1751309" y="1794936"/>
                  <a:pt x="1535097" y="1815882"/>
                </a:cubicBezTo>
                <a:cubicBezTo>
                  <a:pt x="1318885" y="1836828"/>
                  <a:pt x="1148244" y="1814019"/>
                  <a:pt x="984883" y="1815882"/>
                </a:cubicBezTo>
                <a:cubicBezTo>
                  <a:pt x="821522" y="1817745"/>
                  <a:pt x="452539" y="1793940"/>
                  <a:pt x="0" y="1815882"/>
                </a:cubicBezTo>
                <a:cubicBezTo>
                  <a:pt x="-45962" y="1602024"/>
                  <a:pt x="5308" y="1574613"/>
                  <a:pt x="0" y="1361912"/>
                </a:cubicBezTo>
                <a:cubicBezTo>
                  <a:pt x="-5308" y="1149211"/>
                  <a:pt x="40675" y="1031676"/>
                  <a:pt x="0" y="944259"/>
                </a:cubicBezTo>
                <a:cubicBezTo>
                  <a:pt x="-40675" y="856842"/>
                  <a:pt x="46319" y="724577"/>
                  <a:pt x="0" y="526606"/>
                </a:cubicBezTo>
                <a:cubicBezTo>
                  <a:pt x="-46319" y="328635"/>
                  <a:pt x="59605" y="141663"/>
                  <a:pt x="0" y="0"/>
                </a:cubicBezTo>
                <a:close/>
              </a:path>
            </a:pathLst>
          </a:custGeom>
          <a:noFill/>
          <a:ln w="38100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800" dirty="0">
                <a:ea typeface="Cambria Math" panose="02040503050406030204" pitchFamily="18" charset="0"/>
              </a:rPr>
              <a:t>We can calculate the </a:t>
            </a:r>
            <a:r>
              <a:rPr lang="en-GB" sz="2800" b="1" dirty="0">
                <a:ea typeface="Cambria Math" panose="02040503050406030204" pitchFamily="18" charset="0"/>
              </a:rPr>
              <a:t>distance</a:t>
            </a:r>
            <a:r>
              <a:rPr lang="en-GB" sz="2800" dirty="0">
                <a:ea typeface="Cambria Math" panose="02040503050406030204" pitchFamily="18" charset="0"/>
              </a:rPr>
              <a:t> between two </a:t>
            </a:r>
            <a:r>
              <a:rPr lang="en-GB" sz="2800" b="1" dirty="0">
                <a:solidFill>
                  <a:srgbClr val="FFC000"/>
                </a:solidFill>
                <a:ea typeface="Cambria Math" panose="02040503050406030204" pitchFamily="18" charset="0"/>
              </a:rPr>
              <a:t>parallel lines</a:t>
            </a:r>
            <a:r>
              <a:rPr lang="en-GB" sz="2800" dirty="0">
                <a:ea typeface="Cambria Math" panose="02040503050406030204" pitchFamily="18" charset="0"/>
              </a:rPr>
              <a:t> with this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925FA4-4DAF-D998-EAE4-D91DD5BD77F4}"/>
                  </a:ext>
                </a:extLst>
              </p:cNvPr>
              <p:cNvSpPr txBox="1"/>
              <p:nvPr/>
            </p:nvSpPr>
            <p:spPr>
              <a:xfrm>
                <a:off x="126184" y="2725252"/>
                <a:ext cx="2659349" cy="109145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GB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925FA4-4DAF-D998-EAE4-D91DD5BD7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84" y="2725252"/>
                <a:ext cx="2659349" cy="10914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>
            <a:extLst>
              <a:ext uri="{FF2B5EF4-FFF2-40B4-BE49-F238E27FC236}">
                <a16:creationId xmlns:a16="http://schemas.microsoft.com/office/drawing/2014/main" id="{08BDDC0A-67FE-8DA4-8250-2669ED702773}"/>
              </a:ext>
            </a:extLst>
          </p:cNvPr>
          <p:cNvSpPr/>
          <p:nvPr/>
        </p:nvSpPr>
        <p:spPr>
          <a:xfrm>
            <a:off x="4729978" y="694267"/>
            <a:ext cx="6798734" cy="5164666"/>
          </a:xfrm>
          <a:custGeom>
            <a:avLst/>
            <a:gdLst>
              <a:gd name="connsiteX0" fmla="*/ 8467 w 6798734"/>
              <a:gd name="connsiteY0" fmla="*/ 4512733 h 5164666"/>
              <a:gd name="connsiteX1" fmla="*/ 0 w 6798734"/>
              <a:gd name="connsiteY1" fmla="*/ 5156200 h 5164666"/>
              <a:gd name="connsiteX2" fmla="*/ 829734 w 6798734"/>
              <a:gd name="connsiteY2" fmla="*/ 5164666 h 5164666"/>
              <a:gd name="connsiteX3" fmla="*/ 2065867 w 6798734"/>
              <a:gd name="connsiteY3" fmla="*/ 4157133 h 5164666"/>
              <a:gd name="connsiteX4" fmla="*/ 3522134 w 6798734"/>
              <a:gd name="connsiteY4" fmla="*/ 3081866 h 5164666"/>
              <a:gd name="connsiteX5" fmla="*/ 6798734 w 6798734"/>
              <a:gd name="connsiteY5" fmla="*/ 677333 h 5164666"/>
              <a:gd name="connsiteX6" fmla="*/ 6798734 w 6798734"/>
              <a:gd name="connsiteY6" fmla="*/ 8466 h 5164666"/>
              <a:gd name="connsiteX7" fmla="*/ 5977467 w 6798734"/>
              <a:gd name="connsiteY7" fmla="*/ 0 h 5164666"/>
              <a:gd name="connsiteX8" fmla="*/ 8467 w 6798734"/>
              <a:gd name="connsiteY8" fmla="*/ 4512733 h 516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8734" h="5164666">
                <a:moveTo>
                  <a:pt x="8467" y="4512733"/>
                </a:moveTo>
                <a:lnTo>
                  <a:pt x="0" y="5156200"/>
                </a:lnTo>
                <a:lnTo>
                  <a:pt x="829734" y="5164666"/>
                </a:lnTo>
                <a:lnTo>
                  <a:pt x="2065867" y="4157133"/>
                </a:lnTo>
                <a:lnTo>
                  <a:pt x="3522134" y="3081866"/>
                </a:lnTo>
                <a:lnTo>
                  <a:pt x="6798734" y="677333"/>
                </a:lnTo>
                <a:lnTo>
                  <a:pt x="6798734" y="8466"/>
                </a:lnTo>
                <a:lnTo>
                  <a:pt x="5977467" y="0"/>
                </a:lnTo>
                <a:lnTo>
                  <a:pt x="8467" y="4512733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E1F33D35-3197-924E-D6D5-01DEFF2592DA}"/>
              </a:ext>
            </a:extLst>
          </p:cNvPr>
          <p:cNvSpPr/>
          <p:nvPr/>
        </p:nvSpPr>
        <p:spPr>
          <a:xfrm>
            <a:off x="5782733" y="1524000"/>
            <a:ext cx="5757334" cy="4326467"/>
          </a:xfrm>
          <a:custGeom>
            <a:avLst/>
            <a:gdLst>
              <a:gd name="connsiteX0" fmla="*/ 0 w 5757334"/>
              <a:gd name="connsiteY0" fmla="*/ 4318000 h 4326467"/>
              <a:gd name="connsiteX1" fmla="*/ 973667 w 5757334"/>
              <a:gd name="connsiteY1" fmla="*/ 4326467 h 4326467"/>
              <a:gd name="connsiteX2" fmla="*/ 1718734 w 5757334"/>
              <a:gd name="connsiteY2" fmla="*/ 4309533 h 4326467"/>
              <a:gd name="connsiteX3" fmla="*/ 5757334 w 5757334"/>
              <a:gd name="connsiteY3" fmla="*/ 1346200 h 4326467"/>
              <a:gd name="connsiteX4" fmla="*/ 5748867 w 5757334"/>
              <a:gd name="connsiteY4" fmla="*/ 0 h 4326467"/>
              <a:gd name="connsiteX5" fmla="*/ 0 w 5757334"/>
              <a:gd name="connsiteY5" fmla="*/ 4318000 h 432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7334" h="4326467">
                <a:moveTo>
                  <a:pt x="0" y="4318000"/>
                </a:moveTo>
                <a:lnTo>
                  <a:pt x="973667" y="4326467"/>
                </a:lnTo>
                <a:lnTo>
                  <a:pt x="1718734" y="4309533"/>
                </a:lnTo>
                <a:lnTo>
                  <a:pt x="5757334" y="1346200"/>
                </a:lnTo>
                <a:cubicBezTo>
                  <a:pt x="5754512" y="897467"/>
                  <a:pt x="5751689" y="448733"/>
                  <a:pt x="5748867" y="0"/>
                </a:cubicBezTo>
                <a:lnTo>
                  <a:pt x="0" y="431800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4383465" y="2584816"/>
            <a:ext cx="6840370" cy="2534963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/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3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blipFill>
                <a:blip r:embed="rId5"/>
                <a:stretch>
                  <a:fillRect b="-8511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F682E8-C66D-54CF-3E4E-D72A14563584}"/>
                  </a:ext>
                </a:extLst>
              </p:cNvPr>
              <p:cNvSpPr txBox="1"/>
              <p:nvPr/>
            </p:nvSpPr>
            <p:spPr>
              <a:xfrm>
                <a:off x="630671" y="1723179"/>
                <a:ext cx="2720030" cy="1400383"/>
              </a:xfrm>
              <a:custGeom>
                <a:avLst/>
                <a:gdLst>
                  <a:gd name="connsiteX0" fmla="*/ 0 w 2720030"/>
                  <a:gd name="connsiteY0" fmla="*/ 0 h 1400383"/>
                  <a:gd name="connsiteX1" fmla="*/ 516806 w 2720030"/>
                  <a:gd name="connsiteY1" fmla="*/ 0 h 1400383"/>
                  <a:gd name="connsiteX2" fmla="*/ 979211 w 2720030"/>
                  <a:gd name="connsiteY2" fmla="*/ 0 h 1400383"/>
                  <a:gd name="connsiteX3" fmla="*/ 1577617 w 2720030"/>
                  <a:gd name="connsiteY3" fmla="*/ 0 h 1400383"/>
                  <a:gd name="connsiteX4" fmla="*/ 2094423 w 2720030"/>
                  <a:gd name="connsiteY4" fmla="*/ 0 h 1400383"/>
                  <a:gd name="connsiteX5" fmla="*/ 2720030 w 2720030"/>
                  <a:gd name="connsiteY5" fmla="*/ 0 h 1400383"/>
                  <a:gd name="connsiteX6" fmla="*/ 2720030 w 2720030"/>
                  <a:gd name="connsiteY6" fmla="*/ 494802 h 1400383"/>
                  <a:gd name="connsiteX7" fmla="*/ 2720030 w 2720030"/>
                  <a:gd name="connsiteY7" fmla="*/ 961596 h 1400383"/>
                  <a:gd name="connsiteX8" fmla="*/ 2720030 w 2720030"/>
                  <a:gd name="connsiteY8" fmla="*/ 1400383 h 1400383"/>
                  <a:gd name="connsiteX9" fmla="*/ 2230425 w 2720030"/>
                  <a:gd name="connsiteY9" fmla="*/ 1400383 h 1400383"/>
                  <a:gd name="connsiteX10" fmla="*/ 1686419 w 2720030"/>
                  <a:gd name="connsiteY10" fmla="*/ 1400383 h 1400383"/>
                  <a:gd name="connsiteX11" fmla="*/ 1142413 w 2720030"/>
                  <a:gd name="connsiteY11" fmla="*/ 1400383 h 1400383"/>
                  <a:gd name="connsiteX12" fmla="*/ 625607 w 2720030"/>
                  <a:gd name="connsiteY12" fmla="*/ 1400383 h 1400383"/>
                  <a:gd name="connsiteX13" fmla="*/ 0 w 2720030"/>
                  <a:gd name="connsiteY13" fmla="*/ 1400383 h 1400383"/>
                  <a:gd name="connsiteX14" fmla="*/ 0 w 2720030"/>
                  <a:gd name="connsiteY14" fmla="*/ 905581 h 1400383"/>
                  <a:gd name="connsiteX15" fmla="*/ 0 w 2720030"/>
                  <a:gd name="connsiteY15" fmla="*/ 410779 h 1400383"/>
                  <a:gd name="connsiteX16" fmla="*/ 0 w 2720030"/>
                  <a:gd name="connsiteY16" fmla="*/ 0 h 1400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20030" h="1400383" extrusionOk="0">
                    <a:moveTo>
                      <a:pt x="0" y="0"/>
                    </a:moveTo>
                    <a:cubicBezTo>
                      <a:pt x="222595" y="-43535"/>
                      <a:pt x="267669" y="30514"/>
                      <a:pt x="516806" y="0"/>
                    </a:cubicBezTo>
                    <a:cubicBezTo>
                      <a:pt x="765943" y="-30514"/>
                      <a:pt x="867309" y="16090"/>
                      <a:pt x="979211" y="0"/>
                    </a:cubicBezTo>
                    <a:cubicBezTo>
                      <a:pt x="1091113" y="-16090"/>
                      <a:pt x="1382421" y="59566"/>
                      <a:pt x="1577617" y="0"/>
                    </a:cubicBezTo>
                    <a:cubicBezTo>
                      <a:pt x="1772813" y="-59566"/>
                      <a:pt x="1977736" y="22937"/>
                      <a:pt x="2094423" y="0"/>
                    </a:cubicBezTo>
                    <a:cubicBezTo>
                      <a:pt x="2211110" y="-22937"/>
                      <a:pt x="2413316" y="70668"/>
                      <a:pt x="2720030" y="0"/>
                    </a:cubicBezTo>
                    <a:cubicBezTo>
                      <a:pt x="2769728" y="246044"/>
                      <a:pt x="2682733" y="388144"/>
                      <a:pt x="2720030" y="494802"/>
                    </a:cubicBezTo>
                    <a:cubicBezTo>
                      <a:pt x="2757327" y="601460"/>
                      <a:pt x="2717629" y="844072"/>
                      <a:pt x="2720030" y="961596"/>
                    </a:cubicBezTo>
                    <a:cubicBezTo>
                      <a:pt x="2722431" y="1079120"/>
                      <a:pt x="2693014" y="1244645"/>
                      <a:pt x="2720030" y="1400383"/>
                    </a:cubicBezTo>
                    <a:cubicBezTo>
                      <a:pt x="2548123" y="1411762"/>
                      <a:pt x="2438404" y="1390622"/>
                      <a:pt x="2230425" y="1400383"/>
                    </a:cubicBezTo>
                    <a:cubicBezTo>
                      <a:pt x="2022446" y="1410144"/>
                      <a:pt x="1906917" y="1392302"/>
                      <a:pt x="1686419" y="1400383"/>
                    </a:cubicBezTo>
                    <a:cubicBezTo>
                      <a:pt x="1465921" y="1408464"/>
                      <a:pt x="1272730" y="1361148"/>
                      <a:pt x="1142413" y="1400383"/>
                    </a:cubicBezTo>
                    <a:cubicBezTo>
                      <a:pt x="1012096" y="1439618"/>
                      <a:pt x="757556" y="1356627"/>
                      <a:pt x="625607" y="1400383"/>
                    </a:cubicBezTo>
                    <a:cubicBezTo>
                      <a:pt x="493658" y="1444139"/>
                      <a:pt x="243831" y="1384812"/>
                      <a:pt x="0" y="1400383"/>
                    </a:cubicBezTo>
                    <a:cubicBezTo>
                      <a:pt x="-24863" y="1163927"/>
                      <a:pt x="23771" y="1119301"/>
                      <a:pt x="0" y="905581"/>
                    </a:cubicBezTo>
                    <a:cubicBezTo>
                      <a:pt x="-23771" y="691861"/>
                      <a:pt x="41536" y="556811"/>
                      <a:pt x="0" y="410779"/>
                    </a:cubicBezTo>
                    <a:cubicBezTo>
                      <a:pt x="-41536" y="264747"/>
                      <a:pt x="47156" y="119665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000" dirty="0">
                    <a:ea typeface="Cambria Math" panose="02040503050406030204" pitchFamily="18" charset="0"/>
                  </a:rPr>
                  <a:t>For example,</a:t>
                </a:r>
                <a:r>
                  <a:rPr lang="en-GB" sz="20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GB" sz="2000" dirty="0">
                    <a:ea typeface="Cambria Math" panose="02040503050406030204" pitchFamily="18" charset="0"/>
                  </a:rPr>
                  <a:t>this </a:t>
                </a:r>
                <a:r>
                  <a:rPr lang="en-GB" sz="2000" b="1" dirty="0">
                    <a:solidFill>
                      <a:srgbClr val="FFC000"/>
                    </a:solidFill>
                    <a:ea typeface="Cambria Math" panose="02040503050406030204" pitchFamily="18" charset="0"/>
                  </a:rPr>
                  <a:t>line</a:t>
                </a:r>
                <a:r>
                  <a:rPr lang="en-GB" sz="2000" dirty="0">
                    <a:ea typeface="Cambria Math" panose="02040503050406030204" pitchFamily="18" charset="0"/>
                  </a:rPr>
                  <a:t> is expressed as </a:t>
                </a:r>
              </a:p>
              <a:p>
                <a:endParaRPr lang="en-GB" sz="2000" b="1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5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5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5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F682E8-C66D-54CF-3E4E-D72A14563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71" y="1723179"/>
                <a:ext cx="2720030" cy="1400383"/>
              </a:xfrm>
              <a:prstGeom prst="rect">
                <a:avLst/>
              </a:prstGeom>
              <a:blipFill>
                <a:blip r:embed="rId6"/>
                <a:stretch>
                  <a:fillRect l="-1364"/>
                </a:stretch>
              </a:blipFill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720030"/>
                          <a:gd name="connsiteY0" fmla="*/ 0 h 1400383"/>
                          <a:gd name="connsiteX1" fmla="*/ 516806 w 2720030"/>
                          <a:gd name="connsiteY1" fmla="*/ 0 h 1400383"/>
                          <a:gd name="connsiteX2" fmla="*/ 979211 w 2720030"/>
                          <a:gd name="connsiteY2" fmla="*/ 0 h 1400383"/>
                          <a:gd name="connsiteX3" fmla="*/ 1577617 w 2720030"/>
                          <a:gd name="connsiteY3" fmla="*/ 0 h 1400383"/>
                          <a:gd name="connsiteX4" fmla="*/ 2094423 w 2720030"/>
                          <a:gd name="connsiteY4" fmla="*/ 0 h 1400383"/>
                          <a:gd name="connsiteX5" fmla="*/ 2720030 w 2720030"/>
                          <a:gd name="connsiteY5" fmla="*/ 0 h 1400383"/>
                          <a:gd name="connsiteX6" fmla="*/ 2720030 w 2720030"/>
                          <a:gd name="connsiteY6" fmla="*/ 494802 h 1400383"/>
                          <a:gd name="connsiteX7" fmla="*/ 2720030 w 2720030"/>
                          <a:gd name="connsiteY7" fmla="*/ 961596 h 1400383"/>
                          <a:gd name="connsiteX8" fmla="*/ 2720030 w 2720030"/>
                          <a:gd name="connsiteY8" fmla="*/ 1400383 h 1400383"/>
                          <a:gd name="connsiteX9" fmla="*/ 2230425 w 2720030"/>
                          <a:gd name="connsiteY9" fmla="*/ 1400383 h 1400383"/>
                          <a:gd name="connsiteX10" fmla="*/ 1686419 w 2720030"/>
                          <a:gd name="connsiteY10" fmla="*/ 1400383 h 1400383"/>
                          <a:gd name="connsiteX11" fmla="*/ 1142413 w 2720030"/>
                          <a:gd name="connsiteY11" fmla="*/ 1400383 h 1400383"/>
                          <a:gd name="connsiteX12" fmla="*/ 625607 w 2720030"/>
                          <a:gd name="connsiteY12" fmla="*/ 1400383 h 1400383"/>
                          <a:gd name="connsiteX13" fmla="*/ 0 w 2720030"/>
                          <a:gd name="connsiteY13" fmla="*/ 1400383 h 1400383"/>
                          <a:gd name="connsiteX14" fmla="*/ 0 w 2720030"/>
                          <a:gd name="connsiteY14" fmla="*/ 905581 h 1400383"/>
                          <a:gd name="connsiteX15" fmla="*/ 0 w 2720030"/>
                          <a:gd name="connsiteY15" fmla="*/ 410779 h 1400383"/>
                          <a:gd name="connsiteX16" fmla="*/ 0 w 2720030"/>
                          <a:gd name="connsiteY16" fmla="*/ 0 h 140038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2720030" h="1400383" extrusionOk="0">
                            <a:moveTo>
                              <a:pt x="0" y="0"/>
                            </a:moveTo>
                            <a:cubicBezTo>
                              <a:pt x="222595" y="-43535"/>
                              <a:pt x="267669" y="30514"/>
                              <a:pt x="516806" y="0"/>
                            </a:cubicBezTo>
                            <a:cubicBezTo>
                              <a:pt x="765943" y="-30514"/>
                              <a:pt x="867309" y="16090"/>
                              <a:pt x="979211" y="0"/>
                            </a:cubicBezTo>
                            <a:cubicBezTo>
                              <a:pt x="1091113" y="-16090"/>
                              <a:pt x="1382421" y="59566"/>
                              <a:pt x="1577617" y="0"/>
                            </a:cubicBezTo>
                            <a:cubicBezTo>
                              <a:pt x="1772813" y="-59566"/>
                              <a:pt x="1977736" y="22937"/>
                              <a:pt x="2094423" y="0"/>
                            </a:cubicBezTo>
                            <a:cubicBezTo>
                              <a:pt x="2211110" y="-22937"/>
                              <a:pt x="2413316" y="70668"/>
                              <a:pt x="2720030" y="0"/>
                            </a:cubicBezTo>
                            <a:cubicBezTo>
                              <a:pt x="2769728" y="246044"/>
                              <a:pt x="2682733" y="388144"/>
                              <a:pt x="2720030" y="494802"/>
                            </a:cubicBezTo>
                            <a:cubicBezTo>
                              <a:pt x="2757327" y="601460"/>
                              <a:pt x="2717629" y="844072"/>
                              <a:pt x="2720030" y="961596"/>
                            </a:cubicBezTo>
                            <a:cubicBezTo>
                              <a:pt x="2722431" y="1079120"/>
                              <a:pt x="2693014" y="1244645"/>
                              <a:pt x="2720030" y="1400383"/>
                            </a:cubicBezTo>
                            <a:cubicBezTo>
                              <a:pt x="2548123" y="1411762"/>
                              <a:pt x="2438404" y="1390622"/>
                              <a:pt x="2230425" y="1400383"/>
                            </a:cubicBezTo>
                            <a:cubicBezTo>
                              <a:pt x="2022446" y="1410144"/>
                              <a:pt x="1906917" y="1392302"/>
                              <a:pt x="1686419" y="1400383"/>
                            </a:cubicBezTo>
                            <a:cubicBezTo>
                              <a:pt x="1465921" y="1408464"/>
                              <a:pt x="1272730" y="1361148"/>
                              <a:pt x="1142413" y="1400383"/>
                            </a:cubicBezTo>
                            <a:cubicBezTo>
                              <a:pt x="1012096" y="1439618"/>
                              <a:pt x="757556" y="1356627"/>
                              <a:pt x="625607" y="1400383"/>
                            </a:cubicBezTo>
                            <a:cubicBezTo>
                              <a:pt x="493658" y="1444139"/>
                              <a:pt x="243831" y="1384812"/>
                              <a:pt x="0" y="1400383"/>
                            </a:cubicBezTo>
                            <a:cubicBezTo>
                              <a:pt x="-24863" y="1163927"/>
                              <a:pt x="23771" y="1119301"/>
                              <a:pt x="0" y="905581"/>
                            </a:cubicBezTo>
                            <a:cubicBezTo>
                              <a:pt x="-23771" y="691861"/>
                              <a:pt x="41536" y="556811"/>
                              <a:pt x="0" y="410779"/>
                            </a:cubicBezTo>
                            <a:cubicBezTo>
                              <a:pt x="-41536" y="264747"/>
                              <a:pt x="47156" y="11966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D066BC6-FA1A-769B-DE33-921686FA2E36}"/>
              </a:ext>
            </a:extLst>
          </p:cNvPr>
          <p:cNvSpPr txBox="1"/>
          <p:nvPr/>
        </p:nvSpPr>
        <p:spPr>
          <a:xfrm>
            <a:off x="630671" y="3307564"/>
            <a:ext cx="2720030" cy="1015663"/>
          </a:xfrm>
          <a:custGeom>
            <a:avLst/>
            <a:gdLst>
              <a:gd name="connsiteX0" fmla="*/ 0 w 2720030"/>
              <a:gd name="connsiteY0" fmla="*/ 0 h 1015663"/>
              <a:gd name="connsiteX1" fmla="*/ 516806 w 2720030"/>
              <a:gd name="connsiteY1" fmla="*/ 0 h 1015663"/>
              <a:gd name="connsiteX2" fmla="*/ 979211 w 2720030"/>
              <a:gd name="connsiteY2" fmla="*/ 0 h 1015663"/>
              <a:gd name="connsiteX3" fmla="*/ 1577617 w 2720030"/>
              <a:gd name="connsiteY3" fmla="*/ 0 h 1015663"/>
              <a:gd name="connsiteX4" fmla="*/ 2094423 w 2720030"/>
              <a:gd name="connsiteY4" fmla="*/ 0 h 1015663"/>
              <a:gd name="connsiteX5" fmla="*/ 2720030 w 2720030"/>
              <a:gd name="connsiteY5" fmla="*/ 0 h 1015663"/>
              <a:gd name="connsiteX6" fmla="*/ 2720030 w 2720030"/>
              <a:gd name="connsiteY6" fmla="*/ 528145 h 1015663"/>
              <a:gd name="connsiteX7" fmla="*/ 2720030 w 2720030"/>
              <a:gd name="connsiteY7" fmla="*/ 1015663 h 1015663"/>
              <a:gd name="connsiteX8" fmla="*/ 2176024 w 2720030"/>
              <a:gd name="connsiteY8" fmla="*/ 1015663 h 1015663"/>
              <a:gd name="connsiteX9" fmla="*/ 1713619 w 2720030"/>
              <a:gd name="connsiteY9" fmla="*/ 1015663 h 1015663"/>
              <a:gd name="connsiteX10" fmla="*/ 1169613 w 2720030"/>
              <a:gd name="connsiteY10" fmla="*/ 1015663 h 1015663"/>
              <a:gd name="connsiteX11" fmla="*/ 625607 w 2720030"/>
              <a:gd name="connsiteY11" fmla="*/ 1015663 h 1015663"/>
              <a:gd name="connsiteX12" fmla="*/ 0 w 2720030"/>
              <a:gd name="connsiteY12" fmla="*/ 1015663 h 1015663"/>
              <a:gd name="connsiteX13" fmla="*/ 0 w 2720030"/>
              <a:gd name="connsiteY13" fmla="*/ 487518 h 1015663"/>
              <a:gd name="connsiteX14" fmla="*/ 0 w 2720030"/>
              <a:gd name="connsiteY1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20030" h="1015663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57077" y="247890"/>
                  <a:pt x="2665974" y="368422"/>
                  <a:pt x="2720030" y="528145"/>
                </a:cubicBezTo>
                <a:cubicBezTo>
                  <a:pt x="2774086" y="687869"/>
                  <a:pt x="2715611" y="800329"/>
                  <a:pt x="2720030" y="1015663"/>
                </a:cubicBezTo>
                <a:cubicBezTo>
                  <a:pt x="2547485" y="1072468"/>
                  <a:pt x="2324737" y="983825"/>
                  <a:pt x="2176024" y="1015663"/>
                </a:cubicBezTo>
                <a:cubicBezTo>
                  <a:pt x="2027311" y="1047501"/>
                  <a:pt x="1919558" y="1009756"/>
                  <a:pt x="1713619" y="1015663"/>
                </a:cubicBezTo>
                <a:cubicBezTo>
                  <a:pt x="1507680" y="1021570"/>
                  <a:pt x="1390111" y="1007582"/>
                  <a:pt x="1169613" y="1015663"/>
                </a:cubicBezTo>
                <a:cubicBezTo>
                  <a:pt x="949115" y="1023744"/>
                  <a:pt x="755924" y="976428"/>
                  <a:pt x="625607" y="1015663"/>
                </a:cubicBezTo>
                <a:cubicBezTo>
                  <a:pt x="495290" y="1054898"/>
                  <a:pt x="289855" y="957704"/>
                  <a:pt x="0" y="1015663"/>
                </a:cubicBezTo>
                <a:cubicBezTo>
                  <a:pt x="-46128" y="867287"/>
                  <a:pt x="52856" y="599578"/>
                  <a:pt x="0" y="487518"/>
                </a:cubicBezTo>
                <a:cubicBezTo>
                  <a:pt x="-52856" y="375459"/>
                  <a:pt x="39118" y="23081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Since it intercepts the y-axis at </a:t>
            </a:r>
            <a:r>
              <a:rPr lang="en-GB" sz="2000" b="1" dirty="0">
                <a:solidFill>
                  <a:srgbClr val="7030A0"/>
                </a:solidFill>
                <a:ea typeface="Cambria Math" panose="02040503050406030204" pitchFamily="18" charset="0"/>
              </a:rPr>
              <a:t>1</a:t>
            </a:r>
            <a:r>
              <a:rPr lang="en-GB" sz="2000" dirty="0">
                <a:ea typeface="Cambria Math" panose="02040503050406030204" pitchFamily="18" charset="0"/>
              </a:rPr>
              <a:t> and has a slope of </a:t>
            </a:r>
            <a:r>
              <a:rPr lang="en-GB" sz="2000" b="1" dirty="0">
                <a:solidFill>
                  <a:srgbClr val="0070C0"/>
                </a:solidFill>
                <a:ea typeface="Cambria Math" panose="02040503050406030204" pitchFamily="18" charset="0"/>
              </a:rPr>
              <a:t>0.5</a:t>
            </a:r>
            <a:endParaRPr lang="en-PH" sz="2500" b="1" dirty="0">
              <a:solidFill>
                <a:srgbClr val="0070C0"/>
              </a:solidFill>
              <a:ea typeface="Cambria Math" panose="020405030504060302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7F1B92-333D-DA83-2C99-58C73018E073}"/>
              </a:ext>
            </a:extLst>
          </p:cNvPr>
          <p:cNvGrpSpPr/>
          <p:nvPr/>
        </p:nvGrpSpPr>
        <p:grpSpPr>
          <a:xfrm>
            <a:off x="6297283" y="4073278"/>
            <a:ext cx="1026543" cy="320788"/>
            <a:chOff x="6297283" y="4073278"/>
            <a:chExt cx="1026543" cy="32078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ABDAE00-C091-8D56-46B7-543E28E0CF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283" y="4394066"/>
              <a:ext cx="1026543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1A1A6A-4B17-7562-7F15-D1892F28F4EA}"/>
                </a:ext>
              </a:extLst>
            </p:cNvPr>
            <p:cNvCxnSpPr>
              <a:cxnSpLocks/>
            </p:cNvCxnSpPr>
            <p:nvPr/>
          </p:nvCxnSpPr>
          <p:spPr>
            <a:xfrm>
              <a:off x="7323826" y="4073278"/>
              <a:ext cx="0" cy="320788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F51CE1C2-2029-D373-98D4-0A6ED35A7A33}"/>
              </a:ext>
            </a:extLst>
          </p:cNvPr>
          <p:cNvSpPr/>
          <p:nvPr/>
        </p:nvSpPr>
        <p:spPr>
          <a:xfrm>
            <a:off x="3069802" y="4933017"/>
            <a:ext cx="1009291" cy="373523"/>
          </a:xfrm>
          <a:prstGeom prst="rightArrow">
            <a:avLst/>
          </a:prstGeom>
          <a:solidFill>
            <a:srgbClr val="7030A0"/>
          </a:soli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EDD3092A-02C8-143A-1C44-6CC4C2643892}"/>
              </a:ext>
            </a:extLst>
          </p:cNvPr>
          <p:cNvSpPr/>
          <p:nvPr/>
        </p:nvSpPr>
        <p:spPr>
          <a:xfrm rot="10800000">
            <a:off x="7459146" y="4073278"/>
            <a:ext cx="1009291" cy="373523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1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12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095113" y="497082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/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1E205D-1DDB-9633-9390-FE9599261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817" y="2938079"/>
              <a:ext cx="4014013" cy="2990520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736A7C-C4BD-0C87-E2ED-5FD8B3F32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511" y="694267"/>
              <a:ext cx="5936556" cy="4461933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38EB0F-273A-D644-D497-47FC243F5345}"/>
              </a:ext>
            </a:extLst>
          </p:cNvPr>
          <p:cNvCxnSpPr>
            <a:cxnSpLocks/>
          </p:cNvCxnSpPr>
          <p:nvPr/>
        </p:nvCxnSpPr>
        <p:spPr>
          <a:xfrm>
            <a:off x="7521487" y="3139273"/>
            <a:ext cx="1602331" cy="160057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E3AC4C-809E-C609-229B-5127211D8DD5}"/>
                  </a:ext>
                </a:extLst>
              </p:cNvPr>
              <p:cNvSpPr txBox="1"/>
              <p:nvPr/>
            </p:nvSpPr>
            <p:spPr>
              <a:xfrm rot="19305449">
                <a:off x="7349542" y="1078277"/>
                <a:ext cx="3594744" cy="44627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3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E3AC4C-809E-C609-229B-5127211D8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449">
                <a:off x="7349542" y="1078277"/>
                <a:ext cx="3594744" cy="4462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929FD3-29C0-95C0-8514-A71A50B9D30D}"/>
                  </a:ext>
                </a:extLst>
              </p:cNvPr>
              <p:cNvSpPr txBox="1"/>
              <p:nvPr/>
            </p:nvSpPr>
            <p:spPr>
              <a:xfrm rot="19408936">
                <a:off x="8745301" y="3012660"/>
                <a:ext cx="3588403" cy="44627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3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929FD3-29C0-95C0-8514-A71A50B9D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08936">
                <a:off x="8745301" y="3012660"/>
                <a:ext cx="3588403" cy="4462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EC8D5E-DCBF-CF50-68E6-1B89C242ACDA}"/>
                  </a:ext>
                </a:extLst>
              </p:cNvPr>
              <p:cNvSpPr txBox="1"/>
              <p:nvPr/>
            </p:nvSpPr>
            <p:spPr>
              <a:xfrm>
                <a:off x="364129" y="685276"/>
                <a:ext cx="2659349" cy="109145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GB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EC8D5E-DCBF-CF50-68E6-1B89C242A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29" y="685276"/>
                <a:ext cx="2659349" cy="10914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DEDF52A-AC75-889D-8249-6A7269525971}"/>
              </a:ext>
            </a:extLst>
          </p:cNvPr>
          <p:cNvSpPr txBox="1"/>
          <p:nvPr/>
        </p:nvSpPr>
        <p:spPr>
          <a:xfrm>
            <a:off x="349281" y="2001633"/>
            <a:ext cx="3181677" cy="1631216"/>
          </a:xfrm>
          <a:custGeom>
            <a:avLst/>
            <a:gdLst>
              <a:gd name="connsiteX0" fmla="*/ 0 w 3181677"/>
              <a:gd name="connsiteY0" fmla="*/ 0 h 1631216"/>
              <a:gd name="connsiteX1" fmla="*/ 498463 w 3181677"/>
              <a:gd name="connsiteY1" fmla="*/ 0 h 1631216"/>
              <a:gd name="connsiteX2" fmla="*/ 933292 w 3181677"/>
              <a:gd name="connsiteY2" fmla="*/ 0 h 1631216"/>
              <a:gd name="connsiteX3" fmla="*/ 1527205 w 3181677"/>
              <a:gd name="connsiteY3" fmla="*/ 0 h 1631216"/>
              <a:gd name="connsiteX4" fmla="*/ 2025668 w 3181677"/>
              <a:gd name="connsiteY4" fmla="*/ 0 h 1631216"/>
              <a:gd name="connsiteX5" fmla="*/ 2524130 w 3181677"/>
              <a:gd name="connsiteY5" fmla="*/ 0 h 1631216"/>
              <a:gd name="connsiteX6" fmla="*/ 3181677 w 3181677"/>
              <a:gd name="connsiteY6" fmla="*/ 0 h 1631216"/>
              <a:gd name="connsiteX7" fmla="*/ 3181677 w 3181677"/>
              <a:gd name="connsiteY7" fmla="*/ 511114 h 1631216"/>
              <a:gd name="connsiteX8" fmla="*/ 3181677 w 3181677"/>
              <a:gd name="connsiteY8" fmla="*/ 1054853 h 1631216"/>
              <a:gd name="connsiteX9" fmla="*/ 3181677 w 3181677"/>
              <a:gd name="connsiteY9" fmla="*/ 1631216 h 1631216"/>
              <a:gd name="connsiteX10" fmla="*/ 2715031 w 3181677"/>
              <a:gd name="connsiteY10" fmla="*/ 1631216 h 1631216"/>
              <a:gd name="connsiteX11" fmla="*/ 2184752 w 3181677"/>
              <a:gd name="connsiteY11" fmla="*/ 1631216 h 1631216"/>
              <a:gd name="connsiteX12" fmla="*/ 1686289 w 3181677"/>
              <a:gd name="connsiteY12" fmla="*/ 1631216 h 1631216"/>
              <a:gd name="connsiteX13" fmla="*/ 1092376 w 3181677"/>
              <a:gd name="connsiteY13" fmla="*/ 1631216 h 1631216"/>
              <a:gd name="connsiteX14" fmla="*/ 498463 w 3181677"/>
              <a:gd name="connsiteY14" fmla="*/ 1631216 h 1631216"/>
              <a:gd name="connsiteX15" fmla="*/ 0 w 3181677"/>
              <a:gd name="connsiteY15" fmla="*/ 1631216 h 1631216"/>
              <a:gd name="connsiteX16" fmla="*/ 0 w 3181677"/>
              <a:gd name="connsiteY16" fmla="*/ 1087477 h 1631216"/>
              <a:gd name="connsiteX17" fmla="*/ 0 w 3181677"/>
              <a:gd name="connsiteY17" fmla="*/ 560051 h 1631216"/>
              <a:gd name="connsiteX18" fmla="*/ 0 w 3181677"/>
              <a:gd name="connsiteY18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81677" h="1631216" extrusionOk="0">
                <a:moveTo>
                  <a:pt x="0" y="0"/>
                </a:moveTo>
                <a:cubicBezTo>
                  <a:pt x="236952" y="-10718"/>
                  <a:pt x="274446" y="56580"/>
                  <a:pt x="498463" y="0"/>
                </a:cubicBezTo>
                <a:cubicBezTo>
                  <a:pt x="722480" y="-56580"/>
                  <a:pt x="735132" y="33269"/>
                  <a:pt x="933292" y="0"/>
                </a:cubicBezTo>
                <a:cubicBezTo>
                  <a:pt x="1131452" y="-33269"/>
                  <a:pt x="1245083" y="34930"/>
                  <a:pt x="1527205" y="0"/>
                </a:cubicBezTo>
                <a:cubicBezTo>
                  <a:pt x="1809327" y="-34930"/>
                  <a:pt x="1876398" y="42643"/>
                  <a:pt x="2025668" y="0"/>
                </a:cubicBezTo>
                <a:cubicBezTo>
                  <a:pt x="2174938" y="-42643"/>
                  <a:pt x="2296951" y="34108"/>
                  <a:pt x="2524130" y="0"/>
                </a:cubicBezTo>
                <a:cubicBezTo>
                  <a:pt x="2751309" y="-34108"/>
                  <a:pt x="2992818" y="77041"/>
                  <a:pt x="3181677" y="0"/>
                </a:cubicBezTo>
                <a:cubicBezTo>
                  <a:pt x="3225574" y="178571"/>
                  <a:pt x="3158128" y="382278"/>
                  <a:pt x="3181677" y="511114"/>
                </a:cubicBezTo>
                <a:cubicBezTo>
                  <a:pt x="3205226" y="639950"/>
                  <a:pt x="3180018" y="853738"/>
                  <a:pt x="3181677" y="1054853"/>
                </a:cubicBezTo>
                <a:cubicBezTo>
                  <a:pt x="3183336" y="1255968"/>
                  <a:pt x="3139119" y="1378951"/>
                  <a:pt x="3181677" y="1631216"/>
                </a:cubicBezTo>
                <a:cubicBezTo>
                  <a:pt x="2966178" y="1645665"/>
                  <a:pt x="2935632" y="1590327"/>
                  <a:pt x="2715031" y="1631216"/>
                </a:cubicBezTo>
                <a:cubicBezTo>
                  <a:pt x="2494430" y="1672105"/>
                  <a:pt x="2406030" y="1631010"/>
                  <a:pt x="2184752" y="1631216"/>
                </a:cubicBezTo>
                <a:cubicBezTo>
                  <a:pt x="1963474" y="1631422"/>
                  <a:pt x="1893665" y="1573025"/>
                  <a:pt x="1686289" y="1631216"/>
                </a:cubicBezTo>
                <a:cubicBezTo>
                  <a:pt x="1478913" y="1689407"/>
                  <a:pt x="1235802" y="1607850"/>
                  <a:pt x="1092376" y="1631216"/>
                </a:cubicBezTo>
                <a:cubicBezTo>
                  <a:pt x="948950" y="1654582"/>
                  <a:pt x="677258" y="1624966"/>
                  <a:pt x="498463" y="1631216"/>
                </a:cubicBezTo>
                <a:cubicBezTo>
                  <a:pt x="319668" y="1637466"/>
                  <a:pt x="160670" y="1614848"/>
                  <a:pt x="0" y="1631216"/>
                </a:cubicBezTo>
                <a:cubicBezTo>
                  <a:pt x="-30398" y="1365071"/>
                  <a:pt x="28306" y="1261681"/>
                  <a:pt x="0" y="1087477"/>
                </a:cubicBezTo>
                <a:cubicBezTo>
                  <a:pt x="-28306" y="913273"/>
                  <a:pt x="47387" y="798017"/>
                  <a:pt x="0" y="560051"/>
                </a:cubicBezTo>
                <a:cubicBezTo>
                  <a:pt x="-47387" y="322085"/>
                  <a:pt x="173" y="26253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500" dirty="0">
                <a:ea typeface="Cambria Math" panose="02040503050406030204" pitchFamily="18" charset="0"/>
              </a:rPr>
              <a:t>This equation of the distance between two </a:t>
            </a:r>
            <a:r>
              <a:rPr lang="en-GB" sz="2500" b="1" dirty="0">
                <a:solidFill>
                  <a:srgbClr val="FFC000"/>
                </a:solidFill>
                <a:ea typeface="Cambria Math" panose="02040503050406030204" pitchFamily="18" charset="0"/>
              </a:rPr>
              <a:t>parallel lines </a:t>
            </a:r>
            <a:r>
              <a:rPr lang="en-GB" sz="2500" dirty="0">
                <a:ea typeface="Cambria Math" panose="02040503050406030204" pitchFamily="18" charset="0"/>
              </a:rPr>
              <a:t>can be simplified to</a:t>
            </a:r>
            <a:endParaRPr lang="en-GB" sz="2500" b="1" dirty="0"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75DCA8-5E70-CBFB-4A58-FD6224E9AB87}"/>
                  </a:ext>
                </a:extLst>
              </p:cNvPr>
              <p:cNvSpPr txBox="1"/>
              <p:nvPr/>
            </p:nvSpPr>
            <p:spPr>
              <a:xfrm>
                <a:off x="371835" y="3759053"/>
                <a:ext cx="2659349" cy="109145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75DCA8-5E70-CBFB-4A58-FD6224E9A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35" y="3759053"/>
                <a:ext cx="2659349" cy="10914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F6F74A-976C-BCC4-50EB-80AB644DE4B9}"/>
                  </a:ext>
                </a:extLst>
              </p:cNvPr>
              <p:cNvSpPr txBox="1"/>
              <p:nvPr/>
            </p:nvSpPr>
            <p:spPr>
              <a:xfrm>
                <a:off x="376027" y="5076937"/>
                <a:ext cx="2659349" cy="97436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F6F74A-976C-BCC4-50EB-80AB644DE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27" y="5076937"/>
                <a:ext cx="2659349" cy="974369"/>
              </a:xfrm>
              <a:prstGeom prst="rect">
                <a:avLst/>
              </a:prstGeom>
              <a:blipFill>
                <a:blip r:embed="rId9"/>
                <a:stretch>
                  <a:fillRect b="-7407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>
            <a:extLst>
              <a:ext uri="{FF2B5EF4-FFF2-40B4-BE49-F238E27FC236}">
                <a16:creationId xmlns:a16="http://schemas.microsoft.com/office/drawing/2014/main" id="{9242CC53-442F-F538-0355-8A5BE4231E6A}"/>
              </a:ext>
            </a:extLst>
          </p:cNvPr>
          <p:cNvSpPr/>
          <p:nvPr/>
        </p:nvSpPr>
        <p:spPr>
          <a:xfrm>
            <a:off x="4729978" y="694267"/>
            <a:ext cx="6798734" cy="5164666"/>
          </a:xfrm>
          <a:custGeom>
            <a:avLst/>
            <a:gdLst>
              <a:gd name="connsiteX0" fmla="*/ 8467 w 6798734"/>
              <a:gd name="connsiteY0" fmla="*/ 4512733 h 5164666"/>
              <a:gd name="connsiteX1" fmla="*/ 0 w 6798734"/>
              <a:gd name="connsiteY1" fmla="*/ 5156200 h 5164666"/>
              <a:gd name="connsiteX2" fmla="*/ 829734 w 6798734"/>
              <a:gd name="connsiteY2" fmla="*/ 5164666 h 5164666"/>
              <a:gd name="connsiteX3" fmla="*/ 2065867 w 6798734"/>
              <a:gd name="connsiteY3" fmla="*/ 4157133 h 5164666"/>
              <a:gd name="connsiteX4" fmla="*/ 3522134 w 6798734"/>
              <a:gd name="connsiteY4" fmla="*/ 3081866 h 5164666"/>
              <a:gd name="connsiteX5" fmla="*/ 6798734 w 6798734"/>
              <a:gd name="connsiteY5" fmla="*/ 677333 h 5164666"/>
              <a:gd name="connsiteX6" fmla="*/ 6798734 w 6798734"/>
              <a:gd name="connsiteY6" fmla="*/ 8466 h 5164666"/>
              <a:gd name="connsiteX7" fmla="*/ 5977467 w 6798734"/>
              <a:gd name="connsiteY7" fmla="*/ 0 h 5164666"/>
              <a:gd name="connsiteX8" fmla="*/ 8467 w 6798734"/>
              <a:gd name="connsiteY8" fmla="*/ 4512733 h 516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8734" h="5164666">
                <a:moveTo>
                  <a:pt x="8467" y="4512733"/>
                </a:moveTo>
                <a:lnTo>
                  <a:pt x="0" y="5156200"/>
                </a:lnTo>
                <a:lnTo>
                  <a:pt x="829734" y="5164666"/>
                </a:lnTo>
                <a:lnTo>
                  <a:pt x="2065867" y="4157133"/>
                </a:lnTo>
                <a:lnTo>
                  <a:pt x="3522134" y="3081866"/>
                </a:lnTo>
                <a:lnTo>
                  <a:pt x="6798734" y="677333"/>
                </a:lnTo>
                <a:lnTo>
                  <a:pt x="6798734" y="8466"/>
                </a:lnTo>
                <a:lnTo>
                  <a:pt x="5977467" y="0"/>
                </a:lnTo>
                <a:lnTo>
                  <a:pt x="8467" y="4512733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2640FC0-3327-A024-4BA0-0EEEF9A24D7E}"/>
              </a:ext>
            </a:extLst>
          </p:cNvPr>
          <p:cNvSpPr/>
          <p:nvPr/>
        </p:nvSpPr>
        <p:spPr>
          <a:xfrm>
            <a:off x="5782733" y="1524000"/>
            <a:ext cx="5757334" cy="4326467"/>
          </a:xfrm>
          <a:custGeom>
            <a:avLst/>
            <a:gdLst>
              <a:gd name="connsiteX0" fmla="*/ 0 w 5757334"/>
              <a:gd name="connsiteY0" fmla="*/ 4318000 h 4326467"/>
              <a:gd name="connsiteX1" fmla="*/ 973667 w 5757334"/>
              <a:gd name="connsiteY1" fmla="*/ 4326467 h 4326467"/>
              <a:gd name="connsiteX2" fmla="*/ 1718734 w 5757334"/>
              <a:gd name="connsiteY2" fmla="*/ 4309533 h 4326467"/>
              <a:gd name="connsiteX3" fmla="*/ 5757334 w 5757334"/>
              <a:gd name="connsiteY3" fmla="*/ 1346200 h 4326467"/>
              <a:gd name="connsiteX4" fmla="*/ 5748867 w 5757334"/>
              <a:gd name="connsiteY4" fmla="*/ 0 h 4326467"/>
              <a:gd name="connsiteX5" fmla="*/ 0 w 5757334"/>
              <a:gd name="connsiteY5" fmla="*/ 4318000 h 432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7334" h="4326467">
                <a:moveTo>
                  <a:pt x="0" y="4318000"/>
                </a:moveTo>
                <a:lnTo>
                  <a:pt x="973667" y="4326467"/>
                </a:lnTo>
                <a:lnTo>
                  <a:pt x="1718734" y="4309533"/>
                </a:lnTo>
                <a:lnTo>
                  <a:pt x="5757334" y="1346200"/>
                </a:lnTo>
                <a:cubicBezTo>
                  <a:pt x="5754512" y="897467"/>
                  <a:pt x="5751689" y="448733"/>
                  <a:pt x="5748867" y="0"/>
                </a:cubicBezTo>
                <a:lnTo>
                  <a:pt x="0" y="431800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7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095113" y="497082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/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1E205D-1DDB-9633-9390-FE9599261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817" y="2938079"/>
              <a:ext cx="4014013" cy="2990520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736A7C-C4BD-0C87-E2ED-5FD8B3F32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511" y="694267"/>
              <a:ext cx="5936556" cy="4461933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38EB0F-273A-D644-D497-47FC243F5345}"/>
              </a:ext>
            </a:extLst>
          </p:cNvPr>
          <p:cNvCxnSpPr>
            <a:cxnSpLocks/>
          </p:cNvCxnSpPr>
          <p:nvPr/>
        </p:nvCxnSpPr>
        <p:spPr>
          <a:xfrm>
            <a:off x="7521487" y="3139273"/>
            <a:ext cx="1602331" cy="160057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E3AC4C-809E-C609-229B-5127211D8DD5}"/>
                  </a:ext>
                </a:extLst>
              </p:cNvPr>
              <p:cNvSpPr txBox="1"/>
              <p:nvPr/>
            </p:nvSpPr>
            <p:spPr>
              <a:xfrm rot="19305449">
                <a:off x="7349542" y="1078277"/>
                <a:ext cx="3594744" cy="44627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3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E3AC4C-809E-C609-229B-5127211D8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449">
                <a:off x="7349542" y="1078277"/>
                <a:ext cx="3594744" cy="4462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929FD3-29C0-95C0-8514-A71A50B9D30D}"/>
                  </a:ext>
                </a:extLst>
              </p:cNvPr>
              <p:cNvSpPr txBox="1"/>
              <p:nvPr/>
            </p:nvSpPr>
            <p:spPr>
              <a:xfrm rot="19408936">
                <a:off x="8745301" y="3012660"/>
                <a:ext cx="3588403" cy="44627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3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929FD3-29C0-95C0-8514-A71A50B9D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08936">
                <a:off x="8745301" y="3012660"/>
                <a:ext cx="3588403" cy="4462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0255C7-8388-2C6E-C7D3-7C29AD4024D5}"/>
                  </a:ext>
                </a:extLst>
              </p:cNvPr>
              <p:cNvSpPr txBox="1"/>
              <p:nvPr/>
            </p:nvSpPr>
            <p:spPr>
              <a:xfrm>
                <a:off x="139713" y="3236764"/>
                <a:ext cx="3594744" cy="44627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3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0255C7-8388-2C6E-C7D3-7C29AD402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13" y="3236764"/>
                <a:ext cx="3594744" cy="446276"/>
              </a:xfrm>
              <a:prstGeom prst="rect">
                <a:avLst/>
              </a:prstGeom>
              <a:blipFill>
                <a:blip r:embed="rId7"/>
                <a:stretch>
                  <a:fillRect b="-12821"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1F8016-74EF-4E17-9E13-C6F1B6FD42B5}"/>
                  </a:ext>
                </a:extLst>
              </p:cNvPr>
              <p:cNvSpPr txBox="1"/>
              <p:nvPr/>
            </p:nvSpPr>
            <p:spPr>
              <a:xfrm>
                <a:off x="144749" y="2092415"/>
                <a:ext cx="3594744" cy="44627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3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1F8016-74EF-4E17-9E13-C6F1B6FD4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49" y="2092415"/>
                <a:ext cx="3594744" cy="446276"/>
              </a:xfrm>
              <a:prstGeom prst="rect">
                <a:avLst/>
              </a:prstGeom>
              <a:blipFill>
                <a:blip r:embed="rId8"/>
                <a:stretch>
                  <a:fillRect b="-10256"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5E826F-532C-0A5B-FECD-4FCF1F524901}"/>
                  </a:ext>
                </a:extLst>
              </p:cNvPr>
              <p:cNvSpPr txBox="1"/>
              <p:nvPr/>
            </p:nvSpPr>
            <p:spPr>
              <a:xfrm>
                <a:off x="139712" y="4552856"/>
                <a:ext cx="3588403" cy="44627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3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E5E826F-532C-0A5B-FECD-4FCF1F524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12" y="4552856"/>
                <a:ext cx="3588403" cy="446276"/>
              </a:xfrm>
              <a:prstGeom prst="rect">
                <a:avLst/>
              </a:prstGeom>
              <a:blipFill>
                <a:blip r:embed="rId9"/>
                <a:stretch>
                  <a:fillRect b="-10256"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AB4741-C7EA-076F-45D1-75C183FDE80A}"/>
                  </a:ext>
                </a:extLst>
              </p:cNvPr>
              <p:cNvSpPr txBox="1"/>
              <p:nvPr/>
            </p:nvSpPr>
            <p:spPr>
              <a:xfrm>
                <a:off x="139713" y="5730682"/>
                <a:ext cx="3588403" cy="44627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sz="23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AB4741-C7EA-076F-45D1-75C183FDE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13" y="5730682"/>
                <a:ext cx="3588403" cy="446276"/>
              </a:xfrm>
              <a:prstGeom prst="rect">
                <a:avLst/>
              </a:prstGeom>
              <a:blipFill>
                <a:blip r:embed="rId10"/>
                <a:stretch>
                  <a:fillRect b="-12821"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69F68F-916A-69B7-7DA1-30C1F4E14157}"/>
                  </a:ext>
                </a:extLst>
              </p:cNvPr>
              <p:cNvSpPr txBox="1"/>
              <p:nvPr/>
            </p:nvSpPr>
            <p:spPr>
              <a:xfrm>
                <a:off x="71907" y="580701"/>
                <a:ext cx="4336187" cy="1384995"/>
              </a:xfrm>
              <a:custGeom>
                <a:avLst/>
                <a:gdLst>
                  <a:gd name="connsiteX0" fmla="*/ 0 w 4336187"/>
                  <a:gd name="connsiteY0" fmla="*/ 0 h 1384995"/>
                  <a:gd name="connsiteX1" fmla="*/ 498662 w 4336187"/>
                  <a:gd name="connsiteY1" fmla="*/ 0 h 1384995"/>
                  <a:gd name="connsiteX2" fmla="*/ 910599 w 4336187"/>
                  <a:gd name="connsiteY2" fmla="*/ 0 h 1384995"/>
                  <a:gd name="connsiteX3" fmla="*/ 1539346 w 4336187"/>
                  <a:gd name="connsiteY3" fmla="*/ 0 h 1384995"/>
                  <a:gd name="connsiteX4" fmla="*/ 2038008 w 4336187"/>
                  <a:gd name="connsiteY4" fmla="*/ 0 h 1384995"/>
                  <a:gd name="connsiteX5" fmla="*/ 2536669 w 4336187"/>
                  <a:gd name="connsiteY5" fmla="*/ 0 h 1384995"/>
                  <a:gd name="connsiteX6" fmla="*/ 3165417 w 4336187"/>
                  <a:gd name="connsiteY6" fmla="*/ 0 h 1384995"/>
                  <a:gd name="connsiteX7" fmla="*/ 3620716 w 4336187"/>
                  <a:gd name="connsiteY7" fmla="*/ 0 h 1384995"/>
                  <a:gd name="connsiteX8" fmla="*/ 4336187 w 4336187"/>
                  <a:gd name="connsiteY8" fmla="*/ 0 h 1384995"/>
                  <a:gd name="connsiteX9" fmla="*/ 4336187 w 4336187"/>
                  <a:gd name="connsiteY9" fmla="*/ 489365 h 1384995"/>
                  <a:gd name="connsiteX10" fmla="*/ 4336187 w 4336187"/>
                  <a:gd name="connsiteY10" fmla="*/ 923330 h 1384995"/>
                  <a:gd name="connsiteX11" fmla="*/ 4336187 w 4336187"/>
                  <a:gd name="connsiteY11" fmla="*/ 1384995 h 1384995"/>
                  <a:gd name="connsiteX12" fmla="*/ 3750802 w 4336187"/>
                  <a:gd name="connsiteY12" fmla="*/ 1384995 h 1384995"/>
                  <a:gd name="connsiteX13" fmla="*/ 3122055 w 4336187"/>
                  <a:gd name="connsiteY13" fmla="*/ 1384995 h 1384995"/>
                  <a:gd name="connsiteX14" fmla="*/ 2493308 w 4336187"/>
                  <a:gd name="connsiteY14" fmla="*/ 1384995 h 1384995"/>
                  <a:gd name="connsiteX15" fmla="*/ 2038008 w 4336187"/>
                  <a:gd name="connsiteY15" fmla="*/ 1384995 h 1384995"/>
                  <a:gd name="connsiteX16" fmla="*/ 1495985 w 4336187"/>
                  <a:gd name="connsiteY16" fmla="*/ 1384995 h 1384995"/>
                  <a:gd name="connsiteX17" fmla="*/ 867237 w 4336187"/>
                  <a:gd name="connsiteY17" fmla="*/ 1384995 h 1384995"/>
                  <a:gd name="connsiteX18" fmla="*/ 0 w 4336187"/>
                  <a:gd name="connsiteY18" fmla="*/ 1384995 h 1384995"/>
                  <a:gd name="connsiteX19" fmla="*/ 0 w 4336187"/>
                  <a:gd name="connsiteY19" fmla="*/ 964880 h 1384995"/>
                  <a:gd name="connsiteX20" fmla="*/ 0 w 4336187"/>
                  <a:gd name="connsiteY20" fmla="*/ 530915 h 1384995"/>
                  <a:gd name="connsiteX21" fmla="*/ 0 w 4336187"/>
                  <a:gd name="connsiteY21" fmla="*/ 0 h 1384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36187" h="1384995" extrusionOk="0">
                    <a:moveTo>
                      <a:pt x="0" y="0"/>
                    </a:moveTo>
                    <a:cubicBezTo>
                      <a:pt x="187713" y="-2733"/>
                      <a:pt x="376470" y="9185"/>
                      <a:pt x="498662" y="0"/>
                    </a:cubicBezTo>
                    <a:cubicBezTo>
                      <a:pt x="620854" y="-9185"/>
                      <a:pt x="791784" y="30766"/>
                      <a:pt x="910599" y="0"/>
                    </a:cubicBezTo>
                    <a:cubicBezTo>
                      <a:pt x="1029414" y="-30766"/>
                      <a:pt x="1247686" y="28420"/>
                      <a:pt x="1539346" y="0"/>
                    </a:cubicBezTo>
                    <a:cubicBezTo>
                      <a:pt x="1831006" y="-28420"/>
                      <a:pt x="1913916" y="38393"/>
                      <a:pt x="2038008" y="0"/>
                    </a:cubicBezTo>
                    <a:cubicBezTo>
                      <a:pt x="2162100" y="-38393"/>
                      <a:pt x="2350437" y="53189"/>
                      <a:pt x="2536669" y="0"/>
                    </a:cubicBezTo>
                    <a:cubicBezTo>
                      <a:pt x="2722901" y="-53189"/>
                      <a:pt x="2938110" y="29053"/>
                      <a:pt x="3165417" y="0"/>
                    </a:cubicBezTo>
                    <a:cubicBezTo>
                      <a:pt x="3392724" y="-29053"/>
                      <a:pt x="3402633" y="45084"/>
                      <a:pt x="3620716" y="0"/>
                    </a:cubicBezTo>
                    <a:cubicBezTo>
                      <a:pt x="3838799" y="-45084"/>
                      <a:pt x="4002449" y="16501"/>
                      <a:pt x="4336187" y="0"/>
                    </a:cubicBezTo>
                    <a:cubicBezTo>
                      <a:pt x="4384374" y="221338"/>
                      <a:pt x="4293290" y="288779"/>
                      <a:pt x="4336187" y="489365"/>
                    </a:cubicBezTo>
                    <a:cubicBezTo>
                      <a:pt x="4379084" y="689951"/>
                      <a:pt x="4294764" y="835685"/>
                      <a:pt x="4336187" y="923330"/>
                    </a:cubicBezTo>
                    <a:cubicBezTo>
                      <a:pt x="4377610" y="1010976"/>
                      <a:pt x="4315557" y="1208818"/>
                      <a:pt x="4336187" y="1384995"/>
                    </a:cubicBezTo>
                    <a:cubicBezTo>
                      <a:pt x="4147441" y="1418025"/>
                      <a:pt x="3929488" y="1324200"/>
                      <a:pt x="3750802" y="1384995"/>
                    </a:cubicBezTo>
                    <a:cubicBezTo>
                      <a:pt x="3572116" y="1445790"/>
                      <a:pt x="3361770" y="1373467"/>
                      <a:pt x="3122055" y="1384995"/>
                    </a:cubicBezTo>
                    <a:cubicBezTo>
                      <a:pt x="2882340" y="1396523"/>
                      <a:pt x="2708043" y="1355908"/>
                      <a:pt x="2493308" y="1384995"/>
                    </a:cubicBezTo>
                    <a:cubicBezTo>
                      <a:pt x="2278573" y="1414082"/>
                      <a:pt x="2161549" y="1333036"/>
                      <a:pt x="2038008" y="1384995"/>
                    </a:cubicBezTo>
                    <a:cubicBezTo>
                      <a:pt x="1914467" y="1436954"/>
                      <a:pt x="1625230" y="1350832"/>
                      <a:pt x="1495985" y="1384995"/>
                    </a:cubicBezTo>
                    <a:cubicBezTo>
                      <a:pt x="1366740" y="1419158"/>
                      <a:pt x="1003003" y="1326937"/>
                      <a:pt x="867237" y="1384995"/>
                    </a:cubicBezTo>
                    <a:cubicBezTo>
                      <a:pt x="731471" y="1443053"/>
                      <a:pt x="276694" y="1347361"/>
                      <a:pt x="0" y="1384995"/>
                    </a:cubicBezTo>
                    <a:cubicBezTo>
                      <a:pt x="-38973" y="1216230"/>
                      <a:pt x="4434" y="1124396"/>
                      <a:pt x="0" y="964880"/>
                    </a:cubicBezTo>
                    <a:cubicBezTo>
                      <a:pt x="-4434" y="805365"/>
                      <a:pt x="17238" y="713354"/>
                      <a:pt x="0" y="530915"/>
                    </a:cubicBezTo>
                    <a:cubicBezTo>
                      <a:pt x="-17238" y="348477"/>
                      <a:pt x="43741" y="23772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100" dirty="0">
                    <a:ea typeface="Cambria Math" panose="02040503050406030204" pitchFamily="18" charset="0"/>
                  </a:rPr>
                  <a:t>To compute the distance between our </a:t>
                </a:r>
                <a:r>
                  <a:rPr lang="en-GB" sz="2100" b="1" dirty="0">
                    <a:solidFill>
                      <a:srgbClr val="FFC000"/>
                    </a:solidFill>
                    <a:ea typeface="Cambria Math" panose="02040503050406030204" pitchFamily="18" charset="0"/>
                  </a:rPr>
                  <a:t>two broken lines</a:t>
                </a:r>
                <a:r>
                  <a:rPr lang="en-GB" sz="2100" dirty="0">
                    <a:ea typeface="Cambria Math" panose="02040503050406030204" pitchFamily="18" charset="0"/>
                  </a:rPr>
                  <a:t>, we must convert the equations of the lines to its standard form: </a:t>
                </a:r>
                <a14:m>
                  <m:oMath xmlns:m="http://schemas.openxmlformats.org/officeDocument/2006/math">
                    <m:r>
                      <a:rPr lang="en-GB" sz="21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𝑨𝒙</m:t>
                    </m:r>
                    <m:r>
                      <a:rPr lang="en-GB" sz="21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21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𝑩𝒚</m:t>
                    </m:r>
                    <m:r>
                      <a:rPr lang="en-GB" sz="21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GB" sz="21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</m:t>
                    </m:r>
                    <m:r>
                      <a:rPr lang="en-GB" sz="21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1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GB" sz="21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69F68F-916A-69B7-7DA1-30C1F4E14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7" y="580701"/>
                <a:ext cx="4336187" cy="1384995"/>
              </a:xfrm>
              <a:prstGeom prst="rect">
                <a:avLst/>
              </a:prstGeom>
              <a:blipFill>
                <a:blip r:embed="rId11"/>
                <a:stretch>
                  <a:fillRect l="-1458" t="-2727" r="-1749" b="-8182"/>
                </a:stretch>
              </a:blipFill>
              <a:ln w="38100">
                <a:noFill/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336187"/>
                          <a:gd name="connsiteY0" fmla="*/ 0 h 1384995"/>
                          <a:gd name="connsiteX1" fmla="*/ 498662 w 4336187"/>
                          <a:gd name="connsiteY1" fmla="*/ 0 h 1384995"/>
                          <a:gd name="connsiteX2" fmla="*/ 910599 w 4336187"/>
                          <a:gd name="connsiteY2" fmla="*/ 0 h 1384995"/>
                          <a:gd name="connsiteX3" fmla="*/ 1539346 w 4336187"/>
                          <a:gd name="connsiteY3" fmla="*/ 0 h 1384995"/>
                          <a:gd name="connsiteX4" fmla="*/ 2038008 w 4336187"/>
                          <a:gd name="connsiteY4" fmla="*/ 0 h 1384995"/>
                          <a:gd name="connsiteX5" fmla="*/ 2536669 w 4336187"/>
                          <a:gd name="connsiteY5" fmla="*/ 0 h 1384995"/>
                          <a:gd name="connsiteX6" fmla="*/ 3165417 w 4336187"/>
                          <a:gd name="connsiteY6" fmla="*/ 0 h 1384995"/>
                          <a:gd name="connsiteX7" fmla="*/ 3620716 w 4336187"/>
                          <a:gd name="connsiteY7" fmla="*/ 0 h 1384995"/>
                          <a:gd name="connsiteX8" fmla="*/ 4336187 w 4336187"/>
                          <a:gd name="connsiteY8" fmla="*/ 0 h 1384995"/>
                          <a:gd name="connsiteX9" fmla="*/ 4336187 w 4336187"/>
                          <a:gd name="connsiteY9" fmla="*/ 489365 h 1384995"/>
                          <a:gd name="connsiteX10" fmla="*/ 4336187 w 4336187"/>
                          <a:gd name="connsiteY10" fmla="*/ 923330 h 1384995"/>
                          <a:gd name="connsiteX11" fmla="*/ 4336187 w 4336187"/>
                          <a:gd name="connsiteY11" fmla="*/ 1384995 h 1384995"/>
                          <a:gd name="connsiteX12" fmla="*/ 3750802 w 4336187"/>
                          <a:gd name="connsiteY12" fmla="*/ 1384995 h 1384995"/>
                          <a:gd name="connsiteX13" fmla="*/ 3122055 w 4336187"/>
                          <a:gd name="connsiteY13" fmla="*/ 1384995 h 1384995"/>
                          <a:gd name="connsiteX14" fmla="*/ 2493308 w 4336187"/>
                          <a:gd name="connsiteY14" fmla="*/ 1384995 h 1384995"/>
                          <a:gd name="connsiteX15" fmla="*/ 2038008 w 4336187"/>
                          <a:gd name="connsiteY15" fmla="*/ 1384995 h 1384995"/>
                          <a:gd name="connsiteX16" fmla="*/ 1495985 w 4336187"/>
                          <a:gd name="connsiteY16" fmla="*/ 1384995 h 1384995"/>
                          <a:gd name="connsiteX17" fmla="*/ 867237 w 4336187"/>
                          <a:gd name="connsiteY17" fmla="*/ 1384995 h 1384995"/>
                          <a:gd name="connsiteX18" fmla="*/ 0 w 4336187"/>
                          <a:gd name="connsiteY18" fmla="*/ 1384995 h 1384995"/>
                          <a:gd name="connsiteX19" fmla="*/ 0 w 4336187"/>
                          <a:gd name="connsiteY19" fmla="*/ 964880 h 1384995"/>
                          <a:gd name="connsiteX20" fmla="*/ 0 w 4336187"/>
                          <a:gd name="connsiteY20" fmla="*/ 530915 h 1384995"/>
                          <a:gd name="connsiteX21" fmla="*/ 0 w 4336187"/>
                          <a:gd name="connsiteY21" fmla="*/ 0 h 138499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4336187" h="1384995" extrusionOk="0">
                            <a:moveTo>
                              <a:pt x="0" y="0"/>
                            </a:moveTo>
                            <a:cubicBezTo>
                              <a:pt x="187713" y="-2733"/>
                              <a:pt x="376470" y="9185"/>
                              <a:pt x="498662" y="0"/>
                            </a:cubicBezTo>
                            <a:cubicBezTo>
                              <a:pt x="620854" y="-9185"/>
                              <a:pt x="791784" y="30766"/>
                              <a:pt x="910599" y="0"/>
                            </a:cubicBezTo>
                            <a:cubicBezTo>
                              <a:pt x="1029414" y="-30766"/>
                              <a:pt x="1247686" y="28420"/>
                              <a:pt x="1539346" y="0"/>
                            </a:cubicBezTo>
                            <a:cubicBezTo>
                              <a:pt x="1831006" y="-28420"/>
                              <a:pt x="1913916" y="38393"/>
                              <a:pt x="2038008" y="0"/>
                            </a:cubicBezTo>
                            <a:cubicBezTo>
                              <a:pt x="2162100" y="-38393"/>
                              <a:pt x="2350437" y="53189"/>
                              <a:pt x="2536669" y="0"/>
                            </a:cubicBezTo>
                            <a:cubicBezTo>
                              <a:pt x="2722901" y="-53189"/>
                              <a:pt x="2938110" y="29053"/>
                              <a:pt x="3165417" y="0"/>
                            </a:cubicBezTo>
                            <a:cubicBezTo>
                              <a:pt x="3392724" y="-29053"/>
                              <a:pt x="3402633" y="45084"/>
                              <a:pt x="3620716" y="0"/>
                            </a:cubicBezTo>
                            <a:cubicBezTo>
                              <a:pt x="3838799" y="-45084"/>
                              <a:pt x="4002449" y="16501"/>
                              <a:pt x="4336187" y="0"/>
                            </a:cubicBezTo>
                            <a:cubicBezTo>
                              <a:pt x="4384374" y="221338"/>
                              <a:pt x="4293290" y="288779"/>
                              <a:pt x="4336187" y="489365"/>
                            </a:cubicBezTo>
                            <a:cubicBezTo>
                              <a:pt x="4379084" y="689951"/>
                              <a:pt x="4294764" y="835685"/>
                              <a:pt x="4336187" y="923330"/>
                            </a:cubicBezTo>
                            <a:cubicBezTo>
                              <a:pt x="4377610" y="1010976"/>
                              <a:pt x="4315557" y="1208818"/>
                              <a:pt x="4336187" y="1384995"/>
                            </a:cubicBezTo>
                            <a:cubicBezTo>
                              <a:pt x="4147441" y="1418025"/>
                              <a:pt x="3929488" y="1324200"/>
                              <a:pt x="3750802" y="1384995"/>
                            </a:cubicBezTo>
                            <a:cubicBezTo>
                              <a:pt x="3572116" y="1445790"/>
                              <a:pt x="3361770" y="1373467"/>
                              <a:pt x="3122055" y="1384995"/>
                            </a:cubicBezTo>
                            <a:cubicBezTo>
                              <a:pt x="2882340" y="1396523"/>
                              <a:pt x="2708043" y="1355908"/>
                              <a:pt x="2493308" y="1384995"/>
                            </a:cubicBezTo>
                            <a:cubicBezTo>
                              <a:pt x="2278573" y="1414082"/>
                              <a:pt x="2161549" y="1333036"/>
                              <a:pt x="2038008" y="1384995"/>
                            </a:cubicBezTo>
                            <a:cubicBezTo>
                              <a:pt x="1914467" y="1436954"/>
                              <a:pt x="1625230" y="1350832"/>
                              <a:pt x="1495985" y="1384995"/>
                            </a:cubicBezTo>
                            <a:cubicBezTo>
                              <a:pt x="1366740" y="1419158"/>
                              <a:pt x="1003003" y="1326937"/>
                              <a:pt x="867237" y="1384995"/>
                            </a:cubicBezTo>
                            <a:cubicBezTo>
                              <a:pt x="731471" y="1443053"/>
                              <a:pt x="276694" y="1347361"/>
                              <a:pt x="0" y="1384995"/>
                            </a:cubicBezTo>
                            <a:cubicBezTo>
                              <a:pt x="-38973" y="1216230"/>
                              <a:pt x="4434" y="1124396"/>
                              <a:pt x="0" y="964880"/>
                            </a:cubicBezTo>
                            <a:cubicBezTo>
                              <a:pt x="-4434" y="805365"/>
                              <a:pt x="17238" y="713354"/>
                              <a:pt x="0" y="530915"/>
                            </a:cubicBezTo>
                            <a:cubicBezTo>
                              <a:pt x="-17238" y="348477"/>
                              <a:pt x="43741" y="23772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B53B82C-6D69-5064-1C0C-25C1DF2586E5}"/>
              </a:ext>
            </a:extLst>
          </p:cNvPr>
          <p:cNvSpPr txBox="1"/>
          <p:nvPr/>
        </p:nvSpPr>
        <p:spPr>
          <a:xfrm>
            <a:off x="82749" y="2580709"/>
            <a:ext cx="1351698" cy="477054"/>
          </a:xfrm>
          <a:custGeom>
            <a:avLst/>
            <a:gdLst>
              <a:gd name="connsiteX0" fmla="*/ 0 w 1351698"/>
              <a:gd name="connsiteY0" fmla="*/ 0 h 477054"/>
              <a:gd name="connsiteX1" fmla="*/ 437049 w 1351698"/>
              <a:gd name="connsiteY1" fmla="*/ 0 h 477054"/>
              <a:gd name="connsiteX2" fmla="*/ 847064 w 1351698"/>
              <a:gd name="connsiteY2" fmla="*/ 0 h 477054"/>
              <a:gd name="connsiteX3" fmla="*/ 1351698 w 1351698"/>
              <a:gd name="connsiteY3" fmla="*/ 0 h 477054"/>
              <a:gd name="connsiteX4" fmla="*/ 1351698 w 1351698"/>
              <a:gd name="connsiteY4" fmla="*/ 477054 h 477054"/>
              <a:gd name="connsiteX5" fmla="*/ 928166 w 1351698"/>
              <a:gd name="connsiteY5" fmla="*/ 477054 h 477054"/>
              <a:gd name="connsiteX6" fmla="*/ 450566 w 1351698"/>
              <a:gd name="connsiteY6" fmla="*/ 477054 h 477054"/>
              <a:gd name="connsiteX7" fmla="*/ 0 w 1351698"/>
              <a:gd name="connsiteY7" fmla="*/ 477054 h 477054"/>
              <a:gd name="connsiteX8" fmla="*/ 0 w 1351698"/>
              <a:gd name="connsiteY8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1698" h="477054" extrusionOk="0">
                <a:moveTo>
                  <a:pt x="0" y="0"/>
                </a:moveTo>
                <a:cubicBezTo>
                  <a:pt x="139054" y="-52183"/>
                  <a:pt x="334567" y="509"/>
                  <a:pt x="437049" y="0"/>
                </a:cubicBezTo>
                <a:cubicBezTo>
                  <a:pt x="539531" y="-509"/>
                  <a:pt x="656479" y="9934"/>
                  <a:pt x="847064" y="0"/>
                </a:cubicBezTo>
                <a:cubicBezTo>
                  <a:pt x="1037650" y="-9934"/>
                  <a:pt x="1249749" y="4908"/>
                  <a:pt x="1351698" y="0"/>
                </a:cubicBezTo>
                <a:cubicBezTo>
                  <a:pt x="1366977" y="169779"/>
                  <a:pt x="1308628" y="351447"/>
                  <a:pt x="1351698" y="477054"/>
                </a:cubicBezTo>
                <a:cubicBezTo>
                  <a:pt x="1179503" y="505199"/>
                  <a:pt x="1060965" y="469792"/>
                  <a:pt x="928166" y="477054"/>
                </a:cubicBezTo>
                <a:cubicBezTo>
                  <a:pt x="795367" y="484316"/>
                  <a:pt x="685401" y="457543"/>
                  <a:pt x="450566" y="477054"/>
                </a:cubicBezTo>
                <a:cubicBezTo>
                  <a:pt x="215731" y="496565"/>
                  <a:pt x="119022" y="440071"/>
                  <a:pt x="0" y="477054"/>
                </a:cubicBezTo>
                <a:cubicBezTo>
                  <a:pt x="-52660" y="273565"/>
                  <a:pt x="9394" y="124868"/>
                  <a:pt x="0" y="0"/>
                </a:cubicBezTo>
                <a:close/>
              </a:path>
            </a:pathLst>
          </a:custGeom>
          <a:noFill/>
          <a:ln w="38100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500" dirty="0">
                <a:ea typeface="Cambria Math" panose="02040503050406030204" pitchFamily="18" charset="0"/>
              </a:rPr>
              <a:t>becomes</a:t>
            </a:r>
            <a:endParaRPr lang="en-GB" sz="2800" b="1" dirty="0">
              <a:solidFill>
                <a:srgbClr val="FFC000"/>
              </a:solidFill>
              <a:ea typeface="Cambria Math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C06E74-7DE8-2162-53A8-0B45E0078B5F}"/>
              </a:ext>
            </a:extLst>
          </p:cNvPr>
          <p:cNvSpPr txBox="1"/>
          <p:nvPr/>
        </p:nvSpPr>
        <p:spPr>
          <a:xfrm>
            <a:off x="82749" y="5136792"/>
            <a:ext cx="1351698" cy="477054"/>
          </a:xfrm>
          <a:custGeom>
            <a:avLst/>
            <a:gdLst>
              <a:gd name="connsiteX0" fmla="*/ 0 w 1351698"/>
              <a:gd name="connsiteY0" fmla="*/ 0 h 477054"/>
              <a:gd name="connsiteX1" fmla="*/ 437049 w 1351698"/>
              <a:gd name="connsiteY1" fmla="*/ 0 h 477054"/>
              <a:gd name="connsiteX2" fmla="*/ 847064 w 1351698"/>
              <a:gd name="connsiteY2" fmla="*/ 0 h 477054"/>
              <a:gd name="connsiteX3" fmla="*/ 1351698 w 1351698"/>
              <a:gd name="connsiteY3" fmla="*/ 0 h 477054"/>
              <a:gd name="connsiteX4" fmla="*/ 1351698 w 1351698"/>
              <a:gd name="connsiteY4" fmla="*/ 477054 h 477054"/>
              <a:gd name="connsiteX5" fmla="*/ 928166 w 1351698"/>
              <a:gd name="connsiteY5" fmla="*/ 477054 h 477054"/>
              <a:gd name="connsiteX6" fmla="*/ 450566 w 1351698"/>
              <a:gd name="connsiteY6" fmla="*/ 477054 h 477054"/>
              <a:gd name="connsiteX7" fmla="*/ 0 w 1351698"/>
              <a:gd name="connsiteY7" fmla="*/ 477054 h 477054"/>
              <a:gd name="connsiteX8" fmla="*/ 0 w 1351698"/>
              <a:gd name="connsiteY8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1698" h="477054" extrusionOk="0">
                <a:moveTo>
                  <a:pt x="0" y="0"/>
                </a:moveTo>
                <a:cubicBezTo>
                  <a:pt x="139054" y="-52183"/>
                  <a:pt x="334567" y="509"/>
                  <a:pt x="437049" y="0"/>
                </a:cubicBezTo>
                <a:cubicBezTo>
                  <a:pt x="539531" y="-509"/>
                  <a:pt x="656479" y="9934"/>
                  <a:pt x="847064" y="0"/>
                </a:cubicBezTo>
                <a:cubicBezTo>
                  <a:pt x="1037650" y="-9934"/>
                  <a:pt x="1249749" y="4908"/>
                  <a:pt x="1351698" y="0"/>
                </a:cubicBezTo>
                <a:cubicBezTo>
                  <a:pt x="1366977" y="169779"/>
                  <a:pt x="1308628" y="351447"/>
                  <a:pt x="1351698" y="477054"/>
                </a:cubicBezTo>
                <a:cubicBezTo>
                  <a:pt x="1179503" y="505199"/>
                  <a:pt x="1060965" y="469792"/>
                  <a:pt x="928166" y="477054"/>
                </a:cubicBezTo>
                <a:cubicBezTo>
                  <a:pt x="795367" y="484316"/>
                  <a:pt x="685401" y="457543"/>
                  <a:pt x="450566" y="477054"/>
                </a:cubicBezTo>
                <a:cubicBezTo>
                  <a:pt x="215731" y="496565"/>
                  <a:pt x="119022" y="440071"/>
                  <a:pt x="0" y="477054"/>
                </a:cubicBezTo>
                <a:cubicBezTo>
                  <a:pt x="-52660" y="273565"/>
                  <a:pt x="9394" y="124868"/>
                  <a:pt x="0" y="0"/>
                </a:cubicBezTo>
                <a:close/>
              </a:path>
            </a:pathLst>
          </a:custGeom>
          <a:noFill/>
          <a:ln w="38100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500" dirty="0">
                <a:ea typeface="Cambria Math" panose="02040503050406030204" pitchFamily="18" charset="0"/>
              </a:rPr>
              <a:t>becomes</a:t>
            </a:r>
            <a:endParaRPr lang="en-GB" sz="2800" b="1" dirty="0">
              <a:solidFill>
                <a:srgbClr val="FFC000"/>
              </a:solidFill>
              <a:ea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E49329-1B16-E1EF-213F-321F7C56D343}"/>
              </a:ext>
            </a:extLst>
          </p:cNvPr>
          <p:cNvSpPr txBox="1"/>
          <p:nvPr/>
        </p:nvSpPr>
        <p:spPr>
          <a:xfrm>
            <a:off x="82749" y="3854217"/>
            <a:ext cx="709731" cy="477054"/>
          </a:xfrm>
          <a:custGeom>
            <a:avLst/>
            <a:gdLst>
              <a:gd name="connsiteX0" fmla="*/ 0 w 709731"/>
              <a:gd name="connsiteY0" fmla="*/ 0 h 477054"/>
              <a:gd name="connsiteX1" fmla="*/ 347768 w 709731"/>
              <a:gd name="connsiteY1" fmla="*/ 0 h 477054"/>
              <a:gd name="connsiteX2" fmla="*/ 709731 w 709731"/>
              <a:gd name="connsiteY2" fmla="*/ 0 h 477054"/>
              <a:gd name="connsiteX3" fmla="*/ 709731 w 709731"/>
              <a:gd name="connsiteY3" fmla="*/ 477054 h 477054"/>
              <a:gd name="connsiteX4" fmla="*/ 354866 w 709731"/>
              <a:gd name="connsiteY4" fmla="*/ 477054 h 477054"/>
              <a:gd name="connsiteX5" fmla="*/ 0 w 709731"/>
              <a:gd name="connsiteY5" fmla="*/ 477054 h 477054"/>
              <a:gd name="connsiteX6" fmla="*/ 0 w 709731"/>
              <a:gd name="connsiteY6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731" h="477054" extrusionOk="0">
                <a:moveTo>
                  <a:pt x="0" y="0"/>
                </a:moveTo>
                <a:cubicBezTo>
                  <a:pt x="118986" y="-35099"/>
                  <a:pt x="235551" y="21554"/>
                  <a:pt x="347768" y="0"/>
                </a:cubicBezTo>
                <a:cubicBezTo>
                  <a:pt x="459985" y="-21554"/>
                  <a:pt x="596400" y="8907"/>
                  <a:pt x="709731" y="0"/>
                </a:cubicBezTo>
                <a:cubicBezTo>
                  <a:pt x="751806" y="172357"/>
                  <a:pt x="653955" y="239113"/>
                  <a:pt x="709731" y="477054"/>
                </a:cubicBezTo>
                <a:cubicBezTo>
                  <a:pt x="615178" y="514561"/>
                  <a:pt x="436532" y="474605"/>
                  <a:pt x="354866" y="477054"/>
                </a:cubicBezTo>
                <a:cubicBezTo>
                  <a:pt x="273200" y="479503"/>
                  <a:pt x="81320" y="446590"/>
                  <a:pt x="0" y="477054"/>
                </a:cubicBezTo>
                <a:cubicBezTo>
                  <a:pt x="-38443" y="305865"/>
                  <a:pt x="10773" y="155987"/>
                  <a:pt x="0" y="0"/>
                </a:cubicBezTo>
                <a:close/>
              </a:path>
            </a:pathLst>
          </a:custGeom>
          <a:noFill/>
          <a:ln w="38100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500" dirty="0">
                <a:ea typeface="Cambria Math" panose="02040503050406030204" pitchFamily="18" charset="0"/>
              </a:rPr>
              <a:t>and</a:t>
            </a:r>
            <a:endParaRPr lang="en-GB" sz="2800" b="1" dirty="0">
              <a:solidFill>
                <a:srgbClr val="FFC000"/>
              </a:solidFill>
              <a:ea typeface="Cambria Math" panose="02040503050406030204" pitchFamily="18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C66DE43-31AF-8CC5-DE7E-C2A1C67AF544}"/>
              </a:ext>
            </a:extLst>
          </p:cNvPr>
          <p:cNvSpPr/>
          <p:nvPr/>
        </p:nvSpPr>
        <p:spPr>
          <a:xfrm>
            <a:off x="4729978" y="694267"/>
            <a:ext cx="6798734" cy="5164666"/>
          </a:xfrm>
          <a:custGeom>
            <a:avLst/>
            <a:gdLst>
              <a:gd name="connsiteX0" fmla="*/ 8467 w 6798734"/>
              <a:gd name="connsiteY0" fmla="*/ 4512733 h 5164666"/>
              <a:gd name="connsiteX1" fmla="*/ 0 w 6798734"/>
              <a:gd name="connsiteY1" fmla="*/ 5156200 h 5164666"/>
              <a:gd name="connsiteX2" fmla="*/ 829734 w 6798734"/>
              <a:gd name="connsiteY2" fmla="*/ 5164666 h 5164666"/>
              <a:gd name="connsiteX3" fmla="*/ 2065867 w 6798734"/>
              <a:gd name="connsiteY3" fmla="*/ 4157133 h 5164666"/>
              <a:gd name="connsiteX4" fmla="*/ 3522134 w 6798734"/>
              <a:gd name="connsiteY4" fmla="*/ 3081866 h 5164666"/>
              <a:gd name="connsiteX5" fmla="*/ 6798734 w 6798734"/>
              <a:gd name="connsiteY5" fmla="*/ 677333 h 5164666"/>
              <a:gd name="connsiteX6" fmla="*/ 6798734 w 6798734"/>
              <a:gd name="connsiteY6" fmla="*/ 8466 h 5164666"/>
              <a:gd name="connsiteX7" fmla="*/ 5977467 w 6798734"/>
              <a:gd name="connsiteY7" fmla="*/ 0 h 5164666"/>
              <a:gd name="connsiteX8" fmla="*/ 8467 w 6798734"/>
              <a:gd name="connsiteY8" fmla="*/ 4512733 h 516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8734" h="5164666">
                <a:moveTo>
                  <a:pt x="8467" y="4512733"/>
                </a:moveTo>
                <a:lnTo>
                  <a:pt x="0" y="5156200"/>
                </a:lnTo>
                <a:lnTo>
                  <a:pt x="829734" y="5164666"/>
                </a:lnTo>
                <a:lnTo>
                  <a:pt x="2065867" y="4157133"/>
                </a:lnTo>
                <a:lnTo>
                  <a:pt x="3522134" y="3081866"/>
                </a:lnTo>
                <a:lnTo>
                  <a:pt x="6798734" y="677333"/>
                </a:lnTo>
                <a:lnTo>
                  <a:pt x="6798734" y="8466"/>
                </a:lnTo>
                <a:lnTo>
                  <a:pt x="5977467" y="0"/>
                </a:lnTo>
                <a:lnTo>
                  <a:pt x="8467" y="4512733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9AF28692-09C3-151B-DB66-05ABDDF74940}"/>
              </a:ext>
            </a:extLst>
          </p:cNvPr>
          <p:cNvSpPr/>
          <p:nvPr/>
        </p:nvSpPr>
        <p:spPr>
          <a:xfrm>
            <a:off x="5782733" y="1524000"/>
            <a:ext cx="5757334" cy="4326467"/>
          </a:xfrm>
          <a:custGeom>
            <a:avLst/>
            <a:gdLst>
              <a:gd name="connsiteX0" fmla="*/ 0 w 5757334"/>
              <a:gd name="connsiteY0" fmla="*/ 4318000 h 4326467"/>
              <a:gd name="connsiteX1" fmla="*/ 973667 w 5757334"/>
              <a:gd name="connsiteY1" fmla="*/ 4326467 h 4326467"/>
              <a:gd name="connsiteX2" fmla="*/ 1718734 w 5757334"/>
              <a:gd name="connsiteY2" fmla="*/ 4309533 h 4326467"/>
              <a:gd name="connsiteX3" fmla="*/ 5757334 w 5757334"/>
              <a:gd name="connsiteY3" fmla="*/ 1346200 h 4326467"/>
              <a:gd name="connsiteX4" fmla="*/ 5748867 w 5757334"/>
              <a:gd name="connsiteY4" fmla="*/ 0 h 4326467"/>
              <a:gd name="connsiteX5" fmla="*/ 0 w 5757334"/>
              <a:gd name="connsiteY5" fmla="*/ 4318000 h 432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7334" h="4326467">
                <a:moveTo>
                  <a:pt x="0" y="4318000"/>
                </a:moveTo>
                <a:lnTo>
                  <a:pt x="973667" y="4326467"/>
                </a:lnTo>
                <a:lnTo>
                  <a:pt x="1718734" y="4309533"/>
                </a:lnTo>
                <a:lnTo>
                  <a:pt x="5757334" y="1346200"/>
                </a:lnTo>
                <a:cubicBezTo>
                  <a:pt x="5754512" y="897467"/>
                  <a:pt x="5751689" y="448733"/>
                  <a:pt x="5748867" y="0"/>
                </a:cubicBezTo>
                <a:lnTo>
                  <a:pt x="0" y="431800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0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1" grpId="0"/>
      <p:bldP spid="12" grpId="1"/>
      <p:bldP spid="13" grpId="1"/>
      <p:bldP spid="14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095113" y="497082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/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1E205D-1DDB-9633-9390-FE9599261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817" y="2938079"/>
              <a:ext cx="4014013" cy="2990520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736A7C-C4BD-0C87-E2ED-5FD8B3F32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511" y="694267"/>
              <a:ext cx="5936556" cy="4461933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38EB0F-273A-D644-D497-47FC243F5345}"/>
              </a:ext>
            </a:extLst>
          </p:cNvPr>
          <p:cNvCxnSpPr>
            <a:cxnSpLocks/>
          </p:cNvCxnSpPr>
          <p:nvPr/>
        </p:nvCxnSpPr>
        <p:spPr>
          <a:xfrm>
            <a:off x="7521487" y="3139273"/>
            <a:ext cx="1602331" cy="160057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925FA4-4DAF-D998-EAE4-D91DD5BD77F4}"/>
                  </a:ext>
                </a:extLst>
              </p:cNvPr>
              <p:cNvSpPr txBox="1"/>
              <p:nvPr/>
            </p:nvSpPr>
            <p:spPr>
              <a:xfrm>
                <a:off x="199058" y="685276"/>
                <a:ext cx="2659349" cy="109145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GB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925FA4-4DAF-D998-EAE4-D91DD5BD7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58" y="685276"/>
                <a:ext cx="2659349" cy="10914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E3AC4C-809E-C609-229B-5127211D8DD5}"/>
                  </a:ext>
                </a:extLst>
              </p:cNvPr>
              <p:cNvSpPr txBox="1"/>
              <p:nvPr/>
            </p:nvSpPr>
            <p:spPr>
              <a:xfrm rot="19305449">
                <a:off x="7349542" y="1078277"/>
                <a:ext cx="3594744" cy="44627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3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E3AC4C-809E-C609-229B-5127211D8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449">
                <a:off x="7349542" y="1078277"/>
                <a:ext cx="3594744" cy="4462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929FD3-29C0-95C0-8514-A71A50B9D30D}"/>
                  </a:ext>
                </a:extLst>
              </p:cNvPr>
              <p:cNvSpPr txBox="1"/>
              <p:nvPr/>
            </p:nvSpPr>
            <p:spPr>
              <a:xfrm rot="19408936">
                <a:off x="8745301" y="3012660"/>
                <a:ext cx="3588403" cy="44627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3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929FD3-29C0-95C0-8514-A71A50B9D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08936">
                <a:off x="8745301" y="3012660"/>
                <a:ext cx="3588403" cy="4462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0255C7-8388-2C6E-C7D3-7C29AD4024D5}"/>
                  </a:ext>
                </a:extLst>
              </p:cNvPr>
              <p:cNvSpPr txBox="1"/>
              <p:nvPr/>
            </p:nvSpPr>
            <p:spPr>
              <a:xfrm>
                <a:off x="199058" y="2126586"/>
                <a:ext cx="3594744" cy="800219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300" b="1" dirty="0">
                    <a:ea typeface="Cambria Math" panose="02040503050406030204" pitchFamily="18" charset="0"/>
                  </a:rPr>
                  <a:t>Positive boundary line: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3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0255C7-8388-2C6E-C7D3-7C29AD402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58" y="2126586"/>
                <a:ext cx="3594744" cy="800219"/>
              </a:xfrm>
              <a:prstGeom prst="rect">
                <a:avLst/>
              </a:prstGeom>
              <a:blipFill>
                <a:blip r:embed="rId8"/>
                <a:stretch>
                  <a:fillRect l="-2098" t="-4545" b="-6061"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AB4741-C7EA-076F-45D1-75C183FDE80A}"/>
                  </a:ext>
                </a:extLst>
              </p:cNvPr>
              <p:cNvSpPr txBox="1"/>
              <p:nvPr/>
            </p:nvSpPr>
            <p:spPr>
              <a:xfrm>
                <a:off x="205399" y="3139273"/>
                <a:ext cx="3588403" cy="800219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300" b="1" dirty="0">
                    <a:ea typeface="Cambria Math" panose="02040503050406030204" pitchFamily="18" charset="0"/>
                  </a:rPr>
                  <a:t>Negative boundary line: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sz="23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AB4741-C7EA-076F-45D1-75C183FDE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99" y="3139273"/>
                <a:ext cx="3588403" cy="800219"/>
              </a:xfrm>
              <a:prstGeom prst="rect">
                <a:avLst/>
              </a:prstGeom>
              <a:blipFill>
                <a:blip r:embed="rId9"/>
                <a:stretch>
                  <a:fillRect l="-1748" t="-2985" b="-5970"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633C73-2323-73BB-4F91-D742C77706B8}"/>
                  </a:ext>
                </a:extLst>
              </p:cNvPr>
              <p:cNvSpPr txBox="1"/>
              <p:nvPr/>
            </p:nvSpPr>
            <p:spPr>
              <a:xfrm>
                <a:off x="160621" y="4137383"/>
                <a:ext cx="3882108" cy="10938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−(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)|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(−</m:t>
                                  </m:r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𝟓</m:t>
                                  </m:r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633C73-2323-73BB-4F91-D742C7770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21" y="4137383"/>
                <a:ext cx="3882108" cy="1093889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0C0244-A523-FE1B-F5C5-E53EEA0859CE}"/>
                  </a:ext>
                </a:extLst>
              </p:cNvPr>
              <p:cNvSpPr txBox="1"/>
              <p:nvPr/>
            </p:nvSpPr>
            <p:spPr>
              <a:xfrm>
                <a:off x="160621" y="5490834"/>
                <a:ext cx="2004678" cy="52322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𝟖𝟐𝟖</m:t>
                      </m:r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0C0244-A523-FE1B-F5C5-E53EEA085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21" y="5490834"/>
                <a:ext cx="200467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00B05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>
            <a:extLst>
              <a:ext uri="{FF2B5EF4-FFF2-40B4-BE49-F238E27FC236}">
                <a16:creationId xmlns:a16="http://schemas.microsoft.com/office/drawing/2014/main" id="{B5BF577A-D3AB-C85A-9AE0-8D779090E02E}"/>
              </a:ext>
            </a:extLst>
          </p:cNvPr>
          <p:cNvSpPr/>
          <p:nvPr/>
        </p:nvSpPr>
        <p:spPr>
          <a:xfrm>
            <a:off x="4729978" y="694267"/>
            <a:ext cx="6798734" cy="5164666"/>
          </a:xfrm>
          <a:custGeom>
            <a:avLst/>
            <a:gdLst>
              <a:gd name="connsiteX0" fmla="*/ 8467 w 6798734"/>
              <a:gd name="connsiteY0" fmla="*/ 4512733 h 5164666"/>
              <a:gd name="connsiteX1" fmla="*/ 0 w 6798734"/>
              <a:gd name="connsiteY1" fmla="*/ 5156200 h 5164666"/>
              <a:gd name="connsiteX2" fmla="*/ 829734 w 6798734"/>
              <a:gd name="connsiteY2" fmla="*/ 5164666 h 5164666"/>
              <a:gd name="connsiteX3" fmla="*/ 2065867 w 6798734"/>
              <a:gd name="connsiteY3" fmla="*/ 4157133 h 5164666"/>
              <a:gd name="connsiteX4" fmla="*/ 3522134 w 6798734"/>
              <a:gd name="connsiteY4" fmla="*/ 3081866 h 5164666"/>
              <a:gd name="connsiteX5" fmla="*/ 6798734 w 6798734"/>
              <a:gd name="connsiteY5" fmla="*/ 677333 h 5164666"/>
              <a:gd name="connsiteX6" fmla="*/ 6798734 w 6798734"/>
              <a:gd name="connsiteY6" fmla="*/ 8466 h 5164666"/>
              <a:gd name="connsiteX7" fmla="*/ 5977467 w 6798734"/>
              <a:gd name="connsiteY7" fmla="*/ 0 h 5164666"/>
              <a:gd name="connsiteX8" fmla="*/ 8467 w 6798734"/>
              <a:gd name="connsiteY8" fmla="*/ 4512733 h 516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8734" h="5164666">
                <a:moveTo>
                  <a:pt x="8467" y="4512733"/>
                </a:moveTo>
                <a:lnTo>
                  <a:pt x="0" y="5156200"/>
                </a:lnTo>
                <a:lnTo>
                  <a:pt x="829734" y="5164666"/>
                </a:lnTo>
                <a:lnTo>
                  <a:pt x="2065867" y="4157133"/>
                </a:lnTo>
                <a:lnTo>
                  <a:pt x="3522134" y="3081866"/>
                </a:lnTo>
                <a:lnTo>
                  <a:pt x="6798734" y="677333"/>
                </a:lnTo>
                <a:lnTo>
                  <a:pt x="6798734" y="8466"/>
                </a:lnTo>
                <a:lnTo>
                  <a:pt x="5977467" y="0"/>
                </a:lnTo>
                <a:lnTo>
                  <a:pt x="8467" y="4512733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3A30FD1-EF6A-CB32-82E8-2B4204159A60}"/>
              </a:ext>
            </a:extLst>
          </p:cNvPr>
          <p:cNvSpPr/>
          <p:nvPr/>
        </p:nvSpPr>
        <p:spPr>
          <a:xfrm>
            <a:off x="5782733" y="1524000"/>
            <a:ext cx="5757334" cy="4326467"/>
          </a:xfrm>
          <a:custGeom>
            <a:avLst/>
            <a:gdLst>
              <a:gd name="connsiteX0" fmla="*/ 0 w 5757334"/>
              <a:gd name="connsiteY0" fmla="*/ 4318000 h 4326467"/>
              <a:gd name="connsiteX1" fmla="*/ 973667 w 5757334"/>
              <a:gd name="connsiteY1" fmla="*/ 4326467 h 4326467"/>
              <a:gd name="connsiteX2" fmla="*/ 1718734 w 5757334"/>
              <a:gd name="connsiteY2" fmla="*/ 4309533 h 4326467"/>
              <a:gd name="connsiteX3" fmla="*/ 5757334 w 5757334"/>
              <a:gd name="connsiteY3" fmla="*/ 1346200 h 4326467"/>
              <a:gd name="connsiteX4" fmla="*/ 5748867 w 5757334"/>
              <a:gd name="connsiteY4" fmla="*/ 0 h 4326467"/>
              <a:gd name="connsiteX5" fmla="*/ 0 w 5757334"/>
              <a:gd name="connsiteY5" fmla="*/ 4318000 h 432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7334" h="4326467">
                <a:moveTo>
                  <a:pt x="0" y="4318000"/>
                </a:moveTo>
                <a:lnTo>
                  <a:pt x="973667" y="4326467"/>
                </a:lnTo>
                <a:lnTo>
                  <a:pt x="1718734" y="4309533"/>
                </a:lnTo>
                <a:lnTo>
                  <a:pt x="5757334" y="1346200"/>
                </a:lnTo>
                <a:cubicBezTo>
                  <a:pt x="5754512" y="897467"/>
                  <a:pt x="5751689" y="448733"/>
                  <a:pt x="5748867" y="0"/>
                </a:cubicBezTo>
                <a:lnTo>
                  <a:pt x="0" y="431800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9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095113" y="497082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/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1E205D-1DDB-9633-9390-FE9599261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817" y="2938079"/>
              <a:ext cx="4014013" cy="2990520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736A7C-C4BD-0C87-E2ED-5FD8B3F32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511" y="694267"/>
              <a:ext cx="5936556" cy="4461933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38EB0F-273A-D644-D497-47FC243F5345}"/>
              </a:ext>
            </a:extLst>
          </p:cNvPr>
          <p:cNvCxnSpPr>
            <a:cxnSpLocks/>
          </p:cNvCxnSpPr>
          <p:nvPr/>
        </p:nvCxnSpPr>
        <p:spPr>
          <a:xfrm>
            <a:off x="7521487" y="3139273"/>
            <a:ext cx="1602331" cy="160057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E3AC4C-809E-C609-229B-5127211D8DD5}"/>
                  </a:ext>
                </a:extLst>
              </p:cNvPr>
              <p:cNvSpPr txBox="1"/>
              <p:nvPr/>
            </p:nvSpPr>
            <p:spPr>
              <a:xfrm rot="19305449">
                <a:off x="7349542" y="1078277"/>
                <a:ext cx="3594744" cy="44627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</m:t>
                      </m:r>
                      <m:r>
                        <a:rPr lang="en-GB" sz="23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3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E3AC4C-809E-C609-229B-5127211D8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449">
                <a:off x="7349542" y="1078277"/>
                <a:ext cx="3594744" cy="4462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929FD3-29C0-95C0-8514-A71A50B9D30D}"/>
                  </a:ext>
                </a:extLst>
              </p:cNvPr>
              <p:cNvSpPr txBox="1"/>
              <p:nvPr/>
            </p:nvSpPr>
            <p:spPr>
              <a:xfrm rot="19408936">
                <a:off x="8745301" y="3012660"/>
                <a:ext cx="3588403" cy="446276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23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GB" sz="23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3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E929FD3-29C0-95C0-8514-A71A50B9D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08936">
                <a:off x="8745301" y="3012660"/>
                <a:ext cx="3588403" cy="4462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7030A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EDF52A-AC75-889D-8249-6A7269525971}"/>
                  </a:ext>
                </a:extLst>
              </p:cNvPr>
              <p:cNvSpPr txBox="1"/>
              <p:nvPr/>
            </p:nvSpPr>
            <p:spPr>
              <a:xfrm>
                <a:off x="349281" y="2001633"/>
                <a:ext cx="3181677" cy="2093394"/>
              </a:xfrm>
              <a:custGeom>
                <a:avLst/>
                <a:gdLst>
                  <a:gd name="connsiteX0" fmla="*/ 0 w 3181677"/>
                  <a:gd name="connsiteY0" fmla="*/ 0 h 2093394"/>
                  <a:gd name="connsiteX1" fmla="*/ 498463 w 3181677"/>
                  <a:gd name="connsiteY1" fmla="*/ 0 h 2093394"/>
                  <a:gd name="connsiteX2" fmla="*/ 933292 w 3181677"/>
                  <a:gd name="connsiteY2" fmla="*/ 0 h 2093394"/>
                  <a:gd name="connsiteX3" fmla="*/ 1527205 w 3181677"/>
                  <a:gd name="connsiteY3" fmla="*/ 0 h 2093394"/>
                  <a:gd name="connsiteX4" fmla="*/ 2025668 w 3181677"/>
                  <a:gd name="connsiteY4" fmla="*/ 0 h 2093394"/>
                  <a:gd name="connsiteX5" fmla="*/ 2524130 w 3181677"/>
                  <a:gd name="connsiteY5" fmla="*/ 0 h 2093394"/>
                  <a:gd name="connsiteX6" fmla="*/ 3181677 w 3181677"/>
                  <a:gd name="connsiteY6" fmla="*/ 0 h 2093394"/>
                  <a:gd name="connsiteX7" fmla="*/ 3181677 w 3181677"/>
                  <a:gd name="connsiteY7" fmla="*/ 481481 h 2093394"/>
                  <a:gd name="connsiteX8" fmla="*/ 3181677 w 3181677"/>
                  <a:gd name="connsiteY8" fmla="*/ 1004829 h 2093394"/>
                  <a:gd name="connsiteX9" fmla="*/ 3181677 w 3181677"/>
                  <a:gd name="connsiteY9" fmla="*/ 1486310 h 2093394"/>
                  <a:gd name="connsiteX10" fmla="*/ 3181677 w 3181677"/>
                  <a:gd name="connsiteY10" fmla="*/ 2093394 h 2093394"/>
                  <a:gd name="connsiteX11" fmla="*/ 2651398 w 3181677"/>
                  <a:gd name="connsiteY11" fmla="*/ 2093394 h 2093394"/>
                  <a:gd name="connsiteX12" fmla="*/ 2152935 w 3181677"/>
                  <a:gd name="connsiteY12" fmla="*/ 2093394 h 2093394"/>
                  <a:gd name="connsiteX13" fmla="*/ 1559022 w 3181677"/>
                  <a:gd name="connsiteY13" fmla="*/ 2093394 h 2093394"/>
                  <a:gd name="connsiteX14" fmla="*/ 965109 w 3181677"/>
                  <a:gd name="connsiteY14" fmla="*/ 2093394 h 2093394"/>
                  <a:gd name="connsiteX15" fmla="*/ 498463 w 3181677"/>
                  <a:gd name="connsiteY15" fmla="*/ 2093394 h 2093394"/>
                  <a:gd name="connsiteX16" fmla="*/ 0 w 3181677"/>
                  <a:gd name="connsiteY16" fmla="*/ 2093394 h 2093394"/>
                  <a:gd name="connsiteX17" fmla="*/ 0 w 3181677"/>
                  <a:gd name="connsiteY17" fmla="*/ 1528178 h 2093394"/>
                  <a:gd name="connsiteX18" fmla="*/ 0 w 3181677"/>
                  <a:gd name="connsiteY18" fmla="*/ 1067631 h 2093394"/>
                  <a:gd name="connsiteX19" fmla="*/ 0 w 3181677"/>
                  <a:gd name="connsiteY19" fmla="*/ 586150 h 2093394"/>
                  <a:gd name="connsiteX20" fmla="*/ 0 w 3181677"/>
                  <a:gd name="connsiteY20" fmla="*/ 0 h 2093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181677" h="2093394" extrusionOk="0">
                    <a:moveTo>
                      <a:pt x="0" y="0"/>
                    </a:moveTo>
                    <a:cubicBezTo>
                      <a:pt x="236952" y="-10718"/>
                      <a:pt x="274446" y="56580"/>
                      <a:pt x="498463" y="0"/>
                    </a:cubicBezTo>
                    <a:cubicBezTo>
                      <a:pt x="722480" y="-56580"/>
                      <a:pt x="735132" y="33269"/>
                      <a:pt x="933292" y="0"/>
                    </a:cubicBezTo>
                    <a:cubicBezTo>
                      <a:pt x="1131452" y="-33269"/>
                      <a:pt x="1245083" y="34930"/>
                      <a:pt x="1527205" y="0"/>
                    </a:cubicBezTo>
                    <a:cubicBezTo>
                      <a:pt x="1809327" y="-34930"/>
                      <a:pt x="1876398" y="42643"/>
                      <a:pt x="2025668" y="0"/>
                    </a:cubicBezTo>
                    <a:cubicBezTo>
                      <a:pt x="2174938" y="-42643"/>
                      <a:pt x="2296951" y="34108"/>
                      <a:pt x="2524130" y="0"/>
                    </a:cubicBezTo>
                    <a:cubicBezTo>
                      <a:pt x="2751309" y="-34108"/>
                      <a:pt x="2992818" y="77041"/>
                      <a:pt x="3181677" y="0"/>
                    </a:cubicBezTo>
                    <a:cubicBezTo>
                      <a:pt x="3186549" y="151467"/>
                      <a:pt x="3149940" y="301480"/>
                      <a:pt x="3181677" y="481481"/>
                    </a:cubicBezTo>
                    <a:cubicBezTo>
                      <a:pt x="3213414" y="661482"/>
                      <a:pt x="3144599" y="745863"/>
                      <a:pt x="3181677" y="1004829"/>
                    </a:cubicBezTo>
                    <a:cubicBezTo>
                      <a:pt x="3218755" y="1263795"/>
                      <a:pt x="3141981" y="1263587"/>
                      <a:pt x="3181677" y="1486310"/>
                    </a:cubicBezTo>
                    <a:cubicBezTo>
                      <a:pt x="3221373" y="1709033"/>
                      <a:pt x="3143444" y="1895341"/>
                      <a:pt x="3181677" y="2093394"/>
                    </a:cubicBezTo>
                    <a:cubicBezTo>
                      <a:pt x="2933203" y="2132696"/>
                      <a:pt x="2872676" y="2093188"/>
                      <a:pt x="2651398" y="2093394"/>
                    </a:cubicBezTo>
                    <a:cubicBezTo>
                      <a:pt x="2430120" y="2093600"/>
                      <a:pt x="2360311" y="2035203"/>
                      <a:pt x="2152935" y="2093394"/>
                    </a:cubicBezTo>
                    <a:cubicBezTo>
                      <a:pt x="1945559" y="2151585"/>
                      <a:pt x="1702448" y="2070028"/>
                      <a:pt x="1559022" y="2093394"/>
                    </a:cubicBezTo>
                    <a:cubicBezTo>
                      <a:pt x="1415596" y="2116760"/>
                      <a:pt x="1143904" y="2087144"/>
                      <a:pt x="965109" y="2093394"/>
                    </a:cubicBezTo>
                    <a:cubicBezTo>
                      <a:pt x="786314" y="2099644"/>
                      <a:pt x="643225" y="2092116"/>
                      <a:pt x="498463" y="2093394"/>
                    </a:cubicBezTo>
                    <a:cubicBezTo>
                      <a:pt x="353701" y="2094672"/>
                      <a:pt x="100094" y="2048412"/>
                      <a:pt x="0" y="2093394"/>
                    </a:cubicBezTo>
                    <a:cubicBezTo>
                      <a:pt x="-23505" y="1847852"/>
                      <a:pt x="50799" y="1683535"/>
                      <a:pt x="0" y="1528178"/>
                    </a:cubicBezTo>
                    <a:cubicBezTo>
                      <a:pt x="-50799" y="1372821"/>
                      <a:pt x="25955" y="1249604"/>
                      <a:pt x="0" y="1067631"/>
                    </a:cubicBezTo>
                    <a:cubicBezTo>
                      <a:pt x="-25955" y="885658"/>
                      <a:pt x="55542" y="785051"/>
                      <a:pt x="0" y="586150"/>
                    </a:cubicBezTo>
                    <a:cubicBezTo>
                      <a:pt x="-55542" y="387249"/>
                      <a:pt x="30580" y="277110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500" dirty="0">
                    <a:ea typeface="Cambria Math" panose="02040503050406030204" pitchFamily="18" charset="0"/>
                  </a:rPr>
                  <a:t>We can further rewrite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GB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GB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e>
                          <m:sup>
                            <m:r>
                              <a:rPr lang="en-GB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</m:oMath>
                </a14:m>
                <a:r>
                  <a:rPr lang="en-GB" sz="2500" b="1" dirty="0">
                    <a:ea typeface="Cambria Math" panose="02040503050406030204" pitchFamily="18" charset="0"/>
                  </a:rPr>
                  <a:t> </a:t>
                </a:r>
                <a:r>
                  <a:rPr lang="en-GB" sz="2500" dirty="0">
                    <a:ea typeface="Cambria Math" panose="02040503050406030204" pitchFamily="18" charset="0"/>
                  </a:rPr>
                  <a:t>as the magnitude of </a:t>
                </a:r>
                <a:r>
                  <a:rPr lang="en-GB" sz="2500" b="1" dirty="0">
                    <a:ea typeface="Cambria Math" panose="02040503050406030204" pitchFamily="18" charset="0"/>
                  </a:rPr>
                  <a:t>w</a:t>
                </a:r>
                <a:r>
                  <a:rPr lang="en-GB" sz="2500" dirty="0">
                    <a:ea typeface="Cambria Math" panose="02040503050406030204" pitchFamily="18" charset="0"/>
                  </a:rPr>
                  <a:t>, which will give us the equation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EDF52A-AC75-889D-8249-6A7269525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81" y="2001633"/>
                <a:ext cx="3181677" cy="2093394"/>
              </a:xfrm>
              <a:prstGeom prst="rect">
                <a:avLst/>
              </a:prstGeom>
              <a:blipFill>
                <a:blip r:embed="rId7"/>
                <a:stretch>
                  <a:fillRect l="-1946" t="-581" r="-3113" b="-4070"/>
                </a:stretch>
              </a:blipFill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181677"/>
                          <a:gd name="connsiteY0" fmla="*/ 0 h 2093394"/>
                          <a:gd name="connsiteX1" fmla="*/ 498463 w 3181677"/>
                          <a:gd name="connsiteY1" fmla="*/ 0 h 2093394"/>
                          <a:gd name="connsiteX2" fmla="*/ 933292 w 3181677"/>
                          <a:gd name="connsiteY2" fmla="*/ 0 h 2093394"/>
                          <a:gd name="connsiteX3" fmla="*/ 1527205 w 3181677"/>
                          <a:gd name="connsiteY3" fmla="*/ 0 h 2093394"/>
                          <a:gd name="connsiteX4" fmla="*/ 2025668 w 3181677"/>
                          <a:gd name="connsiteY4" fmla="*/ 0 h 2093394"/>
                          <a:gd name="connsiteX5" fmla="*/ 2524130 w 3181677"/>
                          <a:gd name="connsiteY5" fmla="*/ 0 h 2093394"/>
                          <a:gd name="connsiteX6" fmla="*/ 3181677 w 3181677"/>
                          <a:gd name="connsiteY6" fmla="*/ 0 h 2093394"/>
                          <a:gd name="connsiteX7" fmla="*/ 3181677 w 3181677"/>
                          <a:gd name="connsiteY7" fmla="*/ 481481 h 2093394"/>
                          <a:gd name="connsiteX8" fmla="*/ 3181677 w 3181677"/>
                          <a:gd name="connsiteY8" fmla="*/ 1004829 h 2093394"/>
                          <a:gd name="connsiteX9" fmla="*/ 3181677 w 3181677"/>
                          <a:gd name="connsiteY9" fmla="*/ 1486310 h 2093394"/>
                          <a:gd name="connsiteX10" fmla="*/ 3181677 w 3181677"/>
                          <a:gd name="connsiteY10" fmla="*/ 2093394 h 2093394"/>
                          <a:gd name="connsiteX11" fmla="*/ 2651398 w 3181677"/>
                          <a:gd name="connsiteY11" fmla="*/ 2093394 h 2093394"/>
                          <a:gd name="connsiteX12" fmla="*/ 2152935 w 3181677"/>
                          <a:gd name="connsiteY12" fmla="*/ 2093394 h 2093394"/>
                          <a:gd name="connsiteX13" fmla="*/ 1559022 w 3181677"/>
                          <a:gd name="connsiteY13" fmla="*/ 2093394 h 2093394"/>
                          <a:gd name="connsiteX14" fmla="*/ 965109 w 3181677"/>
                          <a:gd name="connsiteY14" fmla="*/ 2093394 h 2093394"/>
                          <a:gd name="connsiteX15" fmla="*/ 498463 w 3181677"/>
                          <a:gd name="connsiteY15" fmla="*/ 2093394 h 2093394"/>
                          <a:gd name="connsiteX16" fmla="*/ 0 w 3181677"/>
                          <a:gd name="connsiteY16" fmla="*/ 2093394 h 2093394"/>
                          <a:gd name="connsiteX17" fmla="*/ 0 w 3181677"/>
                          <a:gd name="connsiteY17" fmla="*/ 1528178 h 2093394"/>
                          <a:gd name="connsiteX18" fmla="*/ 0 w 3181677"/>
                          <a:gd name="connsiteY18" fmla="*/ 1067631 h 2093394"/>
                          <a:gd name="connsiteX19" fmla="*/ 0 w 3181677"/>
                          <a:gd name="connsiteY19" fmla="*/ 586150 h 2093394"/>
                          <a:gd name="connsiteX20" fmla="*/ 0 w 3181677"/>
                          <a:gd name="connsiteY20" fmla="*/ 0 h 209339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3181677" h="2093394" extrusionOk="0">
                            <a:moveTo>
                              <a:pt x="0" y="0"/>
                            </a:moveTo>
                            <a:cubicBezTo>
                              <a:pt x="236952" y="-10718"/>
                              <a:pt x="274446" y="56580"/>
                              <a:pt x="498463" y="0"/>
                            </a:cubicBezTo>
                            <a:cubicBezTo>
                              <a:pt x="722480" y="-56580"/>
                              <a:pt x="735132" y="33269"/>
                              <a:pt x="933292" y="0"/>
                            </a:cubicBezTo>
                            <a:cubicBezTo>
                              <a:pt x="1131452" y="-33269"/>
                              <a:pt x="1245083" y="34930"/>
                              <a:pt x="1527205" y="0"/>
                            </a:cubicBezTo>
                            <a:cubicBezTo>
                              <a:pt x="1809327" y="-34930"/>
                              <a:pt x="1876398" y="42643"/>
                              <a:pt x="2025668" y="0"/>
                            </a:cubicBezTo>
                            <a:cubicBezTo>
                              <a:pt x="2174938" y="-42643"/>
                              <a:pt x="2296951" y="34108"/>
                              <a:pt x="2524130" y="0"/>
                            </a:cubicBezTo>
                            <a:cubicBezTo>
                              <a:pt x="2751309" y="-34108"/>
                              <a:pt x="2992818" y="77041"/>
                              <a:pt x="3181677" y="0"/>
                            </a:cubicBezTo>
                            <a:cubicBezTo>
                              <a:pt x="3186549" y="151467"/>
                              <a:pt x="3149940" y="301480"/>
                              <a:pt x="3181677" y="481481"/>
                            </a:cubicBezTo>
                            <a:cubicBezTo>
                              <a:pt x="3213414" y="661482"/>
                              <a:pt x="3144599" y="745863"/>
                              <a:pt x="3181677" y="1004829"/>
                            </a:cubicBezTo>
                            <a:cubicBezTo>
                              <a:pt x="3218755" y="1263795"/>
                              <a:pt x="3141981" y="1263587"/>
                              <a:pt x="3181677" y="1486310"/>
                            </a:cubicBezTo>
                            <a:cubicBezTo>
                              <a:pt x="3221373" y="1709033"/>
                              <a:pt x="3143444" y="1895341"/>
                              <a:pt x="3181677" y="2093394"/>
                            </a:cubicBezTo>
                            <a:cubicBezTo>
                              <a:pt x="2933203" y="2132696"/>
                              <a:pt x="2872676" y="2093188"/>
                              <a:pt x="2651398" y="2093394"/>
                            </a:cubicBezTo>
                            <a:cubicBezTo>
                              <a:pt x="2430120" y="2093600"/>
                              <a:pt x="2360311" y="2035203"/>
                              <a:pt x="2152935" y="2093394"/>
                            </a:cubicBezTo>
                            <a:cubicBezTo>
                              <a:pt x="1945559" y="2151585"/>
                              <a:pt x="1702448" y="2070028"/>
                              <a:pt x="1559022" y="2093394"/>
                            </a:cubicBezTo>
                            <a:cubicBezTo>
                              <a:pt x="1415596" y="2116760"/>
                              <a:pt x="1143904" y="2087144"/>
                              <a:pt x="965109" y="2093394"/>
                            </a:cubicBezTo>
                            <a:cubicBezTo>
                              <a:pt x="786314" y="2099644"/>
                              <a:pt x="643225" y="2092116"/>
                              <a:pt x="498463" y="2093394"/>
                            </a:cubicBezTo>
                            <a:cubicBezTo>
                              <a:pt x="353701" y="2094672"/>
                              <a:pt x="100094" y="2048412"/>
                              <a:pt x="0" y="2093394"/>
                            </a:cubicBezTo>
                            <a:cubicBezTo>
                              <a:pt x="-23505" y="1847852"/>
                              <a:pt x="50799" y="1683535"/>
                              <a:pt x="0" y="1528178"/>
                            </a:cubicBezTo>
                            <a:cubicBezTo>
                              <a:pt x="-50799" y="1372821"/>
                              <a:pt x="25955" y="1249604"/>
                              <a:pt x="0" y="1067631"/>
                            </a:cubicBezTo>
                            <a:cubicBezTo>
                              <a:pt x="-25955" y="885658"/>
                              <a:pt x="55542" y="785051"/>
                              <a:pt x="0" y="586150"/>
                            </a:cubicBezTo>
                            <a:cubicBezTo>
                              <a:pt x="-55542" y="387249"/>
                              <a:pt x="30580" y="27711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75DCA8-5E70-CBFB-4A58-FD6224E9AB87}"/>
                  </a:ext>
                </a:extLst>
              </p:cNvPr>
              <p:cNvSpPr txBox="1"/>
              <p:nvPr/>
            </p:nvSpPr>
            <p:spPr>
              <a:xfrm>
                <a:off x="349281" y="553895"/>
                <a:ext cx="2659349" cy="109145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75DCA8-5E70-CBFB-4A58-FD6224E9A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81" y="553895"/>
                <a:ext cx="2659349" cy="10914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F6F74A-976C-BCC4-50EB-80AB644DE4B9}"/>
                  </a:ext>
                </a:extLst>
              </p:cNvPr>
              <p:cNvSpPr txBox="1"/>
              <p:nvPr/>
            </p:nvSpPr>
            <p:spPr>
              <a:xfrm>
                <a:off x="349281" y="4477508"/>
                <a:ext cx="2659349" cy="97436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F6F74A-976C-BCC4-50EB-80AB644DE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81" y="4477508"/>
                <a:ext cx="2659349" cy="974369"/>
              </a:xfrm>
              <a:prstGeom prst="rect">
                <a:avLst/>
              </a:prstGeom>
              <a:blipFill>
                <a:blip r:embed="rId9"/>
                <a:stretch>
                  <a:fillRect b="-8642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>
            <a:extLst>
              <a:ext uri="{FF2B5EF4-FFF2-40B4-BE49-F238E27FC236}">
                <a16:creationId xmlns:a16="http://schemas.microsoft.com/office/drawing/2014/main" id="{116976B7-4037-7722-71BD-EC16C674F955}"/>
              </a:ext>
            </a:extLst>
          </p:cNvPr>
          <p:cNvSpPr/>
          <p:nvPr/>
        </p:nvSpPr>
        <p:spPr>
          <a:xfrm>
            <a:off x="4729978" y="694267"/>
            <a:ext cx="6798734" cy="5164666"/>
          </a:xfrm>
          <a:custGeom>
            <a:avLst/>
            <a:gdLst>
              <a:gd name="connsiteX0" fmla="*/ 8467 w 6798734"/>
              <a:gd name="connsiteY0" fmla="*/ 4512733 h 5164666"/>
              <a:gd name="connsiteX1" fmla="*/ 0 w 6798734"/>
              <a:gd name="connsiteY1" fmla="*/ 5156200 h 5164666"/>
              <a:gd name="connsiteX2" fmla="*/ 829734 w 6798734"/>
              <a:gd name="connsiteY2" fmla="*/ 5164666 h 5164666"/>
              <a:gd name="connsiteX3" fmla="*/ 2065867 w 6798734"/>
              <a:gd name="connsiteY3" fmla="*/ 4157133 h 5164666"/>
              <a:gd name="connsiteX4" fmla="*/ 3522134 w 6798734"/>
              <a:gd name="connsiteY4" fmla="*/ 3081866 h 5164666"/>
              <a:gd name="connsiteX5" fmla="*/ 6798734 w 6798734"/>
              <a:gd name="connsiteY5" fmla="*/ 677333 h 5164666"/>
              <a:gd name="connsiteX6" fmla="*/ 6798734 w 6798734"/>
              <a:gd name="connsiteY6" fmla="*/ 8466 h 5164666"/>
              <a:gd name="connsiteX7" fmla="*/ 5977467 w 6798734"/>
              <a:gd name="connsiteY7" fmla="*/ 0 h 5164666"/>
              <a:gd name="connsiteX8" fmla="*/ 8467 w 6798734"/>
              <a:gd name="connsiteY8" fmla="*/ 4512733 h 516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8734" h="5164666">
                <a:moveTo>
                  <a:pt x="8467" y="4512733"/>
                </a:moveTo>
                <a:lnTo>
                  <a:pt x="0" y="5156200"/>
                </a:lnTo>
                <a:lnTo>
                  <a:pt x="829734" y="5164666"/>
                </a:lnTo>
                <a:lnTo>
                  <a:pt x="2065867" y="4157133"/>
                </a:lnTo>
                <a:lnTo>
                  <a:pt x="3522134" y="3081866"/>
                </a:lnTo>
                <a:lnTo>
                  <a:pt x="6798734" y="677333"/>
                </a:lnTo>
                <a:lnTo>
                  <a:pt x="6798734" y="8466"/>
                </a:lnTo>
                <a:lnTo>
                  <a:pt x="5977467" y="0"/>
                </a:lnTo>
                <a:lnTo>
                  <a:pt x="8467" y="4512733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B7BBBEB-0F8E-73D1-2D80-EA10B28663EE}"/>
              </a:ext>
            </a:extLst>
          </p:cNvPr>
          <p:cNvSpPr/>
          <p:nvPr/>
        </p:nvSpPr>
        <p:spPr>
          <a:xfrm>
            <a:off x="5782733" y="1524000"/>
            <a:ext cx="5757334" cy="4326467"/>
          </a:xfrm>
          <a:custGeom>
            <a:avLst/>
            <a:gdLst>
              <a:gd name="connsiteX0" fmla="*/ 0 w 5757334"/>
              <a:gd name="connsiteY0" fmla="*/ 4318000 h 4326467"/>
              <a:gd name="connsiteX1" fmla="*/ 973667 w 5757334"/>
              <a:gd name="connsiteY1" fmla="*/ 4326467 h 4326467"/>
              <a:gd name="connsiteX2" fmla="*/ 1718734 w 5757334"/>
              <a:gd name="connsiteY2" fmla="*/ 4309533 h 4326467"/>
              <a:gd name="connsiteX3" fmla="*/ 5757334 w 5757334"/>
              <a:gd name="connsiteY3" fmla="*/ 1346200 h 4326467"/>
              <a:gd name="connsiteX4" fmla="*/ 5748867 w 5757334"/>
              <a:gd name="connsiteY4" fmla="*/ 0 h 4326467"/>
              <a:gd name="connsiteX5" fmla="*/ 0 w 5757334"/>
              <a:gd name="connsiteY5" fmla="*/ 4318000 h 432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7334" h="4326467">
                <a:moveTo>
                  <a:pt x="0" y="4318000"/>
                </a:moveTo>
                <a:lnTo>
                  <a:pt x="973667" y="4326467"/>
                </a:lnTo>
                <a:lnTo>
                  <a:pt x="1718734" y="4309533"/>
                </a:lnTo>
                <a:lnTo>
                  <a:pt x="5757334" y="1346200"/>
                </a:lnTo>
                <a:cubicBezTo>
                  <a:pt x="5754512" y="897467"/>
                  <a:pt x="5751689" y="448733"/>
                  <a:pt x="5748867" y="0"/>
                </a:cubicBezTo>
                <a:lnTo>
                  <a:pt x="0" y="431800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5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2B44F0-D694-452A-1AB3-112279C6F315}"/>
              </a:ext>
            </a:extLst>
          </p:cNvPr>
          <p:cNvGrpSpPr/>
          <p:nvPr/>
        </p:nvGrpSpPr>
        <p:grpSpPr>
          <a:xfrm>
            <a:off x="4095113" y="497082"/>
            <a:ext cx="7597749" cy="6075334"/>
            <a:chOff x="3779513" y="506073"/>
            <a:chExt cx="7597749" cy="607533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6C8719-FDC1-CADA-9307-DD73FF59B0CA}"/>
                </a:ext>
              </a:extLst>
            </p:cNvPr>
            <p:cNvSpPr txBox="1"/>
            <p:nvPr/>
          </p:nvSpPr>
          <p:spPr>
            <a:xfrm>
              <a:off x="7963792" y="6185949"/>
              <a:ext cx="591191" cy="395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Size</a:t>
              </a:r>
              <a:endParaRPr lang="en-PH" sz="15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7F8423-C1C9-BB20-322E-15C9505C7831}"/>
                </a:ext>
              </a:extLst>
            </p:cNvPr>
            <p:cNvSpPr txBox="1"/>
            <p:nvPr/>
          </p:nvSpPr>
          <p:spPr>
            <a:xfrm>
              <a:off x="3779513" y="2479080"/>
              <a:ext cx="1107996" cy="1288964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500" b="1" dirty="0"/>
                <a:t>Snout Width</a:t>
              </a:r>
              <a:endParaRPr lang="en-PH" sz="1500" b="1" dirty="0"/>
            </a:p>
          </p:txBody>
        </p:sp>
        <p:graphicFrame>
          <p:nvGraphicFramePr>
            <p:cNvPr id="25" name="Chart 24">
              <a:extLst>
                <a:ext uri="{FF2B5EF4-FFF2-40B4-BE49-F238E27FC236}">
                  <a16:creationId xmlns:a16="http://schemas.microsoft.com/office/drawing/2014/main" id="{278731D5-E0F3-B58A-4CE6-6A4560A271B2}"/>
                </a:ext>
              </a:extLst>
            </p:cNvPr>
            <p:cNvGraphicFramePr/>
            <p:nvPr/>
          </p:nvGraphicFramePr>
          <p:xfrm>
            <a:off x="4030275" y="506073"/>
            <a:ext cx="7346987" cy="58458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B86C83-7BF2-479A-CA9F-333402F88E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3039" y="1439080"/>
              <a:ext cx="5980796" cy="4489519"/>
            </a:xfrm>
            <a:prstGeom prst="line">
              <a:avLst/>
            </a:prstGeom>
            <a:ln w="57150">
              <a:solidFill>
                <a:srgbClr val="FFC000"/>
              </a:solidFill>
              <a:prstDash val="soli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11E205D-1DDB-9633-9390-FE9599261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5817" y="2938079"/>
              <a:ext cx="4014013" cy="2990520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736A7C-C4BD-0C87-E2ED-5FD8B3F32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3511" y="694267"/>
              <a:ext cx="5936556" cy="4461933"/>
            </a:xfrm>
            <a:prstGeom prst="line">
              <a:avLst/>
            </a:prstGeom>
            <a:ln w="57150">
              <a:solidFill>
                <a:srgbClr val="FFC000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38EB0F-273A-D644-D497-47FC243F5345}"/>
              </a:ext>
            </a:extLst>
          </p:cNvPr>
          <p:cNvCxnSpPr>
            <a:cxnSpLocks/>
          </p:cNvCxnSpPr>
          <p:nvPr/>
        </p:nvCxnSpPr>
        <p:spPr>
          <a:xfrm>
            <a:off x="7521487" y="3139273"/>
            <a:ext cx="1602331" cy="160057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EDF52A-AC75-889D-8249-6A7269525971}"/>
                  </a:ext>
                </a:extLst>
              </p:cNvPr>
              <p:cNvSpPr txBox="1"/>
              <p:nvPr/>
            </p:nvSpPr>
            <p:spPr>
              <a:xfrm>
                <a:off x="349281" y="2001633"/>
                <a:ext cx="3181677" cy="2785378"/>
              </a:xfrm>
              <a:custGeom>
                <a:avLst/>
                <a:gdLst>
                  <a:gd name="connsiteX0" fmla="*/ 0 w 3181677"/>
                  <a:gd name="connsiteY0" fmla="*/ 0 h 2785378"/>
                  <a:gd name="connsiteX1" fmla="*/ 498463 w 3181677"/>
                  <a:gd name="connsiteY1" fmla="*/ 0 h 2785378"/>
                  <a:gd name="connsiteX2" fmla="*/ 933292 w 3181677"/>
                  <a:gd name="connsiteY2" fmla="*/ 0 h 2785378"/>
                  <a:gd name="connsiteX3" fmla="*/ 1527205 w 3181677"/>
                  <a:gd name="connsiteY3" fmla="*/ 0 h 2785378"/>
                  <a:gd name="connsiteX4" fmla="*/ 2025668 w 3181677"/>
                  <a:gd name="connsiteY4" fmla="*/ 0 h 2785378"/>
                  <a:gd name="connsiteX5" fmla="*/ 2524130 w 3181677"/>
                  <a:gd name="connsiteY5" fmla="*/ 0 h 2785378"/>
                  <a:gd name="connsiteX6" fmla="*/ 3181677 w 3181677"/>
                  <a:gd name="connsiteY6" fmla="*/ 0 h 2785378"/>
                  <a:gd name="connsiteX7" fmla="*/ 3181677 w 3181677"/>
                  <a:gd name="connsiteY7" fmla="*/ 501368 h 2785378"/>
                  <a:gd name="connsiteX8" fmla="*/ 3181677 w 3181677"/>
                  <a:gd name="connsiteY8" fmla="*/ 1058444 h 2785378"/>
                  <a:gd name="connsiteX9" fmla="*/ 3181677 w 3181677"/>
                  <a:gd name="connsiteY9" fmla="*/ 1559812 h 2785378"/>
                  <a:gd name="connsiteX10" fmla="*/ 3181677 w 3181677"/>
                  <a:gd name="connsiteY10" fmla="*/ 2061180 h 2785378"/>
                  <a:gd name="connsiteX11" fmla="*/ 3181677 w 3181677"/>
                  <a:gd name="connsiteY11" fmla="*/ 2785378 h 2785378"/>
                  <a:gd name="connsiteX12" fmla="*/ 2619581 w 3181677"/>
                  <a:gd name="connsiteY12" fmla="*/ 2785378 h 2785378"/>
                  <a:gd name="connsiteX13" fmla="*/ 2025668 w 3181677"/>
                  <a:gd name="connsiteY13" fmla="*/ 2785378 h 2785378"/>
                  <a:gd name="connsiteX14" fmla="*/ 1431755 w 3181677"/>
                  <a:gd name="connsiteY14" fmla="*/ 2785378 h 2785378"/>
                  <a:gd name="connsiteX15" fmla="*/ 965109 w 3181677"/>
                  <a:gd name="connsiteY15" fmla="*/ 2785378 h 2785378"/>
                  <a:gd name="connsiteX16" fmla="*/ 0 w 3181677"/>
                  <a:gd name="connsiteY16" fmla="*/ 2785378 h 2785378"/>
                  <a:gd name="connsiteX17" fmla="*/ 0 w 3181677"/>
                  <a:gd name="connsiteY17" fmla="*/ 2172595 h 2785378"/>
                  <a:gd name="connsiteX18" fmla="*/ 0 w 3181677"/>
                  <a:gd name="connsiteY18" fmla="*/ 1699081 h 2785378"/>
                  <a:gd name="connsiteX19" fmla="*/ 0 w 3181677"/>
                  <a:gd name="connsiteY19" fmla="*/ 1197713 h 2785378"/>
                  <a:gd name="connsiteX20" fmla="*/ 0 w 3181677"/>
                  <a:gd name="connsiteY20" fmla="*/ 696344 h 2785378"/>
                  <a:gd name="connsiteX21" fmla="*/ 0 w 3181677"/>
                  <a:gd name="connsiteY21" fmla="*/ 0 h 2785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81677" h="2785378" extrusionOk="0">
                    <a:moveTo>
                      <a:pt x="0" y="0"/>
                    </a:moveTo>
                    <a:cubicBezTo>
                      <a:pt x="236952" y="-10718"/>
                      <a:pt x="274446" y="56580"/>
                      <a:pt x="498463" y="0"/>
                    </a:cubicBezTo>
                    <a:cubicBezTo>
                      <a:pt x="722480" y="-56580"/>
                      <a:pt x="735132" y="33269"/>
                      <a:pt x="933292" y="0"/>
                    </a:cubicBezTo>
                    <a:cubicBezTo>
                      <a:pt x="1131452" y="-33269"/>
                      <a:pt x="1245083" y="34930"/>
                      <a:pt x="1527205" y="0"/>
                    </a:cubicBezTo>
                    <a:cubicBezTo>
                      <a:pt x="1809327" y="-34930"/>
                      <a:pt x="1876398" y="42643"/>
                      <a:pt x="2025668" y="0"/>
                    </a:cubicBezTo>
                    <a:cubicBezTo>
                      <a:pt x="2174938" y="-42643"/>
                      <a:pt x="2296951" y="34108"/>
                      <a:pt x="2524130" y="0"/>
                    </a:cubicBezTo>
                    <a:cubicBezTo>
                      <a:pt x="2751309" y="-34108"/>
                      <a:pt x="2992818" y="77041"/>
                      <a:pt x="3181677" y="0"/>
                    </a:cubicBezTo>
                    <a:cubicBezTo>
                      <a:pt x="3224622" y="246194"/>
                      <a:pt x="3139686" y="294290"/>
                      <a:pt x="3181677" y="501368"/>
                    </a:cubicBezTo>
                    <a:cubicBezTo>
                      <a:pt x="3223668" y="708446"/>
                      <a:pt x="3159964" y="945287"/>
                      <a:pt x="3181677" y="1058444"/>
                    </a:cubicBezTo>
                    <a:cubicBezTo>
                      <a:pt x="3203390" y="1171601"/>
                      <a:pt x="3132775" y="1440774"/>
                      <a:pt x="3181677" y="1559812"/>
                    </a:cubicBezTo>
                    <a:cubicBezTo>
                      <a:pt x="3230579" y="1678850"/>
                      <a:pt x="3161700" y="1840995"/>
                      <a:pt x="3181677" y="2061180"/>
                    </a:cubicBezTo>
                    <a:cubicBezTo>
                      <a:pt x="3201654" y="2281365"/>
                      <a:pt x="3155760" y="2454469"/>
                      <a:pt x="3181677" y="2785378"/>
                    </a:cubicBezTo>
                    <a:cubicBezTo>
                      <a:pt x="3066665" y="2816344"/>
                      <a:pt x="2776260" y="2756217"/>
                      <a:pt x="2619581" y="2785378"/>
                    </a:cubicBezTo>
                    <a:cubicBezTo>
                      <a:pt x="2462902" y="2814539"/>
                      <a:pt x="2169094" y="2762012"/>
                      <a:pt x="2025668" y="2785378"/>
                    </a:cubicBezTo>
                    <a:cubicBezTo>
                      <a:pt x="1882242" y="2808744"/>
                      <a:pt x="1610550" y="2779128"/>
                      <a:pt x="1431755" y="2785378"/>
                    </a:cubicBezTo>
                    <a:cubicBezTo>
                      <a:pt x="1252960" y="2791628"/>
                      <a:pt x="1109871" y="2784100"/>
                      <a:pt x="965109" y="2785378"/>
                    </a:cubicBezTo>
                    <a:cubicBezTo>
                      <a:pt x="820347" y="2786656"/>
                      <a:pt x="355620" y="2756082"/>
                      <a:pt x="0" y="2785378"/>
                    </a:cubicBezTo>
                    <a:cubicBezTo>
                      <a:pt x="-19970" y="2548617"/>
                      <a:pt x="62464" y="2425097"/>
                      <a:pt x="0" y="2172595"/>
                    </a:cubicBezTo>
                    <a:cubicBezTo>
                      <a:pt x="-62464" y="1920093"/>
                      <a:pt x="6563" y="1875488"/>
                      <a:pt x="0" y="1699081"/>
                    </a:cubicBezTo>
                    <a:cubicBezTo>
                      <a:pt x="-6563" y="1522674"/>
                      <a:pt x="27721" y="1392546"/>
                      <a:pt x="0" y="1197713"/>
                    </a:cubicBezTo>
                    <a:cubicBezTo>
                      <a:pt x="-27721" y="1002880"/>
                      <a:pt x="55545" y="813046"/>
                      <a:pt x="0" y="696344"/>
                    </a:cubicBezTo>
                    <a:cubicBezTo>
                      <a:pt x="-55545" y="579642"/>
                      <a:pt x="19624" y="341984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500" dirty="0">
                    <a:ea typeface="Cambria Math" panose="02040503050406030204" pitchFamily="18" charset="0"/>
                  </a:rPr>
                  <a:t>Training our SVM model can be defined as we try to find the optimal values of </a:t>
                </a:r>
                <a:r>
                  <a:rPr lang="en-GB" sz="2500" b="1" dirty="0">
                    <a:ea typeface="Cambria Math" panose="02040503050406030204" pitchFamily="18" charset="0"/>
                  </a:rPr>
                  <a:t>A</a:t>
                </a:r>
                <a:r>
                  <a:rPr lang="en-GB" sz="2500" dirty="0">
                    <a:ea typeface="Cambria Math" panose="02040503050406030204" pitchFamily="18" charset="0"/>
                  </a:rPr>
                  <a:t> and </a:t>
                </a:r>
                <a:r>
                  <a:rPr lang="en-GB" sz="2500" b="1" dirty="0">
                    <a:ea typeface="Cambria Math" panose="02040503050406030204" pitchFamily="18" charset="0"/>
                  </a:rPr>
                  <a:t>B</a:t>
                </a:r>
                <a:r>
                  <a:rPr lang="en-GB" sz="2500" dirty="0">
                    <a:ea typeface="Cambria Math" panose="02040503050406030204" pitchFamily="18" charset="0"/>
                  </a:rPr>
                  <a:t> of the hyperplane, so that we maximize the margin </a:t>
                </a:r>
                <a14:m>
                  <m:oMath xmlns:m="http://schemas.openxmlformats.org/officeDocument/2006/math">
                    <m:r>
                      <a:rPr lang="en-GB" sz="25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</m:oMath>
                </a14:m>
                <a:endParaRPr lang="en-GB" sz="25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EDF52A-AC75-889D-8249-6A7269525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81" y="2001633"/>
                <a:ext cx="3181677" cy="2785378"/>
              </a:xfrm>
              <a:prstGeom prst="rect">
                <a:avLst/>
              </a:prstGeom>
              <a:blipFill>
                <a:blip r:embed="rId5"/>
                <a:stretch>
                  <a:fillRect l="-1550" t="-442" r="-3101" b="-3097"/>
                </a:stretch>
              </a:blipFill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181677"/>
                          <a:gd name="connsiteY0" fmla="*/ 0 h 2785378"/>
                          <a:gd name="connsiteX1" fmla="*/ 498463 w 3181677"/>
                          <a:gd name="connsiteY1" fmla="*/ 0 h 2785378"/>
                          <a:gd name="connsiteX2" fmla="*/ 933292 w 3181677"/>
                          <a:gd name="connsiteY2" fmla="*/ 0 h 2785378"/>
                          <a:gd name="connsiteX3" fmla="*/ 1527205 w 3181677"/>
                          <a:gd name="connsiteY3" fmla="*/ 0 h 2785378"/>
                          <a:gd name="connsiteX4" fmla="*/ 2025668 w 3181677"/>
                          <a:gd name="connsiteY4" fmla="*/ 0 h 2785378"/>
                          <a:gd name="connsiteX5" fmla="*/ 2524130 w 3181677"/>
                          <a:gd name="connsiteY5" fmla="*/ 0 h 2785378"/>
                          <a:gd name="connsiteX6" fmla="*/ 3181677 w 3181677"/>
                          <a:gd name="connsiteY6" fmla="*/ 0 h 2785378"/>
                          <a:gd name="connsiteX7" fmla="*/ 3181677 w 3181677"/>
                          <a:gd name="connsiteY7" fmla="*/ 501368 h 2785378"/>
                          <a:gd name="connsiteX8" fmla="*/ 3181677 w 3181677"/>
                          <a:gd name="connsiteY8" fmla="*/ 1058444 h 2785378"/>
                          <a:gd name="connsiteX9" fmla="*/ 3181677 w 3181677"/>
                          <a:gd name="connsiteY9" fmla="*/ 1559812 h 2785378"/>
                          <a:gd name="connsiteX10" fmla="*/ 3181677 w 3181677"/>
                          <a:gd name="connsiteY10" fmla="*/ 2061180 h 2785378"/>
                          <a:gd name="connsiteX11" fmla="*/ 3181677 w 3181677"/>
                          <a:gd name="connsiteY11" fmla="*/ 2785378 h 2785378"/>
                          <a:gd name="connsiteX12" fmla="*/ 2619581 w 3181677"/>
                          <a:gd name="connsiteY12" fmla="*/ 2785378 h 2785378"/>
                          <a:gd name="connsiteX13" fmla="*/ 2025668 w 3181677"/>
                          <a:gd name="connsiteY13" fmla="*/ 2785378 h 2785378"/>
                          <a:gd name="connsiteX14" fmla="*/ 1431755 w 3181677"/>
                          <a:gd name="connsiteY14" fmla="*/ 2785378 h 2785378"/>
                          <a:gd name="connsiteX15" fmla="*/ 965109 w 3181677"/>
                          <a:gd name="connsiteY15" fmla="*/ 2785378 h 2785378"/>
                          <a:gd name="connsiteX16" fmla="*/ 0 w 3181677"/>
                          <a:gd name="connsiteY16" fmla="*/ 2785378 h 2785378"/>
                          <a:gd name="connsiteX17" fmla="*/ 0 w 3181677"/>
                          <a:gd name="connsiteY17" fmla="*/ 2172595 h 2785378"/>
                          <a:gd name="connsiteX18" fmla="*/ 0 w 3181677"/>
                          <a:gd name="connsiteY18" fmla="*/ 1699081 h 2785378"/>
                          <a:gd name="connsiteX19" fmla="*/ 0 w 3181677"/>
                          <a:gd name="connsiteY19" fmla="*/ 1197713 h 2785378"/>
                          <a:gd name="connsiteX20" fmla="*/ 0 w 3181677"/>
                          <a:gd name="connsiteY20" fmla="*/ 696344 h 2785378"/>
                          <a:gd name="connsiteX21" fmla="*/ 0 w 3181677"/>
                          <a:gd name="connsiteY21" fmla="*/ 0 h 27853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3181677" h="2785378" extrusionOk="0">
                            <a:moveTo>
                              <a:pt x="0" y="0"/>
                            </a:moveTo>
                            <a:cubicBezTo>
                              <a:pt x="236952" y="-10718"/>
                              <a:pt x="274446" y="56580"/>
                              <a:pt x="498463" y="0"/>
                            </a:cubicBezTo>
                            <a:cubicBezTo>
                              <a:pt x="722480" y="-56580"/>
                              <a:pt x="735132" y="33269"/>
                              <a:pt x="933292" y="0"/>
                            </a:cubicBezTo>
                            <a:cubicBezTo>
                              <a:pt x="1131452" y="-33269"/>
                              <a:pt x="1245083" y="34930"/>
                              <a:pt x="1527205" y="0"/>
                            </a:cubicBezTo>
                            <a:cubicBezTo>
                              <a:pt x="1809327" y="-34930"/>
                              <a:pt x="1876398" y="42643"/>
                              <a:pt x="2025668" y="0"/>
                            </a:cubicBezTo>
                            <a:cubicBezTo>
                              <a:pt x="2174938" y="-42643"/>
                              <a:pt x="2296951" y="34108"/>
                              <a:pt x="2524130" y="0"/>
                            </a:cubicBezTo>
                            <a:cubicBezTo>
                              <a:pt x="2751309" y="-34108"/>
                              <a:pt x="2992818" y="77041"/>
                              <a:pt x="3181677" y="0"/>
                            </a:cubicBezTo>
                            <a:cubicBezTo>
                              <a:pt x="3224622" y="246194"/>
                              <a:pt x="3139686" y="294290"/>
                              <a:pt x="3181677" y="501368"/>
                            </a:cubicBezTo>
                            <a:cubicBezTo>
                              <a:pt x="3223668" y="708446"/>
                              <a:pt x="3159964" y="945287"/>
                              <a:pt x="3181677" y="1058444"/>
                            </a:cubicBezTo>
                            <a:cubicBezTo>
                              <a:pt x="3203390" y="1171601"/>
                              <a:pt x="3132775" y="1440774"/>
                              <a:pt x="3181677" y="1559812"/>
                            </a:cubicBezTo>
                            <a:cubicBezTo>
                              <a:pt x="3230579" y="1678850"/>
                              <a:pt x="3161700" y="1840995"/>
                              <a:pt x="3181677" y="2061180"/>
                            </a:cubicBezTo>
                            <a:cubicBezTo>
                              <a:pt x="3201654" y="2281365"/>
                              <a:pt x="3155760" y="2454469"/>
                              <a:pt x="3181677" y="2785378"/>
                            </a:cubicBezTo>
                            <a:cubicBezTo>
                              <a:pt x="3066665" y="2816344"/>
                              <a:pt x="2776260" y="2756217"/>
                              <a:pt x="2619581" y="2785378"/>
                            </a:cubicBezTo>
                            <a:cubicBezTo>
                              <a:pt x="2462902" y="2814539"/>
                              <a:pt x="2169094" y="2762012"/>
                              <a:pt x="2025668" y="2785378"/>
                            </a:cubicBezTo>
                            <a:cubicBezTo>
                              <a:pt x="1882242" y="2808744"/>
                              <a:pt x="1610550" y="2779128"/>
                              <a:pt x="1431755" y="2785378"/>
                            </a:cubicBezTo>
                            <a:cubicBezTo>
                              <a:pt x="1252960" y="2791628"/>
                              <a:pt x="1109871" y="2784100"/>
                              <a:pt x="965109" y="2785378"/>
                            </a:cubicBezTo>
                            <a:cubicBezTo>
                              <a:pt x="820347" y="2786656"/>
                              <a:pt x="355620" y="2756082"/>
                              <a:pt x="0" y="2785378"/>
                            </a:cubicBezTo>
                            <a:cubicBezTo>
                              <a:pt x="-19970" y="2548617"/>
                              <a:pt x="62464" y="2425097"/>
                              <a:pt x="0" y="2172595"/>
                            </a:cubicBezTo>
                            <a:cubicBezTo>
                              <a:pt x="-62464" y="1920093"/>
                              <a:pt x="6563" y="1875488"/>
                              <a:pt x="0" y="1699081"/>
                            </a:cubicBezTo>
                            <a:cubicBezTo>
                              <a:pt x="-6563" y="1522674"/>
                              <a:pt x="27721" y="1392546"/>
                              <a:pt x="0" y="1197713"/>
                            </a:cubicBezTo>
                            <a:cubicBezTo>
                              <a:pt x="-27721" y="1002880"/>
                              <a:pt x="55545" y="813046"/>
                              <a:pt x="0" y="696344"/>
                            </a:cubicBezTo>
                            <a:cubicBezTo>
                              <a:pt x="-55545" y="579642"/>
                              <a:pt x="19624" y="34198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75DCA8-5E70-CBFB-4A58-FD6224E9AB87}"/>
                  </a:ext>
                </a:extLst>
              </p:cNvPr>
              <p:cNvSpPr txBox="1"/>
              <p:nvPr/>
            </p:nvSpPr>
            <p:spPr>
              <a:xfrm>
                <a:off x="349281" y="553895"/>
                <a:ext cx="2659349" cy="109145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GB" sz="2800" b="1" dirty="0">
                  <a:solidFill>
                    <a:srgbClr val="FFC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75DCA8-5E70-CBFB-4A58-FD6224E9A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81" y="553895"/>
                <a:ext cx="2659349" cy="10914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>
            <a:extLst>
              <a:ext uri="{FF2B5EF4-FFF2-40B4-BE49-F238E27FC236}">
                <a16:creationId xmlns:a16="http://schemas.microsoft.com/office/drawing/2014/main" id="{8C943C73-4F46-986E-743C-6B4CF7D33279}"/>
              </a:ext>
            </a:extLst>
          </p:cNvPr>
          <p:cNvSpPr/>
          <p:nvPr/>
        </p:nvSpPr>
        <p:spPr>
          <a:xfrm>
            <a:off x="4729978" y="694267"/>
            <a:ext cx="6798734" cy="5164666"/>
          </a:xfrm>
          <a:custGeom>
            <a:avLst/>
            <a:gdLst>
              <a:gd name="connsiteX0" fmla="*/ 8467 w 6798734"/>
              <a:gd name="connsiteY0" fmla="*/ 4512733 h 5164666"/>
              <a:gd name="connsiteX1" fmla="*/ 0 w 6798734"/>
              <a:gd name="connsiteY1" fmla="*/ 5156200 h 5164666"/>
              <a:gd name="connsiteX2" fmla="*/ 829734 w 6798734"/>
              <a:gd name="connsiteY2" fmla="*/ 5164666 h 5164666"/>
              <a:gd name="connsiteX3" fmla="*/ 2065867 w 6798734"/>
              <a:gd name="connsiteY3" fmla="*/ 4157133 h 5164666"/>
              <a:gd name="connsiteX4" fmla="*/ 3522134 w 6798734"/>
              <a:gd name="connsiteY4" fmla="*/ 3081866 h 5164666"/>
              <a:gd name="connsiteX5" fmla="*/ 6798734 w 6798734"/>
              <a:gd name="connsiteY5" fmla="*/ 677333 h 5164666"/>
              <a:gd name="connsiteX6" fmla="*/ 6798734 w 6798734"/>
              <a:gd name="connsiteY6" fmla="*/ 8466 h 5164666"/>
              <a:gd name="connsiteX7" fmla="*/ 5977467 w 6798734"/>
              <a:gd name="connsiteY7" fmla="*/ 0 h 5164666"/>
              <a:gd name="connsiteX8" fmla="*/ 8467 w 6798734"/>
              <a:gd name="connsiteY8" fmla="*/ 4512733 h 516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8734" h="5164666">
                <a:moveTo>
                  <a:pt x="8467" y="4512733"/>
                </a:moveTo>
                <a:lnTo>
                  <a:pt x="0" y="5156200"/>
                </a:lnTo>
                <a:lnTo>
                  <a:pt x="829734" y="5164666"/>
                </a:lnTo>
                <a:lnTo>
                  <a:pt x="2065867" y="4157133"/>
                </a:lnTo>
                <a:lnTo>
                  <a:pt x="3522134" y="3081866"/>
                </a:lnTo>
                <a:lnTo>
                  <a:pt x="6798734" y="677333"/>
                </a:lnTo>
                <a:lnTo>
                  <a:pt x="6798734" y="8466"/>
                </a:lnTo>
                <a:lnTo>
                  <a:pt x="5977467" y="0"/>
                </a:lnTo>
                <a:lnTo>
                  <a:pt x="8467" y="4512733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800AC9C1-31E4-4360-2D89-35112F54F05B}"/>
              </a:ext>
            </a:extLst>
          </p:cNvPr>
          <p:cNvSpPr/>
          <p:nvPr/>
        </p:nvSpPr>
        <p:spPr>
          <a:xfrm>
            <a:off x="5782733" y="1524000"/>
            <a:ext cx="5757334" cy="4326467"/>
          </a:xfrm>
          <a:custGeom>
            <a:avLst/>
            <a:gdLst>
              <a:gd name="connsiteX0" fmla="*/ 0 w 5757334"/>
              <a:gd name="connsiteY0" fmla="*/ 4318000 h 4326467"/>
              <a:gd name="connsiteX1" fmla="*/ 973667 w 5757334"/>
              <a:gd name="connsiteY1" fmla="*/ 4326467 h 4326467"/>
              <a:gd name="connsiteX2" fmla="*/ 1718734 w 5757334"/>
              <a:gd name="connsiteY2" fmla="*/ 4309533 h 4326467"/>
              <a:gd name="connsiteX3" fmla="*/ 5757334 w 5757334"/>
              <a:gd name="connsiteY3" fmla="*/ 1346200 h 4326467"/>
              <a:gd name="connsiteX4" fmla="*/ 5748867 w 5757334"/>
              <a:gd name="connsiteY4" fmla="*/ 0 h 4326467"/>
              <a:gd name="connsiteX5" fmla="*/ 0 w 5757334"/>
              <a:gd name="connsiteY5" fmla="*/ 4318000 h 432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7334" h="4326467">
                <a:moveTo>
                  <a:pt x="0" y="4318000"/>
                </a:moveTo>
                <a:lnTo>
                  <a:pt x="973667" y="4326467"/>
                </a:lnTo>
                <a:lnTo>
                  <a:pt x="1718734" y="4309533"/>
                </a:lnTo>
                <a:lnTo>
                  <a:pt x="5757334" y="1346200"/>
                </a:lnTo>
                <a:cubicBezTo>
                  <a:pt x="5754512" y="897467"/>
                  <a:pt x="5751689" y="448733"/>
                  <a:pt x="5748867" y="0"/>
                </a:cubicBezTo>
                <a:lnTo>
                  <a:pt x="0" y="431800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1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EDF52A-AC75-889D-8249-6A7269525971}"/>
                  </a:ext>
                </a:extLst>
              </p:cNvPr>
              <p:cNvSpPr txBox="1"/>
              <p:nvPr/>
            </p:nvSpPr>
            <p:spPr>
              <a:xfrm>
                <a:off x="1580319" y="707160"/>
                <a:ext cx="3181677" cy="2785378"/>
              </a:xfrm>
              <a:custGeom>
                <a:avLst/>
                <a:gdLst>
                  <a:gd name="connsiteX0" fmla="*/ 0 w 3181677"/>
                  <a:gd name="connsiteY0" fmla="*/ 0 h 2785378"/>
                  <a:gd name="connsiteX1" fmla="*/ 498463 w 3181677"/>
                  <a:gd name="connsiteY1" fmla="*/ 0 h 2785378"/>
                  <a:gd name="connsiteX2" fmla="*/ 933292 w 3181677"/>
                  <a:gd name="connsiteY2" fmla="*/ 0 h 2785378"/>
                  <a:gd name="connsiteX3" fmla="*/ 1527205 w 3181677"/>
                  <a:gd name="connsiteY3" fmla="*/ 0 h 2785378"/>
                  <a:gd name="connsiteX4" fmla="*/ 2025668 w 3181677"/>
                  <a:gd name="connsiteY4" fmla="*/ 0 h 2785378"/>
                  <a:gd name="connsiteX5" fmla="*/ 2524130 w 3181677"/>
                  <a:gd name="connsiteY5" fmla="*/ 0 h 2785378"/>
                  <a:gd name="connsiteX6" fmla="*/ 3181677 w 3181677"/>
                  <a:gd name="connsiteY6" fmla="*/ 0 h 2785378"/>
                  <a:gd name="connsiteX7" fmla="*/ 3181677 w 3181677"/>
                  <a:gd name="connsiteY7" fmla="*/ 501368 h 2785378"/>
                  <a:gd name="connsiteX8" fmla="*/ 3181677 w 3181677"/>
                  <a:gd name="connsiteY8" fmla="*/ 1058444 h 2785378"/>
                  <a:gd name="connsiteX9" fmla="*/ 3181677 w 3181677"/>
                  <a:gd name="connsiteY9" fmla="*/ 1559812 h 2785378"/>
                  <a:gd name="connsiteX10" fmla="*/ 3181677 w 3181677"/>
                  <a:gd name="connsiteY10" fmla="*/ 2061180 h 2785378"/>
                  <a:gd name="connsiteX11" fmla="*/ 3181677 w 3181677"/>
                  <a:gd name="connsiteY11" fmla="*/ 2785378 h 2785378"/>
                  <a:gd name="connsiteX12" fmla="*/ 2619581 w 3181677"/>
                  <a:gd name="connsiteY12" fmla="*/ 2785378 h 2785378"/>
                  <a:gd name="connsiteX13" fmla="*/ 2025668 w 3181677"/>
                  <a:gd name="connsiteY13" fmla="*/ 2785378 h 2785378"/>
                  <a:gd name="connsiteX14" fmla="*/ 1431755 w 3181677"/>
                  <a:gd name="connsiteY14" fmla="*/ 2785378 h 2785378"/>
                  <a:gd name="connsiteX15" fmla="*/ 965109 w 3181677"/>
                  <a:gd name="connsiteY15" fmla="*/ 2785378 h 2785378"/>
                  <a:gd name="connsiteX16" fmla="*/ 0 w 3181677"/>
                  <a:gd name="connsiteY16" fmla="*/ 2785378 h 2785378"/>
                  <a:gd name="connsiteX17" fmla="*/ 0 w 3181677"/>
                  <a:gd name="connsiteY17" fmla="*/ 2172595 h 2785378"/>
                  <a:gd name="connsiteX18" fmla="*/ 0 w 3181677"/>
                  <a:gd name="connsiteY18" fmla="*/ 1699081 h 2785378"/>
                  <a:gd name="connsiteX19" fmla="*/ 0 w 3181677"/>
                  <a:gd name="connsiteY19" fmla="*/ 1197713 h 2785378"/>
                  <a:gd name="connsiteX20" fmla="*/ 0 w 3181677"/>
                  <a:gd name="connsiteY20" fmla="*/ 696344 h 2785378"/>
                  <a:gd name="connsiteX21" fmla="*/ 0 w 3181677"/>
                  <a:gd name="connsiteY21" fmla="*/ 0 h 2785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81677" h="2785378" extrusionOk="0">
                    <a:moveTo>
                      <a:pt x="0" y="0"/>
                    </a:moveTo>
                    <a:cubicBezTo>
                      <a:pt x="236952" y="-10718"/>
                      <a:pt x="274446" y="56580"/>
                      <a:pt x="498463" y="0"/>
                    </a:cubicBezTo>
                    <a:cubicBezTo>
                      <a:pt x="722480" y="-56580"/>
                      <a:pt x="735132" y="33269"/>
                      <a:pt x="933292" y="0"/>
                    </a:cubicBezTo>
                    <a:cubicBezTo>
                      <a:pt x="1131452" y="-33269"/>
                      <a:pt x="1245083" y="34930"/>
                      <a:pt x="1527205" y="0"/>
                    </a:cubicBezTo>
                    <a:cubicBezTo>
                      <a:pt x="1809327" y="-34930"/>
                      <a:pt x="1876398" y="42643"/>
                      <a:pt x="2025668" y="0"/>
                    </a:cubicBezTo>
                    <a:cubicBezTo>
                      <a:pt x="2174938" y="-42643"/>
                      <a:pt x="2296951" y="34108"/>
                      <a:pt x="2524130" y="0"/>
                    </a:cubicBezTo>
                    <a:cubicBezTo>
                      <a:pt x="2751309" y="-34108"/>
                      <a:pt x="2992818" y="77041"/>
                      <a:pt x="3181677" y="0"/>
                    </a:cubicBezTo>
                    <a:cubicBezTo>
                      <a:pt x="3224622" y="246194"/>
                      <a:pt x="3139686" y="294290"/>
                      <a:pt x="3181677" y="501368"/>
                    </a:cubicBezTo>
                    <a:cubicBezTo>
                      <a:pt x="3223668" y="708446"/>
                      <a:pt x="3159964" y="945287"/>
                      <a:pt x="3181677" y="1058444"/>
                    </a:cubicBezTo>
                    <a:cubicBezTo>
                      <a:pt x="3203390" y="1171601"/>
                      <a:pt x="3132775" y="1440774"/>
                      <a:pt x="3181677" y="1559812"/>
                    </a:cubicBezTo>
                    <a:cubicBezTo>
                      <a:pt x="3230579" y="1678850"/>
                      <a:pt x="3161700" y="1840995"/>
                      <a:pt x="3181677" y="2061180"/>
                    </a:cubicBezTo>
                    <a:cubicBezTo>
                      <a:pt x="3201654" y="2281365"/>
                      <a:pt x="3155760" y="2454469"/>
                      <a:pt x="3181677" y="2785378"/>
                    </a:cubicBezTo>
                    <a:cubicBezTo>
                      <a:pt x="3066665" y="2816344"/>
                      <a:pt x="2776260" y="2756217"/>
                      <a:pt x="2619581" y="2785378"/>
                    </a:cubicBezTo>
                    <a:cubicBezTo>
                      <a:pt x="2462902" y="2814539"/>
                      <a:pt x="2169094" y="2762012"/>
                      <a:pt x="2025668" y="2785378"/>
                    </a:cubicBezTo>
                    <a:cubicBezTo>
                      <a:pt x="1882242" y="2808744"/>
                      <a:pt x="1610550" y="2779128"/>
                      <a:pt x="1431755" y="2785378"/>
                    </a:cubicBezTo>
                    <a:cubicBezTo>
                      <a:pt x="1252960" y="2791628"/>
                      <a:pt x="1109871" y="2784100"/>
                      <a:pt x="965109" y="2785378"/>
                    </a:cubicBezTo>
                    <a:cubicBezTo>
                      <a:pt x="820347" y="2786656"/>
                      <a:pt x="355620" y="2756082"/>
                      <a:pt x="0" y="2785378"/>
                    </a:cubicBezTo>
                    <a:cubicBezTo>
                      <a:pt x="-19970" y="2548617"/>
                      <a:pt x="62464" y="2425097"/>
                      <a:pt x="0" y="2172595"/>
                    </a:cubicBezTo>
                    <a:cubicBezTo>
                      <a:pt x="-62464" y="1920093"/>
                      <a:pt x="6563" y="1875488"/>
                      <a:pt x="0" y="1699081"/>
                    </a:cubicBezTo>
                    <a:cubicBezTo>
                      <a:pt x="-6563" y="1522674"/>
                      <a:pt x="27721" y="1392546"/>
                      <a:pt x="0" y="1197713"/>
                    </a:cubicBezTo>
                    <a:cubicBezTo>
                      <a:pt x="-27721" y="1002880"/>
                      <a:pt x="55545" y="813046"/>
                      <a:pt x="0" y="696344"/>
                    </a:cubicBezTo>
                    <a:cubicBezTo>
                      <a:pt x="-55545" y="579642"/>
                      <a:pt x="19624" y="341984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500" dirty="0">
                    <a:ea typeface="Cambria Math" panose="02040503050406030204" pitchFamily="18" charset="0"/>
                  </a:rPr>
                  <a:t>Training our SVM model can be defined as we try to find the optimal values of </a:t>
                </a:r>
                <a:r>
                  <a:rPr lang="en-GB" sz="2500" b="1" dirty="0">
                    <a:ea typeface="Cambria Math" panose="02040503050406030204" pitchFamily="18" charset="0"/>
                  </a:rPr>
                  <a:t>A</a:t>
                </a:r>
                <a:r>
                  <a:rPr lang="en-GB" sz="2500" dirty="0">
                    <a:ea typeface="Cambria Math" panose="02040503050406030204" pitchFamily="18" charset="0"/>
                  </a:rPr>
                  <a:t> and </a:t>
                </a:r>
                <a:r>
                  <a:rPr lang="en-GB" sz="2500" b="1" dirty="0">
                    <a:ea typeface="Cambria Math" panose="02040503050406030204" pitchFamily="18" charset="0"/>
                  </a:rPr>
                  <a:t>B</a:t>
                </a:r>
                <a:r>
                  <a:rPr lang="en-GB" sz="2500" dirty="0">
                    <a:ea typeface="Cambria Math" panose="02040503050406030204" pitchFamily="18" charset="0"/>
                  </a:rPr>
                  <a:t> of the hyperplane, so that we maximize the margin </a:t>
                </a:r>
                <a14:m>
                  <m:oMath xmlns:m="http://schemas.openxmlformats.org/officeDocument/2006/math">
                    <m:r>
                      <a:rPr lang="en-GB" sz="25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</m:t>
                    </m:r>
                  </m:oMath>
                </a14:m>
                <a:endParaRPr lang="en-GB" sz="25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DEDF52A-AC75-889D-8249-6A7269525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319" y="707160"/>
                <a:ext cx="3181677" cy="2785378"/>
              </a:xfrm>
              <a:prstGeom prst="rect">
                <a:avLst/>
              </a:prstGeom>
              <a:blipFill>
                <a:blip r:embed="rId4"/>
                <a:stretch>
                  <a:fillRect l="-1550" t="-442" r="-3101" b="-3097"/>
                </a:stretch>
              </a:blipFill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181677"/>
                          <a:gd name="connsiteY0" fmla="*/ 0 h 2785378"/>
                          <a:gd name="connsiteX1" fmla="*/ 498463 w 3181677"/>
                          <a:gd name="connsiteY1" fmla="*/ 0 h 2785378"/>
                          <a:gd name="connsiteX2" fmla="*/ 933292 w 3181677"/>
                          <a:gd name="connsiteY2" fmla="*/ 0 h 2785378"/>
                          <a:gd name="connsiteX3" fmla="*/ 1527205 w 3181677"/>
                          <a:gd name="connsiteY3" fmla="*/ 0 h 2785378"/>
                          <a:gd name="connsiteX4" fmla="*/ 2025668 w 3181677"/>
                          <a:gd name="connsiteY4" fmla="*/ 0 h 2785378"/>
                          <a:gd name="connsiteX5" fmla="*/ 2524130 w 3181677"/>
                          <a:gd name="connsiteY5" fmla="*/ 0 h 2785378"/>
                          <a:gd name="connsiteX6" fmla="*/ 3181677 w 3181677"/>
                          <a:gd name="connsiteY6" fmla="*/ 0 h 2785378"/>
                          <a:gd name="connsiteX7" fmla="*/ 3181677 w 3181677"/>
                          <a:gd name="connsiteY7" fmla="*/ 501368 h 2785378"/>
                          <a:gd name="connsiteX8" fmla="*/ 3181677 w 3181677"/>
                          <a:gd name="connsiteY8" fmla="*/ 1058444 h 2785378"/>
                          <a:gd name="connsiteX9" fmla="*/ 3181677 w 3181677"/>
                          <a:gd name="connsiteY9" fmla="*/ 1559812 h 2785378"/>
                          <a:gd name="connsiteX10" fmla="*/ 3181677 w 3181677"/>
                          <a:gd name="connsiteY10" fmla="*/ 2061180 h 2785378"/>
                          <a:gd name="connsiteX11" fmla="*/ 3181677 w 3181677"/>
                          <a:gd name="connsiteY11" fmla="*/ 2785378 h 2785378"/>
                          <a:gd name="connsiteX12" fmla="*/ 2619581 w 3181677"/>
                          <a:gd name="connsiteY12" fmla="*/ 2785378 h 2785378"/>
                          <a:gd name="connsiteX13" fmla="*/ 2025668 w 3181677"/>
                          <a:gd name="connsiteY13" fmla="*/ 2785378 h 2785378"/>
                          <a:gd name="connsiteX14" fmla="*/ 1431755 w 3181677"/>
                          <a:gd name="connsiteY14" fmla="*/ 2785378 h 2785378"/>
                          <a:gd name="connsiteX15" fmla="*/ 965109 w 3181677"/>
                          <a:gd name="connsiteY15" fmla="*/ 2785378 h 2785378"/>
                          <a:gd name="connsiteX16" fmla="*/ 0 w 3181677"/>
                          <a:gd name="connsiteY16" fmla="*/ 2785378 h 2785378"/>
                          <a:gd name="connsiteX17" fmla="*/ 0 w 3181677"/>
                          <a:gd name="connsiteY17" fmla="*/ 2172595 h 2785378"/>
                          <a:gd name="connsiteX18" fmla="*/ 0 w 3181677"/>
                          <a:gd name="connsiteY18" fmla="*/ 1699081 h 2785378"/>
                          <a:gd name="connsiteX19" fmla="*/ 0 w 3181677"/>
                          <a:gd name="connsiteY19" fmla="*/ 1197713 h 2785378"/>
                          <a:gd name="connsiteX20" fmla="*/ 0 w 3181677"/>
                          <a:gd name="connsiteY20" fmla="*/ 696344 h 2785378"/>
                          <a:gd name="connsiteX21" fmla="*/ 0 w 3181677"/>
                          <a:gd name="connsiteY21" fmla="*/ 0 h 278537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3181677" h="2785378" extrusionOk="0">
                            <a:moveTo>
                              <a:pt x="0" y="0"/>
                            </a:moveTo>
                            <a:cubicBezTo>
                              <a:pt x="236952" y="-10718"/>
                              <a:pt x="274446" y="56580"/>
                              <a:pt x="498463" y="0"/>
                            </a:cubicBezTo>
                            <a:cubicBezTo>
                              <a:pt x="722480" y="-56580"/>
                              <a:pt x="735132" y="33269"/>
                              <a:pt x="933292" y="0"/>
                            </a:cubicBezTo>
                            <a:cubicBezTo>
                              <a:pt x="1131452" y="-33269"/>
                              <a:pt x="1245083" y="34930"/>
                              <a:pt x="1527205" y="0"/>
                            </a:cubicBezTo>
                            <a:cubicBezTo>
                              <a:pt x="1809327" y="-34930"/>
                              <a:pt x="1876398" y="42643"/>
                              <a:pt x="2025668" y="0"/>
                            </a:cubicBezTo>
                            <a:cubicBezTo>
                              <a:pt x="2174938" y="-42643"/>
                              <a:pt x="2296951" y="34108"/>
                              <a:pt x="2524130" y="0"/>
                            </a:cubicBezTo>
                            <a:cubicBezTo>
                              <a:pt x="2751309" y="-34108"/>
                              <a:pt x="2992818" y="77041"/>
                              <a:pt x="3181677" y="0"/>
                            </a:cubicBezTo>
                            <a:cubicBezTo>
                              <a:pt x="3224622" y="246194"/>
                              <a:pt x="3139686" y="294290"/>
                              <a:pt x="3181677" y="501368"/>
                            </a:cubicBezTo>
                            <a:cubicBezTo>
                              <a:pt x="3223668" y="708446"/>
                              <a:pt x="3159964" y="945287"/>
                              <a:pt x="3181677" y="1058444"/>
                            </a:cubicBezTo>
                            <a:cubicBezTo>
                              <a:pt x="3203390" y="1171601"/>
                              <a:pt x="3132775" y="1440774"/>
                              <a:pt x="3181677" y="1559812"/>
                            </a:cubicBezTo>
                            <a:cubicBezTo>
                              <a:pt x="3230579" y="1678850"/>
                              <a:pt x="3161700" y="1840995"/>
                              <a:pt x="3181677" y="2061180"/>
                            </a:cubicBezTo>
                            <a:cubicBezTo>
                              <a:pt x="3201654" y="2281365"/>
                              <a:pt x="3155760" y="2454469"/>
                              <a:pt x="3181677" y="2785378"/>
                            </a:cubicBezTo>
                            <a:cubicBezTo>
                              <a:pt x="3066665" y="2816344"/>
                              <a:pt x="2776260" y="2756217"/>
                              <a:pt x="2619581" y="2785378"/>
                            </a:cubicBezTo>
                            <a:cubicBezTo>
                              <a:pt x="2462902" y="2814539"/>
                              <a:pt x="2169094" y="2762012"/>
                              <a:pt x="2025668" y="2785378"/>
                            </a:cubicBezTo>
                            <a:cubicBezTo>
                              <a:pt x="1882242" y="2808744"/>
                              <a:pt x="1610550" y="2779128"/>
                              <a:pt x="1431755" y="2785378"/>
                            </a:cubicBezTo>
                            <a:cubicBezTo>
                              <a:pt x="1252960" y="2791628"/>
                              <a:pt x="1109871" y="2784100"/>
                              <a:pt x="965109" y="2785378"/>
                            </a:cubicBezTo>
                            <a:cubicBezTo>
                              <a:pt x="820347" y="2786656"/>
                              <a:pt x="355620" y="2756082"/>
                              <a:pt x="0" y="2785378"/>
                            </a:cubicBezTo>
                            <a:cubicBezTo>
                              <a:pt x="-19970" y="2548617"/>
                              <a:pt x="62464" y="2425097"/>
                              <a:pt x="0" y="2172595"/>
                            </a:cubicBezTo>
                            <a:cubicBezTo>
                              <a:pt x="-62464" y="1920093"/>
                              <a:pt x="6563" y="1875488"/>
                              <a:pt x="0" y="1699081"/>
                            </a:cubicBezTo>
                            <a:cubicBezTo>
                              <a:pt x="-6563" y="1522674"/>
                              <a:pt x="27721" y="1392546"/>
                              <a:pt x="0" y="1197713"/>
                            </a:cubicBezTo>
                            <a:cubicBezTo>
                              <a:pt x="-27721" y="1002880"/>
                              <a:pt x="55545" y="813046"/>
                              <a:pt x="0" y="696344"/>
                            </a:cubicBezTo>
                            <a:cubicBezTo>
                              <a:pt x="-55545" y="579642"/>
                              <a:pt x="19624" y="34198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38EB0F-273A-D644-D497-47FC243F5345}"/>
              </a:ext>
            </a:extLst>
          </p:cNvPr>
          <p:cNvCxnSpPr>
            <a:cxnSpLocks/>
          </p:cNvCxnSpPr>
          <p:nvPr/>
        </p:nvCxnSpPr>
        <p:spPr>
          <a:xfrm>
            <a:off x="9381732" y="1772187"/>
            <a:ext cx="687178" cy="85539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356737C-F09A-73A7-1BF9-8EAB78A82678}"/>
              </a:ext>
            </a:extLst>
          </p:cNvPr>
          <p:cNvGrpSpPr/>
          <p:nvPr/>
        </p:nvGrpSpPr>
        <p:grpSpPr>
          <a:xfrm>
            <a:off x="7314569" y="497082"/>
            <a:ext cx="4378293" cy="2995456"/>
            <a:chOff x="7314569" y="497082"/>
            <a:chExt cx="4378293" cy="299545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82B44F0-D694-452A-1AB3-112279C6F315}"/>
                </a:ext>
              </a:extLst>
            </p:cNvPr>
            <p:cNvGrpSpPr/>
            <p:nvPr/>
          </p:nvGrpSpPr>
          <p:grpSpPr>
            <a:xfrm>
              <a:off x="7314569" y="497082"/>
              <a:ext cx="4378293" cy="2995456"/>
              <a:chOff x="3474850" y="506073"/>
              <a:chExt cx="7902412" cy="620699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26C8719-FDC1-CADA-9307-DD73FF59B0CA}"/>
                  </a:ext>
                </a:extLst>
              </p:cNvPr>
              <p:cNvSpPr txBox="1"/>
              <p:nvPr/>
            </p:nvSpPr>
            <p:spPr>
              <a:xfrm>
                <a:off x="7402308" y="6202862"/>
                <a:ext cx="943492" cy="510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/>
                  <a:t>Size</a:t>
                </a:r>
                <a:endParaRPr lang="en-PH" sz="1000" b="1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7F8423-C1C9-BB20-322E-15C9505C7831}"/>
                  </a:ext>
                </a:extLst>
              </p:cNvPr>
              <p:cNvSpPr txBox="1"/>
              <p:nvPr/>
            </p:nvSpPr>
            <p:spPr>
              <a:xfrm>
                <a:off x="3474850" y="1760749"/>
                <a:ext cx="666610" cy="2328965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sz="1200" b="1" dirty="0"/>
                  <a:t>Snout Width</a:t>
                </a:r>
                <a:endParaRPr lang="en-PH" sz="1200" b="1" dirty="0"/>
              </a:p>
            </p:txBody>
          </p:sp>
          <p:graphicFrame>
            <p:nvGraphicFramePr>
              <p:cNvPr id="25" name="Chart 24">
                <a:extLst>
                  <a:ext uri="{FF2B5EF4-FFF2-40B4-BE49-F238E27FC236}">
                    <a16:creationId xmlns:a16="http://schemas.microsoft.com/office/drawing/2014/main" id="{278731D5-E0F3-B58A-4CE6-6A4560A271B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23779092"/>
                  </p:ext>
                </p:extLst>
              </p:nvPr>
            </p:nvGraphicFramePr>
            <p:xfrm>
              <a:off x="4030275" y="506073"/>
              <a:ext cx="7346987" cy="584585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DB86C83-7BF2-479A-CA9F-333402F88E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43039" y="1439080"/>
                <a:ext cx="5980796" cy="4489519"/>
              </a:xfrm>
              <a:prstGeom prst="line">
                <a:avLst/>
              </a:prstGeom>
              <a:ln w="57150">
                <a:solidFill>
                  <a:srgbClr val="FFC000"/>
                </a:solidFill>
                <a:prstDash val="soli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11E205D-1DDB-9633-9390-FE95992617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45817" y="2938079"/>
                <a:ext cx="4014013" cy="2990520"/>
              </a:xfrm>
              <a:prstGeom prst="line">
                <a:avLst/>
              </a:prstGeom>
              <a:ln w="57150">
                <a:solidFill>
                  <a:srgbClr val="FFC000"/>
                </a:solidFill>
                <a:prstDash val="sysDas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0736A7C-C4BD-0C87-E2ED-5FD8B3F327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33511" y="694267"/>
                <a:ext cx="5936556" cy="4461933"/>
              </a:xfrm>
              <a:prstGeom prst="line">
                <a:avLst/>
              </a:prstGeom>
              <a:ln w="57150">
                <a:solidFill>
                  <a:srgbClr val="FFC000"/>
                </a:solidFill>
                <a:prstDash val="sysDash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8C943C73-4F46-986E-743C-6B4CF7D33279}"/>
                </a:ext>
              </a:extLst>
            </p:cNvPr>
            <p:cNvSpPr/>
            <p:nvPr/>
          </p:nvSpPr>
          <p:spPr>
            <a:xfrm>
              <a:off x="7835110" y="592242"/>
              <a:ext cx="3766806" cy="2492436"/>
            </a:xfrm>
            <a:custGeom>
              <a:avLst/>
              <a:gdLst>
                <a:gd name="connsiteX0" fmla="*/ 8467 w 6798734"/>
                <a:gd name="connsiteY0" fmla="*/ 4512733 h 5164666"/>
                <a:gd name="connsiteX1" fmla="*/ 0 w 6798734"/>
                <a:gd name="connsiteY1" fmla="*/ 5156200 h 5164666"/>
                <a:gd name="connsiteX2" fmla="*/ 829734 w 6798734"/>
                <a:gd name="connsiteY2" fmla="*/ 5164666 h 5164666"/>
                <a:gd name="connsiteX3" fmla="*/ 2065867 w 6798734"/>
                <a:gd name="connsiteY3" fmla="*/ 4157133 h 5164666"/>
                <a:gd name="connsiteX4" fmla="*/ 3522134 w 6798734"/>
                <a:gd name="connsiteY4" fmla="*/ 3081866 h 5164666"/>
                <a:gd name="connsiteX5" fmla="*/ 6798734 w 6798734"/>
                <a:gd name="connsiteY5" fmla="*/ 677333 h 5164666"/>
                <a:gd name="connsiteX6" fmla="*/ 6798734 w 6798734"/>
                <a:gd name="connsiteY6" fmla="*/ 8466 h 5164666"/>
                <a:gd name="connsiteX7" fmla="*/ 5977467 w 6798734"/>
                <a:gd name="connsiteY7" fmla="*/ 0 h 5164666"/>
                <a:gd name="connsiteX8" fmla="*/ 8467 w 6798734"/>
                <a:gd name="connsiteY8" fmla="*/ 4512733 h 516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98734" h="5164666">
                  <a:moveTo>
                    <a:pt x="8467" y="4512733"/>
                  </a:moveTo>
                  <a:lnTo>
                    <a:pt x="0" y="5156200"/>
                  </a:lnTo>
                  <a:lnTo>
                    <a:pt x="829734" y="5164666"/>
                  </a:lnTo>
                  <a:lnTo>
                    <a:pt x="2065867" y="4157133"/>
                  </a:lnTo>
                  <a:lnTo>
                    <a:pt x="3522134" y="3081866"/>
                  </a:lnTo>
                  <a:lnTo>
                    <a:pt x="6798734" y="677333"/>
                  </a:lnTo>
                  <a:lnTo>
                    <a:pt x="6798734" y="8466"/>
                  </a:lnTo>
                  <a:lnTo>
                    <a:pt x="5977467" y="0"/>
                  </a:lnTo>
                  <a:lnTo>
                    <a:pt x="8467" y="4512733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00AC9C1-31E4-4360-2D89-35112F54F05B}"/>
                </a:ext>
              </a:extLst>
            </p:cNvPr>
            <p:cNvSpPr/>
            <p:nvPr/>
          </p:nvSpPr>
          <p:spPr>
            <a:xfrm>
              <a:off x="8418384" y="992666"/>
              <a:ext cx="3189823" cy="2087926"/>
            </a:xfrm>
            <a:custGeom>
              <a:avLst/>
              <a:gdLst>
                <a:gd name="connsiteX0" fmla="*/ 0 w 5757334"/>
                <a:gd name="connsiteY0" fmla="*/ 4318000 h 4326467"/>
                <a:gd name="connsiteX1" fmla="*/ 973667 w 5757334"/>
                <a:gd name="connsiteY1" fmla="*/ 4326467 h 4326467"/>
                <a:gd name="connsiteX2" fmla="*/ 1718734 w 5757334"/>
                <a:gd name="connsiteY2" fmla="*/ 4309533 h 4326467"/>
                <a:gd name="connsiteX3" fmla="*/ 5757334 w 5757334"/>
                <a:gd name="connsiteY3" fmla="*/ 1346200 h 4326467"/>
                <a:gd name="connsiteX4" fmla="*/ 5748867 w 5757334"/>
                <a:gd name="connsiteY4" fmla="*/ 0 h 4326467"/>
                <a:gd name="connsiteX5" fmla="*/ 0 w 5757334"/>
                <a:gd name="connsiteY5" fmla="*/ 4318000 h 4326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57334" h="4326467">
                  <a:moveTo>
                    <a:pt x="0" y="4318000"/>
                  </a:moveTo>
                  <a:lnTo>
                    <a:pt x="973667" y="4326467"/>
                  </a:lnTo>
                  <a:lnTo>
                    <a:pt x="1718734" y="4309533"/>
                  </a:lnTo>
                  <a:lnTo>
                    <a:pt x="5757334" y="1346200"/>
                  </a:lnTo>
                  <a:cubicBezTo>
                    <a:pt x="5754512" y="897467"/>
                    <a:pt x="5751689" y="448733"/>
                    <a:pt x="5748867" y="0"/>
                  </a:cubicBezTo>
                  <a:lnTo>
                    <a:pt x="0" y="431800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ADC9BC-6046-5473-F1CC-8900E002AEA9}"/>
                  </a:ext>
                </a:extLst>
              </p:cNvPr>
              <p:cNvSpPr txBox="1"/>
              <p:nvPr/>
            </p:nvSpPr>
            <p:spPr>
              <a:xfrm>
                <a:off x="1580319" y="4030589"/>
                <a:ext cx="9031355" cy="112569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𝒎𝒂𝒙</m:t>
                      </m:r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p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GB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GB" sz="28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𝒔𝒖𝒄𝒉</m:t>
                      </m:r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𝒕𝒉𝒂𝒕</m:t>
                      </m:r>
                      <m:r>
                        <a:rPr lang="en-GB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GB" sz="28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GB" sz="28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acc>
                        <m:accPr>
                          <m:chr m:val="⃗"/>
                          <m:ctrlPr>
                            <a:rPr lang="en-GB" sz="28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8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GB" sz="28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8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GB" sz="28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28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28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GB" sz="2800" b="1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=+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≤−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GB" sz="2800" b="1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28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ADC9BC-6046-5473-F1CC-8900E002A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319" y="4030589"/>
                <a:ext cx="9031355" cy="1125693"/>
              </a:xfrm>
              <a:prstGeom prst="rect">
                <a:avLst/>
              </a:prstGeom>
              <a:blipFill>
                <a:blip r:embed="rId6"/>
                <a:stretch>
                  <a:fillRect t="-179570" b="-256989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54204"/>
                          <a:gd name="connsiteY0" fmla="*/ 0 h 1211422"/>
                          <a:gd name="connsiteX1" fmla="*/ 538630 w 4054204"/>
                          <a:gd name="connsiteY1" fmla="*/ 0 h 1211422"/>
                          <a:gd name="connsiteX2" fmla="*/ 996176 w 4054204"/>
                          <a:gd name="connsiteY2" fmla="*/ 0 h 1211422"/>
                          <a:gd name="connsiteX3" fmla="*/ 1656432 w 4054204"/>
                          <a:gd name="connsiteY3" fmla="*/ 0 h 1211422"/>
                          <a:gd name="connsiteX4" fmla="*/ 2195062 w 4054204"/>
                          <a:gd name="connsiteY4" fmla="*/ 0 h 1211422"/>
                          <a:gd name="connsiteX5" fmla="*/ 2733692 w 4054204"/>
                          <a:gd name="connsiteY5" fmla="*/ 0 h 1211422"/>
                          <a:gd name="connsiteX6" fmla="*/ 3393948 w 4054204"/>
                          <a:gd name="connsiteY6" fmla="*/ 0 h 1211422"/>
                          <a:gd name="connsiteX7" fmla="*/ 4054204 w 4054204"/>
                          <a:gd name="connsiteY7" fmla="*/ 0 h 1211422"/>
                          <a:gd name="connsiteX8" fmla="*/ 4054204 w 4054204"/>
                          <a:gd name="connsiteY8" fmla="*/ 428036 h 1211422"/>
                          <a:gd name="connsiteX9" fmla="*/ 4054204 w 4054204"/>
                          <a:gd name="connsiteY9" fmla="*/ 807615 h 1211422"/>
                          <a:gd name="connsiteX10" fmla="*/ 4054204 w 4054204"/>
                          <a:gd name="connsiteY10" fmla="*/ 1211422 h 1211422"/>
                          <a:gd name="connsiteX11" fmla="*/ 3475032 w 4054204"/>
                          <a:gd name="connsiteY11" fmla="*/ 1211422 h 1211422"/>
                          <a:gd name="connsiteX12" fmla="*/ 2936402 w 4054204"/>
                          <a:gd name="connsiteY12" fmla="*/ 1211422 h 1211422"/>
                          <a:gd name="connsiteX13" fmla="*/ 2276146 w 4054204"/>
                          <a:gd name="connsiteY13" fmla="*/ 1211422 h 1211422"/>
                          <a:gd name="connsiteX14" fmla="*/ 1615890 w 4054204"/>
                          <a:gd name="connsiteY14" fmla="*/ 1211422 h 1211422"/>
                          <a:gd name="connsiteX15" fmla="*/ 1117802 w 4054204"/>
                          <a:gd name="connsiteY15" fmla="*/ 1211422 h 1211422"/>
                          <a:gd name="connsiteX16" fmla="*/ 538630 w 4054204"/>
                          <a:gd name="connsiteY16" fmla="*/ 1211422 h 1211422"/>
                          <a:gd name="connsiteX17" fmla="*/ 0 w 4054204"/>
                          <a:gd name="connsiteY17" fmla="*/ 1211422 h 1211422"/>
                          <a:gd name="connsiteX18" fmla="*/ 0 w 4054204"/>
                          <a:gd name="connsiteY18" fmla="*/ 807615 h 1211422"/>
                          <a:gd name="connsiteX19" fmla="*/ 0 w 4054204"/>
                          <a:gd name="connsiteY19" fmla="*/ 428036 h 1211422"/>
                          <a:gd name="connsiteX20" fmla="*/ 0 w 4054204"/>
                          <a:gd name="connsiteY20" fmla="*/ 0 h 121142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054204" h="1211422" extrusionOk="0">
                            <a:moveTo>
                              <a:pt x="0" y="0"/>
                            </a:moveTo>
                            <a:cubicBezTo>
                              <a:pt x="219981" y="-57977"/>
                              <a:pt x="291477" y="8651"/>
                              <a:pt x="538630" y="0"/>
                            </a:cubicBezTo>
                            <a:cubicBezTo>
                              <a:pt x="785783" y="-8651"/>
                              <a:pt x="890340" y="25686"/>
                              <a:pt x="996176" y="0"/>
                            </a:cubicBezTo>
                            <a:cubicBezTo>
                              <a:pt x="1102012" y="-25686"/>
                              <a:pt x="1494543" y="3300"/>
                              <a:pt x="1656432" y="0"/>
                            </a:cubicBezTo>
                            <a:cubicBezTo>
                              <a:pt x="1818321" y="-3300"/>
                              <a:pt x="2043188" y="24939"/>
                              <a:pt x="2195062" y="0"/>
                            </a:cubicBezTo>
                            <a:cubicBezTo>
                              <a:pt x="2346936" y="-24939"/>
                              <a:pt x="2593097" y="28122"/>
                              <a:pt x="2733692" y="0"/>
                            </a:cubicBezTo>
                            <a:cubicBezTo>
                              <a:pt x="2874287" y="-28122"/>
                              <a:pt x="3231559" y="59318"/>
                              <a:pt x="3393948" y="0"/>
                            </a:cubicBezTo>
                            <a:cubicBezTo>
                              <a:pt x="3556337" y="-59318"/>
                              <a:pt x="3788248" y="32028"/>
                              <a:pt x="4054204" y="0"/>
                            </a:cubicBezTo>
                            <a:cubicBezTo>
                              <a:pt x="4066469" y="155927"/>
                              <a:pt x="4051623" y="274176"/>
                              <a:pt x="4054204" y="428036"/>
                            </a:cubicBezTo>
                            <a:cubicBezTo>
                              <a:pt x="4056785" y="581896"/>
                              <a:pt x="4019338" y="670365"/>
                              <a:pt x="4054204" y="807615"/>
                            </a:cubicBezTo>
                            <a:cubicBezTo>
                              <a:pt x="4089070" y="944865"/>
                              <a:pt x="4044292" y="1031543"/>
                              <a:pt x="4054204" y="1211422"/>
                            </a:cubicBezTo>
                            <a:cubicBezTo>
                              <a:pt x="3827310" y="1235877"/>
                              <a:pt x="3737098" y="1200183"/>
                              <a:pt x="3475032" y="1211422"/>
                            </a:cubicBezTo>
                            <a:cubicBezTo>
                              <a:pt x="3212966" y="1222661"/>
                              <a:pt x="3159009" y="1152275"/>
                              <a:pt x="2936402" y="1211422"/>
                            </a:cubicBezTo>
                            <a:cubicBezTo>
                              <a:pt x="2713795" y="1270569"/>
                              <a:pt x="2542050" y="1173670"/>
                              <a:pt x="2276146" y="1211422"/>
                            </a:cubicBezTo>
                            <a:cubicBezTo>
                              <a:pt x="2010242" y="1249174"/>
                              <a:pt x="1844298" y="1158479"/>
                              <a:pt x="1615890" y="1211422"/>
                            </a:cubicBezTo>
                            <a:cubicBezTo>
                              <a:pt x="1387482" y="1264365"/>
                              <a:pt x="1232181" y="1193127"/>
                              <a:pt x="1117802" y="1211422"/>
                            </a:cubicBezTo>
                            <a:cubicBezTo>
                              <a:pt x="1003423" y="1229717"/>
                              <a:pt x="754746" y="1180987"/>
                              <a:pt x="538630" y="1211422"/>
                            </a:cubicBezTo>
                            <a:cubicBezTo>
                              <a:pt x="322514" y="1241857"/>
                              <a:pt x="170255" y="1199298"/>
                              <a:pt x="0" y="1211422"/>
                            </a:cubicBezTo>
                            <a:cubicBezTo>
                              <a:pt x="-17035" y="1113135"/>
                              <a:pt x="23171" y="949434"/>
                              <a:pt x="0" y="807615"/>
                            </a:cubicBezTo>
                            <a:cubicBezTo>
                              <a:pt x="-23171" y="665796"/>
                              <a:pt x="31775" y="507606"/>
                              <a:pt x="0" y="428036"/>
                            </a:cubicBezTo>
                            <a:cubicBezTo>
                              <a:pt x="-31775" y="348466"/>
                              <a:pt x="42005" y="202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10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US" sz="5000" b="1" dirty="0"/>
              <a:t>Outline</a:t>
            </a:r>
            <a:endParaRPr lang="en-PH" sz="5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29847C-9E30-ED07-B40A-82DFEBC1D782}"/>
              </a:ext>
            </a:extLst>
          </p:cNvPr>
          <p:cNvSpPr txBox="1">
            <a:spLocks/>
          </p:cNvSpPr>
          <p:nvPr/>
        </p:nvSpPr>
        <p:spPr>
          <a:xfrm>
            <a:off x="611603" y="11875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i="0" dirty="0">
              <a:solidFill>
                <a:srgbClr val="252C33"/>
              </a:solidFill>
              <a:effectLst/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solidFill>
                  <a:schemeClr val="bg2">
                    <a:lumMod val="75000"/>
                  </a:schemeClr>
                </a:solidFill>
                <a:effectLst/>
                <a:latin typeface="+mn-lt"/>
              </a:rPr>
              <a:t>Equation of the line and the General Form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i="0" dirty="0">
              <a:solidFill>
                <a:srgbClr val="636C8B"/>
              </a:solidFill>
              <a:effectLst/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solidFill>
                  <a:schemeClr val="bg2">
                    <a:lumMod val="75000"/>
                  </a:schemeClr>
                </a:solidFill>
                <a:effectLst/>
                <a:latin typeface="+mn-lt"/>
              </a:rPr>
              <a:t>Hard Margin SVM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effectLst/>
                <a:latin typeface="+mn-lt"/>
              </a:rPr>
              <a:t>Soft Margin SVM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algn="l"/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rgbClr val="636C8B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55934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8569625" y="6099685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4385346" y="2392816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8607704"/>
              </p:ext>
            </p:extLst>
          </p:nvPr>
        </p:nvGraphicFramePr>
        <p:xfrm>
          <a:off x="4636108" y="419809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5848872" y="1352816"/>
            <a:ext cx="5980796" cy="4489519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E205D-1DDB-9633-9390-FE95992617B6}"/>
              </a:ext>
            </a:extLst>
          </p:cNvPr>
          <p:cNvCxnSpPr>
            <a:cxnSpLocks/>
          </p:cNvCxnSpPr>
          <p:nvPr/>
        </p:nvCxnSpPr>
        <p:spPr>
          <a:xfrm flipV="1">
            <a:off x="7851650" y="2851815"/>
            <a:ext cx="4014013" cy="2990520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736A7C-C4BD-0C87-E2ED-5FD8B3F32725}"/>
              </a:ext>
            </a:extLst>
          </p:cNvPr>
          <p:cNvCxnSpPr>
            <a:cxnSpLocks/>
          </p:cNvCxnSpPr>
          <p:nvPr/>
        </p:nvCxnSpPr>
        <p:spPr>
          <a:xfrm flipV="1">
            <a:off x="4939344" y="608003"/>
            <a:ext cx="5936556" cy="446193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reeform 6">
            <a:extLst>
              <a:ext uri="{FF2B5EF4-FFF2-40B4-BE49-F238E27FC236}">
                <a16:creationId xmlns:a16="http://schemas.microsoft.com/office/drawing/2014/main" id="{800AC9C1-31E4-4360-2D89-35112F54F05B}"/>
              </a:ext>
            </a:extLst>
          </p:cNvPr>
          <p:cNvSpPr/>
          <p:nvPr/>
        </p:nvSpPr>
        <p:spPr>
          <a:xfrm>
            <a:off x="6072966" y="1446727"/>
            <a:ext cx="5757334" cy="4326467"/>
          </a:xfrm>
          <a:custGeom>
            <a:avLst/>
            <a:gdLst>
              <a:gd name="connsiteX0" fmla="*/ 0 w 5757334"/>
              <a:gd name="connsiteY0" fmla="*/ 4318000 h 4326467"/>
              <a:gd name="connsiteX1" fmla="*/ 973667 w 5757334"/>
              <a:gd name="connsiteY1" fmla="*/ 4326467 h 4326467"/>
              <a:gd name="connsiteX2" fmla="*/ 1718734 w 5757334"/>
              <a:gd name="connsiteY2" fmla="*/ 4309533 h 4326467"/>
              <a:gd name="connsiteX3" fmla="*/ 5757334 w 5757334"/>
              <a:gd name="connsiteY3" fmla="*/ 1346200 h 4326467"/>
              <a:gd name="connsiteX4" fmla="*/ 5748867 w 5757334"/>
              <a:gd name="connsiteY4" fmla="*/ 0 h 4326467"/>
              <a:gd name="connsiteX5" fmla="*/ 0 w 5757334"/>
              <a:gd name="connsiteY5" fmla="*/ 4318000 h 432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7334" h="4326467">
                <a:moveTo>
                  <a:pt x="0" y="4318000"/>
                </a:moveTo>
                <a:lnTo>
                  <a:pt x="973667" y="4326467"/>
                </a:lnTo>
                <a:lnTo>
                  <a:pt x="1718734" y="4309533"/>
                </a:lnTo>
                <a:lnTo>
                  <a:pt x="5757334" y="1346200"/>
                </a:lnTo>
                <a:cubicBezTo>
                  <a:pt x="5754512" y="897467"/>
                  <a:pt x="5751689" y="448733"/>
                  <a:pt x="5748867" y="0"/>
                </a:cubicBezTo>
                <a:lnTo>
                  <a:pt x="0" y="431800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0E25B-D41F-113B-2503-43A4A5B0ED95}"/>
              </a:ext>
            </a:extLst>
          </p:cNvPr>
          <p:cNvSpPr txBox="1"/>
          <p:nvPr/>
        </p:nvSpPr>
        <p:spPr>
          <a:xfrm>
            <a:off x="206048" y="608003"/>
            <a:ext cx="3181677" cy="4708981"/>
          </a:xfrm>
          <a:custGeom>
            <a:avLst/>
            <a:gdLst>
              <a:gd name="connsiteX0" fmla="*/ 0 w 3181677"/>
              <a:gd name="connsiteY0" fmla="*/ 0 h 4708981"/>
              <a:gd name="connsiteX1" fmla="*/ 498463 w 3181677"/>
              <a:gd name="connsiteY1" fmla="*/ 0 h 4708981"/>
              <a:gd name="connsiteX2" fmla="*/ 933292 w 3181677"/>
              <a:gd name="connsiteY2" fmla="*/ 0 h 4708981"/>
              <a:gd name="connsiteX3" fmla="*/ 1527205 w 3181677"/>
              <a:gd name="connsiteY3" fmla="*/ 0 h 4708981"/>
              <a:gd name="connsiteX4" fmla="*/ 2025668 w 3181677"/>
              <a:gd name="connsiteY4" fmla="*/ 0 h 4708981"/>
              <a:gd name="connsiteX5" fmla="*/ 2524130 w 3181677"/>
              <a:gd name="connsiteY5" fmla="*/ 0 h 4708981"/>
              <a:gd name="connsiteX6" fmla="*/ 3181677 w 3181677"/>
              <a:gd name="connsiteY6" fmla="*/ 0 h 4708981"/>
              <a:gd name="connsiteX7" fmla="*/ 3181677 w 3181677"/>
              <a:gd name="connsiteY7" fmla="*/ 494443 h 4708981"/>
              <a:gd name="connsiteX8" fmla="*/ 3181677 w 3181677"/>
              <a:gd name="connsiteY8" fmla="*/ 1083066 h 4708981"/>
              <a:gd name="connsiteX9" fmla="*/ 3181677 w 3181677"/>
              <a:gd name="connsiteY9" fmla="*/ 1577509 h 4708981"/>
              <a:gd name="connsiteX10" fmla="*/ 3181677 w 3181677"/>
              <a:gd name="connsiteY10" fmla="*/ 2071952 h 4708981"/>
              <a:gd name="connsiteX11" fmla="*/ 3181677 w 3181677"/>
              <a:gd name="connsiteY11" fmla="*/ 2660574 h 4708981"/>
              <a:gd name="connsiteX12" fmla="*/ 3181677 w 3181677"/>
              <a:gd name="connsiteY12" fmla="*/ 3296287 h 4708981"/>
              <a:gd name="connsiteX13" fmla="*/ 3181677 w 3181677"/>
              <a:gd name="connsiteY13" fmla="*/ 3743640 h 4708981"/>
              <a:gd name="connsiteX14" fmla="*/ 3181677 w 3181677"/>
              <a:gd name="connsiteY14" fmla="*/ 4708981 h 4708981"/>
              <a:gd name="connsiteX15" fmla="*/ 2651398 w 3181677"/>
              <a:gd name="connsiteY15" fmla="*/ 4708981 h 4708981"/>
              <a:gd name="connsiteX16" fmla="*/ 2121118 w 3181677"/>
              <a:gd name="connsiteY16" fmla="*/ 4708981 h 4708981"/>
              <a:gd name="connsiteX17" fmla="*/ 1527205 w 3181677"/>
              <a:gd name="connsiteY17" fmla="*/ 4708981 h 4708981"/>
              <a:gd name="connsiteX18" fmla="*/ 996925 w 3181677"/>
              <a:gd name="connsiteY18" fmla="*/ 4708981 h 4708981"/>
              <a:gd name="connsiteX19" fmla="*/ 562096 w 3181677"/>
              <a:gd name="connsiteY19" fmla="*/ 4708981 h 4708981"/>
              <a:gd name="connsiteX20" fmla="*/ 0 w 3181677"/>
              <a:gd name="connsiteY20" fmla="*/ 4708981 h 4708981"/>
              <a:gd name="connsiteX21" fmla="*/ 0 w 3181677"/>
              <a:gd name="connsiteY21" fmla="*/ 4026179 h 4708981"/>
              <a:gd name="connsiteX22" fmla="*/ 0 w 3181677"/>
              <a:gd name="connsiteY22" fmla="*/ 3343377 h 4708981"/>
              <a:gd name="connsiteX23" fmla="*/ 0 w 3181677"/>
              <a:gd name="connsiteY23" fmla="*/ 2754754 h 4708981"/>
              <a:gd name="connsiteX24" fmla="*/ 0 w 3181677"/>
              <a:gd name="connsiteY24" fmla="*/ 2213221 h 4708981"/>
              <a:gd name="connsiteX25" fmla="*/ 0 w 3181677"/>
              <a:gd name="connsiteY25" fmla="*/ 1765868 h 4708981"/>
              <a:gd name="connsiteX26" fmla="*/ 0 w 3181677"/>
              <a:gd name="connsiteY26" fmla="*/ 1318515 h 4708981"/>
              <a:gd name="connsiteX27" fmla="*/ 0 w 3181677"/>
              <a:gd name="connsiteY27" fmla="*/ 682802 h 4708981"/>
              <a:gd name="connsiteX28" fmla="*/ 0 w 3181677"/>
              <a:gd name="connsiteY28" fmla="*/ 0 h 470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81677" h="4708981" extrusionOk="0">
                <a:moveTo>
                  <a:pt x="0" y="0"/>
                </a:moveTo>
                <a:cubicBezTo>
                  <a:pt x="236952" y="-10718"/>
                  <a:pt x="274446" y="56580"/>
                  <a:pt x="498463" y="0"/>
                </a:cubicBezTo>
                <a:cubicBezTo>
                  <a:pt x="722480" y="-56580"/>
                  <a:pt x="735132" y="33269"/>
                  <a:pt x="933292" y="0"/>
                </a:cubicBezTo>
                <a:cubicBezTo>
                  <a:pt x="1131452" y="-33269"/>
                  <a:pt x="1245083" y="34930"/>
                  <a:pt x="1527205" y="0"/>
                </a:cubicBezTo>
                <a:cubicBezTo>
                  <a:pt x="1809327" y="-34930"/>
                  <a:pt x="1876398" y="42643"/>
                  <a:pt x="2025668" y="0"/>
                </a:cubicBezTo>
                <a:cubicBezTo>
                  <a:pt x="2174938" y="-42643"/>
                  <a:pt x="2296951" y="34108"/>
                  <a:pt x="2524130" y="0"/>
                </a:cubicBezTo>
                <a:cubicBezTo>
                  <a:pt x="2751309" y="-34108"/>
                  <a:pt x="2992818" y="77041"/>
                  <a:pt x="3181677" y="0"/>
                </a:cubicBezTo>
                <a:cubicBezTo>
                  <a:pt x="3229375" y="240179"/>
                  <a:pt x="3151161" y="296950"/>
                  <a:pt x="3181677" y="494443"/>
                </a:cubicBezTo>
                <a:cubicBezTo>
                  <a:pt x="3212193" y="691936"/>
                  <a:pt x="3137902" y="901346"/>
                  <a:pt x="3181677" y="1083066"/>
                </a:cubicBezTo>
                <a:cubicBezTo>
                  <a:pt x="3225452" y="1264786"/>
                  <a:pt x="3161388" y="1442363"/>
                  <a:pt x="3181677" y="1577509"/>
                </a:cubicBezTo>
                <a:cubicBezTo>
                  <a:pt x="3201966" y="1712655"/>
                  <a:pt x="3168371" y="1916687"/>
                  <a:pt x="3181677" y="2071952"/>
                </a:cubicBezTo>
                <a:cubicBezTo>
                  <a:pt x="3194983" y="2227217"/>
                  <a:pt x="3112023" y="2405688"/>
                  <a:pt x="3181677" y="2660574"/>
                </a:cubicBezTo>
                <a:cubicBezTo>
                  <a:pt x="3251331" y="2915460"/>
                  <a:pt x="3129030" y="3024998"/>
                  <a:pt x="3181677" y="3296287"/>
                </a:cubicBezTo>
                <a:cubicBezTo>
                  <a:pt x="3234324" y="3567576"/>
                  <a:pt x="3179711" y="3530567"/>
                  <a:pt x="3181677" y="3743640"/>
                </a:cubicBezTo>
                <a:cubicBezTo>
                  <a:pt x="3183643" y="3956713"/>
                  <a:pt x="3107995" y="4312991"/>
                  <a:pt x="3181677" y="4708981"/>
                </a:cubicBezTo>
                <a:cubicBezTo>
                  <a:pt x="2996147" y="4710964"/>
                  <a:pt x="2799036" y="4694565"/>
                  <a:pt x="2651398" y="4708981"/>
                </a:cubicBezTo>
                <a:cubicBezTo>
                  <a:pt x="2503760" y="4723397"/>
                  <a:pt x="2316663" y="4666834"/>
                  <a:pt x="2121118" y="4708981"/>
                </a:cubicBezTo>
                <a:cubicBezTo>
                  <a:pt x="1925573" y="4751128"/>
                  <a:pt x="1793270" y="4706631"/>
                  <a:pt x="1527205" y="4708981"/>
                </a:cubicBezTo>
                <a:cubicBezTo>
                  <a:pt x="1261140" y="4711331"/>
                  <a:pt x="1222413" y="4691453"/>
                  <a:pt x="996925" y="4708981"/>
                </a:cubicBezTo>
                <a:cubicBezTo>
                  <a:pt x="771437" y="4726509"/>
                  <a:pt x="674676" y="4704758"/>
                  <a:pt x="562096" y="4708981"/>
                </a:cubicBezTo>
                <a:cubicBezTo>
                  <a:pt x="449516" y="4713204"/>
                  <a:pt x="187258" y="4697418"/>
                  <a:pt x="0" y="4708981"/>
                </a:cubicBezTo>
                <a:cubicBezTo>
                  <a:pt x="-37041" y="4426989"/>
                  <a:pt x="12182" y="4169131"/>
                  <a:pt x="0" y="4026179"/>
                </a:cubicBezTo>
                <a:cubicBezTo>
                  <a:pt x="-12182" y="3883227"/>
                  <a:pt x="10171" y="3562274"/>
                  <a:pt x="0" y="3343377"/>
                </a:cubicBezTo>
                <a:cubicBezTo>
                  <a:pt x="-10171" y="3124480"/>
                  <a:pt x="14917" y="2967516"/>
                  <a:pt x="0" y="2754754"/>
                </a:cubicBezTo>
                <a:cubicBezTo>
                  <a:pt x="-14917" y="2541992"/>
                  <a:pt x="11947" y="2451866"/>
                  <a:pt x="0" y="2213221"/>
                </a:cubicBezTo>
                <a:cubicBezTo>
                  <a:pt x="-11947" y="1974576"/>
                  <a:pt x="30997" y="1870423"/>
                  <a:pt x="0" y="1765868"/>
                </a:cubicBezTo>
                <a:cubicBezTo>
                  <a:pt x="-30997" y="1661313"/>
                  <a:pt x="47443" y="1427526"/>
                  <a:pt x="0" y="1318515"/>
                </a:cubicBezTo>
                <a:cubicBezTo>
                  <a:pt x="-47443" y="1209504"/>
                  <a:pt x="75062" y="958926"/>
                  <a:pt x="0" y="682802"/>
                </a:cubicBezTo>
                <a:cubicBezTo>
                  <a:pt x="-75062" y="406678"/>
                  <a:pt x="682" y="28250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fontAlgn="base"/>
            <a:r>
              <a:rPr lang="en-PH" sz="2500" dirty="0"/>
              <a:t>In the real world, the datasets are typically </a:t>
            </a:r>
            <a:r>
              <a:rPr lang="en-PH" sz="2500" b="1" dirty="0"/>
              <a:t>not linearly separable</a:t>
            </a:r>
            <a:r>
              <a:rPr lang="en-PH" sz="2500" dirty="0"/>
              <a:t>. </a:t>
            </a:r>
          </a:p>
          <a:p>
            <a:pPr fontAlgn="base"/>
            <a:endParaRPr lang="en-PH" sz="2500" dirty="0"/>
          </a:p>
          <a:p>
            <a:pPr fontAlgn="base"/>
            <a:r>
              <a:rPr lang="en-PH" sz="2500" dirty="0"/>
              <a:t>In soft margin SVM we allow the model to </a:t>
            </a:r>
            <a:r>
              <a:rPr lang="en-PH" sz="2500" b="1" dirty="0"/>
              <a:t>misclassify some data points</a:t>
            </a:r>
            <a:r>
              <a:rPr lang="en-PH" sz="2500" dirty="0"/>
              <a:t>. </a:t>
            </a:r>
          </a:p>
          <a:p>
            <a:pPr fontAlgn="base"/>
            <a:endParaRPr lang="en-PH" sz="2500" dirty="0"/>
          </a:p>
          <a:p>
            <a:pPr fontAlgn="base"/>
            <a:r>
              <a:rPr lang="en-PH" sz="2500" dirty="0"/>
              <a:t>We </a:t>
            </a:r>
            <a:r>
              <a:rPr lang="en-PH" sz="2500" b="1" dirty="0"/>
              <a:t>penalize</a:t>
            </a:r>
            <a:r>
              <a:rPr lang="en-PH" sz="2500" dirty="0"/>
              <a:t> the model for such misclassification.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1AEB556-DE0A-D24C-6D68-6801C52280F5}"/>
              </a:ext>
            </a:extLst>
          </p:cNvPr>
          <p:cNvSpPr/>
          <p:nvPr/>
        </p:nvSpPr>
        <p:spPr>
          <a:xfrm>
            <a:off x="5020211" y="616994"/>
            <a:ext cx="6798734" cy="5164666"/>
          </a:xfrm>
          <a:custGeom>
            <a:avLst/>
            <a:gdLst>
              <a:gd name="connsiteX0" fmla="*/ 8467 w 6798734"/>
              <a:gd name="connsiteY0" fmla="*/ 4512733 h 5164666"/>
              <a:gd name="connsiteX1" fmla="*/ 0 w 6798734"/>
              <a:gd name="connsiteY1" fmla="*/ 5156200 h 5164666"/>
              <a:gd name="connsiteX2" fmla="*/ 829734 w 6798734"/>
              <a:gd name="connsiteY2" fmla="*/ 5164666 h 5164666"/>
              <a:gd name="connsiteX3" fmla="*/ 2065867 w 6798734"/>
              <a:gd name="connsiteY3" fmla="*/ 4157133 h 5164666"/>
              <a:gd name="connsiteX4" fmla="*/ 3522134 w 6798734"/>
              <a:gd name="connsiteY4" fmla="*/ 3081866 h 5164666"/>
              <a:gd name="connsiteX5" fmla="*/ 6798734 w 6798734"/>
              <a:gd name="connsiteY5" fmla="*/ 677333 h 5164666"/>
              <a:gd name="connsiteX6" fmla="*/ 6798734 w 6798734"/>
              <a:gd name="connsiteY6" fmla="*/ 8466 h 5164666"/>
              <a:gd name="connsiteX7" fmla="*/ 5977467 w 6798734"/>
              <a:gd name="connsiteY7" fmla="*/ 0 h 5164666"/>
              <a:gd name="connsiteX8" fmla="*/ 8467 w 6798734"/>
              <a:gd name="connsiteY8" fmla="*/ 4512733 h 516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8734" h="5164666">
                <a:moveTo>
                  <a:pt x="8467" y="4512733"/>
                </a:moveTo>
                <a:lnTo>
                  <a:pt x="0" y="5156200"/>
                </a:lnTo>
                <a:lnTo>
                  <a:pt x="829734" y="5164666"/>
                </a:lnTo>
                <a:lnTo>
                  <a:pt x="2065867" y="4157133"/>
                </a:lnTo>
                <a:lnTo>
                  <a:pt x="3522134" y="3081866"/>
                </a:lnTo>
                <a:lnTo>
                  <a:pt x="6798734" y="677333"/>
                </a:lnTo>
                <a:lnTo>
                  <a:pt x="6798734" y="8466"/>
                </a:lnTo>
                <a:lnTo>
                  <a:pt x="5977467" y="0"/>
                </a:lnTo>
                <a:lnTo>
                  <a:pt x="8467" y="4512733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6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8569625" y="6099685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4385346" y="2392816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636108" y="419809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5848872" y="1352816"/>
            <a:ext cx="5980796" cy="4489519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E205D-1DDB-9633-9390-FE95992617B6}"/>
              </a:ext>
            </a:extLst>
          </p:cNvPr>
          <p:cNvCxnSpPr>
            <a:cxnSpLocks/>
          </p:cNvCxnSpPr>
          <p:nvPr/>
        </p:nvCxnSpPr>
        <p:spPr>
          <a:xfrm flipV="1">
            <a:off x="7851650" y="2851815"/>
            <a:ext cx="4014013" cy="2990520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736A7C-C4BD-0C87-E2ED-5FD8B3F32725}"/>
              </a:ext>
            </a:extLst>
          </p:cNvPr>
          <p:cNvCxnSpPr>
            <a:cxnSpLocks/>
          </p:cNvCxnSpPr>
          <p:nvPr/>
        </p:nvCxnSpPr>
        <p:spPr>
          <a:xfrm flipV="1">
            <a:off x="4939344" y="608003"/>
            <a:ext cx="5936556" cy="446193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reeform 6">
            <a:extLst>
              <a:ext uri="{FF2B5EF4-FFF2-40B4-BE49-F238E27FC236}">
                <a16:creationId xmlns:a16="http://schemas.microsoft.com/office/drawing/2014/main" id="{800AC9C1-31E4-4360-2D89-35112F54F05B}"/>
              </a:ext>
            </a:extLst>
          </p:cNvPr>
          <p:cNvSpPr/>
          <p:nvPr/>
        </p:nvSpPr>
        <p:spPr>
          <a:xfrm>
            <a:off x="6072966" y="1446727"/>
            <a:ext cx="5757334" cy="4326467"/>
          </a:xfrm>
          <a:custGeom>
            <a:avLst/>
            <a:gdLst>
              <a:gd name="connsiteX0" fmla="*/ 0 w 5757334"/>
              <a:gd name="connsiteY0" fmla="*/ 4318000 h 4326467"/>
              <a:gd name="connsiteX1" fmla="*/ 973667 w 5757334"/>
              <a:gd name="connsiteY1" fmla="*/ 4326467 h 4326467"/>
              <a:gd name="connsiteX2" fmla="*/ 1718734 w 5757334"/>
              <a:gd name="connsiteY2" fmla="*/ 4309533 h 4326467"/>
              <a:gd name="connsiteX3" fmla="*/ 5757334 w 5757334"/>
              <a:gd name="connsiteY3" fmla="*/ 1346200 h 4326467"/>
              <a:gd name="connsiteX4" fmla="*/ 5748867 w 5757334"/>
              <a:gd name="connsiteY4" fmla="*/ 0 h 4326467"/>
              <a:gd name="connsiteX5" fmla="*/ 0 w 5757334"/>
              <a:gd name="connsiteY5" fmla="*/ 4318000 h 432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7334" h="4326467">
                <a:moveTo>
                  <a:pt x="0" y="4318000"/>
                </a:moveTo>
                <a:lnTo>
                  <a:pt x="973667" y="4326467"/>
                </a:lnTo>
                <a:lnTo>
                  <a:pt x="1718734" y="4309533"/>
                </a:lnTo>
                <a:lnTo>
                  <a:pt x="5757334" y="1346200"/>
                </a:lnTo>
                <a:cubicBezTo>
                  <a:pt x="5754512" y="897467"/>
                  <a:pt x="5751689" y="448733"/>
                  <a:pt x="5748867" y="0"/>
                </a:cubicBezTo>
                <a:lnTo>
                  <a:pt x="0" y="431800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0E25B-D41F-113B-2503-43A4A5B0ED95}"/>
              </a:ext>
            </a:extLst>
          </p:cNvPr>
          <p:cNvSpPr txBox="1"/>
          <p:nvPr/>
        </p:nvSpPr>
        <p:spPr>
          <a:xfrm>
            <a:off x="206048" y="608003"/>
            <a:ext cx="3181677" cy="4708981"/>
          </a:xfrm>
          <a:custGeom>
            <a:avLst/>
            <a:gdLst>
              <a:gd name="connsiteX0" fmla="*/ 0 w 3181677"/>
              <a:gd name="connsiteY0" fmla="*/ 0 h 4708981"/>
              <a:gd name="connsiteX1" fmla="*/ 498463 w 3181677"/>
              <a:gd name="connsiteY1" fmla="*/ 0 h 4708981"/>
              <a:gd name="connsiteX2" fmla="*/ 933292 w 3181677"/>
              <a:gd name="connsiteY2" fmla="*/ 0 h 4708981"/>
              <a:gd name="connsiteX3" fmla="*/ 1527205 w 3181677"/>
              <a:gd name="connsiteY3" fmla="*/ 0 h 4708981"/>
              <a:gd name="connsiteX4" fmla="*/ 2025668 w 3181677"/>
              <a:gd name="connsiteY4" fmla="*/ 0 h 4708981"/>
              <a:gd name="connsiteX5" fmla="*/ 2524130 w 3181677"/>
              <a:gd name="connsiteY5" fmla="*/ 0 h 4708981"/>
              <a:gd name="connsiteX6" fmla="*/ 3181677 w 3181677"/>
              <a:gd name="connsiteY6" fmla="*/ 0 h 4708981"/>
              <a:gd name="connsiteX7" fmla="*/ 3181677 w 3181677"/>
              <a:gd name="connsiteY7" fmla="*/ 494443 h 4708981"/>
              <a:gd name="connsiteX8" fmla="*/ 3181677 w 3181677"/>
              <a:gd name="connsiteY8" fmla="*/ 1083066 h 4708981"/>
              <a:gd name="connsiteX9" fmla="*/ 3181677 w 3181677"/>
              <a:gd name="connsiteY9" fmla="*/ 1577509 h 4708981"/>
              <a:gd name="connsiteX10" fmla="*/ 3181677 w 3181677"/>
              <a:gd name="connsiteY10" fmla="*/ 2071952 h 4708981"/>
              <a:gd name="connsiteX11" fmla="*/ 3181677 w 3181677"/>
              <a:gd name="connsiteY11" fmla="*/ 2660574 h 4708981"/>
              <a:gd name="connsiteX12" fmla="*/ 3181677 w 3181677"/>
              <a:gd name="connsiteY12" fmla="*/ 3296287 h 4708981"/>
              <a:gd name="connsiteX13" fmla="*/ 3181677 w 3181677"/>
              <a:gd name="connsiteY13" fmla="*/ 3743640 h 4708981"/>
              <a:gd name="connsiteX14" fmla="*/ 3181677 w 3181677"/>
              <a:gd name="connsiteY14" fmla="*/ 4708981 h 4708981"/>
              <a:gd name="connsiteX15" fmla="*/ 2651398 w 3181677"/>
              <a:gd name="connsiteY15" fmla="*/ 4708981 h 4708981"/>
              <a:gd name="connsiteX16" fmla="*/ 2121118 w 3181677"/>
              <a:gd name="connsiteY16" fmla="*/ 4708981 h 4708981"/>
              <a:gd name="connsiteX17" fmla="*/ 1527205 w 3181677"/>
              <a:gd name="connsiteY17" fmla="*/ 4708981 h 4708981"/>
              <a:gd name="connsiteX18" fmla="*/ 996925 w 3181677"/>
              <a:gd name="connsiteY18" fmla="*/ 4708981 h 4708981"/>
              <a:gd name="connsiteX19" fmla="*/ 562096 w 3181677"/>
              <a:gd name="connsiteY19" fmla="*/ 4708981 h 4708981"/>
              <a:gd name="connsiteX20" fmla="*/ 0 w 3181677"/>
              <a:gd name="connsiteY20" fmla="*/ 4708981 h 4708981"/>
              <a:gd name="connsiteX21" fmla="*/ 0 w 3181677"/>
              <a:gd name="connsiteY21" fmla="*/ 4026179 h 4708981"/>
              <a:gd name="connsiteX22" fmla="*/ 0 w 3181677"/>
              <a:gd name="connsiteY22" fmla="*/ 3343377 h 4708981"/>
              <a:gd name="connsiteX23" fmla="*/ 0 w 3181677"/>
              <a:gd name="connsiteY23" fmla="*/ 2754754 h 4708981"/>
              <a:gd name="connsiteX24" fmla="*/ 0 w 3181677"/>
              <a:gd name="connsiteY24" fmla="*/ 2213221 h 4708981"/>
              <a:gd name="connsiteX25" fmla="*/ 0 w 3181677"/>
              <a:gd name="connsiteY25" fmla="*/ 1765868 h 4708981"/>
              <a:gd name="connsiteX26" fmla="*/ 0 w 3181677"/>
              <a:gd name="connsiteY26" fmla="*/ 1318515 h 4708981"/>
              <a:gd name="connsiteX27" fmla="*/ 0 w 3181677"/>
              <a:gd name="connsiteY27" fmla="*/ 682802 h 4708981"/>
              <a:gd name="connsiteX28" fmla="*/ 0 w 3181677"/>
              <a:gd name="connsiteY28" fmla="*/ 0 h 470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81677" h="4708981" extrusionOk="0">
                <a:moveTo>
                  <a:pt x="0" y="0"/>
                </a:moveTo>
                <a:cubicBezTo>
                  <a:pt x="236952" y="-10718"/>
                  <a:pt x="274446" y="56580"/>
                  <a:pt x="498463" y="0"/>
                </a:cubicBezTo>
                <a:cubicBezTo>
                  <a:pt x="722480" y="-56580"/>
                  <a:pt x="735132" y="33269"/>
                  <a:pt x="933292" y="0"/>
                </a:cubicBezTo>
                <a:cubicBezTo>
                  <a:pt x="1131452" y="-33269"/>
                  <a:pt x="1245083" y="34930"/>
                  <a:pt x="1527205" y="0"/>
                </a:cubicBezTo>
                <a:cubicBezTo>
                  <a:pt x="1809327" y="-34930"/>
                  <a:pt x="1876398" y="42643"/>
                  <a:pt x="2025668" y="0"/>
                </a:cubicBezTo>
                <a:cubicBezTo>
                  <a:pt x="2174938" y="-42643"/>
                  <a:pt x="2296951" y="34108"/>
                  <a:pt x="2524130" y="0"/>
                </a:cubicBezTo>
                <a:cubicBezTo>
                  <a:pt x="2751309" y="-34108"/>
                  <a:pt x="2992818" y="77041"/>
                  <a:pt x="3181677" y="0"/>
                </a:cubicBezTo>
                <a:cubicBezTo>
                  <a:pt x="3229375" y="240179"/>
                  <a:pt x="3151161" y="296950"/>
                  <a:pt x="3181677" y="494443"/>
                </a:cubicBezTo>
                <a:cubicBezTo>
                  <a:pt x="3212193" y="691936"/>
                  <a:pt x="3137902" y="901346"/>
                  <a:pt x="3181677" y="1083066"/>
                </a:cubicBezTo>
                <a:cubicBezTo>
                  <a:pt x="3225452" y="1264786"/>
                  <a:pt x="3161388" y="1442363"/>
                  <a:pt x="3181677" y="1577509"/>
                </a:cubicBezTo>
                <a:cubicBezTo>
                  <a:pt x="3201966" y="1712655"/>
                  <a:pt x="3168371" y="1916687"/>
                  <a:pt x="3181677" y="2071952"/>
                </a:cubicBezTo>
                <a:cubicBezTo>
                  <a:pt x="3194983" y="2227217"/>
                  <a:pt x="3112023" y="2405688"/>
                  <a:pt x="3181677" y="2660574"/>
                </a:cubicBezTo>
                <a:cubicBezTo>
                  <a:pt x="3251331" y="2915460"/>
                  <a:pt x="3129030" y="3024998"/>
                  <a:pt x="3181677" y="3296287"/>
                </a:cubicBezTo>
                <a:cubicBezTo>
                  <a:pt x="3234324" y="3567576"/>
                  <a:pt x="3179711" y="3530567"/>
                  <a:pt x="3181677" y="3743640"/>
                </a:cubicBezTo>
                <a:cubicBezTo>
                  <a:pt x="3183643" y="3956713"/>
                  <a:pt x="3107995" y="4312991"/>
                  <a:pt x="3181677" y="4708981"/>
                </a:cubicBezTo>
                <a:cubicBezTo>
                  <a:pt x="2996147" y="4710964"/>
                  <a:pt x="2799036" y="4694565"/>
                  <a:pt x="2651398" y="4708981"/>
                </a:cubicBezTo>
                <a:cubicBezTo>
                  <a:pt x="2503760" y="4723397"/>
                  <a:pt x="2316663" y="4666834"/>
                  <a:pt x="2121118" y="4708981"/>
                </a:cubicBezTo>
                <a:cubicBezTo>
                  <a:pt x="1925573" y="4751128"/>
                  <a:pt x="1793270" y="4706631"/>
                  <a:pt x="1527205" y="4708981"/>
                </a:cubicBezTo>
                <a:cubicBezTo>
                  <a:pt x="1261140" y="4711331"/>
                  <a:pt x="1222413" y="4691453"/>
                  <a:pt x="996925" y="4708981"/>
                </a:cubicBezTo>
                <a:cubicBezTo>
                  <a:pt x="771437" y="4726509"/>
                  <a:pt x="674676" y="4704758"/>
                  <a:pt x="562096" y="4708981"/>
                </a:cubicBezTo>
                <a:cubicBezTo>
                  <a:pt x="449516" y="4713204"/>
                  <a:pt x="187258" y="4697418"/>
                  <a:pt x="0" y="4708981"/>
                </a:cubicBezTo>
                <a:cubicBezTo>
                  <a:pt x="-37041" y="4426989"/>
                  <a:pt x="12182" y="4169131"/>
                  <a:pt x="0" y="4026179"/>
                </a:cubicBezTo>
                <a:cubicBezTo>
                  <a:pt x="-12182" y="3883227"/>
                  <a:pt x="10171" y="3562274"/>
                  <a:pt x="0" y="3343377"/>
                </a:cubicBezTo>
                <a:cubicBezTo>
                  <a:pt x="-10171" y="3124480"/>
                  <a:pt x="14917" y="2967516"/>
                  <a:pt x="0" y="2754754"/>
                </a:cubicBezTo>
                <a:cubicBezTo>
                  <a:pt x="-14917" y="2541992"/>
                  <a:pt x="11947" y="2451866"/>
                  <a:pt x="0" y="2213221"/>
                </a:cubicBezTo>
                <a:cubicBezTo>
                  <a:pt x="-11947" y="1974576"/>
                  <a:pt x="30997" y="1870423"/>
                  <a:pt x="0" y="1765868"/>
                </a:cubicBezTo>
                <a:cubicBezTo>
                  <a:pt x="-30997" y="1661313"/>
                  <a:pt x="47443" y="1427526"/>
                  <a:pt x="0" y="1318515"/>
                </a:cubicBezTo>
                <a:cubicBezTo>
                  <a:pt x="-47443" y="1209504"/>
                  <a:pt x="75062" y="958926"/>
                  <a:pt x="0" y="682802"/>
                </a:cubicBezTo>
                <a:cubicBezTo>
                  <a:pt x="-75062" y="406678"/>
                  <a:pt x="682" y="28250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fontAlgn="base"/>
            <a:r>
              <a:rPr lang="en-PH" sz="2500" dirty="0"/>
              <a:t>To </a:t>
            </a:r>
            <a:r>
              <a:rPr lang="en-PH" sz="2500" b="1" dirty="0"/>
              <a:t>penalize</a:t>
            </a:r>
            <a:r>
              <a:rPr lang="en-PH" sz="2500" dirty="0"/>
              <a:t> our SVM model, we will use a loss function called the </a:t>
            </a:r>
            <a:r>
              <a:rPr lang="en-PH" sz="2500" b="1" dirty="0"/>
              <a:t>hinge loss</a:t>
            </a:r>
          </a:p>
          <a:p>
            <a:pPr fontAlgn="base"/>
            <a:endParaRPr lang="en-PH" sz="2500" dirty="0"/>
          </a:p>
          <a:p>
            <a:pPr fontAlgn="base"/>
            <a:r>
              <a:rPr lang="en-PH" sz="2500" dirty="0"/>
              <a:t>The key idea behind hinge loss is to </a:t>
            </a:r>
            <a:r>
              <a:rPr lang="en-PH" sz="2500" b="1" dirty="0"/>
              <a:t>penalize the model more when it misclassifies a sample that is closer to the </a:t>
            </a:r>
            <a:r>
              <a:rPr lang="en-PH" sz="2500" b="1" dirty="0">
                <a:solidFill>
                  <a:srgbClr val="FFC000"/>
                </a:solidFill>
              </a:rPr>
              <a:t>decision boundary</a:t>
            </a:r>
            <a:r>
              <a:rPr lang="en-PH" sz="2500" dirty="0"/>
              <a:t>.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37C5DFF3-C9C7-D25A-4AEA-A3A85C109E31}"/>
              </a:ext>
            </a:extLst>
          </p:cNvPr>
          <p:cNvSpPr/>
          <p:nvPr/>
        </p:nvSpPr>
        <p:spPr>
          <a:xfrm>
            <a:off x="5020211" y="616994"/>
            <a:ext cx="6798734" cy="5164666"/>
          </a:xfrm>
          <a:custGeom>
            <a:avLst/>
            <a:gdLst>
              <a:gd name="connsiteX0" fmla="*/ 8467 w 6798734"/>
              <a:gd name="connsiteY0" fmla="*/ 4512733 h 5164666"/>
              <a:gd name="connsiteX1" fmla="*/ 0 w 6798734"/>
              <a:gd name="connsiteY1" fmla="*/ 5156200 h 5164666"/>
              <a:gd name="connsiteX2" fmla="*/ 829734 w 6798734"/>
              <a:gd name="connsiteY2" fmla="*/ 5164666 h 5164666"/>
              <a:gd name="connsiteX3" fmla="*/ 2065867 w 6798734"/>
              <a:gd name="connsiteY3" fmla="*/ 4157133 h 5164666"/>
              <a:gd name="connsiteX4" fmla="*/ 3522134 w 6798734"/>
              <a:gd name="connsiteY4" fmla="*/ 3081866 h 5164666"/>
              <a:gd name="connsiteX5" fmla="*/ 6798734 w 6798734"/>
              <a:gd name="connsiteY5" fmla="*/ 677333 h 5164666"/>
              <a:gd name="connsiteX6" fmla="*/ 6798734 w 6798734"/>
              <a:gd name="connsiteY6" fmla="*/ 8466 h 5164666"/>
              <a:gd name="connsiteX7" fmla="*/ 5977467 w 6798734"/>
              <a:gd name="connsiteY7" fmla="*/ 0 h 5164666"/>
              <a:gd name="connsiteX8" fmla="*/ 8467 w 6798734"/>
              <a:gd name="connsiteY8" fmla="*/ 4512733 h 516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8734" h="5164666">
                <a:moveTo>
                  <a:pt x="8467" y="4512733"/>
                </a:moveTo>
                <a:lnTo>
                  <a:pt x="0" y="5156200"/>
                </a:lnTo>
                <a:lnTo>
                  <a:pt x="829734" y="5164666"/>
                </a:lnTo>
                <a:lnTo>
                  <a:pt x="2065867" y="4157133"/>
                </a:lnTo>
                <a:lnTo>
                  <a:pt x="3522134" y="3081866"/>
                </a:lnTo>
                <a:lnTo>
                  <a:pt x="6798734" y="677333"/>
                </a:lnTo>
                <a:lnTo>
                  <a:pt x="6798734" y="8466"/>
                </a:lnTo>
                <a:lnTo>
                  <a:pt x="5977467" y="0"/>
                </a:lnTo>
                <a:lnTo>
                  <a:pt x="8467" y="4512733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8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1A5561-29DA-701A-949B-7CA03B36E230}"/>
                  </a:ext>
                </a:extLst>
              </p:cNvPr>
              <p:cNvSpPr txBox="1"/>
              <p:nvPr/>
            </p:nvSpPr>
            <p:spPr>
              <a:xfrm>
                <a:off x="459202" y="1650284"/>
                <a:ext cx="11273588" cy="86177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h𝑖𝑛𝑔𝑒𝑙𝑜𝑠𝑠</m:t>
                      </m:r>
                      <m:r>
                        <a:rPr lang="en-GB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GB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1−</m:t>
                      </m:r>
                      <m:sSub>
                        <m:sSubPr>
                          <m:ctrlPr>
                            <a:rPr lang="en-GB" sz="5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5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5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5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5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50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m:rPr>
                          <m:nor/>
                        </m:rPr>
                        <a:rPr lang="en-PH" sz="500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r>
                        <a:rPr lang="en-US" sz="5000" b="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50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5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0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50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GB" sz="5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5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5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sz="5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5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1A5561-29DA-701A-949B-7CA03B36E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2" y="1650284"/>
                <a:ext cx="11273588" cy="861774"/>
              </a:xfrm>
              <a:prstGeom prst="rect">
                <a:avLst/>
              </a:prstGeom>
              <a:blipFill>
                <a:blip r:embed="rId4"/>
                <a:stretch>
                  <a:fillRect l="-561" r="-561" b="-2361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3FDBE9B-0422-A22F-45E8-0F1E41D3B18C}"/>
              </a:ext>
            </a:extLst>
          </p:cNvPr>
          <p:cNvSpPr txBox="1"/>
          <p:nvPr/>
        </p:nvSpPr>
        <p:spPr>
          <a:xfrm>
            <a:off x="206048" y="608003"/>
            <a:ext cx="9429019" cy="553998"/>
          </a:xfrm>
          <a:custGeom>
            <a:avLst/>
            <a:gdLst>
              <a:gd name="connsiteX0" fmla="*/ 0 w 9429019"/>
              <a:gd name="connsiteY0" fmla="*/ 0 h 553998"/>
              <a:gd name="connsiteX1" fmla="*/ 495023 w 9429019"/>
              <a:gd name="connsiteY1" fmla="*/ 0 h 553998"/>
              <a:gd name="connsiteX2" fmla="*/ 801467 w 9429019"/>
              <a:gd name="connsiteY2" fmla="*/ 0 h 553998"/>
              <a:gd name="connsiteX3" fmla="*/ 1579361 w 9429019"/>
              <a:gd name="connsiteY3" fmla="*/ 0 h 553998"/>
              <a:gd name="connsiteX4" fmla="*/ 2074384 w 9429019"/>
              <a:gd name="connsiteY4" fmla="*/ 0 h 553998"/>
              <a:gd name="connsiteX5" fmla="*/ 2569408 w 9429019"/>
              <a:gd name="connsiteY5" fmla="*/ 0 h 553998"/>
              <a:gd name="connsiteX6" fmla="*/ 3347302 w 9429019"/>
              <a:gd name="connsiteY6" fmla="*/ 0 h 553998"/>
              <a:gd name="connsiteX7" fmla="*/ 3748035 w 9429019"/>
              <a:gd name="connsiteY7" fmla="*/ 0 h 553998"/>
              <a:gd name="connsiteX8" fmla="*/ 4525929 w 9429019"/>
              <a:gd name="connsiteY8" fmla="*/ 0 h 553998"/>
              <a:gd name="connsiteX9" fmla="*/ 5303823 w 9429019"/>
              <a:gd name="connsiteY9" fmla="*/ 0 h 553998"/>
              <a:gd name="connsiteX10" fmla="*/ 5893137 w 9429019"/>
              <a:gd name="connsiteY10" fmla="*/ 0 h 553998"/>
              <a:gd name="connsiteX11" fmla="*/ 6671031 w 9429019"/>
              <a:gd name="connsiteY11" fmla="*/ 0 h 553998"/>
              <a:gd name="connsiteX12" fmla="*/ 7166054 w 9429019"/>
              <a:gd name="connsiteY12" fmla="*/ 0 h 553998"/>
              <a:gd name="connsiteX13" fmla="*/ 7661078 w 9429019"/>
              <a:gd name="connsiteY13" fmla="*/ 0 h 553998"/>
              <a:gd name="connsiteX14" fmla="*/ 8344682 w 9429019"/>
              <a:gd name="connsiteY14" fmla="*/ 0 h 553998"/>
              <a:gd name="connsiteX15" fmla="*/ 8839705 w 9429019"/>
              <a:gd name="connsiteY15" fmla="*/ 0 h 553998"/>
              <a:gd name="connsiteX16" fmla="*/ 9429019 w 9429019"/>
              <a:gd name="connsiteY16" fmla="*/ 0 h 553998"/>
              <a:gd name="connsiteX17" fmla="*/ 9429019 w 9429019"/>
              <a:gd name="connsiteY17" fmla="*/ 553998 h 553998"/>
              <a:gd name="connsiteX18" fmla="*/ 8745415 w 9429019"/>
              <a:gd name="connsiteY18" fmla="*/ 553998 h 553998"/>
              <a:gd name="connsiteX19" fmla="*/ 8438972 w 9429019"/>
              <a:gd name="connsiteY19" fmla="*/ 553998 h 553998"/>
              <a:gd name="connsiteX20" fmla="*/ 8038239 w 9429019"/>
              <a:gd name="connsiteY20" fmla="*/ 553998 h 553998"/>
              <a:gd name="connsiteX21" fmla="*/ 7260345 w 9429019"/>
              <a:gd name="connsiteY21" fmla="*/ 553998 h 553998"/>
              <a:gd name="connsiteX22" fmla="*/ 6671031 w 9429019"/>
              <a:gd name="connsiteY22" fmla="*/ 553998 h 553998"/>
              <a:gd name="connsiteX23" fmla="*/ 6270298 w 9429019"/>
              <a:gd name="connsiteY23" fmla="*/ 553998 h 553998"/>
              <a:gd name="connsiteX24" fmla="*/ 5680984 w 9429019"/>
              <a:gd name="connsiteY24" fmla="*/ 553998 h 553998"/>
              <a:gd name="connsiteX25" fmla="*/ 5374541 w 9429019"/>
              <a:gd name="connsiteY25" fmla="*/ 553998 h 553998"/>
              <a:gd name="connsiteX26" fmla="*/ 5068098 w 9429019"/>
              <a:gd name="connsiteY26" fmla="*/ 553998 h 553998"/>
              <a:gd name="connsiteX27" fmla="*/ 4478784 w 9429019"/>
              <a:gd name="connsiteY27" fmla="*/ 553998 h 553998"/>
              <a:gd name="connsiteX28" fmla="*/ 4078051 w 9429019"/>
              <a:gd name="connsiteY28" fmla="*/ 553998 h 553998"/>
              <a:gd name="connsiteX29" fmla="*/ 3394447 w 9429019"/>
              <a:gd name="connsiteY29" fmla="*/ 553998 h 553998"/>
              <a:gd name="connsiteX30" fmla="*/ 2993714 w 9429019"/>
              <a:gd name="connsiteY30" fmla="*/ 553998 h 553998"/>
              <a:gd name="connsiteX31" fmla="*/ 2310110 w 9429019"/>
              <a:gd name="connsiteY31" fmla="*/ 553998 h 553998"/>
              <a:gd name="connsiteX32" fmla="*/ 2003667 w 9429019"/>
              <a:gd name="connsiteY32" fmla="*/ 553998 h 553998"/>
              <a:gd name="connsiteX33" fmla="*/ 1320063 w 9429019"/>
              <a:gd name="connsiteY33" fmla="*/ 553998 h 553998"/>
              <a:gd name="connsiteX34" fmla="*/ 919329 w 9429019"/>
              <a:gd name="connsiteY34" fmla="*/ 553998 h 553998"/>
              <a:gd name="connsiteX35" fmla="*/ 612886 w 9429019"/>
              <a:gd name="connsiteY35" fmla="*/ 553998 h 553998"/>
              <a:gd name="connsiteX36" fmla="*/ 0 w 9429019"/>
              <a:gd name="connsiteY36" fmla="*/ 553998 h 553998"/>
              <a:gd name="connsiteX37" fmla="*/ 0 w 9429019"/>
              <a:gd name="connsiteY37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429019" h="553998" extrusionOk="0">
                <a:moveTo>
                  <a:pt x="0" y="0"/>
                </a:moveTo>
                <a:cubicBezTo>
                  <a:pt x="232782" y="-21926"/>
                  <a:pt x="302937" y="46000"/>
                  <a:pt x="495023" y="0"/>
                </a:cubicBezTo>
                <a:cubicBezTo>
                  <a:pt x="687109" y="-46000"/>
                  <a:pt x="730681" y="19824"/>
                  <a:pt x="801467" y="0"/>
                </a:cubicBezTo>
                <a:cubicBezTo>
                  <a:pt x="872253" y="-19824"/>
                  <a:pt x="1237231" y="13195"/>
                  <a:pt x="1579361" y="0"/>
                </a:cubicBezTo>
                <a:cubicBezTo>
                  <a:pt x="1921491" y="-13195"/>
                  <a:pt x="1884004" y="56719"/>
                  <a:pt x="2074384" y="0"/>
                </a:cubicBezTo>
                <a:cubicBezTo>
                  <a:pt x="2264764" y="-56719"/>
                  <a:pt x="2408525" y="16905"/>
                  <a:pt x="2569408" y="0"/>
                </a:cubicBezTo>
                <a:cubicBezTo>
                  <a:pt x="2730291" y="-16905"/>
                  <a:pt x="2989603" y="91143"/>
                  <a:pt x="3347302" y="0"/>
                </a:cubicBezTo>
                <a:cubicBezTo>
                  <a:pt x="3705001" y="-91143"/>
                  <a:pt x="3589952" y="19048"/>
                  <a:pt x="3748035" y="0"/>
                </a:cubicBezTo>
                <a:cubicBezTo>
                  <a:pt x="3906118" y="-19048"/>
                  <a:pt x="4243617" y="32666"/>
                  <a:pt x="4525929" y="0"/>
                </a:cubicBezTo>
                <a:cubicBezTo>
                  <a:pt x="4808241" y="-32666"/>
                  <a:pt x="4958241" y="88551"/>
                  <a:pt x="5303823" y="0"/>
                </a:cubicBezTo>
                <a:cubicBezTo>
                  <a:pt x="5649405" y="-88551"/>
                  <a:pt x="5664434" y="21065"/>
                  <a:pt x="5893137" y="0"/>
                </a:cubicBezTo>
                <a:cubicBezTo>
                  <a:pt x="6121840" y="-21065"/>
                  <a:pt x="6421841" y="35801"/>
                  <a:pt x="6671031" y="0"/>
                </a:cubicBezTo>
                <a:cubicBezTo>
                  <a:pt x="6920221" y="-35801"/>
                  <a:pt x="6978838" y="8164"/>
                  <a:pt x="7166054" y="0"/>
                </a:cubicBezTo>
                <a:cubicBezTo>
                  <a:pt x="7353270" y="-8164"/>
                  <a:pt x="7527151" y="52955"/>
                  <a:pt x="7661078" y="0"/>
                </a:cubicBezTo>
                <a:cubicBezTo>
                  <a:pt x="7795005" y="-52955"/>
                  <a:pt x="8112633" y="37220"/>
                  <a:pt x="8344682" y="0"/>
                </a:cubicBezTo>
                <a:cubicBezTo>
                  <a:pt x="8576731" y="-37220"/>
                  <a:pt x="8646068" y="8157"/>
                  <a:pt x="8839705" y="0"/>
                </a:cubicBezTo>
                <a:cubicBezTo>
                  <a:pt x="9033342" y="-8157"/>
                  <a:pt x="9139864" y="15424"/>
                  <a:pt x="9429019" y="0"/>
                </a:cubicBezTo>
                <a:cubicBezTo>
                  <a:pt x="9478843" y="188298"/>
                  <a:pt x="9374507" y="425428"/>
                  <a:pt x="9429019" y="553998"/>
                </a:cubicBezTo>
                <a:cubicBezTo>
                  <a:pt x="9201008" y="557332"/>
                  <a:pt x="8944104" y="526672"/>
                  <a:pt x="8745415" y="553998"/>
                </a:cubicBezTo>
                <a:cubicBezTo>
                  <a:pt x="8546726" y="581324"/>
                  <a:pt x="8539782" y="539765"/>
                  <a:pt x="8438972" y="553998"/>
                </a:cubicBezTo>
                <a:cubicBezTo>
                  <a:pt x="8338162" y="568231"/>
                  <a:pt x="8230981" y="540157"/>
                  <a:pt x="8038239" y="553998"/>
                </a:cubicBezTo>
                <a:cubicBezTo>
                  <a:pt x="7845497" y="567839"/>
                  <a:pt x="7607970" y="509473"/>
                  <a:pt x="7260345" y="553998"/>
                </a:cubicBezTo>
                <a:cubicBezTo>
                  <a:pt x="6912720" y="598523"/>
                  <a:pt x="6878022" y="522771"/>
                  <a:pt x="6671031" y="553998"/>
                </a:cubicBezTo>
                <a:cubicBezTo>
                  <a:pt x="6464040" y="585225"/>
                  <a:pt x="6465708" y="534368"/>
                  <a:pt x="6270298" y="553998"/>
                </a:cubicBezTo>
                <a:cubicBezTo>
                  <a:pt x="6074888" y="573628"/>
                  <a:pt x="5822722" y="534228"/>
                  <a:pt x="5680984" y="553998"/>
                </a:cubicBezTo>
                <a:cubicBezTo>
                  <a:pt x="5539246" y="573768"/>
                  <a:pt x="5493264" y="540030"/>
                  <a:pt x="5374541" y="553998"/>
                </a:cubicBezTo>
                <a:cubicBezTo>
                  <a:pt x="5255818" y="567966"/>
                  <a:pt x="5154151" y="528879"/>
                  <a:pt x="5068098" y="553998"/>
                </a:cubicBezTo>
                <a:cubicBezTo>
                  <a:pt x="4982045" y="579117"/>
                  <a:pt x="4689295" y="497970"/>
                  <a:pt x="4478784" y="553998"/>
                </a:cubicBezTo>
                <a:cubicBezTo>
                  <a:pt x="4268273" y="610026"/>
                  <a:pt x="4249168" y="509878"/>
                  <a:pt x="4078051" y="553998"/>
                </a:cubicBezTo>
                <a:cubicBezTo>
                  <a:pt x="3906934" y="598118"/>
                  <a:pt x="3701127" y="484030"/>
                  <a:pt x="3394447" y="553998"/>
                </a:cubicBezTo>
                <a:cubicBezTo>
                  <a:pt x="3087767" y="623966"/>
                  <a:pt x="3125179" y="520639"/>
                  <a:pt x="2993714" y="553998"/>
                </a:cubicBezTo>
                <a:cubicBezTo>
                  <a:pt x="2862249" y="587357"/>
                  <a:pt x="2449668" y="510239"/>
                  <a:pt x="2310110" y="553998"/>
                </a:cubicBezTo>
                <a:cubicBezTo>
                  <a:pt x="2170552" y="597757"/>
                  <a:pt x="2148540" y="527645"/>
                  <a:pt x="2003667" y="553998"/>
                </a:cubicBezTo>
                <a:cubicBezTo>
                  <a:pt x="1858794" y="580351"/>
                  <a:pt x="1651439" y="475018"/>
                  <a:pt x="1320063" y="553998"/>
                </a:cubicBezTo>
                <a:cubicBezTo>
                  <a:pt x="988687" y="632978"/>
                  <a:pt x="1067769" y="530117"/>
                  <a:pt x="919329" y="553998"/>
                </a:cubicBezTo>
                <a:cubicBezTo>
                  <a:pt x="770889" y="577879"/>
                  <a:pt x="719561" y="538783"/>
                  <a:pt x="612886" y="553998"/>
                </a:cubicBezTo>
                <a:cubicBezTo>
                  <a:pt x="506211" y="569213"/>
                  <a:pt x="273340" y="499766"/>
                  <a:pt x="0" y="553998"/>
                </a:cubicBezTo>
                <a:cubicBezTo>
                  <a:pt x="-25798" y="365650"/>
                  <a:pt x="3106" y="264469"/>
                  <a:pt x="0" y="0"/>
                </a:cubicBezTo>
                <a:close/>
              </a:path>
            </a:pathLst>
          </a:custGeom>
          <a:noFill/>
          <a:ln w="38100">
            <a:noFill/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fontAlgn="base"/>
            <a:r>
              <a:rPr lang="en-PH" sz="3000" dirty="0"/>
              <a:t>The formula to calculate </a:t>
            </a:r>
            <a:r>
              <a:rPr lang="en-PH" sz="3000" b="1" dirty="0"/>
              <a:t>hinge loss </a:t>
            </a:r>
            <a:r>
              <a:rPr lang="en-PH" sz="3000" dirty="0"/>
              <a:t>is expressed as follows: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CF233C-0ABF-D7C4-6B1A-5F4CBF6B6338}"/>
                  </a:ext>
                </a:extLst>
              </p:cNvPr>
              <p:cNvSpPr txBox="1"/>
              <p:nvPr/>
            </p:nvSpPr>
            <p:spPr>
              <a:xfrm>
                <a:off x="459202" y="2847941"/>
                <a:ext cx="11273588" cy="3217035"/>
              </a:xfrm>
              <a:custGeom>
                <a:avLst/>
                <a:gdLst>
                  <a:gd name="connsiteX0" fmla="*/ 0 w 11273588"/>
                  <a:gd name="connsiteY0" fmla="*/ 0 h 3217035"/>
                  <a:gd name="connsiteX1" fmla="*/ 818818 w 11273588"/>
                  <a:gd name="connsiteY1" fmla="*/ 0 h 3217035"/>
                  <a:gd name="connsiteX2" fmla="*/ 1186693 w 11273588"/>
                  <a:gd name="connsiteY2" fmla="*/ 0 h 3217035"/>
                  <a:gd name="connsiteX3" fmla="*/ 2005512 w 11273588"/>
                  <a:gd name="connsiteY3" fmla="*/ 0 h 3217035"/>
                  <a:gd name="connsiteX4" fmla="*/ 2711595 w 11273588"/>
                  <a:gd name="connsiteY4" fmla="*/ 0 h 3217035"/>
                  <a:gd name="connsiteX5" fmla="*/ 3304941 w 11273588"/>
                  <a:gd name="connsiteY5" fmla="*/ 0 h 3217035"/>
                  <a:gd name="connsiteX6" fmla="*/ 3560080 w 11273588"/>
                  <a:gd name="connsiteY6" fmla="*/ 0 h 3217035"/>
                  <a:gd name="connsiteX7" fmla="*/ 4040691 w 11273588"/>
                  <a:gd name="connsiteY7" fmla="*/ 0 h 3217035"/>
                  <a:gd name="connsiteX8" fmla="*/ 4746774 w 11273588"/>
                  <a:gd name="connsiteY8" fmla="*/ 0 h 3217035"/>
                  <a:gd name="connsiteX9" fmla="*/ 5452857 w 11273588"/>
                  <a:gd name="connsiteY9" fmla="*/ 0 h 3217035"/>
                  <a:gd name="connsiteX10" fmla="*/ 6271675 w 11273588"/>
                  <a:gd name="connsiteY10" fmla="*/ 0 h 3217035"/>
                  <a:gd name="connsiteX11" fmla="*/ 6526814 w 11273588"/>
                  <a:gd name="connsiteY11" fmla="*/ 0 h 3217035"/>
                  <a:gd name="connsiteX12" fmla="*/ 7345633 w 11273588"/>
                  <a:gd name="connsiteY12" fmla="*/ 0 h 3217035"/>
                  <a:gd name="connsiteX13" fmla="*/ 7600772 w 11273588"/>
                  <a:gd name="connsiteY13" fmla="*/ 0 h 3217035"/>
                  <a:gd name="connsiteX14" fmla="*/ 8306854 w 11273588"/>
                  <a:gd name="connsiteY14" fmla="*/ 0 h 3217035"/>
                  <a:gd name="connsiteX15" fmla="*/ 9125673 w 11273588"/>
                  <a:gd name="connsiteY15" fmla="*/ 0 h 3217035"/>
                  <a:gd name="connsiteX16" fmla="*/ 9493548 w 11273588"/>
                  <a:gd name="connsiteY16" fmla="*/ 0 h 3217035"/>
                  <a:gd name="connsiteX17" fmla="*/ 10199630 w 11273588"/>
                  <a:gd name="connsiteY17" fmla="*/ 0 h 3217035"/>
                  <a:gd name="connsiteX18" fmla="*/ 10454770 w 11273588"/>
                  <a:gd name="connsiteY18" fmla="*/ 0 h 3217035"/>
                  <a:gd name="connsiteX19" fmla="*/ 11273588 w 11273588"/>
                  <a:gd name="connsiteY19" fmla="*/ 0 h 3217035"/>
                  <a:gd name="connsiteX20" fmla="*/ 11273588 w 11273588"/>
                  <a:gd name="connsiteY20" fmla="*/ 568343 h 3217035"/>
                  <a:gd name="connsiteX21" fmla="*/ 11273588 w 11273588"/>
                  <a:gd name="connsiteY21" fmla="*/ 1168856 h 3217035"/>
                  <a:gd name="connsiteX22" fmla="*/ 11273588 w 11273588"/>
                  <a:gd name="connsiteY22" fmla="*/ 1672858 h 3217035"/>
                  <a:gd name="connsiteX23" fmla="*/ 11273588 w 11273588"/>
                  <a:gd name="connsiteY23" fmla="*/ 2112520 h 3217035"/>
                  <a:gd name="connsiteX24" fmla="*/ 11273588 w 11273588"/>
                  <a:gd name="connsiteY24" fmla="*/ 2616522 h 3217035"/>
                  <a:gd name="connsiteX25" fmla="*/ 11273588 w 11273588"/>
                  <a:gd name="connsiteY25" fmla="*/ 3217035 h 3217035"/>
                  <a:gd name="connsiteX26" fmla="*/ 11018449 w 11273588"/>
                  <a:gd name="connsiteY26" fmla="*/ 3217035 h 3217035"/>
                  <a:gd name="connsiteX27" fmla="*/ 10199630 w 11273588"/>
                  <a:gd name="connsiteY27" fmla="*/ 3217035 h 3217035"/>
                  <a:gd name="connsiteX28" fmla="*/ 9606284 w 11273588"/>
                  <a:gd name="connsiteY28" fmla="*/ 3217035 h 3217035"/>
                  <a:gd name="connsiteX29" fmla="*/ 9351145 w 11273588"/>
                  <a:gd name="connsiteY29" fmla="*/ 3217035 h 3217035"/>
                  <a:gd name="connsiteX30" fmla="*/ 8757798 w 11273588"/>
                  <a:gd name="connsiteY30" fmla="*/ 3217035 h 3217035"/>
                  <a:gd name="connsiteX31" fmla="*/ 7938979 w 11273588"/>
                  <a:gd name="connsiteY31" fmla="*/ 3217035 h 3217035"/>
                  <a:gd name="connsiteX32" fmla="*/ 7120161 w 11273588"/>
                  <a:gd name="connsiteY32" fmla="*/ 3217035 h 3217035"/>
                  <a:gd name="connsiteX33" fmla="*/ 6865022 w 11273588"/>
                  <a:gd name="connsiteY33" fmla="*/ 3217035 h 3217035"/>
                  <a:gd name="connsiteX34" fmla="*/ 6384411 w 11273588"/>
                  <a:gd name="connsiteY34" fmla="*/ 3217035 h 3217035"/>
                  <a:gd name="connsiteX35" fmla="*/ 6016536 w 11273588"/>
                  <a:gd name="connsiteY35" fmla="*/ 3217035 h 3217035"/>
                  <a:gd name="connsiteX36" fmla="*/ 5648661 w 11273588"/>
                  <a:gd name="connsiteY36" fmla="*/ 3217035 h 3217035"/>
                  <a:gd name="connsiteX37" fmla="*/ 4942578 w 11273588"/>
                  <a:gd name="connsiteY37" fmla="*/ 3217035 h 3217035"/>
                  <a:gd name="connsiteX38" fmla="*/ 4236496 w 11273588"/>
                  <a:gd name="connsiteY38" fmla="*/ 3217035 h 3217035"/>
                  <a:gd name="connsiteX39" fmla="*/ 3643149 w 11273588"/>
                  <a:gd name="connsiteY39" fmla="*/ 3217035 h 3217035"/>
                  <a:gd name="connsiteX40" fmla="*/ 2937066 w 11273588"/>
                  <a:gd name="connsiteY40" fmla="*/ 3217035 h 3217035"/>
                  <a:gd name="connsiteX41" fmla="*/ 2230984 w 11273588"/>
                  <a:gd name="connsiteY41" fmla="*/ 3217035 h 3217035"/>
                  <a:gd name="connsiteX42" fmla="*/ 1524901 w 11273588"/>
                  <a:gd name="connsiteY42" fmla="*/ 3217035 h 3217035"/>
                  <a:gd name="connsiteX43" fmla="*/ 818818 w 11273588"/>
                  <a:gd name="connsiteY43" fmla="*/ 3217035 h 3217035"/>
                  <a:gd name="connsiteX44" fmla="*/ 0 w 11273588"/>
                  <a:gd name="connsiteY44" fmla="*/ 3217035 h 3217035"/>
                  <a:gd name="connsiteX45" fmla="*/ 0 w 11273588"/>
                  <a:gd name="connsiteY45" fmla="*/ 2616522 h 3217035"/>
                  <a:gd name="connsiteX46" fmla="*/ 0 w 11273588"/>
                  <a:gd name="connsiteY46" fmla="*/ 2016009 h 3217035"/>
                  <a:gd name="connsiteX47" fmla="*/ 0 w 11273588"/>
                  <a:gd name="connsiteY47" fmla="*/ 1512006 h 3217035"/>
                  <a:gd name="connsiteX48" fmla="*/ 0 w 11273588"/>
                  <a:gd name="connsiteY48" fmla="*/ 1072345 h 3217035"/>
                  <a:gd name="connsiteX49" fmla="*/ 0 w 11273588"/>
                  <a:gd name="connsiteY49" fmla="*/ 536173 h 3217035"/>
                  <a:gd name="connsiteX50" fmla="*/ 0 w 11273588"/>
                  <a:gd name="connsiteY50" fmla="*/ 0 h 3217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1273588" h="3217035" extrusionOk="0">
                    <a:moveTo>
                      <a:pt x="0" y="0"/>
                    </a:moveTo>
                    <a:cubicBezTo>
                      <a:pt x="195992" y="-11520"/>
                      <a:pt x="415552" y="29545"/>
                      <a:pt x="818818" y="0"/>
                    </a:cubicBezTo>
                    <a:cubicBezTo>
                      <a:pt x="1222084" y="-29545"/>
                      <a:pt x="1035428" y="28716"/>
                      <a:pt x="1186693" y="0"/>
                    </a:cubicBezTo>
                    <a:cubicBezTo>
                      <a:pt x="1337959" y="-28716"/>
                      <a:pt x="1768564" y="59283"/>
                      <a:pt x="2005512" y="0"/>
                    </a:cubicBezTo>
                    <a:cubicBezTo>
                      <a:pt x="2242460" y="-59283"/>
                      <a:pt x="2412271" y="23460"/>
                      <a:pt x="2711595" y="0"/>
                    </a:cubicBezTo>
                    <a:cubicBezTo>
                      <a:pt x="3010919" y="-23460"/>
                      <a:pt x="3155128" y="47056"/>
                      <a:pt x="3304941" y="0"/>
                    </a:cubicBezTo>
                    <a:cubicBezTo>
                      <a:pt x="3454754" y="-47056"/>
                      <a:pt x="3451074" y="14495"/>
                      <a:pt x="3560080" y="0"/>
                    </a:cubicBezTo>
                    <a:cubicBezTo>
                      <a:pt x="3669086" y="-14495"/>
                      <a:pt x="3941442" y="12900"/>
                      <a:pt x="4040691" y="0"/>
                    </a:cubicBezTo>
                    <a:cubicBezTo>
                      <a:pt x="4139940" y="-12900"/>
                      <a:pt x="4554058" y="43357"/>
                      <a:pt x="4746774" y="0"/>
                    </a:cubicBezTo>
                    <a:cubicBezTo>
                      <a:pt x="4939490" y="-43357"/>
                      <a:pt x="5174459" y="64473"/>
                      <a:pt x="5452857" y="0"/>
                    </a:cubicBezTo>
                    <a:cubicBezTo>
                      <a:pt x="5731255" y="-64473"/>
                      <a:pt x="5880492" y="61961"/>
                      <a:pt x="6271675" y="0"/>
                    </a:cubicBezTo>
                    <a:cubicBezTo>
                      <a:pt x="6662858" y="-61961"/>
                      <a:pt x="6452788" y="15836"/>
                      <a:pt x="6526814" y="0"/>
                    </a:cubicBezTo>
                    <a:cubicBezTo>
                      <a:pt x="6600840" y="-15836"/>
                      <a:pt x="6985623" y="56478"/>
                      <a:pt x="7345633" y="0"/>
                    </a:cubicBezTo>
                    <a:cubicBezTo>
                      <a:pt x="7705643" y="-56478"/>
                      <a:pt x="7499454" y="3897"/>
                      <a:pt x="7600772" y="0"/>
                    </a:cubicBezTo>
                    <a:cubicBezTo>
                      <a:pt x="7702090" y="-3897"/>
                      <a:pt x="7995249" y="54583"/>
                      <a:pt x="8306854" y="0"/>
                    </a:cubicBezTo>
                    <a:cubicBezTo>
                      <a:pt x="8618459" y="-54583"/>
                      <a:pt x="8892094" y="14101"/>
                      <a:pt x="9125673" y="0"/>
                    </a:cubicBezTo>
                    <a:cubicBezTo>
                      <a:pt x="9359252" y="-14101"/>
                      <a:pt x="9363241" y="26641"/>
                      <a:pt x="9493548" y="0"/>
                    </a:cubicBezTo>
                    <a:cubicBezTo>
                      <a:pt x="9623855" y="-26641"/>
                      <a:pt x="9919318" y="17641"/>
                      <a:pt x="10199630" y="0"/>
                    </a:cubicBezTo>
                    <a:cubicBezTo>
                      <a:pt x="10479942" y="-17641"/>
                      <a:pt x="10337876" y="5266"/>
                      <a:pt x="10454770" y="0"/>
                    </a:cubicBezTo>
                    <a:cubicBezTo>
                      <a:pt x="10571664" y="-5266"/>
                      <a:pt x="10947069" y="68419"/>
                      <a:pt x="11273588" y="0"/>
                    </a:cubicBezTo>
                    <a:cubicBezTo>
                      <a:pt x="11308928" y="281809"/>
                      <a:pt x="11254175" y="367272"/>
                      <a:pt x="11273588" y="568343"/>
                    </a:cubicBezTo>
                    <a:cubicBezTo>
                      <a:pt x="11293001" y="769414"/>
                      <a:pt x="11242679" y="988571"/>
                      <a:pt x="11273588" y="1168856"/>
                    </a:cubicBezTo>
                    <a:cubicBezTo>
                      <a:pt x="11304497" y="1349141"/>
                      <a:pt x="11217002" y="1483059"/>
                      <a:pt x="11273588" y="1672858"/>
                    </a:cubicBezTo>
                    <a:cubicBezTo>
                      <a:pt x="11330174" y="1862657"/>
                      <a:pt x="11269375" y="1937821"/>
                      <a:pt x="11273588" y="2112520"/>
                    </a:cubicBezTo>
                    <a:cubicBezTo>
                      <a:pt x="11277801" y="2287219"/>
                      <a:pt x="11229492" y="2480325"/>
                      <a:pt x="11273588" y="2616522"/>
                    </a:cubicBezTo>
                    <a:cubicBezTo>
                      <a:pt x="11317684" y="2752719"/>
                      <a:pt x="11271658" y="2969490"/>
                      <a:pt x="11273588" y="3217035"/>
                    </a:cubicBezTo>
                    <a:cubicBezTo>
                      <a:pt x="11190871" y="3218444"/>
                      <a:pt x="11105534" y="3188518"/>
                      <a:pt x="11018449" y="3217035"/>
                    </a:cubicBezTo>
                    <a:cubicBezTo>
                      <a:pt x="10931364" y="3245552"/>
                      <a:pt x="10417614" y="3214845"/>
                      <a:pt x="10199630" y="3217035"/>
                    </a:cubicBezTo>
                    <a:cubicBezTo>
                      <a:pt x="9981646" y="3219225"/>
                      <a:pt x="9892687" y="3205557"/>
                      <a:pt x="9606284" y="3217035"/>
                    </a:cubicBezTo>
                    <a:cubicBezTo>
                      <a:pt x="9319881" y="3228513"/>
                      <a:pt x="9447370" y="3193588"/>
                      <a:pt x="9351145" y="3217035"/>
                    </a:cubicBezTo>
                    <a:cubicBezTo>
                      <a:pt x="9254920" y="3240482"/>
                      <a:pt x="8975239" y="3199016"/>
                      <a:pt x="8757798" y="3217035"/>
                    </a:cubicBezTo>
                    <a:cubicBezTo>
                      <a:pt x="8540357" y="3235054"/>
                      <a:pt x="8285185" y="3183456"/>
                      <a:pt x="7938979" y="3217035"/>
                    </a:cubicBezTo>
                    <a:cubicBezTo>
                      <a:pt x="7592773" y="3250614"/>
                      <a:pt x="7467858" y="3167631"/>
                      <a:pt x="7120161" y="3217035"/>
                    </a:cubicBezTo>
                    <a:cubicBezTo>
                      <a:pt x="6772464" y="3266439"/>
                      <a:pt x="6950300" y="3205859"/>
                      <a:pt x="6865022" y="3217035"/>
                    </a:cubicBezTo>
                    <a:cubicBezTo>
                      <a:pt x="6779744" y="3228211"/>
                      <a:pt x="6586397" y="3167314"/>
                      <a:pt x="6384411" y="3217035"/>
                    </a:cubicBezTo>
                    <a:cubicBezTo>
                      <a:pt x="6182425" y="3266756"/>
                      <a:pt x="6114950" y="3189678"/>
                      <a:pt x="6016536" y="3217035"/>
                    </a:cubicBezTo>
                    <a:cubicBezTo>
                      <a:pt x="5918122" y="3244392"/>
                      <a:pt x="5818558" y="3204175"/>
                      <a:pt x="5648661" y="3217035"/>
                    </a:cubicBezTo>
                    <a:cubicBezTo>
                      <a:pt x="5478764" y="3229895"/>
                      <a:pt x="5166837" y="3203124"/>
                      <a:pt x="4942578" y="3217035"/>
                    </a:cubicBezTo>
                    <a:cubicBezTo>
                      <a:pt x="4718319" y="3230946"/>
                      <a:pt x="4480950" y="3208132"/>
                      <a:pt x="4236496" y="3217035"/>
                    </a:cubicBezTo>
                    <a:cubicBezTo>
                      <a:pt x="3992042" y="3225938"/>
                      <a:pt x="3860047" y="3146543"/>
                      <a:pt x="3643149" y="3217035"/>
                    </a:cubicBezTo>
                    <a:cubicBezTo>
                      <a:pt x="3426251" y="3287527"/>
                      <a:pt x="3249251" y="3161949"/>
                      <a:pt x="2937066" y="3217035"/>
                    </a:cubicBezTo>
                    <a:cubicBezTo>
                      <a:pt x="2624881" y="3272121"/>
                      <a:pt x="2432694" y="3196288"/>
                      <a:pt x="2230984" y="3217035"/>
                    </a:cubicBezTo>
                    <a:cubicBezTo>
                      <a:pt x="2029274" y="3237782"/>
                      <a:pt x="1769753" y="3136084"/>
                      <a:pt x="1524901" y="3217035"/>
                    </a:cubicBezTo>
                    <a:cubicBezTo>
                      <a:pt x="1280049" y="3297986"/>
                      <a:pt x="975133" y="3180005"/>
                      <a:pt x="818818" y="3217035"/>
                    </a:cubicBezTo>
                    <a:cubicBezTo>
                      <a:pt x="662503" y="3254065"/>
                      <a:pt x="230461" y="3168463"/>
                      <a:pt x="0" y="3217035"/>
                    </a:cubicBezTo>
                    <a:cubicBezTo>
                      <a:pt x="-5779" y="3021065"/>
                      <a:pt x="61874" y="2859372"/>
                      <a:pt x="0" y="2616522"/>
                    </a:cubicBezTo>
                    <a:cubicBezTo>
                      <a:pt x="-61874" y="2373672"/>
                      <a:pt x="66328" y="2303268"/>
                      <a:pt x="0" y="2016009"/>
                    </a:cubicBezTo>
                    <a:cubicBezTo>
                      <a:pt x="-66328" y="1728750"/>
                      <a:pt x="15413" y="1761130"/>
                      <a:pt x="0" y="1512006"/>
                    </a:cubicBezTo>
                    <a:cubicBezTo>
                      <a:pt x="-15413" y="1262882"/>
                      <a:pt x="36526" y="1168914"/>
                      <a:pt x="0" y="1072345"/>
                    </a:cubicBezTo>
                    <a:cubicBezTo>
                      <a:pt x="-36526" y="975776"/>
                      <a:pt x="25053" y="643436"/>
                      <a:pt x="0" y="536173"/>
                    </a:cubicBezTo>
                    <a:cubicBezTo>
                      <a:pt x="-25053" y="428910"/>
                      <a:pt x="18882" y="209730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504959849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PH" sz="2500" b="1" dirty="0"/>
                  <a:t>Where: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GB" sz="2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GB" sz="2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GB" sz="25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2500" dirty="0"/>
                  <a:t>is the true label of the data point</a:t>
                </a:r>
              </a:p>
              <a:p>
                <a:pPr algn="l"/>
                <a:endParaRPr lang="en-PH" sz="2500" dirty="0"/>
              </a:p>
              <a:p>
                <a14:m>
                  <m:oMath xmlns:m="http://schemas.openxmlformats.org/officeDocument/2006/math">
                    <m:r>
                      <a:rPr lang="en-GB" sz="25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sz="25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5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m:rPr>
                        <m:nor/>
                      </m:rPr>
                      <a:rPr lang="en-PH" sz="2500" b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⋅ </m:t>
                    </m:r>
                    <m:r>
                      <a:rPr lang="en-US" sz="2500" b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500" b="1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5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5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  <m:r>
                      <a:rPr lang="en-GB" sz="25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5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GB" sz="25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PH" sz="2500" b="1" dirty="0">
                    <a:solidFill>
                      <a:srgbClr val="7030A0"/>
                    </a:solidFill>
                  </a:rPr>
                  <a:t> </a:t>
                </a:r>
                <a:r>
                  <a:rPr lang="en-PH" sz="2500" dirty="0"/>
                  <a:t>is the linear decision function that produces a </a:t>
                </a:r>
                <a:r>
                  <a:rPr lang="en-PH" sz="2500" b="1" dirty="0"/>
                  <a:t>score</a:t>
                </a:r>
                <a:r>
                  <a:rPr lang="en-PH" sz="2500" dirty="0"/>
                  <a:t> for a given input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5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PH" sz="2500" dirty="0"/>
              </a:p>
              <a:p>
                <a:endParaRPr lang="en-PH" sz="2500" dirty="0"/>
              </a:p>
              <a:p>
                <a14:m>
                  <m:oMath xmlns:m="http://schemas.openxmlformats.org/officeDocument/2006/math">
                    <m:r>
                      <a:rPr lang="en-PH" sz="2500" b="1" i="1" dirty="0" smtClean="0"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PH" sz="2500" b="1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PH" sz="25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PH" sz="25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5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PH" sz="2500" b="1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PH" sz="2500" dirty="0"/>
                  <a:t>ensures that the </a:t>
                </a:r>
                <a:r>
                  <a:rPr lang="en-PH" sz="2500" b="1" dirty="0"/>
                  <a:t>loss is 0 </a:t>
                </a:r>
                <a:r>
                  <a:rPr lang="en-PH" sz="2500" dirty="0"/>
                  <a:t>if the data point is correctly classified and misclassified by a margin when the result is less than 1.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CF233C-0ABF-D7C4-6B1A-5F4CBF6B6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02" y="2847941"/>
                <a:ext cx="11273588" cy="3217035"/>
              </a:xfrm>
              <a:prstGeom prst="rect">
                <a:avLst/>
              </a:prstGeom>
              <a:blipFill>
                <a:blip r:embed="rId5"/>
                <a:stretch>
                  <a:fillRect l="-446" b="-2290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504959849">
                      <a:custGeom>
                        <a:avLst/>
                        <a:gdLst>
                          <a:gd name="connsiteX0" fmla="*/ 0 w 11273588"/>
                          <a:gd name="connsiteY0" fmla="*/ 0 h 3217035"/>
                          <a:gd name="connsiteX1" fmla="*/ 818818 w 11273588"/>
                          <a:gd name="connsiteY1" fmla="*/ 0 h 3217035"/>
                          <a:gd name="connsiteX2" fmla="*/ 1186693 w 11273588"/>
                          <a:gd name="connsiteY2" fmla="*/ 0 h 3217035"/>
                          <a:gd name="connsiteX3" fmla="*/ 2005512 w 11273588"/>
                          <a:gd name="connsiteY3" fmla="*/ 0 h 3217035"/>
                          <a:gd name="connsiteX4" fmla="*/ 2711595 w 11273588"/>
                          <a:gd name="connsiteY4" fmla="*/ 0 h 3217035"/>
                          <a:gd name="connsiteX5" fmla="*/ 3304941 w 11273588"/>
                          <a:gd name="connsiteY5" fmla="*/ 0 h 3217035"/>
                          <a:gd name="connsiteX6" fmla="*/ 3560080 w 11273588"/>
                          <a:gd name="connsiteY6" fmla="*/ 0 h 3217035"/>
                          <a:gd name="connsiteX7" fmla="*/ 4040691 w 11273588"/>
                          <a:gd name="connsiteY7" fmla="*/ 0 h 3217035"/>
                          <a:gd name="connsiteX8" fmla="*/ 4746774 w 11273588"/>
                          <a:gd name="connsiteY8" fmla="*/ 0 h 3217035"/>
                          <a:gd name="connsiteX9" fmla="*/ 5452857 w 11273588"/>
                          <a:gd name="connsiteY9" fmla="*/ 0 h 3217035"/>
                          <a:gd name="connsiteX10" fmla="*/ 6271675 w 11273588"/>
                          <a:gd name="connsiteY10" fmla="*/ 0 h 3217035"/>
                          <a:gd name="connsiteX11" fmla="*/ 6526814 w 11273588"/>
                          <a:gd name="connsiteY11" fmla="*/ 0 h 3217035"/>
                          <a:gd name="connsiteX12" fmla="*/ 7345633 w 11273588"/>
                          <a:gd name="connsiteY12" fmla="*/ 0 h 3217035"/>
                          <a:gd name="connsiteX13" fmla="*/ 7600772 w 11273588"/>
                          <a:gd name="connsiteY13" fmla="*/ 0 h 3217035"/>
                          <a:gd name="connsiteX14" fmla="*/ 8306854 w 11273588"/>
                          <a:gd name="connsiteY14" fmla="*/ 0 h 3217035"/>
                          <a:gd name="connsiteX15" fmla="*/ 9125673 w 11273588"/>
                          <a:gd name="connsiteY15" fmla="*/ 0 h 3217035"/>
                          <a:gd name="connsiteX16" fmla="*/ 9493548 w 11273588"/>
                          <a:gd name="connsiteY16" fmla="*/ 0 h 3217035"/>
                          <a:gd name="connsiteX17" fmla="*/ 10199630 w 11273588"/>
                          <a:gd name="connsiteY17" fmla="*/ 0 h 3217035"/>
                          <a:gd name="connsiteX18" fmla="*/ 10454770 w 11273588"/>
                          <a:gd name="connsiteY18" fmla="*/ 0 h 3217035"/>
                          <a:gd name="connsiteX19" fmla="*/ 11273588 w 11273588"/>
                          <a:gd name="connsiteY19" fmla="*/ 0 h 3217035"/>
                          <a:gd name="connsiteX20" fmla="*/ 11273588 w 11273588"/>
                          <a:gd name="connsiteY20" fmla="*/ 568343 h 3217035"/>
                          <a:gd name="connsiteX21" fmla="*/ 11273588 w 11273588"/>
                          <a:gd name="connsiteY21" fmla="*/ 1168856 h 3217035"/>
                          <a:gd name="connsiteX22" fmla="*/ 11273588 w 11273588"/>
                          <a:gd name="connsiteY22" fmla="*/ 1672858 h 3217035"/>
                          <a:gd name="connsiteX23" fmla="*/ 11273588 w 11273588"/>
                          <a:gd name="connsiteY23" fmla="*/ 2112520 h 3217035"/>
                          <a:gd name="connsiteX24" fmla="*/ 11273588 w 11273588"/>
                          <a:gd name="connsiteY24" fmla="*/ 2616522 h 3217035"/>
                          <a:gd name="connsiteX25" fmla="*/ 11273588 w 11273588"/>
                          <a:gd name="connsiteY25" fmla="*/ 3217035 h 3217035"/>
                          <a:gd name="connsiteX26" fmla="*/ 11018449 w 11273588"/>
                          <a:gd name="connsiteY26" fmla="*/ 3217035 h 3217035"/>
                          <a:gd name="connsiteX27" fmla="*/ 10199630 w 11273588"/>
                          <a:gd name="connsiteY27" fmla="*/ 3217035 h 3217035"/>
                          <a:gd name="connsiteX28" fmla="*/ 9606284 w 11273588"/>
                          <a:gd name="connsiteY28" fmla="*/ 3217035 h 3217035"/>
                          <a:gd name="connsiteX29" fmla="*/ 9351145 w 11273588"/>
                          <a:gd name="connsiteY29" fmla="*/ 3217035 h 3217035"/>
                          <a:gd name="connsiteX30" fmla="*/ 8757798 w 11273588"/>
                          <a:gd name="connsiteY30" fmla="*/ 3217035 h 3217035"/>
                          <a:gd name="connsiteX31" fmla="*/ 7938979 w 11273588"/>
                          <a:gd name="connsiteY31" fmla="*/ 3217035 h 3217035"/>
                          <a:gd name="connsiteX32" fmla="*/ 7120161 w 11273588"/>
                          <a:gd name="connsiteY32" fmla="*/ 3217035 h 3217035"/>
                          <a:gd name="connsiteX33" fmla="*/ 6865022 w 11273588"/>
                          <a:gd name="connsiteY33" fmla="*/ 3217035 h 3217035"/>
                          <a:gd name="connsiteX34" fmla="*/ 6384411 w 11273588"/>
                          <a:gd name="connsiteY34" fmla="*/ 3217035 h 3217035"/>
                          <a:gd name="connsiteX35" fmla="*/ 6016536 w 11273588"/>
                          <a:gd name="connsiteY35" fmla="*/ 3217035 h 3217035"/>
                          <a:gd name="connsiteX36" fmla="*/ 5648661 w 11273588"/>
                          <a:gd name="connsiteY36" fmla="*/ 3217035 h 3217035"/>
                          <a:gd name="connsiteX37" fmla="*/ 4942578 w 11273588"/>
                          <a:gd name="connsiteY37" fmla="*/ 3217035 h 3217035"/>
                          <a:gd name="connsiteX38" fmla="*/ 4236496 w 11273588"/>
                          <a:gd name="connsiteY38" fmla="*/ 3217035 h 3217035"/>
                          <a:gd name="connsiteX39" fmla="*/ 3643149 w 11273588"/>
                          <a:gd name="connsiteY39" fmla="*/ 3217035 h 3217035"/>
                          <a:gd name="connsiteX40" fmla="*/ 2937066 w 11273588"/>
                          <a:gd name="connsiteY40" fmla="*/ 3217035 h 3217035"/>
                          <a:gd name="connsiteX41" fmla="*/ 2230984 w 11273588"/>
                          <a:gd name="connsiteY41" fmla="*/ 3217035 h 3217035"/>
                          <a:gd name="connsiteX42" fmla="*/ 1524901 w 11273588"/>
                          <a:gd name="connsiteY42" fmla="*/ 3217035 h 3217035"/>
                          <a:gd name="connsiteX43" fmla="*/ 818818 w 11273588"/>
                          <a:gd name="connsiteY43" fmla="*/ 3217035 h 3217035"/>
                          <a:gd name="connsiteX44" fmla="*/ 0 w 11273588"/>
                          <a:gd name="connsiteY44" fmla="*/ 3217035 h 3217035"/>
                          <a:gd name="connsiteX45" fmla="*/ 0 w 11273588"/>
                          <a:gd name="connsiteY45" fmla="*/ 2616522 h 3217035"/>
                          <a:gd name="connsiteX46" fmla="*/ 0 w 11273588"/>
                          <a:gd name="connsiteY46" fmla="*/ 2016009 h 3217035"/>
                          <a:gd name="connsiteX47" fmla="*/ 0 w 11273588"/>
                          <a:gd name="connsiteY47" fmla="*/ 1512006 h 3217035"/>
                          <a:gd name="connsiteX48" fmla="*/ 0 w 11273588"/>
                          <a:gd name="connsiteY48" fmla="*/ 1072345 h 3217035"/>
                          <a:gd name="connsiteX49" fmla="*/ 0 w 11273588"/>
                          <a:gd name="connsiteY49" fmla="*/ 536173 h 3217035"/>
                          <a:gd name="connsiteX50" fmla="*/ 0 w 11273588"/>
                          <a:gd name="connsiteY50" fmla="*/ 0 h 321703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</a:cxnLst>
                        <a:rect l="l" t="t" r="r" b="b"/>
                        <a:pathLst>
                          <a:path w="11273588" h="3217035" extrusionOk="0">
                            <a:moveTo>
                              <a:pt x="0" y="0"/>
                            </a:moveTo>
                            <a:cubicBezTo>
                              <a:pt x="195992" y="-11520"/>
                              <a:pt x="415552" y="29545"/>
                              <a:pt x="818818" y="0"/>
                            </a:cubicBezTo>
                            <a:cubicBezTo>
                              <a:pt x="1222084" y="-29545"/>
                              <a:pt x="1035428" y="28716"/>
                              <a:pt x="1186693" y="0"/>
                            </a:cubicBezTo>
                            <a:cubicBezTo>
                              <a:pt x="1337959" y="-28716"/>
                              <a:pt x="1768564" y="59283"/>
                              <a:pt x="2005512" y="0"/>
                            </a:cubicBezTo>
                            <a:cubicBezTo>
                              <a:pt x="2242460" y="-59283"/>
                              <a:pt x="2412271" y="23460"/>
                              <a:pt x="2711595" y="0"/>
                            </a:cubicBezTo>
                            <a:cubicBezTo>
                              <a:pt x="3010919" y="-23460"/>
                              <a:pt x="3155128" y="47056"/>
                              <a:pt x="3304941" y="0"/>
                            </a:cubicBezTo>
                            <a:cubicBezTo>
                              <a:pt x="3454754" y="-47056"/>
                              <a:pt x="3451074" y="14495"/>
                              <a:pt x="3560080" y="0"/>
                            </a:cubicBezTo>
                            <a:cubicBezTo>
                              <a:pt x="3669086" y="-14495"/>
                              <a:pt x="3941442" y="12900"/>
                              <a:pt x="4040691" y="0"/>
                            </a:cubicBezTo>
                            <a:cubicBezTo>
                              <a:pt x="4139940" y="-12900"/>
                              <a:pt x="4554058" y="43357"/>
                              <a:pt x="4746774" y="0"/>
                            </a:cubicBezTo>
                            <a:cubicBezTo>
                              <a:pt x="4939490" y="-43357"/>
                              <a:pt x="5174459" y="64473"/>
                              <a:pt x="5452857" y="0"/>
                            </a:cubicBezTo>
                            <a:cubicBezTo>
                              <a:pt x="5731255" y="-64473"/>
                              <a:pt x="5880492" y="61961"/>
                              <a:pt x="6271675" y="0"/>
                            </a:cubicBezTo>
                            <a:cubicBezTo>
                              <a:pt x="6662858" y="-61961"/>
                              <a:pt x="6452788" y="15836"/>
                              <a:pt x="6526814" y="0"/>
                            </a:cubicBezTo>
                            <a:cubicBezTo>
                              <a:pt x="6600840" y="-15836"/>
                              <a:pt x="6985623" y="56478"/>
                              <a:pt x="7345633" y="0"/>
                            </a:cubicBezTo>
                            <a:cubicBezTo>
                              <a:pt x="7705643" y="-56478"/>
                              <a:pt x="7499454" y="3897"/>
                              <a:pt x="7600772" y="0"/>
                            </a:cubicBezTo>
                            <a:cubicBezTo>
                              <a:pt x="7702090" y="-3897"/>
                              <a:pt x="7995249" y="54583"/>
                              <a:pt x="8306854" y="0"/>
                            </a:cubicBezTo>
                            <a:cubicBezTo>
                              <a:pt x="8618459" y="-54583"/>
                              <a:pt x="8892094" y="14101"/>
                              <a:pt x="9125673" y="0"/>
                            </a:cubicBezTo>
                            <a:cubicBezTo>
                              <a:pt x="9359252" y="-14101"/>
                              <a:pt x="9363241" y="26641"/>
                              <a:pt x="9493548" y="0"/>
                            </a:cubicBezTo>
                            <a:cubicBezTo>
                              <a:pt x="9623855" y="-26641"/>
                              <a:pt x="9919318" y="17641"/>
                              <a:pt x="10199630" y="0"/>
                            </a:cubicBezTo>
                            <a:cubicBezTo>
                              <a:pt x="10479942" y="-17641"/>
                              <a:pt x="10337876" y="5266"/>
                              <a:pt x="10454770" y="0"/>
                            </a:cubicBezTo>
                            <a:cubicBezTo>
                              <a:pt x="10571664" y="-5266"/>
                              <a:pt x="10947069" y="68419"/>
                              <a:pt x="11273588" y="0"/>
                            </a:cubicBezTo>
                            <a:cubicBezTo>
                              <a:pt x="11308928" y="281809"/>
                              <a:pt x="11254175" y="367272"/>
                              <a:pt x="11273588" y="568343"/>
                            </a:cubicBezTo>
                            <a:cubicBezTo>
                              <a:pt x="11293001" y="769414"/>
                              <a:pt x="11242679" y="988571"/>
                              <a:pt x="11273588" y="1168856"/>
                            </a:cubicBezTo>
                            <a:cubicBezTo>
                              <a:pt x="11304497" y="1349141"/>
                              <a:pt x="11217002" y="1483059"/>
                              <a:pt x="11273588" y="1672858"/>
                            </a:cubicBezTo>
                            <a:cubicBezTo>
                              <a:pt x="11330174" y="1862657"/>
                              <a:pt x="11269375" y="1937821"/>
                              <a:pt x="11273588" y="2112520"/>
                            </a:cubicBezTo>
                            <a:cubicBezTo>
                              <a:pt x="11277801" y="2287219"/>
                              <a:pt x="11229492" y="2480325"/>
                              <a:pt x="11273588" y="2616522"/>
                            </a:cubicBezTo>
                            <a:cubicBezTo>
                              <a:pt x="11317684" y="2752719"/>
                              <a:pt x="11271658" y="2969490"/>
                              <a:pt x="11273588" y="3217035"/>
                            </a:cubicBezTo>
                            <a:cubicBezTo>
                              <a:pt x="11190871" y="3218444"/>
                              <a:pt x="11105534" y="3188518"/>
                              <a:pt x="11018449" y="3217035"/>
                            </a:cubicBezTo>
                            <a:cubicBezTo>
                              <a:pt x="10931364" y="3245552"/>
                              <a:pt x="10417614" y="3214845"/>
                              <a:pt x="10199630" y="3217035"/>
                            </a:cubicBezTo>
                            <a:cubicBezTo>
                              <a:pt x="9981646" y="3219225"/>
                              <a:pt x="9892687" y="3205557"/>
                              <a:pt x="9606284" y="3217035"/>
                            </a:cubicBezTo>
                            <a:cubicBezTo>
                              <a:pt x="9319881" y="3228513"/>
                              <a:pt x="9447370" y="3193588"/>
                              <a:pt x="9351145" y="3217035"/>
                            </a:cubicBezTo>
                            <a:cubicBezTo>
                              <a:pt x="9254920" y="3240482"/>
                              <a:pt x="8975239" y="3199016"/>
                              <a:pt x="8757798" y="3217035"/>
                            </a:cubicBezTo>
                            <a:cubicBezTo>
                              <a:pt x="8540357" y="3235054"/>
                              <a:pt x="8285185" y="3183456"/>
                              <a:pt x="7938979" y="3217035"/>
                            </a:cubicBezTo>
                            <a:cubicBezTo>
                              <a:pt x="7592773" y="3250614"/>
                              <a:pt x="7467858" y="3167631"/>
                              <a:pt x="7120161" y="3217035"/>
                            </a:cubicBezTo>
                            <a:cubicBezTo>
                              <a:pt x="6772464" y="3266439"/>
                              <a:pt x="6950300" y="3205859"/>
                              <a:pt x="6865022" y="3217035"/>
                            </a:cubicBezTo>
                            <a:cubicBezTo>
                              <a:pt x="6779744" y="3228211"/>
                              <a:pt x="6586397" y="3167314"/>
                              <a:pt x="6384411" y="3217035"/>
                            </a:cubicBezTo>
                            <a:cubicBezTo>
                              <a:pt x="6182425" y="3266756"/>
                              <a:pt x="6114950" y="3189678"/>
                              <a:pt x="6016536" y="3217035"/>
                            </a:cubicBezTo>
                            <a:cubicBezTo>
                              <a:pt x="5918122" y="3244392"/>
                              <a:pt x="5818558" y="3204175"/>
                              <a:pt x="5648661" y="3217035"/>
                            </a:cubicBezTo>
                            <a:cubicBezTo>
                              <a:pt x="5478764" y="3229895"/>
                              <a:pt x="5166837" y="3203124"/>
                              <a:pt x="4942578" y="3217035"/>
                            </a:cubicBezTo>
                            <a:cubicBezTo>
                              <a:pt x="4718319" y="3230946"/>
                              <a:pt x="4480950" y="3208132"/>
                              <a:pt x="4236496" y="3217035"/>
                            </a:cubicBezTo>
                            <a:cubicBezTo>
                              <a:pt x="3992042" y="3225938"/>
                              <a:pt x="3860047" y="3146543"/>
                              <a:pt x="3643149" y="3217035"/>
                            </a:cubicBezTo>
                            <a:cubicBezTo>
                              <a:pt x="3426251" y="3287527"/>
                              <a:pt x="3249251" y="3161949"/>
                              <a:pt x="2937066" y="3217035"/>
                            </a:cubicBezTo>
                            <a:cubicBezTo>
                              <a:pt x="2624881" y="3272121"/>
                              <a:pt x="2432694" y="3196288"/>
                              <a:pt x="2230984" y="3217035"/>
                            </a:cubicBezTo>
                            <a:cubicBezTo>
                              <a:pt x="2029274" y="3237782"/>
                              <a:pt x="1769753" y="3136084"/>
                              <a:pt x="1524901" y="3217035"/>
                            </a:cubicBezTo>
                            <a:cubicBezTo>
                              <a:pt x="1280049" y="3297986"/>
                              <a:pt x="975133" y="3180005"/>
                              <a:pt x="818818" y="3217035"/>
                            </a:cubicBezTo>
                            <a:cubicBezTo>
                              <a:pt x="662503" y="3254065"/>
                              <a:pt x="230461" y="3168463"/>
                              <a:pt x="0" y="3217035"/>
                            </a:cubicBezTo>
                            <a:cubicBezTo>
                              <a:pt x="-5779" y="3021065"/>
                              <a:pt x="61874" y="2859372"/>
                              <a:pt x="0" y="2616522"/>
                            </a:cubicBezTo>
                            <a:cubicBezTo>
                              <a:pt x="-61874" y="2373672"/>
                              <a:pt x="66328" y="2303268"/>
                              <a:pt x="0" y="2016009"/>
                            </a:cubicBezTo>
                            <a:cubicBezTo>
                              <a:pt x="-66328" y="1728750"/>
                              <a:pt x="15413" y="1761130"/>
                              <a:pt x="0" y="1512006"/>
                            </a:cubicBezTo>
                            <a:cubicBezTo>
                              <a:pt x="-15413" y="1262882"/>
                              <a:pt x="36526" y="1168914"/>
                              <a:pt x="0" y="1072345"/>
                            </a:cubicBezTo>
                            <a:cubicBezTo>
                              <a:pt x="-36526" y="975776"/>
                              <a:pt x="25053" y="643436"/>
                              <a:pt x="0" y="536173"/>
                            </a:cubicBezTo>
                            <a:cubicBezTo>
                              <a:pt x="-25053" y="428910"/>
                              <a:pt x="18882" y="20973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52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4333511" y="3657455"/>
            <a:ext cx="6958466" cy="8771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/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3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blipFill>
                <a:blip r:embed="rId5"/>
                <a:stretch>
                  <a:fillRect b="-8511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F682E8-C66D-54CF-3E4E-D72A14563584}"/>
                  </a:ext>
                </a:extLst>
              </p:cNvPr>
              <p:cNvSpPr txBox="1"/>
              <p:nvPr/>
            </p:nvSpPr>
            <p:spPr>
              <a:xfrm>
                <a:off x="630671" y="1723179"/>
                <a:ext cx="2720030" cy="2169825"/>
              </a:xfrm>
              <a:custGeom>
                <a:avLst/>
                <a:gdLst>
                  <a:gd name="connsiteX0" fmla="*/ 0 w 2720030"/>
                  <a:gd name="connsiteY0" fmla="*/ 0 h 2169825"/>
                  <a:gd name="connsiteX1" fmla="*/ 516806 w 2720030"/>
                  <a:gd name="connsiteY1" fmla="*/ 0 h 2169825"/>
                  <a:gd name="connsiteX2" fmla="*/ 979211 w 2720030"/>
                  <a:gd name="connsiteY2" fmla="*/ 0 h 2169825"/>
                  <a:gd name="connsiteX3" fmla="*/ 1577617 w 2720030"/>
                  <a:gd name="connsiteY3" fmla="*/ 0 h 2169825"/>
                  <a:gd name="connsiteX4" fmla="*/ 2094423 w 2720030"/>
                  <a:gd name="connsiteY4" fmla="*/ 0 h 2169825"/>
                  <a:gd name="connsiteX5" fmla="*/ 2720030 w 2720030"/>
                  <a:gd name="connsiteY5" fmla="*/ 0 h 2169825"/>
                  <a:gd name="connsiteX6" fmla="*/ 2720030 w 2720030"/>
                  <a:gd name="connsiteY6" fmla="*/ 585853 h 2169825"/>
                  <a:gd name="connsiteX7" fmla="*/ 2720030 w 2720030"/>
                  <a:gd name="connsiteY7" fmla="*/ 1128309 h 2169825"/>
                  <a:gd name="connsiteX8" fmla="*/ 2720030 w 2720030"/>
                  <a:gd name="connsiteY8" fmla="*/ 1670765 h 2169825"/>
                  <a:gd name="connsiteX9" fmla="*/ 2720030 w 2720030"/>
                  <a:gd name="connsiteY9" fmla="*/ 2169825 h 2169825"/>
                  <a:gd name="connsiteX10" fmla="*/ 2230425 w 2720030"/>
                  <a:gd name="connsiteY10" fmla="*/ 2169825 h 2169825"/>
                  <a:gd name="connsiteX11" fmla="*/ 1686419 w 2720030"/>
                  <a:gd name="connsiteY11" fmla="*/ 2169825 h 2169825"/>
                  <a:gd name="connsiteX12" fmla="*/ 1169613 w 2720030"/>
                  <a:gd name="connsiteY12" fmla="*/ 2169825 h 2169825"/>
                  <a:gd name="connsiteX13" fmla="*/ 571206 w 2720030"/>
                  <a:gd name="connsiteY13" fmla="*/ 2169825 h 2169825"/>
                  <a:gd name="connsiteX14" fmla="*/ 0 w 2720030"/>
                  <a:gd name="connsiteY14" fmla="*/ 2169825 h 2169825"/>
                  <a:gd name="connsiteX15" fmla="*/ 0 w 2720030"/>
                  <a:gd name="connsiteY15" fmla="*/ 1670765 h 2169825"/>
                  <a:gd name="connsiteX16" fmla="*/ 0 w 2720030"/>
                  <a:gd name="connsiteY16" fmla="*/ 1128309 h 2169825"/>
                  <a:gd name="connsiteX17" fmla="*/ 0 w 2720030"/>
                  <a:gd name="connsiteY17" fmla="*/ 607551 h 2169825"/>
                  <a:gd name="connsiteX18" fmla="*/ 0 w 2720030"/>
                  <a:gd name="connsiteY18" fmla="*/ 0 h 2169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720030" h="2169825" extrusionOk="0">
                    <a:moveTo>
                      <a:pt x="0" y="0"/>
                    </a:moveTo>
                    <a:cubicBezTo>
                      <a:pt x="222595" y="-43535"/>
                      <a:pt x="267669" y="30514"/>
                      <a:pt x="516806" y="0"/>
                    </a:cubicBezTo>
                    <a:cubicBezTo>
                      <a:pt x="765943" y="-30514"/>
                      <a:pt x="867309" y="16090"/>
                      <a:pt x="979211" y="0"/>
                    </a:cubicBezTo>
                    <a:cubicBezTo>
                      <a:pt x="1091113" y="-16090"/>
                      <a:pt x="1382421" y="59566"/>
                      <a:pt x="1577617" y="0"/>
                    </a:cubicBezTo>
                    <a:cubicBezTo>
                      <a:pt x="1772813" y="-59566"/>
                      <a:pt x="1977736" y="22937"/>
                      <a:pt x="2094423" y="0"/>
                    </a:cubicBezTo>
                    <a:cubicBezTo>
                      <a:pt x="2211110" y="-22937"/>
                      <a:pt x="2413316" y="70668"/>
                      <a:pt x="2720030" y="0"/>
                    </a:cubicBezTo>
                    <a:cubicBezTo>
                      <a:pt x="2766016" y="224533"/>
                      <a:pt x="2662517" y="454542"/>
                      <a:pt x="2720030" y="585853"/>
                    </a:cubicBezTo>
                    <a:cubicBezTo>
                      <a:pt x="2777543" y="717164"/>
                      <a:pt x="2698759" y="988690"/>
                      <a:pt x="2720030" y="1128309"/>
                    </a:cubicBezTo>
                    <a:cubicBezTo>
                      <a:pt x="2741301" y="1267928"/>
                      <a:pt x="2673681" y="1415605"/>
                      <a:pt x="2720030" y="1670765"/>
                    </a:cubicBezTo>
                    <a:cubicBezTo>
                      <a:pt x="2766379" y="1925925"/>
                      <a:pt x="2690373" y="2045628"/>
                      <a:pt x="2720030" y="2169825"/>
                    </a:cubicBezTo>
                    <a:cubicBezTo>
                      <a:pt x="2619032" y="2171931"/>
                      <a:pt x="2423604" y="2126686"/>
                      <a:pt x="2230425" y="2169825"/>
                    </a:cubicBezTo>
                    <a:cubicBezTo>
                      <a:pt x="2037247" y="2212964"/>
                      <a:pt x="1816736" y="2130590"/>
                      <a:pt x="1686419" y="2169825"/>
                    </a:cubicBezTo>
                    <a:cubicBezTo>
                      <a:pt x="1556102" y="2209060"/>
                      <a:pt x="1301562" y="2126069"/>
                      <a:pt x="1169613" y="2169825"/>
                    </a:cubicBezTo>
                    <a:cubicBezTo>
                      <a:pt x="1037664" y="2213581"/>
                      <a:pt x="802621" y="2102649"/>
                      <a:pt x="571206" y="2169825"/>
                    </a:cubicBezTo>
                    <a:cubicBezTo>
                      <a:pt x="339791" y="2237001"/>
                      <a:pt x="136688" y="2136946"/>
                      <a:pt x="0" y="2169825"/>
                    </a:cubicBezTo>
                    <a:cubicBezTo>
                      <a:pt x="-43263" y="1950059"/>
                      <a:pt x="18645" y="1829451"/>
                      <a:pt x="0" y="1670765"/>
                    </a:cubicBezTo>
                    <a:cubicBezTo>
                      <a:pt x="-18645" y="1512079"/>
                      <a:pt x="8211" y="1397732"/>
                      <a:pt x="0" y="1128309"/>
                    </a:cubicBezTo>
                    <a:cubicBezTo>
                      <a:pt x="-8211" y="858886"/>
                      <a:pt x="21560" y="760835"/>
                      <a:pt x="0" y="607551"/>
                    </a:cubicBezTo>
                    <a:cubicBezTo>
                      <a:pt x="-21560" y="454267"/>
                      <a:pt x="25413" y="268572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r>
                  <a:rPr lang="en-GB" sz="20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GB" sz="2000" dirty="0">
                    <a:ea typeface="Cambria Math" panose="02040503050406030204" pitchFamily="18" charset="0"/>
                  </a:rPr>
                  <a:t> is zero and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GB" sz="2000" dirty="0">
                    <a:ea typeface="Cambria Math" panose="02040503050406030204" pitchFamily="18" charset="0"/>
                  </a:rPr>
                  <a:t> is 3, the </a:t>
                </a:r>
                <a:r>
                  <a:rPr lang="en-GB" sz="2000" b="1" dirty="0">
                    <a:solidFill>
                      <a:srgbClr val="FFC000"/>
                    </a:solidFill>
                    <a:ea typeface="Cambria Math" panose="02040503050406030204" pitchFamily="18" charset="0"/>
                  </a:rPr>
                  <a:t>line</a:t>
                </a:r>
                <a:r>
                  <a:rPr lang="en-GB" sz="2000" dirty="0">
                    <a:ea typeface="Cambria Math" panose="02040503050406030204" pitchFamily="18" charset="0"/>
                  </a:rPr>
                  <a:t> is expressed as </a:t>
                </a:r>
              </a:p>
              <a:p>
                <a:endParaRPr lang="en-GB" sz="2000" b="1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d>
                        <m:dPr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GB" sz="2500" b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2500" b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b="1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25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GB" sz="2500" b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F682E8-C66D-54CF-3E4E-D72A14563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71" y="1723179"/>
                <a:ext cx="2720030" cy="2169825"/>
              </a:xfrm>
              <a:prstGeom prst="rect">
                <a:avLst/>
              </a:prstGeom>
              <a:blipFill>
                <a:blip r:embed="rId6"/>
                <a:stretch>
                  <a:fillRect l="-901"/>
                </a:stretch>
              </a:blipFill>
              <a:ln w="38100">
                <a:solidFill>
                  <a:srgbClr val="0070C0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720030"/>
                          <a:gd name="connsiteY0" fmla="*/ 0 h 2169825"/>
                          <a:gd name="connsiteX1" fmla="*/ 516806 w 2720030"/>
                          <a:gd name="connsiteY1" fmla="*/ 0 h 2169825"/>
                          <a:gd name="connsiteX2" fmla="*/ 979211 w 2720030"/>
                          <a:gd name="connsiteY2" fmla="*/ 0 h 2169825"/>
                          <a:gd name="connsiteX3" fmla="*/ 1577617 w 2720030"/>
                          <a:gd name="connsiteY3" fmla="*/ 0 h 2169825"/>
                          <a:gd name="connsiteX4" fmla="*/ 2094423 w 2720030"/>
                          <a:gd name="connsiteY4" fmla="*/ 0 h 2169825"/>
                          <a:gd name="connsiteX5" fmla="*/ 2720030 w 2720030"/>
                          <a:gd name="connsiteY5" fmla="*/ 0 h 2169825"/>
                          <a:gd name="connsiteX6" fmla="*/ 2720030 w 2720030"/>
                          <a:gd name="connsiteY6" fmla="*/ 585853 h 2169825"/>
                          <a:gd name="connsiteX7" fmla="*/ 2720030 w 2720030"/>
                          <a:gd name="connsiteY7" fmla="*/ 1128309 h 2169825"/>
                          <a:gd name="connsiteX8" fmla="*/ 2720030 w 2720030"/>
                          <a:gd name="connsiteY8" fmla="*/ 1670765 h 2169825"/>
                          <a:gd name="connsiteX9" fmla="*/ 2720030 w 2720030"/>
                          <a:gd name="connsiteY9" fmla="*/ 2169825 h 2169825"/>
                          <a:gd name="connsiteX10" fmla="*/ 2230425 w 2720030"/>
                          <a:gd name="connsiteY10" fmla="*/ 2169825 h 2169825"/>
                          <a:gd name="connsiteX11" fmla="*/ 1686419 w 2720030"/>
                          <a:gd name="connsiteY11" fmla="*/ 2169825 h 2169825"/>
                          <a:gd name="connsiteX12" fmla="*/ 1169613 w 2720030"/>
                          <a:gd name="connsiteY12" fmla="*/ 2169825 h 2169825"/>
                          <a:gd name="connsiteX13" fmla="*/ 571206 w 2720030"/>
                          <a:gd name="connsiteY13" fmla="*/ 2169825 h 2169825"/>
                          <a:gd name="connsiteX14" fmla="*/ 0 w 2720030"/>
                          <a:gd name="connsiteY14" fmla="*/ 2169825 h 2169825"/>
                          <a:gd name="connsiteX15" fmla="*/ 0 w 2720030"/>
                          <a:gd name="connsiteY15" fmla="*/ 1670765 h 2169825"/>
                          <a:gd name="connsiteX16" fmla="*/ 0 w 2720030"/>
                          <a:gd name="connsiteY16" fmla="*/ 1128309 h 2169825"/>
                          <a:gd name="connsiteX17" fmla="*/ 0 w 2720030"/>
                          <a:gd name="connsiteY17" fmla="*/ 607551 h 2169825"/>
                          <a:gd name="connsiteX18" fmla="*/ 0 w 2720030"/>
                          <a:gd name="connsiteY18" fmla="*/ 0 h 21698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2720030" h="2169825" extrusionOk="0">
                            <a:moveTo>
                              <a:pt x="0" y="0"/>
                            </a:moveTo>
                            <a:cubicBezTo>
                              <a:pt x="222595" y="-43535"/>
                              <a:pt x="267669" y="30514"/>
                              <a:pt x="516806" y="0"/>
                            </a:cubicBezTo>
                            <a:cubicBezTo>
                              <a:pt x="765943" y="-30514"/>
                              <a:pt x="867309" y="16090"/>
                              <a:pt x="979211" y="0"/>
                            </a:cubicBezTo>
                            <a:cubicBezTo>
                              <a:pt x="1091113" y="-16090"/>
                              <a:pt x="1382421" y="59566"/>
                              <a:pt x="1577617" y="0"/>
                            </a:cubicBezTo>
                            <a:cubicBezTo>
                              <a:pt x="1772813" y="-59566"/>
                              <a:pt x="1977736" y="22937"/>
                              <a:pt x="2094423" y="0"/>
                            </a:cubicBezTo>
                            <a:cubicBezTo>
                              <a:pt x="2211110" y="-22937"/>
                              <a:pt x="2413316" y="70668"/>
                              <a:pt x="2720030" y="0"/>
                            </a:cubicBezTo>
                            <a:cubicBezTo>
                              <a:pt x="2766016" y="224533"/>
                              <a:pt x="2662517" y="454542"/>
                              <a:pt x="2720030" y="585853"/>
                            </a:cubicBezTo>
                            <a:cubicBezTo>
                              <a:pt x="2777543" y="717164"/>
                              <a:pt x="2698759" y="988690"/>
                              <a:pt x="2720030" y="1128309"/>
                            </a:cubicBezTo>
                            <a:cubicBezTo>
                              <a:pt x="2741301" y="1267928"/>
                              <a:pt x="2673681" y="1415605"/>
                              <a:pt x="2720030" y="1670765"/>
                            </a:cubicBezTo>
                            <a:cubicBezTo>
                              <a:pt x="2766379" y="1925925"/>
                              <a:pt x="2690373" y="2045628"/>
                              <a:pt x="2720030" y="2169825"/>
                            </a:cubicBezTo>
                            <a:cubicBezTo>
                              <a:pt x="2619032" y="2171931"/>
                              <a:pt x="2423604" y="2126686"/>
                              <a:pt x="2230425" y="2169825"/>
                            </a:cubicBezTo>
                            <a:cubicBezTo>
                              <a:pt x="2037247" y="2212964"/>
                              <a:pt x="1816736" y="2130590"/>
                              <a:pt x="1686419" y="2169825"/>
                            </a:cubicBezTo>
                            <a:cubicBezTo>
                              <a:pt x="1556102" y="2209060"/>
                              <a:pt x="1301562" y="2126069"/>
                              <a:pt x="1169613" y="2169825"/>
                            </a:cubicBezTo>
                            <a:cubicBezTo>
                              <a:pt x="1037664" y="2213581"/>
                              <a:pt x="802621" y="2102649"/>
                              <a:pt x="571206" y="2169825"/>
                            </a:cubicBezTo>
                            <a:cubicBezTo>
                              <a:pt x="339791" y="2237001"/>
                              <a:pt x="136688" y="2136946"/>
                              <a:pt x="0" y="2169825"/>
                            </a:cubicBezTo>
                            <a:cubicBezTo>
                              <a:pt x="-43263" y="1950059"/>
                              <a:pt x="18645" y="1829451"/>
                              <a:pt x="0" y="1670765"/>
                            </a:cubicBezTo>
                            <a:cubicBezTo>
                              <a:pt x="-18645" y="1512079"/>
                              <a:pt x="8211" y="1397732"/>
                              <a:pt x="0" y="1128309"/>
                            </a:cubicBezTo>
                            <a:cubicBezTo>
                              <a:pt x="-8211" y="858886"/>
                              <a:pt x="21560" y="760835"/>
                              <a:pt x="0" y="607551"/>
                            </a:cubicBezTo>
                            <a:cubicBezTo>
                              <a:pt x="-21560" y="454267"/>
                              <a:pt x="25413" y="26857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35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8569625" y="6099685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4385346" y="2392816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636108" y="419809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5848872" y="1352816"/>
            <a:ext cx="5980796" cy="4489519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E205D-1DDB-9633-9390-FE95992617B6}"/>
              </a:ext>
            </a:extLst>
          </p:cNvPr>
          <p:cNvCxnSpPr>
            <a:cxnSpLocks/>
          </p:cNvCxnSpPr>
          <p:nvPr/>
        </p:nvCxnSpPr>
        <p:spPr>
          <a:xfrm flipV="1">
            <a:off x="7851650" y="2851815"/>
            <a:ext cx="4014013" cy="2990520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736A7C-C4BD-0C87-E2ED-5FD8B3F32725}"/>
              </a:ext>
            </a:extLst>
          </p:cNvPr>
          <p:cNvCxnSpPr>
            <a:cxnSpLocks/>
          </p:cNvCxnSpPr>
          <p:nvPr/>
        </p:nvCxnSpPr>
        <p:spPr>
          <a:xfrm flipV="1">
            <a:off x="4939344" y="608003"/>
            <a:ext cx="5936556" cy="446193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reeform 6">
            <a:extLst>
              <a:ext uri="{FF2B5EF4-FFF2-40B4-BE49-F238E27FC236}">
                <a16:creationId xmlns:a16="http://schemas.microsoft.com/office/drawing/2014/main" id="{800AC9C1-31E4-4360-2D89-35112F54F05B}"/>
              </a:ext>
            </a:extLst>
          </p:cNvPr>
          <p:cNvSpPr/>
          <p:nvPr/>
        </p:nvSpPr>
        <p:spPr>
          <a:xfrm>
            <a:off x="6072966" y="1446727"/>
            <a:ext cx="5757334" cy="4326467"/>
          </a:xfrm>
          <a:custGeom>
            <a:avLst/>
            <a:gdLst>
              <a:gd name="connsiteX0" fmla="*/ 0 w 5757334"/>
              <a:gd name="connsiteY0" fmla="*/ 4318000 h 4326467"/>
              <a:gd name="connsiteX1" fmla="*/ 973667 w 5757334"/>
              <a:gd name="connsiteY1" fmla="*/ 4326467 h 4326467"/>
              <a:gd name="connsiteX2" fmla="*/ 1718734 w 5757334"/>
              <a:gd name="connsiteY2" fmla="*/ 4309533 h 4326467"/>
              <a:gd name="connsiteX3" fmla="*/ 5757334 w 5757334"/>
              <a:gd name="connsiteY3" fmla="*/ 1346200 h 4326467"/>
              <a:gd name="connsiteX4" fmla="*/ 5748867 w 5757334"/>
              <a:gd name="connsiteY4" fmla="*/ 0 h 4326467"/>
              <a:gd name="connsiteX5" fmla="*/ 0 w 5757334"/>
              <a:gd name="connsiteY5" fmla="*/ 4318000 h 432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7334" h="4326467">
                <a:moveTo>
                  <a:pt x="0" y="4318000"/>
                </a:moveTo>
                <a:lnTo>
                  <a:pt x="973667" y="4326467"/>
                </a:lnTo>
                <a:lnTo>
                  <a:pt x="1718734" y="4309533"/>
                </a:lnTo>
                <a:lnTo>
                  <a:pt x="5757334" y="1346200"/>
                </a:lnTo>
                <a:cubicBezTo>
                  <a:pt x="5754512" y="897467"/>
                  <a:pt x="5751689" y="448733"/>
                  <a:pt x="5748867" y="0"/>
                </a:cubicBezTo>
                <a:lnTo>
                  <a:pt x="0" y="431800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 descr="Badge 1 with solid fill">
            <a:extLst>
              <a:ext uri="{FF2B5EF4-FFF2-40B4-BE49-F238E27FC236}">
                <a16:creationId xmlns:a16="http://schemas.microsoft.com/office/drawing/2014/main" id="{8943E795-25DB-94C1-7123-B494F013C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89740" y="5196112"/>
            <a:ext cx="337831" cy="349278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1B4E9D12-9664-4FB9-543E-283D8A5EFE1D}"/>
              </a:ext>
            </a:extLst>
          </p:cNvPr>
          <p:cNvGrpSpPr/>
          <p:nvPr/>
        </p:nvGrpSpPr>
        <p:grpSpPr>
          <a:xfrm>
            <a:off x="206048" y="608003"/>
            <a:ext cx="3181677" cy="1246495"/>
            <a:chOff x="206048" y="608003"/>
            <a:chExt cx="3181677" cy="124649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B64413-CEBA-1F89-0F1C-19D3039C854F}"/>
                </a:ext>
              </a:extLst>
            </p:cNvPr>
            <p:cNvSpPr txBox="1"/>
            <p:nvPr/>
          </p:nvSpPr>
          <p:spPr>
            <a:xfrm>
              <a:off x="206048" y="608003"/>
              <a:ext cx="3181677" cy="1246495"/>
            </a:xfrm>
            <a:custGeom>
              <a:avLst/>
              <a:gdLst>
                <a:gd name="connsiteX0" fmla="*/ 0 w 3181677"/>
                <a:gd name="connsiteY0" fmla="*/ 0 h 1246495"/>
                <a:gd name="connsiteX1" fmla="*/ 498463 w 3181677"/>
                <a:gd name="connsiteY1" fmla="*/ 0 h 1246495"/>
                <a:gd name="connsiteX2" fmla="*/ 933292 w 3181677"/>
                <a:gd name="connsiteY2" fmla="*/ 0 h 1246495"/>
                <a:gd name="connsiteX3" fmla="*/ 1527205 w 3181677"/>
                <a:gd name="connsiteY3" fmla="*/ 0 h 1246495"/>
                <a:gd name="connsiteX4" fmla="*/ 2025668 w 3181677"/>
                <a:gd name="connsiteY4" fmla="*/ 0 h 1246495"/>
                <a:gd name="connsiteX5" fmla="*/ 2524130 w 3181677"/>
                <a:gd name="connsiteY5" fmla="*/ 0 h 1246495"/>
                <a:gd name="connsiteX6" fmla="*/ 3181677 w 3181677"/>
                <a:gd name="connsiteY6" fmla="*/ 0 h 1246495"/>
                <a:gd name="connsiteX7" fmla="*/ 3181677 w 3181677"/>
                <a:gd name="connsiteY7" fmla="*/ 390568 h 1246495"/>
                <a:gd name="connsiteX8" fmla="*/ 3181677 w 3181677"/>
                <a:gd name="connsiteY8" fmla="*/ 806067 h 1246495"/>
                <a:gd name="connsiteX9" fmla="*/ 3181677 w 3181677"/>
                <a:gd name="connsiteY9" fmla="*/ 1246495 h 1246495"/>
                <a:gd name="connsiteX10" fmla="*/ 2715031 w 3181677"/>
                <a:gd name="connsiteY10" fmla="*/ 1246495 h 1246495"/>
                <a:gd name="connsiteX11" fmla="*/ 2184752 w 3181677"/>
                <a:gd name="connsiteY11" fmla="*/ 1246495 h 1246495"/>
                <a:gd name="connsiteX12" fmla="*/ 1686289 w 3181677"/>
                <a:gd name="connsiteY12" fmla="*/ 1246495 h 1246495"/>
                <a:gd name="connsiteX13" fmla="*/ 1092376 w 3181677"/>
                <a:gd name="connsiteY13" fmla="*/ 1246495 h 1246495"/>
                <a:gd name="connsiteX14" fmla="*/ 498463 w 3181677"/>
                <a:gd name="connsiteY14" fmla="*/ 1246495 h 1246495"/>
                <a:gd name="connsiteX15" fmla="*/ 0 w 3181677"/>
                <a:gd name="connsiteY15" fmla="*/ 1246495 h 1246495"/>
                <a:gd name="connsiteX16" fmla="*/ 0 w 3181677"/>
                <a:gd name="connsiteY16" fmla="*/ 830997 h 1246495"/>
                <a:gd name="connsiteX17" fmla="*/ 0 w 3181677"/>
                <a:gd name="connsiteY17" fmla="*/ 427963 h 1246495"/>
                <a:gd name="connsiteX18" fmla="*/ 0 w 3181677"/>
                <a:gd name="connsiteY18" fmla="*/ 0 h 124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81677" h="1246495" extrusionOk="0">
                  <a:moveTo>
                    <a:pt x="0" y="0"/>
                  </a:moveTo>
                  <a:cubicBezTo>
                    <a:pt x="236952" y="-10718"/>
                    <a:pt x="274446" y="56580"/>
                    <a:pt x="498463" y="0"/>
                  </a:cubicBezTo>
                  <a:cubicBezTo>
                    <a:pt x="722480" y="-56580"/>
                    <a:pt x="735132" y="33269"/>
                    <a:pt x="933292" y="0"/>
                  </a:cubicBezTo>
                  <a:cubicBezTo>
                    <a:pt x="1131452" y="-33269"/>
                    <a:pt x="1245083" y="34930"/>
                    <a:pt x="1527205" y="0"/>
                  </a:cubicBezTo>
                  <a:cubicBezTo>
                    <a:pt x="1809327" y="-34930"/>
                    <a:pt x="1876398" y="42643"/>
                    <a:pt x="2025668" y="0"/>
                  </a:cubicBezTo>
                  <a:cubicBezTo>
                    <a:pt x="2174938" y="-42643"/>
                    <a:pt x="2296951" y="34108"/>
                    <a:pt x="2524130" y="0"/>
                  </a:cubicBezTo>
                  <a:cubicBezTo>
                    <a:pt x="2751309" y="-34108"/>
                    <a:pt x="2992818" y="77041"/>
                    <a:pt x="3181677" y="0"/>
                  </a:cubicBezTo>
                  <a:cubicBezTo>
                    <a:pt x="3219619" y="124776"/>
                    <a:pt x="3158084" y="244140"/>
                    <a:pt x="3181677" y="390568"/>
                  </a:cubicBezTo>
                  <a:cubicBezTo>
                    <a:pt x="3205270" y="536996"/>
                    <a:pt x="3139206" y="614033"/>
                    <a:pt x="3181677" y="806067"/>
                  </a:cubicBezTo>
                  <a:cubicBezTo>
                    <a:pt x="3224148" y="998101"/>
                    <a:pt x="3147679" y="1144213"/>
                    <a:pt x="3181677" y="1246495"/>
                  </a:cubicBezTo>
                  <a:cubicBezTo>
                    <a:pt x="2966178" y="1260944"/>
                    <a:pt x="2935632" y="1205606"/>
                    <a:pt x="2715031" y="1246495"/>
                  </a:cubicBezTo>
                  <a:cubicBezTo>
                    <a:pt x="2494430" y="1287384"/>
                    <a:pt x="2406030" y="1246289"/>
                    <a:pt x="2184752" y="1246495"/>
                  </a:cubicBezTo>
                  <a:cubicBezTo>
                    <a:pt x="1963474" y="1246701"/>
                    <a:pt x="1893665" y="1188304"/>
                    <a:pt x="1686289" y="1246495"/>
                  </a:cubicBezTo>
                  <a:cubicBezTo>
                    <a:pt x="1478913" y="1304686"/>
                    <a:pt x="1235802" y="1223129"/>
                    <a:pt x="1092376" y="1246495"/>
                  </a:cubicBezTo>
                  <a:cubicBezTo>
                    <a:pt x="948950" y="1269861"/>
                    <a:pt x="677258" y="1240245"/>
                    <a:pt x="498463" y="1246495"/>
                  </a:cubicBezTo>
                  <a:cubicBezTo>
                    <a:pt x="319668" y="1252745"/>
                    <a:pt x="160670" y="1230127"/>
                    <a:pt x="0" y="1246495"/>
                  </a:cubicBezTo>
                  <a:cubicBezTo>
                    <a:pt x="-39508" y="1147075"/>
                    <a:pt x="29589" y="930490"/>
                    <a:pt x="0" y="830997"/>
                  </a:cubicBezTo>
                  <a:cubicBezTo>
                    <a:pt x="-29589" y="731504"/>
                    <a:pt x="24629" y="520951"/>
                    <a:pt x="0" y="427963"/>
                  </a:cubicBezTo>
                  <a:cubicBezTo>
                    <a:pt x="-24629" y="334975"/>
                    <a:pt x="5313" y="100113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0070C0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fontAlgn="base"/>
              <a:r>
                <a:rPr lang="en-PH" sz="2500" dirty="0"/>
                <a:t>Let us calculate the hinge loss of a datapoint </a:t>
              </a:r>
            </a:p>
          </p:txBody>
        </p:sp>
        <p:pic>
          <p:nvPicPr>
            <p:cNvPr id="6" name="Graphic 5" descr="Badge 1 with solid fill">
              <a:extLst>
                <a:ext uri="{FF2B5EF4-FFF2-40B4-BE49-F238E27FC236}">
                  <a16:creationId xmlns:a16="http://schemas.microsoft.com/office/drawing/2014/main" id="{2A4CD5AE-9CAE-F74A-4008-D1CDD3835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07685" y="1440417"/>
              <a:ext cx="378402" cy="349278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02BC0CC-DDFD-9773-73BF-D0A73DEF4A67}"/>
              </a:ext>
            </a:extLst>
          </p:cNvPr>
          <p:cNvGrpSpPr/>
          <p:nvPr/>
        </p:nvGrpSpPr>
        <p:grpSpPr>
          <a:xfrm>
            <a:off x="179118" y="2194979"/>
            <a:ext cx="3513945" cy="2400657"/>
            <a:chOff x="179118" y="2194979"/>
            <a:chExt cx="3513945" cy="24006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A03D21-02D1-3F66-C55D-ACFBDBE31A34}"/>
                </a:ext>
              </a:extLst>
            </p:cNvPr>
            <p:cNvSpPr txBox="1"/>
            <p:nvPr/>
          </p:nvSpPr>
          <p:spPr>
            <a:xfrm>
              <a:off x="179118" y="2194979"/>
              <a:ext cx="3513945" cy="2400657"/>
            </a:xfrm>
            <a:custGeom>
              <a:avLst/>
              <a:gdLst>
                <a:gd name="connsiteX0" fmla="*/ 0 w 3513945"/>
                <a:gd name="connsiteY0" fmla="*/ 0 h 2400657"/>
                <a:gd name="connsiteX1" fmla="*/ 550518 w 3513945"/>
                <a:gd name="connsiteY1" fmla="*/ 0 h 2400657"/>
                <a:gd name="connsiteX2" fmla="*/ 1030757 w 3513945"/>
                <a:gd name="connsiteY2" fmla="*/ 0 h 2400657"/>
                <a:gd name="connsiteX3" fmla="*/ 1686694 w 3513945"/>
                <a:gd name="connsiteY3" fmla="*/ 0 h 2400657"/>
                <a:gd name="connsiteX4" fmla="*/ 2237212 w 3513945"/>
                <a:gd name="connsiteY4" fmla="*/ 0 h 2400657"/>
                <a:gd name="connsiteX5" fmla="*/ 2787730 w 3513945"/>
                <a:gd name="connsiteY5" fmla="*/ 0 h 2400657"/>
                <a:gd name="connsiteX6" fmla="*/ 3513945 w 3513945"/>
                <a:gd name="connsiteY6" fmla="*/ 0 h 2400657"/>
                <a:gd name="connsiteX7" fmla="*/ 3513945 w 3513945"/>
                <a:gd name="connsiteY7" fmla="*/ 432118 h 2400657"/>
                <a:gd name="connsiteX8" fmla="*/ 3513945 w 3513945"/>
                <a:gd name="connsiteY8" fmla="*/ 912250 h 2400657"/>
                <a:gd name="connsiteX9" fmla="*/ 3513945 w 3513945"/>
                <a:gd name="connsiteY9" fmla="*/ 1344368 h 2400657"/>
                <a:gd name="connsiteX10" fmla="*/ 3513945 w 3513945"/>
                <a:gd name="connsiteY10" fmla="*/ 1776486 h 2400657"/>
                <a:gd name="connsiteX11" fmla="*/ 3513945 w 3513945"/>
                <a:gd name="connsiteY11" fmla="*/ 2400657 h 2400657"/>
                <a:gd name="connsiteX12" fmla="*/ 2893148 w 3513945"/>
                <a:gd name="connsiteY12" fmla="*/ 2400657 h 2400657"/>
                <a:gd name="connsiteX13" fmla="*/ 2237212 w 3513945"/>
                <a:gd name="connsiteY13" fmla="*/ 2400657 h 2400657"/>
                <a:gd name="connsiteX14" fmla="*/ 1581275 w 3513945"/>
                <a:gd name="connsiteY14" fmla="*/ 2400657 h 2400657"/>
                <a:gd name="connsiteX15" fmla="*/ 1065897 w 3513945"/>
                <a:gd name="connsiteY15" fmla="*/ 2400657 h 2400657"/>
                <a:gd name="connsiteX16" fmla="*/ 0 w 3513945"/>
                <a:gd name="connsiteY16" fmla="*/ 2400657 h 2400657"/>
                <a:gd name="connsiteX17" fmla="*/ 0 w 3513945"/>
                <a:gd name="connsiteY17" fmla="*/ 1872512 h 2400657"/>
                <a:gd name="connsiteX18" fmla="*/ 0 w 3513945"/>
                <a:gd name="connsiteY18" fmla="*/ 1464401 h 2400657"/>
                <a:gd name="connsiteX19" fmla="*/ 0 w 3513945"/>
                <a:gd name="connsiteY19" fmla="*/ 1032283 h 2400657"/>
                <a:gd name="connsiteX20" fmla="*/ 0 w 3513945"/>
                <a:gd name="connsiteY20" fmla="*/ 600164 h 2400657"/>
                <a:gd name="connsiteX21" fmla="*/ 0 w 3513945"/>
                <a:gd name="connsiteY21" fmla="*/ 0 h 2400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13945" h="2400657" extrusionOk="0">
                  <a:moveTo>
                    <a:pt x="0" y="0"/>
                  </a:moveTo>
                  <a:cubicBezTo>
                    <a:pt x="267303" y="-64389"/>
                    <a:pt x="418864" y="10170"/>
                    <a:pt x="550518" y="0"/>
                  </a:cubicBezTo>
                  <a:cubicBezTo>
                    <a:pt x="682172" y="-10170"/>
                    <a:pt x="791005" y="23603"/>
                    <a:pt x="1030757" y="0"/>
                  </a:cubicBezTo>
                  <a:cubicBezTo>
                    <a:pt x="1270509" y="-23603"/>
                    <a:pt x="1502952" y="14171"/>
                    <a:pt x="1686694" y="0"/>
                  </a:cubicBezTo>
                  <a:cubicBezTo>
                    <a:pt x="1870436" y="-14171"/>
                    <a:pt x="2105525" y="53805"/>
                    <a:pt x="2237212" y="0"/>
                  </a:cubicBezTo>
                  <a:cubicBezTo>
                    <a:pt x="2368899" y="-53805"/>
                    <a:pt x="2562813" y="1320"/>
                    <a:pt x="2787730" y="0"/>
                  </a:cubicBezTo>
                  <a:cubicBezTo>
                    <a:pt x="3012647" y="-1320"/>
                    <a:pt x="3306788" y="66332"/>
                    <a:pt x="3513945" y="0"/>
                  </a:cubicBezTo>
                  <a:cubicBezTo>
                    <a:pt x="3525548" y="116157"/>
                    <a:pt x="3486762" y="273364"/>
                    <a:pt x="3513945" y="432118"/>
                  </a:cubicBezTo>
                  <a:cubicBezTo>
                    <a:pt x="3541128" y="590872"/>
                    <a:pt x="3510875" y="794626"/>
                    <a:pt x="3513945" y="912250"/>
                  </a:cubicBezTo>
                  <a:cubicBezTo>
                    <a:pt x="3517015" y="1029874"/>
                    <a:pt x="3475739" y="1178864"/>
                    <a:pt x="3513945" y="1344368"/>
                  </a:cubicBezTo>
                  <a:cubicBezTo>
                    <a:pt x="3552151" y="1509872"/>
                    <a:pt x="3482687" y="1589677"/>
                    <a:pt x="3513945" y="1776486"/>
                  </a:cubicBezTo>
                  <a:cubicBezTo>
                    <a:pt x="3545203" y="1963295"/>
                    <a:pt x="3476750" y="2245565"/>
                    <a:pt x="3513945" y="2400657"/>
                  </a:cubicBezTo>
                  <a:cubicBezTo>
                    <a:pt x="3385420" y="2462940"/>
                    <a:pt x="3188465" y="2382524"/>
                    <a:pt x="2893148" y="2400657"/>
                  </a:cubicBezTo>
                  <a:cubicBezTo>
                    <a:pt x="2597831" y="2418790"/>
                    <a:pt x="2413562" y="2340894"/>
                    <a:pt x="2237212" y="2400657"/>
                  </a:cubicBezTo>
                  <a:cubicBezTo>
                    <a:pt x="2060862" y="2460420"/>
                    <a:pt x="1716671" y="2333657"/>
                    <a:pt x="1581275" y="2400657"/>
                  </a:cubicBezTo>
                  <a:cubicBezTo>
                    <a:pt x="1445879" y="2467657"/>
                    <a:pt x="1202696" y="2345493"/>
                    <a:pt x="1065897" y="2400657"/>
                  </a:cubicBezTo>
                  <a:cubicBezTo>
                    <a:pt x="929098" y="2455821"/>
                    <a:pt x="389167" y="2389307"/>
                    <a:pt x="0" y="2400657"/>
                  </a:cubicBezTo>
                  <a:cubicBezTo>
                    <a:pt x="-57105" y="2246017"/>
                    <a:pt x="7791" y="2099495"/>
                    <a:pt x="0" y="1872512"/>
                  </a:cubicBezTo>
                  <a:cubicBezTo>
                    <a:pt x="-7791" y="1645530"/>
                    <a:pt x="35314" y="1653257"/>
                    <a:pt x="0" y="1464401"/>
                  </a:cubicBezTo>
                  <a:cubicBezTo>
                    <a:pt x="-35314" y="1275545"/>
                    <a:pt x="9319" y="1132764"/>
                    <a:pt x="0" y="1032283"/>
                  </a:cubicBezTo>
                  <a:cubicBezTo>
                    <a:pt x="-9319" y="931802"/>
                    <a:pt x="46186" y="735683"/>
                    <a:pt x="0" y="600164"/>
                  </a:cubicBezTo>
                  <a:cubicBezTo>
                    <a:pt x="-46186" y="464645"/>
                    <a:pt x="2499" y="291930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0070C0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fontAlgn="base"/>
              <a:r>
                <a:rPr lang="en-PH" sz="2500" dirty="0"/>
                <a:t>Because datapoint        is correctly classified as a </a:t>
              </a:r>
              <a:r>
                <a:rPr lang="en-PH" sz="2500" b="1" dirty="0">
                  <a:solidFill>
                    <a:srgbClr val="00B050"/>
                  </a:solidFill>
                </a:rPr>
                <a:t>crocodile in the negative group</a:t>
              </a:r>
              <a:r>
                <a:rPr lang="en-PH" sz="2500" dirty="0"/>
                <a:t>, there will be no penalty and thus will have a hinge loss of 0</a:t>
              </a:r>
              <a:r>
                <a:rPr lang="en-PH" sz="2500" b="1" dirty="0"/>
                <a:t>         </a:t>
              </a:r>
            </a:p>
          </p:txBody>
        </p:sp>
        <p:pic>
          <p:nvPicPr>
            <p:cNvPr id="35" name="Graphic 34" descr="Badge 1 with solid fill">
              <a:extLst>
                <a:ext uri="{FF2B5EF4-FFF2-40B4-BE49-F238E27FC236}">
                  <a16:creationId xmlns:a16="http://schemas.microsoft.com/office/drawing/2014/main" id="{38F97C25-2A50-28B5-F2C7-1837B418B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28865" y="2242528"/>
              <a:ext cx="378402" cy="349278"/>
            </a:xfrm>
            <a:prstGeom prst="rect">
              <a:avLst/>
            </a:prstGeom>
          </p:spPr>
        </p:pic>
      </p:grpSp>
      <p:sp>
        <p:nvSpPr>
          <p:cNvPr id="38" name="Freeform 37">
            <a:extLst>
              <a:ext uri="{FF2B5EF4-FFF2-40B4-BE49-F238E27FC236}">
                <a16:creationId xmlns:a16="http://schemas.microsoft.com/office/drawing/2014/main" id="{AB775978-CF2C-655B-D8FB-3335A6B64DA0}"/>
              </a:ext>
            </a:extLst>
          </p:cNvPr>
          <p:cNvSpPr/>
          <p:nvPr/>
        </p:nvSpPr>
        <p:spPr>
          <a:xfrm>
            <a:off x="5020211" y="616994"/>
            <a:ext cx="6798734" cy="5164666"/>
          </a:xfrm>
          <a:custGeom>
            <a:avLst/>
            <a:gdLst>
              <a:gd name="connsiteX0" fmla="*/ 8467 w 6798734"/>
              <a:gd name="connsiteY0" fmla="*/ 4512733 h 5164666"/>
              <a:gd name="connsiteX1" fmla="*/ 0 w 6798734"/>
              <a:gd name="connsiteY1" fmla="*/ 5156200 h 5164666"/>
              <a:gd name="connsiteX2" fmla="*/ 829734 w 6798734"/>
              <a:gd name="connsiteY2" fmla="*/ 5164666 h 5164666"/>
              <a:gd name="connsiteX3" fmla="*/ 2065867 w 6798734"/>
              <a:gd name="connsiteY3" fmla="*/ 4157133 h 5164666"/>
              <a:gd name="connsiteX4" fmla="*/ 3522134 w 6798734"/>
              <a:gd name="connsiteY4" fmla="*/ 3081866 h 5164666"/>
              <a:gd name="connsiteX5" fmla="*/ 6798734 w 6798734"/>
              <a:gd name="connsiteY5" fmla="*/ 677333 h 5164666"/>
              <a:gd name="connsiteX6" fmla="*/ 6798734 w 6798734"/>
              <a:gd name="connsiteY6" fmla="*/ 8466 h 5164666"/>
              <a:gd name="connsiteX7" fmla="*/ 5977467 w 6798734"/>
              <a:gd name="connsiteY7" fmla="*/ 0 h 5164666"/>
              <a:gd name="connsiteX8" fmla="*/ 8467 w 6798734"/>
              <a:gd name="connsiteY8" fmla="*/ 4512733 h 516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8734" h="5164666">
                <a:moveTo>
                  <a:pt x="8467" y="4512733"/>
                </a:moveTo>
                <a:lnTo>
                  <a:pt x="0" y="5156200"/>
                </a:lnTo>
                <a:lnTo>
                  <a:pt x="829734" y="5164666"/>
                </a:lnTo>
                <a:lnTo>
                  <a:pt x="2065867" y="4157133"/>
                </a:lnTo>
                <a:lnTo>
                  <a:pt x="3522134" y="3081866"/>
                </a:lnTo>
                <a:lnTo>
                  <a:pt x="6798734" y="677333"/>
                </a:lnTo>
                <a:lnTo>
                  <a:pt x="6798734" y="8466"/>
                </a:lnTo>
                <a:lnTo>
                  <a:pt x="5977467" y="0"/>
                </a:lnTo>
                <a:lnTo>
                  <a:pt x="8467" y="4512733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33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8569625" y="6099685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4385346" y="2392816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636108" y="419809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5848872" y="1352816"/>
            <a:ext cx="5980796" cy="4489519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E205D-1DDB-9633-9390-FE95992617B6}"/>
              </a:ext>
            </a:extLst>
          </p:cNvPr>
          <p:cNvCxnSpPr>
            <a:cxnSpLocks/>
          </p:cNvCxnSpPr>
          <p:nvPr/>
        </p:nvCxnSpPr>
        <p:spPr>
          <a:xfrm flipV="1">
            <a:off x="7851650" y="2851815"/>
            <a:ext cx="4014013" cy="2990520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736A7C-C4BD-0C87-E2ED-5FD8B3F32725}"/>
              </a:ext>
            </a:extLst>
          </p:cNvPr>
          <p:cNvCxnSpPr>
            <a:cxnSpLocks/>
          </p:cNvCxnSpPr>
          <p:nvPr/>
        </p:nvCxnSpPr>
        <p:spPr>
          <a:xfrm flipV="1">
            <a:off x="4939344" y="608003"/>
            <a:ext cx="5936556" cy="446193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reeform 6">
            <a:extLst>
              <a:ext uri="{FF2B5EF4-FFF2-40B4-BE49-F238E27FC236}">
                <a16:creationId xmlns:a16="http://schemas.microsoft.com/office/drawing/2014/main" id="{800AC9C1-31E4-4360-2D89-35112F54F05B}"/>
              </a:ext>
            </a:extLst>
          </p:cNvPr>
          <p:cNvSpPr/>
          <p:nvPr/>
        </p:nvSpPr>
        <p:spPr>
          <a:xfrm>
            <a:off x="6072966" y="1446727"/>
            <a:ext cx="5757334" cy="4326467"/>
          </a:xfrm>
          <a:custGeom>
            <a:avLst/>
            <a:gdLst>
              <a:gd name="connsiteX0" fmla="*/ 0 w 5757334"/>
              <a:gd name="connsiteY0" fmla="*/ 4318000 h 4326467"/>
              <a:gd name="connsiteX1" fmla="*/ 973667 w 5757334"/>
              <a:gd name="connsiteY1" fmla="*/ 4326467 h 4326467"/>
              <a:gd name="connsiteX2" fmla="*/ 1718734 w 5757334"/>
              <a:gd name="connsiteY2" fmla="*/ 4309533 h 4326467"/>
              <a:gd name="connsiteX3" fmla="*/ 5757334 w 5757334"/>
              <a:gd name="connsiteY3" fmla="*/ 1346200 h 4326467"/>
              <a:gd name="connsiteX4" fmla="*/ 5748867 w 5757334"/>
              <a:gd name="connsiteY4" fmla="*/ 0 h 4326467"/>
              <a:gd name="connsiteX5" fmla="*/ 0 w 5757334"/>
              <a:gd name="connsiteY5" fmla="*/ 4318000 h 432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7334" h="4326467">
                <a:moveTo>
                  <a:pt x="0" y="4318000"/>
                </a:moveTo>
                <a:lnTo>
                  <a:pt x="973667" y="4326467"/>
                </a:lnTo>
                <a:lnTo>
                  <a:pt x="1718734" y="4309533"/>
                </a:lnTo>
                <a:lnTo>
                  <a:pt x="5757334" y="1346200"/>
                </a:lnTo>
                <a:cubicBezTo>
                  <a:pt x="5754512" y="897467"/>
                  <a:pt x="5751689" y="448733"/>
                  <a:pt x="5748867" y="0"/>
                </a:cubicBezTo>
                <a:lnTo>
                  <a:pt x="0" y="431800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 descr="Badge 1 with solid fill">
            <a:extLst>
              <a:ext uri="{FF2B5EF4-FFF2-40B4-BE49-F238E27FC236}">
                <a16:creationId xmlns:a16="http://schemas.microsoft.com/office/drawing/2014/main" id="{8943E795-25DB-94C1-7123-B494F013C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89740" y="5196112"/>
            <a:ext cx="337831" cy="349278"/>
          </a:xfrm>
          <a:prstGeom prst="rect">
            <a:avLst/>
          </a:prstGeom>
        </p:spPr>
      </p:pic>
      <p:sp>
        <p:nvSpPr>
          <p:cNvPr id="38" name="Freeform 37">
            <a:extLst>
              <a:ext uri="{FF2B5EF4-FFF2-40B4-BE49-F238E27FC236}">
                <a16:creationId xmlns:a16="http://schemas.microsoft.com/office/drawing/2014/main" id="{AB775978-CF2C-655B-D8FB-3335A6B64DA0}"/>
              </a:ext>
            </a:extLst>
          </p:cNvPr>
          <p:cNvSpPr/>
          <p:nvPr/>
        </p:nvSpPr>
        <p:spPr>
          <a:xfrm>
            <a:off x="5020211" y="616994"/>
            <a:ext cx="6798734" cy="5164666"/>
          </a:xfrm>
          <a:custGeom>
            <a:avLst/>
            <a:gdLst>
              <a:gd name="connsiteX0" fmla="*/ 8467 w 6798734"/>
              <a:gd name="connsiteY0" fmla="*/ 4512733 h 5164666"/>
              <a:gd name="connsiteX1" fmla="*/ 0 w 6798734"/>
              <a:gd name="connsiteY1" fmla="*/ 5156200 h 5164666"/>
              <a:gd name="connsiteX2" fmla="*/ 829734 w 6798734"/>
              <a:gd name="connsiteY2" fmla="*/ 5164666 h 5164666"/>
              <a:gd name="connsiteX3" fmla="*/ 2065867 w 6798734"/>
              <a:gd name="connsiteY3" fmla="*/ 4157133 h 5164666"/>
              <a:gd name="connsiteX4" fmla="*/ 3522134 w 6798734"/>
              <a:gd name="connsiteY4" fmla="*/ 3081866 h 5164666"/>
              <a:gd name="connsiteX5" fmla="*/ 6798734 w 6798734"/>
              <a:gd name="connsiteY5" fmla="*/ 677333 h 5164666"/>
              <a:gd name="connsiteX6" fmla="*/ 6798734 w 6798734"/>
              <a:gd name="connsiteY6" fmla="*/ 8466 h 5164666"/>
              <a:gd name="connsiteX7" fmla="*/ 5977467 w 6798734"/>
              <a:gd name="connsiteY7" fmla="*/ 0 h 5164666"/>
              <a:gd name="connsiteX8" fmla="*/ 8467 w 6798734"/>
              <a:gd name="connsiteY8" fmla="*/ 4512733 h 516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8734" h="5164666">
                <a:moveTo>
                  <a:pt x="8467" y="4512733"/>
                </a:moveTo>
                <a:lnTo>
                  <a:pt x="0" y="5156200"/>
                </a:lnTo>
                <a:lnTo>
                  <a:pt x="829734" y="5164666"/>
                </a:lnTo>
                <a:lnTo>
                  <a:pt x="2065867" y="4157133"/>
                </a:lnTo>
                <a:lnTo>
                  <a:pt x="3522134" y="3081866"/>
                </a:lnTo>
                <a:lnTo>
                  <a:pt x="6798734" y="677333"/>
                </a:lnTo>
                <a:lnTo>
                  <a:pt x="6798734" y="8466"/>
                </a:lnTo>
                <a:lnTo>
                  <a:pt x="5977467" y="0"/>
                </a:lnTo>
                <a:lnTo>
                  <a:pt x="8467" y="4512733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FFF044-F621-C03D-AC5F-412ABCD76D3D}"/>
                  </a:ext>
                </a:extLst>
              </p:cNvPr>
              <p:cNvSpPr txBox="1"/>
              <p:nvPr/>
            </p:nvSpPr>
            <p:spPr>
              <a:xfrm>
                <a:off x="200040" y="665801"/>
                <a:ext cx="4185306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h𝑖𝑛𝑔𝑒𝑙𝑜𝑠𝑠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1−</m:t>
                      </m:r>
                      <m:sSub>
                        <m:sSubPr>
                          <m:ctrlPr>
                            <a:rPr lang="en-GB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m:rPr>
                          <m:nor/>
                        </m:rPr>
                        <a:rPr lang="en-PH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r>
                        <a:rPr lang="en-US" b="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FFF044-F621-C03D-AC5F-412ABCD76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40" y="665801"/>
                <a:ext cx="4185306" cy="36933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ADC883-526A-02DD-C706-3FE234371ACB}"/>
                  </a:ext>
                </a:extLst>
              </p:cNvPr>
              <p:cNvSpPr txBox="1"/>
              <p:nvPr/>
            </p:nvSpPr>
            <p:spPr>
              <a:xfrm>
                <a:off x="7085" y="1207069"/>
                <a:ext cx="4464873" cy="910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h𝑖𝑛𝑔𝑒𝑙𝑜𝑠𝑠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1−</m:t>
                      </m:r>
                      <m:r>
                        <a:rPr lang="en-GB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r>
                        <a:rPr lang="en-GB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GB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GB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GB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GB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ADC883-526A-02DD-C706-3FE234371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" y="1207069"/>
                <a:ext cx="4464873" cy="91063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CCC526-9437-13D8-C08C-3D4BFD95F06A}"/>
                  </a:ext>
                </a:extLst>
              </p:cNvPr>
              <p:cNvSpPr txBox="1"/>
              <p:nvPr/>
            </p:nvSpPr>
            <p:spPr>
              <a:xfrm>
                <a:off x="188853" y="2137790"/>
                <a:ext cx="4032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h𝑖𝑛𝑔𝑒𝑙𝑜𝑠𝑠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1−</m:t>
                      </m:r>
                      <m:d>
                        <m:dPr>
                          <m:ctrlPr>
                            <a:rPr lang="en-GB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GB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CCC526-9437-13D8-C08C-3D4BFD95F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53" y="2137790"/>
                <a:ext cx="4032344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798364-CDF5-7E43-39A0-40FACDE60DC5}"/>
                  </a:ext>
                </a:extLst>
              </p:cNvPr>
              <p:cNvSpPr txBox="1"/>
              <p:nvPr/>
            </p:nvSpPr>
            <p:spPr>
              <a:xfrm>
                <a:off x="187689" y="2604149"/>
                <a:ext cx="3181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h𝑖𝑛𝑔𝑒𝑙𝑜𝑠𝑠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1−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798364-CDF5-7E43-39A0-40FACDE60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89" y="2604149"/>
                <a:ext cx="3181982" cy="369332"/>
              </a:xfrm>
              <a:prstGeom prst="rect">
                <a:avLst/>
              </a:prstGeom>
              <a:blipFill>
                <a:blip r:embed="rId10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3FCC9C-CB01-443B-3E0C-EEA36763C308}"/>
                  </a:ext>
                </a:extLst>
              </p:cNvPr>
              <p:cNvSpPr txBox="1"/>
              <p:nvPr/>
            </p:nvSpPr>
            <p:spPr>
              <a:xfrm>
                <a:off x="208905" y="3066984"/>
                <a:ext cx="29449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h𝑖𝑛𝑔𝑒𝑙𝑜𝑠𝑠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3FCC9C-CB01-443B-3E0C-EEA36763C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05" y="3066984"/>
                <a:ext cx="2944978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20532B-935F-3E5B-62CA-0C371F57ABC1}"/>
                  </a:ext>
                </a:extLst>
              </p:cNvPr>
              <p:cNvSpPr txBox="1"/>
              <p:nvPr/>
            </p:nvSpPr>
            <p:spPr>
              <a:xfrm>
                <a:off x="280816" y="3498574"/>
                <a:ext cx="1619895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h𝑖𝑛𝑔𝑒𝑙𝑜𝑠𝑠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20532B-935F-3E5B-62CA-0C371F57A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16" y="3498574"/>
                <a:ext cx="1619895" cy="369332"/>
              </a:xfrm>
              <a:prstGeom prst="rect">
                <a:avLst/>
              </a:prstGeom>
              <a:blipFill>
                <a:blip r:embed="rId12"/>
                <a:stretch>
                  <a:fillRect b="-937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39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4" grpId="0"/>
      <p:bldP spid="15" grpId="0"/>
      <p:bldP spid="1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8569625" y="6099685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4385346" y="2392816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636108" y="419809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5848872" y="1352816"/>
            <a:ext cx="5980796" cy="4489519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E205D-1DDB-9633-9390-FE95992617B6}"/>
              </a:ext>
            </a:extLst>
          </p:cNvPr>
          <p:cNvCxnSpPr>
            <a:cxnSpLocks/>
          </p:cNvCxnSpPr>
          <p:nvPr/>
        </p:nvCxnSpPr>
        <p:spPr>
          <a:xfrm flipV="1">
            <a:off x="7851650" y="2851815"/>
            <a:ext cx="4014013" cy="2990520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736A7C-C4BD-0C87-E2ED-5FD8B3F32725}"/>
              </a:ext>
            </a:extLst>
          </p:cNvPr>
          <p:cNvCxnSpPr>
            <a:cxnSpLocks/>
          </p:cNvCxnSpPr>
          <p:nvPr/>
        </p:nvCxnSpPr>
        <p:spPr>
          <a:xfrm flipV="1">
            <a:off x="4939344" y="608003"/>
            <a:ext cx="5936556" cy="446193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reeform 6">
            <a:extLst>
              <a:ext uri="{FF2B5EF4-FFF2-40B4-BE49-F238E27FC236}">
                <a16:creationId xmlns:a16="http://schemas.microsoft.com/office/drawing/2014/main" id="{800AC9C1-31E4-4360-2D89-35112F54F05B}"/>
              </a:ext>
            </a:extLst>
          </p:cNvPr>
          <p:cNvSpPr/>
          <p:nvPr/>
        </p:nvSpPr>
        <p:spPr>
          <a:xfrm>
            <a:off x="6072966" y="1446727"/>
            <a:ext cx="5757334" cy="4326467"/>
          </a:xfrm>
          <a:custGeom>
            <a:avLst/>
            <a:gdLst>
              <a:gd name="connsiteX0" fmla="*/ 0 w 5757334"/>
              <a:gd name="connsiteY0" fmla="*/ 4318000 h 4326467"/>
              <a:gd name="connsiteX1" fmla="*/ 973667 w 5757334"/>
              <a:gd name="connsiteY1" fmla="*/ 4326467 h 4326467"/>
              <a:gd name="connsiteX2" fmla="*/ 1718734 w 5757334"/>
              <a:gd name="connsiteY2" fmla="*/ 4309533 h 4326467"/>
              <a:gd name="connsiteX3" fmla="*/ 5757334 w 5757334"/>
              <a:gd name="connsiteY3" fmla="*/ 1346200 h 4326467"/>
              <a:gd name="connsiteX4" fmla="*/ 5748867 w 5757334"/>
              <a:gd name="connsiteY4" fmla="*/ 0 h 4326467"/>
              <a:gd name="connsiteX5" fmla="*/ 0 w 5757334"/>
              <a:gd name="connsiteY5" fmla="*/ 4318000 h 432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7334" h="4326467">
                <a:moveTo>
                  <a:pt x="0" y="4318000"/>
                </a:moveTo>
                <a:lnTo>
                  <a:pt x="973667" y="4326467"/>
                </a:lnTo>
                <a:lnTo>
                  <a:pt x="1718734" y="4309533"/>
                </a:lnTo>
                <a:lnTo>
                  <a:pt x="5757334" y="1346200"/>
                </a:lnTo>
                <a:cubicBezTo>
                  <a:pt x="5754512" y="897467"/>
                  <a:pt x="5751689" y="448733"/>
                  <a:pt x="5748867" y="0"/>
                </a:cubicBezTo>
                <a:lnTo>
                  <a:pt x="0" y="431800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 descr="Badge 1 with solid fill">
            <a:extLst>
              <a:ext uri="{FF2B5EF4-FFF2-40B4-BE49-F238E27FC236}">
                <a16:creationId xmlns:a16="http://schemas.microsoft.com/office/drawing/2014/main" id="{8943E795-25DB-94C1-7123-B494F013C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89740" y="5196112"/>
            <a:ext cx="337831" cy="349278"/>
          </a:xfrm>
          <a:prstGeom prst="rect">
            <a:avLst/>
          </a:prstGeom>
        </p:spPr>
      </p:pic>
      <p:sp>
        <p:nvSpPr>
          <p:cNvPr id="38" name="Freeform 37">
            <a:extLst>
              <a:ext uri="{FF2B5EF4-FFF2-40B4-BE49-F238E27FC236}">
                <a16:creationId xmlns:a16="http://schemas.microsoft.com/office/drawing/2014/main" id="{AB775978-CF2C-655B-D8FB-3335A6B64DA0}"/>
              </a:ext>
            </a:extLst>
          </p:cNvPr>
          <p:cNvSpPr/>
          <p:nvPr/>
        </p:nvSpPr>
        <p:spPr>
          <a:xfrm>
            <a:off x="5020211" y="616994"/>
            <a:ext cx="6798734" cy="5164666"/>
          </a:xfrm>
          <a:custGeom>
            <a:avLst/>
            <a:gdLst>
              <a:gd name="connsiteX0" fmla="*/ 8467 w 6798734"/>
              <a:gd name="connsiteY0" fmla="*/ 4512733 h 5164666"/>
              <a:gd name="connsiteX1" fmla="*/ 0 w 6798734"/>
              <a:gd name="connsiteY1" fmla="*/ 5156200 h 5164666"/>
              <a:gd name="connsiteX2" fmla="*/ 829734 w 6798734"/>
              <a:gd name="connsiteY2" fmla="*/ 5164666 h 5164666"/>
              <a:gd name="connsiteX3" fmla="*/ 2065867 w 6798734"/>
              <a:gd name="connsiteY3" fmla="*/ 4157133 h 5164666"/>
              <a:gd name="connsiteX4" fmla="*/ 3522134 w 6798734"/>
              <a:gd name="connsiteY4" fmla="*/ 3081866 h 5164666"/>
              <a:gd name="connsiteX5" fmla="*/ 6798734 w 6798734"/>
              <a:gd name="connsiteY5" fmla="*/ 677333 h 5164666"/>
              <a:gd name="connsiteX6" fmla="*/ 6798734 w 6798734"/>
              <a:gd name="connsiteY6" fmla="*/ 8466 h 5164666"/>
              <a:gd name="connsiteX7" fmla="*/ 5977467 w 6798734"/>
              <a:gd name="connsiteY7" fmla="*/ 0 h 5164666"/>
              <a:gd name="connsiteX8" fmla="*/ 8467 w 6798734"/>
              <a:gd name="connsiteY8" fmla="*/ 4512733 h 516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8734" h="5164666">
                <a:moveTo>
                  <a:pt x="8467" y="4512733"/>
                </a:moveTo>
                <a:lnTo>
                  <a:pt x="0" y="5156200"/>
                </a:lnTo>
                <a:lnTo>
                  <a:pt x="829734" y="5164666"/>
                </a:lnTo>
                <a:lnTo>
                  <a:pt x="2065867" y="4157133"/>
                </a:lnTo>
                <a:lnTo>
                  <a:pt x="3522134" y="3081866"/>
                </a:lnTo>
                <a:lnTo>
                  <a:pt x="6798734" y="677333"/>
                </a:lnTo>
                <a:lnTo>
                  <a:pt x="6798734" y="8466"/>
                </a:lnTo>
                <a:lnTo>
                  <a:pt x="5977467" y="0"/>
                </a:lnTo>
                <a:lnTo>
                  <a:pt x="8467" y="4512733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9837F5-C704-4E5B-C794-F32EE8900F71}"/>
              </a:ext>
            </a:extLst>
          </p:cNvPr>
          <p:cNvGrpSpPr/>
          <p:nvPr/>
        </p:nvGrpSpPr>
        <p:grpSpPr>
          <a:xfrm>
            <a:off x="206048" y="608003"/>
            <a:ext cx="3181677" cy="1246495"/>
            <a:chOff x="206048" y="608003"/>
            <a:chExt cx="3181677" cy="124649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B64413-CEBA-1F89-0F1C-19D3039C854F}"/>
                </a:ext>
              </a:extLst>
            </p:cNvPr>
            <p:cNvSpPr txBox="1"/>
            <p:nvPr/>
          </p:nvSpPr>
          <p:spPr>
            <a:xfrm>
              <a:off x="206048" y="608003"/>
              <a:ext cx="3181677" cy="1246495"/>
            </a:xfrm>
            <a:custGeom>
              <a:avLst/>
              <a:gdLst>
                <a:gd name="connsiteX0" fmla="*/ 0 w 3181677"/>
                <a:gd name="connsiteY0" fmla="*/ 0 h 1246495"/>
                <a:gd name="connsiteX1" fmla="*/ 498463 w 3181677"/>
                <a:gd name="connsiteY1" fmla="*/ 0 h 1246495"/>
                <a:gd name="connsiteX2" fmla="*/ 933292 w 3181677"/>
                <a:gd name="connsiteY2" fmla="*/ 0 h 1246495"/>
                <a:gd name="connsiteX3" fmla="*/ 1527205 w 3181677"/>
                <a:gd name="connsiteY3" fmla="*/ 0 h 1246495"/>
                <a:gd name="connsiteX4" fmla="*/ 2025668 w 3181677"/>
                <a:gd name="connsiteY4" fmla="*/ 0 h 1246495"/>
                <a:gd name="connsiteX5" fmla="*/ 2524130 w 3181677"/>
                <a:gd name="connsiteY5" fmla="*/ 0 h 1246495"/>
                <a:gd name="connsiteX6" fmla="*/ 3181677 w 3181677"/>
                <a:gd name="connsiteY6" fmla="*/ 0 h 1246495"/>
                <a:gd name="connsiteX7" fmla="*/ 3181677 w 3181677"/>
                <a:gd name="connsiteY7" fmla="*/ 390568 h 1246495"/>
                <a:gd name="connsiteX8" fmla="*/ 3181677 w 3181677"/>
                <a:gd name="connsiteY8" fmla="*/ 806067 h 1246495"/>
                <a:gd name="connsiteX9" fmla="*/ 3181677 w 3181677"/>
                <a:gd name="connsiteY9" fmla="*/ 1246495 h 1246495"/>
                <a:gd name="connsiteX10" fmla="*/ 2715031 w 3181677"/>
                <a:gd name="connsiteY10" fmla="*/ 1246495 h 1246495"/>
                <a:gd name="connsiteX11" fmla="*/ 2184752 w 3181677"/>
                <a:gd name="connsiteY11" fmla="*/ 1246495 h 1246495"/>
                <a:gd name="connsiteX12" fmla="*/ 1686289 w 3181677"/>
                <a:gd name="connsiteY12" fmla="*/ 1246495 h 1246495"/>
                <a:gd name="connsiteX13" fmla="*/ 1092376 w 3181677"/>
                <a:gd name="connsiteY13" fmla="*/ 1246495 h 1246495"/>
                <a:gd name="connsiteX14" fmla="*/ 498463 w 3181677"/>
                <a:gd name="connsiteY14" fmla="*/ 1246495 h 1246495"/>
                <a:gd name="connsiteX15" fmla="*/ 0 w 3181677"/>
                <a:gd name="connsiteY15" fmla="*/ 1246495 h 1246495"/>
                <a:gd name="connsiteX16" fmla="*/ 0 w 3181677"/>
                <a:gd name="connsiteY16" fmla="*/ 830997 h 1246495"/>
                <a:gd name="connsiteX17" fmla="*/ 0 w 3181677"/>
                <a:gd name="connsiteY17" fmla="*/ 427963 h 1246495"/>
                <a:gd name="connsiteX18" fmla="*/ 0 w 3181677"/>
                <a:gd name="connsiteY18" fmla="*/ 0 h 124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81677" h="1246495" extrusionOk="0">
                  <a:moveTo>
                    <a:pt x="0" y="0"/>
                  </a:moveTo>
                  <a:cubicBezTo>
                    <a:pt x="236952" y="-10718"/>
                    <a:pt x="274446" y="56580"/>
                    <a:pt x="498463" y="0"/>
                  </a:cubicBezTo>
                  <a:cubicBezTo>
                    <a:pt x="722480" y="-56580"/>
                    <a:pt x="735132" y="33269"/>
                    <a:pt x="933292" y="0"/>
                  </a:cubicBezTo>
                  <a:cubicBezTo>
                    <a:pt x="1131452" y="-33269"/>
                    <a:pt x="1245083" y="34930"/>
                    <a:pt x="1527205" y="0"/>
                  </a:cubicBezTo>
                  <a:cubicBezTo>
                    <a:pt x="1809327" y="-34930"/>
                    <a:pt x="1876398" y="42643"/>
                    <a:pt x="2025668" y="0"/>
                  </a:cubicBezTo>
                  <a:cubicBezTo>
                    <a:pt x="2174938" y="-42643"/>
                    <a:pt x="2296951" y="34108"/>
                    <a:pt x="2524130" y="0"/>
                  </a:cubicBezTo>
                  <a:cubicBezTo>
                    <a:pt x="2751309" y="-34108"/>
                    <a:pt x="2992818" y="77041"/>
                    <a:pt x="3181677" y="0"/>
                  </a:cubicBezTo>
                  <a:cubicBezTo>
                    <a:pt x="3219619" y="124776"/>
                    <a:pt x="3158084" y="244140"/>
                    <a:pt x="3181677" y="390568"/>
                  </a:cubicBezTo>
                  <a:cubicBezTo>
                    <a:pt x="3205270" y="536996"/>
                    <a:pt x="3139206" y="614033"/>
                    <a:pt x="3181677" y="806067"/>
                  </a:cubicBezTo>
                  <a:cubicBezTo>
                    <a:pt x="3224148" y="998101"/>
                    <a:pt x="3147679" y="1144213"/>
                    <a:pt x="3181677" y="1246495"/>
                  </a:cubicBezTo>
                  <a:cubicBezTo>
                    <a:pt x="2966178" y="1260944"/>
                    <a:pt x="2935632" y="1205606"/>
                    <a:pt x="2715031" y="1246495"/>
                  </a:cubicBezTo>
                  <a:cubicBezTo>
                    <a:pt x="2494430" y="1287384"/>
                    <a:pt x="2406030" y="1246289"/>
                    <a:pt x="2184752" y="1246495"/>
                  </a:cubicBezTo>
                  <a:cubicBezTo>
                    <a:pt x="1963474" y="1246701"/>
                    <a:pt x="1893665" y="1188304"/>
                    <a:pt x="1686289" y="1246495"/>
                  </a:cubicBezTo>
                  <a:cubicBezTo>
                    <a:pt x="1478913" y="1304686"/>
                    <a:pt x="1235802" y="1223129"/>
                    <a:pt x="1092376" y="1246495"/>
                  </a:cubicBezTo>
                  <a:cubicBezTo>
                    <a:pt x="948950" y="1269861"/>
                    <a:pt x="677258" y="1240245"/>
                    <a:pt x="498463" y="1246495"/>
                  </a:cubicBezTo>
                  <a:cubicBezTo>
                    <a:pt x="319668" y="1252745"/>
                    <a:pt x="160670" y="1230127"/>
                    <a:pt x="0" y="1246495"/>
                  </a:cubicBezTo>
                  <a:cubicBezTo>
                    <a:pt x="-39508" y="1147075"/>
                    <a:pt x="29589" y="930490"/>
                    <a:pt x="0" y="830997"/>
                  </a:cubicBezTo>
                  <a:cubicBezTo>
                    <a:pt x="-29589" y="731504"/>
                    <a:pt x="24629" y="520951"/>
                    <a:pt x="0" y="427963"/>
                  </a:cubicBezTo>
                  <a:cubicBezTo>
                    <a:pt x="-24629" y="334975"/>
                    <a:pt x="5313" y="100113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0070C0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fontAlgn="base"/>
              <a:r>
                <a:rPr lang="en-PH" sz="2500" dirty="0"/>
                <a:t>Let us now calculate the hinge loss of a datapoint </a:t>
              </a:r>
            </a:p>
          </p:txBody>
        </p:sp>
        <p:pic>
          <p:nvPicPr>
            <p:cNvPr id="11" name="Graphic 10" descr="Badge with solid fill">
              <a:extLst>
                <a:ext uri="{FF2B5EF4-FFF2-40B4-BE49-F238E27FC236}">
                  <a16:creationId xmlns:a16="http://schemas.microsoft.com/office/drawing/2014/main" id="{A88F0A74-1DA9-8026-1E81-726999AB4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96341" y="1429946"/>
              <a:ext cx="401090" cy="37022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308E16-8EAF-CD84-C222-CDCB0AA67A20}"/>
              </a:ext>
            </a:extLst>
          </p:cNvPr>
          <p:cNvGrpSpPr/>
          <p:nvPr/>
        </p:nvGrpSpPr>
        <p:grpSpPr>
          <a:xfrm>
            <a:off x="179118" y="2194979"/>
            <a:ext cx="3513945" cy="2785378"/>
            <a:chOff x="179118" y="2194979"/>
            <a:chExt cx="3513945" cy="278537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A03D21-02D1-3F66-C55D-ACFBDBE31A34}"/>
                </a:ext>
              </a:extLst>
            </p:cNvPr>
            <p:cNvSpPr txBox="1"/>
            <p:nvPr/>
          </p:nvSpPr>
          <p:spPr>
            <a:xfrm>
              <a:off x="179118" y="2194979"/>
              <a:ext cx="3513945" cy="2785378"/>
            </a:xfrm>
            <a:custGeom>
              <a:avLst/>
              <a:gdLst>
                <a:gd name="connsiteX0" fmla="*/ 0 w 3513945"/>
                <a:gd name="connsiteY0" fmla="*/ 0 h 2785378"/>
                <a:gd name="connsiteX1" fmla="*/ 550518 w 3513945"/>
                <a:gd name="connsiteY1" fmla="*/ 0 h 2785378"/>
                <a:gd name="connsiteX2" fmla="*/ 1030757 w 3513945"/>
                <a:gd name="connsiteY2" fmla="*/ 0 h 2785378"/>
                <a:gd name="connsiteX3" fmla="*/ 1686694 w 3513945"/>
                <a:gd name="connsiteY3" fmla="*/ 0 h 2785378"/>
                <a:gd name="connsiteX4" fmla="*/ 2237212 w 3513945"/>
                <a:gd name="connsiteY4" fmla="*/ 0 h 2785378"/>
                <a:gd name="connsiteX5" fmla="*/ 2787730 w 3513945"/>
                <a:gd name="connsiteY5" fmla="*/ 0 h 2785378"/>
                <a:gd name="connsiteX6" fmla="*/ 3513945 w 3513945"/>
                <a:gd name="connsiteY6" fmla="*/ 0 h 2785378"/>
                <a:gd name="connsiteX7" fmla="*/ 3513945 w 3513945"/>
                <a:gd name="connsiteY7" fmla="*/ 501368 h 2785378"/>
                <a:gd name="connsiteX8" fmla="*/ 3513945 w 3513945"/>
                <a:gd name="connsiteY8" fmla="*/ 1058444 h 2785378"/>
                <a:gd name="connsiteX9" fmla="*/ 3513945 w 3513945"/>
                <a:gd name="connsiteY9" fmla="*/ 1559812 h 2785378"/>
                <a:gd name="connsiteX10" fmla="*/ 3513945 w 3513945"/>
                <a:gd name="connsiteY10" fmla="*/ 2061180 h 2785378"/>
                <a:gd name="connsiteX11" fmla="*/ 3513945 w 3513945"/>
                <a:gd name="connsiteY11" fmla="*/ 2785378 h 2785378"/>
                <a:gd name="connsiteX12" fmla="*/ 2893148 w 3513945"/>
                <a:gd name="connsiteY12" fmla="*/ 2785378 h 2785378"/>
                <a:gd name="connsiteX13" fmla="*/ 2237212 w 3513945"/>
                <a:gd name="connsiteY13" fmla="*/ 2785378 h 2785378"/>
                <a:gd name="connsiteX14" fmla="*/ 1581275 w 3513945"/>
                <a:gd name="connsiteY14" fmla="*/ 2785378 h 2785378"/>
                <a:gd name="connsiteX15" fmla="*/ 1065897 w 3513945"/>
                <a:gd name="connsiteY15" fmla="*/ 2785378 h 2785378"/>
                <a:gd name="connsiteX16" fmla="*/ 0 w 3513945"/>
                <a:gd name="connsiteY16" fmla="*/ 2785378 h 2785378"/>
                <a:gd name="connsiteX17" fmla="*/ 0 w 3513945"/>
                <a:gd name="connsiteY17" fmla="*/ 2172595 h 2785378"/>
                <a:gd name="connsiteX18" fmla="*/ 0 w 3513945"/>
                <a:gd name="connsiteY18" fmla="*/ 1699081 h 2785378"/>
                <a:gd name="connsiteX19" fmla="*/ 0 w 3513945"/>
                <a:gd name="connsiteY19" fmla="*/ 1197713 h 2785378"/>
                <a:gd name="connsiteX20" fmla="*/ 0 w 3513945"/>
                <a:gd name="connsiteY20" fmla="*/ 696344 h 2785378"/>
                <a:gd name="connsiteX21" fmla="*/ 0 w 3513945"/>
                <a:gd name="connsiteY21" fmla="*/ 0 h 278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13945" h="2785378" extrusionOk="0">
                  <a:moveTo>
                    <a:pt x="0" y="0"/>
                  </a:moveTo>
                  <a:cubicBezTo>
                    <a:pt x="267303" y="-64389"/>
                    <a:pt x="418864" y="10170"/>
                    <a:pt x="550518" y="0"/>
                  </a:cubicBezTo>
                  <a:cubicBezTo>
                    <a:pt x="682172" y="-10170"/>
                    <a:pt x="791005" y="23603"/>
                    <a:pt x="1030757" y="0"/>
                  </a:cubicBezTo>
                  <a:cubicBezTo>
                    <a:pt x="1270509" y="-23603"/>
                    <a:pt x="1502952" y="14171"/>
                    <a:pt x="1686694" y="0"/>
                  </a:cubicBezTo>
                  <a:cubicBezTo>
                    <a:pt x="1870436" y="-14171"/>
                    <a:pt x="2105525" y="53805"/>
                    <a:pt x="2237212" y="0"/>
                  </a:cubicBezTo>
                  <a:cubicBezTo>
                    <a:pt x="2368899" y="-53805"/>
                    <a:pt x="2562813" y="1320"/>
                    <a:pt x="2787730" y="0"/>
                  </a:cubicBezTo>
                  <a:cubicBezTo>
                    <a:pt x="3012647" y="-1320"/>
                    <a:pt x="3306788" y="66332"/>
                    <a:pt x="3513945" y="0"/>
                  </a:cubicBezTo>
                  <a:cubicBezTo>
                    <a:pt x="3556890" y="246194"/>
                    <a:pt x="3471954" y="294290"/>
                    <a:pt x="3513945" y="501368"/>
                  </a:cubicBezTo>
                  <a:cubicBezTo>
                    <a:pt x="3555936" y="708446"/>
                    <a:pt x="3492232" y="945287"/>
                    <a:pt x="3513945" y="1058444"/>
                  </a:cubicBezTo>
                  <a:cubicBezTo>
                    <a:pt x="3535658" y="1171601"/>
                    <a:pt x="3465043" y="1440774"/>
                    <a:pt x="3513945" y="1559812"/>
                  </a:cubicBezTo>
                  <a:cubicBezTo>
                    <a:pt x="3562847" y="1678850"/>
                    <a:pt x="3493968" y="1840995"/>
                    <a:pt x="3513945" y="2061180"/>
                  </a:cubicBezTo>
                  <a:cubicBezTo>
                    <a:pt x="3533922" y="2281365"/>
                    <a:pt x="3488028" y="2454469"/>
                    <a:pt x="3513945" y="2785378"/>
                  </a:cubicBezTo>
                  <a:cubicBezTo>
                    <a:pt x="3385420" y="2847661"/>
                    <a:pt x="3188465" y="2767245"/>
                    <a:pt x="2893148" y="2785378"/>
                  </a:cubicBezTo>
                  <a:cubicBezTo>
                    <a:pt x="2597831" y="2803511"/>
                    <a:pt x="2413562" y="2725615"/>
                    <a:pt x="2237212" y="2785378"/>
                  </a:cubicBezTo>
                  <a:cubicBezTo>
                    <a:pt x="2060862" y="2845141"/>
                    <a:pt x="1716671" y="2718378"/>
                    <a:pt x="1581275" y="2785378"/>
                  </a:cubicBezTo>
                  <a:cubicBezTo>
                    <a:pt x="1445879" y="2852378"/>
                    <a:pt x="1202696" y="2730214"/>
                    <a:pt x="1065897" y="2785378"/>
                  </a:cubicBezTo>
                  <a:cubicBezTo>
                    <a:pt x="929098" y="2840542"/>
                    <a:pt x="389167" y="2774028"/>
                    <a:pt x="0" y="2785378"/>
                  </a:cubicBezTo>
                  <a:cubicBezTo>
                    <a:pt x="-19970" y="2548617"/>
                    <a:pt x="62464" y="2425097"/>
                    <a:pt x="0" y="2172595"/>
                  </a:cubicBezTo>
                  <a:cubicBezTo>
                    <a:pt x="-62464" y="1920093"/>
                    <a:pt x="6563" y="1875488"/>
                    <a:pt x="0" y="1699081"/>
                  </a:cubicBezTo>
                  <a:cubicBezTo>
                    <a:pt x="-6563" y="1522674"/>
                    <a:pt x="27721" y="1392546"/>
                    <a:pt x="0" y="1197713"/>
                  </a:cubicBezTo>
                  <a:cubicBezTo>
                    <a:pt x="-27721" y="1002880"/>
                    <a:pt x="55545" y="813046"/>
                    <a:pt x="0" y="696344"/>
                  </a:cubicBezTo>
                  <a:cubicBezTo>
                    <a:pt x="-55545" y="579642"/>
                    <a:pt x="19624" y="341984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0070C0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fontAlgn="base"/>
              <a:r>
                <a:rPr lang="en-PH" sz="2500" dirty="0"/>
                <a:t>Because datapoint        is misclassified as a </a:t>
              </a:r>
              <a:r>
                <a:rPr lang="en-PH" sz="2500" b="1" dirty="0">
                  <a:solidFill>
                    <a:srgbClr val="00B050"/>
                  </a:solidFill>
                </a:rPr>
                <a:t>crocodile in the negative group</a:t>
              </a:r>
              <a:r>
                <a:rPr lang="en-PH" sz="2500" dirty="0"/>
                <a:t>, there will be a penalty and thus will have a hinge loss greater than 0</a:t>
              </a:r>
              <a:r>
                <a:rPr lang="en-PH" sz="2500" b="1" dirty="0"/>
                <a:t>         </a:t>
              </a:r>
            </a:p>
          </p:txBody>
        </p:sp>
        <p:pic>
          <p:nvPicPr>
            <p:cNvPr id="12" name="Graphic 11" descr="Badge with solid fill">
              <a:extLst>
                <a:ext uri="{FF2B5EF4-FFF2-40B4-BE49-F238E27FC236}">
                  <a16:creationId xmlns:a16="http://schemas.microsoft.com/office/drawing/2014/main" id="{01E518D8-A94E-B8F0-2E88-F05F1B0EE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13026" y="2267735"/>
              <a:ext cx="401090" cy="370220"/>
            </a:xfrm>
            <a:prstGeom prst="rect">
              <a:avLst/>
            </a:prstGeom>
          </p:spPr>
        </p:pic>
      </p:grpSp>
      <p:pic>
        <p:nvPicPr>
          <p:cNvPr id="13" name="Graphic 12" descr="Badge with solid fill">
            <a:extLst>
              <a:ext uri="{FF2B5EF4-FFF2-40B4-BE49-F238E27FC236}">
                <a16:creationId xmlns:a16="http://schemas.microsoft.com/office/drawing/2014/main" id="{3FE00A3F-F2A0-7923-C208-DDF28A98C7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75671" y="4518839"/>
            <a:ext cx="401090" cy="37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2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8569625" y="6099685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4385346" y="2392816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636108" y="419809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5848872" y="1352816"/>
            <a:ext cx="5980796" cy="4489519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E205D-1DDB-9633-9390-FE95992617B6}"/>
              </a:ext>
            </a:extLst>
          </p:cNvPr>
          <p:cNvCxnSpPr>
            <a:cxnSpLocks/>
          </p:cNvCxnSpPr>
          <p:nvPr/>
        </p:nvCxnSpPr>
        <p:spPr>
          <a:xfrm flipV="1">
            <a:off x="7851650" y="2851815"/>
            <a:ext cx="4014013" cy="2990520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736A7C-C4BD-0C87-E2ED-5FD8B3F32725}"/>
              </a:ext>
            </a:extLst>
          </p:cNvPr>
          <p:cNvCxnSpPr>
            <a:cxnSpLocks/>
          </p:cNvCxnSpPr>
          <p:nvPr/>
        </p:nvCxnSpPr>
        <p:spPr>
          <a:xfrm flipV="1">
            <a:off x="4939344" y="608003"/>
            <a:ext cx="5936556" cy="446193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reeform 6">
            <a:extLst>
              <a:ext uri="{FF2B5EF4-FFF2-40B4-BE49-F238E27FC236}">
                <a16:creationId xmlns:a16="http://schemas.microsoft.com/office/drawing/2014/main" id="{800AC9C1-31E4-4360-2D89-35112F54F05B}"/>
              </a:ext>
            </a:extLst>
          </p:cNvPr>
          <p:cNvSpPr/>
          <p:nvPr/>
        </p:nvSpPr>
        <p:spPr>
          <a:xfrm>
            <a:off x="6072966" y="1446727"/>
            <a:ext cx="5757334" cy="4326467"/>
          </a:xfrm>
          <a:custGeom>
            <a:avLst/>
            <a:gdLst>
              <a:gd name="connsiteX0" fmla="*/ 0 w 5757334"/>
              <a:gd name="connsiteY0" fmla="*/ 4318000 h 4326467"/>
              <a:gd name="connsiteX1" fmla="*/ 973667 w 5757334"/>
              <a:gd name="connsiteY1" fmla="*/ 4326467 h 4326467"/>
              <a:gd name="connsiteX2" fmla="*/ 1718734 w 5757334"/>
              <a:gd name="connsiteY2" fmla="*/ 4309533 h 4326467"/>
              <a:gd name="connsiteX3" fmla="*/ 5757334 w 5757334"/>
              <a:gd name="connsiteY3" fmla="*/ 1346200 h 4326467"/>
              <a:gd name="connsiteX4" fmla="*/ 5748867 w 5757334"/>
              <a:gd name="connsiteY4" fmla="*/ 0 h 4326467"/>
              <a:gd name="connsiteX5" fmla="*/ 0 w 5757334"/>
              <a:gd name="connsiteY5" fmla="*/ 4318000 h 432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7334" h="4326467">
                <a:moveTo>
                  <a:pt x="0" y="4318000"/>
                </a:moveTo>
                <a:lnTo>
                  <a:pt x="973667" y="4326467"/>
                </a:lnTo>
                <a:lnTo>
                  <a:pt x="1718734" y="4309533"/>
                </a:lnTo>
                <a:lnTo>
                  <a:pt x="5757334" y="1346200"/>
                </a:lnTo>
                <a:cubicBezTo>
                  <a:pt x="5754512" y="897467"/>
                  <a:pt x="5751689" y="448733"/>
                  <a:pt x="5748867" y="0"/>
                </a:cubicBezTo>
                <a:lnTo>
                  <a:pt x="0" y="431800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 descr="Badge 1 with solid fill">
            <a:extLst>
              <a:ext uri="{FF2B5EF4-FFF2-40B4-BE49-F238E27FC236}">
                <a16:creationId xmlns:a16="http://schemas.microsoft.com/office/drawing/2014/main" id="{8943E795-25DB-94C1-7123-B494F013C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89740" y="5196112"/>
            <a:ext cx="337831" cy="349278"/>
          </a:xfrm>
          <a:prstGeom prst="rect">
            <a:avLst/>
          </a:prstGeom>
        </p:spPr>
      </p:pic>
      <p:sp>
        <p:nvSpPr>
          <p:cNvPr id="38" name="Freeform 37">
            <a:extLst>
              <a:ext uri="{FF2B5EF4-FFF2-40B4-BE49-F238E27FC236}">
                <a16:creationId xmlns:a16="http://schemas.microsoft.com/office/drawing/2014/main" id="{AB775978-CF2C-655B-D8FB-3335A6B64DA0}"/>
              </a:ext>
            </a:extLst>
          </p:cNvPr>
          <p:cNvSpPr/>
          <p:nvPr/>
        </p:nvSpPr>
        <p:spPr>
          <a:xfrm>
            <a:off x="5020211" y="616994"/>
            <a:ext cx="6798734" cy="5164666"/>
          </a:xfrm>
          <a:custGeom>
            <a:avLst/>
            <a:gdLst>
              <a:gd name="connsiteX0" fmla="*/ 8467 w 6798734"/>
              <a:gd name="connsiteY0" fmla="*/ 4512733 h 5164666"/>
              <a:gd name="connsiteX1" fmla="*/ 0 w 6798734"/>
              <a:gd name="connsiteY1" fmla="*/ 5156200 h 5164666"/>
              <a:gd name="connsiteX2" fmla="*/ 829734 w 6798734"/>
              <a:gd name="connsiteY2" fmla="*/ 5164666 h 5164666"/>
              <a:gd name="connsiteX3" fmla="*/ 2065867 w 6798734"/>
              <a:gd name="connsiteY3" fmla="*/ 4157133 h 5164666"/>
              <a:gd name="connsiteX4" fmla="*/ 3522134 w 6798734"/>
              <a:gd name="connsiteY4" fmla="*/ 3081866 h 5164666"/>
              <a:gd name="connsiteX5" fmla="*/ 6798734 w 6798734"/>
              <a:gd name="connsiteY5" fmla="*/ 677333 h 5164666"/>
              <a:gd name="connsiteX6" fmla="*/ 6798734 w 6798734"/>
              <a:gd name="connsiteY6" fmla="*/ 8466 h 5164666"/>
              <a:gd name="connsiteX7" fmla="*/ 5977467 w 6798734"/>
              <a:gd name="connsiteY7" fmla="*/ 0 h 5164666"/>
              <a:gd name="connsiteX8" fmla="*/ 8467 w 6798734"/>
              <a:gd name="connsiteY8" fmla="*/ 4512733 h 516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8734" h="5164666">
                <a:moveTo>
                  <a:pt x="8467" y="4512733"/>
                </a:moveTo>
                <a:lnTo>
                  <a:pt x="0" y="5156200"/>
                </a:lnTo>
                <a:lnTo>
                  <a:pt x="829734" y="5164666"/>
                </a:lnTo>
                <a:lnTo>
                  <a:pt x="2065867" y="4157133"/>
                </a:lnTo>
                <a:lnTo>
                  <a:pt x="3522134" y="3081866"/>
                </a:lnTo>
                <a:lnTo>
                  <a:pt x="6798734" y="677333"/>
                </a:lnTo>
                <a:lnTo>
                  <a:pt x="6798734" y="8466"/>
                </a:lnTo>
                <a:lnTo>
                  <a:pt x="5977467" y="0"/>
                </a:lnTo>
                <a:lnTo>
                  <a:pt x="8467" y="4512733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FFF044-F621-C03D-AC5F-412ABCD76D3D}"/>
                  </a:ext>
                </a:extLst>
              </p:cNvPr>
              <p:cNvSpPr txBox="1"/>
              <p:nvPr/>
            </p:nvSpPr>
            <p:spPr>
              <a:xfrm>
                <a:off x="200040" y="665801"/>
                <a:ext cx="4185306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h𝑖𝑛𝑔𝑒𝑙𝑜𝑠𝑠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1−</m:t>
                      </m:r>
                      <m:sSub>
                        <m:sSubPr>
                          <m:ctrlPr>
                            <a:rPr lang="en-GB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m:rPr>
                          <m:nor/>
                        </m:rPr>
                        <a:rPr lang="en-PH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r>
                        <a:rPr lang="en-US" b="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FFF044-F621-C03D-AC5F-412ABCD76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40" y="665801"/>
                <a:ext cx="4185306" cy="36933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ADC883-526A-02DD-C706-3FE234371ACB}"/>
                  </a:ext>
                </a:extLst>
              </p:cNvPr>
              <p:cNvSpPr txBox="1"/>
              <p:nvPr/>
            </p:nvSpPr>
            <p:spPr>
              <a:xfrm>
                <a:off x="200040" y="1195140"/>
                <a:ext cx="4464873" cy="910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h𝑖𝑛𝑔𝑒𝑙𝑜𝑠𝑠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1−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(+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GB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GB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GB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ADC883-526A-02DD-C706-3FE234371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40" y="1195140"/>
                <a:ext cx="4464873" cy="91063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CCC526-9437-13D8-C08C-3D4BFD95F06A}"/>
                  </a:ext>
                </a:extLst>
              </p:cNvPr>
              <p:cNvSpPr txBox="1"/>
              <p:nvPr/>
            </p:nvSpPr>
            <p:spPr>
              <a:xfrm>
                <a:off x="188853" y="2137790"/>
                <a:ext cx="37058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h𝑖𝑛𝑔𝑒𝑙𝑜𝑠𝑠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(0, 1</m:t>
                      </m:r>
                      <m:r>
                        <a:rPr lang="en-GB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(+</m:t>
                      </m:r>
                      <m:r>
                        <a:rPr lang="en-GB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GB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GB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CCC526-9437-13D8-C08C-3D4BFD95F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53" y="2137790"/>
                <a:ext cx="3705814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798364-CDF5-7E43-39A0-40FACDE60DC5}"/>
                  </a:ext>
                </a:extLst>
              </p:cNvPr>
              <p:cNvSpPr txBox="1"/>
              <p:nvPr/>
            </p:nvSpPr>
            <p:spPr>
              <a:xfrm>
                <a:off x="187689" y="2604149"/>
                <a:ext cx="3181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h𝑖𝑛𝑔𝑒𝑙𝑜𝑠𝑠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(0, 1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798364-CDF5-7E43-39A0-40FACDE60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89" y="2604149"/>
                <a:ext cx="3181982" cy="369332"/>
              </a:xfrm>
              <a:prstGeom prst="rect">
                <a:avLst/>
              </a:prstGeom>
              <a:blipFill>
                <a:blip r:embed="rId10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3FCC9C-CB01-443B-3E0C-EEA36763C308}"/>
                  </a:ext>
                </a:extLst>
              </p:cNvPr>
              <p:cNvSpPr txBox="1"/>
              <p:nvPr/>
            </p:nvSpPr>
            <p:spPr>
              <a:xfrm>
                <a:off x="208905" y="3066984"/>
                <a:ext cx="26866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h𝑖𝑛𝑔𝑒𝑙𝑜𝑠𝑠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3FCC9C-CB01-443B-3E0C-EEA36763C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05" y="3066984"/>
                <a:ext cx="2686695" cy="369332"/>
              </a:xfrm>
              <a:prstGeom prst="rect">
                <a:avLst/>
              </a:prstGeom>
              <a:blipFill>
                <a:blip r:embed="rId11"/>
                <a:stretch>
                  <a:fillRect l="-939" r="-46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20532B-935F-3E5B-62CA-0C371F57ABC1}"/>
                  </a:ext>
                </a:extLst>
              </p:cNvPr>
              <p:cNvSpPr txBox="1"/>
              <p:nvPr/>
            </p:nvSpPr>
            <p:spPr>
              <a:xfrm>
                <a:off x="280816" y="3498574"/>
                <a:ext cx="1920517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h𝑖𝑛𝑔𝑒𝑙𝑜𝑠𝑠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=3.5</m:t>
                      </m:r>
                    </m:oMath>
                  </m:oMathPara>
                </a14:m>
                <a:endParaRPr lang="en-PH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20532B-935F-3E5B-62CA-0C371F57A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16" y="3498574"/>
                <a:ext cx="1920517" cy="369332"/>
              </a:xfrm>
              <a:prstGeom prst="rect">
                <a:avLst/>
              </a:prstGeom>
              <a:blipFill>
                <a:blip r:embed="rId12"/>
                <a:stretch>
                  <a:fillRect b="-937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Badge with solid fill">
            <a:extLst>
              <a:ext uri="{FF2B5EF4-FFF2-40B4-BE49-F238E27FC236}">
                <a16:creationId xmlns:a16="http://schemas.microsoft.com/office/drawing/2014/main" id="{FC93B3E3-C46A-4C7C-1B49-A995B0AA91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66889" y="4480882"/>
            <a:ext cx="401090" cy="37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1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4" grpId="0"/>
      <p:bldP spid="15" grpId="0"/>
      <p:bldP spid="1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8569625" y="6099685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4385346" y="2392816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636108" y="419809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5848872" y="1352816"/>
            <a:ext cx="5980796" cy="4489519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E205D-1DDB-9633-9390-FE95992617B6}"/>
              </a:ext>
            </a:extLst>
          </p:cNvPr>
          <p:cNvCxnSpPr>
            <a:cxnSpLocks/>
          </p:cNvCxnSpPr>
          <p:nvPr/>
        </p:nvCxnSpPr>
        <p:spPr>
          <a:xfrm flipV="1">
            <a:off x="7851650" y="2851815"/>
            <a:ext cx="4014013" cy="2990520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736A7C-C4BD-0C87-E2ED-5FD8B3F32725}"/>
              </a:ext>
            </a:extLst>
          </p:cNvPr>
          <p:cNvCxnSpPr>
            <a:cxnSpLocks/>
          </p:cNvCxnSpPr>
          <p:nvPr/>
        </p:nvCxnSpPr>
        <p:spPr>
          <a:xfrm flipV="1">
            <a:off x="4939344" y="608003"/>
            <a:ext cx="5936556" cy="446193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reeform 6">
            <a:extLst>
              <a:ext uri="{FF2B5EF4-FFF2-40B4-BE49-F238E27FC236}">
                <a16:creationId xmlns:a16="http://schemas.microsoft.com/office/drawing/2014/main" id="{800AC9C1-31E4-4360-2D89-35112F54F05B}"/>
              </a:ext>
            </a:extLst>
          </p:cNvPr>
          <p:cNvSpPr/>
          <p:nvPr/>
        </p:nvSpPr>
        <p:spPr>
          <a:xfrm>
            <a:off x="6072966" y="1446727"/>
            <a:ext cx="5757334" cy="4326467"/>
          </a:xfrm>
          <a:custGeom>
            <a:avLst/>
            <a:gdLst>
              <a:gd name="connsiteX0" fmla="*/ 0 w 5757334"/>
              <a:gd name="connsiteY0" fmla="*/ 4318000 h 4326467"/>
              <a:gd name="connsiteX1" fmla="*/ 973667 w 5757334"/>
              <a:gd name="connsiteY1" fmla="*/ 4326467 h 4326467"/>
              <a:gd name="connsiteX2" fmla="*/ 1718734 w 5757334"/>
              <a:gd name="connsiteY2" fmla="*/ 4309533 h 4326467"/>
              <a:gd name="connsiteX3" fmla="*/ 5757334 w 5757334"/>
              <a:gd name="connsiteY3" fmla="*/ 1346200 h 4326467"/>
              <a:gd name="connsiteX4" fmla="*/ 5748867 w 5757334"/>
              <a:gd name="connsiteY4" fmla="*/ 0 h 4326467"/>
              <a:gd name="connsiteX5" fmla="*/ 0 w 5757334"/>
              <a:gd name="connsiteY5" fmla="*/ 4318000 h 432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7334" h="4326467">
                <a:moveTo>
                  <a:pt x="0" y="4318000"/>
                </a:moveTo>
                <a:lnTo>
                  <a:pt x="973667" y="4326467"/>
                </a:lnTo>
                <a:lnTo>
                  <a:pt x="1718734" y="4309533"/>
                </a:lnTo>
                <a:lnTo>
                  <a:pt x="5757334" y="1346200"/>
                </a:lnTo>
                <a:cubicBezTo>
                  <a:pt x="5754512" y="897467"/>
                  <a:pt x="5751689" y="448733"/>
                  <a:pt x="5748867" y="0"/>
                </a:cubicBezTo>
                <a:lnTo>
                  <a:pt x="0" y="431800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 descr="Badge 1 with solid fill">
            <a:extLst>
              <a:ext uri="{FF2B5EF4-FFF2-40B4-BE49-F238E27FC236}">
                <a16:creationId xmlns:a16="http://schemas.microsoft.com/office/drawing/2014/main" id="{8943E795-25DB-94C1-7123-B494F013C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89740" y="5196112"/>
            <a:ext cx="337831" cy="349278"/>
          </a:xfrm>
          <a:prstGeom prst="rect">
            <a:avLst/>
          </a:prstGeom>
        </p:spPr>
      </p:pic>
      <p:sp>
        <p:nvSpPr>
          <p:cNvPr id="38" name="Freeform 37">
            <a:extLst>
              <a:ext uri="{FF2B5EF4-FFF2-40B4-BE49-F238E27FC236}">
                <a16:creationId xmlns:a16="http://schemas.microsoft.com/office/drawing/2014/main" id="{AB775978-CF2C-655B-D8FB-3335A6B64DA0}"/>
              </a:ext>
            </a:extLst>
          </p:cNvPr>
          <p:cNvSpPr/>
          <p:nvPr/>
        </p:nvSpPr>
        <p:spPr>
          <a:xfrm>
            <a:off x="5020211" y="616994"/>
            <a:ext cx="6798734" cy="5164666"/>
          </a:xfrm>
          <a:custGeom>
            <a:avLst/>
            <a:gdLst>
              <a:gd name="connsiteX0" fmla="*/ 8467 w 6798734"/>
              <a:gd name="connsiteY0" fmla="*/ 4512733 h 5164666"/>
              <a:gd name="connsiteX1" fmla="*/ 0 w 6798734"/>
              <a:gd name="connsiteY1" fmla="*/ 5156200 h 5164666"/>
              <a:gd name="connsiteX2" fmla="*/ 829734 w 6798734"/>
              <a:gd name="connsiteY2" fmla="*/ 5164666 h 5164666"/>
              <a:gd name="connsiteX3" fmla="*/ 2065867 w 6798734"/>
              <a:gd name="connsiteY3" fmla="*/ 4157133 h 5164666"/>
              <a:gd name="connsiteX4" fmla="*/ 3522134 w 6798734"/>
              <a:gd name="connsiteY4" fmla="*/ 3081866 h 5164666"/>
              <a:gd name="connsiteX5" fmla="*/ 6798734 w 6798734"/>
              <a:gd name="connsiteY5" fmla="*/ 677333 h 5164666"/>
              <a:gd name="connsiteX6" fmla="*/ 6798734 w 6798734"/>
              <a:gd name="connsiteY6" fmla="*/ 8466 h 5164666"/>
              <a:gd name="connsiteX7" fmla="*/ 5977467 w 6798734"/>
              <a:gd name="connsiteY7" fmla="*/ 0 h 5164666"/>
              <a:gd name="connsiteX8" fmla="*/ 8467 w 6798734"/>
              <a:gd name="connsiteY8" fmla="*/ 4512733 h 516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8734" h="5164666">
                <a:moveTo>
                  <a:pt x="8467" y="4512733"/>
                </a:moveTo>
                <a:lnTo>
                  <a:pt x="0" y="5156200"/>
                </a:lnTo>
                <a:lnTo>
                  <a:pt x="829734" y="5164666"/>
                </a:lnTo>
                <a:lnTo>
                  <a:pt x="2065867" y="4157133"/>
                </a:lnTo>
                <a:lnTo>
                  <a:pt x="3522134" y="3081866"/>
                </a:lnTo>
                <a:lnTo>
                  <a:pt x="6798734" y="677333"/>
                </a:lnTo>
                <a:lnTo>
                  <a:pt x="6798734" y="8466"/>
                </a:lnTo>
                <a:lnTo>
                  <a:pt x="5977467" y="0"/>
                </a:lnTo>
                <a:lnTo>
                  <a:pt x="8467" y="4512733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AEAE26-AC76-5698-E8AD-6506E82FE3C4}"/>
              </a:ext>
            </a:extLst>
          </p:cNvPr>
          <p:cNvGrpSpPr/>
          <p:nvPr/>
        </p:nvGrpSpPr>
        <p:grpSpPr>
          <a:xfrm>
            <a:off x="206048" y="608003"/>
            <a:ext cx="3181677" cy="1246495"/>
            <a:chOff x="206048" y="608003"/>
            <a:chExt cx="3181677" cy="124649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B64413-CEBA-1F89-0F1C-19D3039C854F}"/>
                </a:ext>
              </a:extLst>
            </p:cNvPr>
            <p:cNvSpPr txBox="1"/>
            <p:nvPr/>
          </p:nvSpPr>
          <p:spPr>
            <a:xfrm>
              <a:off x="206048" y="608003"/>
              <a:ext cx="3181677" cy="1246495"/>
            </a:xfrm>
            <a:custGeom>
              <a:avLst/>
              <a:gdLst>
                <a:gd name="connsiteX0" fmla="*/ 0 w 3181677"/>
                <a:gd name="connsiteY0" fmla="*/ 0 h 1246495"/>
                <a:gd name="connsiteX1" fmla="*/ 498463 w 3181677"/>
                <a:gd name="connsiteY1" fmla="*/ 0 h 1246495"/>
                <a:gd name="connsiteX2" fmla="*/ 933292 w 3181677"/>
                <a:gd name="connsiteY2" fmla="*/ 0 h 1246495"/>
                <a:gd name="connsiteX3" fmla="*/ 1527205 w 3181677"/>
                <a:gd name="connsiteY3" fmla="*/ 0 h 1246495"/>
                <a:gd name="connsiteX4" fmla="*/ 2025668 w 3181677"/>
                <a:gd name="connsiteY4" fmla="*/ 0 h 1246495"/>
                <a:gd name="connsiteX5" fmla="*/ 2524130 w 3181677"/>
                <a:gd name="connsiteY5" fmla="*/ 0 h 1246495"/>
                <a:gd name="connsiteX6" fmla="*/ 3181677 w 3181677"/>
                <a:gd name="connsiteY6" fmla="*/ 0 h 1246495"/>
                <a:gd name="connsiteX7" fmla="*/ 3181677 w 3181677"/>
                <a:gd name="connsiteY7" fmla="*/ 390568 h 1246495"/>
                <a:gd name="connsiteX8" fmla="*/ 3181677 w 3181677"/>
                <a:gd name="connsiteY8" fmla="*/ 806067 h 1246495"/>
                <a:gd name="connsiteX9" fmla="*/ 3181677 w 3181677"/>
                <a:gd name="connsiteY9" fmla="*/ 1246495 h 1246495"/>
                <a:gd name="connsiteX10" fmla="*/ 2715031 w 3181677"/>
                <a:gd name="connsiteY10" fmla="*/ 1246495 h 1246495"/>
                <a:gd name="connsiteX11" fmla="*/ 2184752 w 3181677"/>
                <a:gd name="connsiteY11" fmla="*/ 1246495 h 1246495"/>
                <a:gd name="connsiteX12" fmla="*/ 1686289 w 3181677"/>
                <a:gd name="connsiteY12" fmla="*/ 1246495 h 1246495"/>
                <a:gd name="connsiteX13" fmla="*/ 1092376 w 3181677"/>
                <a:gd name="connsiteY13" fmla="*/ 1246495 h 1246495"/>
                <a:gd name="connsiteX14" fmla="*/ 498463 w 3181677"/>
                <a:gd name="connsiteY14" fmla="*/ 1246495 h 1246495"/>
                <a:gd name="connsiteX15" fmla="*/ 0 w 3181677"/>
                <a:gd name="connsiteY15" fmla="*/ 1246495 h 1246495"/>
                <a:gd name="connsiteX16" fmla="*/ 0 w 3181677"/>
                <a:gd name="connsiteY16" fmla="*/ 830997 h 1246495"/>
                <a:gd name="connsiteX17" fmla="*/ 0 w 3181677"/>
                <a:gd name="connsiteY17" fmla="*/ 427963 h 1246495"/>
                <a:gd name="connsiteX18" fmla="*/ 0 w 3181677"/>
                <a:gd name="connsiteY18" fmla="*/ 0 h 124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81677" h="1246495" extrusionOk="0">
                  <a:moveTo>
                    <a:pt x="0" y="0"/>
                  </a:moveTo>
                  <a:cubicBezTo>
                    <a:pt x="236952" y="-10718"/>
                    <a:pt x="274446" y="56580"/>
                    <a:pt x="498463" y="0"/>
                  </a:cubicBezTo>
                  <a:cubicBezTo>
                    <a:pt x="722480" y="-56580"/>
                    <a:pt x="735132" y="33269"/>
                    <a:pt x="933292" y="0"/>
                  </a:cubicBezTo>
                  <a:cubicBezTo>
                    <a:pt x="1131452" y="-33269"/>
                    <a:pt x="1245083" y="34930"/>
                    <a:pt x="1527205" y="0"/>
                  </a:cubicBezTo>
                  <a:cubicBezTo>
                    <a:pt x="1809327" y="-34930"/>
                    <a:pt x="1876398" y="42643"/>
                    <a:pt x="2025668" y="0"/>
                  </a:cubicBezTo>
                  <a:cubicBezTo>
                    <a:pt x="2174938" y="-42643"/>
                    <a:pt x="2296951" y="34108"/>
                    <a:pt x="2524130" y="0"/>
                  </a:cubicBezTo>
                  <a:cubicBezTo>
                    <a:pt x="2751309" y="-34108"/>
                    <a:pt x="2992818" y="77041"/>
                    <a:pt x="3181677" y="0"/>
                  </a:cubicBezTo>
                  <a:cubicBezTo>
                    <a:pt x="3219619" y="124776"/>
                    <a:pt x="3158084" y="244140"/>
                    <a:pt x="3181677" y="390568"/>
                  </a:cubicBezTo>
                  <a:cubicBezTo>
                    <a:pt x="3205270" y="536996"/>
                    <a:pt x="3139206" y="614033"/>
                    <a:pt x="3181677" y="806067"/>
                  </a:cubicBezTo>
                  <a:cubicBezTo>
                    <a:pt x="3224148" y="998101"/>
                    <a:pt x="3147679" y="1144213"/>
                    <a:pt x="3181677" y="1246495"/>
                  </a:cubicBezTo>
                  <a:cubicBezTo>
                    <a:pt x="2966178" y="1260944"/>
                    <a:pt x="2935632" y="1205606"/>
                    <a:pt x="2715031" y="1246495"/>
                  </a:cubicBezTo>
                  <a:cubicBezTo>
                    <a:pt x="2494430" y="1287384"/>
                    <a:pt x="2406030" y="1246289"/>
                    <a:pt x="2184752" y="1246495"/>
                  </a:cubicBezTo>
                  <a:cubicBezTo>
                    <a:pt x="1963474" y="1246701"/>
                    <a:pt x="1893665" y="1188304"/>
                    <a:pt x="1686289" y="1246495"/>
                  </a:cubicBezTo>
                  <a:cubicBezTo>
                    <a:pt x="1478913" y="1304686"/>
                    <a:pt x="1235802" y="1223129"/>
                    <a:pt x="1092376" y="1246495"/>
                  </a:cubicBezTo>
                  <a:cubicBezTo>
                    <a:pt x="948950" y="1269861"/>
                    <a:pt x="677258" y="1240245"/>
                    <a:pt x="498463" y="1246495"/>
                  </a:cubicBezTo>
                  <a:cubicBezTo>
                    <a:pt x="319668" y="1252745"/>
                    <a:pt x="160670" y="1230127"/>
                    <a:pt x="0" y="1246495"/>
                  </a:cubicBezTo>
                  <a:cubicBezTo>
                    <a:pt x="-39508" y="1147075"/>
                    <a:pt x="29589" y="930490"/>
                    <a:pt x="0" y="830997"/>
                  </a:cubicBezTo>
                  <a:cubicBezTo>
                    <a:pt x="-29589" y="731504"/>
                    <a:pt x="24629" y="520951"/>
                    <a:pt x="0" y="427963"/>
                  </a:cubicBezTo>
                  <a:cubicBezTo>
                    <a:pt x="-24629" y="334975"/>
                    <a:pt x="5313" y="100113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0070C0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fontAlgn="base"/>
              <a:r>
                <a:rPr lang="en-PH" sz="2500" dirty="0"/>
                <a:t>Finally, let us calculate the hinge loss of a datapoint </a:t>
              </a:r>
            </a:p>
          </p:txBody>
        </p:sp>
        <p:pic>
          <p:nvPicPr>
            <p:cNvPr id="5" name="Graphic 4" descr="Badge 3 with solid fill">
              <a:extLst>
                <a:ext uri="{FF2B5EF4-FFF2-40B4-BE49-F238E27FC236}">
                  <a16:creationId xmlns:a16="http://schemas.microsoft.com/office/drawing/2014/main" id="{3C9A345B-6DE6-570C-233B-96339173B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605832" y="1417529"/>
              <a:ext cx="382108" cy="395055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4B34B4A-B14C-D1B9-F02D-FFE78CAFD951}"/>
              </a:ext>
            </a:extLst>
          </p:cNvPr>
          <p:cNvGrpSpPr/>
          <p:nvPr/>
        </p:nvGrpSpPr>
        <p:grpSpPr>
          <a:xfrm>
            <a:off x="179118" y="2194979"/>
            <a:ext cx="3513945" cy="2400657"/>
            <a:chOff x="179118" y="2194979"/>
            <a:chExt cx="3513945" cy="24006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A03D21-02D1-3F66-C55D-ACFBDBE31A34}"/>
                </a:ext>
              </a:extLst>
            </p:cNvPr>
            <p:cNvSpPr txBox="1"/>
            <p:nvPr/>
          </p:nvSpPr>
          <p:spPr>
            <a:xfrm>
              <a:off x="179118" y="2194979"/>
              <a:ext cx="3513945" cy="2400657"/>
            </a:xfrm>
            <a:custGeom>
              <a:avLst/>
              <a:gdLst>
                <a:gd name="connsiteX0" fmla="*/ 0 w 3513945"/>
                <a:gd name="connsiteY0" fmla="*/ 0 h 2400657"/>
                <a:gd name="connsiteX1" fmla="*/ 550518 w 3513945"/>
                <a:gd name="connsiteY1" fmla="*/ 0 h 2400657"/>
                <a:gd name="connsiteX2" fmla="*/ 1030757 w 3513945"/>
                <a:gd name="connsiteY2" fmla="*/ 0 h 2400657"/>
                <a:gd name="connsiteX3" fmla="*/ 1686694 w 3513945"/>
                <a:gd name="connsiteY3" fmla="*/ 0 h 2400657"/>
                <a:gd name="connsiteX4" fmla="*/ 2237212 w 3513945"/>
                <a:gd name="connsiteY4" fmla="*/ 0 h 2400657"/>
                <a:gd name="connsiteX5" fmla="*/ 2787730 w 3513945"/>
                <a:gd name="connsiteY5" fmla="*/ 0 h 2400657"/>
                <a:gd name="connsiteX6" fmla="*/ 3513945 w 3513945"/>
                <a:gd name="connsiteY6" fmla="*/ 0 h 2400657"/>
                <a:gd name="connsiteX7" fmla="*/ 3513945 w 3513945"/>
                <a:gd name="connsiteY7" fmla="*/ 432118 h 2400657"/>
                <a:gd name="connsiteX8" fmla="*/ 3513945 w 3513945"/>
                <a:gd name="connsiteY8" fmla="*/ 912250 h 2400657"/>
                <a:gd name="connsiteX9" fmla="*/ 3513945 w 3513945"/>
                <a:gd name="connsiteY9" fmla="*/ 1344368 h 2400657"/>
                <a:gd name="connsiteX10" fmla="*/ 3513945 w 3513945"/>
                <a:gd name="connsiteY10" fmla="*/ 1776486 h 2400657"/>
                <a:gd name="connsiteX11" fmla="*/ 3513945 w 3513945"/>
                <a:gd name="connsiteY11" fmla="*/ 2400657 h 2400657"/>
                <a:gd name="connsiteX12" fmla="*/ 2893148 w 3513945"/>
                <a:gd name="connsiteY12" fmla="*/ 2400657 h 2400657"/>
                <a:gd name="connsiteX13" fmla="*/ 2237212 w 3513945"/>
                <a:gd name="connsiteY13" fmla="*/ 2400657 h 2400657"/>
                <a:gd name="connsiteX14" fmla="*/ 1581275 w 3513945"/>
                <a:gd name="connsiteY14" fmla="*/ 2400657 h 2400657"/>
                <a:gd name="connsiteX15" fmla="*/ 1065897 w 3513945"/>
                <a:gd name="connsiteY15" fmla="*/ 2400657 h 2400657"/>
                <a:gd name="connsiteX16" fmla="*/ 0 w 3513945"/>
                <a:gd name="connsiteY16" fmla="*/ 2400657 h 2400657"/>
                <a:gd name="connsiteX17" fmla="*/ 0 w 3513945"/>
                <a:gd name="connsiteY17" fmla="*/ 1872512 h 2400657"/>
                <a:gd name="connsiteX18" fmla="*/ 0 w 3513945"/>
                <a:gd name="connsiteY18" fmla="*/ 1464401 h 2400657"/>
                <a:gd name="connsiteX19" fmla="*/ 0 w 3513945"/>
                <a:gd name="connsiteY19" fmla="*/ 1032283 h 2400657"/>
                <a:gd name="connsiteX20" fmla="*/ 0 w 3513945"/>
                <a:gd name="connsiteY20" fmla="*/ 600164 h 2400657"/>
                <a:gd name="connsiteX21" fmla="*/ 0 w 3513945"/>
                <a:gd name="connsiteY21" fmla="*/ 0 h 2400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13945" h="2400657" extrusionOk="0">
                  <a:moveTo>
                    <a:pt x="0" y="0"/>
                  </a:moveTo>
                  <a:cubicBezTo>
                    <a:pt x="267303" y="-64389"/>
                    <a:pt x="418864" y="10170"/>
                    <a:pt x="550518" y="0"/>
                  </a:cubicBezTo>
                  <a:cubicBezTo>
                    <a:pt x="682172" y="-10170"/>
                    <a:pt x="791005" y="23603"/>
                    <a:pt x="1030757" y="0"/>
                  </a:cubicBezTo>
                  <a:cubicBezTo>
                    <a:pt x="1270509" y="-23603"/>
                    <a:pt x="1502952" y="14171"/>
                    <a:pt x="1686694" y="0"/>
                  </a:cubicBezTo>
                  <a:cubicBezTo>
                    <a:pt x="1870436" y="-14171"/>
                    <a:pt x="2105525" y="53805"/>
                    <a:pt x="2237212" y="0"/>
                  </a:cubicBezTo>
                  <a:cubicBezTo>
                    <a:pt x="2368899" y="-53805"/>
                    <a:pt x="2562813" y="1320"/>
                    <a:pt x="2787730" y="0"/>
                  </a:cubicBezTo>
                  <a:cubicBezTo>
                    <a:pt x="3012647" y="-1320"/>
                    <a:pt x="3306788" y="66332"/>
                    <a:pt x="3513945" y="0"/>
                  </a:cubicBezTo>
                  <a:cubicBezTo>
                    <a:pt x="3525548" y="116157"/>
                    <a:pt x="3486762" y="273364"/>
                    <a:pt x="3513945" y="432118"/>
                  </a:cubicBezTo>
                  <a:cubicBezTo>
                    <a:pt x="3541128" y="590872"/>
                    <a:pt x="3510875" y="794626"/>
                    <a:pt x="3513945" y="912250"/>
                  </a:cubicBezTo>
                  <a:cubicBezTo>
                    <a:pt x="3517015" y="1029874"/>
                    <a:pt x="3475739" y="1178864"/>
                    <a:pt x="3513945" y="1344368"/>
                  </a:cubicBezTo>
                  <a:cubicBezTo>
                    <a:pt x="3552151" y="1509872"/>
                    <a:pt x="3482687" y="1589677"/>
                    <a:pt x="3513945" y="1776486"/>
                  </a:cubicBezTo>
                  <a:cubicBezTo>
                    <a:pt x="3545203" y="1963295"/>
                    <a:pt x="3476750" y="2245565"/>
                    <a:pt x="3513945" y="2400657"/>
                  </a:cubicBezTo>
                  <a:cubicBezTo>
                    <a:pt x="3385420" y="2462940"/>
                    <a:pt x="3188465" y="2382524"/>
                    <a:pt x="2893148" y="2400657"/>
                  </a:cubicBezTo>
                  <a:cubicBezTo>
                    <a:pt x="2597831" y="2418790"/>
                    <a:pt x="2413562" y="2340894"/>
                    <a:pt x="2237212" y="2400657"/>
                  </a:cubicBezTo>
                  <a:cubicBezTo>
                    <a:pt x="2060862" y="2460420"/>
                    <a:pt x="1716671" y="2333657"/>
                    <a:pt x="1581275" y="2400657"/>
                  </a:cubicBezTo>
                  <a:cubicBezTo>
                    <a:pt x="1445879" y="2467657"/>
                    <a:pt x="1202696" y="2345493"/>
                    <a:pt x="1065897" y="2400657"/>
                  </a:cubicBezTo>
                  <a:cubicBezTo>
                    <a:pt x="929098" y="2455821"/>
                    <a:pt x="389167" y="2389307"/>
                    <a:pt x="0" y="2400657"/>
                  </a:cubicBezTo>
                  <a:cubicBezTo>
                    <a:pt x="-57105" y="2246017"/>
                    <a:pt x="7791" y="2099495"/>
                    <a:pt x="0" y="1872512"/>
                  </a:cubicBezTo>
                  <a:cubicBezTo>
                    <a:pt x="-7791" y="1645530"/>
                    <a:pt x="35314" y="1653257"/>
                    <a:pt x="0" y="1464401"/>
                  </a:cubicBezTo>
                  <a:cubicBezTo>
                    <a:pt x="-35314" y="1275545"/>
                    <a:pt x="9319" y="1132764"/>
                    <a:pt x="0" y="1032283"/>
                  </a:cubicBezTo>
                  <a:cubicBezTo>
                    <a:pt x="-9319" y="931802"/>
                    <a:pt x="46186" y="735683"/>
                    <a:pt x="0" y="600164"/>
                  </a:cubicBezTo>
                  <a:cubicBezTo>
                    <a:pt x="-46186" y="464645"/>
                    <a:pt x="2499" y="291930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0070C0"/>
              </a:solidFill>
              <a:prstDash val="solid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pPr fontAlgn="base"/>
              <a:r>
                <a:rPr lang="en-PH" sz="2500" dirty="0"/>
                <a:t>Because datapoint        is correctly classified as an </a:t>
              </a:r>
              <a:r>
                <a:rPr lang="en-PH" sz="2500" b="1" dirty="0">
                  <a:solidFill>
                    <a:srgbClr val="FF0000"/>
                  </a:solidFill>
                </a:rPr>
                <a:t>alligator in the positive group</a:t>
              </a:r>
              <a:r>
                <a:rPr lang="en-PH" sz="2500" dirty="0"/>
                <a:t> but is in the </a:t>
              </a:r>
              <a:r>
                <a:rPr lang="en-PH" sz="2500" b="1" dirty="0"/>
                <a:t>margin,</a:t>
              </a:r>
              <a:r>
                <a:rPr lang="en-PH" sz="2500" dirty="0"/>
                <a:t> there will be a small penalty</a:t>
              </a:r>
              <a:endParaRPr lang="en-PH" sz="2500" b="1" dirty="0"/>
            </a:p>
          </p:txBody>
        </p:sp>
        <p:pic>
          <p:nvPicPr>
            <p:cNvPr id="9" name="Graphic 8" descr="Badge 3 with solid fill">
              <a:extLst>
                <a:ext uri="{FF2B5EF4-FFF2-40B4-BE49-F238E27FC236}">
                  <a16:creationId xmlns:a16="http://schemas.microsoft.com/office/drawing/2014/main" id="{90E7F615-75E5-E0CE-C082-214AE8F65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14966" y="2272294"/>
              <a:ext cx="382108" cy="395055"/>
            </a:xfrm>
            <a:prstGeom prst="rect">
              <a:avLst/>
            </a:prstGeom>
          </p:spPr>
        </p:pic>
      </p:grpSp>
      <p:pic>
        <p:nvPicPr>
          <p:cNvPr id="6" name="Graphic 5" descr="Badge 3 with solid fill">
            <a:extLst>
              <a:ext uri="{FF2B5EF4-FFF2-40B4-BE49-F238E27FC236}">
                <a16:creationId xmlns:a16="http://schemas.microsoft.com/office/drawing/2014/main" id="{87B40AAF-9F90-D832-50F6-AB8934025F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34218" y="4124768"/>
            <a:ext cx="382108" cy="3950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8CE4FB-6D9D-4063-6805-4831044E4B33}"/>
              </a:ext>
            </a:extLst>
          </p:cNvPr>
          <p:cNvSpPr txBox="1"/>
          <p:nvPr/>
        </p:nvSpPr>
        <p:spPr>
          <a:xfrm>
            <a:off x="4250267" y="2032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Graphic 12" descr="Badge with solid fill">
            <a:extLst>
              <a:ext uri="{FF2B5EF4-FFF2-40B4-BE49-F238E27FC236}">
                <a16:creationId xmlns:a16="http://schemas.microsoft.com/office/drawing/2014/main" id="{1824592B-22A5-AE12-44D9-8A3EB1A635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666889" y="4480882"/>
            <a:ext cx="401090" cy="37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1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8569625" y="6099685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4385346" y="2392816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636108" y="419809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 flipV="1">
            <a:off x="5848872" y="1352816"/>
            <a:ext cx="5980796" cy="4489519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1E205D-1DDB-9633-9390-FE95992617B6}"/>
              </a:ext>
            </a:extLst>
          </p:cNvPr>
          <p:cNvCxnSpPr>
            <a:cxnSpLocks/>
          </p:cNvCxnSpPr>
          <p:nvPr/>
        </p:nvCxnSpPr>
        <p:spPr>
          <a:xfrm flipV="1">
            <a:off x="7851650" y="2851815"/>
            <a:ext cx="4014013" cy="2990520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736A7C-C4BD-0C87-E2ED-5FD8B3F32725}"/>
              </a:ext>
            </a:extLst>
          </p:cNvPr>
          <p:cNvCxnSpPr>
            <a:cxnSpLocks/>
          </p:cNvCxnSpPr>
          <p:nvPr/>
        </p:nvCxnSpPr>
        <p:spPr>
          <a:xfrm flipV="1">
            <a:off x="4939344" y="608003"/>
            <a:ext cx="5936556" cy="4461933"/>
          </a:xfrm>
          <a:prstGeom prst="line">
            <a:avLst/>
          </a:prstGeom>
          <a:ln w="57150">
            <a:solidFill>
              <a:srgbClr val="FFC000"/>
            </a:solidFill>
            <a:prstDash val="sys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Freeform 6">
            <a:extLst>
              <a:ext uri="{FF2B5EF4-FFF2-40B4-BE49-F238E27FC236}">
                <a16:creationId xmlns:a16="http://schemas.microsoft.com/office/drawing/2014/main" id="{800AC9C1-31E4-4360-2D89-35112F54F05B}"/>
              </a:ext>
            </a:extLst>
          </p:cNvPr>
          <p:cNvSpPr/>
          <p:nvPr/>
        </p:nvSpPr>
        <p:spPr>
          <a:xfrm>
            <a:off x="6072966" y="1446727"/>
            <a:ext cx="5757334" cy="4326467"/>
          </a:xfrm>
          <a:custGeom>
            <a:avLst/>
            <a:gdLst>
              <a:gd name="connsiteX0" fmla="*/ 0 w 5757334"/>
              <a:gd name="connsiteY0" fmla="*/ 4318000 h 4326467"/>
              <a:gd name="connsiteX1" fmla="*/ 973667 w 5757334"/>
              <a:gd name="connsiteY1" fmla="*/ 4326467 h 4326467"/>
              <a:gd name="connsiteX2" fmla="*/ 1718734 w 5757334"/>
              <a:gd name="connsiteY2" fmla="*/ 4309533 h 4326467"/>
              <a:gd name="connsiteX3" fmla="*/ 5757334 w 5757334"/>
              <a:gd name="connsiteY3" fmla="*/ 1346200 h 4326467"/>
              <a:gd name="connsiteX4" fmla="*/ 5748867 w 5757334"/>
              <a:gd name="connsiteY4" fmla="*/ 0 h 4326467"/>
              <a:gd name="connsiteX5" fmla="*/ 0 w 5757334"/>
              <a:gd name="connsiteY5" fmla="*/ 4318000 h 432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7334" h="4326467">
                <a:moveTo>
                  <a:pt x="0" y="4318000"/>
                </a:moveTo>
                <a:lnTo>
                  <a:pt x="973667" y="4326467"/>
                </a:lnTo>
                <a:lnTo>
                  <a:pt x="1718734" y="4309533"/>
                </a:lnTo>
                <a:lnTo>
                  <a:pt x="5757334" y="1346200"/>
                </a:lnTo>
                <a:cubicBezTo>
                  <a:pt x="5754512" y="897467"/>
                  <a:pt x="5751689" y="448733"/>
                  <a:pt x="5748867" y="0"/>
                </a:cubicBezTo>
                <a:lnTo>
                  <a:pt x="0" y="4318000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 descr="Badge 1 with solid fill">
            <a:extLst>
              <a:ext uri="{FF2B5EF4-FFF2-40B4-BE49-F238E27FC236}">
                <a16:creationId xmlns:a16="http://schemas.microsoft.com/office/drawing/2014/main" id="{8943E795-25DB-94C1-7123-B494F013C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89740" y="5196112"/>
            <a:ext cx="337831" cy="349278"/>
          </a:xfrm>
          <a:prstGeom prst="rect">
            <a:avLst/>
          </a:prstGeom>
        </p:spPr>
      </p:pic>
      <p:sp>
        <p:nvSpPr>
          <p:cNvPr id="38" name="Freeform 37">
            <a:extLst>
              <a:ext uri="{FF2B5EF4-FFF2-40B4-BE49-F238E27FC236}">
                <a16:creationId xmlns:a16="http://schemas.microsoft.com/office/drawing/2014/main" id="{AB775978-CF2C-655B-D8FB-3335A6B64DA0}"/>
              </a:ext>
            </a:extLst>
          </p:cNvPr>
          <p:cNvSpPr/>
          <p:nvPr/>
        </p:nvSpPr>
        <p:spPr>
          <a:xfrm>
            <a:off x="5020211" y="616994"/>
            <a:ext cx="6798734" cy="5164666"/>
          </a:xfrm>
          <a:custGeom>
            <a:avLst/>
            <a:gdLst>
              <a:gd name="connsiteX0" fmla="*/ 8467 w 6798734"/>
              <a:gd name="connsiteY0" fmla="*/ 4512733 h 5164666"/>
              <a:gd name="connsiteX1" fmla="*/ 0 w 6798734"/>
              <a:gd name="connsiteY1" fmla="*/ 5156200 h 5164666"/>
              <a:gd name="connsiteX2" fmla="*/ 829734 w 6798734"/>
              <a:gd name="connsiteY2" fmla="*/ 5164666 h 5164666"/>
              <a:gd name="connsiteX3" fmla="*/ 2065867 w 6798734"/>
              <a:gd name="connsiteY3" fmla="*/ 4157133 h 5164666"/>
              <a:gd name="connsiteX4" fmla="*/ 3522134 w 6798734"/>
              <a:gd name="connsiteY4" fmla="*/ 3081866 h 5164666"/>
              <a:gd name="connsiteX5" fmla="*/ 6798734 w 6798734"/>
              <a:gd name="connsiteY5" fmla="*/ 677333 h 5164666"/>
              <a:gd name="connsiteX6" fmla="*/ 6798734 w 6798734"/>
              <a:gd name="connsiteY6" fmla="*/ 8466 h 5164666"/>
              <a:gd name="connsiteX7" fmla="*/ 5977467 w 6798734"/>
              <a:gd name="connsiteY7" fmla="*/ 0 h 5164666"/>
              <a:gd name="connsiteX8" fmla="*/ 8467 w 6798734"/>
              <a:gd name="connsiteY8" fmla="*/ 4512733 h 516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98734" h="5164666">
                <a:moveTo>
                  <a:pt x="8467" y="4512733"/>
                </a:moveTo>
                <a:lnTo>
                  <a:pt x="0" y="5156200"/>
                </a:lnTo>
                <a:lnTo>
                  <a:pt x="829734" y="5164666"/>
                </a:lnTo>
                <a:lnTo>
                  <a:pt x="2065867" y="4157133"/>
                </a:lnTo>
                <a:lnTo>
                  <a:pt x="3522134" y="3081866"/>
                </a:lnTo>
                <a:lnTo>
                  <a:pt x="6798734" y="677333"/>
                </a:lnTo>
                <a:lnTo>
                  <a:pt x="6798734" y="8466"/>
                </a:lnTo>
                <a:lnTo>
                  <a:pt x="5977467" y="0"/>
                </a:lnTo>
                <a:lnTo>
                  <a:pt x="8467" y="4512733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FFF044-F621-C03D-AC5F-412ABCD76D3D}"/>
                  </a:ext>
                </a:extLst>
              </p:cNvPr>
              <p:cNvSpPr txBox="1"/>
              <p:nvPr/>
            </p:nvSpPr>
            <p:spPr>
              <a:xfrm>
                <a:off x="200040" y="665801"/>
                <a:ext cx="4185306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h𝑖𝑛𝑔𝑒𝑙𝑜𝑠𝑠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1−</m:t>
                      </m:r>
                      <m:sSub>
                        <m:sSubPr>
                          <m:ctrlPr>
                            <a:rPr lang="en-GB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m:rPr>
                          <m:nor/>
                        </m:rPr>
                        <a:rPr lang="en-PH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⋅ </m:t>
                      </m:r>
                      <m:r>
                        <a:rPr lang="en-US" b="0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FFF044-F621-C03D-AC5F-412ABCD76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40" y="665801"/>
                <a:ext cx="4185306" cy="36933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ADC883-526A-02DD-C706-3FE234371ACB}"/>
                  </a:ext>
                </a:extLst>
              </p:cNvPr>
              <p:cNvSpPr txBox="1"/>
              <p:nvPr/>
            </p:nvSpPr>
            <p:spPr>
              <a:xfrm>
                <a:off x="200040" y="1195140"/>
                <a:ext cx="4464873" cy="910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h𝑖𝑛𝑔𝑒𝑙𝑜𝑠𝑠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1−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(+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GB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GB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d>
                        <m:dPr>
                          <m:ctrlPr>
                            <a:rPr lang="en-GB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GB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ADC883-526A-02DD-C706-3FE234371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40" y="1195140"/>
                <a:ext cx="4464873" cy="91063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CCC526-9437-13D8-C08C-3D4BFD95F06A}"/>
                  </a:ext>
                </a:extLst>
              </p:cNvPr>
              <p:cNvSpPr txBox="1"/>
              <p:nvPr/>
            </p:nvSpPr>
            <p:spPr>
              <a:xfrm>
                <a:off x="188853" y="2137790"/>
                <a:ext cx="40044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h𝑖𝑛𝑔𝑒𝑙𝑜𝑠𝑠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(0, 1</m:t>
                      </m:r>
                      <m:r>
                        <a:rPr lang="en-GB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(+</m:t>
                      </m:r>
                      <m:r>
                        <a:rPr lang="en-GB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GB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GB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𝟕</m:t>
                          </m:r>
                          <m:r>
                            <a:rPr lang="en-GB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GB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CCC526-9437-13D8-C08C-3D4BFD95F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53" y="2137790"/>
                <a:ext cx="4004414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798364-CDF5-7E43-39A0-40FACDE60DC5}"/>
                  </a:ext>
                </a:extLst>
              </p:cNvPr>
              <p:cNvSpPr txBox="1"/>
              <p:nvPr/>
            </p:nvSpPr>
            <p:spPr>
              <a:xfrm>
                <a:off x="187688" y="2604149"/>
                <a:ext cx="3340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h𝑖𝑛𝑔𝑒𝑙𝑜𝑠𝑠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(0, 1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798364-CDF5-7E43-39A0-40FACDE60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88" y="2604149"/>
                <a:ext cx="3340765" cy="369332"/>
              </a:xfrm>
              <a:prstGeom prst="rect">
                <a:avLst/>
              </a:prstGeom>
              <a:blipFill>
                <a:blip r:embed="rId10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3FCC9C-CB01-443B-3E0C-EEA36763C308}"/>
                  </a:ext>
                </a:extLst>
              </p:cNvPr>
              <p:cNvSpPr txBox="1"/>
              <p:nvPr/>
            </p:nvSpPr>
            <p:spPr>
              <a:xfrm>
                <a:off x="208905" y="3066984"/>
                <a:ext cx="2885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h𝑖𝑛𝑔𝑒𝑙𝑜𝑠𝑠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  <m:r>
                        <a:rPr lang="en-GB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3FCC9C-CB01-443B-3E0C-EEA36763C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05" y="3066984"/>
                <a:ext cx="2885987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20532B-935F-3E5B-62CA-0C371F57ABC1}"/>
                  </a:ext>
                </a:extLst>
              </p:cNvPr>
              <p:cNvSpPr txBox="1"/>
              <p:nvPr/>
            </p:nvSpPr>
            <p:spPr>
              <a:xfrm>
                <a:off x="280816" y="3498574"/>
                <a:ext cx="1920517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h𝑖𝑛𝑔𝑒𝑙𝑜𝑠𝑠</m:t>
                      </m:r>
                      <m:r>
                        <a:rPr lang="en-GB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=1.75</m:t>
                      </m:r>
                    </m:oMath>
                  </m:oMathPara>
                </a14:m>
                <a:endParaRPr lang="en-PH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20532B-935F-3E5B-62CA-0C371F57A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16" y="3498574"/>
                <a:ext cx="1920517" cy="369332"/>
              </a:xfrm>
              <a:prstGeom prst="rect">
                <a:avLst/>
              </a:prstGeom>
              <a:blipFill>
                <a:blip r:embed="rId12"/>
                <a:stretch>
                  <a:fillRect b="-937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Badge with solid fill">
            <a:extLst>
              <a:ext uri="{FF2B5EF4-FFF2-40B4-BE49-F238E27FC236}">
                <a16:creationId xmlns:a16="http://schemas.microsoft.com/office/drawing/2014/main" id="{FCD08372-47C7-F6BC-236D-2891E9F6F8D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66889" y="4480882"/>
            <a:ext cx="401090" cy="37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8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2" grpId="0"/>
      <p:bldP spid="14" grpId="0"/>
      <p:bldP spid="15" grpId="0"/>
      <p:bldP spid="1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C6F9EBE-E470-10A5-2876-561F5BC57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3" y="241266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Soft Margin SVM Equation</a:t>
            </a:r>
            <a:endParaRPr lang="en-PH" sz="5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D3D7BC-76A5-755B-4DAA-F0FAE606B511}"/>
                  </a:ext>
                </a:extLst>
              </p:cNvPr>
              <p:cNvSpPr txBox="1"/>
              <p:nvPr/>
            </p:nvSpPr>
            <p:spPr>
              <a:xfrm>
                <a:off x="870779" y="1260245"/>
                <a:ext cx="1045043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𝑝𝑖𝑐𝑘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𝑖𝑛𝑡𝑒𝑟𝑐𝑒𝑝𝑡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𝑠𝑢𝑐h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𝑡h𝑎𝑡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𝒂𝒗𝒆𝒓𝒂𝒈𝒆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𝒉𝒊𝒏𝒈𝒆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𝒍𝒐𝒔𝒔</m:t>
                      </m:r>
                    </m:oMath>
                  </m:oMathPara>
                </a14:m>
                <a:endParaRPr lang="en-US" sz="25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D3D7BC-76A5-755B-4DAA-F0FAE606B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79" y="1260245"/>
                <a:ext cx="10450435" cy="477054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F1A9F1-C7A9-93F7-201A-17BBE6EFDF62}"/>
                  </a:ext>
                </a:extLst>
              </p:cNvPr>
              <p:cNvSpPr txBox="1"/>
              <p:nvPr/>
            </p:nvSpPr>
            <p:spPr>
              <a:xfrm>
                <a:off x="870779" y="4719833"/>
                <a:ext cx="10779127" cy="830997"/>
              </a:xfrm>
              <a:custGeom>
                <a:avLst/>
                <a:gdLst>
                  <a:gd name="connsiteX0" fmla="*/ 0 w 10779127"/>
                  <a:gd name="connsiteY0" fmla="*/ 0 h 830997"/>
                  <a:gd name="connsiteX1" fmla="*/ 491049 w 10779127"/>
                  <a:gd name="connsiteY1" fmla="*/ 0 h 830997"/>
                  <a:gd name="connsiteX2" fmla="*/ 766516 w 10779127"/>
                  <a:gd name="connsiteY2" fmla="*/ 0 h 830997"/>
                  <a:gd name="connsiteX3" fmla="*/ 1580939 w 10779127"/>
                  <a:gd name="connsiteY3" fmla="*/ 0 h 830997"/>
                  <a:gd name="connsiteX4" fmla="*/ 2071988 w 10779127"/>
                  <a:gd name="connsiteY4" fmla="*/ 0 h 830997"/>
                  <a:gd name="connsiteX5" fmla="*/ 2563037 w 10779127"/>
                  <a:gd name="connsiteY5" fmla="*/ 0 h 830997"/>
                  <a:gd name="connsiteX6" fmla="*/ 3377460 w 10779127"/>
                  <a:gd name="connsiteY6" fmla="*/ 0 h 830997"/>
                  <a:gd name="connsiteX7" fmla="*/ 3760718 w 10779127"/>
                  <a:gd name="connsiteY7" fmla="*/ 0 h 830997"/>
                  <a:gd name="connsiteX8" fmla="*/ 4575141 w 10779127"/>
                  <a:gd name="connsiteY8" fmla="*/ 0 h 830997"/>
                  <a:gd name="connsiteX9" fmla="*/ 5389563 w 10779127"/>
                  <a:gd name="connsiteY9" fmla="*/ 0 h 830997"/>
                  <a:gd name="connsiteX10" fmla="*/ 5988404 w 10779127"/>
                  <a:gd name="connsiteY10" fmla="*/ 0 h 830997"/>
                  <a:gd name="connsiteX11" fmla="*/ 6802827 w 10779127"/>
                  <a:gd name="connsiteY11" fmla="*/ 0 h 830997"/>
                  <a:gd name="connsiteX12" fmla="*/ 7293876 w 10779127"/>
                  <a:gd name="connsiteY12" fmla="*/ 0 h 830997"/>
                  <a:gd name="connsiteX13" fmla="*/ 7784925 w 10779127"/>
                  <a:gd name="connsiteY13" fmla="*/ 0 h 830997"/>
                  <a:gd name="connsiteX14" fmla="*/ 8491557 w 10779127"/>
                  <a:gd name="connsiteY14" fmla="*/ 0 h 830997"/>
                  <a:gd name="connsiteX15" fmla="*/ 8982606 w 10779127"/>
                  <a:gd name="connsiteY15" fmla="*/ 0 h 830997"/>
                  <a:gd name="connsiteX16" fmla="*/ 9797029 w 10779127"/>
                  <a:gd name="connsiteY16" fmla="*/ 0 h 830997"/>
                  <a:gd name="connsiteX17" fmla="*/ 10779127 w 10779127"/>
                  <a:gd name="connsiteY17" fmla="*/ 0 h 830997"/>
                  <a:gd name="connsiteX18" fmla="*/ 10779127 w 10779127"/>
                  <a:gd name="connsiteY18" fmla="*/ 415499 h 830997"/>
                  <a:gd name="connsiteX19" fmla="*/ 10779127 w 10779127"/>
                  <a:gd name="connsiteY19" fmla="*/ 830997 h 830997"/>
                  <a:gd name="connsiteX20" fmla="*/ 10503660 w 10779127"/>
                  <a:gd name="connsiteY20" fmla="*/ 830997 h 830997"/>
                  <a:gd name="connsiteX21" fmla="*/ 9689237 w 10779127"/>
                  <a:gd name="connsiteY21" fmla="*/ 830997 h 830997"/>
                  <a:gd name="connsiteX22" fmla="*/ 9090397 w 10779127"/>
                  <a:gd name="connsiteY22" fmla="*/ 830997 h 830997"/>
                  <a:gd name="connsiteX23" fmla="*/ 8707139 w 10779127"/>
                  <a:gd name="connsiteY23" fmla="*/ 830997 h 830997"/>
                  <a:gd name="connsiteX24" fmla="*/ 8108299 w 10779127"/>
                  <a:gd name="connsiteY24" fmla="*/ 830997 h 830997"/>
                  <a:gd name="connsiteX25" fmla="*/ 7832832 w 10779127"/>
                  <a:gd name="connsiteY25" fmla="*/ 830997 h 830997"/>
                  <a:gd name="connsiteX26" fmla="*/ 7557366 w 10779127"/>
                  <a:gd name="connsiteY26" fmla="*/ 830997 h 830997"/>
                  <a:gd name="connsiteX27" fmla="*/ 6958525 w 10779127"/>
                  <a:gd name="connsiteY27" fmla="*/ 830997 h 830997"/>
                  <a:gd name="connsiteX28" fmla="*/ 6575267 w 10779127"/>
                  <a:gd name="connsiteY28" fmla="*/ 830997 h 830997"/>
                  <a:gd name="connsiteX29" fmla="*/ 5868636 w 10779127"/>
                  <a:gd name="connsiteY29" fmla="*/ 830997 h 830997"/>
                  <a:gd name="connsiteX30" fmla="*/ 5485378 w 10779127"/>
                  <a:gd name="connsiteY30" fmla="*/ 830997 h 830997"/>
                  <a:gd name="connsiteX31" fmla="*/ 4778746 w 10779127"/>
                  <a:gd name="connsiteY31" fmla="*/ 830997 h 830997"/>
                  <a:gd name="connsiteX32" fmla="*/ 4503280 w 10779127"/>
                  <a:gd name="connsiteY32" fmla="*/ 830997 h 830997"/>
                  <a:gd name="connsiteX33" fmla="*/ 3796648 w 10779127"/>
                  <a:gd name="connsiteY33" fmla="*/ 830997 h 830997"/>
                  <a:gd name="connsiteX34" fmla="*/ 3413390 w 10779127"/>
                  <a:gd name="connsiteY34" fmla="*/ 830997 h 830997"/>
                  <a:gd name="connsiteX35" fmla="*/ 3137924 w 10779127"/>
                  <a:gd name="connsiteY35" fmla="*/ 830997 h 830997"/>
                  <a:gd name="connsiteX36" fmla="*/ 2754666 w 10779127"/>
                  <a:gd name="connsiteY36" fmla="*/ 830997 h 830997"/>
                  <a:gd name="connsiteX37" fmla="*/ 2048034 w 10779127"/>
                  <a:gd name="connsiteY37" fmla="*/ 830997 h 830997"/>
                  <a:gd name="connsiteX38" fmla="*/ 1664776 w 10779127"/>
                  <a:gd name="connsiteY38" fmla="*/ 830997 h 830997"/>
                  <a:gd name="connsiteX39" fmla="*/ 1389310 w 10779127"/>
                  <a:gd name="connsiteY39" fmla="*/ 830997 h 830997"/>
                  <a:gd name="connsiteX40" fmla="*/ 1006052 w 10779127"/>
                  <a:gd name="connsiteY40" fmla="*/ 830997 h 830997"/>
                  <a:gd name="connsiteX41" fmla="*/ 515003 w 10779127"/>
                  <a:gd name="connsiteY41" fmla="*/ 830997 h 830997"/>
                  <a:gd name="connsiteX42" fmla="*/ 0 w 10779127"/>
                  <a:gd name="connsiteY42" fmla="*/ 830997 h 830997"/>
                  <a:gd name="connsiteX43" fmla="*/ 0 w 10779127"/>
                  <a:gd name="connsiteY43" fmla="*/ 432118 h 830997"/>
                  <a:gd name="connsiteX44" fmla="*/ 0 w 10779127"/>
                  <a:gd name="connsiteY44" fmla="*/ 0 h 830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0779127" h="830997" extrusionOk="0">
                    <a:moveTo>
                      <a:pt x="0" y="0"/>
                    </a:moveTo>
                    <a:cubicBezTo>
                      <a:pt x="230191" y="-52549"/>
                      <a:pt x="328572" y="6030"/>
                      <a:pt x="491049" y="0"/>
                    </a:cubicBezTo>
                    <a:cubicBezTo>
                      <a:pt x="653526" y="-6030"/>
                      <a:pt x="637240" y="9404"/>
                      <a:pt x="766516" y="0"/>
                    </a:cubicBezTo>
                    <a:cubicBezTo>
                      <a:pt x="895792" y="-9404"/>
                      <a:pt x="1174834" y="87011"/>
                      <a:pt x="1580939" y="0"/>
                    </a:cubicBezTo>
                    <a:cubicBezTo>
                      <a:pt x="1987044" y="-87011"/>
                      <a:pt x="1917968" y="24229"/>
                      <a:pt x="2071988" y="0"/>
                    </a:cubicBezTo>
                    <a:cubicBezTo>
                      <a:pt x="2226008" y="-24229"/>
                      <a:pt x="2355284" y="25540"/>
                      <a:pt x="2563037" y="0"/>
                    </a:cubicBezTo>
                    <a:cubicBezTo>
                      <a:pt x="2770790" y="-25540"/>
                      <a:pt x="3167292" y="30275"/>
                      <a:pt x="3377460" y="0"/>
                    </a:cubicBezTo>
                    <a:cubicBezTo>
                      <a:pt x="3587628" y="-30275"/>
                      <a:pt x="3580005" y="12638"/>
                      <a:pt x="3760718" y="0"/>
                    </a:cubicBezTo>
                    <a:cubicBezTo>
                      <a:pt x="3941431" y="-12638"/>
                      <a:pt x="4339859" y="42811"/>
                      <a:pt x="4575141" y="0"/>
                    </a:cubicBezTo>
                    <a:cubicBezTo>
                      <a:pt x="4810423" y="-42811"/>
                      <a:pt x="5068099" y="35302"/>
                      <a:pt x="5389563" y="0"/>
                    </a:cubicBezTo>
                    <a:cubicBezTo>
                      <a:pt x="5711027" y="-35302"/>
                      <a:pt x="5834442" y="25566"/>
                      <a:pt x="5988404" y="0"/>
                    </a:cubicBezTo>
                    <a:cubicBezTo>
                      <a:pt x="6142366" y="-25566"/>
                      <a:pt x="6632862" y="2040"/>
                      <a:pt x="6802827" y="0"/>
                    </a:cubicBezTo>
                    <a:cubicBezTo>
                      <a:pt x="6972792" y="-2040"/>
                      <a:pt x="7097673" y="54912"/>
                      <a:pt x="7293876" y="0"/>
                    </a:cubicBezTo>
                    <a:cubicBezTo>
                      <a:pt x="7490079" y="-54912"/>
                      <a:pt x="7684400" y="30618"/>
                      <a:pt x="7784925" y="0"/>
                    </a:cubicBezTo>
                    <a:cubicBezTo>
                      <a:pt x="7885450" y="-30618"/>
                      <a:pt x="8241655" y="70325"/>
                      <a:pt x="8491557" y="0"/>
                    </a:cubicBezTo>
                    <a:cubicBezTo>
                      <a:pt x="8741459" y="-70325"/>
                      <a:pt x="8833344" y="19216"/>
                      <a:pt x="8982606" y="0"/>
                    </a:cubicBezTo>
                    <a:cubicBezTo>
                      <a:pt x="9131868" y="-19216"/>
                      <a:pt x="9478975" y="31637"/>
                      <a:pt x="9797029" y="0"/>
                    </a:cubicBezTo>
                    <a:cubicBezTo>
                      <a:pt x="10115083" y="-31637"/>
                      <a:pt x="10471290" y="94381"/>
                      <a:pt x="10779127" y="0"/>
                    </a:cubicBezTo>
                    <a:cubicBezTo>
                      <a:pt x="10802232" y="189794"/>
                      <a:pt x="10768207" y="292361"/>
                      <a:pt x="10779127" y="415499"/>
                    </a:cubicBezTo>
                    <a:cubicBezTo>
                      <a:pt x="10790047" y="538637"/>
                      <a:pt x="10735061" y="650615"/>
                      <a:pt x="10779127" y="830997"/>
                    </a:cubicBezTo>
                    <a:cubicBezTo>
                      <a:pt x="10652161" y="857151"/>
                      <a:pt x="10560215" y="806247"/>
                      <a:pt x="10503660" y="830997"/>
                    </a:cubicBezTo>
                    <a:cubicBezTo>
                      <a:pt x="10447105" y="855747"/>
                      <a:pt x="9879280" y="778747"/>
                      <a:pt x="9689237" y="830997"/>
                    </a:cubicBezTo>
                    <a:cubicBezTo>
                      <a:pt x="9499194" y="883247"/>
                      <a:pt x="9336028" y="817685"/>
                      <a:pt x="9090397" y="830997"/>
                    </a:cubicBezTo>
                    <a:cubicBezTo>
                      <a:pt x="8844766" y="844309"/>
                      <a:pt x="8788389" y="830534"/>
                      <a:pt x="8707139" y="830997"/>
                    </a:cubicBezTo>
                    <a:cubicBezTo>
                      <a:pt x="8625889" y="831460"/>
                      <a:pt x="8321997" y="798312"/>
                      <a:pt x="8108299" y="830997"/>
                    </a:cubicBezTo>
                    <a:cubicBezTo>
                      <a:pt x="7894601" y="863682"/>
                      <a:pt x="7931442" y="800833"/>
                      <a:pt x="7832832" y="830997"/>
                    </a:cubicBezTo>
                    <a:cubicBezTo>
                      <a:pt x="7734222" y="861161"/>
                      <a:pt x="7613921" y="810789"/>
                      <a:pt x="7557366" y="830997"/>
                    </a:cubicBezTo>
                    <a:cubicBezTo>
                      <a:pt x="7500811" y="851205"/>
                      <a:pt x="7232064" y="807262"/>
                      <a:pt x="6958525" y="830997"/>
                    </a:cubicBezTo>
                    <a:cubicBezTo>
                      <a:pt x="6684986" y="854732"/>
                      <a:pt x="6678650" y="798956"/>
                      <a:pt x="6575267" y="830997"/>
                    </a:cubicBezTo>
                    <a:cubicBezTo>
                      <a:pt x="6471884" y="863038"/>
                      <a:pt x="6025944" y="824341"/>
                      <a:pt x="5868636" y="830997"/>
                    </a:cubicBezTo>
                    <a:cubicBezTo>
                      <a:pt x="5711328" y="837653"/>
                      <a:pt x="5607847" y="810640"/>
                      <a:pt x="5485378" y="830997"/>
                    </a:cubicBezTo>
                    <a:cubicBezTo>
                      <a:pt x="5362909" y="851354"/>
                      <a:pt x="4934283" y="790315"/>
                      <a:pt x="4778746" y="830997"/>
                    </a:cubicBezTo>
                    <a:cubicBezTo>
                      <a:pt x="4623209" y="871679"/>
                      <a:pt x="4576407" y="817675"/>
                      <a:pt x="4503280" y="830997"/>
                    </a:cubicBezTo>
                    <a:cubicBezTo>
                      <a:pt x="4430153" y="844319"/>
                      <a:pt x="4135624" y="824718"/>
                      <a:pt x="3796648" y="830997"/>
                    </a:cubicBezTo>
                    <a:cubicBezTo>
                      <a:pt x="3457672" y="837276"/>
                      <a:pt x="3557664" y="822963"/>
                      <a:pt x="3413390" y="830997"/>
                    </a:cubicBezTo>
                    <a:cubicBezTo>
                      <a:pt x="3269116" y="839031"/>
                      <a:pt x="3248712" y="825402"/>
                      <a:pt x="3137924" y="830997"/>
                    </a:cubicBezTo>
                    <a:cubicBezTo>
                      <a:pt x="3027136" y="836592"/>
                      <a:pt x="2891889" y="805967"/>
                      <a:pt x="2754666" y="830997"/>
                    </a:cubicBezTo>
                    <a:cubicBezTo>
                      <a:pt x="2617443" y="856027"/>
                      <a:pt x="2220698" y="796768"/>
                      <a:pt x="2048034" y="830997"/>
                    </a:cubicBezTo>
                    <a:cubicBezTo>
                      <a:pt x="1875370" y="865226"/>
                      <a:pt x="1747883" y="795797"/>
                      <a:pt x="1664776" y="830997"/>
                    </a:cubicBezTo>
                    <a:cubicBezTo>
                      <a:pt x="1581669" y="866197"/>
                      <a:pt x="1447747" y="801183"/>
                      <a:pt x="1389310" y="830997"/>
                    </a:cubicBezTo>
                    <a:cubicBezTo>
                      <a:pt x="1330873" y="860811"/>
                      <a:pt x="1188300" y="788301"/>
                      <a:pt x="1006052" y="830997"/>
                    </a:cubicBezTo>
                    <a:cubicBezTo>
                      <a:pt x="823804" y="873693"/>
                      <a:pt x="718009" y="817225"/>
                      <a:pt x="515003" y="830997"/>
                    </a:cubicBezTo>
                    <a:cubicBezTo>
                      <a:pt x="311997" y="844769"/>
                      <a:pt x="127964" y="825186"/>
                      <a:pt x="0" y="830997"/>
                    </a:cubicBezTo>
                    <a:cubicBezTo>
                      <a:pt x="-37809" y="729453"/>
                      <a:pt x="537" y="536356"/>
                      <a:pt x="0" y="432118"/>
                    </a:cubicBezTo>
                    <a:cubicBezTo>
                      <a:pt x="-537" y="327880"/>
                      <a:pt x="7169" y="190052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𝐿𝑎𝑚𝑏𝑑𝑎</m:t>
                    </m:r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US" sz="24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00B0F0"/>
                    </a:solidFill>
                  </a:rPr>
                  <a:t> is a positive parameter </a:t>
                </a:r>
                <a:r>
                  <a:rPr lang="en-US" sz="2400" dirty="0"/>
                  <a:t>which determines the trade off between increasing the margin size and ensuring that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lie on the correct side of the margin. </a:t>
                </a:r>
                <a:endParaRPr lang="en-PH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CF1A9F1-C7A9-93F7-201A-17BBE6EFD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79" y="4719833"/>
                <a:ext cx="10779127" cy="830997"/>
              </a:xfrm>
              <a:prstGeom prst="rect">
                <a:avLst/>
              </a:prstGeom>
              <a:blipFill>
                <a:blip r:embed="rId5"/>
                <a:stretch>
                  <a:fillRect l="-585" b="-8108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0779127"/>
                          <a:gd name="connsiteY0" fmla="*/ 0 h 830997"/>
                          <a:gd name="connsiteX1" fmla="*/ 491049 w 10779127"/>
                          <a:gd name="connsiteY1" fmla="*/ 0 h 830997"/>
                          <a:gd name="connsiteX2" fmla="*/ 766516 w 10779127"/>
                          <a:gd name="connsiteY2" fmla="*/ 0 h 830997"/>
                          <a:gd name="connsiteX3" fmla="*/ 1580939 w 10779127"/>
                          <a:gd name="connsiteY3" fmla="*/ 0 h 830997"/>
                          <a:gd name="connsiteX4" fmla="*/ 2071988 w 10779127"/>
                          <a:gd name="connsiteY4" fmla="*/ 0 h 830997"/>
                          <a:gd name="connsiteX5" fmla="*/ 2563037 w 10779127"/>
                          <a:gd name="connsiteY5" fmla="*/ 0 h 830997"/>
                          <a:gd name="connsiteX6" fmla="*/ 3377460 w 10779127"/>
                          <a:gd name="connsiteY6" fmla="*/ 0 h 830997"/>
                          <a:gd name="connsiteX7" fmla="*/ 3760718 w 10779127"/>
                          <a:gd name="connsiteY7" fmla="*/ 0 h 830997"/>
                          <a:gd name="connsiteX8" fmla="*/ 4575141 w 10779127"/>
                          <a:gd name="connsiteY8" fmla="*/ 0 h 830997"/>
                          <a:gd name="connsiteX9" fmla="*/ 5389563 w 10779127"/>
                          <a:gd name="connsiteY9" fmla="*/ 0 h 830997"/>
                          <a:gd name="connsiteX10" fmla="*/ 5988404 w 10779127"/>
                          <a:gd name="connsiteY10" fmla="*/ 0 h 830997"/>
                          <a:gd name="connsiteX11" fmla="*/ 6802827 w 10779127"/>
                          <a:gd name="connsiteY11" fmla="*/ 0 h 830997"/>
                          <a:gd name="connsiteX12" fmla="*/ 7293876 w 10779127"/>
                          <a:gd name="connsiteY12" fmla="*/ 0 h 830997"/>
                          <a:gd name="connsiteX13" fmla="*/ 7784925 w 10779127"/>
                          <a:gd name="connsiteY13" fmla="*/ 0 h 830997"/>
                          <a:gd name="connsiteX14" fmla="*/ 8491557 w 10779127"/>
                          <a:gd name="connsiteY14" fmla="*/ 0 h 830997"/>
                          <a:gd name="connsiteX15" fmla="*/ 8982606 w 10779127"/>
                          <a:gd name="connsiteY15" fmla="*/ 0 h 830997"/>
                          <a:gd name="connsiteX16" fmla="*/ 9797029 w 10779127"/>
                          <a:gd name="connsiteY16" fmla="*/ 0 h 830997"/>
                          <a:gd name="connsiteX17" fmla="*/ 10779127 w 10779127"/>
                          <a:gd name="connsiteY17" fmla="*/ 0 h 830997"/>
                          <a:gd name="connsiteX18" fmla="*/ 10779127 w 10779127"/>
                          <a:gd name="connsiteY18" fmla="*/ 415499 h 830997"/>
                          <a:gd name="connsiteX19" fmla="*/ 10779127 w 10779127"/>
                          <a:gd name="connsiteY19" fmla="*/ 830997 h 830997"/>
                          <a:gd name="connsiteX20" fmla="*/ 10503660 w 10779127"/>
                          <a:gd name="connsiteY20" fmla="*/ 830997 h 830997"/>
                          <a:gd name="connsiteX21" fmla="*/ 9689237 w 10779127"/>
                          <a:gd name="connsiteY21" fmla="*/ 830997 h 830997"/>
                          <a:gd name="connsiteX22" fmla="*/ 9090397 w 10779127"/>
                          <a:gd name="connsiteY22" fmla="*/ 830997 h 830997"/>
                          <a:gd name="connsiteX23" fmla="*/ 8707139 w 10779127"/>
                          <a:gd name="connsiteY23" fmla="*/ 830997 h 830997"/>
                          <a:gd name="connsiteX24" fmla="*/ 8108299 w 10779127"/>
                          <a:gd name="connsiteY24" fmla="*/ 830997 h 830997"/>
                          <a:gd name="connsiteX25" fmla="*/ 7832832 w 10779127"/>
                          <a:gd name="connsiteY25" fmla="*/ 830997 h 830997"/>
                          <a:gd name="connsiteX26" fmla="*/ 7557366 w 10779127"/>
                          <a:gd name="connsiteY26" fmla="*/ 830997 h 830997"/>
                          <a:gd name="connsiteX27" fmla="*/ 6958525 w 10779127"/>
                          <a:gd name="connsiteY27" fmla="*/ 830997 h 830997"/>
                          <a:gd name="connsiteX28" fmla="*/ 6575267 w 10779127"/>
                          <a:gd name="connsiteY28" fmla="*/ 830997 h 830997"/>
                          <a:gd name="connsiteX29" fmla="*/ 5868636 w 10779127"/>
                          <a:gd name="connsiteY29" fmla="*/ 830997 h 830997"/>
                          <a:gd name="connsiteX30" fmla="*/ 5485378 w 10779127"/>
                          <a:gd name="connsiteY30" fmla="*/ 830997 h 830997"/>
                          <a:gd name="connsiteX31" fmla="*/ 4778746 w 10779127"/>
                          <a:gd name="connsiteY31" fmla="*/ 830997 h 830997"/>
                          <a:gd name="connsiteX32" fmla="*/ 4503280 w 10779127"/>
                          <a:gd name="connsiteY32" fmla="*/ 830997 h 830997"/>
                          <a:gd name="connsiteX33" fmla="*/ 3796648 w 10779127"/>
                          <a:gd name="connsiteY33" fmla="*/ 830997 h 830997"/>
                          <a:gd name="connsiteX34" fmla="*/ 3413390 w 10779127"/>
                          <a:gd name="connsiteY34" fmla="*/ 830997 h 830997"/>
                          <a:gd name="connsiteX35" fmla="*/ 3137924 w 10779127"/>
                          <a:gd name="connsiteY35" fmla="*/ 830997 h 830997"/>
                          <a:gd name="connsiteX36" fmla="*/ 2754666 w 10779127"/>
                          <a:gd name="connsiteY36" fmla="*/ 830997 h 830997"/>
                          <a:gd name="connsiteX37" fmla="*/ 2048034 w 10779127"/>
                          <a:gd name="connsiteY37" fmla="*/ 830997 h 830997"/>
                          <a:gd name="connsiteX38" fmla="*/ 1664776 w 10779127"/>
                          <a:gd name="connsiteY38" fmla="*/ 830997 h 830997"/>
                          <a:gd name="connsiteX39" fmla="*/ 1389310 w 10779127"/>
                          <a:gd name="connsiteY39" fmla="*/ 830997 h 830997"/>
                          <a:gd name="connsiteX40" fmla="*/ 1006052 w 10779127"/>
                          <a:gd name="connsiteY40" fmla="*/ 830997 h 830997"/>
                          <a:gd name="connsiteX41" fmla="*/ 515003 w 10779127"/>
                          <a:gd name="connsiteY41" fmla="*/ 830997 h 830997"/>
                          <a:gd name="connsiteX42" fmla="*/ 0 w 10779127"/>
                          <a:gd name="connsiteY42" fmla="*/ 830997 h 830997"/>
                          <a:gd name="connsiteX43" fmla="*/ 0 w 10779127"/>
                          <a:gd name="connsiteY43" fmla="*/ 432118 h 830997"/>
                          <a:gd name="connsiteX44" fmla="*/ 0 w 10779127"/>
                          <a:gd name="connsiteY44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</a:cxnLst>
                        <a:rect l="l" t="t" r="r" b="b"/>
                        <a:pathLst>
                          <a:path w="10779127" h="830997" extrusionOk="0">
                            <a:moveTo>
                              <a:pt x="0" y="0"/>
                            </a:moveTo>
                            <a:cubicBezTo>
                              <a:pt x="230191" y="-52549"/>
                              <a:pt x="328572" y="6030"/>
                              <a:pt x="491049" y="0"/>
                            </a:cubicBezTo>
                            <a:cubicBezTo>
                              <a:pt x="653526" y="-6030"/>
                              <a:pt x="637240" y="9404"/>
                              <a:pt x="766516" y="0"/>
                            </a:cubicBezTo>
                            <a:cubicBezTo>
                              <a:pt x="895792" y="-9404"/>
                              <a:pt x="1174834" y="87011"/>
                              <a:pt x="1580939" y="0"/>
                            </a:cubicBezTo>
                            <a:cubicBezTo>
                              <a:pt x="1987044" y="-87011"/>
                              <a:pt x="1917968" y="24229"/>
                              <a:pt x="2071988" y="0"/>
                            </a:cubicBezTo>
                            <a:cubicBezTo>
                              <a:pt x="2226008" y="-24229"/>
                              <a:pt x="2355284" y="25540"/>
                              <a:pt x="2563037" y="0"/>
                            </a:cubicBezTo>
                            <a:cubicBezTo>
                              <a:pt x="2770790" y="-25540"/>
                              <a:pt x="3167292" y="30275"/>
                              <a:pt x="3377460" y="0"/>
                            </a:cubicBezTo>
                            <a:cubicBezTo>
                              <a:pt x="3587628" y="-30275"/>
                              <a:pt x="3580005" y="12638"/>
                              <a:pt x="3760718" y="0"/>
                            </a:cubicBezTo>
                            <a:cubicBezTo>
                              <a:pt x="3941431" y="-12638"/>
                              <a:pt x="4339859" y="42811"/>
                              <a:pt x="4575141" y="0"/>
                            </a:cubicBezTo>
                            <a:cubicBezTo>
                              <a:pt x="4810423" y="-42811"/>
                              <a:pt x="5068099" y="35302"/>
                              <a:pt x="5389563" y="0"/>
                            </a:cubicBezTo>
                            <a:cubicBezTo>
                              <a:pt x="5711027" y="-35302"/>
                              <a:pt x="5834442" y="25566"/>
                              <a:pt x="5988404" y="0"/>
                            </a:cubicBezTo>
                            <a:cubicBezTo>
                              <a:pt x="6142366" y="-25566"/>
                              <a:pt x="6632862" y="2040"/>
                              <a:pt x="6802827" y="0"/>
                            </a:cubicBezTo>
                            <a:cubicBezTo>
                              <a:pt x="6972792" y="-2040"/>
                              <a:pt x="7097673" y="54912"/>
                              <a:pt x="7293876" y="0"/>
                            </a:cubicBezTo>
                            <a:cubicBezTo>
                              <a:pt x="7490079" y="-54912"/>
                              <a:pt x="7684400" y="30618"/>
                              <a:pt x="7784925" y="0"/>
                            </a:cubicBezTo>
                            <a:cubicBezTo>
                              <a:pt x="7885450" y="-30618"/>
                              <a:pt x="8241655" y="70325"/>
                              <a:pt x="8491557" y="0"/>
                            </a:cubicBezTo>
                            <a:cubicBezTo>
                              <a:pt x="8741459" y="-70325"/>
                              <a:pt x="8833344" y="19216"/>
                              <a:pt x="8982606" y="0"/>
                            </a:cubicBezTo>
                            <a:cubicBezTo>
                              <a:pt x="9131868" y="-19216"/>
                              <a:pt x="9478975" y="31637"/>
                              <a:pt x="9797029" y="0"/>
                            </a:cubicBezTo>
                            <a:cubicBezTo>
                              <a:pt x="10115083" y="-31637"/>
                              <a:pt x="10471290" y="94381"/>
                              <a:pt x="10779127" y="0"/>
                            </a:cubicBezTo>
                            <a:cubicBezTo>
                              <a:pt x="10802232" y="189794"/>
                              <a:pt x="10768207" y="292361"/>
                              <a:pt x="10779127" y="415499"/>
                            </a:cubicBezTo>
                            <a:cubicBezTo>
                              <a:pt x="10790047" y="538637"/>
                              <a:pt x="10735061" y="650615"/>
                              <a:pt x="10779127" y="830997"/>
                            </a:cubicBezTo>
                            <a:cubicBezTo>
                              <a:pt x="10652161" y="857151"/>
                              <a:pt x="10560215" y="806247"/>
                              <a:pt x="10503660" y="830997"/>
                            </a:cubicBezTo>
                            <a:cubicBezTo>
                              <a:pt x="10447105" y="855747"/>
                              <a:pt x="9879280" y="778747"/>
                              <a:pt x="9689237" y="830997"/>
                            </a:cubicBezTo>
                            <a:cubicBezTo>
                              <a:pt x="9499194" y="883247"/>
                              <a:pt x="9336028" y="817685"/>
                              <a:pt x="9090397" y="830997"/>
                            </a:cubicBezTo>
                            <a:cubicBezTo>
                              <a:pt x="8844766" y="844309"/>
                              <a:pt x="8788389" y="830534"/>
                              <a:pt x="8707139" y="830997"/>
                            </a:cubicBezTo>
                            <a:cubicBezTo>
                              <a:pt x="8625889" y="831460"/>
                              <a:pt x="8321997" y="798312"/>
                              <a:pt x="8108299" y="830997"/>
                            </a:cubicBezTo>
                            <a:cubicBezTo>
                              <a:pt x="7894601" y="863682"/>
                              <a:pt x="7931442" y="800833"/>
                              <a:pt x="7832832" y="830997"/>
                            </a:cubicBezTo>
                            <a:cubicBezTo>
                              <a:pt x="7734222" y="861161"/>
                              <a:pt x="7613921" y="810789"/>
                              <a:pt x="7557366" y="830997"/>
                            </a:cubicBezTo>
                            <a:cubicBezTo>
                              <a:pt x="7500811" y="851205"/>
                              <a:pt x="7232064" y="807262"/>
                              <a:pt x="6958525" y="830997"/>
                            </a:cubicBezTo>
                            <a:cubicBezTo>
                              <a:pt x="6684986" y="854732"/>
                              <a:pt x="6678650" y="798956"/>
                              <a:pt x="6575267" y="830997"/>
                            </a:cubicBezTo>
                            <a:cubicBezTo>
                              <a:pt x="6471884" y="863038"/>
                              <a:pt x="6025944" y="824341"/>
                              <a:pt x="5868636" y="830997"/>
                            </a:cubicBezTo>
                            <a:cubicBezTo>
                              <a:pt x="5711328" y="837653"/>
                              <a:pt x="5607847" y="810640"/>
                              <a:pt x="5485378" y="830997"/>
                            </a:cubicBezTo>
                            <a:cubicBezTo>
                              <a:pt x="5362909" y="851354"/>
                              <a:pt x="4934283" y="790315"/>
                              <a:pt x="4778746" y="830997"/>
                            </a:cubicBezTo>
                            <a:cubicBezTo>
                              <a:pt x="4623209" y="871679"/>
                              <a:pt x="4576407" y="817675"/>
                              <a:pt x="4503280" y="830997"/>
                            </a:cubicBezTo>
                            <a:cubicBezTo>
                              <a:pt x="4430153" y="844319"/>
                              <a:pt x="4135624" y="824718"/>
                              <a:pt x="3796648" y="830997"/>
                            </a:cubicBezTo>
                            <a:cubicBezTo>
                              <a:pt x="3457672" y="837276"/>
                              <a:pt x="3557664" y="822963"/>
                              <a:pt x="3413390" y="830997"/>
                            </a:cubicBezTo>
                            <a:cubicBezTo>
                              <a:pt x="3269116" y="839031"/>
                              <a:pt x="3248712" y="825402"/>
                              <a:pt x="3137924" y="830997"/>
                            </a:cubicBezTo>
                            <a:cubicBezTo>
                              <a:pt x="3027136" y="836592"/>
                              <a:pt x="2891889" y="805967"/>
                              <a:pt x="2754666" y="830997"/>
                            </a:cubicBezTo>
                            <a:cubicBezTo>
                              <a:pt x="2617443" y="856027"/>
                              <a:pt x="2220698" y="796768"/>
                              <a:pt x="2048034" y="830997"/>
                            </a:cubicBezTo>
                            <a:cubicBezTo>
                              <a:pt x="1875370" y="865226"/>
                              <a:pt x="1747883" y="795797"/>
                              <a:pt x="1664776" y="830997"/>
                            </a:cubicBezTo>
                            <a:cubicBezTo>
                              <a:pt x="1581669" y="866197"/>
                              <a:pt x="1447747" y="801183"/>
                              <a:pt x="1389310" y="830997"/>
                            </a:cubicBezTo>
                            <a:cubicBezTo>
                              <a:pt x="1330873" y="860811"/>
                              <a:pt x="1188300" y="788301"/>
                              <a:pt x="1006052" y="830997"/>
                            </a:cubicBezTo>
                            <a:cubicBezTo>
                              <a:pt x="823804" y="873693"/>
                              <a:pt x="718009" y="817225"/>
                              <a:pt x="515003" y="830997"/>
                            </a:cubicBezTo>
                            <a:cubicBezTo>
                              <a:pt x="311997" y="844769"/>
                              <a:pt x="127964" y="825186"/>
                              <a:pt x="0" y="830997"/>
                            </a:cubicBezTo>
                            <a:cubicBezTo>
                              <a:pt x="-37809" y="729453"/>
                              <a:pt x="537" y="536356"/>
                              <a:pt x="0" y="432118"/>
                            </a:cubicBezTo>
                            <a:cubicBezTo>
                              <a:pt x="-537" y="327880"/>
                              <a:pt x="7169" y="19005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0213CF-FDF9-1BD0-4ABC-86F44548E0CD}"/>
                  </a:ext>
                </a:extLst>
              </p:cNvPr>
              <p:cNvSpPr txBox="1"/>
              <p:nvPr/>
            </p:nvSpPr>
            <p:spPr>
              <a:xfrm>
                <a:off x="2273295" y="1944389"/>
                <a:ext cx="7645402" cy="135056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pt-BR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max</m:t>
                          </m:r>
                          <m:r>
                            <a:rPr lang="en-PH" sz="30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r>
                            <m:rPr>
                              <m:nor/>
                            </m:rPr>
                            <a:rPr lang="en-PH" sz="30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(0, 1− </m:t>
                          </m:r>
                          <m:sSub>
                            <m:sSubPr>
                              <m:ctrlPr>
                                <a:rPr lang="en-PH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PH" sz="30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acc>
                            <m:accPr>
                              <m:chr m:val="⃗"/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PH" sz="30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⋅ </m:t>
                          </m:r>
                          <m:r>
                            <a:rPr lang="en-US" sz="30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nor/>
                            </m:rPr>
                            <a:rPr lang="en-PH" sz="30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r>
                            <m:rPr>
                              <m:nor/>
                            </m:rPr>
                            <a:rPr lang="en-PH" sz="30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  <m:r>
                            <m:rPr>
                              <m:nor/>
                            </m:rPr>
                            <a:rPr lang="en-PH" sz="3000" b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000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30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sz="30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0213CF-FDF9-1BD0-4ABC-86F44548E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295" y="1944389"/>
                <a:ext cx="7645402" cy="1350563"/>
              </a:xfrm>
              <a:prstGeom prst="rect">
                <a:avLst/>
              </a:prstGeom>
              <a:blipFill>
                <a:blip r:embed="rId6"/>
                <a:stretch>
                  <a:fillRect l="-12211" t="-102703" b="-15765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9C091B-BA85-344D-DA1F-11FA589D83AB}"/>
                  </a:ext>
                </a:extLst>
              </p:cNvPr>
              <p:cNvSpPr txBox="1"/>
              <p:nvPr/>
            </p:nvSpPr>
            <p:spPr>
              <a:xfrm>
                <a:off x="2916761" y="3768865"/>
                <a:ext cx="635847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𝒊𝒔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𝒎𝒊𝒏𝒊𝒎𝒊𝒛𝒆𝒅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𝑚𝑎𝑥𝑖𝑚𝑖𝑛𝑔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𝒎𝒂𝒓𝒈𝒊𝒏</m:t>
                      </m:r>
                    </m:oMath>
                  </m:oMathPara>
                </a14:m>
                <a:endParaRPr lang="en-PH" sz="25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9C091B-BA85-344D-DA1F-11FA589D8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761" y="3768865"/>
                <a:ext cx="6358470" cy="477054"/>
              </a:xfrm>
              <a:prstGeom prst="rect">
                <a:avLst/>
              </a:prstGeom>
              <a:blipFill>
                <a:blip r:embed="rId7"/>
                <a:stretch>
                  <a:fillRect l="-199" r="-1394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58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4" grpId="1" animBg="1"/>
      <p:bldP spid="3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>
            <a:off x="7763773" y="655607"/>
            <a:ext cx="0" cy="5227608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/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3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blipFill>
                <a:blip r:embed="rId5"/>
                <a:stretch>
                  <a:fillRect b="-8511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630671" y="1723179"/>
            <a:ext cx="2720030" cy="707886"/>
          </a:xfrm>
          <a:custGeom>
            <a:avLst/>
            <a:gdLst>
              <a:gd name="connsiteX0" fmla="*/ 0 w 2720030"/>
              <a:gd name="connsiteY0" fmla="*/ 0 h 707886"/>
              <a:gd name="connsiteX1" fmla="*/ 516806 w 2720030"/>
              <a:gd name="connsiteY1" fmla="*/ 0 h 707886"/>
              <a:gd name="connsiteX2" fmla="*/ 979211 w 2720030"/>
              <a:gd name="connsiteY2" fmla="*/ 0 h 707886"/>
              <a:gd name="connsiteX3" fmla="*/ 1577617 w 2720030"/>
              <a:gd name="connsiteY3" fmla="*/ 0 h 707886"/>
              <a:gd name="connsiteX4" fmla="*/ 2094423 w 2720030"/>
              <a:gd name="connsiteY4" fmla="*/ 0 h 707886"/>
              <a:gd name="connsiteX5" fmla="*/ 2720030 w 2720030"/>
              <a:gd name="connsiteY5" fmla="*/ 0 h 707886"/>
              <a:gd name="connsiteX6" fmla="*/ 2720030 w 2720030"/>
              <a:gd name="connsiteY6" fmla="*/ 368101 h 707886"/>
              <a:gd name="connsiteX7" fmla="*/ 2720030 w 2720030"/>
              <a:gd name="connsiteY7" fmla="*/ 707886 h 707886"/>
              <a:gd name="connsiteX8" fmla="*/ 2176024 w 2720030"/>
              <a:gd name="connsiteY8" fmla="*/ 707886 h 707886"/>
              <a:gd name="connsiteX9" fmla="*/ 1713619 w 2720030"/>
              <a:gd name="connsiteY9" fmla="*/ 707886 h 707886"/>
              <a:gd name="connsiteX10" fmla="*/ 1169613 w 2720030"/>
              <a:gd name="connsiteY10" fmla="*/ 707886 h 707886"/>
              <a:gd name="connsiteX11" fmla="*/ 625607 w 2720030"/>
              <a:gd name="connsiteY11" fmla="*/ 707886 h 707886"/>
              <a:gd name="connsiteX12" fmla="*/ 0 w 2720030"/>
              <a:gd name="connsiteY12" fmla="*/ 707886 h 707886"/>
              <a:gd name="connsiteX13" fmla="*/ 0 w 2720030"/>
              <a:gd name="connsiteY13" fmla="*/ 339785 h 707886"/>
              <a:gd name="connsiteX14" fmla="*/ 0 w 2720030"/>
              <a:gd name="connsiteY1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20030" h="707886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60436" y="183334"/>
                  <a:pt x="2702202" y="200085"/>
                  <a:pt x="2720030" y="368101"/>
                </a:cubicBezTo>
                <a:cubicBezTo>
                  <a:pt x="2737858" y="536117"/>
                  <a:pt x="2681426" y="546712"/>
                  <a:pt x="2720030" y="707886"/>
                </a:cubicBezTo>
                <a:cubicBezTo>
                  <a:pt x="2547485" y="764691"/>
                  <a:pt x="2324737" y="676048"/>
                  <a:pt x="2176024" y="707886"/>
                </a:cubicBezTo>
                <a:cubicBezTo>
                  <a:pt x="2027311" y="739724"/>
                  <a:pt x="1919558" y="701979"/>
                  <a:pt x="1713619" y="707886"/>
                </a:cubicBezTo>
                <a:cubicBezTo>
                  <a:pt x="1507680" y="713793"/>
                  <a:pt x="1390111" y="699805"/>
                  <a:pt x="1169613" y="707886"/>
                </a:cubicBezTo>
                <a:cubicBezTo>
                  <a:pt x="949115" y="715967"/>
                  <a:pt x="755924" y="668651"/>
                  <a:pt x="625607" y="707886"/>
                </a:cubicBezTo>
                <a:cubicBezTo>
                  <a:pt x="495290" y="747121"/>
                  <a:pt x="289855" y="649927"/>
                  <a:pt x="0" y="707886"/>
                </a:cubicBezTo>
                <a:cubicBezTo>
                  <a:pt x="-40166" y="566779"/>
                  <a:pt x="13196" y="469452"/>
                  <a:pt x="0" y="339785"/>
                </a:cubicBezTo>
                <a:cubicBezTo>
                  <a:pt x="-13196" y="210118"/>
                  <a:pt x="12238" y="14402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How about this </a:t>
            </a:r>
            <a:r>
              <a:rPr lang="en-GB" sz="2000" b="1" dirty="0">
                <a:solidFill>
                  <a:srgbClr val="FFC000"/>
                </a:solidFill>
                <a:ea typeface="Cambria Math" panose="02040503050406030204" pitchFamily="18" charset="0"/>
              </a:rPr>
              <a:t>vertical line</a:t>
            </a:r>
            <a:r>
              <a:rPr lang="en-GB" sz="2000" dirty="0">
                <a:ea typeface="Cambria Math" panose="02040503050406030204" pitchFamily="18" charset="0"/>
              </a:rPr>
              <a:t>?</a:t>
            </a:r>
            <a:endParaRPr lang="en-GB" sz="2500" b="1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60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>
            <a:off x="7763773" y="655607"/>
            <a:ext cx="0" cy="5227608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/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3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blipFill>
                <a:blip r:embed="rId5"/>
                <a:stretch>
                  <a:fillRect b="-8511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630671" y="1723179"/>
            <a:ext cx="2720030" cy="1938992"/>
          </a:xfrm>
          <a:custGeom>
            <a:avLst/>
            <a:gdLst>
              <a:gd name="connsiteX0" fmla="*/ 0 w 2720030"/>
              <a:gd name="connsiteY0" fmla="*/ 0 h 1938992"/>
              <a:gd name="connsiteX1" fmla="*/ 516806 w 2720030"/>
              <a:gd name="connsiteY1" fmla="*/ 0 h 1938992"/>
              <a:gd name="connsiteX2" fmla="*/ 979211 w 2720030"/>
              <a:gd name="connsiteY2" fmla="*/ 0 h 1938992"/>
              <a:gd name="connsiteX3" fmla="*/ 1577617 w 2720030"/>
              <a:gd name="connsiteY3" fmla="*/ 0 h 1938992"/>
              <a:gd name="connsiteX4" fmla="*/ 2094423 w 2720030"/>
              <a:gd name="connsiteY4" fmla="*/ 0 h 1938992"/>
              <a:gd name="connsiteX5" fmla="*/ 2720030 w 2720030"/>
              <a:gd name="connsiteY5" fmla="*/ 0 h 1938992"/>
              <a:gd name="connsiteX6" fmla="*/ 2720030 w 2720030"/>
              <a:gd name="connsiteY6" fmla="*/ 523528 h 1938992"/>
              <a:gd name="connsiteX7" fmla="*/ 2720030 w 2720030"/>
              <a:gd name="connsiteY7" fmla="*/ 1008276 h 1938992"/>
              <a:gd name="connsiteX8" fmla="*/ 2720030 w 2720030"/>
              <a:gd name="connsiteY8" fmla="*/ 1493024 h 1938992"/>
              <a:gd name="connsiteX9" fmla="*/ 2720030 w 2720030"/>
              <a:gd name="connsiteY9" fmla="*/ 1938992 h 1938992"/>
              <a:gd name="connsiteX10" fmla="*/ 2230425 w 2720030"/>
              <a:gd name="connsiteY10" fmla="*/ 1938992 h 1938992"/>
              <a:gd name="connsiteX11" fmla="*/ 1686419 w 2720030"/>
              <a:gd name="connsiteY11" fmla="*/ 1938992 h 1938992"/>
              <a:gd name="connsiteX12" fmla="*/ 1169613 w 2720030"/>
              <a:gd name="connsiteY12" fmla="*/ 1938992 h 1938992"/>
              <a:gd name="connsiteX13" fmla="*/ 571206 w 2720030"/>
              <a:gd name="connsiteY13" fmla="*/ 1938992 h 1938992"/>
              <a:gd name="connsiteX14" fmla="*/ 0 w 2720030"/>
              <a:gd name="connsiteY14" fmla="*/ 1938992 h 1938992"/>
              <a:gd name="connsiteX15" fmla="*/ 0 w 2720030"/>
              <a:gd name="connsiteY15" fmla="*/ 1493024 h 1938992"/>
              <a:gd name="connsiteX16" fmla="*/ 0 w 2720030"/>
              <a:gd name="connsiteY16" fmla="*/ 1008276 h 1938992"/>
              <a:gd name="connsiteX17" fmla="*/ 0 w 2720030"/>
              <a:gd name="connsiteY17" fmla="*/ 542918 h 1938992"/>
              <a:gd name="connsiteX18" fmla="*/ 0 w 2720030"/>
              <a:gd name="connsiteY18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720030" h="1938992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33415" y="132642"/>
                  <a:pt x="2657384" y="269357"/>
                  <a:pt x="2720030" y="523528"/>
                </a:cubicBezTo>
                <a:cubicBezTo>
                  <a:pt x="2782676" y="777699"/>
                  <a:pt x="2666017" y="853282"/>
                  <a:pt x="2720030" y="1008276"/>
                </a:cubicBezTo>
                <a:cubicBezTo>
                  <a:pt x="2774043" y="1163270"/>
                  <a:pt x="2683607" y="1393913"/>
                  <a:pt x="2720030" y="1493024"/>
                </a:cubicBezTo>
                <a:cubicBezTo>
                  <a:pt x="2756453" y="1592135"/>
                  <a:pt x="2695148" y="1848110"/>
                  <a:pt x="2720030" y="1938992"/>
                </a:cubicBezTo>
                <a:cubicBezTo>
                  <a:pt x="2619032" y="1941098"/>
                  <a:pt x="2423604" y="1895853"/>
                  <a:pt x="2230425" y="1938992"/>
                </a:cubicBezTo>
                <a:cubicBezTo>
                  <a:pt x="2037247" y="1982131"/>
                  <a:pt x="1816736" y="1899757"/>
                  <a:pt x="1686419" y="1938992"/>
                </a:cubicBezTo>
                <a:cubicBezTo>
                  <a:pt x="1556102" y="1978227"/>
                  <a:pt x="1301562" y="1895236"/>
                  <a:pt x="1169613" y="1938992"/>
                </a:cubicBezTo>
                <a:cubicBezTo>
                  <a:pt x="1037664" y="1982748"/>
                  <a:pt x="802621" y="1871816"/>
                  <a:pt x="571206" y="1938992"/>
                </a:cubicBezTo>
                <a:cubicBezTo>
                  <a:pt x="339791" y="2006168"/>
                  <a:pt x="136688" y="1906113"/>
                  <a:pt x="0" y="1938992"/>
                </a:cubicBezTo>
                <a:cubicBezTo>
                  <a:pt x="-49177" y="1847061"/>
                  <a:pt x="22887" y="1678349"/>
                  <a:pt x="0" y="1493024"/>
                </a:cubicBezTo>
                <a:cubicBezTo>
                  <a:pt x="-22887" y="1307699"/>
                  <a:pt x="3849" y="1121321"/>
                  <a:pt x="0" y="1008276"/>
                </a:cubicBezTo>
                <a:cubicBezTo>
                  <a:pt x="-3849" y="895231"/>
                  <a:pt x="29412" y="746192"/>
                  <a:pt x="0" y="542918"/>
                </a:cubicBezTo>
                <a:cubicBezTo>
                  <a:pt x="-29412" y="339644"/>
                  <a:pt x="45399" y="16486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It turns out that that this form of equation cannot be used to describe a </a:t>
            </a:r>
            <a:r>
              <a:rPr lang="en-GB" sz="2000" b="1" dirty="0">
                <a:solidFill>
                  <a:srgbClr val="FFC000"/>
                </a:solidFill>
                <a:ea typeface="Cambria Math" panose="02040503050406030204" pitchFamily="18" charset="0"/>
              </a:rPr>
              <a:t>vertical line </a:t>
            </a:r>
            <a:r>
              <a:rPr lang="en-GB" sz="2000" dirty="0">
                <a:ea typeface="Cambria Math" panose="02040503050406030204" pitchFamily="18" charset="0"/>
              </a:rPr>
              <a:t>because the slope would be infinitely large</a:t>
            </a:r>
            <a:endParaRPr lang="en-GB" sz="25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3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1977854"/>
              </p:ext>
            </p:extLst>
          </p:nvPr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>
            <a:off x="7763773" y="655607"/>
            <a:ext cx="0" cy="5227608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/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3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blipFill>
                <a:blip r:embed="rId5"/>
                <a:stretch>
                  <a:fillRect b="-8511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630671" y="1723179"/>
            <a:ext cx="2720030" cy="1631216"/>
          </a:xfrm>
          <a:custGeom>
            <a:avLst/>
            <a:gdLst>
              <a:gd name="connsiteX0" fmla="*/ 0 w 2720030"/>
              <a:gd name="connsiteY0" fmla="*/ 0 h 1631216"/>
              <a:gd name="connsiteX1" fmla="*/ 516806 w 2720030"/>
              <a:gd name="connsiteY1" fmla="*/ 0 h 1631216"/>
              <a:gd name="connsiteX2" fmla="*/ 979211 w 2720030"/>
              <a:gd name="connsiteY2" fmla="*/ 0 h 1631216"/>
              <a:gd name="connsiteX3" fmla="*/ 1577617 w 2720030"/>
              <a:gd name="connsiteY3" fmla="*/ 0 h 1631216"/>
              <a:gd name="connsiteX4" fmla="*/ 2094423 w 2720030"/>
              <a:gd name="connsiteY4" fmla="*/ 0 h 1631216"/>
              <a:gd name="connsiteX5" fmla="*/ 2720030 w 2720030"/>
              <a:gd name="connsiteY5" fmla="*/ 0 h 1631216"/>
              <a:gd name="connsiteX6" fmla="*/ 2720030 w 2720030"/>
              <a:gd name="connsiteY6" fmla="*/ 576363 h 1631216"/>
              <a:gd name="connsiteX7" fmla="*/ 2720030 w 2720030"/>
              <a:gd name="connsiteY7" fmla="*/ 1120102 h 1631216"/>
              <a:gd name="connsiteX8" fmla="*/ 2720030 w 2720030"/>
              <a:gd name="connsiteY8" fmla="*/ 1631216 h 1631216"/>
              <a:gd name="connsiteX9" fmla="*/ 2230425 w 2720030"/>
              <a:gd name="connsiteY9" fmla="*/ 1631216 h 1631216"/>
              <a:gd name="connsiteX10" fmla="*/ 1686419 w 2720030"/>
              <a:gd name="connsiteY10" fmla="*/ 1631216 h 1631216"/>
              <a:gd name="connsiteX11" fmla="*/ 1142413 w 2720030"/>
              <a:gd name="connsiteY11" fmla="*/ 1631216 h 1631216"/>
              <a:gd name="connsiteX12" fmla="*/ 625607 w 2720030"/>
              <a:gd name="connsiteY12" fmla="*/ 1631216 h 1631216"/>
              <a:gd name="connsiteX13" fmla="*/ 0 w 2720030"/>
              <a:gd name="connsiteY13" fmla="*/ 1631216 h 1631216"/>
              <a:gd name="connsiteX14" fmla="*/ 0 w 2720030"/>
              <a:gd name="connsiteY14" fmla="*/ 1054853 h 1631216"/>
              <a:gd name="connsiteX15" fmla="*/ 0 w 2720030"/>
              <a:gd name="connsiteY15" fmla="*/ 478490 h 1631216"/>
              <a:gd name="connsiteX16" fmla="*/ 0 w 2720030"/>
              <a:gd name="connsiteY16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0030" h="1631216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89170" y="249505"/>
                  <a:pt x="2717951" y="451565"/>
                  <a:pt x="2720030" y="576363"/>
                </a:cubicBezTo>
                <a:cubicBezTo>
                  <a:pt x="2722109" y="701161"/>
                  <a:pt x="2681872" y="1008183"/>
                  <a:pt x="2720030" y="1120102"/>
                </a:cubicBezTo>
                <a:cubicBezTo>
                  <a:pt x="2758188" y="1232021"/>
                  <a:pt x="2659254" y="1408175"/>
                  <a:pt x="2720030" y="1631216"/>
                </a:cubicBezTo>
                <a:cubicBezTo>
                  <a:pt x="2548123" y="1642595"/>
                  <a:pt x="2438404" y="1621455"/>
                  <a:pt x="2230425" y="1631216"/>
                </a:cubicBezTo>
                <a:cubicBezTo>
                  <a:pt x="2022446" y="1640977"/>
                  <a:pt x="1906917" y="1623135"/>
                  <a:pt x="1686419" y="1631216"/>
                </a:cubicBezTo>
                <a:cubicBezTo>
                  <a:pt x="1465921" y="1639297"/>
                  <a:pt x="1272730" y="1591981"/>
                  <a:pt x="1142413" y="1631216"/>
                </a:cubicBezTo>
                <a:cubicBezTo>
                  <a:pt x="1012096" y="1670451"/>
                  <a:pt x="757556" y="1587460"/>
                  <a:pt x="625607" y="1631216"/>
                </a:cubicBezTo>
                <a:cubicBezTo>
                  <a:pt x="493658" y="1674972"/>
                  <a:pt x="243831" y="1615645"/>
                  <a:pt x="0" y="1631216"/>
                </a:cubicBezTo>
                <a:cubicBezTo>
                  <a:pt x="-14002" y="1500168"/>
                  <a:pt x="50436" y="1265717"/>
                  <a:pt x="0" y="1054853"/>
                </a:cubicBezTo>
                <a:cubicBezTo>
                  <a:pt x="-50436" y="843989"/>
                  <a:pt x="46578" y="715972"/>
                  <a:pt x="0" y="478490"/>
                </a:cubicBezTo>
                <a:cubicBezTo>
                  <a:pt x="-46578" y="241008"/>
                  <a:pt x="49973" y="20041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This is one reason why we need to use the so-called </a:t>
            </a:r>
            <a:r>
              <a:rPr lang="en-GB" sz="2000" b="1" dirty="0">
                <a:ea typeface="Cambria Math" panose="02040503050406030204" pitchFamily="18" charset="0"/>
              </a:rPr>
              <a:t>“general form” </a:t>
            </a:r>
            <a:r>
              <a:rPr lang="en-GB" sz="2000" dirty="0">
                <a:ea typeface="Cambria Math" panose="02040503050406030204" pitchFamily="18" charset="0"/>
              </a:rPr>
              <a:t>of the equation for a straight line</a:t>
            </a:r>
            <a:endParaRPr lang="en-GB" sz="25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488220-1A4F-A38D-DB04-879F22D9B645}"/>
                  </a:ext>
                </a:extLst>
              </p:cNvPr>
              <p:cNvSpPr txBox="1"/>
              <p:nvPr/>
            </p:nvSpPr>
            <p:spPr>
              <a:xfrm>
                <a:off x="710270" y="3883455"/>
                <a:ext cx="306893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488220-1A4F-A38D-DB04-879F22D9B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70" y="3883455"/>
                <a:ext cx="3068938" cy="553998"/>
              </a:xfrm>
              <a:prstGeom prst="rect">
                <a:avLst/>
              </a:prstGeom>
              <a:blipFill>
                <a:blip r:embed="rId6"/>
                <a:stretch>
                  <a:fillRect b="-12766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381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55E14FB-D534-A92C-703C-A63C3E2B57BC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C8719-FDC1-CADA-9307-DD73FF59B0CA}"/>
              </a:ext>
            </a:extLst>
          </p:cNvPr>
          <p:cNvSpPr txBox="1"/>
          <p:nvPr/>
        </p:nvSpPr>
        <p:spPr>
          <a:xfrm>
            <a:off x="7963792" y="6185949"/>
            <a:ext cx="591191" cy="39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Size</a:t>
            </a:r>
            <a:endParaRPr lang="en-PH" sz="15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7F8423-C1C9-BB20-322E-15C9505C7831}"/>
              </a:ext>
            </a:extLst>
          </p:cNvPr>
          <p:cNvSpPr txBox="1"/>
          <p:nvPr/>
        </p:nvSpPr>
        <p:spPr>
          <a:xfrm>
            <a:off x="3779513" y="2479080"/>
            <a:ext cx="1107996" cy="128896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500" b="1" dirty="0"/>
              <a:t>Snout Width</a:t>
            </a:r>
            <a:endParaRPr lang="en-PH" sz="1500" b="1" dirty="0"/>
          </a:p>
        </p:txBody>
      </p: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78731D5-E0F3-B58A-4CE6-6A4560A271B2}"/>
              </a:ext>
            </a:extLst>
          </p:cNvPr>
          <p:cNvGraphicFramePr/>
          <p:nvPr/>
        </p:nvGraphicFramePr>
        <p:xfrm>
          <a:off x="4030275" y="506073"/>
          <a:ext cx="7346987" cy="5845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DB86C83-7BF2-479A-CA9F-333402F88E4B}"/>
              </a:ext>
            </a:extLst>
          </p:cNvPr>
          <p:cNvCxnSpPr>
            <a:cxnSpLocks/>
          </p:cNvCxnSpPr>
          <p:nvPr/>
        </p:nvCxnSpPr>
        <p:spPr>
          <a:xfrm>
            <a:off x="7763773" y="655607"/>
            <a:ext cx="0" cy="5227608"/>
          </a:xfrm>
          <a:prstGeom prst="line">
            <a:avLst/>
          </a:prstGeom>
          <a:ln w="57150">
            <a:solidFill>
              <a:srgbClr val="FFC000"/>
            </a:solidFill>
            <a:prstDash val="soli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/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3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F3C21A-A83D-3E6F-D9F1-810305DD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76" y="758134"/>
                <a:ext cx="2560221" cy="553998"/>
              </a:xfrm>
              <a:prstGeom prst="rect">
                <a:avLst/>
              </a:prstGeom>
              <a:blipFill>
                <a:blip r:embed="rId5"/>
                <a:stretch>
                  <a:fillRect b="-8511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8F682E8-C66D-54CF-3E4E-D72A14563584}"/>
              </a:ext>
            </a:extLst>
          </p:cNvPr>
          <p:cNvSpPr txBox="1"/>
          <p:nvPr/>
        </p:nvSpPr>
        <p:spPr>
          <a:xfrm>
            <a:off x="630671" y="2395190"/>
            <a:ext cx="2720030" cy="2554545"/>
          </a:xfrm>
          <a:custGeom>
            <a:avLst/>
            <a:gdLst>
              <a:gd name="connsiteX0" fmla="*/ 0 w 2720030"/>
              <a:gd name="connsiteY0" fmla="*/ 0 h 2554545"/>
              <a:gd name="connsiteX1" fmla="*/ 516806 w 2720030"/>
              <a:gd name="connsiteY1" fmla="*/ 0 h 2554545"/>
              <a:gd name="connsiteX2" fmla="*/ 979211 w 2720030"/>
              <a:gd name="connsiteY2" fmla="*/ 0 h 2554545"/>
              <a:gd name="connsiteX3" fmla="*/ 1577617 w 2720030"/>
              <a:gd name="connsiteY3" fmla="*/ 0 h 2554545"/>
              <a:gd name="connsiteX4" fmla="*/ 2094423 w 2720030"/>
              <a:gd name="connsiteY4" fmla="*/ 0 h 2554545"/>
              <a:gd name="connsiteX5" fmla="*/ 2720030 w 2720030"/>
              <a:gd name="connsiteY5" fmla="*/ 0 h 2554545"/>
              <a:gd name="connsiteX6" fmla="*/ 2720030 w 2720030"/>
              <a:gd name="connsiteY6" fmla="*/ 562000 h 2554545"/>
              <a:gd name="connsiteX7" fmla="*/ 2720030 w 2720030"/>
              <a:gd name="connsiteY7" fmla="*/ 1072909 h 2554545"/>
              <a:gd name="connsiteX8" fmla="*/ 2720030 w 2720030"/>
              <a:gd name="connsiteY8" fmla="*/ 1583818 h 2554545"/>
              <a:gd name="connsiteX9" fmla="*/ 2720030 w 2720030"/>
              <a:gd name="connsiteY9" fmla="*/ 2043636 h 2554545"/>
              <a:gd name="connsiteX10" fmla="*/ 2720030 w 2720030"/>
              <a:gd name="connsiteY10" fmla="*/ 2554545 h 2554545"/>
              <a:gd name="connsiteX11" fmla="*/ 2176024 w 2720030"/>
              <a:gd name="connsiteY11" fmla="*/ 2554545 h 2554545"/>
              <a:gd name="connsiteX12" fmla="*/ 1659218 w 2720030"/>
              <a:gd name="connsiteY12" fmla="*/ 2554545 h 2554545"/>
              <a:gd name="connsiteX13" fmla="*/ 1060812 w 2720030"/>
              <a:gd name="connsiteY13" fmla="*/ 2554545 h 2554545"/>
              <a:gd name="connsiteX14" fmla="*/ 462405 w 2720030"/>
              <a:gd name="connsiteY14" fmla="*/ 2554545 h 2554545"/>
              <a:gd name="connsiteX15" fmla="*/ 0 w 2720030"/>
              <a:gd name="connsiteY15" fmla="*/ 2554545 h 2554545"/>
              <a:gd name="connsiteX16" fmla="*/ 0 w 2720030"/>
              <a:gd name="connsiteY16" fmla="*/ 2043636 h 2554545"/>
              <a:gd name="connsiteX17" fmla="*/ 0 w 2720030"/>
              <a:gd name="connsiteY17" fmla="*/ 1558272 h 2554545"/>
              <a:gd name="connsiteX18" fmla="*/ 0 w 2720030"/>
              <a:gd name="connsiteY18" fmla="*/ 1124000 h 2554545"/>
              <a:gd name="connsiteX19" fmla="*/ 0 w 2720030"/>
              <a:gd name="connsiteY19" fmla="*/ 664182 h 2554545"/>
              <a:gd name="connsiteX20" fmla="*/ 0 w 2720030"/>
              <a:gd name="connsiteY20" fmla="*/ 0 h 2554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720030" h="2554545" extrusionOk="0">
                <a:moveTo>
                  <a:pt x="0" y="0"/>
                </a:moveTo>
                <a:cubicBezTo>
                  <a:pt x="222595" y="-43535"/>
                  <a:pt x="267669" y="30514"/>
                  <a:pt x="516806" y="0"/>
                </a:cubicBezTo>
                <a:cubicBezTo>
                  <a:pt x="765943" y="-30514"/>
                  <a:pt x="867309" y="16090"/>
                  <a:pt x="979211" y="0"/>
                </a:cubicBezTo>
                <a:cubicBezTo>
                  <a:pt x="1091113" y="-16090"/>
                  <a:pt x="1382421" y="59566"/>
                  <a:pt x="1577617" y="0"/>
                </a:cubicBezTo>
                <a:cubicBezTo>
                  <a:pt x="1772813" y="-59566"/>
                  <a:pt x="1977736" y="22937"/>
                  <a:pt x="2094423" y="0"/>
                </a:cubicBezTo>
                <a:cubicBezTo>
                  <a:pt x="2211110" y="-22937"/>
                  <a:pt x="2413316" y="70668"/>
                  <a:pt x="2720030" y="0"/>
                </a:cubicBezTo>
                <a:cubicBezTo>
                  <a:pt x="2735239" y="134651"/>
                  <a:pt x="2701269" y="343717"/>
                  <a:pt x="2720030" y="562000"/>
                </a:cubicBezTo>
                <a:cubicBezTo>
                  <a:pt x="2738791" y="780283"/>
                  <a:pt x="2663229" y="902661"/>
                  <a:pt x="2720030" y="1072909"/>
                </a:cubicBezTo>
                <a:cubicBezTo>
                  <a:pt x="2776831" y="1243157"/>
                  <a:pt x="2683415" y="1459986"/>
                  <a:pt x="2720030" y="1583818"/>
                </a:cubicBezTo>
                <a:cubicBezTo>
                  <a:pt x="2756645" y="1707650"/>
                  <a:pt x="2685182" y="1950917"/>
                  <a:pt x="2720030" y="2043636"/>
                </a:cubicBezTo>
                <a:cubicBezTo>
                  <a:pt x="2754878" y="2136355"/>
                  <a:pt x="2712206" y="2346749"/>
                  <a:pt x="2720030" y="2554545"/>
                </a:cubicBezTo>
                <a:cubicBezTo>
                  <a:pt x="2523358" y="2603290"/>
                  <a:pt x="2306341" y="2515310"/>
                  <a:pt x="2176024" y="2554545"/>
                </a:cubicBezTo>
                <a:cubicBezTo>
                  <a:pt x="2045707" y="2593780"/>
                  <a:pt x="1791167" y="2510789"/>
                  <a:pt x="1659218" y="2554545"/>
                </a:cubicBezTo>
                <a:cubicBezTo>
                  <a:pt x="1527269" y="2598301"/>
                  <a:pt x="1289591" y="2485333"/>
                  <a:pt x="1060812" y="2554545"/>
                </a:cubicBezTo>
                <a:cubicBezTo>
                  <a:pt x="832033" y="2623757"/>
                  <a:pt x="600156" y="2483189"/>
                  <a:pt x="462405" y="2554545"/>
                </a:cubicBezTo>
                <a:cubicBezTo>
                  <a:pt x="324654" y="2625901"/>
                  <a:pt x="124798" y="2526337"/>
                  <a:pt x="0" y="2554545"/>
                </a:cubicBezTo>
                <a:cubicBezTo>
                  <a:pt x="-33668" y="2384080"/>
                  <a:pt x="19553" y="2250321"/>
                  <a:pt x="0" y="2043636"/>
                </a:cubicBezTo>
                <a:cubicBezTo>
                  <a:pt x="-19553" y="1836951"/>
                  <a:pt x="22140" y="1711261"/>
                  <a:pt x="0" y="1558272"/>
                </a:cubicBezTo>
                <a:cubicBezTo>
                  <a:pt x="-22140" y="1405283"/>
                  <a:pt x="40236" y="1255729"/>
                  <a:pt x="0" y="1124000"/>
                </a:cubicBezTo>
                <a:cubicBezTo>
                  <a:pt x="-40236" y="992271"/>
                  <a:pt x="21048" y="761847"/>
                  <a:pt x="0" y="664182"/>
                </a:cubicBezTo>
                <a:cubicBezTo>
                  <a:pt x="-21048" y="566517"/>
                  <a:pt x="50226" y="1589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2000" dirty="0">
                <a:ea typeface="Cambria Math" panose="02040503050406030204" pitchFamily="18" charset="0"/>
              </a:rPr>
              <a:t>Since </a:t>
            </a:r>
            <a:r>
              <a:rPr lang="en-GB" sz="2000" b="1" dirty="0">
                <a:solidFill>
                  <a:srgbClr val="FFC000"/>
                </a:solidFill>
                <a:ea typeface="Cambria Math" panose="02040503050406030204" pitchFamily="18" charset="0"/>
              </a:rPr>
              <a:t>vertical lines </a:t>
            </a:r>
            <a:r>
              <a:rPr lang="en-GB" sz="2000" dirty="0">
                <a:ea typeface="Cambria Math" panose="02040503050406030204" pitchFamily="18" charset="0"/>
              </a:rPr>
              <a:t>can be used to separate data points of two classes, the </a:t>
            </a:r>
            <a:r>
              <a:rPr lang="en-GB" sz="2000" b="1" dirty="0">
                <a:ea typeface="Cambria Math" panose="02040503050406030204" pitchFamily="18" charset="0"/>
              </a:rPr>
              <a:t>slope-intercept form </a:t>
            </a:r>
            <a:r>
              <a:rPr lang="en-GB" sz="2000" dirty="0">
                <a:ea typeface="Cambria Math" panose="02040503050406030204" pitchFamily="18" charset="0"/>
              </a:rPr>
              <a:t>to describe the line is not appropriate to use in </a:t>
            </a:r>
            <a:r>
              <a:rPr lang="en-GB" sz="2000" b="1" dirty="0">
                <a:ea typeface="Cambria Math" panose="02040503050406030204" pitchFamily="18" charset="0"/>
              </a:rPr>
              <a:t>SVM</a:t>
            </a:r>
            <a:endParaRPr lang="en-GB" sz="25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764642-B15A-5506-EC39-BD70D6AF4E51}"/>
                  </a:ext>
                </a:extLst>
              </p:cNvPr>
              <p:cNvSpPr txBox="1"/>
              <p:nvPr/>
            </p:nvSpPr>
            <p:spPr>
              <a:xfrm>
                <a:off x="237087" y="1564193"/>
                <a:ext cx="306893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GB" sz="30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𝑪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764642-B15A-5506-EC39-BD70D6AF4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87" y="1564193"/>
                <a:ext cx="3068938" cy="553998"/>
              </a:xfrm>
              <a:prstGeom prst="rect">
                <a:avLst/>
              </a:prstGeom>
              <a:blipFill>
                <a:blip r:embed="rId6"/>
                <a:stretch>
                  <a:fillRect b="-8511"/>
                </a:stretch>
              </a:blipFill>
              <a:ln w="38100">
                <a:solidFill>
                  <a:schemeClr val="tx1"/>
                </a:solidFill>
                <a:prstDash val="soli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450768"/>
                          <a:gd name="connsiteY0" fmla="*/ 0 h 830997"/>
                          <a:gd name="connsiteX1" fmla="*/ 540620 w 3450768"/>
                          <a:gd name="connsiteY1" fmla="*/ 0 h 830997"/>
                          <a:gd name="connsiteX2" fmla="*/ 1012225 w 3450768"/>
                          <a:gd name="connsiteY2" fmla="*/ 0 h 830997"/>
                          <a:gd name="connsiteX3" fmla="*/ 1656369 w 3450768"/>
                          <a:gd name="connsiteY3" fmla="*/ 0 h 830997"/>
                          <a:gd name="connsiteX4" fmla="*/ 2196989 w 3450768"/>
                          <a:gd name="connsiteY4" fmla="*/ 0 h 830997"/>
                          <a:gd name="connsiteX5" fmla="*/ 2737609 w 3450768"/>
                          <a:gd name="connsiteY5" fmla="*/ 0 h 830997"/>
                          <a:gd name="connsiteX6" fmla="*/ 3450768 w 3450768"/>
                          <a:gd name="connsiteY6" fmla="*/ 0 h 830997"/>
                          <a:gd name="connsiteX7" fmla="*/ 3450768 w 3450768"/>
                          <a:gd name="connsiteY7" fmla="*/ 398879 h 830997"/>
                          <a:gd name="connsiteX8" fmla="*/ 3450768 w 3450768"/>
                          <a:gd name="connsiteY8" fmla="*/ 830997 h 830997"/>
                          <a:gd name="connsiteX9" fmla="*/ 2944655 w 3450768"/>
                          <a:gd name="connsiteY9" fmla="*/ 830997 h 830997"/>
                          <a:gd name="connsiteX10" fmla="*/ 2369527 w 3450768"/>
                          <a:gd name="connsiteY10" fmla="*/ 830997 h 830997"/>
                          <a:gd name="connsiteX11" fmla="*/ 1794399 w 3450768"/>
                          <a:gd name="connsiteY11" fmla="*/ 830997 h 830997"/>
                          <a:gd name="connsiteX12" fmla="*/ 1253779 w 3450768"/>
                          <a:gd name="connsiteY12" fmla="*/ 830997 h 830997"/>
                          <a:gd name="connsiteX13" fmla="*/ 609636 w 3450768"/>
                          <a:gd name="connsiteY13" fmla="*/ 830997 h 830997"/>
                          <a:gd name="connsiteX14" fmla="*/ 0 w 3450768"/>
                          <a:gd name="connsiteY14" fmla="*/ 830997 h 830997"/>
                          <a:gd name="connsiteX15" fmla="*/ 0 w 3450768"/>
                          <a:gd name="connsiteY15" fmla="*/ 432118 h 830997"/>
                          <a:gd name="connsiteX16" fmla="*/ 0 w 3450768"/>
                          <a:gd name="connsiteY16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450768" h="830997" extrusionOk="0">
                            <a:moveTo>
                              <a:pt x="0" y="0"/>
                            </a:moveTo>
                            <a:cubicBezTo>
                              <a:pt x="152178" y="-7635"/>
                              <a:pt x="314436" y="16672"/>
                              <a:pt x="540620" y="0"/>
                            </a:cubicBezTo>
                            <a:cubicBezTo>
                              <a:pt x="766804" y="-16672"/>
                              <a:pt x="881368" y="35039"/>
                              <a:pt x="1012225" y="0"/>
                            </a:cubicBezTo>
                            <a:cubicBezTo>
                              <a:pt x="1143082" y="-35039"/>
                              <a:pt x="1362389" y="63883"/>
                              <a:pt x="1656369" y="0"/>
                            </a:cubicBezTo>
                            <a:cubicBezTo>
                              <a:pt x="1950349" y="-63883"/>
                              <a:pt x="1930356" y="50411"/>
                              <a:pt x="2196989" y="0"/>
                            </a:cubicBezTo>
                            <a:cubicBezTo>
                              <a:pt x="2463622" y="-50411"/>
                              <a:pt x="2553280" y="32879"/>
                              <a:pt x="2737609" y="0"/>
                            </a:cubicBezTo>
                            <a:cubicBezTo>
                              <a:pt x="2921938" y="-32879"/>
                              <a:pt x="3292093" y="66022"/>
                              <a:pt x="3450768" y="0"/>
                            </a:cubicBezTo>
                            <a:cubicBezTo>
                              <a:pt x="3480850" y="174921"/>
                              <a:pt x="3429597" y="218664"/>
                              <a:pt x="3450768" y="398879"/>
                            </a:cubicBezTo>
                            <a:cubicBezTo>
                              <a:pt x="3471939" y="579094"/>
                              <a:pt x="3445262" y="623240"/>
                              <a:pt x="3450768" y="830997"/>
                            </a:cubicBezTo>
                            <a:cubicBezTo>
                              <a:pt x="3197858" y="879652"/>
                              <a:pt x="3171909" y="823287"/>
                              <a:pt x="2944655" y="830997"/>
                            </a:cubicBezTo>
                            <a:cubicBezTo>
                              <a:pt x="2717401" y="838707"/>
                              <a:pt x="2562173" y="815734"/>
                              <a:pt x="2369527" y="830997"/>
                            </a:cubicBezTo>
                            <a:cubicBezTo>
                              <a:pt x="2176881" y="846260"/>
                              <a:pt x="1914689" y="775340"/>
                              <a:pt x="1794399" y="830997"/>
                            </a:cubicBezTo>
                            <a:cubicBezTo>
                              <a:pt x="1674109" y="886654"/>
                              <a:pt x="1485464" y="792006"/>
                              <a:pt x="1253779" y="830997"/>
                            </a:cubicBezTo>
                            <a:cubicBezTo>
                              <a:pt x="1022094" y="869988"/>
                              <a:pt x="830674" y="818366"/>
                              <a:pt x="609636" y="830997"/>
                            </a:cubicBezTo>
                            <a:cubicBezTo>
                              <a:pt x="388598" y="843628"/>
                              <a:pt x="160715" y="810712"/>
                              <a:pt x="0" y="830997"/>
                            </a:cubicBezTo>
                            <a:cubicBezTo>
                              <a:pt x="-44649" y="690616"/>
                              <a:pt x="20546" y="590180"/>
                              <a:pt x="0" y="432118"/>
                            </a:cubicBezTo>
                            <a:cubicBezTo>
                              <a:pt x="-20546" y="274056"/>
                              <a:pt x="3444" y="14262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55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3341</TotalTime>
  <Words>2569</Words>
  <Application>Microsoft Macintosh PowerPoint</Application>
  <PresentationFormat>Widescreen</PresentationFormat>
  <Paragraphs>716</Paragraphs>
  <Slides>56</Slides>
  <Notes>56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Calibri Light</vt:lpstr>
      <vt:lpstr>Calibri Light (Headings)</vt:lpstr>
      <vt:lpstr>Cambria Math</vt:lpstr>
      <vt:lpstr>Chalkboard</vt:lpstr>
      <vt:lpstr>Wingdings</vt:lpstr>
      <vt:lpstr>Office Theme</vt:lpstr>
      <vt:lpstr>Support Vector Machine - Math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 Margin SVM Equation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741</cp:revision>
  <dcterms:created xsi:type="dcterms:W3CDTF">2022-05-11T03:47:05Z</dcterms:created>
  <dcterms:modified xsi:type="dcterms:W3CDTF">2024-10-09T05:43:36Z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  <property fmtid="{D5CDD505-2E9C-101B-9397-08002B2CF9AE}" pid="3" name="MSIP_Label_8a813f4b-519a-4481-a498-85770f517757_Enabled">
    <vt:lpwstr>true</vt:lpwstr>
  </property>
  <property fmtid="{D5CDD505-2E9C-101B-9397-08002B2CF9AE}" pid="4" name="MSIP_Label_8a813f4b-519a-4481-a498-85770f517757_SetDate">
    <vt:lpwstr>2024-07-11T14:05:52Z</vt:lpwstr>
  </property>
  <property fmtid="{D5CDD505-2E9C-101B-9397-08002B2CF9AE}" pid="5" name="MSIP_Label_8a813f4b-519a-4481-a498-85770f517757_Method">
    <vt:lpwstr>Standard</vt:lpwstr>
  </property>
  <property fmtid="{D5CDD505-2E9C-101B-9397-08002B2CF9AE}" pid="6" name="MSIP_Label_8a813f4b-519a-4481-a498-85770f517757_Name">
    <vt:lpwstr>Anyone (unrestricted)</vt:lpwstr>
  </property>
  <property fmtid="{D5CDD505-2E9C-101B-9397-08002B2CF9AE}" pid="7" name="MSIP_Label_8a813f4b-519a-4481-a498-85770f517757_SiteId">
    <vt:lpwstr>1d981f77-3ca3-46ae-b0d4-e8044e6c7f84</vt:lpwstr>
  </property>
  <property fmtid="{D5CDD505-2E9C-101B-9397-08002B2CF9AE}" pid="8" name="MSIP_Label_8a813f4b-519a-4481-a498-85770f517757_ActionId">
    <vt:lpwstr>289508b0-b184-4b20-b307-26ea0997b178</vt:lpwstr>
  </property>
  <property fmtid="{D5CDD505-2E9C-101B-9397-08002B2CF9AE}" pid="9" name="MSIP_Label_8a813f4b-519a-4481-a498-85770f517757_ContentBits">
    <vt:lpwstr>0</vt:lpwstr>
  </property>
</Properties>
</file>