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8"/>
  </p:notesMasterIdLst>
  <p:sldIdLst>
    <p:sldId id="257" r:id="rId5"/>
    <p:sldId id="292" r:id="rId6"/>
    <p:sldId id="393" r:id="rId7"/>
    <p:sldId id="311" r:id="rId8"/>
    <p:sldId id="395" r:id="rId9"/>
    <p:sldId id="396" r:id="rId10"/>
    <p:sldId id="397" r:id="rId11"/>
    <p:sldId id="398" r:id="rId12"/>
    <p:sldId id="399" r:id="rId13"/>
    <p:sldId id="400" r:id="rId14"/>
    <p:sldId id="401" r:id="rId15"/>
    <p:sldId id="402" r:id="rId16"/>
    <p:sldId id="407" r:id="rId17"/>
    <p:sldId id="403" r:id="rId18"/>
    <p:sldId id="404" r:id="rId19"/>
    <p:sldId id="405" r:id="rId20"/>
    <p:sldId id="408" r:id="rId21"/>
    <p:sldId id="409" r:id="rId22"/>
    <p:sldId id="411" r:id="rId23"/>
    <p:sldId id="412" r:id="rId24"/>
    <p:sldId id="413" r:id="rId25"/>
    <p:sldId id="414" r:id="rId26"/>
    <p:sldId id="310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3" autoAdjust="0"/>
    <p:restoredTop sz="94169" autoAdjust="0"/>
  </p:normalViewPr>
  <p:slideViewPr>
    <p:cSldViewPr snapToGrid="0">
      <p:cViewPr varScale="1">
        <p:scale>
          <a:sx n="150" d="100"/>
          <a:sy n="150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16/10/2024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7648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700787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657217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9432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14325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92577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4590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030132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4281813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03161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9724348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20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473881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362720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410261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85158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8629986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7258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752573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77341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8577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448928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1029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F2AE66-AA5B-6C41-833A-E6A597A96501}" type="datetime1">
              <a:rPr lang="en-PH" smtClean="0"/>
              <a:t>16/10/2024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636452-9ECF-EA45-B3CE-003DBE86A625}" type="datetime1">
              <a:rPr lang="en-PH" smtClean="0"/>
              <a:t>16/10/2024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ED688-D35B-6D4D-9188-31614BD78963}" type="datetime1">
              <a:rPr lang="en-PH" smtClean="0"/>
              <a:t>16/10/2024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B0D9C-43BD-4642-B29A-8DB768331D1F}" type="datetime1">
              <a:rPr lang="en-PH" smtClean="0"/>
              <a:t>16/10/2024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86D1A3-A040-304D-B3D3-EC4286DE8DE8}" type="datetime1">
              <a:rPr lang="en-PH" smtClean="0"/>
              <a:t>16/10/2024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EEF24-9A08-AC47-8A7C-231D8EB1E74A}" type="datetime1">
              <a:rPr lang="en-PH" smtClean="0"/>
              <a:t>16/10/2024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2F0A59-DBB5-4241-BF67-709968856246}" type="datetime1">
              <a:rPr lang="en-PH" smtClean="0"/>
              <a:t>16/10/2024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2C38A-85C8-6C4D-A86B-522EABF03E2C}" type="datetime1">
              <a:rPr lang="en-PH" smtClean="0"/>
              <a:t>16/10/2024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FB982-8B61-A64A-9C66-17D09F1DBD30}" type="datetime1">
              <a:rPr lang="en-PH" smtClean="0"/>
              <a:t>16/10/2024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75625-8D23-DF44-9961-C1A72961F700}" type="datetime1">
              <a:rPr lang="en-PH" smtClean="0"/>
              <a:t>16/10/2024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78A8-38F8-BB49-B850-554B59EE0E84}" type="datetime1">
              <a:rPr lang="en-PH" smtClean="0"/>
              <a:t>16/10/2024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PH"/>
              <a:t>CCMACLRL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36BFB-CF64-5340-91AD-EDC539315FDC}" type="datetime1">
              <a:rPr lang="en-PH" smtClean="0"/>
              <a:t>16/10/2024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PH"/>
              <a:t>CCMACLRL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fSytzGwwBVw" TargetMode="External"/><Relationship Id="rId5" Type="http://schemas.openxmlformats.org/officeDocument/2006/relationships/hyperlink" Target="https://www.youtube.com/watch?v=wjILv3-UGM8" TargetMode="External"/><Relationship Id="rId4" Type="http://schemas.openxmlformats.org/officeDocument/2006/relationships/hyperlink" Target="https://scikit-learn.org/stable/modules/cross_validation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sz="5000" b="1" dirty="0"/>
              <a:t>Cross Validation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27506"/>
            <a:ext cx="9144000" cy="1655762"/>
          </a:xfrm>
        </p:spPr>
        <p:txBody>
          <a:bodyPr>
            <a:normAutofit fontScale="92500" lnSpcReduction="20000"/>
          </a:bodyPr>
          <a:lstStyle/>
          <a:p>
            <a:pPr algn="l"/>
            <a:endParaRPr lang="en-PH" sz="2000" dirty="0"/>
          </a:p>
          <a:p>
            <a:pPr algn="l"/>
            <a:r>
              <a:rPr lang="en-PH" sz="2000" b="1" dirty="0"/>
              <a:t>Presented by:</a:t>
            </a:r>
          </a:p>
          <a:p>
            <a:pPr algn="l"/>
            <a:r>
              <a:rPr lang="en-PH" sz="2000" dirty="0"/>
              <a:t>Elizer Ponio Jr.</a:t>
            </a:r>
          </a:p>
          <a:p>
            <a:pPr algn="l"/>
            <a:r>
              <a:rPr lang="en-PH" sz="2000" dirty="0"/>
              <a:t>Department of Computer Science</a:t>
            </a:r>
          </a:p>
          <a:p>
            <a:pPr algn="l"/>
            <a:r>
              <a:rPr lang="en-PH" sz="2000" dirty="0"/>
              <a:t>College of Computing and Information Technologies</a:t>
            </a:r>
          </a:p>
          <a:p>
            <a:pPr algn="l"/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89248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>
                          <a:solidFill>
                            <a:srgbClr val="002060"/>
                          </a:solidFill>
                        </a:rPr>
                        <a:t>Yes</a:t>
                      </a:r>
                      <a:endParaRPr lang="en-PH" sz="21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>
                          <a:solidFill>
                            <a:srgbClr val="00206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214434" y="609683"/>
            <a:ext cx="5481988" cy="2862322"/>
          </a:xfrm>
          <a:custGeom>
            <a:avLst/>
            <a:gdLst>
              <a:gd name="connsiteX0" fmla="*/ 0 w 5481988"/>
              <a:gd name="connsiteY0" fmla="*/ 0 h 2862322"/>
              <a:gd name="connsiteX1" fmla="*/ 493379 w 5481988"/>
              <a:gd name="connsiteY1" fmla="*/ 0 h 2862322"/>
              <a:gd name="connsiteX2" fmla="*/ 877118 w 5481988"/>
              <a:gd name="connsiteY2" fmla="*/ 0 h 2862322"/>
              <a:gd name="connsiteX3" fmla="*/ 1534957 w 5481988"/>
              <a:gd name="connsiteY3" fmla="*/ 0 h 2862322"/>
              <a:gd name="connsiteX4" fmla="*/ 2028336 w 5481988"/>
              <a:gd name="connsiteY4" fmla="*/ 0 h 2862322"/>
              <a:gd name="connsiteX5" fmla="*/ 2521714 w 5481988"/>
              <a:gd name="connsiteY5" fmla="*/ 0 h 2862322"/>
              <a:gd name="connsiteX6" fmla="*/ 3179553 w 5481988"/>
              <a:gd name="connsiteY6" fmla="*/ 0 h 2862322"/>
              <a:gd name="connsiteX7" fmla="*/ 3618112 w 5481988"/>
              <a:gd name="connsiteY7" fmla="*/ 0 h 2862322"/>
              <a:gd name="connsiteX8" fmla="*/ 4275951 w 5481988"/>
              <a:gd name="connsiteY8" fmla="*/ 0 h 2862322"/>
              <a:gd name="connsiteX9" fmla="*/ 4933789 w 5481988"/>
              <a:gd name="connsiteY9" fmla="*/ 0 h 2862322"/>
              <a:gd name="connsiteX10" fmla="*/ 5481988 w 5481988"/>
              <a:gd name="connsiteY10" fmla="*/ 0 h 2862322"/>
              <a:gd name="connsiteX11" fmla="*/ 5481988 w 5481988"/>
              <a:gd name="connsiteY11" fmla="*/ 629711 h 2862322"/>
              <a:gd name="connsiteX12" fmla="*/ 5481988 w 5481988"/>
              <a:gd name="connsiteY12" fmla="*/ 1230798 h 2862322"/>
              <a:gd name="connsiteX13" fmla="*/ 5481988 w 5481988"/>
              <a:gd name="connsiteY13" fmla="*/ 1717393 h 2862322"/>
              <a:gd name="connsiteX14" fmla="*/ 5481988 w 5481988"/>
              <a:gd name="connsiteY14" fmla="*/ 2289858 h 2862322"/>
              <a:gd name="connsiteX15" fmla="*/ 5481988 w 5481988"/>
              <a:gd name="connsiteY15" fmla="*/ 2862322 h 2862322"/>
              <a:gd name="connsiteX16" fmla="*/ 4933789 w 5481988"/>
              <a:gd name="connsiteY16" fmla="*/ 2862322 h 2862322"/>
              <a:gd name="connsiteX17" fmla="*/ 4275951 w 5481988"/>
              <a:gd name="connsiteY17" fmla="*/ 2862322 h 2862322"/>
              <a:gd name="connsiteX18" fmla="*/ 3727752 w 5481988"/>
              <a:gd name="connsiteY18" fmla="*/ 2862322 h 2862322"/>
              <a:gd name="connsiteX19" fmla="*/ 3344013 w 5481988"/>
              <a:gd name="connsiteY19" fmla="*/ 2862322 h 2862322"/>
              <a:gd name="connsiteX20" fmla="*/ 2905454 w 5481988"/>
              <a:gd name="connsiteY20" fmla="*/ 2862322 h 2862322"/>
              <a:gd name="connsiteX21" fmla="*/ 2247615 w 5481988"/>
              <a:gd name="connsiteY21" fmla="*/ 2862322 h 2862322"/>
              <a:gd name="connsiteX22" fmla="*/ 1699416 w 5481988"/>
              <a:gd name="connsiteY22" fmla="*/ 2862322 h 2862322"/>
              <a:gd name="connsiteX23" fmla="*/ 1260857 w 5481988"/>
              <a:gd name="connsiteY23" fmla="*/ 2862322 h 2862322"/>
              <a:gd name="connsiteX24" fmla="*/ 712658 w 5481988"/>
              <a:gd name="connsiteY24" fmla="*/ 2862322 h 2862322"/>
              <a:gd name="connsiteX25" fmla="*/ 0 w 5481988"/>
              <a:gd name="connsiteY25" fmla="*/ 2862322 h 2862322"/>
              <a:gd name="connsiteX26" fmla="*/ 0 w 5481988"/>
              <a:gd name="connsiteY26" fmla="*/ 2375727 h 2862322"/>
              <a:gd name="connsiteX27" fmla="*/ 0 w 5481988"/>
              <a:gd name="connsiteY27" fmla="*/ 1774640 h 2862322"/>
              <a:gd name="connsiteX28" fmla="*/ 0 w 5481988"/>
              <a:gd name="connsiteY28" fmla="*/ 1259422 h 2862322"/>
              <a:gd name="connsiteX29" fmla="*/ 0 w 5481988"/>
              <a:gd name="connsiteY29" fmla="*/ 629711 h 2862322"/>
              <a:gd name="connsiteX30" fmla="*/ 0 w 5481988"/>
              <a:gd name="connsiteY30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1988" h="286232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52943" y="203837"/>
                  <a:pt x="5435529" y="468013"/>
                  <a:pt x="5481988" y="629711"/>
                </a:cubicBezTo>
                <a:cubicBezTo>
                  <a:pt x="5528447" y="791409"/>
                  <a:pt x="5473603" y="1076129"/>
                  <a:pt x="5481988" y="1230798"/>
                </a:cubicBezTo>
                <a:cubicBezTo>
                  <a:pt x="5490373" y="1385467"/>
                  <a:pt x="5440321" y="1514095"/>
                  <a:pt x="5481988" y="1717393"/>
                </a:cubicBezTo>
                <a:cubicBezTo>
                  <a:pt x="5523655" y="1920692"/>
                  <a:pt x="5419065" y="2124283"/>
                  <a:pt x="5481988" y="2289858"/>
                </a:cubicBezTo>
                <a:cubicBezTo>
                  <a:pt x="5544911" y="2455434"/>
                  <a:pt x="5423863" y="2737036"/>
                  <a:pt x="5481988" y="2862322"/>
                </a:cubicBezTo>
                <a:cubicBezTo>
                  <a:pt x="5352739" y="2875162"/>
                  <a:pt x="5178378" y="2805270"/>
                  <a:pt x="4933789" y="2862322"/>
                </a:cubicBezTo>
                <a:cubicBezTo>
                  <a:pt x="4689200" y="2919374"/>
                  <a:pt x="4439661" y="2830457"/>
                  <a:pt x="4275951" y="2862322"/>
                </a:cubicBezTo>
                <a:cubicBezTo>
                  <a:pt x="4112241" y="2894187"/>
                  <a:pt x="3946044" y="2830241"/>
                  <a:pt x="3727752" y="2862322"/>
                </a:cubicBezTo>
                <a:cubicBezTo>
                  <a:pt x="3509460" y="2894403"/>
                  <a:pt x="3499392" y="2851389"/>
                  <a:pt x="3344013" y="2862322"/>
                </a:cubicBezTo>
                <a:cubicBezTo>
                  <a:pt x="3188634" y="2873255"/>
                  <a:pt x="3098358" y="2851156"/>
                  <a:pt x="2905454" y="2862322"/>
                </a:cubicBezTo>
                <a:cubicBezTo>
                  <a:pt x="2712550" y="2873488"/>
                  <a:pt x="2485600" y="2808209"/>
                  <a:pt x="2247615" y="2862322"/>
                </a:cubicBezTo>
                <a:cubicBezTo>
                  <a:pt x="2009630" y="2916435"/>
                  <a:pt x="1902366" y="2854067"/>
                  <a:pt x="1699416" y="2862322"/>
                </a:cubicBezTo>
                <a:cubicBezTo>
                  <a:pt x="1496466" y="2870577"/>
                  <a:pt x="1426985" y="2856174"/>
                  <a:pt x="1260857" y="2862322"/>
                </a:cubicBezTo>
                <a:cubicBezTo>
                  <a:pt x="1094729" y="2868470"/>
                  <a:pt x="866963" y="2862151"/>
                  <a:pt x="712658" y="2862322"/>
                </a:cubicBezTo>
                <a:cubicBezTo>
                  <a:pt x="558353" y="2862493"/>
                  <a:pt x="287936" y="2851088"/>
                  <a:pt x="0" y="2862322"/>
                </a:cubicBezTo>
                <a:cubicBezTo>
                  <a:pt x="-57922" y="2700906"/>
                  <a:pt x="2083" y="2529469"/>
                  <a:pt x="0" y="2375727"/>
                </a:cubicBezTo>
                <a:cubicBezTo>
                  <a:pt x="-2083" y="2221985"/>
                  <a:pt x="44684" y="2070277"/>
                  <a:pt x="0" y="1774640"/>
                </a:cubicBezTo>
                <a:cubicBezTo>
                  <a:pt x="-44684" y="1479003"/>
                  <a:pt x="53946" y="1377467"/>
                  <a:pt x="0" y="1259422"/>
                </a:cubicBezTo>
                <a:cubicBezTo>
                  <a:pt x="-53946" y="1141377"/>
                  <a:pt x="46925" y="847468"/>
                  <a:pt x="0" y="629711"/>
                </a:cubicBezTo>
                <a:cubicBezTo>
                  <a:pt x="-46925" y="411954"/>
                  <a:pt x="23399" y="17001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Rather than worrying too much about which block would be best for testing, </a:t>
            </a:r>
            <a:r>
              <a:rPr lang="en-US" sz="3000" b="1" dirty="0">
                <a:solidFill>
                  <a:srgbClr val="002060"/>
                </a:solidFill>
              </a:rPr>
              <a:t>cross validation </a:t>
            </a:r>
            <a:r>
              <a:rPr lang="en-US" sz="3000" dirty="0"/>
              <a:t>uses them all, one at a time, and </a:t>
            </a:r>
            <a:r>
              <a:rPr lang="en-US" sz="3000" b="1" dirty="0">
                <a:solidFill>
                  <a:srgbClr val="002060"/>
                </a:solidFill>
              </a:rPr>
              <a:t>summarizes the results at the end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16793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471507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214434" y="609683"/>
            <a:ext cx="5481988" cy="2862322"/>
          </a:xfrm>
          <a:custGeom>
            <a:avLst/>
            <a:gdLst>
              <a:gd name="connsiteX0" fmla="*/ 0 w 5481988"/>
              <a:gd name="connsiteY0" fmla="*/ 0 h 2862322"/>
              <a:gd name="connsiteX1" fmla="*/ 493379 w 5481988"/>
              <a:gd name="connsiteY1" fmla="*/ 0 h 2862322"/>
              <a:gd name="connsiteX2" fmla="*/ 877118 w 5481988"/>
              <a:gd name="connsiteY2" fmla="*/ 0 h 2862322"/>
              <a:gd name="connsiteX3" fmla="*/ 1534957 w 5481988"/>
              <a:gd name="connsiteY3" fmla="*/ 0 h 2862322"/>
              <a:gd name="connsiteX4" fmla="*/ 2028336 w 5481988"/>
              <a:gd name="connsiteY4" fmla="*/ 0 h 2862322"/>
              <a:gd name="connsiteX5" fmla="*/ 2521714 w 5481988"/>
              <a:gd name="connsiteY5" fmla="*/ 0 h 2862322"/>
              <a:gd name="connsiteX6" fmla="*/ 3179553 w 5481988"/>
              <a:gd name="connsiteY6" fmla="*/ 0 h 2862322"/>
              <a:gd name="connsiteX7" fmla="*/ 3618112 w 5481988"/>
              <a:gd name="connsiteY7" fmla="*/ 0 h 2862322"/>
              <a:gd name="connsiteX8" fmla="*/ 4275951 w 5481988"/>
              <a:gd name="connsiteY8" fmla="*/ 0 h 2862322"/>
              <a:gd name="connsiteX9" fmla="*/ 4933789 w 5481988"/>
              <a:gd name="connsiteY9" fmla="*/ 0 h 2862322"/>
              <a:gd name="connsiteX10" fmla="*/ 5481988 w 5481988"/>
              <a:gd name="connsiteY10" fmla="*/ 0 h 2862322"/>
              <a:gd name="connsiteX11" fmla="*/ 5481988 w 5481988"/>
              <a:gd name="connsiteY11" fmla="*/ 629711 h 2862322"/>
              <a:gd name="connsiteX12" fmla="*/ 5481988 w 5481988"/>
              <a:gd name="connsiteY12" fmla="*/ 1230798 h 2862322"/>
              <a:gd name="connsiteX13" fmla="*/ 5481988 w 5481988"/>
              <a:gd name="connsiteY13" fmla="*/ 1717393 h 2862322"/>
              <a:gd name="connsiteX14" fmla="*/ 5481988 w 5481988"/>
              <a:gd name="connsiteY14" fmla="*/ 2289858 h 2862322"/>
              <a:gd name="connsiteX15" fmla="*/ 5481988 w 5481988"/>
              <a:gd name="connsiteY15" fmla="*/ 2862322 h 2862322"/>
              <a:gd name="connsiteX16" fmla="*/ 4933789 w 5481988"/>
              <a:gd name="connsiteY16" fmla="*/ 2862322 h 2862322"/>
              <a:gd name="connsiteX17" fmla="*/ 4275951 w 5481988"/>
              <a:gd name="connsiteY17" fmla="*/ 2862322 h 2862322"/>
              <a:gd name="connsiteX18" fmla="*/ 3727752 w 5481988"/>
              <a:gd name="connsiteY18" fmla="*/ 2862322 h 2862322"/>
              <a:gd name="connsiteX19" fmla="*/ 3344013 w 5481988"/>
              <a:gd name="connsiteY19" fmla="*/ 2862322 h 2862322"/>
              <a:gd name="connsiteX20" fmla="*/ 2905454 w 5481988"/>
              <a:gd name="connsiteY20" fmla="*/ 2862322 h 2862322"/>
              <a:gd name="connsiteX21" fmla="*/ 2247615 w 5481988"/>
              <a:gd name="connsiteY21" fmla="*/ 2862322 h 2862322"/>
              <a:gd name="connsiteX22" fmla="*/ 1699416 w 5481988"/>
              <a:gd name="connsiteY22" fmla="*/ 2862322 h 2862322"/>
              <a:gd name="connsiteX23" fmla="*/ 1260857 w 5481988"/>
              <a:gd name="connsiteY23" fmla="*/ 2862322 h 2862322"/>
              <a:gd name="connsiteX24" fmla="*/ 712658 w 5481988"/>
              <a:gd name="connsiteY24" fmla="*/ 2862322 h 2862322"/>
              <a:gd name="connsiteX25" fmla="*/ 0 w 5481988"/>
              <a:gd name="connsiteY25" fmla="*/ 2862322 h 2862322"/>
              <a:gd name="connsiteX26" fmla="*/ 0 w 5481988"/>
              <a:gd name="connsiteY26" fmla="*/ 2375727 h 2862322"/>
              <a:gd name="connsiteX27" fmla="*/ 0 w 5481988"/>
              <a:gd name="connsiteY27" fmla="*/ 1774640 h 2862322"/>
              <a:gd name="connsiteX28" fmla="*/ 0 w 5481988"/>
              <a:gd name="connsiteY28" fmla="*/ 1259422 h 2862322"/>
              <a:gd name="connsiteX29" fmla="*/ 0 w 5481988"/>
              <a:gd name="connsiteY29" fmla="*/ 629711 h 2862322"/>
              <a:gd name="connsiteX30" fmla="*/ 0 w 5481988"/>
              <a:gd name="connsiteY30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1988" h="286232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52943" y="203837"/>
                  <a:pt x="5435529" y="468013"/>
                  <a:pt x="5481988" y="629711"/>
                </a:cubicBezTo>
                <a:cubicBezTo>
                  <a:pt x="5528447" y="791409"/>
                  <a:pt x="5473603" y="1076129"/>
                  <a:pt x="5481988" y="1230798"/>
                </a:cubicBezTo>
                <a:cubicBezTo>
                  <a:pt x="5490373" y="1385467"/>
                  <a:pt x="5440321" y="1514095"/>
                  <a:pt x="5481988" y="1717393"/>
                </a:cubicBezTo>
                <a:cubicBezTo>
                  <a:pt x="5523655" y="1920692"/>
                  <a:pt x="5419065" y="2124283"/>
                  <a:pt x="5481988" y="2289858"/>
                </a:cubicBezTo>
                <a:cubicBezTo>
                  <a:pt x="5544911" y="2455434"/>
                  <a:pt x="5423863" y="2737036"/>
                  <a:pt x="5481988" y="2862322"/>
                </a:cubicBezTo>
                <a:cubicBezTo>
                  <a:pt x="5352739" y="2875162"/>
                  <a:pt x="5178378" y="2805270"/>
                  <a:pt x="4933789" y="2862322"/>
                </a:cubicBezTo>
                <a:cubicBezTo>
                  <a:pt x="4689200" y="2919374"/>
                  <a:pt x="4439661" y="2830457"/>
                  <a:pt x="4275951" y="2862322"/>
                </a:cubicBezTo>
                <a:cubicBezTo>
                  <a:pt x="4112241" y="2894187"/>
                  <a:pt x="3946044" y="2830241"/>
                  <a:pt x="3727752" y="2862322"/>
                </a:cubicBezTo>
                <a:cubicBezTo>
                  <a:pt x="3509460" y="2894403"/>
                  <a:pt x="3499392" y="2851389"/>
                  <a:pt x="3344013" y="2862322"/>
                </a:cubicBezTo>
                <a:cubicBezTo>
                  <a:pt x="3188634" y="2873255"/>
                  <a:pt x="3098358" y="2851156"/>
                  <a:pt x="2905454" y="2862322"/>
                </a:cubicBezTo>
                <a:cubicBezTo>
                  <a:pt x="2712550" y="2873488"/>
                  <a:pt x="2485600" y="2808209"/>
                  <a:pt x="2247615" y="2862322"/>
                </a:cubicBezTo>
                <a:cubicBezTo>
                  <a:pt x="2009630" y="2916435"/>
                  <a:pt x="1902366" y="2854067"/>
                  <a:pt x="1699416" y="2862322"/>
                </a:cubicBezTo>
                <a:cubicBezTo>
                  <a:pt x="1496466" y="2870577"/>
                  <a:pt x="1426985" y="2856174"/>
                  <a:pt x="1260857" y="2862322"/>
                </a:cubicBezTo>
                <a:cubicBezTo>
                  <a:pt x="1094729" y="2868470"/>
                  <a:pt x="866963" y="2862151"/>
                  <a:pt x="712658" y="2862322"/>
                </a:cubicBezTo>
                <a:cubicBezTo>
                  <a:pt x="558353" y="2862493"/>
                  <a:pt x="287936" y="2851088"/>
                  <a:pt x="0" y="2862322"/>
                </a:cubicBezTo>
                <a:cubicBezTo>
                  <a:pt x="-57922" y="2700906"/>
                  <a:pt x="2083" y="2529469"/>
                  <a:pt x="0" y="2375727"/>
                </a:cubicBezTo>
                <a:cubicBezTo>
                  <a:pt x="-2083" y="2221985"/>
                  <a:pt x="44684" y="2070277"/>
                  <a:pt x="0" y="1774640"/>
                </a:cubicBezTo>
                <a:cubicBezTo>
                  <a:pt x="-44684" y="1479003"/>
                  <a:pt x="53946" y="1377467"/>
                  <a:pt x="0" y="1259422"/>
                </a:cubicBezTo>
                <a:cubicBezTo>
                  <a:pt x="-53946" y="1141377"/>
                  <a:pt x="46925" y="847468"/>
                  <a:pt x="0" y="629711"/>
                </a:cubicBezTo>
                <a:cubicBezTo>
                  <a:pt x="-46925" y="411954"/>
                  <a:pt x="23399" y="17001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Rather than worrying too much about which block would be best for testing, </a:t>
            </a:r>
            <a:r>
              <a:rPr lang="en-US" sz="3000" b="1" dirty="0">
                <a:solidFill>
                  <a:srgbClr val="002060"/>
                </a:solidFill>
              </a:rPr>
              <a:t>cross validation </a:t>
            </a:r>
            <a:r>
              <a:rPr lang="en-US" sz="3000" dirty="0"/>
              <a:t>uses them all, one at a time, and </a:t>
            </a:r>
            <a:r>
              <a:rPr lang="en-US" sz="3000" b="1" dirty="0">
                <a:solidFill>
                  <a:srgbClr val="002060"/>
                </a:solidFill>
              </a:rPr>
              <a:t>summarizes the results at the end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933685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7574654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214434" y="609683"/>
            <a:ext cx="5481988" cy="2862322"/>
          </a:xfrm>
          <a:custGeom>
            <a:avLst/>
            <a:gdLst>
              <a:gd name="connsiteX0" fmla="*/ 0 w 5481988"/>
              <a:gd name="connsiteY0" fmla="*/ 0 h 2862322"/>
              <a:gd name="connsiteX1" fmla="*/ 493379 w 5481988"/>
              <a:gd name="connsiteY1" fmla="*/ 0 h 2862322"/>
              <a:gd name="connsiteX2" fmla="*/ 877118 w 5481988"/>
              <a:gd name="connsiteY2" fmla="*/ 0 h 2862322"/>
              <a:gd name="connsiteX3" fmla="*/ 1534957 w 5481988"/>
              <a:gd name="connsiteY3" fmla="*/ 0 h 2862322"/>
              <a:gd name="connsiteX4" fmla="*/ 2028336 w 5481988"/>
              <a:gd name="connsiteY4" fmla="*/ 0 h 2862322"/>
              <a:gd name="connsiteX5" fmla="*/ 2521714 w 5481988"/>
              <a:gd name="connsiteY5" fmla="*/ 0 h 2862322"/>
              <a:gd name="connsiteX6" fmla="*/ 3179553 w 5481988"/>
              <a:gd name="connsiteY6" fmla="*/ 0 h 2862322"/>
              <a:gd name="connsiteX7" fmla="*/ 3618112 w 5481988"/>
              <a:gd name="connsiteY7" fmla="*/ 0 h 2862322"/>
              <a:gd name="connsiteX8" fmla="*/ 4275951 w 5481988"/>
              <a:gd name="connsiteY8" fmla="*/ 0 h 2862322"/>
              <a:gd name="connsiteX9" fmla="*/ 4933789 w 5481988"/>
              <a:gd name="connsiteY9" fmla="*/ 0 h 2862322"/>
              <a:gd name="connsiteX10" fmla="*/ 5481988 w 5481988"/>
              <a:gd name="connsiteY10" fmla="*/ 0 h 2862322"/>
              <a:gd name="connsiteX11" fmla="*/ 5481988 w 5481988"/>
              <a:gd name="connsiteY11" fmla="*/ 629711 h 2862322"/>
              <a:gd name="connsiteX12" fmla="*/ 5481988 w 5481988"/>
              <a:gd name="connsiteY12" fmla="*/ 1230798 h 2862322"/>
              <a:gd name="connsiteX13" fmla="*/ 5481988 w 5481988"/>
              <a:gd name="connsiteY13" fmla="*/ 1717393 h 2862322"/>
              <a:gd name="connsiteX14" fmla="*/ 5481988 w 5481988"/>
              <a:gd name="connsiteY14" fmla="*/ 2289858 h 2862322"/>
              <a:gd name="connsiteX15" fmla="*/ 5481988 w 5481988"/>
              <a:gd name="connsiteY15" fmla="*/ 2862322 h 2862322"/>
              <a:gd name="connsiteX16" fmla="*/ 4933789 w 5481988"/>
              <a:gd name="connsiteY16" fmla="*/ 2862322 h 2862322"/>
              <a:gd name="connsiteX17" fmla="*/ 4275951 w 5481988"/>
              <a:gd name="connsiteY17" fmla="*/ 2862322 h 2862322"/>
              <a:gd name="connsiteX18" fmla="*/ 3727752 w 5481988"/>
              <a:gd name="connsiteY18" fmla="*/ 2862322 h 2862322"/>
              <a:gd name="connsiteX19" fmla="*/ 3344013 w 5481988"/>
              <a:gd name="connsiteY19" fmla="*/ 2862322 h 2862322"/>
              <a:gd name="connsiteX20" fmla="*/ 2905454 w 5481988"/>
              <a:gd name="connsiteY20" fmla="*/ 2862322 h 2862322"/>
              <a:gd name="connsiteX21" fmla="*/ 2247615 w 5481988"/>
              <a:gd name="connsiteY21" fmla="*/ 2862322 h 2862322"/>
              <a:gd name="connsiteX22" fmla="*/ 1699416 w 5481988"/>
              <a:gd name="connsiteY22" fmla="*/ 2862322 h 2862322"/>
              <a:gd name="connsiteX23" fmla="*/ 1260857 w 5481988"/>
              <a:gd name="connsiteY23" fmla="*/ 2862322 h 2862322"/>
              <a:gd name="connsiteX24" fmla="*/ 712658 w 5481988"/>
              <a:gd name="connsiteY24" fmla="*/ 2862322 h 2862322"/>
              <a:gd name="connsiteX25" fmla="*/ 0 w 5481988"/>
              <a:gd name="connsiteY25" fmla="*/ 2862322 h 2862322"/>
              <a:gd name="connsiteX26" fmla="*/ 0 w 5481988"/>
              <a:gd name="connsiteY26" fmla="*/ 2375727 h 2862322"/>
              <a:gd name="connsiteX27" fmla="*/ 0 w 5481988"/>
              <a:gd name="connsiteY27" fmla="*/ 1774640 h 2862322"/>
              <a:gd name="connsiteX28" fmla="*/ 0 w 5481988"/>
              <a:gd name="connsiteY28" fmla="*/ 1259422 h 2862322"/>
              <a:gd name="connsiteX29" fmla="*/ 0 w 5481988"/>
              <a:gd name="connsiteY29" fmla="*/ 629711 h 2862322"/>
              <a:gd name="connsiteX30" fmla="*/ 0 w 5481988"/>
              <a:gd name="connsiteY30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1988" h="286232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52943" y="203837"/>
                  <a:pt x="5435529" y="468013"/>
                  <a:pt x="5481988" y="629711"/>
                </a:cubicBezTo>
                <a:cubicBezTo>
                  <a:pt x="5528447" y="791409"/>
                  <a:pt x="5473603" y="1076129"/>
                  <a:pt x="5481988" y="1230798"/>
                </a:cubicBezTo>
                <a:cubicBezTo>
                  <a:pt x="5490373" y="1385467"/>
                  <a:pt x="5440321" y="1514095"/>
                  <a:pt x="5481988" y="1717393"/>
                </a:cubicBezTo>
                <a:cubicBezTo>
                  <a:pt x="5523655" y="1920692"/>
                  <a:pt x="5419065" y="2124283"/>
                  <a:pt x="5481988" y="2289858"/>
                </a:cubicBezTo>
                <a:cubicBezTo>
                  <a:pt x="5544911" y="2455434"/>
                  <a:pt x="5423863" y="2737036"/>
                  <a:pt x="5481988" y="2862322"/>
                </a:cubicBezTo>
                <a:cubicBezTo>
                  <a:pt x="5352739" y="2875162"/>
                  <a:pt x="5178378" y="2805270"/>
                  <a:pt x="4933789" y="2862322"/>
                </a:cubicBezTo>
                <a:cubicBezTo>
                  <a:pt x="4689200" y="2919374"/>
                  <a:pt x="4439661" y="2830457"/>
                  <a:pt x="4275951" y="2862322"/>
                </a:cubicBezTo>
                <a:cubicBezTo>
                  <a:pt x="4112241" y="2894187"/>
                  <a:pt x="3946044" y="2830241"/>
                  <a:pt x="3727752" y="2862322"/>
                </a:cubicBezTo>
                <a:cubicBezTo>
                  <a:pt x="3509460" y="2894403"/>
                  <a:pt x="3499392" y="2851389"/>
                  <a:pt x="3344013" y="2862322"/>
                </a:cubicBezTo>
                <a:cubicBezTo>
                  <a:pt x="3188634" y="2873255"/>
                  <a:pt x="3098358" y="2851156"/>
                  <a:pt x="2905454" y="2862322"/>
                </a:cubicBezTo>
                <a:cubicBezTo>
                  <a:pt x="2712550" y="2873488"/>
                  <a:pt x="2485600" y="2808209"/>
                  <a:pt x="2247615" y="2862322"/>
                </a:cubicBezTo>
                <a:cubicBezTo>
                  <a:pt x="2009630" y="2916435"/>
                  <a:pt x="1902366" y="2854067"/>
                  <a:pt x="1699416" y="2862322"/>
                </a:cubicBezTo>
                <a:cubicBezTo>
                  <a:pt x="1496466" y="2870577"/>
                  <a:pt x="1426985" y="2856174"/>
                  <a:pt x="1260857" y="2862322"/>
                </a:cubicBezTo>
                <a:cubicBezTo>
                  <a:pt x="1094729" y="2868470"/>
                  <a:pt x="866963" y="2862151"/>
                  <a:pt x="712658" y="2862322"/>
                </a:cubicBezTo>
                <a:cubicBezTo>
                  <a:pt x="558353" y="2862493"/>
                  <a:pt x="287936" y="2851088"/>
                  <a:pt x="0" y="2862322"/>
                </a:cubicBezTo>
                <a:cubicBezTo>
                  <a:pt x="-57922" y="2700906"/>
                  <a:pt x="2083" y="2529469"/>
                  <a:pt x="0" y="2375727"/>
                </a:cubicBezTo>
                <a:cubicBezTo>
                  <a:pt x="-2083" y="2221985"/>
                  <a:pt x="44684" y="2070277"/>
                  <a:pt x="0" y="1774640"/>
                </a:cubicBezTo>
                <a:cubicBezTo>
                  <a:pt x="-44684" y="1479003"/>
                  <a:pt x="53946" y="1377467"/>
                  <a:pt x="0" y="1259422"/>
                </a:cubicBezTo>
                <a:cubicBezTo>
                  <a:pt x="-53946" y="1141377"/>
                  <a:pt x="46925" y="847468"/>
                  <a:pt x="0" y="629711"/>
                </a:cubicBezTo>
                <a:cubicBezTo>
                  <a:pt x="-46925" y="411954"/>
                  <a:pt x="23399" y="17001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Rather than worrying too much about which block would be best for testing, </a:t>
            </a:r>
            <a:r>
              <a:rPr lang="en-US" sz="3000" b="1" dirty="0">
                <a:solidFill>
                  <a:srgbClr val="002060"/>
                </a:solidFill>
              </a:rPr>
              <a:t>cross validation </a:t>
            </a:r>
            <a:r>
              <a:rPr lang="en-US" sz="3000" dirty="0"/>
              <a:t>uses them all, one at a time, and </a:t>
            </a:r>
            <a:r>
              <a:rPr lang="en-US" sz="3000" b="1" dirty="0">
                <a:solidFill>
                  <a:srgbClr val="002060"/>
                </a:solidFill>
              </a:rPr>
              <a:t>summarizes the results at the end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828820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291929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214434" y="609683"/>
            <a:ext cx="5481988" cy="2862322"/>
          </a:xfrm>
          <a:custGeom>
            <a:avLst/>
            <a:gdLst>
              <a:gd name="connsiteX0" fmla="*/ 0 w 5481988"/>
              <a:gd name="connsiteY0" fmla="*/ 0 h 2862322"/>
              <a:gd name="connsiteX1" fmla="*/ 493379 w 5481988"/>
              <a:gd name="connsiteY1" fmla="*/ 0 h 2862322"/>
              <a:gd name="connsiteX2" fmla="*/ 877118 w 5481988"/>
              <a:gd name="connsiteY2" fmla="*/ 0 h 2862322"/>
              <a:gd name="connsiteX3" fmla="*/ 1534957 w 5481988"/>
              <a:gd name="connsiteY3" fmla="*/ 0 h 2862322"/>
              <a:gd name="connsiteX4" fmla="*/ 2028336 w 5481988"/>
              <a:gd name="connsiteY4" fmla="*/ 0 h 2862322"/>
              <a:gd name="connsiteX5" fmla="*/ 2521714 w 5481988"/>
              <a:gd name="connsiteY5" fmla="*/ 0 h 2862322"/>
              <a:gd name="connsiteX6" fmla="*/ 3179553 w 5481988"/>
              <a:gd name="connsiteY6" fmla="*/ 0 h 2862322"/>
              <a:gd name="connsiteX7" fmla="*/ 3618112 w 5481988"/>
              <a:gd name="connsiteY7" fmla="*/ 0 h 2862322"/>
              <a:gd name="connsiteX8" fmla="*/ 4275951 w 5481988"/>
              <a:gd name="connsiteY8" fmla="*/ 0 h 2862322"/>
              <a:gd name="connsiteX9" fmla="*/ 4933789 w 5481988"/>
              <a:gd name="connsiteY9" fmla="*/ 0 h 2862322"/>
              <a:gd name="connsiteX10" fmla="*/ 5481988 w 5481988"/>
              <a:gd name="connsiteY10" fmla="*/ 0 h 2862322"/>
              <a:gd name="connsiteX11" fmla="*/ 5481988 w 5481988"/>
              <a:gd name="connsiteY11" fmla="*/ 629711 h 2862322"/>
              <a:gd name="connsiteX12" fmla="*/ 5481988 w 5481988"/>
              <a:gd name="connsiteY12" fmla="*/ 1230798 h 2862322"/>
              <a:gd name="connsiteX13" fmla="*/ 5481988 w 5481988"/>
              <a:gd name="connsiteY13" fmla="*/ 1717393 h 2862322"/>
              <a:gd name="connsiteX14" fmla="*/ 5481988 w 5481988"/>
              <a:gd name="connsiteY14" fmla="*/ 2289858 h 2862322"/>
              <a:gd name="connsiteX15" fmla="*/ 5481988 w 5481988"/>
              <a:gd name="connsiteY15" fmla="*/ 2862322 h 2862322"/>
              <a:gd name="connsiteX16" fmla="*/ 4933789 w 5481988"/>
              <a:gd name="connsiteY16" fmla="*/ 2862322 h 2862322"/>
              <a:gd name="connsiteX17" fmla="*/ 4275951 w 5481988"/>
              <a:gd name="connsiteY17" fmla="*/ 2862322 h 2862322"/>
              <a:gd name="connsiteX18" fmla="*/ 3727752 w 5481988"/>
              <a:gd name="connsiteY18" fmla="*/ 2862322 h 2862322"/>
              <a:gd name="connsiteX19" fmla="*/ 3344013 w 5481988"/>
              <a:gd name="connsiteY19" fmla="*/ 2862322 h 2862322"/>
              <a:gd name="connsiteX20" fmla="*/ 2905454 w 5481988"/>
              <a:gd name="connsiteY20" fmla="*/ 2862322 h 2862322"/>
              <a:gd name="connsiteX21" fmla="*/ 2247615 w 5481988"/>
              <a:gd name="connsiteY21" fmla="*/ 2862322 h 2862322"/>
              <a:gd name="connsiteX22" fmla="*/ 1699416 w 5481988"/>
              <a:gd name="connsiteY22" fmla="*/ 2862322 h 2862322"/>
              <a:gd name="connsiteX23" fmla="*/ 1260857 w 5481988"/>
              <a:gd name="connsiteY23" fmla="*/ 2862322 h 2862322"/>
              <a:gd name="connsiteX24" fmla="*/ 712658 w 5481988"/>
              <a:gd name="connsiteY24" fmla="*/ 2862322 h 2862322"/>
              <a:gd name="connsiteX25" fmla="*/ 0 w 5481988"/>
              <a:gd name="connsiteY25" fmla="*/ 2862322 h 2862322"/>
              <a:gd name="connsiteX26" fmla="*/ 0 w 5481988"/>
              <a:gd name="connsiteY26" fmla="*/ 2375727 h 2862322"/>
              <a:gd name="connsiteX27" fmla="*/ 0 w 5481988"/>
              <a:gd name="connsiteY27" fmla="*/ 1774640 h 2862322"/>
              <a:gd name="connsiteX28" fmla="*/ 0 w 5481988"/>
              <a:gd name="connsiteY28" fmla="*/ 1259422 h 2862322"/>
              <a:gd name="connsiteX29" fmla="*/ 0 w 5481988"/>
              <a:gd name="connsiteY29" fmla="*/ 629711 h 2862322"/>
              <a:gd name="connsiteX30" fmla="*/ 0 w 5481988"/>
              <a:gd name="connsiteY30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1988" h="286232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52943" y="203837"/>
                  <a:pt x="5435529" y="468013"/>
                  <a:pt x="5481988" y="629711"/>
                </a:cubicBezTo>
                <a:cubicBezTo>
                  <a:pt x="5528447" y="791409"/>
                  <a:pt x="5473603" y="1076129"/>
                  <a:pt x="5481988" y="1230798"/>
                </a:cubicBezTo>
                <a:cubicBezTo>
                  <a:pt x="5490373" y="1385467"/>
                  <a:pt x="5440321" y="1514095"/>
                  <a:pt x="5481988" y="1717393"/>
                </a:cubicBezTo>
                <a:cubicBezTo>
                  <a:pt x="5523655" y="1920692"/>
                  <a:pt x="5419065" y="2124283"/>
                  <a:pt x="5481988" y="2289858"/>
                </a:cubicBezTo>
                <a:cubicBezTo>
                  <a:pt x="5544911" y="2455434"/>
                  <a:pt x="5423863" y="2737036"/>
                  <a:pt x="5481988" y="2862322"/>
                </a:cubicBezTo>
                <a:cubicBezTo>
                  <a:pt x="5352739" y="2875162"/>
                  <a:pt x="5178378" y="2805270"/>
                  <a:pt x="4933789" y="2862322"/>
                </a:cubicBezTo>
                <a:cubicBezTo>
                  <a:pt x="4689200" y="2919374"/>
                  <a:pt x="4439661" y="2830457"/>
                  <a:pt x="4275951" y="2862322"/>
                </a:cubicBezTo>
                <a:cubicBezTo>
                  <a:pt x="4112241" y="2894187"/>
                  <a:pt x="3946044" y="2830241"/>
                  <a:pt x="3727752" y="2862322"/>
                </a:cubicBezTo>
                <a:cubicBezTo>
                  <a:pt x="3509460" y="2894403"/>
                  <a:pt x="3499392" y="2851389"/>
                  <a:pt x="3344013" y="2862322"/>
                </a:cubicBezTo>
                <a:cubicBezTo>
                  <a:pt x="3188634" y="2873255"/>
                  <a:pt x="3098358" y="2851156"/>
                  <a:pt x="2905454" y="2862322"/>
                </a:cubicBezTo>
                <a:cubicBezTo>
                  <a:pt x="2712550" y="2873488"/>
                  <a:pt x="2485600" y="2808209"/>
                  <a:pt x="2247615" y="2862322"/>
                </a:cubicBezTo>
                <a:cubicBezTo>
                  <a:pt x="2009630" y="2916435"/>
                  <a:pt x="1902366" y="2854067"/>
                  <a:pt x="1699416" y="2862322"/>
                </a:cubicBezTo>
                <a:cubicBezTo>
                  <a:pt x="1496466" y="2870577"/>
                  <a:pt x="1426985" y="2856174"/>
                  <a:pt x="1260857" y="2862322"/>
                </a:cubicBezTo>
                <a:cubicBezTo>
                  <a:pt x="1094729" y="2868470"/>
                  <a:pt x="866963" y="2862151"/>
                  <a:pt x="712658" y="2862322"/>
                </a:cubicBezTo>
                <a:cubicBezTo>
                  <a:pt x="558353" y="2862493"/>
                  <a:pt x="287936" y="2851088"/>
                  <a:pt x="0" y="2862322"/>
                </a:cubicBezTo>
                <a:cubicBezTo>
                  <a:pt x="-57922" y="2700906"/>
                  <a:pt x="2083" y="2529469"/>
                  <a:pt x="0" y="2375727"/>
                </a:cubicBezTo>
                <a:cubicBezTo>
                  <a:pt x="-2083" y="2221985"/>
                  <a:pt x="44684" y="2070277"/>
                  <a:pt x="0" y="1774640"/>
                </a:cubicBezTo>
                <a:cubicBezTo>
                  <a:pt x="-44684" y="1479003"/>
                  <a:pt x="53946" y="1377467"/>
                  <a:pt x="0" y="1259422"/>
                </a:cubicBezTo>
                <a:cubicBezTo>
                  <a:pt x="-53946" y="1141377"/>
                  <a:pt x="46925" y="847468"/>
                  <a:pt x="0" y="629711"/>
                </a:cubicBezTo>
                <a:cubicBezTo>
                  <a:pt x="-46925" y="411954"/>
                  <a:pt x="23399" y="17001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Rather than worrying too much about which block would be best for testing, </a:t>
            </a:r>
            <a:r>
              <a:rPr lang="en-US" sz="3000" b="1" dirty="0">
                <a:solidFill>
                  <a:srgbClr val="002060"/>
                </a:solidFill>
              </a:rPr>
              <a:t>cross validation </a:t>
            </a:r>
            <a:r>
              <a:rPr lang="en-US" sz="3000" dirty="0"/>
              <a:t>uses them all, one at a time, and </a:t>
            </a:r>
            <a:r>
              <a:rPr lang="en-US" sz="3000" b="1" dirty="0">
                <a:solidFill>
                  <a:srgbClr val="002060"/>
                </a:solidFill>
              </a:rPr>
              <a:t>summarizes the results at the end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144525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927100" y="4402078"/>
            <a:ext cx="10217150" cy="1477328"/>
          </a:xfrm>
          <a:custGeom>
            <a:avLst/>
            <a:gdLst>
              <a:gd name="connsiteX0" fmla="*/ 0 w 10217150"/>
              <a:gd name="connsiteY0" fmla="*/ 0 h 1477328"/>
              <a:gd name="connsiteX1" fmla="*/ 465448 w 10217150"/>
              <a:gd name="connsiteY1" fmla="*/ 0 h 1477328"/>
              <a:gd name="connsiteX2" fmla="*/ 726553 w 10217150"/>
              <a:gd name="connsiteY2" fmla="*/ 0 h 1477328"/>
              <a:gd name="connsiteX3" fmla="*/ 1498515 w 10217150"/>
              <a:gd name="connsiteY3" fmla="*/ 0 h 1477328"/>
              <a:gd name="connsiteX4" fmla="*/ 1963963 w 10217150"/>
              <a:gd name="connsiteY4" fmla="*/ 0 h 1477328"/>
              <a:gd name="connsiteX5" fmla="*/ 2429411 w 10217150"/>
              <a:gd name="connsiteY5" fmla="*/ 0 h 1477328"/>
              <a:gd name="connsiteX6" fmla="*/ 3201374 w 10217150"/>
              <a:gd name="connsiteY6" fmla="*/ 0 h 1477328"/>
              <a:gd name="connsiteX7" fmla="*/ 3564650 w 10217150"/>
              <a:gd name="connsiteY7" fmla="*/ 0 h 1477328"/>
              <a:gd name="connsiteX8" fmla="*/ 4336613 w 10217150"/>
              <a:gd name="connsiteY8" fmla="*/ 0 h 1477328"/>
              <a:gd name="connsiteX9" fmla="*/ 5108575 w 10217150"/>
              <a:gd name="connsiteY9" fmla="*/ 0 h 1477328"/>
              <a:gd name="connsiteX10" fmla="*/ 5676194 w 10217150"/>
              <a:gd name="connsiteY10" fmla="*/ 0 h 1477328"/>
              <a:gd name="connsiteX11" fmla="*/ 6448157 w 10217150"/>
              <a:gd name="connsiteY11" fmla="*/ 0 h 1477328"/>
              <a:gd name="connsiteX12" fmla="*/ 6913605 w 10217150"/>
              <a:gd name="connsiteY12" fmla="*/ 0 h 1477328"/>
              <a:gd name="connsiteX13" fmla="*/ 7379053 w 10217150"/>
              <a:gd name="connsiteY13" fmla="*/ 0 h 1477328"/>
              <a:gd name="connsiteX14" fmla="*/ 8048844 w 10217150"/>
              <a:gd name="connsiteY14" fmla="*/ 0 h 1477328"/>
              <a:gd name="connsiteX15" fmla="*/ 8514292 w 10217150"/>
              <a:gd name="connsiteY15" fmla="*/ 0 h 1477328"/>
              <a:gd name="connsiteX16" fmla="*/ 9286254 w 10217150"/>
              <a:gd name="connsiteY16" fmla="*/ 0 h 1477328"/>
              <a:gd name="connsiteX17" fmla="*/ 10217150 w 10217150"/>
              <a:gd name="connsiteY17" fmla="*/ 0 h 1477328"/>
              <a:gd name="connsiteX18" fmla="*/ 10217150 w 10217150"/>
              <a:gd name="connsiteY18" fmla="*/ 492443 h 1477328"/>
              <a:gd name="connsiteX19" fmla="*/ 10217150 w 10217150"/>
              <a:gd name="connsiteY19" fmla="*/ 999659 h 1477328"/>
              <a:gd name="connsiteX20" fmla="*/ 10217150 w 10217150"/>
              <a:gd name="connsiteY20" fmla="*/ 1477328 h 1477328"/>
              <a:gd name="connsiteX21" fmla="*/ 9853874 w 10217150"/>
              <a:gd name="connsiteY21" fmla="*/ 1477328 h 1477328"/>
              <a:gd name="connsiteX22" fmla="*/ 9286254 w 10217150"/>
              <a:gd name="connsiteY22" fmla="*/ 1477328 h 1477328"/>
              <a:gd name="connsiteX23" fmla="*/ 8922978 w 10217150"/>
              <a:gd name="connsiteY23" fmla="*/ 1477328 h 1477328"/>
              <a:gd name="connsiteX24" fmla="*/ 8355358 w 10217150"/>
              <a:gd name="connsiteY24" fmla="*/ 1477328 h 1477328"/>
              <a:gd name="connsiteX25" fmla="*/ 8094253 w 10217150"/>
              <a:gd name="connsiteY25" fmla="*/ 1477328 h 1477328"/>
              <a:gd name="connsiteX26" fmla="*/ 7833148 w 10217150"/>
              <a:gd name="connsiteY26" fmla="*/ 1477328 h 1477328"/>
              <a:gd name="connsiteX27" fmla="*/ 7265529 w 10217150"/>
              <a:gd name="connsiteY27" fmla="*/ 1477328 h 1477328"/>
              <a:gd name="connsiteX28" fmla="*/ 6902252 w 10217150"/>
              <a:gd name="connsiteY28" fmla="*/ 1477328 h 1477328"/>
              <a:gd name="connsiteX29" fmla="*/ 6232462 w 10217150"/>
              <a:gd name="connsiteY29" fmla="*/ 1477328 h 1477328"/>
              <a:gd name="connsiteX30" fmla="*/ 5869185 w 10217150"/>
              <a:gd name="connsiteY30" fmla="*/ 1477328 h 1477328"/>
              <a:gd name="connsiteX31" fmla="*/ 5199394 w 10217150"/>
              <a:gd name="connsiteY31" fmla="*/ 1477328 h 1477328"/>
              <a:gd name="connsiteX32" fmla="*/ 4938289 w 10217150"/>
              <a:gd name="connsiteY32" fmla="*/ 1477328 h 1477328"/>
              <a:gd name="connsiteX33" fmla="*/ 4268498 w 10217150"/>
              <a:gd name="connsiteY33" fmla="*/ 1477328 h 1477328"/>
              <a:gd name="connsiteX34" fmla="*/ 3905222 w 10217150"/>
              <a:gd name="connsiteY34" fmla="*/ 1477328 h 1477328"/>
              <a:gd name="connsiteX35" fmla="*/ 3644117 w 10217150"/>
              <a:gd name="connsiteY35" fmla="*/ 1477328 h 1477328"/>
              <a:gd name="connsiteX36" fmla="*/ 3280840 w 10217150"/>
              <a:gd name="connsiteY36" fmla="*/ 1477328 h 1477328"/>
              <a:gd name="connsiteX37" fmla="*/ 2611049 w 10217150"/>
              <a:gd name="connsiteY37" fmla="*/ 1477328 h 1477328"/>
              <a:gd name="connsiteX38" fmla="*/ 2247773 w 10217150"/>
              <a:gd name="connsiteY38" fmla="*/ 1477328 h 1477328"/>
              <a:gd name="connsiteX39" fmla="*/ 1986668 w 10217150"/>
              <a:gd name="connsiteY39" fmla="*/ 1477328 h 1477328"/>
              <a:gd name="connsiteX40" fmla="*/ 1623392 w 10217150"/>
              <a:gd name="connsiteY40" fmla="*/ 1477328 h 1477328"/>
              <a:gd name="connsiteX41" fmla="*/ 1157944 w 10217150"/>
              <a:gd name="connsiteY41" fmla="*/ 1477328 h 1477328"/>
              <a:gd name="connsiteX42" fmla="*/ 590324 w 10217150"/>
              <a:gd name="connsiteY42" fmla="*/ 1477328 h 1477328"/>
              <a:gd name="connsiteX43" fmla="*/ 0 w 10217150"/>
              <a:gd name="connsiteY43" fmla="*/ 1477328 h 1477328"/>
              <a:gd name="connsiteX44" fmla="*/ 0 w 10217150"/>
              <a:gd name="connsiteY44" fmla="*/ 955339 h 1477328"/>
              <a:gd name="connsiteX45" fmla="*/ 0 w 10217150"/>
              <a:gd name="connsiteY45" fmla="*/ 462896 h 1477328"/>
              <a:gd name="connsiteX46" fmla="*/ 0 w 10217150"/>
              <a:gd name="connsiteY46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217150" h="1477328" extrusionOk="0">
                <a:moveTo>
                  <a:pt x="0" y="0"/>
                </a:moveTo>
                <a:cubicBezTo>
                  <a:pt x="199436" y="-26670"/>
                  <a:pt x="344085" y="24028"/>
                  <a:pt x="465448" y="0"/>
                </a:cubicBezTo>
                <a:cubicBezTo>
                  <a:pt x="586811" y="-24028"/>
                  <a:pt x="636929" y="29064"/>
                  <a:pt x="726553" y="0"/>
                </a:cubicBezTo>
                <a:cubicBezTo>
                  <a:pt x="816178" y="-29064"/>
                  <a:pt x="1252268" y="56816"/>
                  <a:pt x="1498515" y="0"/>
                </a:cubicBezTo>
                <a:cubicBezTo>
                  <a:pt x="1744762" y="-56816"/>
                  <a:pt x="1822693" y="21745"/>
                  <a:pt x="1963963" y="0"/>
                </a:cubicBezTo>
                <a:cubicBezTo>
                  <a:pt x="2105233" y="-21745"/>
                  <a:pt x="2280891" y="11935"/>
                  <a:pt x="2429411" y="0"/>
                </a:cubicBezTo>
                <a:cubicBezTo>
                  <a:pt x="2577931" y="-11935"/>
                  <a:pt x="2846270" y="86224"/>
                  <a:pt x="3201374" y="0"/>
                </a:cubicBezTo>
                <a:cubicBezTo>
                  <a:pt x="3556478" y="-86224"/>
                  <a:pt x="3423601" y="40955"/>
                  <a:pt x="3564650" y="0"/>
                </a:cubicBezTo>
                <a:cubicBezTo>
                  <a:pt x="3705699" y="-40955"/>
                  <a:pt x="4129004" y="38736"/>
                  <a:pt x="4336613" y="0"/>
                </a:cubicBezTo>
                <a:cubicBezTo>
                  <a:pt x="4544222" y="-38736"/>
                  <a:pt x="4839211" y="67058"/>
                  <a:pt x="5108575" y="0"/>
                </a:cubicBezTo>
                <a:cubicBezTo>
                  <a:pt x="5377939" y="-67058"/>
                  <a:pt x="5440460" y="44026"/>
                  <a:pt x="5676194" y="0"/>
                </a:cubicBezTo>
                <a:cubicBezTo>
                  <a:pt x="5911928" y="-44026"/>
                  <a:pt x="6097988" y="51938"/>
                  <a:pt x="6448157" y="0"/>
                </a:cubicBezTo>
                <a:cubicBezTo>
                  <a:pt x="6798326" y="-51938"/>
                  <a:pt x="6722849" y="4808"/>
                  <a:pt x="6913605" y="0"/>
                </a:cubicBezTo>
                <a:cubicBezTo>
                  <a:pt x="7104361" y="-4808"/>
                  <a:pt x="7173360" y="39991"/>
                  <a:pt x="7379053" y="0"/>
                </a:cubicBezTo>
                <a:cubicBezTo>
                  <a:pt x="7584746" y="-39991"/>
                  <a:pt x="7840883" y="80315"/>
                  <a:pt x="8048844" y="0"/>
                </a:cubicBezTo>
                <a:cubicBezTo>
                  <a:pt x="8256805" y="-80315"/>
                  <a:pt x="8364230" y="10116"/>
                  <a:pt x="8514292" y="0"/>
                </a:cubicBezTo>
                <a:cubicBezTo>
                  <a:pt x="8664354" y="-10116"/>
                  <a:pt x="9092284" y="89138"/>
                  <a:pt x="9286254" y="0"/>
                </a:cubicBezTo>
                <a:cubicBezTo>
                  <a:pt x="9480224" y="-89138"/>
                  <a:pt x="9834543" y="108552"/>
                  <a:pt x="10217150" y="0"/>
                </a:cubicBezTo>
                <a:cubicBezTo>
                  <a:pt x="10235942" y="118621"/>
                  <a:pt x="10215173" y="254777"/>
                  <a:pt x="10217150" y="492443"/>
                </a:cubicBezTo>
                <a:cubicBezTo>
                  <a:pt x="10219127" y="730109"/>
                  <a:pt x="10215788" y="824172"/>
                  <a:pt x="10217150" y="999659"/>
                </a:cubicBezTo>
                <a:cubicBezTo>
                  <a:pt x="10218512" y="1175146"/>
                  <a:pt x="10164645" y="1248033"/>
                  <a:pt x="10217150" y="1477328"/>
                </a:cubicBezTo>
                <a:cubicBezTo>
                  <a:pt x="10064986" y="1482215"/>
                  <a:pt x="9936920" y="1463278"/>
                  <a:pt x="9853874" y="1477328"/>
                </a:cubicBezTo>
                <a:cubicBezTo>
                  <a:pt x="9770828" y="1491378"/>
                  <a:pt x="9498113" y="1443299"/>
                  <a:pt x="9286254" y="1477328"/>
                </a:cubicBezTo>
                <a:cubicBezTo>
                  <a:pt x="9074395" y="1511357"/>
                  <a:pt x="9032375" y="1438905"/>
                  <a:pt x="8922978" y="1477328"/>
                </a:cubicBezTo>
                <a:cubicBezTo>
                  <a:pt x="8813581" y="1515751"/>
                  <a:pt x="8472475" y="1444403"/>
                  <a:pt x="8355358" y="1477328"/>
                </a:cubicBezTo>
                <a:cubicBezTo>
                  <a:pt x="8238241" y="1510253"/>
                  <a:pt x="8161264" y="1454127"/>
                  <a:pt x="8094253" y="1477328"/>
                </a:cubicBezTo>
                <a:cubicBezTo>
                  <a:pt x="8027243" y="1500529"/>
                  <a:pt x="7949229" y="1472908"/>
                  <a:pt x="7833148" y="1477328"/>
                </a:cubicBezTo>
                <a:cubicBezTo>
                  <a:pt x="7717067" y="1481748"/>
                  <a:pt x="7531377" y="1475712"/>
                  <a:pt x="7265529" y="1477328"/>
                </a:cubicBezTo>
                <a:cubicBezTo>
                  <a:pt x="6999681" y="1478944"/>
                  <a:pt x="7027208" y="1451391"/>
                  <a:pt x="6902252" y="1477328"/>
                </a:cubicBezTo>
                <a:cubicBezTo>
                  <a:pt x="6777296" y="1503265"/>
                  <a:pt x="6427973" y="1412071"/>
                  <a:pt x="6232462" y="1477328"/>
                </a:cubicBezTo>
                <a:cubicBezTo>
                  <a:pt x="6036951" y="1542585"/>
                  <a:pt x="5947851" y="1459079"/>
                  <a:pt x="5869185" y="1477328"/>
                </a:cubicBezTo>
                <a:cubicBezTo>
                  <a:pt x="5790519" y="1495577"/>
                  <a:pt x="5421823" y="1473829"/>
                  <a:pt x="5199394" y="1477328"/>
                </a:cubicBezTo>
                <a:cubicBezTo>
                  <a:pt x="4976965" y="1480827"/>
                  <a:pt x="5019756" y="1454168"/>
                  <a:pt x="4938289" y="1477328"/>
                </a:cubicBezTo>
                <a:cubicBezTo>
                  <a:pt x="4856823" y="1500488"/>
                  <a:pt x="4513323" y="1418726"/>
                  <a:pt x="4268498" y="1477328"/>
                </a:cubicBezTo>
                <a:cubicBezTo>
                  <a:pt x="4023673" y="1535930"/>
                  <a:pt x="4051013" y="1471879"/>
                  <a:pt x="3905222" y="1477328"/>
                </a:cubicBezTo>
                <a:cubicBezTo>
                  <a:pt x="3759431" y="1482777"/>
                  <a:pt x="3706078" y="1460211"/>
                  <a:pt x="3644117" y="1477328"/>
                </a:cubicBezTo>
                <a:cubicBezTo>
                  <a:pt x="3582156" y="1494445"/>
                  <a:pt x="3359514" y="1464644"/>
                  <a:pt x="3280840" y="1477328"/>
                </a:cubicBezTo>
                <a:cubicBezTo>
                  <a:pt x="3202166" y="1490012"/>
                  <a:pt x="2773515" y="1402152"/>
                  <a:pt x="2611049" y="1477328"/>
                </a:cubicBezTo>
                <a:cubicBezTo>
                  <a:pt x="2448583" y="1552504"/>
                  <a:pt x="2355978" y="1445128"/>
                  <a:pt x="2247773" y="1477328"/>
                </a:cubicBezTo>
                <a:cubicBezTo>
                  <a:pt x="2139568" y="1509528"/>
                  <a:pt x="2101964" y="1448869"/>
                  <a:pt x="1986668" y="1477328"/>
                </a:cubicBezTo>
                <a:cubicBezTo>
                  <a:pt x="1871373" y="1505787"/>
                  <a:pt x="1787406" y="1472738"/>
                  <a:pt x="1623392" y="1477328"/>
                </a:cubicBezTo>
                <a:cubicBezTo>
                  <a:pt x="1459378" y="1481918"/>
                  <a:pt x="1265839" y="1454612"/>
                  <a:pt x="1157944" y="1477328"/>
                </a:cubicBezTo>
                <a:cubicBezTo>
                  <a:pt x="1050049" y="1500044"/>
                  <a:pt x="712140" y="1418857"/>
                  <a:pt x="590324" y="1477328"/>
                </a:cubicBezTo>
                <a:cubicBezTo>
                  <a:pt x="468508" y="1535799"/>
                  <a:pt x="161054" y="1460165"/>
                  <a:pt x="0" y="1477328"/>
                </a:cubicBezTo>
                <a:cubicBezTo>
                  <a:pt x="-29357" y="1340224"/>
                  <a:pt x="49583" y="1127146"/>
                  <a:pt x="0" y="955339"/>
                </a:cubicBezTo>
                <a:cubicBezTo>
                  <a:pt x="-49583" y="783532"/>
                  <a:pt x="43441" y="609357"/>
                  <a:pt x="0" y="462896"/>
                </a:cubicBezTo>
                <a:cubicBezTo>
                  <a:pt x="-43441" y="316435"/>
                  <a:pt x="5896" y="15744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For example, cross validation would start by using the </a:t>
            </a:r>
            <a:r>
              <a:rPr lang="en-US" sz="3000" b="1" dirty="0"/>
              <a:t>first 8 rows </a:t>
            </a:r>
            <a:r>
              <a:rPr lang="en-US" sz="3000" dirty="0"/>
              <a:t>of the dataset to </a:t>
            </a:r>
            <a:r>
              <a:rPr lang="en-US" sz="3000" b="1" dirty="0">
                <a:solidFill>
                  <a:srgbClr val="00B0F0"/>
                </a:solidFill>
              </a:rPr>
              <a:t>train</a:t>
            </a:r>
            <a:r>
              <a:rPr lang="en-US" sz="3000" dirty="0"/>
              <a:t> our SVM model and then it keeps track of how well the model did with the </a:t>
            </a:r>
            <a:r>
              <a:rPr lang="en-US" sz="3000" b="1" dirty="0">
                <a:solidFill>
                  <a:srgbClr val="FFC000"/>
                </a:solidFill>
              </a:rPr>
              <a:t>test data</a:t>
            </a:r>
            <a:r>
              <a:rPr lang="en-US" sz="3000" dirty="0"/>
              <a:t>.</a:t>
            </a:r>
            <a:endParaRPr lang="en-PH" sz="3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31F74C-DD55-342F-FAA2-946EEE2F5EA3}"/>
              </a:ext>
            </a:extLst>
          </p:cNvPr>
          <p:cNvGrpSpPr/>
          <p:nvPr/>
        </p:nvGrpSpPr>
        <p:grpSpPr>
          <a:xfrm>
            <a:off x="4998968" y="913689"/>
            <a:ext cx="3626659" cy="2934701"/>
            <a:chOff x="2767104" y="385600"/>
            <a:chExt cx="6657792" cy="6025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A17650-E672-598E-F120-96ECE1187EDB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6025545"/>
              <a:chOff x="1008977" y="279182"/>
              <a:chExt cx="6657792" cy="602554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1A60D-CC08-C7BE-2447-55242C1E3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DF267CF-0051-A297-F7D6-1874B3E61461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421232"/>
                <a:chOff x="1008977" y="883495"/>
                <a:chExt cx="6657792" cy="5421232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7F8BB3-4B90-ACBD-3F80-6DFE4D41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552CF8-EABC-B150-2BFB-0BEE07FE7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164B743-1EA9-C3C8-FD2B-E8097CD24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81DE8CE-EF41-4F07-6CA2-AB24A9C6F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594B0C-55B0-0E8C-4320-C517596108E8}"/>
                    </a:ext>
                  </a:extLst>
                </p:cNvPr>
                <p:cNvSpPr txBox="1"/>
                <p:nvPr/>
              </p:nvSpPr>
              <p:spPr>
                <a:xfrm>
                  <a:off x="3626918" y="5325237"/>
                  <a:ext cx="1474804" cy="979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SVM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E4AFB20-5E20-E5B3-4A86-4E9E04856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98C3A13-35AF-8C2D-14D3-3EEB5638F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D94A82-23DB-6DDC-3395-43E04625B5FA}"/>
                </a:ext>
              </a:extLst>
            </p:cNvPr>
            <p:cNvSpPr/>
            <p:nvPr/>
          </p:nvSpPr>
          <p:spPr>
            <a:xfrm>
              <a:off x="3747816" y="4155826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3C12C9-D167-7A89-4C24-1A0BD83F66D2}"/>
                </a:ext>
              </a:extLst>
            </p:cNvPr>
            <p:cNvSpPr/>
            <p:nvPr/>
          </p:nvSpPr>
          <p:spPr>
            <a:xfrm>
              <a:off x="4251972" y="4151997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D47478-7168-000A-4856-FC19B5763D13}"/>
                </a:ext>
              </a:extLst>
            </p:cNvPr>
            <p:cNvSpPr/>
            <p:nvPr/>
          </p:nvSpPr>
          <p:spPr>
            <a:xfrm>
              <a:off x="5132733" y="4165532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F71DB3-E0E6-AA9E-F245-A94C68293F38}"/>
                </a:ext>
              </a:extLst>
            </p:cNvPr>
            <p:cNvSpPr/>
            <p:nvPr/>
          </p:nvSpPr>
          <p:spPr>
            <a:xfrm>
              <a:off x="5712829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D9068C-BCA3-CF4C-A3D8-A72BBC4F43EC}"/>
                </a:ext>
              </a:extLst>
            </p:cNvPr>
            <p:cNvSpPr/>
            <p:nvPr/>
          </p:nvSpPr>
          <p:spPr>
            <a:xfrm>
              <a:off x="6556890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CBE27D-BA0B-726A-98BC-D882B45C7CF9}"/>
                </a:ext>
              </a:extLst>
            </p:cNvPr>
            <p:cNvSpPr/>
            <p:nvPr/>
          </p:nvSpPr>
          <p:spPr>
            <a:xfrm>
              <a:off x="7356876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8BA6E8-39A8-5911-37D9-73E9429AAB51}"/>
                </a:ext>
              </a:extLst>
            </p:cNvPr>
            <p:cNvSpPr/>
            <p:nvPr/>
          </p:nvSpPr>
          <p:spPr>
            <a:xfrm>
              <a:off x="7830898" y="796274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BA427D-3E0F-8228-2483-7F05AF4E5B09}"/>
                </a:ext>
              </a:extLst>
            </p:cNvPr>
            <p:cNvSpPr/>
            <p:nvPr/>
          </p:nvSpPr>
          <p:spPr>
            <a:xfrm>
              <a:off x="8304920" y="796272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11">
              <a:extLst>
                <a:ext uri="{FF2B5EF4-FFF2-40B4-BE49-F238E27FC236}">
                  <a16:creationId xmlns:a16="http://schemas.microsoft.com/office/drawing/2014/main" id="{1891FDBA-1D9D-6E12-B9DD-CE50672C5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589" y="989914"/>
              <a:ext cx="5434119" cy="3453133"/>
            </a:xfrm>
            <a:prstGeom prst="curvedConnector3">
              <a:avLst>
                <a:gd name="adj1" fmla="val 47843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895ADD-47C3-0BEA-0D0E-4ABF22C561ED}"/>
              </a:ext>
            </a:extLst>
          </p:cNvPr>
          <p:cNvSpPr/>
          <p:nvPr/>
        </p:nvSpPr>
        <p:spPr>
          <a:xfrm rot="16200000">
            <a:off x="4293251" y="1981200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110D22E-E456-8A16-7F53-F4001B9130E2}"/>
              </a:ext>
            </a:extLst>
          </p:cNvPr>
          <p:cNvSpPr/>
          <p:nvPr/>
        </p:nvSpPr>
        <p:spPr>
          <a:xfrm rot="16200000">
            <a:off x="9189101" y="1985342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432D1-9E4A-13D3-9B3A-0CF70D2080E0}"/>
              </a:ext>
            </a:extLst>
          </p:cNvPr>
          <p:cNvSpPr txBox="1"/>
          <p:nvPr/>
        </p:nvSpPr>
        <p:spPr>
          <a:xfrm>
            <a:off x="9855983" y="2021621"/>
            <a:ext cx="1974813" cy="477054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500" b="1" dirty="0"/>
              <a:t>95% accuracy</a:t>
            </a:r>
            <a:endParaRPr lang="en-PH" sz="2500" b="1" dirty="0"/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9F0BC343-252E-8326-C235-3CFFEFD7B4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9980300"/>
              </p:ext>
            </p:extLst>
          </p:nvPr>
        </p:nvGraphicFramePr>
        <p:xfrm>
          <a:off x="908140" y="463428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285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927100" y="4402078"/>
            <a:ext cx="10217150" cy="1477328"/>
          </a:xfrm>
          <a:custGeom>
            <a:avLst/>
            <a:gdLst>
              <a:gd name="connsiteX0" fmla="*/ 0 w 10217150"/>
              <a:gd name="connsiteY0" fmla="*/ 0 h 1477328"/>
              <a:gd name="connsiteX1" fmla="*/ 465448 w 10217150"/>
              <a:gd name="connsiteY1" fmla="*/ 0 h 1477328"/>
              <a:gd name="connsiteX2" fmla="*/ 726553 w 10217150"/>
              <a:gd name="connsiteY2" fmla="*/ 0 h 1477328"/>
              <a:gd name="connsiteX3" fmla="*/ 1498515 w 10217150"/>
              <a:gd name="connsiteY3" fmla="*/ 0 h 1477328"/>
              <a:gd name="connsiteX4" fmla="*/ 1963963 w 10217150"/>
              <a:gd name="connsiteY4" fmla="*/ 0 h 1477328"/>
              <a:gd name="connsiteX5" fmla="*/ 2429411 w 10217150"/>
              <a:gd name="connsiteY5" fmla="*/ 0 h 1477328"/>
              <a:gd name="connsiteX6" fmla="*/ 3201374 w 10217150"/>
              <a:gd name="connsiteY6" fmla="*/ 0 h 1477328"/>
              <a:gd name="connsiteX7" fmla="*/ 3564650 w 10217150"/>
              <a:gd name="connsiteY7" fmla="*/ 0 h 1477328"/>
              <a:gd name="connsiteX8" fmla="*/ 4336613 w 10217150"/>
              <a:gd name="connsiteY8" fmla="*/ 0 h 1477328"/>
              <a:gd name="connsiteX9" fmla="*/ 5108575 w 10217150"/>
              <a:gd name="connsiteY9" fmla="*/ 0 h 1477328"/>
              <a:gd name="connsiteX10" fmla="*/ 5676194 w 10217150"/>
              <a:gd name="connsiteY10" fmla="*/ 0 h 1477328"/>
              <a:gd name="connsiteX11" fmla="*/ 6448157 w 10217150"/>
              <a:gd name="connsiteY11" fmla="*/ 0 h 1477328"/>
              <a:gd name="connsiteX12" fmla="*/ 6913605 w 10217150"/>
              <a:gd name="connsiteY12" fmla="*/ 0 h 1477328"/>
              <a:gd name="connsiteX13" fmla="*/ 7379053 w 10217150"/>
              <a:gd name="connsiteY13" fmla="*/ 0 h 1477328"/>
              <a:gd name="connsiteX14" fmla="*/ 8048844 w 10217150"/>
              <a:gd name="connsiteY14" fmla="*/ 0 h 1477328"/>
              <a:gd name="connsiteX15" fmla="*/ 8514292 w 10217150"/>
              <a:gd name="connsiteY15" fmla="*/ 0 h 1477328"/>
              <a:gd name="connsiteX16" fmla="*/ 9286254 w 10217150"/>
              <a:gd name="connsiteY16" fmla="*/ 0 h 1477328"/>
              <a:gd name="connsiteX17" fmla="*/ 10217150 w 10217150"/>
              <a:gd name="connsiteY17" fmla="*/ 0 h 1477328"/>
              <a:gd name="connsiteX18" fmla="*/ 10217150 w 10217150"/>
              <a:gd name="connsiteY18" fmla="*/ 492443 h 1477328"/>
              <a:gd name="connsiteX19" fmla="*/ 10217150 w 10217150"/>
              <a:gd name="connsiteY19" fmla="*/ 999659 h 1477328"/>
              <a:gd name="connsiteX20" fmla="*/ 10217150 w 10217150"/>
              <a:gd name="connsiteY20" fmla="*/ 1477328 h 1477328"/>
              <a:gd name="connsiteX21" fmla="*/ 9853874 w 10217150"/>
              <a:gd name="connsiteY21" fmla="*/ 1477328 h 1477328"/>
              <a:gd name="connsiteX22" fmla="*/ 9286254 w 10217150"/>
              <a:gd name="connsiteY22" fmla="*/ 1477328 h 1477328"/>
              <a:gd name="connsiteX23" fmla="*/ 8922978 w 10217150"/>
              <a:gd name="connsiteY23" fmla="*/ 1477328 h 1477328"/>
              <a:gd name="connsiteX24" fmla="*/ 8355358 w 10217150"/>
              <a:gd name="connsiteY24" fmla="*/ 1477328 h 1477328"/>
              <a:gd name="connsiteX25" fmla="*/ 8094253 w 10217150"/>
              <a:gd name="connsiteY25" fmla="*/ 1477328 h 1477328"/>
              <a:gd name="connsiteX26" fmla="*/ 7833148 w 10217150"/>
              <a:gd name="connsiteY26" fmla="*/ 1477328 h 1477328"/>
              <a:gd name="connsiteX27" fmla="*/ 7265529 w 10217150"/>
              <a:gd name="connsiteY27" fmla="*/ 1477328 h 1477328"/>
              <a:gd name="connsiteX28" fmla="*/ 6902252 w 10217150"/>
              <a:gd name="connsiteY28" fmla="*/ 1477328 h 1477328"/>
              <a:gd name="connsiteX29" fmla="*/ 6232462 w 10217150"/>
              <a:gd name="connsiteY29" fmla="*/ 1477328 h 1477328"/>
              <a:gd name="connsiteX30" fmla="*/ 5869185 w 10217150"/>
              <a:gd name="connsiteY30" fmla="*/ 1477328 h 1477328"/>
              <a:gd name="connsiteX31" fmla="*/ 5199394 w 10217150"/>
              <a:gd name="connsiteY31" fmla="*/ 1477328 h 1477328"/>
              <a:gd name="connsiteX32" fmla="*/ 4938289 w 10217150"/>
              <a:gd name="connsiteY32" fmla="*/ 1477328 h 1477328"/>
              <a:gd name="connsiteX33" fmla="*/ 4268498 w 10217150"/>
              <a:gd name="connsiteY33" fmla="*/ 1477328 h 1477328"/>
              <a:gd name="connsiteX34" fmla="*/ 3905222 w 10217150"/>
              <a:gd name="connsiteY34" fmla="*/ 1477328 h 1477328"/>
              <a:gd name="connsiteX35" fmla="*/ 3644117 w 10217150"/>
              <a:gd name="connsiteY35" fmla="*/ 1477328 h 1477328"/>
              <a:gd name="connsiteX36" fmla="*/ 3280840 w 10217150"/>
              <a:gd name="connsiteY36" fmla="*/ 1477328 h 1477328"/>
              <a:gd name="connsiteX37" fmla="*/ 2611049 w 10217150"/>
              <a:gd name="connsiteY37" fmla="*/ 1477328 h 1477328"/>
              <a:gd name="connsiteX38" fmla="*/ 2247773 w 10217150"/>
              <a:gd name="connsiteY38" fmla="*/ 1477328 h 1477328"/>
              <a:gd name="connsiteX39" fmla="*/ 1986668 w 10217150"/>
              <a:gd name="connsiteY39" fmla="*/ 1477328 h 1477328"/>
              <a:gd name="connsiteX40" fmla="*/ 1623392 w 10217150"/>
              <a:gd name="connsiteY40" fmla="*/ 1477328 h 1477328"/>
              <a:gd name="connsiteX41" fmla="*/ 1157944 w 10217150"/>
              <a:gd name="connsiteY41" fmla="*/ 1477328 h 1477328"/>
              <a:gd name="connsiteX42" fmla="*/ 590324 w 10217150"/>
              <a:gd name="connsiteY42" fmla="*/ 1477328 h 1477328"/>
              <a:gd name="connsiteX43" fmla="*/ 0 w 10217150"/>
              <a:gd name="connsiteY43" fmla="*/ 1477328 h 1477328"/>
              <a:gd name="connsiteX44" fmla="*/ 0 w 10217150"/>
              <a:gd name="connsiteY44" fmla="*/ 955339 h 1477328"/>
              <a:gd name="connsiteX45" fmla="*/ 0 w 10217150"/>
              <a:gd name="connsiteY45" fmla="*/ 462896 h 1477328"/>
              <a:gd name="connsiteX46" fmla="*/ 0 w 10217150"/>
              <a:gd name="connsiteY46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217150" h="1477328" extrusionOk="0">
                <a:moveTo>
                  <a:pt x="0" y="0"/>
                </a:moveTo>
                <a:cubicBezTo>
                  <a:pt x="199436" y="-26670"/>
                  <a:pt x="344085" y="24028"/>
                  <a:pt x="465448" y="0"/>
                </a:cubicBezTo>
                <a:cubicBezTo>
                  <a:pt x="586811" y="-24028"/>
                  <a:pt x="636929" y="29064"/>
                  <a:pt x="726553" y="0"/>
                </a:cubicBezTo>
                <a:cubicBezTo>
                  <a:pt x="816178" y="-29064"/>
                  <a:pt x="1252268" y="56816"/>
                  <a:pt x="1498515" y="0"/>
                </a:cubicBezTo>
                <a:cubicBezTo>
                  <a:pt x="1744762" y="-56816"/>
                  <a:pt x="1822693" y="21745"/>
                  <a:pt x="1963963" y="0"/>
                </a:cubicBezTo>
                <a:cubicBezTo>
                  <a:pt x="2105233" y="-21745"/>
                  <a:pt x="2280891" y="11935"/>
                  <a:pt x="2429411" y="0"/>
                </a:cubicBezTo>
                <a:cubicBezTo>
                  <a:pt x="2577931" y="-11935"/>
                  <a:pt x="2846270" y="86224"/>
                  <a:pt x="3201374" y="0"/>
                </a:cubicBezTo>
                <a:cubicBezTo>
                  <a:pt x="3556478" y="-86224"/>
                  <a:pt x="3423601" y="40955"/>
                  <a:pt x="3564650" y="0"/>
                </a:cubicBezTo>
                <a:cubicBezTo>
                  <a:pt x="3705699" y="-40955"/>
                  <a:pt x="4129004" y="38736"/>
                  <a:pt x="4336613" y="0"/>
                </a:cubicBezTo>
                <a:cubicBezTo>
                  <a:pt x="4544222" y="-38736"/>
                  <a:pt x="4839211" y="67058"/>
                  <a:pt x="5108575" y="0"/>
                </a:cubicBezTo>
                <a:cubicBezTo>
                  <a:pt x="5377939" y="-67058"/>
                  <a:pt x="5440460" y="44026"/>
                  <a:pt x="5676194" y="0"/>
                </a:cubicBezTo>
                <a:cubicBezTo>
                  <a:pt x="5911928" y="-44026"/>
                  <a:pt x="6097988" y="51938"/>
                  <a:pt x="6448157" y="0"/>
                </a:cubicBezTo>
                <a:cubicBezTo>
                  <a:pt x="6798326" y="-51938"/>
                  <a:pt x="6722849" y="4808"/>
                  <a:pt x="6913605" y="0"/>
                </a:cubicBezTo>
                <a:cubicBezTo>
                  <a:pt x="7104361" y="-4808"/>
                  <a:pt x="7173360" y="39991"/>
                  <a:pt x="7379053" y="0"/>
                </a:cubicBezTo>
                <a:cubicBezTo>
                  <a:pt x="7584746" y="-39991"/>
                  <a:pt x="7840883" y="80315"/>
                  <a:pt x="8048844" y="0"/>
                </a:cubicBezTo>
                <a:cubicBezTo>
                  <a:pt x="8256805" y="-80315"/>
                  <a:pt x="8364230" y="10116"/>
                  <a:pt x="8514292" y="0"/>
                </a:cubicBezTo>
                <a:cubicBezTo>
                  <a:pt x="8664354" y="-10116"/>
                  <a:pt x="9092284" y="89138"/>
                  <a:pt x="9286254" y="0"/>
                </a:cubicBezTo>
                <a:cubicBezTo>
                  <a:pt x="9480224" y="-89138"/>
                  <a:pt x="9834543" y="108552"/>
                  <a:pt x="10217150" y="0"/>
                </a:cubicBezTo>
                <a:cubicBezTo>
                  <a:pt x="10235942" y="118621"/>
                  <a:pt x="10215173" y="254777"/>
                  <a:pt x="10217150" y="492443"/>
                </a:cubicBezTo>
                <a:cubicBezTo>
                  <a:pt x="10219127" y="730109"/>
                  <a:pt x="10215788" y="824172"/>
                  <a:pt x="10217150" y="999659"/>
                </a:cubicBezTo>
                <a:cubicBezTo>
                  <a:pt x="10218512" y="1175146"/>
                  <a:pt x="10164645" y="1248033"/>
                  <a:pt x="10217150" y="1477328"/>
                </a:cubicBezTo>
                <a:cubicBezTo>
                  <a:pt x="10064986" y="1482215"/>
                  <a:pt x="9936920" y="1463278"/>
                  <a:pt x="9853874" y="1477328"/>
                </a:cubicBezTo>
                <a:cubicBezTo>
                  <a:pt x="9770828" y="1491378"/>
                  <a:pt x="9498113" y="1443299"/>
                  <a:pt x="9286254" y="1477328"/>
                </a:cubicBezTo>
                <a:cubicBezTo>
                  <a:pt x="9074395" y="1511357"/>
                  <a:pt x="9032375" y="1438905"/>
                  <a:pt x="8922978" y="1477328"/>
                </a:cubicBezTo>
                <a:cubicBezTo>
                  <a:pt x="8813581" y="1515751"/>
                  <a:pt x="8472475" y="1444403"/>
                  <a:pt x="8355358" y="1477328"/>
                </a:cubicBezTo>
                <a:cubicBezTo>
                  <a:pt x="8238241" y="1510253"/>
                  <a:pt x="8161264" y="1454127"/>
                  <a:pt x="8094253" y="1477328"/>
                </a:cubicBezTo>
                <a:cubicBezTo>
                  <a:pt x="8027243" y="1500529"/>
                  <a:pt x="7949229" y="1472908"/>
                  <a:pt x="7833148" y="1477328"/>
                </a:cubicBezTo>
                <a:cubicBezTo>
                  <a:pt x="7717067" y="1481748"/>
                  <a:pt x="7531377" y="1475712"/>
                  <a:pt x="7265529" y="1477328"/>
                </a:cubicBezTo>
                <a:cubicBezTo>
                  <a:pt x="6999681" y="1478944"/>
                  <a:pt x="7027208" y="1451391"/>
                  <a:pt x="6902252" y="1477328"/>
                </a:cubicBezTo>
                <a:cubicBezTo>
                  <a:pt x="6777296" y="1503265"/>
                  <a:pt x="6427973" y="1412071"/>
                  <a:pt x="6232462" y="1477328"/>
                </a:cubicBezTo>
                <a:cubicBezTo>
                  <a:pt x="6036951" y="1542585"/>
                  <a:pt x="5947851" y="1459079"/>
                  <a:pt x="5869185" y="1477328"/>
                </a:cubicBezTo>
                <a:cubicBezTo>
                  <a:pt x="5790519" y="1495577"/>
                  <a:pt x="5421823" y="1473829"/>
                  <a:pt x="5199394" y="1477328"/>
                </a:cubicBezTo>
                <a:cubicBezTo>
                  <a:pt x="4976965" y="1480827"/>
                  <a:pt x="5019756" y="1454168"/>
                  <a:pt x="4938289" y="1477328"/>
                </a:cubicBezTo>
                <a:cubicBezTo>
                  <a:pt x="4856823" y="1500488"/>
                  <a:pt x="4513323" y="1418726"/>
                  <a:pt x="4268498" y="1477328"/>
                </a:cubicBezTo>
                <a:cubicBezTo>
                  <a:pt x="4023673" y="1535930"/>
                  <a:pt x="4051013" y="1471879"/>
                  <a:pt x="3905222" y="1477328"/>
                </a:cubicBezTo>
                <a:cubicBezTo>
                  <a:pt x="3759431" y="1482777"/>
                  <a:pt x="3706078" y="1460211"/>
                  <a:pt x="3644117" y="1477328"/>
                </a:cubicBezTo>
                <a:cubicBezTo>
                  <a:pt x="3582156" y="1494445"/>
                  <a:pt x="3359514" y="1464644"/>
                  <a:pt x="3280840" y="1477328"/>
                </a:cubicBezTo>
                <a:cubicBezTo>
                  <a:pt x="3202166" y="1490012"/>
                  <a:pt x="2773515" y="1402152"/>
                  <a:pt x="2611049" y="1477328"/>
                </a:cubicBezTo>
                <a:cubicBezTo>
                  <a:pt x="2448583" y="1552504"/>
                  <a:pt x="2355978" y="1445128"/>
                  <a:pt x="2247773" y="1477328"/>
                </a:cubicBezTo>
                <a:cubicBezTo>
                  <a:pt x="2139568" y="1509528"/>
                  <a:pt x="2101964" y="1448869"/>
                  <a:pt x="1986668" y="1477328"/>
                </a:cubicBezTo>
                <a:cubicBezTo>
                  <a:pt x="1871373" y="1505787"/>
                  <a:pt x="1787406" y="1472738"/>
                  <a:pt x="1623392" y="1477328"/>
                </a:cubicBezTo>
                <a:cubicBezTo>
                  <a:pt x="1459378" y="1481918"/>
                  <a:pt x="1265839" y="1454612"/>
                  <a:pt x="1157944" y="1477328"/>
                </a:cubicBezTo>
                <a:cubicBezTo>
                  <a:pt x="1050049" y="1500044"/>
                  <a:pt x="712140" y="1418857"/>
                  <a:pt x="590324" y="1477328"/>
                </a:cubicBezTo>
                <a:cubicBezTo>
                  <a:pt x="468508" y="1535799"/>
                  <a:pt x="161054" y="1460165"/>
                  <a:pt x="0" y="1477328"/>
                </a:cubicBezTo>
                <a:cubicBezTo>
                  <a:pt x="-29357" y="1340224"/>
                  <a:pt x="49583" y="1127146"/>
                  <a:pt x="0" y="955339"/>
                </a:cubicBezTo>
                <a:cubicBezTo>
                  <a:pt x="-49583" y="783532"/>
                  <a:pt x="43441" y="609357"/>
                  <a:pt x="0" y="462896"/>
                </a:cubicBezTo>
                <a:cubicBezTo>
                  <a:pt x="-43441" y="316435"/>
                  <a:pt x="5896" y="15744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Then it uses start </a:t>
            </a:r>
            <a:r>
              <a:rPr lang="en-US" sz="3000" b="1" dirty="0"/>
              <a:t>last 8 </a:t>
            </a:r>
            <a:r>
              <a:rPr lang="en-US" sz="3000" dirty="0"/>
              <a:t>rows of the dataset to </a:t>
            </a:r>
            <a:r>
              <a:rPr lang="en-US" sz="3000" b="1" dirty="0">
                <a:solidFill>
                  <a:srgbClr val="00B0F0"/>
                </a:solidFill>
              </a:rPr>
              <a:t>train</a:t>
            </a:r>
            <a:r>
              <a:rPr lang="en-US" sz="3000" dirty="0"/>
              <a:t> our SVM model and then it will keep track again of how well the model did with the </a:t>
            </a:r>
            <a:r>
              <a:rPr lang="en-US" sz="3000" b="1" dirty="0">
                <a:solidFill>
                  <a:srgbClr val="FFC000"/>
                </a:solidFill>
              </a:rPr>
              <a:t>test data</a:t>
            </a:r>
            <a:r>
              <a:rPr lang="en-US" sz="3000" dirty="0"/>
              <a:t>.</a:t>
            </a:r>
            <a:endParaRPr lang="en-PH" sz="3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31F74C-DD55-342F-FAA2-946EEE2F5EA3}"/>
              </a:ext>
            </a:extLst>
          </p:cNvPr>
          <p:cNvGrpSpPr/>
          <p:nvPr/>
        </p:nvGrpSpPr>
        <p:grpSpPr>
          <a:xfrm>
            <a:off x="4998968" y="913689"/>
            <a:ext cx="3626659" cy="2934701"/>
            <a:chOff x="2767104" y="385600"/>
            <a:chExt cx="6657792" cy="6025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A17650-E672-598E-F120-96ECE1187EDB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6025545"/>
              <a:chOff x="1008977" y="279182"/>
              <a:chExt cx="6657792" cy="602554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1A60D-CC08-C7BE-2447-55242C1E3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DF267CF-0051-A297-F7D6-1874B3E61461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421232"/>
                <a:chOff x="1008977" y="883495"/>
                <a:chExt cx="6657792" cy="5421232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7F8BB3-4B90-ACBD-3F80-6DFE4D41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552CF8-EABC-B150-2BFB-0BEE07FE7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164B743-1EA9-C3C8-FD2B-E8097CD24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81DE8CE-EF41-4F07-6CA2-AB24A9C6F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594B0C-55B0-0E8C-4320-C517596108E8}"/>
                    </a:ext>
                  </a:extLst>
                </p:cNvPr>
                <p:cNvSpPr txBox="1"/>
                <p:nvPr/>
              </p:nvSpPr>
              <p:spPr>
                <a:xfrm>
                  <a:off x="3626918" y="5325237"/>
                  <a:ext cx="1474804" cy="979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SVM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E4AFB20-5E20-E5B3-4A86-4E9E04856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98C3A13-35AF-8C2D-14D3-3EEB5638F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D94A82-23DB-6DDC-3395-43E04625B5FA}"/>
                </a:ext>
              </a:extLst>
            </p:cNvPr>
            <p:cNvSpPr/>
            <p:nvPr/>
          </p:nvSpPr>
          <p:spPr>
            <a:xfrm>
              <a:off x="3747816" y="4155826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3C12C9-D167-7A89-4C24-1A0BD83F66D2}"/>
                </a:ext>
              </a:extLst>
            </p:cNvPr>
            <p:cNvSpPr/>
            <p:nvPr/>
          </p:nvSpPr>
          <p:spPr>
            <a:xfrm>
              <a:off x="4251972" y="4151997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D47478-7168-000A-4856-FC19B5763D13}"/>
                </a:ext>
              </a:extLst>
            </p:cNvPr>
            <p:cNvSpPr/>
            <p:nvPr/>
          </p:nvSpPr>
          <p:spPr>
            <a:xfrm>
              <a:off x="5132733" y="4165532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F71DB3-E0E6-AA9E-F245-A94C68293F38}"/>
                </a:ext>
              </a:extLst>
            </p:cNvPr>
            <p:cNvSpPr/>
            <p:nvPr/>
          </p:nvSpPr>
          <p:spPr>
            <a:xfrm>
              <a:off x="5712829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D9068C-BCA3-CF4C-A3D8-A72BBC4F43EC}"/>
                </a:ext>
              </a:extLst>
            </p:cNvPr>
            <p:cNvSpPr/>
            <p:nvPr/>
          </p:nvSpPr>
          <p:spPr>
            <a:xfrm>
              <a:off x="6556890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CBE27D-BA0B-726A-98BC-D882B45C7CF9}"/>
                </a:ext>
              </a:extLst>
            </p:cNvPr>
            <p:cNvSpPr/>
            <p:nvPr/>
          </p:nvSpPr>
          <p:spPr>
            <a:xfrm>
              <a:off x="7356876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8BA6E8-39A8-5911-37D9-73E9429AAB51}"/>
                </a:ext>
              </a:extLst>
            </p:cNvPr>
            <p:cNvSpPr/>
            <p:nvPr/>
          </p:nvSpPr>
          <p:spPr>
            <a:xfrm>
              <a:off x="7830898" y="796274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BA427D-3E0F-8228-2483-7F05AF4E5B09}"/>
                </a:ext>
              </a:extLst>
            </p:cNvPr>
            <p:cNvSpPr/>
            <p:nvPr/>
          </p:nvSpPr>
          <p:spPr>
            <a:xfrm>
              <a:off x="8304920" y="796272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11">
              <a:extLst>
                <a:ext uri="{FF2B5EF4-FFF2-40B4-BE49-F238E27FC236}">
                  <a16:creationId xmlns:a16="http://schemas.microsoft.com/office/drawing/2014/main" id="{1891FDBA-1D9D-6E12-B9DD-CE50672C5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589" y="989914"/>
              <a:ext cx="5434119" cy="3453133"/>
            </a:xfrm>
            <a:prstGeom prst="curvedConnector3">
              <a:avLst>
                <a:gd name="adj1" fmla="val 47843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895ADD-47C3-0BEA-0D0E-4ABF22C561ED}"/>
              </a:ext>
            </a:extLst>
          </p:cNvPr>
          <p:cNvSpPr/>
          <p:nvPr/>
        </p:nvSpPr>
        <p:spPr>
          <a:xfrm rot="16200000">
            <a:off x="4293251" y="1981200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110D22E-E456-8A16-7F53-F4001B9130E2}"/>
              </a:ext>
            </a:extLst>
          </p:cNvPr>
          <p:cNvSpPr/>
          <p:nvPr/>
        </p:nvSpPr>
        <p:spPr>
          <a:xfrm rot="16200000">
            <a:off x="9189101" y="1985342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432D1-9E4A-13D3-9B3A-0CF70D2080E0}"/>
              </a:ext>
            </a:extLst>
          </p:cNvPr>
          <p:cNvSpPr txBox="1"/>
          <p:nvPr/>
        </p:nvSpPr>
        <p:spPr>
          <a:xfrm>
            <a:off x="9855983" y="2021621"/>
            <a:ext cx="2126691" cy="477054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500" b="1" dirty="0"/>
              <a:t>100% accuracy</a:t>
            </a:r>
            <a:endParaRPr lang="en-PH" sz="25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9CDB17E-712A-561C-3B5A-531F3EC0C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255278"/>
              </p:ext>
            </p:extLst>
          </p:nvPr>
        </p:nvGraphicFramePr>
        <p:xfrm>
          <a:off x="908140" y="463428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80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5092697" y="4412973"/>
            <a:ext cx="2006600" cy="553998"/>
          </a:xfrm>
          <a:custGeom>
            <a:avLst/>
            <a:gdLst>
              <a:gd name="connsiteX0" fmla="*/ 0 w 2006600"/>
              <a:gd name="connsiteY0" fmla="*/ 0 h 553998"/>
              <a:gd name="connsiteX1" fmla="*/ 481584 w 2006600"/>
              <a:gd name="connsiteY1" fmla="*/ 0 h 553998"/>
              <a:gd name="connsiteX2" fmla="*/ 923036 w 2006600"/>
              <a:gd name="connsiteY2" fmla="*/ 0 h 553998"/>
              <a:gd name="connsiteX3" fmla="*/ 1464818 w 2006600"/>
              <a:gd name="connsiteY3" fmla="*/ 0 h 553998"/>
              <a:gd name="connsiteX4" fmla="*/ 2006600 w 2006600"/>
              <a:gd name="connsiteY4" fmla="*/ 0 h 553998"/>
              <a:gd name="connsiteX5" fmla="*/ 2006600 w 2006600"/>
              <a:gd name="connsiteY5" fmla="*/ 553998 h 553998"/>
              <a:gd name="connsiteX6" fmla="*/ 1545082 w 2006600"/>
              <a:gd name="connsiteY6" fmla="*/ 553998 h 553998"/>
              <a:gd name="connsiteX7" fmla="*/ 1083564 w 2006600"/>
              <a:gd name="connsiteY7" fmla="*/ 553998 h 553998"/>
              <a:gd name="connsiteX8" fmla="*/ 541782 w 2006600"/>
              <a:gd name="connsiteY8" fmla="*/ 553998 h 553998"/>
              <a:gd name="connsiteX9" fmla="*/ 0 w 2006600"/>
              <a:gd name="connsiteY9" fmla="*/ 553998 h 553998"/>
              <a:gd name="connsiteX10" fmla="*/ 0 w 2006600"/>
              <a:gd name="connsiteY10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6600" h="553998" extrusionOk="0">
                <a:moveTo>
                  <a:pt x="0" y="0"/>
                </a:moveTo>
                <a:cubicBezTo>
                  <a:pt x="148499" y="-36750"/>
                  <a:pt x="308888" y="34685"/>
                  <a:pt x="481584" y="0"/>
                </a:cubicBezTo>
                <a:cubicBezTo>
                  <a:pt x="654280" y="-34685"/>
                  <a:pt x="705668" y="4191"/>
                  <a:pt x="923036" y="0"/>
                </a:cubicBezTo>
                <a:cubicBezTo>
                  <a:pt x="1140404" y="-4191"/>
                  <a:pt x="1311582" y="2710"/>
                  <a:pt x="1464818" y="0"/>
                </a:cubicBezTo>
                <a:cubicBezTo>
                  <a:pt x="1618054" y="-2710"/>
                  <a:pt x="1741755" y="27543"/>
                  <a:pt x="2006600" y="0"/>
                </a:cubicBezTo>
                <a:cubicBezTo>
                  <a:pt x="2071719" y="186862"/>
                  <a:pt x="1991520" y="307227"/>
                  <a:pt x="2006600" y="553998"/>
                </a:cubicBezTo>
                <a:cubicBezTo>
                  <a:pt x="1875704" y="558100"/>
                  <a:pt x="1731946" y="538823"/>
                  <a:pt x="1545082" y="553998"/>
                </a:cubicBezTo>
                <a:cubicBezTo>
                  <a:pt x="1358218" y="569173"/>
                  <a:pt x="1280864" y="511509"/>
                  <a:pt x="1083564" y="553998"/>
                </a:cubicBezTo>
                <a:cubicBezTo>
                  <a:pt x="886264" y="596487"/>
                  <a:pt x="737274" y="489627"/>
                  <a:pt x="541782" y="553998"/>
                </a:cubicBezTo>
                <a:cubicBezTo>
                  <a:pt x="346290" y="618369"/>
                  <a:pt x="151305" y="497275"/>
                  <a:pt x="0" y="553998"/>
                </a:cubicBezTo>
                <a:cubicBezTo>
                  <a:pt x="-29239" y="376360"/>
                  <a:pt x="65549" y="2088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And so on..</a:t>
            </a:r>
            <a:endParaRPr lang="en-PH" sz="3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31F74C-DD55-342F-FAA2-946EEE2F5EA3}"/>
              </a:ext>
            </a:extLst>
          </p:cNvPr>
          <p:cNvGrpSpPr/>
          <p:nvPr/>
        </p:nvGrpSpPr>
        <p:grpSpPr>
          <a:xfrm>
            <a:off x="4998968" y="913689"/>
            <a:ext cx="3626659" cy="2934701"/>
            <a:chOff x="2767104" y="385600"/>
            <a:chExt cx="6657792" cy="6025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A17650-E672-598E-F120-96ECE1187EDB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6025545"/>
              <a:chOff x="1008977" y="279182"/>
              <a:chExt cx="6657792" cy="602554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1A60D-CC08-C7BE-2447-55242C1E3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DF267CF-0051-A297-F7D6-1874B3E61461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421232"/>
                <a:chOff x="1008977" y="883495"/>
                <a:chExt cx="6657792" cy="5421232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7F8BB3-4B90-ACBD-3F80-6DFE4D41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552CF8-EABC-B150-2BFB-0BEE07FE7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164B743-1EA9-C3C8-FD2B-E8097CD24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81DE8CE-EF41-4F07-6CA2-AB24A9C6F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594B0C-55B0-0E8C-4320-C517596108E8}"/>
                    </a:ext>
                  </a:extLst>
                </p:cNvPr>
                <p:cNvSpPr txBox="1"/>
                <p:nvPr/>
              </p:nvSpPr>
              <p:spPr>
                <a:xfrm>
                  <a:off x="3626918" y="5325237"/>
                  <a:ext cx="1474804" cy="979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SVM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E4AFB20-5E20-E5B3-4A86-4E9E04856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98C3A13-35AF-8C2D-14D3-3EEB5638F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D94A82-23DB-6DDC-3395-43E04625B5FA}"/>
                </a:ext>
              </a:extLst>
            </p:cNvPr>
            <p:cNvSpPr/>
            <p:nvPr/>
          </p:nvSpPr>
          <p:spPr>
            <a:xfrm>
              <a:off x="3747816" y="4155826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3C12C9-D167-7A89-4C24-1A0BD83F66D2}"/>
                </a:ext>
              </a:extLst>
            </p:cNvPr>
            <p:cNvSpPr/>
            <p:nvPr/>
          </p:nvSpPr>
          <p:spPr>
            <a:xfrm>
              <a:off x="4251972" y="4151997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D47478-7168-000A-4856-FC19B5763D13}"/>
                </a:ext>
              </a:extLst>
            </p:cNvPr>
            <p:cNvSpPr/>
            <p:nvPr/>
          </p:nvSpPr>
          <p:spPr>
            <a:xfrm>
              <a:off x="5132733" y="4165532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F71DB3-E0E6-AA9E-F245-A94C68293F38}"/>
                </a:ext>
              </a:extLst>
            </p:cNvPr>
            <p:cNvSpPr/>
            <p:nvPr/>
          </p:nvSpPr>
          <p:spPr>
            <a:xfrm>
              <a:off x="5712829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D9068C-BCA3-CF4C-A3D8-A72BBC4F43EC}"/>
                </a:ext>
              </a:extLst>
            </p:cNvPr>
            <p:cNvSpPr/>
            <p:nvPr/>
          </p:nvSpPr>
          <p:spPr>
            <a:xfrm>
              <a:off x="6556890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CBE27D-BA0B-726A-98BC-D882B45C7CF9}"/>
                </a:ext>
              </a:extLst>
            </p:cNvPr>
            <p:cNvSpPr/>
            <p:nvPr/>
          </p:nvSpPr>
          <p:spPr>
            <a:xfrm>
              <a:off x="7356876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8BA6E8-39A8-5911-37D9-73E9429AAB51}"/>
                </a:ext>
              </a:extLst>
            </p:cNvPr>
            <p:cNvSpPr/>
            <p:nvPr/>
          </p:nvSpPr>
          <p:spPr>
            <a:xfrm>
              <a:off x="7830898" y="796274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BA427D-3E0F-8228-2483-7F05AF4E5B09}"/>
                </a:ext>
              </a:extLst>
            </p:cNvPr>
            <p:cNvSpPr/>
            <p:nvPr/>
          </p:nvSpPr>
          <p:spPr>
            <a:xfrm>
              <a:off x="8304920" y="796272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11">
              <a:extLst>
                <a:ext uri="{FF2B5EF4-FFF2-40B4-BE49-F238E27FC236}">
                  <a16:creationId xmlns:a16="http://schemas.microsoft.com/office/drawing/2014/main" id="{1891FDBA-1D9D-6E12-B9DD-CE50672C5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589" y="989914"/>
              <a:ext cx="5434119" cy="3453133"/>
            </a:xfrm>
            <a:prstGeom prst="curvedConnector3">
              <a:avLst>
                <a:gd name="adj1" fmla="val 47843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895ADD-47C3-0BEA-0D0E-4ABF22C561ED}"/>
              </a:ext>
            </a:extLst>
          </p:cNvPr>
          <p:cNvSpPr/>
          <p:nvPr/>
        </p:nvSpPr>
        <p:spPr>
          <a:xfrm rot="16200000">
            <a:off x="4293251" y="1981200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110D22E-E456-8A16-7F53-F4001B9130E2}"/>
              </a:ext>
            </a:extLst>
          </p:cNvPr>
          <p:cNvSpPr/>
          <p:nvPr/>
        </p:nvSpPr>
        <p:spPr>
          <a:xfrm rot="16200000">
            <a:off x="9189101" y="1985342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432D1-9E4A-13D3-9B3A-0CF70D2080E0}"/>
              </a:ext>
            </a:extLst>
          </p:cNvPr>
          <p:cNvSpPr txBox="1"/>
          <p:nvPr/>
        </p:nvSpPr>
        <p:spPr>
          <a:xfrm>
            <a:off x="9855983" y="2021621"/>
            <a:ext cx="2126691" cy="477054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500" b="1" dirty="0"/>
              <a:t>90% accuracy</a:t>
            </a:r>
            <a:endParaRPr lang="en-PH" sz="25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E695D6-8062-96E0-E6A8-C736513F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923351"/>
              </p:ext>
            </p:extLst>
          </p:nvPr>
        </p:nvGraphicFramePr>
        <p:xfrm>
          <a:off x="908140" y="463428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44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5092697" y="4412973"/>
            <a:ext cx="2006600" cy="553998"/>
          </a:xfrm>
          <a:custGeom>
            <a:avLst/>
            <a:gdLst>
              <a:gd name="connsiteX0" fmla="*/ 0 w 2006600"/>
              <a:gd name="connsiteY0" fmla="*/ 0 h 553998"/>
              <a:gd name="connsiteX1" fmla="*/ 481584 w 2006600"/>
              <a:gd name="connsiteY1" fmla="*/ 0 h 553998"/>
              <a:gd name="connsiteX2" fmla="*/ 923036 w 2006600"/>
              <a:gd name="connsiteY2" fmla="*/ 0 h 553998"/>
              <a:gd name="connsiteX3" fmla="*/ 1464818 w 2006600"/>
              <a:gd name="connsiteY3" fmla="*/ 0 h 553998"/>
              <a:gd name="connsiteX4" fmla="*/ 2006600 w 2006600"/>
              <a:gd name="connsiteY4" fmla="*/ 0 h 553998"/>
              <a:gd name="connsiteX5" fmla="*/ 2006600 w 2006600"/>
              <a:gd name="connsiteY5" fmla="*/ 553998 h 553998"/>
              <a:gd name="connsiteX6" fmla="*/ 1545082 w 2006600"/>
              <a:gd name="connsiteY6" fmla="*/ 553998 h 553998"/>
              <a:gd name="connsiteX7" fmla="*/ 1083564 w 2006600"/>
              <a:gd name="connsiteY7" fmla="*/ 553998 h 553998"/>
              <a:gd name="connsiteX8" fmla="*/ 541782 w 2006600"/>
              <a:gd name="connsiteY8" fmla="*/ 553998 h 553998"/>
              <a:gd name="connsiteX9" fmla="*/ 0 w 2006600"/>
              <a:gd name="connsiteY9" fmla="*/ 553998 h 553998"/>
              <a:gd name="connsiteX10" fmla="*/ 0 w 2006600"/>
              <a:gd name="connsiteY10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6600" h="553998" extrusionOk="0">
                <a:moveTo>
                  <a:pt x="0" y="0"/>
                </a:moveTo>
                <a:cubicBezTo>
                  <a:pt x="148499" y="-36750"/>
                  <a:pt x="308888" y="34685"/>
                  <a:pt x="481584" y="0"/>
                </a:cubicBezTo>
                <a:cubicBezTo>
                  <a:pt x="654280" y="-34685"/>
                  <a:pt x="705668" y="4191"/>
                  <a:pt x="923036" y="0"/>
                </a:cubicBezTo>
                <a:cubicBezTo>
                  <a:pt x="1140404" y="-4191"/>
                  <a:pt x="1311582" y="2710"/>
                  <a:pt x="1464818" y="0"/>
                </a:cubicBezTo>
                <a:cubicBezTo>
                  <a:pt x="1618054" y="-2710"/>
                  <a:pt x="1741755" y="27543"/>
                  <a:pt x="2006600" y="0"/>
                </a:cubicBezTo>
                <a:cubicBezTo>
                  <a:pt x="2071719" y="186862"/>
                  <a:pt x="1991520" y="307227"/>
                  <a:pt x="2006600" y="553998"/>
                </a:cubicBezTo>
                <a:cubicBezTo>
                  <a:pt x="1875704" y="558100"/>
                  <a:pt x="1731946" y="538823"/>
                  <a:pt x="1545082" y="553998"/>
                </a:cubicBezTo>
                <a:cubicBezTo>
                  <a:pt x="1358218" y="569173"/>
                  <a:pt x="1280864" y="511509"/>
                  <a:pt x="1083564" y="553998"/>
                </a:cubicBezTo>
                <a:cubicBezTo>
                  <a:pt x="886264" y="596487"/>
                  <a:pt x="737274" y="489627"/>
                  <a:pt x="541782" y="553998"/>
                </a:cubicBezTo>
                <a:cubicBezTo>
                  <a:pt x="346290" y="618369"/>
                  <a:pt x="151305" y="497275"/>
                  <a:pt x="0" y="553998"/>
                </a:cubicBezTo>
                <a:cubicBezTo>
                  <a:pt x="-29239" y="376360"/>
                  <a:pt x="65549" y="2088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And so on..</a:t>
            </a:r>
            <a:endParaRPr lang="en-PH" sz="3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31F74C-DD55-342F-FAA2-946EEE2F5EA3}"/>
              </a:ext>
            </a:extLst>
          </p:cNvPr>
          <p:cNvGrpSpPr/>
          <p:nvPr/>
        </p:nvGrpSpPr>
        <p:grpSpPr>
          <a:xfrm>
            <a:off x="4998968" y="913689"/>
            <a:ext cx="3626659" cy="2934701"/>
            <a:chOff x="2767104" y="385600"/>
            <a:chExt cx="6657792" cy="6025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A17650-E672-598E-F120-96ECE1187EDB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6025545"/>
              <a:chOff x="1008977" y="279182"/>
              <a:chExt cx="6657792" cy="602554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1A60D-CC08-C7BE-2447-55242C1E3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DF267CF-0051-A297-F7D6-1874B3E61461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421232"/>
                <a:chOff x="1008977" y="883495"/>
                <a:chExt cx="6657792" cy="5421232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7F8BB3-4B90-ACBD-3F80-6DFE4D41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552CF8-EABC-B150-2BFB-0BEE07FE7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164B743-1EA9-C3C8-FD2B-E8097CD24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81DE8CE-EF41-4F07-6CA2-AB24A9C6F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594B0C-55B0-0E8C-4320-C517596108E8}"/>
                    </a:ext>
                  </a:extLst>
                </p:cNvPr>
                <p:cNvSpPr txBox="1"/>
                <p:nvPr/>
              </p:nvSpPr>
              <p:spPr>
                <a:xfrm>
                  <a:off x="3626918" y="5325237"/>
                  <a:ext cx="1474804" cy="979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SVM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E4AFB20-5E20-E5B3-4A86-4E9E04856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98C3A13-35AF-8C2D-14D3-3EEB5638F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D94A82-23DB-6DDC-3395-43E04625B5FA}"/>
                </a:ext>
              </a:extLst>
            </p:cNvPr>
            <p:cNvSpPr/>
            <p:nvPr/>
          </p:nvSpPr>
          <p:spPr>
            <a:xfrm>
              <a:off x="3747816" y="4155826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3C12C9-D167-7A89-4C24-1A0BD83F66D2}"/>
                </a:ext>
              </a:extLst>
            </p:cNvPr>
            <p:cNvSpPr/>
            <p:nvPr/>
          </p:nvSpPr>
          <p:spPr>
            <a:xfrm>
              <a:off x="4251972" y="4151997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D47478-7168-000A-4856-FC19B5763D13}"/>
                </a:ext>
              </a:extLst>
            </p:cNvPr>
            <p:cNvSpPr/>
            <p:nvPr/>
          </p:nvSpPr>
          <p:spPr>
            <a:xfrm>
              <a:off x="5132733" y="4165532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F71DB3-E0E6-AA9E-F245-A94C68293F38}"/>
                </a:ext>
              </a:extLst>
            </p:cNvPr>
            <p:cNvSpPr/>
            <p:nvPr/>
          </p:nvSpPr>
          <p:spPr>
            <a:xfrm>
              <a:off x="5712829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D9068C-BCA3-CF4C-A3D8-A72BBC4F43EC}"/>
                </a:ext>
              </a:extLst>
            </p:cNvPr>
            <p:cNvSpPr/>
            <p:nvPr/>
          </p:nvSpPr>
          <p:spPr>
            <a:xfrm>
              <a:off x="6556890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CBE27D-BA0B-726A-98BC-D882B45C7CF9}"/>
                </a:ext>
              </a:extLst>
            </p:cNvPr>
            <p:cNvSpPr/>
            <p:nvPr/>
          </p:nvSpPr>
          <p:spPr>
            <a:xfrm>
              <a:off x="7356876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8BA6E8-39A8-5911-37D9-73E9429AAB51}"/>
                </a:ext>
              </a:extLst>
            </p:cNvPr>
            <p:cNvSpPr/>
            <p:nvPr/>
          </p:nvSpPr>
          <p:spPr>
            <a:xfrm>
              <a:off x="7830898" y="796274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BA427D-3E0F-8228-2483-7F05AF4E5B09}"/>
                </a:ext>
              </a:extLst>
            </p:cNvPr>
            <p:cNvSpPr/>
            <p:nvPr/>
          </p:nvSpPr>
          <p:spPr>
            <a:xfrm>
              <a:off x="8304920" y="796272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11">
              <a:extLst>
                <a:ext uri="{FF2B5EF4-FFF2-40B4-BE49-F238E27FC236}">
                  <a16:creationId xmlns:a16="http://schemas.microsoft.com/office/drawing/2014/main" id="{1891FDBA-1D9D-6E12-B9DD-CE50672C5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589" y="989914"/>
              <a:ext cx="5434119" cy="3453133"/>
            </a:xfrm>
            <a:prstGeom prst="curvedConnector3">
              <a:avLst>
                <a:gd name="adj1" fmla="val 47843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895ADD-47C3-0BEA-0D0E-4ABF22C561ED}"/>
              </a:ext>
            </a:extLst>
          </p:cNvPr>
          <p:cNvSpPr/>
          <p:nvPr/>
        </p:nvSpPr>
        <p:spPr>
          <a:xfrm rot="16200000">
            <a:off x="4293251" y="1981200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110D22E-E456-8A16-7F53-F4001B9130E2}"/>
              </a:ext>
            </a:extLst>
          </p:cNvPr>
          <p:cNvSpPr/>
          <p:nvPr/>
        </p:nvSpPr>
        <p:spPr>
          <a:xfrm rot="16200000">
            <a:off x="9189101" y="1985342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432D1-9E4A-13D3-9B3A-0CF70D2080E0}"/>
              </a:ext>
            </a:extLst>
          </p:cNvPr>
          <p:cNvSpPr txBox="1"/>
          <p:nvPr/>
        </p:nvSpPr>
        <p:spPr>
          <a:xfrm>
            <a:off x="9855983" y="2021621"/>
            <a:ext cx="2126691" cy="477054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500" b="1" dirty="0"/>
              <a:t>90% accuracy</a:t>
            </a:r>
            <a:endParaRPr lang="en-PH" sz="25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E695D6-8062-96E0-E6A8-C736513F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29991"/>
              </p:ext>
            </p:extLst>
          </p:nvPr>
        </p:nvGraphicFramePr>
        <p:xfrm>
          <a:off x="908140" y="463428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999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5092697" y="4412973"/>
            <a:ext cx="2006600" cy="553998"/>
          </a:xfrm>
          <a:custGeom>
            <a:avLst/>
            <a:gdLst>
              <a:gd name="connsiteX0" fmla="*/ 0 w 2006600"/>
              <a:gd name="connsiteY0" fmla="*/ 0 h 553998"/>
              <a:gd name="connsiteX1" fmla="*/ 481584 w 2006600"/>
              <a:gd name="connsiteY1" fmla="*/ 0 h 553998"/>
              <a:gd name="connsiteX2" fmla="*/ 923036 w 2006600"/>
              <a:gd name="connsiteY2" fmla="*/ 0 h 553998"/>
              <a:gd name="connsiteX3" fmla="*/ 1464818 w 2006600"/>
              <a:gd name="connsiteY3" fmla="*/ 0 h 553998"/>
              <a:gd name="connsiteX4" fmla="*/ 2006600 w 2006600"/>
              <a:gd name="connsiteY4" fmla="*/ 0 h 553998"/>
              <a:gd name="connsiteX5" fmla="*/ 2006600 w 2006600"/>
              <a:gd name="connsiteY5" fmla="*/ 553998 h 553998"/>
              <a:gd name="connsiteX6" fmla="*/ 1545082 w 2006600"/>
              <a:gd name="connsiteY6" fmla="*/ 553998 h 553998"/>
              <a:gd name="connsiteX7" fmla="*/ 1083564 w 2006600"/>
              <a:gd name="connsiteY7" fmla="*/ 553998 h 553998"/>
              <a:gd name="connsiteX8" fmla="*/ 541782 w 2006600"/>
              <a:gd name="connsiteY8" fmla="*/ 553998 h 553998"/>
              <a:gd name="connsiteX9" fmla="*/ 0 w 2006600"/>
              <a:gd name="connsiteY9" fmla="*/ 553998 h 553998"/>
              <a:gd name="connsiteX10" fmla="*/ 0 w 2006600"/>
              <a:gd name="connsiteY10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006600" h="553998" extrusionOk="0">
                <a:moveTo>
                  <a:pt x="0" y="0"/>
                </a:moveTo>
                <a:cubicBezTo>
                  <a:pt x="148499" y="-36750"/>
                  <a:pt x="308888" y="34685"/>
                  <a:pt x="481584" y="0"/>
                </a:cubicBezTo>
                <a:cubicBezTo>
                  <a:pt x="654280" y="-34685"/>
                  <a:pt x="705668" y="4191"/>
                  <a:pt x="923036" y="0"/>
                </a:cubicBezTo>
                <a:cubicBezTo>
                  <a:pt x="1140404" y="-4191"/>
                  <a:pt x="1311582" y="2710"/>
                  <a:pt x="1464818" y="0"/>
                </a:cubicBezTo>
                <a:cubicBezTo>
                  <a:pt x="1618054" y="-2710"/>
                  <a:pt x="1741755" y="27543"/>
                  <a:pt x="2006600" y="0"/>
                </a:cubicBezTo>
                <a:cubicBezTo>
                  <a:pt x="2071719" y="186862"/>
                  <a:pt x="1991520" y="307227"/>
                  <a:pt x="2006600" y="553998"/>
                </a:cubicBezTo>
                <a:cubicBezTo>
                  <a:pt x="1875704" y="558100"/>
                  <a:pt x="1731946" y="538823"/>
                  <a:pt x="1545082" y="553998"/>
                </a:cubicBezTo>
                <a:cubicBezTo>
                  <a:pt x="1358218" y="569173"/>
                  <a:pt x="1280864" y="511509"/>
                  <a:pt x="1083564" y="553998"/>
                </a:cubicBezTo>
                <a:cubicBezTo>
                  <a:pt x="886264" y="596487"/>
                  <a:pt x="737274" y="489627"/>
                  <a:pt x="541782" y="553998"/>
                </a:cubicBezTo>
                <a:cubicBezTo>
                  <a:pt x="346290" y="618369"/>
                  <a:pt x="151305" y="497275"/>
                  <a:pt x="0" y="553998"/>
                </a:cubicBezTo>
                <a:cubicBezTo>
                  <a:pt x="-29239" y="376360"/>
                  <a:pt x="65549" y="20880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And so on..</a:t>
            </a:r>
            <a:endParaRPr lang="en-PH" sz="30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31F74C-DD55-342F-FAA2-946EEE2F5EA3}"/>
              </a:ext>
            </a:extLst>
          </p:cNvPr>
          <p:cNvGrpSpPr/>
          <p:nvPr/>
        </p:nvGrpSpPr>
        <p:grpSpPr>
          <a:xfrm>
            <a:off x="4998968" y="913689"/>
            <a:ext cx="3626659" cy="2934701"/>
            <a:chOff x="2767104" y="385600"/>
            <a:chExt cx="6657792" cy="6025545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7A17650-E672-598E-F120-96ECE1187EDB}"/>
                </a:ext>
              </a:extLst>
            </p:cNvPr>
            <p:cNvGrpSpPr/>
            <p:nvPr/>
          </p:nvGrpSpPr>
          <p:grpSpPr>
            <a:xfrm>
              <a:off x="2767104" y="385600"/>
              <a:ext cx="6657792" cy="6025545"/>
              <a:chOff x="1008977" y="279182"/>
              <a:chExt cx="6657792" cy="6025545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A031A60D-CC08-C7BE-2447-55242C1E3EB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68810" y="279182"/>
                <a:ext cx="0" cy="4723167"/>
              </a:xfrm>
              <a:prstGeom prst="line">
                <a:avLst/>
              </a:prstGeom>
              <a:ln w="76200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DF267CF-0051-A297-F7D6-1874B3E61461}"/>
                  </a:ext>
                </a:extLst>
              </p:cNvPr>
              <p:cNvGrpSpPr/>
              <p:nvPr/>
            </p:nvGrpSpPr>
            <p:grpSpPr>
              <a:xfrm>
                <a:off x="1008977" y="883495"/>
                <a:ext cx="6657792" cy="5421232"/>
                <a:chOff x="1008977" y="883495"/>
                <a:chExt cx="6657792" cy="5421232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E87F8BB3-4B90-ACBD-3F80-6DFE4D415C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344992" y="4965404"/>
                  <a:ext cx="6321777" cy="0"/>
                </a:xfrm>
                <a:prstGeom prst="line">
                  <a:avLst/>
                </a:prstGeom>
                <a:ln w="76200" cap="flat" cmpd="sng" algn="ctr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CD552CF8-EABC-B150-2BFB-0BEE07FE7F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87860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F164B743-1EA9-C3C8-FD2B-E8097CD24D7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15409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281DE8CE-EF41-4F07-6CA2-AB24A9C6F7A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242958" y="4605571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D594B0C-55B0-0E8C-4320-C517596108E8}"/>
                    </a:ext>
                  </a:extLst>
                </p:cNvPr>
                <p:cNvSpPr txBox="1"/>
                <p:nvPr/>
              </p:nvSpPr>
              <p:spPr>
                <a:xfrm>
                  <a:off x="3626918" y="5325237"/>
                  <a:ext cx="1474804" cy="97949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500" b="1" dirty="0"/>
                    <a:t>SVM</a:t>
                  </a:r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E4AFB20-5E20-E5B3-4A86-4E9E04856C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92629" y="3864739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98C3A13-35AF-8C2D-14D3-3EEB5638F7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1368810" y="523662"/>
                  <a:ext cx="0" cy="719666"/>
                </a:xfrm>
                <a:prstGeom prst="line">
                  <a:avLst/>
                </a:prstGeom>
                <a:ln w="762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AD94A82-23DB-6DDC-3395-43E04625B5FA}"/>
                </a:ext>
              </a:extLst>
            </p:cNvPr>
            <p:cNvSpPr/>
            <p:nvPr/>
          </p:nvSpPr>
          <p:spPr>
            <a:xfrm>
              <a:off x="3747816" y="4155826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D3C12C9-D167-7A89-4C24-1A0BD83F66D2}"/>
                </a:ext>
              </a:extLst>
            </p:cNvPr>
            <p:cNvSpPr/>
            <p:nvPr/>
          </p:nvSpPr>
          <p:spPr>
            <a:xfrm>
              <a:off x="4251972" y="4151997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AD47478-7168-000A-4856-FC19B5763D13}"/>
                </a:ext>
              </a:extLst>
            </p:cNvPr>
            <p:cNvSpPr/>
            <p:nvPr/>
          </p:nvSpPr>
          <p:spPr>
            <a:xfrm>
              <a:off x="5132733" y="4165532"/>
              <a:ext cx="422030" cy="404438"/>
            </a:xfrm>
            <a:prstGeom prst="ellipse">
              <a:avLst/>
            </a:prstGeom>
          </p:spPr>
          <p:style>
            <a:lnRef idx="0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FF71DB3-E0E6-AA9E-F245-A94C68293F38}"/>
                </a:ext>
              </a:extLst>
            </p:cNvPr>
            <p:cNvSpPr/>
            <p:nvPr/>
          </p:nvSpPr>
          <p:spPr>
            <a:xfrm>
              <a:off x="5712829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8D9068C-BCA3-CF4C-A3D8-A72BBC4F43EC}"/>
                </a:ext>
              </a:extLst>
            </p:cNvPr>
            <p:cNvSpPr/>
            <p:nvPr/>
          </p:nvSpPr>
          <p:spPr>
            <a:xfrm>
              <a:off x="6556890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ECBE27D-BA0B-726A-98BC-D882B45C7CF9}"/>
                </a:ext>
              </a:extLst>
            </p:cNvPr>
            <p:cNvSpPr/>
            <p:nvPr/>
          </p:nvSpPr>
          <p:spPr>
            <a:xfrm>
              <a:off x="7356876" y="793223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8BA6E8-39A8-5911-37D9-73E9429AAB51}"/>
                </a:ext>
              </a:extLst>
            </p:cNvPr>
            <p:cNvSpPr/>
            <p:nvPr/>
          </p:nvSpPr>
          <p:spPr>
            <a:xfrm>
              <a:off x="7830898" y="796274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5BA427D-3E0F-8228-2483-7F05AF4E5B09}"/>
                </a:ext>
              </a:extLst>
            </p:cNvPr>
            <p:cNvSpPr/>
            <p:nvPr/>
          </p:nvSpPr>
          <p:spPr>
            <a:xfrm>
              <a:off x="8304920" y="796272"/>
              <a:ext cx="422030" cy="404438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Curved Connector 11">
              <a:extLst>
                <a:ext uri="{FF2B5EF4-FFF2-40B4-BE49-F238E27FC236}">
                  <a16:creationId xmlns:a16="http://schemas.microsoft.com/office/drawing/2014/main" id="{1891FDBA-1D9D-6E12-B9DD-CE50672C51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589" y="989914"/>
              <a:ext cx="5434119" cy="3453133"/>
            </a:xfrm>
            <a:prstGeom prst="curvedConnector3">
              <a:avLst>
                <a:gd name="adj1" fmla="val 47843"/>
              </a:avLst>
            </a:prstGeom>
            <a:ln w="381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Arrow: Down 32">
            <a:extLst>
              <a:ext uri="{FF2B5EF4-FFF2-40B4-BE49-F238E27FC236}">
                <a16:creationId xmlns:a16="http://schemas.microsoft.com/office/drawing/2014/main" id="{11895ADD-47C3-0BEA-0D0E-4ABF22C561ED}"/>
              </a:ext>
            </a:extLst>
          </p:cNvPr>
          <p:cNvSpPr/>
          <p:nvPr/>
        </p:nvSpPr>
        <p:spPr>
          <a:xfrm rot="16200000">
            <a:off x="4293251" y="1981200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Arrow: Down 33">
            <a:extLst>
              <a:ext uri="{FF2B5EF4-FFF2-40B4-BE49-F238E27FC236}">
                <a16:creationId xmlns:a16="http://schemas.microsoft.com/office/drawing/2014/main" id="{0110D22E-E456-8A16-7F53-F4001B9130E2}"/>
              </a:ext>
            </a:extLst>
          </p:cNvPr>
          <p:cNvSpPr/>
          <p:nvPr/>
        </p:nvSpPr>
        <p:spPr>
          <a:xfrm rot="16200000">
            <a:off x="9189101" y="1985342"/>
            <a:ext cx="288586" cy="5578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9432D1-9E4A-13D3-9B3A-0CF70D2080E0}"/>
              </a:ext>
            </a:extLst>
          </p:cNvPr>
          <p:cNvSpPr txBox="1"/>
          <p:nvPr/>
        </p:nvSpPr>
        <p:spPr>
          <a:xfrm>
            <a:off x="9855983" y="2021621"/>
            <a:ext cx="2126691" cy="477054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500" b="1" dirty="0"/>
              <a:t>100% accuracy</a:t>
            </a:r>
            <a:endParaRPr lang="en-PH" sz="25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BE695D6-8062-96E0-E6A8-C736513FA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844363"/>
              </p:ext>
            </p:extLst>
          </p:nvPr>
        </p:nvGraphicFramePr>
        <p:xfrm>
          <a:off x="908140" y="463428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16522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1308926" y="4103001"/>
            <a:ext cx="10255249" cy="553998"/>
          </a:xfrm>
          <a:custGeom>
            <a:avLst/>
            <a:gdLst>
              <a:gd name="connsiteX0" fmla="*/ 0 w 10255249"/>
              <a:gd name="connsiteY0" fmla="*/ 0 h 553998"/>
              <a:gd name="connsiteX1" fmla="*/ 467184 w 10255249"/>
              <a:gd name="connsiteY1" fmla="*/ 0 h 553998"/>
              <a:gd name="connsiteX2" fmla="*/ 729262 w 10255249"/>
              <a:gd name="connsiteY2" fmla="*/ 0 h 553998"/>
              <a:gd name="connsiteX3" fmla="*/ 1504103 w 10255249"/>
              <a:gd name="connsiteY3" fmla="*/ 0 h 553998"/>
              <a:gd name="connsiteX4" fmla="*/ 1971287 w 10255249"/>
              <a:gd name="connsiteY4" fmla="*/ 0 h 553998"/>
              <a:gd name="connsiteX5" fmla="*/ 2438470 w 10255249"/>
              <a:gd name="connsiteY5" fmla="*/ 0 h 553998"/>
              <a:gd name="connsiteX6" fmla="*/ 3213311 w 10255249"/>
              <a:gd name="connsiteY6" fmla="*/ 0 h 553998"/>
              <a:gd name="connsiteX7" fmla="*/ 3577942 w 10255249"/>
              <a:gd name="connsiteY7" fmla="*/ 0 h 553998"/>
              <a:gd name="connsiteX8" fmla="*/ 4352783 w 10255249"/>
              <a:gd name="connsiteY8" fmla="*/ 0 h 553998"/>
              <a:gd name="connsiteX9" fmla="*/ 5127624 w 10255249"/>
              <a:gd name="connsiteY9" fmla="*/ 0 h 553998"/>
              <a:gd name="connsiteX10" fmla="*/ 5697361 w 10255249"/>
              <a:gd name="connsiteY10" fmla="*/ 0 h 553998"/>
              <a:gd name="connsiteX11" fmla="*/ 6472202 w 10255249"/>
              <a:gd name="connsiteY11" fmla="*/ 0 h 553998"/>
              <a:gd name="connsiteX12" fmla="*/ 6939385 w 10255249"/>
              <a:gd name="connsiteY12" fmla="*/ 0 h 553998"/>
              <a:gd name="connsiteX13" fmla="*/ 7406569 w 10255249"/>
              <a:gd name="connsiteY13" fmla="*/ 0 h 553998"/>
              <a:gd name="connsiteX14" fmla="*/ 8078857 w 10255249"/>
              <a:gd name="connsiteY14" fmla="*/ 0 h 553998"/>
              <a:gd name="connsiteX15" fmla="*/ 8546041 w 10255249"/>
              <a:gd name="connsiteY15" fmla="*/ 0 h 553998"/>
              <a:gd name="connsiteX16" fmla="*/ 9320882 w 10255249"/>
              <a:gd name="connsiteY16" fmla="*/ 0 h 553998"/>
              <a:gd name="connsiteX17" fmla="*/ 10255249 w 10255249"/>
              <a:gd name="connsiteY17" fmla="*/ 0 h 553998"/>
              <a:gd name="connsiteX18" fmla="*/ 10255249 w 10255249"/>
              <a:gd name="connsiteY18" fmla="*/ 553998 h 553998"/>
              <a:gd name="connsiteX19" fmla="*/ 9582960 w 10255249"/>
              <a:gd name="connsiteY19" fmla="*/ 553998 h 553998"/>
              <a:gd name="connsiteX20" fmla="*/ 9218329 w 10255249"/>
              <a:gd name="connsiteY20" fmla="*/ 553998 h 553998"/>
              <a:gd name="connsiteX21" fmla="*/ 8443488 w 10255249"/>
              <a:gd name="connsiteY21" fmla="*/ 553998 h 553998"/>
              <a:gd name="connsiteX22" fmla="*/ 7873752 w 10255249"/>
              <a:gd name="connsiteY22" fmla="*/ 553998 h 553998"/>
              <a:gd name="connsiteX23" fmla="*/ 7509121 w 10255249"/>
              <a:gd name="connsiteY23" fmla="*/ 553998 h 553998"/>
              <a:gd name="connsiteX24" fmla="*/ 6939385 w 10255249"/>
              <a:gd name="connsiteY24" fmla="*/ 553998 h 553998"/>
              <a:gd name="connsiteX25" fmla="*/ 6677307 w 10255249"/>
              <a:gd name="connsiteY25" fmla="*/ 553998 h 553998"/>
              <a:gd name="connsiteX26" fmla="*/ 6415228 w 10255249"/>
              <a:gd name="connsiteY26" fmla="*/ 553998 h 553998"/>
              <a:gd name="connsiteX27" fmla="*/ 5845492 w 10255249"/>
              <a:gd name="connsiteY27" fmla="*/ 553998 h 553998"/>
              <a:gd name="connsiteX28" fmla="*/ 5480861 w 10255249"/>
              <a:gd name="connsiteY28" fmla="*/ 553998 h 553998"/>
              <a:gd name="connsiteX29" fmla="*/ 4808572 w 10255249"/>
              <a:gd name="connsiteY29" fmla="*/ 553998 h 553998"/>
              <a:gd name="connsiteX30" fmla="*/ 4443941 w 10255249"/>
              <a:gd name="connsiteY30" fmla="*/ 553998 h 553998"/>
              <a:gd name="connsiteX31" fmla="*/ 3771653 w 10255249"/>
              <a:gd name="connsiteY31" fmla="*/ 553998 h 553998"/>
              <a:gd name="connsiteX32" fmla="*/ 3509574 w 10255249"/>
              <a:gd name="connsiteY32" fmla="*/ 553998 h 553998"/>
              <a:gd name="connsiteX33" fmla="*/ 2837286 w 10255249"/>
              <a:gd name="connsiteY33" fmla="*/ 553998 h 553998"/>
              <a:gd name="connsiteX34" fmla="*/ 2472654 w 10255249"/>
              <a:gd name="connsiteY34" fmla="*/ 553998 h 553998"/>
              <a:gd name="connsiteX35" fmla="*/ 2210576 w 10255249"/>
              <a:gd name="connsiteY35" fmla="*/ 553998 h 553998"/>
              <a:gd name="connsiteX36" fmla="*/ 1845945 w 10255249"/>
              <a:gd name="connsiteY36" fmla="*/ 553998 h 553998"/>
              <a:gd name="connsiteX37" fmla="*/ 1173656 w 10255249"/>
              <a:gd name="connsiteY37" fmla="*/ 553998 h 553998"/>
              <a:gd name="connsiteX38" fmla="*/ 809025 w 10255249"/>
              <a:gd name="connsiteY38" fmla="*/ 553998 h 553998"/>
              <a:gd name="connsiteX39" fmla="*/ 546947 w 10255249"/>
              <a:gd name="connsiteY39" fmla="*/ 553998 h 553998"/>
              <a:gd name="connsiteX40" fmla="*/ 0 w 10255249"/>
              <a:gd name="connsiteY40" fmla="*/ 553998 h 553998"/>
              <a:gd name="connsiteX41" fmla="*/ 0 w 10255249"/>
              <a:gd name="connsiteY41" fmla="*/ 0 h 553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0255249" h="553998" extrusionOk="0">
                <a:moveTo>
                  <a:pt x="0" y="0"/>
                </a:moveTo>
                <a:cubicBezTo>
                  <a:pt x="171589" y="-48483"/>
                  <a:pt x="336119" y="361"/>
                  <a:pt x="467184" y="0"/>
                </a:cubicBezTo>
                <a:cubicBezTo>
                  <a:pt x="598249" y="-361"/>
                  <a:pt x="662442" y="18388"/>
                  <a:pt x="729262" y="0"/>
                </a:cubicBezTo>
                <a:cubicBezTo>
                  <a:pt x="796082" y="-18388"/>
                  <a:pt x="1127102" y="41070"/>
                  <a:pt x="1504103" y="0"/>
                </a:cubicBezTo>
                <a:cubicBezTo>
                  <a:pt x="1881104" y="-41070"/>
                  <a:pt x="1800739" y="38018"/>
                  <a:pt x="1971287" y="0"/>
                </a:cubicBezTo>
                <a:cubicBezTo>
                  <a:pt x="2141835" y="-38018"/>
                  <a:pt x="2266355" y="56020"/>
                  <a:pt x="2438470" y="0"/>
                </a:cubicBezTo>
                <a:cubicBezTo>
                  <a:pt x="2610585" y="-56020"/>
                  <a:pt x="2833627" y="50925"/>
                  <a:pt x="3213311" y="0"/>
                </a:cubicBezTo>
                <a:cubicBezTo>
                  <a:pt x="3592995" y="-50925"/>
                  <a:pt x="3415709" y="23579"/>
                  <a:pt x="3577942" y="0"/>
                </a:cubicBezTo>
                <a:cubicBezTo>
                  <a:pt x="3740175" y="-23579"/>
                  <a:pt x="4037845" y="85863"/>
                  <a:pt x="4352783" y="0"/>
                </a:cubicBezTo>
                <a:cubicBezTo>
                  <a:pt x="4667721" y="-85863"/>
                  <a:pt x="4832524" y="65147"/>
                  <a:pt x="5127624" y="0"/>
                </a:cubicBezTo>
                <a:cubicBezTo>
                  <a:pt x="5422724" y="-65147"/>
                  <a:pt x="5508196" y="21295"/>
                  <a:pt x="5697361" y="0"/>
                </a:cubicBezTo>
                <a:cubicBezTo>
                  <a:pt x="5886526" y="-21295"/>
                  <a:pt x="6308526" y="37092"/>
                  <a:pt x="6472202" y="0"/>
                </a:cubicBezTo>
                <a:cubicBezTo>
                  <a:pt x="6635878" y="-37092"/>
                  <a:pt x="6801637" y="34008"/>
                  <a:pt x="6939385" y="0"/>
                </a:cubicBezTo>
                <a:cubicBezTo>
                  <a:pt x="7077133" y="-34008"/>
                  <a:pt x="7264104" y="32864"/>
                  <a:pt x="7406569" y="0"/>
                </a:cubicBezTo>
                <a:cubicBezTo>
                  <a:pt x="7549034" y="-32864"/>
                  <a:pt x="7927649" y="8748"/>
                  <a:pt x="8078857" y="0"/>
                </a:cubicBezTo>
                <a:cubicBezTo>
                  <a:pt x="8230065" y="-8748"/>
                  <a:pt x="8386117" y="3704"/>
                  <a:pt x="8546041" y="0"/>
                </a:cubicBezTo>
                <a:cubicBezTo>
                  <a:pt x="8705965" y="-3704"/>
                  <a:pt x="9004366" y="74291"/>
                  <a:pt x="9320882" y="0"/>
                </a:cubicBezTo>
                <a:cubicBezTo>
                  <a:pt x="9637398" y="-74291"/>
                  <a:pt x="9923134" y="85506"/>
                  <a:pt x="10255249" y="0"/>
                </a:cubicBezTo>
                <a:cubicBezTo>
                  <a:pt x="10310177" y="261127"/>
                  <a:pt x="10206204" y="324437"/>
                  <a:pt x="10255249" y="553998"/>
                </a:cubicBezTo>
                <a:cubicBezTo>
                  <a:pt x="9939054" y="618403"/>
                  <a:pt x="9908644" y="525612"/>
                  <a:pt x="9582960" y="553998"/>
                </a:cubicBezTo>
                <a:cubicBezTo>
                  <a:pt x="9257276" y="582384"/>
                  <a:pt x="9352734" y="544887"/>
                  <a:pt x="9218329" y="553998"/>
                </a:cubicBezTo>
                <a:cubicBezTo>
                  <a:pt x="9083924" y="563109"/>
                  <a:pt x="8807798" y="473638"/>
                  <a:pt x="8443488" y="553998"/>
                </a:cubicBezTo>
                <a:cubicBezTo>
                  <a:pt x="8079178" y="634358"/>
                  <a:pt x="8109988" y="492855"/>
                  <a:pt x="7873752" y="553998"/>
                </a:cubicBezTo>
                <a:cubicBezTo>
                  <a:pt x="7637516" y="615141"/>
                  <a:pt x="7665391" y="527767"/>
                  <a:pt x="7509121" y="553998"/>
                </a:cubicBezTo>
                <a:cubicBezTo>
                  <a:pt x="7352851" y="580229"/>
                  <a:pt x="7067526" y="530066"/>
                  <a:pt x="6939385" y="553998"/>
                </a:cubicBezTo>
                <a:cubicBezTo>
                  <a:pt x="6811244" y="577930"/>
                  <a:pt x="6778115" y="548493"/>
                  <a:pt x="6677307" y="553998"/>
                </a:cubicBezTo>
                <a:cubicBezTo>
                  <a:pt x="6576499" y="559503"/>
                  <a:pt x="6536593" y="548057"/>
                  <a:pt x="6415228" y="553998"/>
                </a:cubicBezTo>
                <a:cubicBezTo>
                  <a:pt x="6293863" y="559939"/>
                  <a:pt x="6090872" y="522328"/>
                  <a:pt x="5845492" y="553998"/>
                </a:cubicBezTo>
                <a:cubicBezTo>
                  <a:pt x="5600112" y="585668"/>
                  <a:pt x="5643736" y="535525"/>
                  <a:pt x="5480861" y="553998"/>
                </a:cubicBezTo>
                <a:cubicBezTo>
                  <a:pt x="5317986" y="572471"/>
                  <a:pt x="5026908" y="511736"/>
                  <a:pt x="4808572" y="553998"/>
                </a:cubicBezTo>
                <a:cubicBezTo>
                  <a:pt x="4590236" y="596260"/>
                  <a:pt x="4525999" y="536738"/>
                  <a:pt x="4443941" y="553998"/>
                </a:cubicBezTo>
                <a:cubicBezTo>
                  <a:pt x="4361883" y="571258"/>
                  <a:pt x="4029461" y="546925"/>
                  <a:pt x="3771653" y="553998"/>
                </a:cubicBezTo>
                <a:cubicBezTo>
                  <a:pt x="3513845" y="561071"/>
                  <a:pt x="3580937" y="530913"/>
                  <a:pt x="3509574" y="553998"/>
                </a:cubicBezTo>
                <a:cubicBezTo>
                  <a:pt x="3438211" y="577083"/>
                  <a:pt x="2980467" y="495974"/>
                  <a:pt x="2837286" y="553998"/>
                </a:cubicBezTo>
                <a:cubicBezTo>
                  <a:pt x="2694105" y="612022"/>
                  <a:pt x="2623640" y="521458"/>
                  <a:pt x="2472654" y="553998"/>
                </a:cubicBezTo>
                <a:cubicBezTo>
                  <a:pt x="2321668" y="586538"/>
                  <a:pt x="2315733" y="536103"/>
                  <a:pt x="2210576" y="553998"/>
                </a:cubicBezTo>
                <a:cubicBezTo>
                  <a:pt x="2105419" y="571893"/>
                  <a:pt x="2026963" y="521671"/>
                  <a:pt x="1845945" y="553998"/>
                </a:cubicBezTo>
                <a:cubicBezTo>
                  <a:pt x="1664927" y="586325"/>
                  <a:pt x="1464373" y="509710"/>
                  <a:pt x="1173656" y="553998"/>
                </a:cubicBezTo>
                <a:cubicBezTo>
                  <a:pt x="882939" y="598286"/>
                  <a:pt x="945386" y="533257"/>
                  <a:pt x="809025" y="553998"/>
                </a:cubicBezTo>
                <a:cubicBezTo>
                  <a:pt x="672664" y="574739"/>
                  <a:pt x="632784" y="550147"/>
                  <a:pt x="546947" y="553998"/>
                </a:cubicBezTo>
                <a:cubicBezTo>
                  <a:pt x="461110" y="557849"/>
                  <a:pt x="147011" y="488724"/>
                  <a:pt x="0" y="553998"/>
                </a:cubicBezTo>
                <a:cubicBezTo>
                  <a:pt x="-10851" y="351337"/>
                  <a:pt x="58585" y="213933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Finally, we compute the mean accuracy of all of our SVM models</a:t>
            </a:r>
            <a:endParaRPr lang="en-PH" sz="3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60311A-D06A-0425-3CA5-895BA0F1D6BF}"/>
              </a:ext>
            </a:extLst>
          </p:cNvPr>
          <p:cNvSpPr txBox="1"/>
          <p:nvPr/>
        </p:nvSpPr>
        <p:spPr>
          <a:xfrm>
            <a:off x="9633331" y="2237278"/>
            <a:ext cx="1828016" cy="41549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100% accuracy</a:t>
            </a:r>
            <a:endParaRPr lang="en-PH" sz="21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90D1C9-1ED6-5E0C-5BFF-9959046D1D66}"/>
              </a:ext>
            </a:extLst>
          </p:cNvPr>
          <p:cNvSpPr txBox="1"/>
          <p:nvPr/>
        </p:nvSpPr>
        <p:spPr>
          <a:xfrm>
            <a:off x="7564505" y="2237278"/>
            <a:ext cx="1716647" cy="41549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90% accuracy</a:t>
            </a:r>
            <a:endParaRPr lang="en-PH" sz="21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D24DFA-0FBE-0497-2B64-FFC9113AA89F}"/>
              </a:ext>
            </a:extLst>
          </p:cNvPr>
          <p:cNvSpPr txBox="1"/>
          <p:nvPr/>
        </p:nvSpPr>
        <p:spPr>
          <a:xfrm>
            <a:off x="5495679" y="2237278"/>
            <a:ext cx="1716647" cy="41549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90% accuracy</a:t>
            </a:r>
            <a:endParaRPr lang="en-PH" sz="2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40798F-BFC3-0B72-B5F7-161D96E232D1}"/>
              </a:ext>
            </a:extLst>
          </p:cNvPr>
          <p:cNvSpPr txBox="1"/>
          <p:nvPr/>
        </p:nvSpPr>
        <p:spPr>
          <a:xfrm>
            <a:off x="1212850" y="2241550"/>
            <a:ext cx="1730620" cy="41549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95% accuracy</a:t>
            </a:r>
            <a:endParaRPr lang="en-PH" sz="2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BF1E46-C2EF-6D88-102D-06E37970CF87}"/>
              </a:ext>
            </a:extLst>
          </p:cNvPr>
          <p:cNvSpPr txBox="1"/>
          <p:nvPr/>
        </p:nvSpPr>
        <p:spPr>
          <a:xfrm>
            <a:off x="3295649" y="2241550"/>
            <a:ext cx="1847851" cy="415498"/>
          </a:xfrm>
          <a:prstGeom prst="rect">
            <a:avLst/>
          </a:prstGeom>
          <a:noFill/>
          <a:ln w="381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2100" b="1" dirty="0"/>
              <a:t>100% accuracy</a:t>
            </a:r>
            <a:endParaRPr lang="en-PH" sz="21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29DE12F-00F5-652E-3103-8A4D0CF248F7}"/>
              </a:ext>
            </a:extLst>
          </p:cNvPr>
          <p:cNvCxnSpPr>
            <a:cxnSpLocks/>
          </p:cNvCxnSpPr>
          <p:nvPr/>
        </p:nvCxnSpPr>
        <p:spPr>
          <a:xfrm>
            <a:off x="1212850" y="2844800"/>
            <a:ext cx="1025525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AD9DF64-1D9E-6656-D424-FDB6DCDA36C5}"/>
              </a:ext>
            </a:extLst>
          </p:cNvPr>
          <p:cNvSpPr txBox="1"/>
          <p:nvPr/>
        </p:nvSpPr>
        <p:spPr>
          <a:xfrm>
            <a:off x="6095997" y="2937302"/>
            <a:ext cx="527053" cy="861774"/>
          </a:xfrm>
          <a:prstGeom prst="rect">
            <a:avLst/>
          </a:prstGeom>
          <a:noFill/>
          <a:ln w="38100">
            <a:noFill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2157849"/>
                      <a:gd name="connsiteY0" fmla="*/ 0 h 477054"/>
                      <a:gd name="connsiteX1" fmla="*/ 517884 w 2157849"/>
                      <a:gd name="connsiteY1" fmla="*/ 0 h 477054"/>
                      <a:gd name="connsiteX2" fmla="*/ 992611 w 2157849"/>
                      <a:gd name="connsiteY2" fmla="*/ 0 h 477054"/>
                      <a:gd name="connsiteX3" fmla="*/ 1575230 w 2157849"/>
                      <a:gd name="connsiteY3" fmla="*/ 0 h 477054"/>
                      <a:gd name="connsiteX4" fmla="*/ 2157849 w 2157849"/>
                      <a:gd name="connsiteY4" fmla="*/ 0 h 477054"/>
                      <a:gd name="connsiteX5" fmla="*/ 2157849 w 2157849"/>
                      <a:gd name="connsiteY5" fmla="*/ 477054 h 477054"/>
                      <a:gd name="connsiteX6" fmla="*/ 1661544 w 2157849"/>
                      <a:gd name="connsiteY6" fmla="*/ 477054 h 477054"/>
                      <a:gd name="connsiteX7" fmla="*/ 1165238 w 2157849"/>
                      <a:gd name="connsiteY7" fmla="*/ 477054 h 477054"/>
                      <a:gd name="connsiteX8" fmla="*/ 582619 w 2157849"/>
                      <a:gd name="connsiteY8" fmla="*/ 477054 h 477054"/>
                      <a:gd name="connsiteX9" fmla="*/ 0 w 2157849"/>
                      <a:gd name="connsiteY9" fmla="*/ 477054 h 477054"/>
                      <a:gd name="connsiteX10" fmla="*/ 0 w 2157849"/>
                      <a:gd name="connsiteY10" fmla="*/ 0 h 47705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157849" h="477054" extrusionOk="0">
                        <a:moveTo>
                          <a:pt x="0" y="0"/>
                        </a:moveTo>
                        <a:cubicBezTo>
                          <a:pt x="106270" y="-21079"/>
                          <a:pt x="310615" y="60922"/>
                          <a:pt x="517884" y="0"/>
                        </a:cubicBezTo>
                        <a:cubicBezTo>
                          <a:pt x="725153" y="-60922"/>
                          <a:pt x="891937" y="52202"/>
                          <a:pt x="992611" y="0"/>
                        </a:cubicBezTo>
                        <a:cubicBezTo>
                          <a:pt x="1093285" y="-52202"/>
                          <a:pt x="1392189" y="62813"/>
                          <a:pt x="1575230" y="0"/>
                        </a:cubicBezTo>
                        <a:cubicBezTo>
                          <a:pt x="1758271" y="-62813"/>
                          <a:pt x="2026373" y="62842"/>
                          <a:pt x="2157849" y="0"/>
                        </a:cubicBezTo>
                        <a:cubicBezTo>
                          <a:pt x="2166648" y="188592"/>
                          <a:pt x="2110685" y="295008"/>
                          <a:pt x="2157849" y="477054"/>
                        </a:cubicBezTo>
                        <a:cubicBezTo>
                          <a:pt x="2054913" y="502564"/>
                          <a:pt x="1889052" y="423509"/>
                          <a:pt x="1661544" y="477054"/>
                        </a:cubicBezTo>
                        <a:cubicBezTo>
                          <a:pt x="1434036" y="530599"/>
                          <a:pt x="1358360" y="437778"/>
                          <a:pt x="1165238" y="477054"/>
                        </a:cubicBezTo>
                        <a:cubicBezTo>
                          <a:pt x="972116" y="516330"/>
                          <a:pt x="801073" y="471485"/>
                          <a:pt x="582619" y="477054"/>
                        </a:cubicBezTo>
                        <a:cubicBezTo>
                          <a:pt x="364165" y="482623"/>
                          <a:pt x="233976" y="447667"/>
                          <a:pt x="0" y="477054"/>
                        </a:cubicBezTo>
                        <a:cubicBezTo>
                          <a:pt x="-9960" y="320579"/>
                          <a:pt x="32112" y="16281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5000" b="1" dirty="0"/>
              <a:t>5</a:t>
            </a:r>
            <a:endParaRPr lang="en-PH" sz="5000" b="1" dirty="0"/>
          </a:p>
        </p:txBody>
      </p:sp>
    </p:spTree>
    <p:extLst>
      <p:ext uri="{BB962C8B-B14F-4D97-AF65-F5344CB8AC3E}">
        <p14:creationId xmlns:p14="http://schemas.microsoft.com/office/powerpoint/2010/main" val="277469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Outline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611603" y="11875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b="1" i="0" dirty="0">
              <a:solidFill>
                <a:srgbClr val="252C33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effectLst/>
                <a:latin typeface="+mn-lt"/>
              </a:rPr>
              <a:t>Introduction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rgbClr val="636C8B"/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Why we split a dataset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r>
              <a:rPr lang="en-US" sz="3000" b="1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Cross Validation Example</a:t>
            </a: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i="0" dirty="0">
              <a:solidFill>
                <a:schemeClr val="bg2">
                  <a:lumMod val="75000"/>
                </a:schemeClr>
              </a:solidFill>
              <a:effectLst/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  <a:p>
            <a:pPr marL="457200" indent="-457200" algn="l">
              <a:buFont typeface="Wingdings" pitchFamily="2" charset="2"/>
              <a:buChar char="Ø"/>
            </a:pPr>
            <a:endParaRPr lang="en-US" sz="3000" b="1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86337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EBD92B9-CFCC-6AA1-44DC-3B31D63C4A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119779"/>
              </p:ext>
            </p:extLst>
          </p:nvPr>
        </p:nvGraphicFramePr>
        <p:xfrm>
          <a:off x="459203" y="683691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A0BA8455-DB6E-BB2C-7414-C33BF9AFCEA6}"/>
              </a:ext>
            </a:extLst>
          </p:cNvPr>
          <p:cNvSpPr txBox="1"/>
          <p:nvPr/>
        </p:nvSpPr>
        <p:spPr>
          <a:xfrm>
            <a:off x="755928" y="4039088"/>
            <a:ext cx="10255249" cy="1015663"/>
          </a:xfrm>
          <a:custGeom>
            <a:avLst/>
            <a:gdLst>
              <a:gd name="connsiteX0" fmla="*/ 0 w 10255249"/>
              <a:gd name="connsiteY0" fmla="*/ 0 h 1015663"/>
              <a:gd name="connsiteX1" fmla="*/ 467184 w 10255249"/>
              <a:gd name="connsiteY1" fmla="*/ 0 h 1015663"/>
              <a:gd name="connsiteX2" fmla="*/ 729262 w 10255249"/>
              <a:gd name="connsiteY2" fmla="*/ 0 h 1015663"/>
              <a:gd name="connsiteX3" fmla="*/ 1504103 w 10255249"/>
              <a:gd name="connsiteY3" fmla="*/ 0 h 1015663"/>
              <a:gd name="connsiteX4" fmla="*/ 1971287 w 10255249"/>
              <a:gd name="connsiteY4" fmla="*/ 0 h 1015663"/>
              <a:gd name="connsiteX5" fmla="*/ 2438470 w 10255249"/>
              <a:gd name="connsiteY5" fmla="*/ 0 h 1015663"/>
              <a:gd name="connsiteX6" fmla="*/ 3213311 w 10255249"/>
              <a:gd name="connsiteY6" fmla="*/ 0 h 1015663"/>
              <a:gd name="connsiteX7" fmla="*/ 3577942 w 10255249"/>
              <a:gd name="connsiteY7" fmla="*/ 0 h 1015663"/>
              <a:gd name="connsiteX8" fmla="*/ 4352783 w 10255249"/>
              <a:gd name="connsiteY8" fmla="*/ 0 h 1015663"/>
              <a:gd name="connsiteX9" fmla="*/ 5127624 w 10255249"/>
              <a:gd name="connsiteY9" fmla="*/ 0 h 1015663"/>
              <a:gd name="connsiteX10" fmla="*/ 5697361 w 10255249"/>
              <a:gd name="connsiteY10" fmla="*/ 0 h 1015663"/>
              <a:gd name="connsiteX11" fmla="*/ 6472202 w 10255249"/>
              <a:gd name="connsiteY11" fmla="*/ 0 h 1015663"/>
              <a:gd name="connsiteX12" fmla="*/ 6939385 w 10255249"/>
              <a:gd name="connsiteY12" fmla="*/ 0 h 1015663"/>
              <a:gd name="connsiteX13" fmla="*/ 7406569 w 10255249"/>
              <a:gd name="connsiteY13" fmla="*/ 0 h 1015663"/>
              <a:gd name="connsiteX14" fmla="*/ 8078857 w 10255249"/>
              <a:gd name="connsiteY14" fmla="*/ 0 h 1015663"/>
              <a:gd name="connsiteX15" fmla="*/ 8546041 w 10255249"/>
              <a:gd name="connsiteY15" fmla="*/ 0 h 1015663"/>
              <a:gd name="connsiteX16" fmla="*/ 9320882 w 10255249"/>
              <a:gd name="connsiteY16" fmla="*/ 0 h 1015663"/>
              <a:gd name="connsiteX17" fmla="*/ 10255249 w 10255249"/>
              <a:gd name="connsiteY17" fmla="*/ 0 h 1015663"/>
              <a:gd name="connsiteX18" fmla="*/ 10255249 w 10255249"/>
              <a:gd name="connsiteY18" fmla="*/ 507832 h 1015663"/>
              <a:gd name="connsiteX19" fmla="*/ 10255249 w 10255249"/>
              <a:gd name="connsiteY19" fmla="*/ 1015663 h 1015663"/>
              <a:gd name="connsiteX20" fmla="*/ 9993170 w 10255249"/>
              <a:gd name="connsiteY20" fmla="*/ 1015663 h 1015663"/>
              <a:gd name="connsiteX21" fmla="*/ 9218329 w 10255249"/>
              <a:gd name="connsiteY21" fmla="*/ 1015663 h 1015663"/>
              <a:gd name="connsiteX22" fmla="*/ 8648593 w 10255249"/>
              <a:gd name="connsiteY22" fmla="*/ 1015663 h 1015663"/>
              <a:gd name="connsiteX23" fmla="*/ 8283962 w 10255249"/>
              <a:gd name="connsiteY23" fmla="*/ 1015663 h 1015663"/>
              <a:gd name="connsiteX24" fmla="*/ 7714226 w 10255249"/>
              <a:gd name="connsiteY24" fmla="*/ 1015663 h 1015663"/>
              <a:gd name="connsiteX25" fmla="*/ 7452148 w 10255249"/>
              <a:gd name="connsiteY25" fmla="*/ 1015663 h 1015663"/>
              <a:gd name="connsiteX26" fmla="*/ 7190069 w 10255249"/>
              <a:gd name="connsiteY26" fmla="*/ 1015663 h 1015663"/>
              <a:gd name="connsiteX27" fmla="*/ 6620333 w 10255249"/>
              <a:gd name="connsiteY27" fmla="*/ 1015663 h 1015663"/>
              <a:gd name="connsiteX28" fmla="*/ 6255702 w 10255249"/>
              <a:gd name="connsiteY28" fmla="*/ 1015663 h 1015663"/>
              <a:gd name="connsiteX29" fmla="*/ 5583413 w 10255249"/>
              <a:gd name="connsiteY29" fmla="*/ 1015663 h 1015663"/>
              <a:gd name="connsiteX30" fmla="*/ 5218782 w 10255249"/>
              <a:gd name="connsiteY30" fmla="*/ 1015663 h 1015663"/>
              <a:gd name="connsiteX31" fmla="*/ 4546494 w 10255249"/>
              <a:gd name="connsiteY31" fmla="*/ 1015663 h 1015663"/>
              <a:gd name="connsiteX32" fmla="*/ 4284415 w 10255249"/>
              <a:gd name="connsiteY32" fmla="*/ 1015663 h 1015663"/>
              <a:gd name="connsiteX33" fmla="*/ 3612127 w 10255249"/>
              <a:gd name="connsiteY33" fmla="*/ 1015663 h 1015663"/>
              <a:gd name="connsiteX34" fmla="*/ 3247496 w 10255249"/>
              <a:gd name="connsiteY34" fmla="*/ 1015663 h 1015663"/>
              <a:gd name="connsiteX35" fmla="*/ 2985417 w 10255249"/>
              <a:gd name="connsiteY35" fmla="*/ 1015663 h 1015663"/>
              <a:gd name="connsiteX36" fmla="*/ 2620786 w 10255249"/>
              <a:gd name="connsiteY36" fmla="*/ 1015663 h 1015663"/>
              <a:gd name="connsiteX37" fmla="*/ 1948497 w 10255249"/>
              <a:gd name="connsiteY37" fmla="*/ 1015663 h 1015663"/>
              <a:gd name="connsiteX38" fmla="*/ 1583866 w 10255249"/>
              <a:gd name="connsiteY38" fmla="*/ 1015663 h 1015663"/>
              <a:gd name="connsiteX39" fmla="*/ 1321788 w 10255249"/>
              <a:gd name="connsiteY39" fmla="*/ 1015663 h 1015663"/>
              <a:gd name="connsiteX40" fmla="*/ 957157 w 10255249"/>
              <a:gd name="connsiteY40" fmla="*/ 1015663 h 1015663"/>
              <a:gd name="connsiteX41" fmla="*/ 489973 w 10255249"/>
              <a:gd name="connsiteY41" fmla="*/ 1015663 h 1015663"/>
              <a:gd name="connsiteX42" fmla="*/ 0 w 10255249"/>
              <a:gd name="connsiteY42" fmla="*/ 1015663 h 1015663"/>
              <a:gd name="connsiteX43" fmla="*/ 0 w 10255249"/>
              <a:gd name="connsiteY43" fmla="*/ 528145 h 1015663"/>
              <a:gd name="connsiteX44" fmla="*/ 0 w 10255249"/>
              <a:gd name="connsiteY4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10255249" h="1015663" extrusionOk="0">
                <a:moveTo>
                  <a:pt x="0" y="0"/>
                </a:moveTo>
                <a:cubicBezTo>
                  <a:pt x="171589" y="-48483"/>
                  <a:pt x="336119" y="361"/>
                  <a:pt x="467184" y="0"/>
                </a:cubicBezTo>
                <a:cubicBezTo>
                  <a:pt x="598249" y="-361"/>
                  <a:pt x="662442" y="18388"/>
                  <a:pt x="729262" y="0"/>
                </a:cubicBezTo>
                <a:cubicBezTo>
                  <a:pt x="796082" y="-18388"/>
                  <a:pt x="1127102" y="41070"/>
                  <a:pt x="1504103" y="0"/>
                </a:cubicBezTo>
                <a:cubicBezTo>
                  <a:pt x="1881104" y="-41070"/>
                  <a:pt x="1800739" y="38018"/>
                  <a:pt x="1971287" y="0"/>
                </a:cubicBezTo>
                <a:cubicBezTo>
                  <a:pt x="2141835" y="-38018"/>
                  <a:pt x="2266355" y="56020"/>
                  <a:pt x="2438470" y="0"/>
                </a:cubicBezTo>
                <a:cubicBezTo>
                  <a:pt x="2610585" y="-56020"/>
                  <a:pt x="2833627" y="50925"/>
                  <a:pt x="3213311" y="0"/>
                </a:cubicBezTo>
                <a:cubicBezTo>
                  <a:pt x="3592995" y="-50925"/>
                  <a:pt x="3415709" y="23579"/>
                  <a:pt x="3577942" y="0"/>
                </a:cubicBezTo>
                <a:cubicBezTo>
                  <a:pt x="3740175" y="-23579"/>
                  <a:pt x="4037845" y="85863"/>
                  <a:pt x="4352783" y="0"/>
                </a:cubicBezTo>
                <a:cubicBezTo>
                  <a:pt x="4667721" y="-85863"/>
                  <a:pt x="4832524" y="65147"/>
                  <a:pt x="5127624" y="0"/>
                </a:cubicBezTo>
                <a:cubicBezTo>
                  <a:pt x="5422724" y="-65147"/>
                  <a:pt x="5508196" y="21295"/>
                  <a:pt x="5697361" y="0"/>
                </a:cubicBezTo>
                <a:cubicBezTo>
                  <a:pt x="5886526" y="-21295"/>
                  <a:pt x="6308526" y="37092"/>
                  <a:pt x="6472202" y="0"/>
                </a:cubicBezTo>
                <a:cubicBezTo>
                  <a:pt x="6635878" y="-37092"/>
                  <a:pt x="6801637" y="34008"/>
                  <a:pt x="6939385" y="0"/>
                </a:cubicBezTo>
                <a:cubicBezTo>
                  <a:pt x="7077133" y="-34008"/>
                  <a:pt x="7264104" y="32864"/>
                  <a:pt x="7406569" y="0"/>
                </a:cubicBezTo>
                <a:cubicBezTo>
                  <a:pt x="7549034" y="-32864"/>
                  <a:pt x="7927649" y="8748"/>
                  <a:pt x="8078857" y="0"/>
                </a:cubicBezTo>
                <a:cubicBezTo>
                  <a:pt x="8230065" y="-8748"/>
                  <a:pt x="8386117" y="3704"/>
                  <a:pt x="8546041" y="0"/>
                </a:cubicBezTo>
                <a:cubicBezTo>
                  <a:pt x="8705965" y="-3704"/>
                  <a:pt x="9004366" y="74291"/>
                  <a:pt x="9320882" y="0"/>
                </a:cubicBezTo>
                <a:cubicBezTo>
                  <a:pt x="9637398" y="-74291"/>
                  <a:pt x="9923134" y="85506"/>
                  <a:pt x="10255249" y="0"/>
                </a:cubicBezTo>
                <a:cubicBezTo>
                  <a:pt x="10272557" y="250899"/>
                  <a:pt x="10243441" y="299265"/>
                  <a:pt x="10255249" y="507832"/>
                </a:cubicBezTo>
                <a:cubicBezTo>
                  <a:pt x="10267057" y="716399"/>
                  <a:pt x="10211802" y="887418"/>
                  <a:pt x="10255249" y="1015663"/>
                </a:cubicBezTo>
                <a:cubicBezTo>
                  <a:pt x="10171131" y="1033630"/>
                  <a:pt x="10111641" y="988094"/>
                  <a:pt x="9993170" y="1015663"/>
                </a:cubicBezTo>
                <a:cubicBezTo>
                  <a:pt x="9874699" y="1043232"/>
                  <a:pt x="9582639" y="935303"/>
                  <a:pt x="9218329" y="1015663"/>
                </a:cubicBezTo>
                <a:cubicBezTo>
                  <a:pt x="8854019" y="1096023"/>
                  <a:pt x="8884829" y="954520"/>
                  <a:pt x="8648593" y="1015663"/>
                </a:cubicBezTo>
                <a:cubicBezTo>
                  <a:pt x="8412357" y="1076806"/>
                  <a:pt x="8440232" y="989432"/>
                  <a:pt x="8283962" y="1015663"/>
                </a:cubicBezTo>
                <a:cubicBezTo>
                  <a:pt x="8127692" y="1041894"/>
                  <a:pt x="7842367" y="991731"/>
                  <a:pt x="7714226" y="1015663"/>
                </a:cubicBezTo>
                <a:cubicBezTo>
                  <a:pt x="7586085" y="1039595"/>
                  <a:pt x="7552956" y="1010158"/>
                  <a:pt x="7452148" y="1015663"/>
                </a:cubicBezTo>
                <a:cubicBezTo>
                  <a:pt x="7351340" y="1021168"/>
                  <a:pt x="7311434" y="1009722"/>
                  <a:pt x="7190069" y="1015663"/>
                </a:cubicBezTo>
                <a:cubicBezTo>
                  <a:pt x="7068704" y="1021604"/>
                  <a:pt x="6865713" y="983993"/>
                  <a:pt x="6620333" y="1015663"/>
                </a:cubicBezTo>
                <a:cubicBezTo>
                  <a:pt x="6374953" y="1047333"/>
                  <a:pt x="6418577" y="997190"/>
                  <a:pt x="6255702" y="1015663"/>
                </a:cubicBezTo>
                <a:cubicBezTo>
                  <a:pt x="6092827" y="1034136"/>
                  <a:pt x="5801749" y="973401"/>
                  <a:pt x="5583413" y="1015663"/>
                </a:cubicBezTo>
                <a:cubicBezTo>
                  <a:pt x="5365077" y="1057925"/>
                  <a:pt x="5300840" y="998403"/>
                  <a:pt x="5218782" y="1015663"/>
                </a:cubicBezTo>
                <a:cubicBezTo>
                  <a:pt x="5136724" y="1032923"/>
                  <a:pt x="4804302" y="1008590"/>
                  <a:pt x="4546494" y="1015663"/>
                </a:cubicBezTo>
                <a:cubicBezTo>
                  <a:pt x="4288686" y="1022736"/>
                  <a:pt x="4355778" y="992578"/>
                  <a:pt x="4284415" y="1015663"/>
                </a:cubicBezTo>
                <a:cubicBezTo>
                  <a:pt x="4213052" y="1038748"/>
                  <a:pt x="3755308" y="957639"/>
                  <a:pt x="3612127" y="1015663"/>
                </a:cubicBezTo>
                <a:cubicBezTo>
                  <a:pt x="3468946" y="1073687"/>
                  <a:pt x="3389074" y="972405"/>
                  <a:pt x="3247496" y="1015663"/>
                </a:cubicBezTo>
                <a:cubicBezTo>
                  <a:pt x="3105918" y="1058921"/>
                  <a:pt x="3103741" y="1012805"/>
                  <a:pt x="2985417" y="1015663"/>
                </a:cubicBezTo>
                <a:cubicBezTo>
                  <a:pt x="2867093" y="1018521"/>
                  <a:pt x="2801804" y="983336"/>
                  <a:pt x="2620786" y="1015663"/>
                </a:cubicBezTo>
                <a:cubicBezTo>
                  <a:pt x="2439768" y="1047990"/>
                  <a:pt x="2239214" y="971375"/>
                  <a:pt x="1948497" y="1015663"/>
                </a:cubicBezTo>
                <a:cubicBezTo>
                  <a:pt x="1657780" y="1059951"/>
                  <a:pt x="1720227" y="994922"/>
                  <a:pt x="1583866" y="1015663"/>
                </a:cubicBezTo>
                <a:cubicBezTo>
                  <a:pt x="1447505" y="1036404"/>
                  <a:pt x="1407625" y="1011812"/>
                  <a:pt x="1321788" y="1015663"/>
                </a:cubicBezTo>
                <a:cubicBezTo>
                  <a:pt x="1235951" y="1019514"/>
                  <a:pt x="1130600" y="990696"/>
                  <a:pt x="957157" y="1015663"/>
                </a:cubicBezTo>
                <a:cubicBezTo>
                  <a:pt x="783714" y="1040630"/>
                  <a:pt x="625742" y="961017"/>
                  <a:pt x="489973" y="1015663"/>
                </a:cubicBezTo>
                <a:cubicBezTo>
                  <a:pt x="354204" y="1070309"/>
                  <a:pt x="159972" y="987440"/>
                  <a:pt x="0" y="1015663"/>
                </a:cubicBezTo>
                <a:cubicBezTo>
                  <a:pt x="-37413" y="915156"/>
                  <a:pt x="23213" y="666588"/>
                  <a:pt x="0" y="528145"/>
                </a:cubicBezTo>
                <a:cubicBezTo>
                  <a:pt x="-23213" y="389702"/>
                  <a:pt x="49946" y="180660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In this example, we divided our dataset into</a:t>
            </a:r>
            <a:r>
              <a:rPr lang="en-US" sz="3000" b="1" dirty="0"/>
              <a:t> 5 blocks</a:t>
            </a:r>
            <a:r>
              <a:rPr lang="en-US" sz="3000" dirty="0"/>
              <a:t>. This is called </a:t>
            </a:r>
            <a:r>
              <a:rPr lang="en-US" sz="3000" b="1" dirty="0"/>
              <a:t>Five-Fold Cross validation</a:t>
            </a:r>
            <a:endParaRPr lang="en-PH" sz="3000" b="1" dirty="0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5CDBCB8-A7CE-4F01-6EB3-FEF6AB9D9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473625"/>
              </p:ext>
            </p:extLst>
          </p:nvPr>
        </p:nvGraphicFramePr>
        <p:xfrm>
          <a:off x="2681703" y="683690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5EEB3AA-0A42-C638-465C-7709EDE38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208743"/>
              </p:ext>
            </p:extLst>
          </p:nvPr>
        </p:nvGraphicFramePr>
        <p:xfrm>
          <a:off x="4904203" y="683690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61C4EA4E-783C-D923-DD57-52994754DF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7864596"/>
              </p:ext>
            </p:extLst>
          </p:nvPr>
        </p:nvGraphicFramePr>
        <p:xfrm>
          <a:off x="7190203" y="683689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57385DF-3164-DEF8-D93F-5482D7C62C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933579"/>
              </p:ext>
            </p:extLst>
          </p:nvPr>
        </p:nvGraphicFramePr>
        <p:xfrm>
          <a:off x="9510297" y="683689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14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A8455-DB6E-BB2C-7414-C33BF9AFCEA6}"/>
              </a:ext>
            </a:extLst>
          </p:cNvPr>
          <p:cNvSpPr txBox="1"/>
          <p:nvPr/>
        </p:nvSpPr>
        <p:spPr>
          <a:xfrm>
            <a:off x="755928" y="4039088"/>
            <a:ext cx="10255249" cy="1477328"/>
          </a:xfrm>
          <a:custGeom>
            <a:avLst/>
            <a:gdLst>
              <a:gd name="connsiteX0" fmla="*/ 0 w 10255249"/>
              <a:gd name="connsiteY0" fmla="*/ 0 h 1477328"/>
              <a:gd name="connsiteX1" fmla="*/ 467184 w 10255249"/>
              <a:gd name="connsiteY1" fmla="*/ 0 h 1477328"/>
              <a:gd name="connsiteX2" fmla="*/ 729262 w 10255249"/>
              <a:gd name="connsiteY2" fmla="*/ 0 h 1477328"/>
              <a:gd name="connsiteX3" fmla="*/ 1504103 w 10255249"/>
              <a:gd name="connsiteY3" fmla="*/ 0 h 1477328"/>
              <a:gd name="connsiteX4" fmla="*/ 1971287 w 10255249"/>
              <a:gd name="connsiteY4" fmla="*/ 0 h 1477328"/>
              <a:gd name="connsiteX5" fmla="*/ 2438470 w 10255249"/>
              <a:gd name="connsiteY5" fmla="*/ 0 h 1477328"/>
              <a:gd name="connsiteX6" fmla="*/ 3213311 w 10255249"/>
              <a:gd name="connsiteY6" fmla="*/ 0 h 1477328"/>
              <a:gd name="connsiteX7" fmla="*/ 3577942 w 10255249"/>
              <a:gd name="connsiteY7" fmla="*/ 0 h 1477328"/>
              <a:gd name="connsiteX8" fmla="*/ 4352783 w 10255249"/>
              <a:gd name="connsiteY8" fmla="*/ 0 h 1477328"/>
              <a:gd name="connsiteX9" fmla="*/ 5127624 w 10255249"/>
              <a:gd name="connsiteY9" fmla="*/ 0 h 1477328"/>
              <a:gd name="connsiteX10" fmla="*/ 5697361 w 10255249"/>
              <a:gd name="connsiteY10" fmla="*/ 0 h 1477328"/>
              <a:gd name="connsiteX11" fmla="*/ 6472202 w 10255249"/>
              <a:gd name="connsiteY11" fmla="*/ 0 h 1477328"/>
              <a:gd name="connsiteX12" fmla="*/ 6939385 w 10255249"/>
              <a:gd name="connsiteY12" fmla="*/ 0 h 1477328"/>
              <a:gd name="connsiteX13" fmla="*/ 7406569 w 10255249"/>
              <a:gd name="connsiteY13" fmla="*/ 0 h 1477328"/>
              <a:gd name="connsiteX14" fmla="*/ 8078857 w 10255249"/>
              <a:gd name="connsiteY14" fmla="*/ 0 h 1477328"/>
              <a:gd name="connsiteX15" fmla="*/ 8546041 w 10255249"/>
              <a:gd name="connsiteY15" fmla="*/ 0 h 1477328"/>
              <a:gd name="connsiteX16" fmla="*/ 9320882 w 10255249"/>
              <a:gd name="connsiteY16" fmla="*/ 0 h 1477328"/>
              <a:gd name="connsiteX17" fmla="*/ 10255249 w 10255249"/>
              <a:gd name="connsiteY17" fmla="*/ 0 h 1477328"/>
              <a:gd name="connsiteX18" fmla="*/ 10255249 w 10255249"/>
              <a:gd name="connsiteY18" fmla="*/ 492443 h 1477328"/>
              <a:gd name="connsiteX19" fmla="*/ 10255249 w 10255249"/>
              <a:gd name="connsiteY19" fmla="*/ 999659 h 1477328"/>
              <a:gd name="connsiteX20" fmla="*/ 10255249 w 10255249"/>
              <a:gd name="connsiteY20" fmla="*/ 1477328 h 1477328"/>
              <a:gd name="connsiteX21" fmla="*/ 9890618 w 10255249"/>
              <a:gd name="connsiteY21" fmla="*/ 1477328 h 1477328"/>
              <a:gd name="connsiteX22" fmla="*/ 9320882 w 10255249"/>
              <a:gd name="connsiteY22" fmla="*/ 1477328 h 1477328"/>
              <a:gd name="connsiteX23" fmla="*/ 8956251 w 10255249"/>
              <a:gd name="connsiteY23" fmla="*/ 1477328 h 1477328"/>
              <a:gd name="connsiteX24" fmla="*/ 8386515 w 10255249"/>
              <a:gd name="connsiteY24" fmla="*/ 1477328 h 1477328"/>
              <a:gd name="connsiteX25" fmla="*/ 8124436 w 10255249"/>
              <a:gd name="connsiteY25" fmla="*/ 1477328 h 1477328"/>
              <a:gd name="connsiteX26" fmla="*/ 7862358 w 10255249"/>
              <a:gd name="connsiteY26" fmla="*/ 1477328 h 1477328"/>
              <a:gd name="connsiteX27" fmla="*/ 7292622 w 10255249"/>
              <a:gd name="connsiteY27" fmla="*/ 1477328 h 1477328"/>
              <a:gd name="connsiteX28" fmla="*/ 6927990 w 10255249"/>
              <a:gd name="connsiteY28" fmla="*/ 1477328 h 1477328"/>
              <a:gd name="connsiteX29" fmla="*/ 6255702 w 10255249"/>
              <a:gd name="connsiteY29" fmla="*/ 1477328 h 1477328"/>
              <a:gd name="connsiteX30" fmla="*/ 5891071 w 10255249"/>
              <a:gd name="connsiteY30" fmla="*/ 1477328 h 1477328"/>
              <a:gd name="connsiteX31" fmla="*/ 5218782 w 10255249"/>
              <a:gd name="connsiteY31" fmla="*/ 1477328 h 1477328"/>
              <a:gd name="connsiteX32" fmla="*/ 4956704 w 10255249"/>
              <a:gd name="connsiteY32" fmla="*/ 1477328 h 1477328"/>
              <a:gd name="connsiteX33" fmla="*/ 4284415 w 10255249"/>
              <a:gd name="connsiteY33" fmla="*/ 1477328 h 1477328"/>
              <a:gd name="connsiteX34" fmla="*/ 3919784 w 10255249"/>
              <a:gd name="connsiteY34" fmla="*/ 1477328 h 1477328"/>
              <a:gd name="connsiteX35" fmla="*/ 3657705 w 10255249"/>
              <a:gd name="connsiteY35" fmla="*/ 1477328 h 1477328"/>
              <a:gd name="connsiteX36" fmla="*/ 3293074 w 10255249"/>
              <a:gd name="connsiteY36" fmla="*/ 1477328 h 1477328"/>
              <a:gd name="connsiteX37" fmla="*/ 2620786 w 10255249"/>
              <a:gd name="connsiteY37" fmla="*/ 1477328 h 1477328"/>
              <a:gd name="connsiteX38" fmla="*/ 2256155 w 10255249"/>
              <a:gd name="connsiteY38" fmla="*/ 1477328 h 1477328"/>
              <a:gd name="connsiteX39" fmla="*/ 1994076 w 10255249"/>
              <a:gd name="connsiteY39" fmla="*/ 1477328 h 1477328"/>
              <a:gd name="connsiteX40" fmla="*/ 1629445 w 10255249"/>
              <a:gd name="connsiteY40" fmla="*/ 1477328 h 1477328"/>
              <a:gd name="connsiteX41" fmla="*/ 1162262 w 10255249"/>
              <a:gd name="connsiteY41" fmla="*/ 1477328 h 1477328"/>
              <a:gd name="connsiteX42" fmla="*/ 592525 w 10255249"/>
              <a:gd name="connsiteY42" fmla="*/ 1477328 h 1477328"/>
              <a:gd name="connsiteX43" fmla="*/ 0 w 10255249"/>
              <a:gd name="connsiteY43" fmla="*/ 1477328 h 1477328"/>
              <a:gd name="connsiteX44" fmla="*/ 0 w 10255249"/>
              <a:gd name="connsiteY44" fmla="*/ 955339 h 1477328"/>
              <a:gd name="connsiteX45" fmla="*/ 0 w 10255249"/>
              <a:gd name="connsiteY45" fmla="*/ 462896 h 1477328"/>
              <a:gd name="connsiteX46" fmla="*/ 0 w 10255249"/>
              <a:gd name="connsiteY46" fmla="*/ 0 h 1477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255249" h="1477328" extrusionOk="0">
                <a:moveTo>
                  <a:pt x="0" y="0"/>
                </a:moveTo>
                <a:cubicBezTo>
                  <a:pt x="171589" y="-48483"/>
                  <a:pt x="336119" y="361"/>
                  <a:pt x="467184" y="0"/>
                </a:cubicBezTo>
                <a:cubicBezTo>
                  <a:pt x="598249" y="-361"/>
                  <a:pt x="662442" y="18388"/>
                  <a:pt x="729262" y="0"/>
                </a:cubicBezTo>
                <a:cubicBezTo>
                  <a:pt x="796082" y="-18388"/>
                  <a:pt x="1127102" y="41070"/>
                  <a:pt x="1504103" y="0"/>
                </a:cubicBezTo>
                <a:cubicBezTo>
                  <a:pt x="1881104" y="-41070"/>
                  <a:pt x="1800739" y="38018"/>
                  <a:pt x="1971287" y="0"/>
                </a:cubicBezTo>
                <a:cubicBezTo>
                  <a:pt x="2141835" y="-38018"/>
                  <a:pt x="2266355" y="56020"/>
                  <a:pt x="2438470" y="0"/>
                </a:cubicBezTo>
                <a:cubicBezTo>
                  <a:pt x="2610585" y="-56020"/>
                  <a:pt x="2833627" y="50925"/>
                  <a:pt x="3213311" y="0"/>
                </a:cubicBezTo>
                <a:cubicBezTo>
                  <a:pt x="3592995" y="-50925"/>
                  <a:pt x="3415709" y="23579"/>
                  <a:pt x="3577942" y="0"/>
                </a:cubicBezTo>
                <a:cubicBezTo>
                  <a:pt x="3740175" y="-23579"/>
                  <a:pt x="4037845" y="85863"/>
                  <a:pt x="4352783" y="0"/>
                </a:cubicBezTo>
                <a:cubicBezTo>
                  <a:pt x="4667721" y="-85863"/>
                  <a:pt x="4832524" y="65147"/>
                  <a:pt x="5127624" y="0"/>
                </a:cubicBezTo>
                <a:cubicBezTo>
                  <a:pt x="5422724" y="-65147"/>
                  <a:pt x="5508196" y="21295"/>
                  <a:pt x="5697361" y="0"/>
                </a:cubicBezTo>
                <a:cubicBezTo>
                  <a:pt x="5886526" y="-21295"/>
                  <a:pt x="6308526" y="37092"/>
                  <a:pt x="6472202" y="0"/>
                </a:cubicBezTo>
                <a:cubicBezTo>
                  <a:pt x="6635878" y="-37092"/>
                  <a:pt x="6801637" y="34008"/>
                  <a:pt x="6939385" y="0"/>
                </a:cubicBezTo>
                <a:cubicBezTo>
                  <a:pt x="7077133" y="-34008"/>
                  <a:pt x="7264104" y="32864"/>
                  <a:pt x="7406569" y="0"/>
                </a:cubicBezTo>
                <a:cubicBezTo>
                  <a:pt x="7549034" y="-32864"/>
                  <a:pt x="7927649" y="8748"/>
                  <a:pt x="8078857" y="0"/>
                </a:cubicBezTo>
                <a:cubicBezTo>
                  <a:pt x="8230065" y="-8748"/>
                  <a:pt x="8386117" y="3704"/>
                  <a:pt x="8546041" y="0"/>
                </a:cubicBezTo>
                <a:cubicBezTo>
                  <a:pt x="8705965" y="-3704"/>
                  <a:pt x="9004366" y="74291"/>
                  <a:pt x="9320882" y="0"/>
                </a:cubicBezTo>
                <a:cubicBezTo>
                  <a:pt x="9637398" y="-74291"/>
                  <a:pt x="9923134" y="85506"/>
                  <a:pt x="10255249" y="0"/>
                </a:cubicBezTo>
                <a:cubicBezTo>
                  <a:pt x="10274041" y="118621"/>
                  <a:pt x="10253272" y="254777"/>
                  <a:pt x="10255249" y="492443"/>
                </a:cubicBezTo>
                <a:cubicBezTo>
                  <a:pt x="10257226" y="730109"/>
                  <a:pt x="10253887" y="824172"/>
                  <a:pt x="10255249" y="999659"/>
                </a:cubicBezTo>
                <a:cubicBezTo>
                  <a:pt x="10256611" y="1175146"/>
                  <a:pt x="10202744" y="1248033"/>
                  <a:pt x="10255249" y="1477328"/>
                </a:cubicBezTo>
                <a:cubicBezTo>
                  <a:pt x="10146023" y="1504180"/>
                  <a:pt x="10063657" y="1457115"/>
                  <a:pt x="9890618" y="1477328"/>
                </a:cubicBezTo>
                <a:cubicBezTo>
                  <a:pt x="9717579" y="1497541"/>
                  <a:pt x="9557118" y="1416185"/>
                  <a:pt x="9320882" y="1477328"/>
                </a:cubicBezTo>
                <a:cubicBezTo>
                  <a:pt x="9084646" y="1538471"/>
                  <a:pt x="9112521" y="1451097"/>
                  <a:pt x="8956251" y="1477328"/>
                </a:cubicBezTo>
                <a:cubicBezTo>
                  <a:pt x="8799981" y="1503559"/>
                  <a:pt x="8514656" y="1453396"/>
                  <a:pt x="8386515" y="1477328"/>
                </a:cubicBezTo>
                <a:cubicBezTo>
                  <a:pt x="8258374" y="1501260"/>
                  <a:pt x="8235261" y="1453756"/>
                  <a:pt x="8124436" y="1477328"/>
                </a:cubicBezTo>
                <a:cubicBezTo>
                  <a:pt x="8013611" y="1500900"/>
                  <a:pt x="7976962" y="1465373"/>
                  <a:pt x="7862358" y="1477328"/>
                </a:cubicBezTo>
                <a:cubicBezTo>
                  <a:pt x="7747754" y="1489283"/>
                  <a:pt x="7538002" y="1445658"/>
                  <a:pt x="7292622" y="1477328"/>
                </a:cubicBezTo>
                <a:cubicBezTo>
                  <a:pt x="7047242" y="1508998"/>
                  <a:pt x="7096850" y="1460051"/>
                  <a:pt x="6927990" y="1477328"/>
                </a:cubicBezTo>
                <a:cubicBezTo>
                  <a:pt x="6759130" y="1494605"/>
                  <a:pt x="6473305" y="1430457"/>
                  <a:pt x="6255702" y="1477328"/>
                </a:cubicBezTo>
                <a:cubicBezTo>
                  <a:pt x="6038099" y="1524199"/>
                  <a:pt x="5973129" y="1460068"/>
                  <a:pt x="5891071" y="1477328"/>
                </a:cubicBezTo>
                <a:cubicBezTo>
                  <a:pt x="5809013" y="1494588"/>
                  <a:pt x="5477087" y="1473891"/>
                  <a:pt x="5218782" y="1477328"/>
                </a:cubicBezTo>
                <a:cubicBezTo>
                  <a:pt x="4960477" y="1480765"/>
                  <a:pt x="5014486" y="1472664"/>
                  <a:pt x="4956704" y="1477328"/>
                </a:cubicBezTo>
                <a:cubicBezTo>
                  <a:pt x="4898922" y="1481992"/>
                  <a:pt x="4428682" y="1423231"/>
                  <a:pt x="4284415" y="1477328"/>
                </a:cubicBezTo>
                <a:cubicBezTo>
                  <a:pt x="4140148" y="1531425"/>
                  <a:pt x="4061362" y="1434070"/>
                  <a:pt x="3919784" y="1477328"/>
                </a:cubicBezTo>
                <a:cubicBezTo>
                  <a:pt x="3778206" y="1520586"/>
                  <a:pt x="3776029" y="1474470"/>
                  <a:pt x="3657705" y="1477328"/>
                </a:cubicBezTo>
                <a:cubicBezTo>
                  <a:pt x="3539381" y="1480186"/>
                  <a:pt x="3474092" y="1445001"/>
                  <a:pt x="3293074" y="1477328"/>
                </a:cubicBezTo>
                <a:cubicBezTo>
                  <a:pt x="3112056" y="1509655"/>
                  <a:pt x="2911130" y="1429842"/>
                  <a:pt x="2620786" y="1477328"/>
                </a:cubicBezTo>
                <a:cubicBezTo>
                  <a:pt x="2330442" y="1524814"/>
                  <a:pt x="2392516" y="1456587"/>
                  <a:pt x="2256155" y="1477328"/>
                </a:cubicBezTo>
                <a:cubicBezTo>
                  <a:pt x="2119794" y="1498069"/>
                  <a:pt x="2084793" y="1448139"/>
                  <a:pt x="1994076" y="1477328"/>
                </a:cubicBezTo>
                <a:cubicBezTo>
                  <a:pt x="1903359" y="1506517"/>
                  <a:pt x="1802888" y="1452361"/>
                  <a:pt x="1629445" y="1477328"/>
                </a:cubicBezTo>
                <a:cubicBezTo>
                  <a:pt x="1456002" y="1502295"/>
                  <a:pt x="1293109" y="1472264"/>
                  <a:pt x="1162262" y="1477328"/>
                </a:cubicBezTo>
                <a:cubicBezTo>
                  <a:pt x="1031415" y="1482392"/>
                  <a:pt x="785655" y="1439030"/>
                  <a:pt x="592525" y="1477328"/>
                </a:cubicBezTo>
                <a:cubicBezTo>
                  <a:pt x="399395" y="1515626"/>
                  <a:pt x="287709" y="1460246"/>
                  <a:pt x="0" y="1477328"/>
                </a:cubicBezTo>
                <a:cubicBezTo>
                  <a:pt x="-29357" y="1340224"/>
                  <a:pt x="49583" y="1127146"/>
                  <a:pt x="0" y="955339"/>
                </a:cubicBezTo>
                <a:cubicBezTo>
                  <a:pt x="-49583" y="783532"/>
                  <a:pt x="43441" y="609357"/>
                  <a:pt x="0" y="462896"/>
                </a:cubicBezTo>
                <a:cubicBezTo>
                  <a:pt x="-43441" y="316435"/>
                  <a:pt x="5896" y="15744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There is no rule on what number should we divide our dataset. If we divide the dataset in </a:t>
            </a:r>
            <a:r>
              <a:rPr lang="en-US" sz="3000" b="1" dirty="0"/>
              <a:t>2 blocks </a:t>
            </a:r>
            <a:r>
              <a:rPr lang="en-US" sz="3000" dirty="0"/>
              <a:t>this would be called </a:t>
            </a:r>
            <a:r>
              <a:rPr lang="en-US" sz="3000" b="1" dirty="0"/>
              <a:t>Two-Fold Cross Validation</a:t>
            </a:r>
            <a:endParaRPr lang="en-PH" sz="3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AF270-14D6-6828-0E3D-358F88B87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735768"/>
              </p:ext>
            </p:extLst>
          </p:nvPr>
        </p:nvGraphicFramePr>
        <p:xfrm>
          <a:off x="2146390" y="446104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0F0FC6-9E6D-3A6D-BE4C-D13890B023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529485"/>
              </p:ext>
            </p:extLst>
          </p:nvPr>
        </p:nvGraphicFramePr>
        <p:xfrm>
          <a:off x="7086690" y="461177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474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BA8455-DB6E-BB2C-7414-C33BF9AFCEA6}"/>
              </a:ext>
            </a:extLst>
          </p:cNvPr>
          <p:cNvSpPr txBox="1"/>
          <p:nvPr/>
        </p:nvSpPr>
        <p:spPr>
          <a:xfrm>
            <a:off x="755928" y="4039088"/>
            <a:ext cx="10255249" cy="1938992"/>
          </a:xfrm>
          <a:custGeom>
            <a:avLst/>
            <a:gdLst>
              <a:gd name="connsiteX0" fmla="*/ 0 w 10255249"/>
              <a:gd name="connsiteY0" fmla="*/ 0 h 1938992"/>
              <a:gd name="connsiteX1" fmla="*/ 467184 w 10255249"/>
              <a:gd name="connsiteY1" fmla="*/ 0 h 1938992"/>
              <a:gd name="connsiteX2" fmla="*/ 729262 w 10255249"/>
              <a:gd name="connsiteY2" fmla="*/ 0 h 1938992"/>
              <a:gd name="connsiteX3" fmla="*/ 1504103 w 10255249"/>
              <a:gd name="connsiteY3" fmla="*/ 0 h 1938992"/>
              <a:gd name="connsiteX4" fmla="*/ 1971287 w 10255249"/>
              <a:gd name="connsiteY4" fmla="*/ 0 h 1938992"/>
              <a:gd name="connsiteX5" fmla="*/ 2438470 w 10255249"/>
              <a:gd name="connsiteY5" fmla="*/ 0 h 1938992"/>
              <a:gd name="connsiteX6" fmla="*/ 3213311 w 10255249"/>
              <a:gd name="connsiteY6" fmla="*/ 0 h 1938992"/>
              <a:gd name="connsiteX7" fmla="*/ 3577942 w 10255249"/>
              <a:gd name="connsiteY7" fmla="*/ 0 h 1938992"/>
              <a:gd name="connsiteX8" fmla="*/ 4352783 w 10255249"/>
              <a:gd name="connsiteY8" fmla="*/ 0 h 1938992"/>
              <a:gd name="connsiteX9" fmla="*/ 5127624 w 10255249"/>
              <a:gd name="connsiteY9" fmla="*/ 0 h 1938992"/>
              <a:gd name="connsiteX10" fmla="*/ 5697361 w 10255249"/>
              <a:gd name="connsiteY10" fmla="*/ 0 h 1938992"/>
              <a:gd name="connsiteX11" fmla="*/ 6472202 w 10255249"/>
              <a:gd name="connsiteY11" fmla="*/ 0 h 1938992"/>
              <a:gd name="connsiteX12" fmla="*/ 6939385 w 10255249"/>
              <a:gd name="connsiteY12" fmla="*/ 0 h 1938992"/>
              <a:gd name="connsiteX13" fmla="*/ 7406569 w 10255249"/>
              <a:gd name="connsiteY13" fmla="*/ 0 h 1938992"/>
              <a:gd name="connsiteX14" fmla="*/ 8078857 w 10255249"/>
              <a:gd name="connsiteY14" fmla="*/ 0 h 1938992"/>
              <a:gd name="connsiteX15" fmla="*/ 8546041 w 10255249"/>
              <a:gd name="connsiteY15" fmla="*/ 0 h 1938992"/>
              <a:gd name="connsiteX16" fmla="*/ 9320882 w 10255249"/>
              <a:gd name="connsiteY16" fmla="*/ 0 h 1938992"/>
              <a:gd name="connsiteX17" fmla="*/ 10255249 w 10255249"/>
              <a:gd name="connsiteY17" fmla="*/ 0 h 1938992"/>
              <a:gd name="connsiteX18" fmla="*/ 10255249 w 10255249"/>
              <a:gd name="connsiteY18" fmla="*/ 484748 h 1938992"/>
              <a:gd name="connsiteX19" fmla="*/ 10255249 w 10255249"/>
              <a:gd name="connsiteY19" fmla="*/ 988886 h 1938992"/>
              <a:gd name="connsiteX20" fmla="*/ 10255249 w 10255249"/>
              <a:gd name="connsiteY20" fmla="*/ 1415464 h 1938992"/>
              <a:gd name="connsiteX21" fmla="*/ 10255249 w 10255249"/>
              <a:gd name="connsiteY21" fmla="*/ 1938992 h 1938992"/>
              <a:gd name="connsiteX22" fmla="*/ 9582960 w 10255249"/>
              <a:gd name="connsiteY22" fmla="*/ 1938992 h 1938992"/>
              <a:gd name="connsiteX23" fmla="*/ 9218329 w 10255249"/>
              <a:gd name="connsiteY23" fmla="*/ 1938992 h 1938992"/>
              <a:gd name="connsiteX24" fmla="*/ 8648593 w 10255249"/>
              <a:gd name="connsiteY24" fmla="*/ 1938992 h 1938992"/>
              <a:gd name="connsiteX25" fmla="*/ 8386515 w 10255249"/>
              <a:gd name="connsiteY25" fmla="*/ 1938992 h 1938992"/>
              <a:gd name="connsiteX26" fmla="*/ 8124436 w 10255249"/>
              <a:gd name="connsiteY26" fmla="*/ 1938992 h 1938992"/>
              <a:gd name="connsiteX27" fmla="*/ 7554700 w 10255249"/>
              <a:gd name="connsiteY27" fmla="*/ 1938992 h 1938992"/>
              <a:gd name="connsiteX28" fmla="*/ 7190069 w 10255249"/>
              <a:gd name="connsiteY28" fmla="*/ 1938992 h 1938992"/>
              <a:gd name="connsiteX29" fmla="*/ 6517780 w 10255249"/>
              <a:gd name="connsiteY29" fmla="*/ 1938992 h 1938992"/>
              <a:gd name="connsiteX30" fmla="*/ 6153149 w 10255249"/>
              <a:gd name="connsiteY30" fmla="*/ 1938992 h 1938992"/>
              <a:gd name="connsiteX31" fmla="*/ 5480861 w 10255249"/>
              <a:gd name="connsiteY31" fmla="*/ 1938992 h 1938992"/>
              <a:gd name="connsiteX32" fmla="*/ 5218782 w 10255249"/>
              <a:gd name="connsiteY32" fmla="*/ 1938992 h 1938992"/>
              <a:gd name="connsiteX33" fmla="*/ 4546494 w 10255249"/>
              <a:gd name="connsiteY33" fmla="*/ 1938992 h 1938992"/>
              <a:gd name="connsiteX34" fmla="*/ 4181863 w 10255249"/>
              <a:gd name="connsiteY34" fmla="*/ 1938992 h 1938992"/>
              <a:gd name="connsiteX35" fmla="*/ 3919784 w 10255249"/>
              <a:gd name="connsiteY35" fmla="*/ 1938992 h 1938992"/>
              <a:gd name="connsiteX36" fmla="*/ 3555153 w 10255249"/>
              <a:gd name="connsiteY36" fmla="*/ 1938992 h 1938992"/>
              <a:gd name="connsiteX37" fmla="*/ 2882864 w 10255249"/>
              <a:gd name="connsiteY37" fmla="*/ 1938992 h 1938992"/>
              <a:gd name="connsiteX38" fmla="*/ 2518233 w 10255249"/>
              <a:gd name="connsiteY38" fmla="*/ 1938992 h 1938992"/>
              <a:gd name="connsiteX39" fmla="*/ 2256155 w 10255249"/>
              <a:gd name="connsiteY39" fmla="*/ 1938992 h 1938992"/>
              <a:gd name="connsiteX40" fmla="*/ 1891524 w 10255249"/>
              <a:gd name="connsiteY40" fmla="*/ 1938992 h 1938992"/>
              <a:gd name="connsiteX41" fmla="*/ 1424340 w 10255249"/>
              <a:gd name="connsiteY41" fmla="*/ 1938992 h 1938992"/>
              <a:gd name="connsiteX42" fmla="*/ 854604 w 10255249"/>
              <a:gd name="connsiteY42" fmla="*/ 1938992 h 1938992"/>
              <a:gd name="connsiteX43" fmla="*/ 489973 w 10255249"/>
              <a:gd name="connsiteY43" fmla="*/ 1938992 h 1938992"/>
              <a:gd name="connsiteX44" fmla="*/ 0 w 10255249"/>
              <a:gd name="connsiteY44" fmla="*/ 1938992 h 1938992"/>
              <a:gd name="connsiteX45" fmla="*/ 0 w 10255249"/>
              <a:gd name="connsiteY45" fmla="*/ 1454244 h 1938992"/>
              <a:gd name="connsiteX46" fmla="*/ 0 w 10255249"/>
              <a:gd name="connsiteY46" fmla="*/ 969496 h 1938992"/>
              <a:gd name="connsiteX47" fmla="*/ 0 w 10255249"/>
              <a:gd name="connsiteY47" fmla="*/ 484748 h 1938992"/>
              <a:gd name="connsiteX48" fmla="*/ 0 w 10255249"/>
              <a:gd name="connsiteY48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10255249" h="1938992" extrusionOk="0">
                <a:moveTo>
                  <a:pt x="0" y="0"/>
                </a:moveTo>
                <a:cubicBezTo>
                  <a:pt x="171589" y="-48483"/>
                  <a:pt x="336119" y="361"/>
                  <a:pt x="467184" y="0"/>
                </a:cubicBezTo>
                <a:cubicBezTo>
                  <a:pt x="598249" y="-361"/>
                  <a:pt x="662442" y="18388"/>
                  <a:pt x="729262" y="0"/>
                </a:cubicBezTo>
                <a:cubicBezTo>
                  <a:pt x="796082" y="-18388"/>
                  <a:pt x="1127102" y="41070"/>
                  <a:pt x="1504103" y="0"/>
                </a:cubicBezTo>
                <a:cubicBezTo>
                  <a:pt x="1881104" y="-41070"/>
                  <a:pt x="1800739" y="38018"/>
                  <a:pt x="1971287" y="0"/>
                </a:cubicBezTo>
                <a:cubicBezTo>
                  <a:pt x="2141835" y="-38018"/>
                  <a:pt x="2266355" y="56020"/>
                  <a:pt x="2438470" y="0"/>
                </a:cubicBezTo>
                <a:cubicBezTo>
                  <a:pt x="2610585" y="-56020"/>
                  <a:pt x="2833627" y="50925"/>
                  <a:pt x="3213311" y="0"/>
                </a:cubicBezTo>
                <a:cubicBezTo>
                  <a:pt x="3592995" y="-50925"/>
                  <a:pt x="3415709" y="23579"/>
                  <a:pt x="3577942" y="0"/>
                </a:cubicBezTo>
                <a:cubicBezTo>
                  <a:pt x="3740175" y="-23579"/>
                  <a:pt x="4037845" y="85863"/>
                  <a:pt x="4352783" y="0"/>
                </a:cubicBezTo>
                <a:cubicBezTo>
                  <a:pt x="4667721" y="-85863"/>
                  <a:pt x="4832524" y="65147"/>
                  <a:pt x="5127624" y="0"/>
                </a:cubicBezTo>
                <a:cubicBezTo>
                  <a:pt x="5422724" y="-65147"/>
                  <a:pt x="5508196" y="21295"/>
                  <a:pt x="5697361" y="0"/>
                </a:cubicBezTo>
                <a:cubicBezTo>
                  <a:pt x="5886526" y="-21295"/>
                  <a:pt x="6308526" y="37092"/>
                  <a:pt x="6472202" y="0"/>
                </a:cubicBezTo>
                <a:cubicBezTo>
                  <a:pt x="6635878" y="-37092"/>
                  <a:pt x="6801637" y="34008"/>
                  <a:pt x="6939385" y="0"/>
                </a:cubicBezTo>
                <a:cubicBezTo>
                  <a:pt x="7077133" y="-34008"/>
                  <a:pt x="7264104" y="32864"/>
                  <a:pt x="7406569" y="0"/>
                </a:cubicBezTo>
                <a:cubicBezTo>
                  <a:pt x="7549034" y="-32864"/>
                  <a:pt x="7927649" y="8748"/>
                  <a:pt x="8078857" y="0"/>
                </a:cubicBezTo>
                <a:cubicBezTo>
                  <a:pt x="8230065" y="-8748"/>
                  <a:pt x="8386117" y="3704"/>
                  <a:pt x="8546041" y="0"/>
                </a:cubicBezTo>
                <a:cubicBezTo>
                  <a:pt x="8705965" y="-3704"/>
                  <a:pt x="9004366" y="74291"/>
                  <a:pt x="9320882" y="0"/>
                </a:cubicBezTo>
                <a:cubicBezTo>
                  <a:pt x="9637398" y="-74291"/>
                  <a:pt x="9923134" y="85506"/>
                  <a:pt x="10255249" y="0"/>
                </a:cubicBezTo>
                <a:cubicBezTo>
                  <a:pt x="10309569" y="226278"/>
                  <a:pt x="10220730" y="330893"/>
                  <a:pt x="10255249" y="484748"/>
                </a:cubicBezTo>
                <a:cubicBezTo>
                  <a:pt x="10289768" y="638603"/>
                  <a:pt x="10200282" y="784744"/>
                  <a:pt x="10255249" y="988886"/>
                </a:cubicBezTo>
                <a:cubicBezTo>
                  <a:pt x="10310216" y="1193028"/>
                  <a:pt x="10218854" y="1306485"/>
                  <a:pt x="10255249" y="1415464"/>
                </a:cubicBezTo>
                <a:cubicBezTo>
                  <a:pt x="10291644" y="1524443"/>
                  <a:pt x="10205423" y="1801117"/>
                  <a:pt x="10255249" y="1938992"/>
                </a:cubicBezTo>
                <a:cubicBezTo>
                  <a:pt x="10049909" y="1983896"/>
                  <a:pt x="9911466" y="1867231"/>
                  <a:pt x="9582960" y="1938992"/>
                </a:cubicBezTo>
                <a:cubicBezTo>
                  <a:pt x="9254454" y="2010753"/>
                  <a:pt x="9374599" y="1912761"/>
                  <a:pt x="9218329" y="1938992"/>
                </a:cubicBezTo>
                <a:cubicBezTo>
                  <a:pt x="9062059" y="1965223"/>
                  <a:pt x="8776734" y="1915060"/>
                  <a:pt x="8648593" y="1938992"/>
                </a:cubicBezTo>
                <a:cubicBezTo>
                  <a:pt x="8520452" y="1962924"/>
                  <a:pt x="8487323" y="1933487"/>
                  <a:pt x="8386515" y="1938992"/>
                </a:cubicBezTo>
                <a:cubicBezTo>
                  <a:pt x="8285707" y="1944497"/>
                  <a:pt x="8245801" y="1933051"/>
                  <a:pt x="8124436" y="1938992"/>
                </a:cubicBezTo>
                <a:cubicBezTo>
                  <a:pt x="8003071" y="1944933"/>
                  <a:pt x="7800080" y="1907322"/>
                  <a:pt x="7554700" y="1938992"/>
                </a:cubicBezTo>
                <a:cubicBezTo>
                  <a:pt x="7309320" y="1970662"/>
                  <a:pt x="7352944" y="1920519"/>
                  <a:pt x="7190069" y="1938992"/>
                </a:cubicBezTo>
                <a:cubicBezTo>
                  <a:pt x="7027194" y="1957465"/>
                  <a:pt x="6736116" y="1896730"/>
                  <a:pt x="6517780" y="1938992"/>
                </a:cubicBezTo>
                <a:cubicBezTo>
                  <a:pt x="6299444" y="1981254"/>
                  <a:pt x="6235207" y="1921732"/>
                  <a:pt x="6153149" y="1938992"/>
                </a:cubicBezTo>
                <a:cubicBezTo>
                  <a:pt x="6071091" y="1956252"/>
                  <a:pt x="5738669" y="1931919"/>
                  <a:pt x="5480861" y="1938992"/>
                </a:cubicBezTo>
                <a:cubicBezTo>
                  <a:pt x="5223053" y="1946065"/>
                  <a:pt x="5290145" y="1915907"/>
                  <a:pt x="5218782" y="1938992"/>
                </a:cubicBezTo>
                <a:cubicBezTo>
                  <a:pt x="5147419" y="1962077"/>
                  <a:pt x="4689675" y="1880968"/>
                  <a:pt x="4546494" y="1938992"/>
                </a:cubicBezTo>
                <a:cubicBezTo>
                  <a:pt x="4403313" y="1997016"/>
                  <a:pt x="4323441" y="1895734"/>
                  <a:pt x="4181863" y="1938992"/>
                </a:cubicBezTo>
                <a:cubicBezTo>
                  <a:pt x="4040285" y="1982250"/>
                  <a:pt x="4038108" y="1936134"/>
                  <a:pt x="3919784" y="1938992"/>
                </a:cubicBezTo>
                <a:cubicBezTo>
                  <a:pt x="3801460" y="1941850"/>
                  <a:pt x="3736171" y="1906665"/>
                  <a:pt x="3555153" y="1938992"/>
                </a:cubicBezTo>
                <a:cubicBezTo>
                  <a:pt x="3374135" y="1971319"/>
                  <a:pt x="3173581" y="1894704"/>
                  <a:pt x="2882864" y="1938992"/>
                </a:cubicBezTo>
                <a:cubicBezTo>
                  <a:pt x="2592147" y="1983280"/>
                  <a:pt x="2654594" y="1918251"/>
                  <a:pt x="2518233" y="1938992"/>
                </a:cubicBezTo>
                <a:cubicBezTo>
                  <a:pt x="2381872" y="1959733"/>
                  <a:pt x="2341992" y="1935141"/>
                  <a:pt x="2256155" y="1938992"/>
                </a:cubicBezTo>
                <a:cubicBezTo>
                  <a:pt x="2170318" y="1942843"/>
                  <a:pt x="2064967" y="1914025"/>
                  <a:pt x="1891524" y="1938992"/>
                </a:cubicBezTo>
                <a:cubicBezTo>
                  <a:pt x="1718081" y="1963959"/>
                  <a:pt x="1560109" y="1884346"/>
                  <a:pt x="1424340" y="1938992"/>
                </a:cubicBezTo>
                <a:cubicBezTo>
                  <a:pt x="1288571" y="1993638"/>
                  <a:pt x="1047459" y="1896920"/>
                  <a:pt x="854604" y="1938992"/>
                </a:cubicBezTo>
                <a:cubicBezTo>
                  <a:pt x="661749" y="1981064"/>
                  <a:pt x="605792" y="1905659"/>
                  <a:pt x="489973" y="1938992"/>
                </a:cubicBezTo>
                <a:cubicBezTo>
                  <a:pt x="374154" y="1972325"/>
                  <a:pt x="119290" y="1913061"/>
                  <a:pt x="0" y="1938992"/>
                </a:cubicBezTo>
                <a:cubicBezTo>
                  <a:pt x="-8182" y="1741298"/>
                  <a:pt x="8005" y="1653368"/>
                  <a:pt x="0" y="1454244"/>
                </a:cubicBezTo>
                <a:cubicBezTo>
                  <a:pt x="-8005" y="1255120"/>
                  <a:pt x="14810" y="1100787"/>
                  <a:pt x="0" y="969496"/>
                </a:cubicBezTo>
                <a:cubicBezTo>
                  <a:pt x="-14810" y="838205"/>
                  <a:pt x="12780" y="713879"/>
                  <a:pt x="0" y="484748"/>
                </a:cubicBezTo>
                <a:cubicBezTo>
                  <a:pt x="-12780" y="255617"/>
                  <a:pt x="5471" y="19019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One important thing to know that the number of times you divide your dataset </a:t>
            </a:r>
            <a:r>
              <a:rPr lang="en-US" sz="3000" b="1" dirty="0"/>
              <a:t>should be appropriate to what you are doing</a:t>
            </a:r>
            <a:r>
              <a:rPr lang="en-US" sz="3000" dirty="0"/>
              <a:t>. Dividing your dataset </a:t>
            </a:r>
            <a:r>
              <a:rPr lang="en-US" sz="3000" b="1" dirty="0"/>
              <a:t>too big </a:t>
            </a:r>
            <a:r>
              <a:rPr lang="en-US" sz="3000" dirty="0"/>
              <a:t>or </a:t>
            </a:r>
            <a:r>
              <a:rPr lang="en-US" sz="3000" b="1" dirty="0"/>
              <a:t>too small </a:t>
            </a:r>
            <a:r>
              <a:rPr lang="en-US" sz="3000" dirty="0"/>
              <a:t>may or may not work.</a:t>
            </a:r>
            <a:endParaRPr lang="en-PH" sz="3000" b="1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C4AF270-14D6-6828-0E3D-358F88B87925}"/>
              </a:ext>
            </a:extLst>
          </p:cNvPr>
          <p:cNvGraphicFramePr>
            <a:graphicFrameLocks noGrp="1"/>
          </p:cNvGraphicFramePr>
          <p:nvPr/>
        </p:nvGraphicFramePr>
        <p:xfrm>
          <a:off x="2146390" y="446104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0F0FC6-9E6D-3A6D-BE4C-D13890B023E7}"/>
              </a:ext>
            </a:extLst>
          </p:cNvPr>
          <p:cNvGraphicFramePr>
            <a:graphicFrameLocks noGrp="1"/>
          </p:cNvGraphicFramePr>
          <p:nvPr/>
        </p:nvGraphicFramePr>
        <p:xfrm>
          <a:off x="7086690" y="461177"/>
          <a:ext cx="2596596" cy="31710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649149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649149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9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9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12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12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322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CC6F9EBE-E470-10A5-2876-561F5BC570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3" y="241266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References</a:t>
            </a:r>
            <a:endParaRPr lang="en-PH" sz="5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D3D7BC-76A5-755B-4DAA-F0FAE606B511}"/>
              </a:ext>
            </a:extLst>
          </p:cNvPr>
          <p:cNvSpPr txBox="1"/>
          <p:nvPr/>
        </p:nvSpPr>
        <p:spPr>
          <a:xfrm>
            <a:off x="706432" y="1035133"/>
            <a:ext cx="1045043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4"/>
              </a:rPr>
              <a:t>https://scikit-learn.org/stable/modules/cross_validation.html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5"/>
              </a:rPr>
              <a:t>https://www.youtube.com/watch?v=wjILv3-UGM8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r>
              <a:rPr lang="en-PH" sz="3000" dirty="0">
                <a:hlinkClick r:id="rId6"/>
              </a:rPr>
              <a:t>https://www.youtube.com/watch?v=fSytzGwwBVw</a:t>
            </a:r>
            <a:endParaRPr lang="en-PH" sz="3000" dirty="0"/>
          </a:p>
          <a:p>
            <a:pPr marL="457200" indent="-457200">
              <a:buFont typeface="Wingdings" pitchFamily="2" charset="2"/>
              <a:buChar char="§"/>
            </a:pP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141587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 dirty="0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458FD9-390D-F590-F1F0-80A185D669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9204" y="316674"/>
            <a:ext cx="11273589" cy="718459"/>
          </a:xfrm>
        </p:spPr>
        <p:txBody>
          <a:bodyPr>
            <a:noAutofit/>
          </a:bodyPr>
          <a:lstStyle/>
          <a:p>
            <a:r>
              <a:rPr lang="en-US" sz="5000" b="1" dirty="0"/>
              <a:t>What is Cross Validation?</a:t>
            </a:r>
            <a:endParaRPr lang="en-PH" sz="5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029847C-9E30-ED07-B40A-82DFEBC1D782}"/>
              </a:ext>
            </a:extLst>
          </p:cNvPr>
          <p:cNvSpPr txBox="1">
            <a:spLocks/>
          </p:cNvSpPr>
          <p:nvPr/>
        </p:nvSpPr>
        <p:spPr>
          <a:xfrm>
            <a:off x="459202" y="1155700"/>
            <a:ext cx="11273589" cy="98918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3000" dirty="0">
              <a:latin typeface="Calibri (Body)"/>
            </a:endParaRPr>
          </a:p>
          <a:p>
            <a:pPr algn="l"/>
            <a:endParaRPr lang="en-US" sz="3000" b="1" dirty="0">
              <a:latin typeface="Calibri (Body)"/>
            </a:endParaRPr>
          </a:p>
          <a:p>
            <a:pPr algn="l"/>
            <a:r>
              <a:rPr lang="en-US" sz="3000" b="1" dirty="0">
                <a:solidFill>
                  <a:srgbClr val="002060"/>
                </a:solidFill>
                <a:latin typeface="Calibri (Body)"/>
              </a:rPr>
              <a:t>Cross validation </a:t>
            </a:r>
            <a:r>
              <a:rPr lang="en-US" sz="3000" dirty="0">
                <a:latin typeface="Calibri (Body)"/>
              </a:rPr>
              <a:t>is a method that uses </a:t>
            </a:r>
            <a:r>
              <a:rPr lang="en-US" sz="3000" b="1" dirty="0">
                <a:solidFill>
                  <a:srgbClr val="002060"/>
                </a:solidFill>
                <a:latin typeface="Calibri (Body)"/>
              </a:rPr>
              <a:t>different portions of a dataset </a:t>
            </a:r>
            <a:r>
              <a:rPr lang="en-US" sz="3000" dirty="0">
                <a:latin typeface="Calibri (Body)"/>
              </a:rPr>
              <a:t>to </a:t>
            </a:r>
            <a:r>
              <a:rPr lang="en-US" sz="3000" b="1" dirty="0">
                <a:solidFill>
                  <a:srgbClr val="00B0F0"/>
                </a:solidFill>
                <a:latin typeface="Calibri (Body)"/>
              </a:rPr>
              <a:t>train</a:t>
            </a:r>
            <a:r>
              <a:rPr lang="en-US" sz="3000" dirty="0">
                <a:latin typeface="Calibri (Body)"/>
              </a:rPr>
              <a:t> and </a:t>
            </a:r>
            <a:r>
              <a:rPr lang="en-US" sz="3000" b="1" dirty="0">
                <a:solidFill>
                  <a:srgbClr val="FFC000"/>
                </a:solidFill>
                <a:latin typeface="Calibri (Body)"/>
              </a:rPr>
              <a:t>test</a:t>
            </a:r>
            <a:r>
              <a:rPr lang="en-US" sz="3000" dirty="0">
                <a:latin typeface="Calibri (Body)"/>
              </a:rPr>
              <a:t> a model on different iterations	.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C5A0332-0C6B-FEF5-0660-3369B777E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710671"/>
              </p:ext>
            </p:extLst>
          </p:nvPr>
        </p:nvGraphicFramePr>
        <p:xfrm>
          <a:off x="624303" y="2823516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8172B20-1770-36E4-B2E0-196D21A50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010195"/>
              </p:ext>
            </p:extLst>
          </p:nvPr>
        </p:nvGraphicFramePr>
        <p:xfrm>
          <a:off x="2846803" y="2823515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C721E56-5A71-498F-79D3-A8D899E52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407020"/>
              </p:ext>
            </p:extLst>
          </p:nvPr>
        </p:nvGraphicFramePr>
        <p:xfrm>
          <a:off x="5069303" y="2823515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D1DC7B5-03EC-B43C-024A-0D2CBDBDF9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90192"/>
              </p:ext>
            </p:extLst>
          </p:nvPr>
        </p:nvGraphicFramePr>
        <p:xfrm>
          <a:off x="7355303" y="2823514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55241D3-85AE-EE19-3CA9-D83540F003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087981"/>
              </p:ext>
            </p:extLst>
          </p:nvPr>
        </p:nvGraphicFramePr>
        <p:xfrm>
          <a:off x="9675397" y="2823514"/>
          <a:ext cx="1958700" cy="2622769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489675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489675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427800"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8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8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US" sz="800" dirty="0"/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67614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241009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213900"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8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5924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9374905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195384" y="609683"/>
            <a:ext cx="5481988" cy="4247317"/>
          </a:xfrm>
          <a:custGeom>
            <a:avLst/>
            <a:gdLst>
              <a:gd name="connsiteX0" fmla="*/ 0 w 5481988"/>
              <a:gd name="connsiteY0" fmla="*/ 0 h 4247317"/>
              <a:gd name="connsiteX1" fmla="*/ 493379 w 5481988"/>
              <a:gd name="connsiteY1" fmla="*/ 0 h 4247317"/>
              <a:gd name="connsiteX2" fmla="*/ 877118 w 5481988"/>
              <a:gd name="connsiteY2" fmla="*/ 0 h 4247317"/>
              <a:gd name="connsiteX3" fmla="*/ 1534957 w 5481988"/>
              <a:gd name="connsiteY3" fmla="*/ 0 h 4247317"/>
              <a:gd name="connsiteX4" fmla="*/ 2028336 w 5481988"/>
              <a:gd name="connsiteY4" fmla="*/ 0 h 4247317"/>
              <a:gd name="connsiteX5" fmla="*/ 2521714 w 5481988"/>
              <a:gd name="connsiteY5" fmla="*/ 0 h 4247317"/>
              <a:gd name="connsiteX6" fmla="*/ 3179553 w 5481988"/>
              <a:gd name="connsiteY6" fmla="*/ 0 h 4247317"/>
              <a:gd name="connsiteX7" fmla="*/ 3618112 w 5481988"/>
              <a:gd name="connsiteY7" fmla="*/ 0 h 4247317"/>
              <a:gd name="connsiteX8" fmla="*/ 4275951 w 5481988"/>
              <a:gd name="connsiteY8" fmla="*/ 0 h 4247317"/>
              <a:gd name="connsiteX9" fmla="*/ 4933789 w 5481988"/>
              <a:gd name="connsiteY9" fmla="*/ 0 h 4247317"/>
              <a:gd name="connsiteX10" fmla="*/ 5481988 w 5481988"/>
              <a:gd name="connsiteY10" fmla="*/ 0 h 4247317"/>
              <a:gd name="connsiteX11" fmla="*/ 5481988 w 5481988"/>
              <a:gd name="connsiteY11" fmla="*/ 615861 h 4247317"/>
              <a:gd name="connsiteX12" fmla="*/ 5481988 w 5481988"/>
              <a:gd name="connsiteY12" fmla="*/ 1189249 h 4247317"/>
              <a:gd name="connsiteX13" fmla="*/ 5481988 w 5481988"/>
              <a:gd name="connsiteY13" fmla="*/ 1592744 h 4247317"/>
              <a:gd name="connsiteX14" fmla="*/ 5481988 w 5481988"/>
              <a:gd name="connsiteY14" fmla="*/ 2123659 h 4247317"/>
              <a:gd name="connsiteX15" fmla="*/ 5481988 w 5481988"/>
              <a:gd name="connsiteY15" fmla="*/ 2654573 h 4247317"/>
              <a:gd name="connsiteX16" fmla="*/ 5481988 w 5481988"/>
              <a:gd name="connsiteY16" fmla="*/ 3185488 h 4247317"/>
              <a:gd name="connsiteX17" fmla="*/ 5481988 w 5481988"/>
              <a:gd name="connsiteY17" fmla="*/ 3758876 h 4247317"/>
              <a:gd name="connsiteX18" fmla="*/ 5481988 w 5481988"/>
              <a:gd name="connsiteY18" fmla="*/ 4247317 h 4247317"/>
              <a:gd name="connsiteX19" fmla="*/ 4878969 w 5481988"/>
              <a:gd name="connsiteY19" fmla="*/ 4247317 h 4247317"/>
              <a:gd name="connsiteX20" fmla="*/ 4440410 w 5481988"/>
              <a:gd name="connsiteY20" fmla="*/ 4247317 h 4247317"/>
              <a:gd name="connsiteX21" fmla="*/ 3782572 w 5481988"/>
              <a:gd name="connsiteY21" fmla="*/ 4247317 h 4247317"/>
              <a:gd name="connsiteX22" fmla="*/ 3234373 w 5481988"/>
              <a:gd name="connsiteY22" fmla="*/ 4247317 h 4247317"/>
              <a:gd name="connsiteX23" fmla="*/ 2795814 w 5481988"/>
              <a:gd name="connsiteY23" fmla="*/ 4247317 h 4247317"/>
              <a:gd name="connsiteX24" fmla="*/ 2247615 w 5481988"/>
              <a:gd name="connsiteY24" fmla="*/ 4247317 h 4247317"/>
              <a:gd name="connsiteX25" fmla="*/ 1863876 w 5481988"/>
              <a:gd name="connsiteY25" fmla="*/ 4247317 h 4247317"/>
              <a:gd name="connsiteX26" fmla="*/ 1480137 w 5481988"/>
              <a:gd name="connsiteY26" fmla="*/ 4247317 h 4247317"/>
              <a:gd name="connsiteX27" fmla="*/ 931938 w 5481988"/>
              <a:gd name="connsiteY27" fmla="*/ 4247317 h 4247317"/>
              <a:gd name="connsiteX28" fmla="*/ 493379 w 5481988"/>
              <a:gd name="connsiteY28" fmla="*/ 4247317 h 4247317"/>
              <a:gd name="connsiteX29" fmla="*/ 0 w 5481988"/>
              <a:gd name="connsiteY29" fmla="*/ 4247317 h 4247317"/>
              <a:gd name="connsiteX30" fmla="*/ 0 w 5481988"/>
              <a:gd name="connsiteY30" fmla="*/ 3801349 h 4247317"/>
              <a:gd name="connsiteX31" fmla="*/ 0 w 5481988"/>
              <a:gd name="connsiteY31" fmla="*/ 3397854 h 4247317"/>
              <a:gd name="connsiteX32" fmla="*/ 0 w 5481988"/>
              <a:gd name="connsiteY32" fmla="*/ 2824466 h 4247317"/>
              <a:gd name="connsiteX33" fmla="*/ 0 w 5481988"/>
              <a:gd name="connsiteY33" fmla="*/ 2378498 h 4247317"/>
              <a:gd name="connsiteX34" fmla="*/ 0 w 5481988"/>
              <a:gd name="connsiteY34" fmla="*/ 1805110 h 4247317"/>
              <a:gd name="connsiteX35" fmla="*/ 0 w 5481988"/>
              <a:gd name="connsiteY35" fmla="*/ 1189249 h 4247317"/>
              <a:gd name="connsiteX36" fmla="*/ 0 w 5481988"/>
              <a:gd name="connsiteY36" fmla="*/ 700807 h 4247317"/>
              <a:gd name="connsiteX37" fmla="*/ 0 w 5481988"/>
              <a:gd name="connsiteY37" fmla="*/ 0 h 4247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481988" h="4247317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52537" y="151946"/>
                  <a:pt x="5409826" y="320820"/>
                  <a:pt x="5481988" y="615861"/>
                </a:cubicBezTo>
                <a:cubicBezTo>
                  <a:pt x="5554150" y="910902"/>
                  <a:pt x="5413284" y="922577"/>
                  <a:pt x="5481988" y="1189249"/>
                </a:cubicBezTo>
                <a:cubicBezTo>
                  <a:pt x="5550692" y="1455921"/>
                  <a:pt x="5453220" y="1495829"/>
                  <a:pt x="5481988" y="1592744"/>
                </a:cubicBezTo>
                <a:cubicBezTo>
                  <a:pt x="5510756" y="1689659"/>
                  <a:pt x="5465035" y="2007666"/>
                  <a:pt x="5481988" y="2123659"/>
                </a:cubicBezTo>
                <a:cubicBezTo>
                  <a:pt x="5498941" y="2239652"/>
                  <a:pt x="5459620" y="2411509"/>
                  <a:pt x="5481988" y="2654573"/>
                </a:cubicBezTo>
                <a:cubicBezTo>
                  <a:pt x="5504356" y="2897637"/>
                  <a:pt x="5452851" y="2962097"/>
                  <a:pt x="5481988" y="3185488"/>
                </a:cubicBezTo>
                <a:cubicBezTo>
                  <a:pt x="5511125" y="3408880"/>
                  <a:pt x="5440186" y="3536997"/>
                  <a:pt x="5481988" y="3758876"/>
                </a:cubicBezTo>
                <a:cubicBezTo>
                  <a:pt x="5523790" y="3980755"/>
                  <a:pt x="5427984" y="4105593"/>
                  <a:pt x="5481988" y="4247317"/>
                </a:cubicBezTo>
                <a:cubicBezTo>
                  <a:pt x="5236842" y="4252044"/>
                  <a:pt x="5174353" y="4238483"/>
                  <a:pt x="4878969" y="4247317"/>
                </a:cubicBezTo>
                <a:cubicBezTo>
                  <a:pt x="4583585" y="4256151"/>
                  <a:pt x="4633314" y="4236151"/>
                  <a:pt x="4440410" y="4247317"/>
                </a:cubicBezTo>
                <a:cubicBezTo>
                  <a:pt x="4247506" y="4258483"/>
                  <a:pt x="4016062" y="4193046"/>
                  <a:pt x="3782572" y="4247317"/>
                </a:cubicBezTo>
                <a:cubicBezTo>
                  <a:pt x="3549082" y="4301588"/>
                  <a:pt x="3437323" y="4239062"/>
                  <a:pt x="3234373" y="4247317"/>
                </a:cubicBezTo>
                <a:cubicBezTo>
                  <a:pt x="3031423" y="4255572"/>
                  <a:pt x="2961942" y="4241169"/>
                  <a:pt x="2795814" y="4247317"/>
                </a:cubicBezTo>
                <a:cubicBezTo>
                  <a:pt x="2629686" y="4253465"/>
                  <a:pt x="2401920" y="4247146"/>
                  <a:pt x="2247615" y="4247317"/>
                </a:cubicBezTo>
                <a:cubicBezTo>
                  <a:pt x="2093310" y="4247488"/>
                  <a:pt x="2014849" y="4217050"/>
                  <a:pt x="1863876" y="4247317"/>
                </a:cubicBezTo>
                <a:cubicBezTo>
                  <a:pt x="1712903" y="4277584"/>
                  <a:pt x="1593070" y="4242006"/>
                  <a:pt x="1480137" y="4247317"/>
                </a:cubicBezTo>
                <a:cubicBezTo>
                  <a:pt x="1367204" y="4252628"/>
                  <a:pt x="1175652" y="4220681"/>
                  <a:pt x="931938" y="4247317"/>
                </a:cubicBezTo>
                <a:cubicBezTo>
                  <a:pt x="688224" y="4273953"/>
                  <a:pt x="598047" y="4236795"/>
                  <a:pt x="493379" y="4247317"/>
                </a:cubicBezTo>
                <a:cubicBezTo>
                  <a:pt x="388711" y="4257839"/>
                  <a:pt x="106098" y="4197412"/>
                  <a:pt x="0" y="4247317"/>
                </a:cubicBezTo>
                <a:cubicBezTo>
                  <a:pt x="-15777" y="4095662"/>
                  <a:pt x="37177" y="4015838"/>
                  <a:pt x="0" y="3801349"/>
                </a:cubicBezTo>
                <a:cubicBezTo>
                  <a:pt x="-37177" y="3586860"/>
                  <a:pt x="11127" y="3555760"/>
                  <a:pt x="0" y="3397854"/>
                </a:cubicBezTo>
                <a:cubicBezTo>
                  <a:pt x="-11127" y="3239949"/>
                  <a:pt x="66794" y="3083152"/>
                  <a:pt x="0" y="2824466"/>
                </a:cubicBezTo>
                <a:cubicBezTo>
                  <a:pt x="-66794" y="2565780"/>
                  <a:pt x="18225" y="2500517"/>
                  <a:pt x="0" y="2378498"/>
                </a:cubicBezTo>
                <a:cubicBezTo>
                  <a:pt x="-18225" y="2256479"/>
                  <a:pt x="44565" y="2063199"/>
                  <a:pt x="0" y="1805110"/>
                </a:cubicBezTo>
                <a:cubicBezTo>
                  <a:pt x="-44565" y="1547021"/>
                  <a:pt x="52005" y="1484306"/>
                  <a:pt x="0" y="1189249"/>
                </a:cubicBezTo>
                <a:cubicBezTo>
                  <a:pt x="-52005" y="894192"/>
                  <a:pt x="29418" y="864400"/>
                  <a:pt x="0" y="700807"/>
                </a:cubicBezTo>
                <a:cubicBezTo>
                  <a:pt x="-29418" y="537214"/>
                  <a:pt x="57379" y="332819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For example, if we have a dataset of different types of fruits with three features.</a:t>
            </a:r>
          </a:p>
          <a:p>
            <a:endParaRPr lang="en-US" sz="3000" dirty="0"/>
          </a:p>
          <a:p>
            <a:r>
              <a:rPr lang="en-US" sz="3000" dirty="0"/>
              <a:t>The first step in a common machine learning pipeline is to </a:t>
            </a:r>
            <a:r>
              <a:rPr lang="en-US" sz="3000" b="1" dirty="0">
                <a:solidFill>
                  <a:srgbClr val="002060"/>
                </a:solidFill>
              </a:rPr>
              <a:t>divide our dataset </a:t>
            </a:r>
            <a:r>
              <a:rPr lang="en-US" sz="3000" dirty="0"/>
              <a:t>for </a:t>
            </a:r>
            <a:r>
              <a:rPr lang="en-US" sz="3000" b="1" dirty="0">
                <a:solidFill>
                  <a:srgbClr val="0070C0"/>
                </a:solidFill>
              </a:rPr>
              <a:t>training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FFC000"/>
                </a:solidFill>
              </a:rPr>
              <a:t>testing</a:t>
            </a:r>
            <a:r>
              <a:rPr lang="en-US" sz="3000" dirty="0"/>
              <a:t> our machine learning model.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085849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6815866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195384" y="609683"/>
            <a:ext cx="5481988" cy="1938992"/>
          </a:xfrm>
          <a:custGeom>
            <a:avLst/>
            <a:gdLst>
              <a:gd name="connsiteX0" fmla="*/ 0 w 5481988"/>
              <a:gd name="connsiteY0" fmla="*/ 0 h 1938992"/>
              <a:gd name="connsiteX1" fmla="*/ 493379 w 5481988"/>
              <a:gd name="connsiteY1" fmla="*/ 0 h 1938992"/>
              <a:gd name="connsiteX2" fmla="*/ 877118 w 5481988"/>
              <a:gd name="connsiteY2" fmla="*/ 0 h 1938992"/>
              <a:gd name="connsiteX3" fmla="*/ 1534957 w 5481988"/>
              <a:gd name="connsiteY3" fmla="*/ 0 h 1938992"/>
              <a:gd name="connsiteX4" fmla="*/ 2028336 w 5481988"/>
              <a:gd name="connsiteY4" fmla="*/ 0 h 1938992"/>
              <a:gd name="connsiteX5" fmla="*/ 2521714 w 5481988"/>
              <a:gd name="connsiteY5" fmla="*/ 0 h 1938992"/>
              <a:gd name="connsiteX6" fmla="*/ 3179553 w 5481988"/>
              <a:gd name="connsiteY6" fmla="*/ 0 h 1938992"/>
              <a:gd name="connsiteX7" fmla="*/ 3618112 w 5481988"/>
              <a:gd name="connsiteY7" fmla="*/ 0 h 1938992"/>
              <a:gd name="connsiteX8" fmla="*/ 4275951 w 5481988"/>
              <a:gd name="connsiteY8" fmla="*/ 0 h 1938992"/>
              <a:gd name="connsiteX9" fmla="*/ 4933789 w 5481988"/>
              <a:gd name="connsiteY9" fmla="*/ 0 h 1938992"/>
              <a:gd name="connsiteX10" fmla="*/ 5481988 w 5481988"/>
              <a:gd name="connsiteY10" fmla="*/ 0 h 1938992"/>
              <a:gd name="connsiteX11" fmla="*/ 5481988 w 5481988"/>
              <a:gd name="connsiteY11" fmla="*/ 523528 h 1938992"/>
              <a:gd name="connsiteX12" fmla="*/ 5481988 w 5481988"/>
              <a:gd name="connsiteY12" fmla="*/ 1027666 h 1938992"/>
              <a:gd name="connsiteX13" fmla="*/ 5481988 w 5481988"/>
              <a:gd name="connsiteY13" fmla="*/ 1454244 h 1938992"/>
              <a:gd name="connsiteX14" fmla="*/ 5481988 w 5481988"/>
              <a:gd name="connsiteY14" fmla="*/ 1938992 h 1938992"/>
              <a:gd name="connsiteX15" fmla="*/ 4933789 w 5481988"/>
              <a:gd name="connsiteY15" fmla="*/ 1938992 h 1938992"/>
              <a:gd name="connsiteX16" fmla="*/ 4385590 w 5481988"/>
              <a:gd name="connsiteY16" fmla="*/ 1938992 h 1938992"/>
              <a:gd name="connsiteX17" fmla="*/ 3727752 w 5481988"/>
              <a:gd name="connsiteY17" fmla="*/ 1938992 h 1938992"/>
              <a:gd name="connsiteX18" fmla="*/ 3179553 w 5481988"/>
              <a:gd name="connsiteY18" fmla="*/ 1938992 h 1938992"/>
              <a:gd name="connsiteX19" fmla="*/ 2795814 w 5481988"/>
              <a:gd name="connsiteY19" fmla="*/ 1938992 h 1938992"/>
              <a:gd name="connsiteX20" fmla="*/ 2357255 w 5481988"/>
              <a:gd name="connsiteY20" fmla="*/ 1938992 h 1938992"/>
              <a:gd name="connsiteX21" fmla="*/ 1699416 w 5481988"/>
              <a:gd name="connsiteY21" fmla="*/ 1938992 h 1938992"/>
              <a:gd name="connsiteX22" fmla="*/ 1151217 w 5481988"/>
              <a:gd name="connsiteY22" fmla="*/ 1938992 h 1938992"/>
              <a:gd name="connsiteX23" fmla="*/ 712658 w 5481988"/>
              <a:gd name="connsiteY23" fmla="*/ 1938992 h 1938992"/>
              <a:gd name="connsiteX24" fmla="*/ 0 w 5481988"/>
              <a:gd name="connsiteY24" fmla="*/ 1938992 h 1938992"/>
              <a:gd name="connsiteX25" fmla="*/ 0 w 5481988"/>
              <a:gd name="connsiteY25" fmla="*/ 1512414 h 1938992"/>
              <a:gd name="connsiteX26" fmla="*/ 0 w 5481988"/>
              <a:gd name="connsiteY26" fmla="*/ 1085836 h 1938992"/>
              <a:gd name="connsiteX27" fmla="*/ 0 w 5481988"/>
              <a:gd name="connsiteY27" fmla="*/ 581698 h 1938992"/>
              <a:gd name="connsiteX28" fmla="*/ 0 w 5481988"/>
              <a:gd name="connsiteY28" fmla="*/ 0 h 1938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481988" h="193899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493121" y="237200"/>
                  <a:pt x="5472829" y="380506"/>
                  <a:pt x="5481988" y="523528"/>
                </a:cubicBezTo>
                <a:cubicBezTo>
                  <a:pt x="5491147" y="666550"/>
                  <a:pt x="5453626" y="889005"/>
                  <a:pt x="5481988" y="1027666"/>
                </a:cubicBezTo>
                <a:cubicBezTo>
                  <a:pt x="5510350" y="1166327"/>
                  <a:pt x="5454066" y="1335509"/>
                  <a:pt x="5481988" y="1454244"/>
                </a:cubicBezTo>
                <a:cubicBezTo>
                  <a:pt x="5509910" y="1572979"/>
                  <a:pt x="5448736" y="1770381"/>
                  <a:pt x="5481988" y="1938992"/>
                </a:cubicBezTo>
                <a:cubicBezTo>
                  <a:pt x="5312195" y="1970022"/>
                  <a:pt x="5075193" y="1884060"/>
                  <a:pt x="4933789" y="1938992"/>
                </a:cubicBezTo>
                <a:cubicBezTo>
                  <a:pt x="4792385" y="1993924"/>
                  <a:pt x="4630179" y="1881940"/>
                  <a:pt x="4385590" y="1938992"/>
                </a:cubicBezTo>
                <a:cubicBezTo>
                  <a:pt x="4141001" y="1996044"/>
                  <a:pt x="3891462" y="1907127"/>
                  <a:pt x="3727752" y="1938992"/>
                </a:cubicBezTo>
                <a:cubicBezTo>
                  <a:pt x="3564042" y="1970857"/>
                  <a:pt x="3397845" y="1906911"/>
                  <a:pt x="3179553" y="1938992"/>
                </a:cubicBezTo>
                <a:cubicBezTo>
                  <a:pt x="2961261" y="1971073"/>
                  <a:pt x="2951193" y="1928059"/>
                  <a:pt x="2795814" y="1938992"/>
                </a:cubicBezTo>
                <a:cubicBezTo>
                  <a:pt x="2640435" y="1949925"/>
                  <a:pt x="2550159" y="1927826"/>
                  <a:pt x="2357255" y="1938992"/>
                </a:cubicBezTo>
                <a:cubicBezTo>
                  <a:pt x="2164351" y="1950158"/>
                  <a:pt x="1937401" y="1884879"/>
                  <a:pt x="1699416" y="1938992"/>
                </a:cubicBezTo>
                <a:cubicBezTo>
                  <a:pt x="1461431" y="1993105"/>
                  <a:pt x="1354167" y="1930737"/>
                  <a:pt x="1151217" y="1938992"/>
                </a:cubicBezTo>
                <a:cubicBezTo>
                  <a:pt x="948267" y="1947247"/>
                  <a:pt x="878786" y="1932844"/>
                  <a:pt x="712658" y="1938992"/>
                </a:cubicBezTo>
                <a:cubicBezTo>
                  <a:pt x="546530" y="1945140"/>
                  <a:pt x="349791" y="1858833"/>
                  <a:pt x="0" y="1938992"/>
                </a:cubicBezTo>
                <a:cubicBezTo>
                  <a:pt x="-44027" y="1821571"/>
                  <a:pt x="51161" y="1623105"/>
                  <a:pt x="0" y="1512414"/>
                </a:cubicBezTo>
                <a:cubicBezTo>
                  <a:pt x="-51161" y="1401723"/>
                  <a:pt x="47173" y="1269732"/>
                  <a:pt x="0" y="1085836"/>
                </a:cubicBezTo>
                <a:cubicBezTo>
                  <a:pt x="-47173" y="901940"/>
                  <a:pt x="49431" y="806176"/>
                  <a:pt x="0" y="581698"/>
                </a:cubicBezTo>
                <a:cubicBezTo>
                  <a:pt x="-49431" y="357220"/>
                  <a:pt x="41761" y="121085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For example, we usually split the dataset and get</a:t>
            </a:r>
            <a:r>
              <a:rPr lang="en-US" sz="3000" b="1" dirty="0"/>
              <a:t> 80% </a:t>
            </a:r>
            <a:r>
              <a:rPr lang="en-US" sz="3000" dirty="0"/>
              <a:t>for </a:t>
            </a:r>
            <a:r>
              <a:rPr lang="en-US" sz="3000" b="1" dirty="0">
                <a:solidFill>
                  <a:srgbClr val="0070C0"/>
                </a:solidFill>
              </a:rPr>
              <a:t>training</a:t>
            </a:r>
            <a:r>
              <a:rPr lang="en-US" sz="3000" dirty="0"/>
              <a:t> our model and </a:t>
            </a:r>
            <a:r>
              <a:rPr lang="en-US" sz="3000" b="1" dirty="0"/>
              <a:t>20% </a:t>
            </a:r>
            <a:r>
              <a:rPr lang="en-US" sz="3000" dirty="0"/>
              <a:t>percent for </a:t>
            </a:r>
            <a:r>
              <a:rPr lang="en-US" sz="3000" b="1" dirty="0">
                <a:solidFill>
                  <a:srgbClr val="FFC000"/>
                </a:solidFill>
              </a:rPr>
              <a:t>testing</a:t>
            </a:r>
            <a:r>
              <a:rPr lang="en-US" sz="3000" dirty="0"/>
              <a:t> our model	 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67962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29818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  <a:endParaRPr lang="en-PH" sz="21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solidFill>
                            <a:schemeClr val="tx1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195384" y="609683"/>
            <a:ext cx="5481988" cy="3785652"/>
          </a:xfrm>
          <a:custGeom>
            <a:avLst/>
            <a:gdLst>
              <a:gd name="connsiteX0" fmla="*/ 0 w 5481988"/>
              <a:gd name="connsiteY0" fmla="*/ 0 h 3785652"/>
              <a:gd name="connsiteX1" fmla="*/ 493379 w 5481988"/>
              <a:gd name="connsiteY1" fmla="*/ 0 h 3785652"/>
              <a:gd name="connsiteX2" fmla="*/ 877118 w 5481988"/>
              <a:gd name="connsiteY2" fmla="*/ 0 h 3785652"/>
              <a:gd name="connsiteX3" fmla="*/ 1534957 w 5481988"/>
              <a:gd name="connsiteY3" fmla="*/ 0 h 3785652"/>
              <a:gd name="connsiteX4" fmla="*/ 2028336 w 5481988"/>
              <a:gd name="connsiteY4" fmla="*/ 0 h 3785652"/>
              <a:gd name="connsiteX5" fmla="*/ 2521714 w 5481988"/>
              <a:gd name="connsiteY5" fmla="*/ 0 h 3785652"/>
              <a:gd name="connsiteX6" fmla="*/ 3179553 w 5481988"/>
              <a:gd name="connsiteY6" fmla="*/ 0 h 3785652"/>
              <a:gd name="connsiteX7" fmla="*/ 3618112 w 5481988"/>
              <a:gd name="connsiteY7" fmla="*/ 0 h 3785652"/>
              <a:gd name="connsiteX8" fmla="*/ 4275951 w 5481988"/>
              <a:gd name="connsiteY8" fmla="*/ 0 h 3785652"/>
              <a:gd name="connsiteX9" fmla="*/ 4933789 w 5481988"/>
              <a:gd name="connsiteY9" fmla="*/ 0 h 3785652"/>
              <a:gd name="connsiteX10" fmla="*/ 5481988 w 5481988"/>
              <a:gd name="connsiteY10" fmla="*/ 0 h 3785652"/>
              <a:gd name="connsiteX11" fmla="*/ 5481988 w 5481988"/>
              <a:gd name="connsiteY11" fmla="*/ 616520 h 3785652"/>
              <a:gd name="connsiteX12" fmla="*/ 5481988 w 5481988"/>
              <a:gd name="connsiteY12" fmla="*/ 1195184 h 3785652"/>
              <a:gd name="connsiteX13" fmla="*/ 5481988 w 5481988"/>
              <a:gd name="connsiteY13" fmla="*/ 1622422 h 3785652"/>
              <a:gd name="connsiteX14" fmla="*/ 5481988 w 5481988"/>
              <a:gd name="connsiteY14" fmla="*/ 2163230 h 3785652"/>
              <a:gd name="connsiteX15" fmla="*/ 5481988 w 5481988"/>
              <a:gd name="connsiteY15" fmla="*/ 2704037 h 3785652"/>
              <a:gd name="connsiteX16" fmla="*/ 5481988 w 5481988"/>
              <a:gd name="connsiteY16" fmla="*/ 3244845 h 3785652"/>
              <a:gd name="connsiteX17" fmla="*/ 5481988 w 5481988"/>
              <a:gd name="connsiteY17" fmla="*/ 3785652 h 3785652"/>
              <a:gd name="connsiteX18" fmla="*/ 4878969 w 5481988"/>
              <a:gd name="connsiteY18" fmla="*/ 3785652 h 3785652"/>
              <a:gd name="connsiteX19" fmla="*/ 4495230 w 5481988"/>
              <a:gd name="connsiteY19" fmla="*/ 3785652 h 3785652"/>
              <a:gd name="connsiteX20" fmla="*/ 4056671 w 5481988"/>
              <a:gd name="connsiteY20" fmla="*/ 3785652 h 3785652"/>
              <a:gd name="connsiteX21" fmla="*/ 3398833 w 5481988"/>
              <a:gd name="connsiteY21" fmla="*/ 3785652 h 3785652"/>
              <a:gd name="connsiteX22" fmla="*/ 2850634 w 5481988"/>
              <a:gd name="connsiteY22" fmla="*/ 3785652 h 3785652"/>
              <a:gd name="connsiteX23" fmla="*/ 2412075 w 5481988"/>
              <a:gd name="connsiteY23" fmla="*/ 3785652 h 3785652"/>
              <a:gd name="connsiteX24" fmla="*/ 1863876 w 5481988"/>
              <a:gd name="connsiteY24" fmla="*/ 3785652 h 3785652"/>
              <a:gd name="connsiteX25" fmla="*/ 1480137 w 5481988"/>
              <a:gd name="connsiteY25" fmla="*/ 3785652 h 3785652"/>
              <a:gd name="connsiteX26" fmla="*/ 1096398 w 5481988"/>
              <a:gd name="connsiteY26" fmla="*/ 3785652 h 3785652"/>
              <a:gd name="connsiteX27" fmla="*/ 548199 w 5481988"/>
              <a:gd name="connsiteY27" fmla="*/ 3785652 h 3785652"/>
              <a:gd name="connsiteX28" fmla="*/ 0 w 5481988"/>
              <a:gd name="connsiteY28" fmla="*/ 3785652 h 3785652"/>
              <a:gd name="connsiteX29" fmla="*/ 0 w 5481988"/>
              <a:gd name="connsiteY29" fmla="*/ 3206988 h 3785652"/>
              <a:gd name="connsiteX30" fmla="*/ 0 w 5481988"/>
              <a:gd name="connsiteY30" fmla="*/ 2704037 h 3785652"/>
              <a:gd name="connsiteX31" fmla="*/ 0 w 5481988"/>
              <a:gd name="connsiteY31" fmla="*/ 2276799 h 3785652"/>
              <a:gd name="connsiteX32" fmla="*/ 0 w 5481988"/>
              <a:gd name="connsiteY32" fmla="*/ 1698135 h 3785652"/>
              <a:gd name="connsiteX33" fmla="*/ 0 w 5481988"/>
              <a:gd name="connsiteY33" fmla="*/ 1233041 h 3785652"/>
              <a:gd name="connsiteX34" fmla="*/ 0 w 5481988"/>
              <a:gd name="connsiteY34" fmla="*/ 654377 h 3785652"/>
              <a:gd name="connsiteX35" fmla="*/ 0 w 5481988"/>
              <a:gd name="connsiteY35" fmla="*/ 0 h 3785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1988" h="378565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29209" y="178205"/>
                  <a:pt x="5470820" y="484012"/>
                  <a:pt x="5481988" y="616520"/>
                </a:cubicBezTo>
                <a:cubicBezTo>
                  <a:pt x="5493156" y="749028"/>
                  <a:pt x="5479520" y="972423"/>
                  <a:pt x="5481988" y="1195184"/>
                </a:cubicBezTo>
                <a:cubicBezTo>
                  <a:pt x="5484456" y="1417945"/>
                  <a:pt x="5461549" y="1513666"/>
                  <a:pt x="5481988" y="1622422"/>
                </a:cubicBezTo>
                <a:cubicBezTo>
                  <a:pt x="5502427" y="1731178"/>
                  <a:pt x="5454754" y="2054899"/>
                  <a:pt x="5481988" y="2163230"/>
                </a:cubicBezTo>
                <a:cubicBezTo>
                  <a:pt x="5509222" y="2271561"/>
                  <a:pt x="5443788" y="2523158"/>
                  <a:pt x="5481988" y="2704037"/>
                </a:cubicBezTo>
                <a:cubicBezTo>
                  <a:pt x="5520188" y="2884916"/>
                  <a:pt x="5431185" y="3030274"/>
                  <a:pt x="5481988" y="3244845"/>
                </a:cubicBezTo>
                <a:cubicBezTo>
                  <a:pt x="5532791" y="3459416"/>
                  <a:pt x="5417293" y="3599950"/>
                  <a:pt x="5481988" y="3785652"/>
                </a:cubicBezTo>
                <a:cubicBezTo>
                  <a:pt x="5329076" y="3824578"/>
                  <a:pt x="5156545" y="3727438"/>
                  <a:pt x="4878969" y="3785652"/>
                </a:cubicBezTo>
                <a:cubicBezTo>
                  <a:pt x="4601393" y="3843866"/>
                  <a:pt x="4650609" y="3774719"/>
                  <a:pt x="4495230" y="3785652"/>
                </a:cubicBezTo>
                <a:cubicBezTo>
                  <a:pt x="4339851" y="3796585"/>
                  <a:pt x="4249575" y="3774486"/>
                  <a:pt x="4056671" y="3785652"/>
                </a:cubicBezTo>
                <a:cubicBezTo>
                  <a:pt x="3863767" y="3796818"/>
                  <a:pt x="3632323" y="3731381"/>
                  <a:pt x="3398833" y="3785652"/>
                </a:cubicBezTo>
                <a:cubicBezTo>
                  <a:pt x="3165343" y="3839923"/>
                  <a:pt x="3053584" y="3777397"/>
                  <a:pt x="2850634" y="3785652"/>
                </a:cubicBezTo>
                <a:cubicBezTo>
                  <a:pt x="2647684" y="3793907"/>
                  <a:pt x="2578203" y="3779504"/>
                  <a:pt x="2412075" y="3785652"/>
                </a:cubicBezTo>
                <a:cubicBezTo>
                  <a:pt x="2245947" y="3791800"/>
                  <a:pt x="2018181" y="3785481"/>
                  <a:pt x="1863876" y="3785652"/>
                </a:cubicBezTo>
                <a:cubicBezTo>
                  <a:pt x="1709571" y="3785823"/>
                  <a:pt x="1631110" y="3755385"/>
                  <a:pt x="1480137" y="3785652"/>
                </a:cubicBezTo>
                <a:cubicBezTo>
                  <a:pt x="1329164" y="3815919"/>
                  <a:pt x="1209331" y="3780341"/>
                  <a:pt x="1096398" y="3785652"/>
                </a:cubicBezTo>
                <a:cubicBezTo>
                  <a:pt x="983465" y="3790963"/>
                  <a:pt x="791913" y="3759016"/>
                  <a:pt x="548199" y="3785652"/>
                </a:cubicBezTo>
                <a:cubicBezTo>
                  <a:pt x="304485" y="3812288"/>
                  <a:pt x="255842" y="3735859"/>
                  <a:pt x="0" y="3785652"/>
                </a:cubicBezTo>
                <a:cubicBezTo>
                  <a:pt x="-56409" y="3562602"/>
                  <a:pt x="2858" y="3328915"/>
                  <a:pt x="0" y="3206988"/>
                </a:cubicBezTo>
                <a:cubicBezTo>
                  <a:pt x="-2858" y="3085061"/>
                  <a:pt x="52345" y="2868329"/>
                  <a:pt x="0" y="2704037"/>
                </a:cubicBezTo>
                <a:cubicBezTo>
                  <a:pt x="-52345" y="2539745"/>
                  <a:pt x="1443" y="2399070"/>
                  <a:pt x="0" y="2276799"/>
                </a:cubicBezTo>
                <a:cubicBezTo>
                  <a:pt x="-1443" y="2154528"/>
                  <a:pt x="17500" y="1904542"/>
                  <a:pt x="0" y="1698135"/>
                </a:cubicBezTo>
                <a:cubicBezTo>
                  <a:pt x="-17500" y="1491728"/>
                  <a:pt x="33338" y="1388957"/>
                  <a:pt x="0" y="1233041"/>
                </a:cubicBezTo>
                <a:cubicBezTo>
                  <a:pt x="-33338" y="1077125"/>
                  <a:pt x="27531" y="904404"/>
                  <a:pt x="0" y="654377"/>
                </a:cubicBezTo>
                <a:cubicBezTo>
                  <a:pt x="-27531" y="404350"/>
                  <a:pt x="21586" y="17502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Using the entire dataset for both </a:t>
            </a:r>
            <a:r>
              <a:rPr lang="en-US" sz="3000" b="1" dirty="0">
                <a:solidFill>
                  <a:srgbClr val="00B0F0"/>
                </a:solidFill>
              </a:rPr>
              <a:t>training</a:t>
            </a:r>
            <a:r>
              <a:rPr lang="en-US" sz="3000" dirty="0"/>
              <a:t> and </a:t>
            </a:r>
            <a:r>
              <a:rPr lang="en-US" sz="3000" b="1" dirty="0">
                <a:solidFill>
                  <a:srgbClr val="00B0F0"/>
                </a:solidFill>
              </a:rPr>
              <a:t>testing</a:t>
            </a:r>
            <a:r>
              <a:rPr lang="en-US" sz="3000" dirty="0"/>
              <a:t> is a </a:t>
            </a:r>
            <a:r>
              <a:rPr lang="en-US" sz="3000" b="1" dirty="0">
                <a:solidFill>
                  <a:srgbClr val="FF0000"/>
                </a:solidFill>
              </a:rPr>
              <a:t>very bad idea</a:t>
            </a:r>
            <a:r>
              <a:rPr lang="en-US" sz="3000" dirty="0"/>
              <a:t> because we need to know how the model will work on data it wasn’t trained on.</a:t>
            </a:r>
          </a:p>
          <a:p>
            <a:endParaRPr lang="en-US" sz="3000" dirty="0"/>
          </a:p>
          <a:p>
            <a:r>
              <a:rPr lang="en-US" sz="3000" dirty="0"/>
              <a:t>This is the reason we </a:t>
            </a:r>
            <a:r>
              <a:rPr lang="en-US" sz="3000" b="1" dirty="0">
                <a:solidFill>
                  <a:srgbClr val="002060"/>
                </a:solidFill>
              </a:rPr>
              <a:t>split our dataset.</a:t>
            </a:r>
            <a:endParaRPr lang="en-PH" sz="30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312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2677948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195384" y="609683"/>
            <a:ext cx="5481988" cy="2400657"/>
          </a:xfrm>
          <a:custGeom>
            <a:avLst/>
            <a:gdLst>
              <a:gd name="connsiteX0" fmla="*/ 0 w 5481988"/>
              <a:gd name="connsiteY0" fmla="*/ 0 h 2400657"/>
              <a:gd name="connsiteX1" fmla="*/ 493379 w 5481988"/>
              <a:gd name="connsiteY1" fmla="*/ 0 h 2400657"/>
              <a:gd name="connsiteX2" fmla="*/ 877118 w 5481988"/>
              <a:gd name="connsiteY2" fmla="*/ 0 h 2400657"/>
              <a:gd name="connsiteX3" fmla="*/ 1534957 w 5481988"/>
              <a:gd name="connsiteY3" fmla="*/ 0 h 2400657"/>
              <a:gd name="connsiteX4" fmla="*/ 2028336 w 5481988"/>
              <a:gd name="connsiteY4" fmla="*/ 0 h 2400657"/>
              <a:gd name="connsiteX5" fmla="*/ 2521714 w 5481988"/>
              <a:gd name="connsiteY5" fmla="*/ 0 h 2400657"/>
              <a:gd name="connsiteX6" fmla="*/ 3179553 w 5481988"/>
              <a:gd name="connsiteY6" fmla="*/ 0 h 2400657"/>
              <a:gd name="connsiteX7" fmla="*/ 3618112 w 5481988"/>
              <a:gd name="connsiteY7" fmla="*/ 0 h 2400657"/>
              <a:gd name="connsiteX8" fmla="*/ 4275951 w 5481988"/>
              <a:gd name="connsiteY8" fmla="*/ 0 h 2400657"/>
              <a:gd name="connsiteX9" fmla="*/ 4933789 w 5481988"/>
              <a:gd name="connsiteY9" fmla="*/ 0 h 2400657"/>
              <a:gd name="connsiteX10" fmla="*/ 5481988 w 5481988"/>
              <a:gd name="connsiteY10" fmla="*/ 0 h 2400657"/>
              <a:gd name="connsiteX11" fmla="*/ 5481988 w 5481988"/>
              <a:gd name="connsiteY11" fmla="*/ 528145 h 2400657"/>
              <a:gd name="connsiteX12" fmla="*/ 5481988 w 5481988"/>
              <a:gd name="connsiteY12" fmla="*/ 1032283 h 2400657"/>
              <a:gd name="connsiteX13" fmla="*/ 5481988 w 5481988"/>
              <a:gd name="connsiteY13" fmla="*/ 1440394 h 2400657"/>
              <a:gd name="connsiteX14" fmla="*/ 5481988 w 5481988"/>
              <a:gd name="connsiteY14" fmla="*/ 1920526 h 2400657"/>
              <a:gd name="connsiteX15" fmla="*/ 5481988 w 5481988"/>
              <a:gd name="connsiteY15" fmla="*/ 2400657 h 2400657"/>
              <a:gd name="connsiteX16" fmla="*/ 4933789 w 5481988"/>
              <a:gd name="connsiteY16" fmla="*/ 2400657 h 2400657"/>
              <a:gd name="connsiteX17" fmla="*/ 4275951 w 5481988"/>
              <a:gd name="connsiteY17" fmla="*/ 2400657 h 2400657"/>
              <a:gd name="connsiteX18" fmla="*/ 3727752 w 5481988"/>
              <a:gd name="connsiteY18" fmla="*/ 2400657 h 2400657"/>
              <a:gd name="connsiteX19" fmla="*/ 3344013 w 5481988"/>
              <a:gd name="connsiteY19" fmla="*/ 2400657 h 2400657"/>
              <a:gd name="connsiteX20" fmla="*/ 2905454 w 5481988"/>
              <a:gd name="connsiteY20" fmla="*/ 2400657 h 2400657"/>
              <a:gd name="connsiteX21" fmla="*/ 2247615 w 5481988"/>
              <a:gd name="connsiteY21" fmla="*/ 2400657 h 2400657"/>
              <a:gd name="connsiteX22" fmla="*/ 1699416 w 5481988"/>
              <a:gd name="connsiteY22" fmla="*/ 2400657 h 2400657"/>
              <a:gd name="connsiteX23" fmla="*/ 1260857 w 5481988"/>
              <a:gd name="connsiteY23" fmla="*/ 2400657 h 2400657"/>
              <a:gd name="connsiteX24" fmla="*/ 712658 w 5481988"/>
              <a:gd name="connsiteY24" fmla="*/ 2400657 h 2400657"/>
              <a:gd name="connsiteX25" fmla="*/ 0 w 5481988"/>
              <a:gd name="connsiteY25" fmla="*/ 2400657 h 2400657"/>
              <a:gd name="connsiteX26" fmla="*/ 0 w 5481988"/>
              <a:gd name="connsiteY26" fmla="*/ 1992545 h 2400657"/>
              <a:gd name="connsiteX27" fmla="*/ 0 w 5481988"/>
              <a:gd name="connsiteY27" fmla="*/ 1488407 h 2400657"/>
              <a:gd name="connsiteX28" fmla="*/ 0 w 5481988"/>
              <a:gd name="connsiteY28" fmla="*/ 1056289 h 2400657"/>
              <a:gd name="connsiteX29" fmla="*/ 0 w 5481988"/>
              <a:gd name="connsiteY29" fmla="*/ 528145 h 2400657"/>
              <a:gd name="connsiteX30" fmla="*/ 0 w 5481988"/>
              <a:gd name="connsiteY30" fmla="*/ 0 h 2400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1988" h="2400657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494923" y="246532"/>
                  <a:pt x="5480121" y="272429"/>
                  <a:pt x="5481988" y="528145"/>
                </a:cubicBezTo>
                <a:cubicBezTo>
                  <a:pt x="5483855" y="783862"/>
                  <a:pt x="5453626" y="893622"/>
                  <a:pt x="5481988" y="1032283"/>
                </a:cubicBezTo>
                <a:cubicBezTo>
                  <a:pt x="5510350" y="1170944"/>
                  <a:pt x="5460999" y="1241324"/>
                  <a:pt x="5481988" y="1440394"/>
                </a:cubicBezTo>
                <a:cubicBezTo>
                  <a:pt x="5502977" y="1639464"/>
                  <a:pt x="5430479" y="1688789"/>
                  <a:pt x="5481988" y="1920526"/>
                </a:cubicBezTo>
                <a:cubicBezTo>
                  <a:pt x="5533497" y="2152263"/>
                  <a:pt x="5465521" y="2182505"/>
                  <a:pt x="5481988" y="2400657"/>
                </a:cubicBezTo>
                <a:cubicBezTo>
                  <a:pt x="5352739" y="2413497"/>
                  <a:pt x="5178378" y="2343605"/>
                  <a:pt x="4933789" y="2400657"/>
                </a:cubicBezTo>
                <a:cubicBezTo>
                  <a:pt x="4689200" y="2457709"/>
                  <a:pt x="4439661" y="2368792"/>
                  <a:pt x="4275951" y="2400657"/>
                </a:cubicBezTo>
                <a:cubicBezTo>
                  <a:pt x="4112241" y="2432522"/>
                  <a:pt x="3946044" y="2368576"/>
                  <a:pt x="3727752" y="2400657"/>
                </a:cubicBezTo>
                <a:cubicBezTo>
                  <a:pt x="3509460" y="2432738"/>
                  <a:pt x="3499392" y="2389724"/>
                  <a:pt x="3344013" y="2400657"/>
                </a:cubicBezTo>
                <a:cubicBezTo>
                  <a:pt x="3188634" y="2411590"/>
                  <a:pt x="3098358" y="2389491"/>
                  <a:pt x="2905454" y="2400657"/>
                </a:cubicBezTo>
                <a:cubicBezTo>
                  <a:pt x="2712550" y="2411823"/>
                  <a:pt x="2485600" y="2346544"/>
                  <a:pt x="2247615" y="2400657"/>
                </a:cubicBezTo>
                <a:cubicBezTo>
                  <a:pt x="2009630" y="2454770"/>
                  <a:pt x="1902366" y="2392402"/>
                  <a:pt x="1699416" y="2400657"/>
                </a:cubicBezTo>
                <a:cubicBezTo>
                  <a:pt x="1496466" y="2408912"/>
                  <a:pt x="1426985" y="2394509"/>
                  <a:pt x="1260857" y="2400657"/>
                </a:cubicBezTo>
                <a:cubicBezTo>
                  <a:pt x="1094729" y="2406805"/>
                  <a:pt x="866963" y="2400486"/>
                  <a:pt x="712658" y="2400657"/>
                </a:cubicBezTo>
                <a:cubicBezTo>
                  <a:pt x="558353" y="2400828"/>
                  <a:pt x="287936" y="2389423"/>
                  <a:pt x="0" y="2400657"/>
                </a:cubicBezTo>
                <a:cubicBezTo>
                  <a:pt x="-1663" y="2252842"/>
                  <a:pt x="26404" y="2098112"/>
                  <a:pt x="0" y="1992545"/>
                </a:cubicBezTo>
                <a:cubicBezTo>
                  <a:pt x="-26404" y="1886978"/>
                  <a:pt x="49431" y="1712885"/>
                  <a:pt x="0" y="1488407"/>
                </a:cubicBezTo>
                <a:cubicBezTo>
                  <a:pt x="-49431" y="1263929"/>
                  <a:pt x="30381" y="1208052"/>
                  <a:pt x="0" y="1056289"/>
                </a:cubicBezTo>
                <a:cubicBezTo>
                  <a:pt x="-30381" y="904526"/>
                  <a:pt x="1093" y="663306"/>
                  <a:pt x="0" y="528145"/>
                </a:cubicBezTo>
                <a:cubicBezTo>
                  <a:pt x="-1093" y="392984"/>
                  <a:pt x="62217" y="170842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But how do we know that using the first </a:t>
            </a:r>
            <a:r>
              <a:rPr lang="en-US" sz="3000" b="1" dirty="0"/>
              <a:t>80% </a:t>
            </a:r>
            <a:r>
              <a:rPr lang="en-US" sz="3000" dirty="0"/>
              <a:t>of the data for </a:t>
            </a:r>
            <a:r>
              <a:rPr lang="en-US" sz="3000" b="1" dirty="0">
                <a:solidFill>
                  <a:srgbClr val="00B0F0"/>
                </a:solidFill>
              </a:rPr>
              <a:t>training</a:t>
            </a:r>
            <a:r>
              <a:rPr lang="en-US" sz="3000" dirty="0"/>
              <a:t> and the last </a:t>
            </a:r>
            <a:r>
              <a:rPr lang="en-US" sz="3000" b="1" dirty="0"/>
              <a:t>20% </a:t>
            </a:r>
            <a:r>
              <a:rPr lang="en-US" sz="3000" dirty="0"/>
              <a:t>of the data for </a:t>
            </a:r>
            <a:r>
              <a:rPr lang="en-US" sz="3000" b="1" dirty="0">
                <a:solidFill>
                  <a:srgbClr val="FFC000"/>
                </a:solidFill>
              </a:rPr>
              <a:t>testing</a:t>
            </a:r>
            <a:r>
              <a:rPr lang="en-US" sz="3000" dirty="0"/>
              <a:t> is the best way to divide up the data?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3566574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6690781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195384" y="609683"/>
            <a:ext cx="5481988" cy="1015663"/>
          </a:xfrm>
          <a:custGeom>
            <a:avLst/>
            <a:gdLst>
              <a:gd name="connsiteX0" fmla="*/ 0 w 5481988"/>
              <a:gd name="connsiteY0" fmla="*/ 0 h 1015663"/>
              <a:gd name="connsiteX1" fmla="*/ 493379 w 5481988"/>
              <a:gd name="connsiteY1" fmla="*/ 0 h 1015663"/>
              <a:gd name="connsiteX2" fmla="*/ 877118 w 5481988"/>
              <a:gd name="connsiteY2" fmla="*/ 0 h 1015663"/>
              <a:gd name="connsiteX3" fmla="*/ 1534957 w 5481988"/>
              <a:gd name="connsiteY3" fmla="*/ 0 h 1015663"/>
              <a:gd name="connsiteX4" fmla="*/ 2028336 w 5481988"/>
              <a:gd name="connsiteY4" fmla="*/ 0 h 1015663"/>
              <a:gd name="connsiteX5" fmla="*/ 2521714 w 5481988"/>
              <a:gd name="connsiteY5" fmla="*/ 0 h 1015663"/>
              <a:gd name="connsiteX6" fmla="*/ 3179553 w 5481988"/>
              <a:gd name="connsiteY6" fmla="*/ 0 h 1015663"/>
              <a:gd name="connsiteX7" fmla="*/ 3618112 w 5481988"/>
              <a:gd name="connsiteY7" fmla="*/ 0 h 1015663"/>
              <a:gd name="connsiteX8" fmla="*/ 4275951 w 5481988"/>
              <a:gd name="connsiteY8" fmla="*/ 0 h 1015663"/>
              <a:gd name="connsiteX9" fmla="*/ 4933789 w 5481988"/>
              <a:gd name="connsiteY9" fmla="*/ 0 h 1015663"/>
              <a:gd name="connsiteX10" fmla="*/ 5481988 w 5481988"/>
              <a:gd name="connsiteY10" fmla="*/ 0 h 1015663"/>
              <a:gd name="connsiteX11" fmla="*/ 5481988 w 5481988"/>
              <a:gd name="connsiteY11" fmla="*/ 528145 h 1015663"/>
              <a:gd name="connsiteX12" fmla="*/ 5481988 w 5481988"/>
              <a:gd name="connsiteY12" fmla="*/ 1015663 h 1015663"/>
              <a:gd name="connsiteX13" fmla="*/ 5098249 w 5481988"/>
              <a:gd name="connsiteY13" fmla="*/ 1015663 h 1015663"/>
              <a:gd name="connsiteX14" fmla="*/ 4440410 w 5481988"/>
              <a:gd name="connsiteY14" fmla="*/ 1015663 h 1015663"/>
              <a:gd name="connsiteX15" fmla="*/ 4001851 w 5481988"/>
              <a:gd name="connsiteY15" fmla="*/ 1015663 h 1015663"/>
              <a:gd name="connsiteX16" fmla="*/ 3453652 w 5481988"/>
              <a:gd name="connsiteY16" fmla="*/ 1015663 h 1015663"/>
              <a:gd name="connsiteX17" fmla="*/ 2795814 w 5481988"/>
              <a:gd name="connsiteY17" fmla="*/ 1015663 h 1015663"/>
              <a:gd name="connsiteX18" fmla="*/ 2247615 w 5481988"/>
              <a:gd name="connsiteY18" fmla="*/ 1015663 h 1015663"/>
              <a:gd name="connsiteX19" fmla="*/ 1863876 w 5481988"/>
              <a:gd name="connsiteY19" fmla="*/ 1015663 h 1015663"/>
              <a:gd name="connsiteX20" fmla="*/ 1425317 w 5481988"/>
              <a:gd name="connsiteY20" fmla="*/ 1015663 h 1015663"/>
              <a:gd name="connsiteX21" fmla="*/ 767478 w 5481988"/>
              <a:gd name="connsiteY21" fmla="*/ 1015663 h 1015663"/>
              <a:gd name="connsiteX22" fmla="*/ 0 w 5481988"/>
              <a:gd name="connsiteY22" fmla="*/ 1015663 h 1015663"/>
              <a:gd name="connsiteX23" fmla="*/ 0 w 5481988"/>
              <a:gd name="connsiteY23" fmla="*/ 528145 h 1015663"/>
              <a:gd name="connsiteX24" fmla="*/ 0 w 5481988"/>
              <a:gd name="connsiteY24" fmla="*/ 0 h 1015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481988" h="1015663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494923" y="246532"/>
                  <a:pt x="5480121" y="272429"/>
                  <a:pt x="5481988" y="528145"/>
                </a:cubicBezTo>
                <a:cubicBezTo>
                  <a:pt x="5483855" y="783862"/>
                  <a:pt x="5426600" y="822010"/>
                  <a:pt x="5481988" y="1015663"/>
                </a:cubicBezTo>
                <a:cubicBezTo>
                  <a:pt x="5317862" y="1042592"/>
                  <a:pt x="5228486" y="969923"/>
                  <a:pt x="5098249" y="1015663"/>
                </a:cubicBezTo>
                <a:cubicBezTo>
                  <a:pt x="4968012" y="1061403"/>
                  <a:pt x="4748933" y="971896"/>
                  <a:pt x="4440410" y="1015663"/>
                </a:cubicBezTo>
                <a:cubicBezTo>
                  <a:pt x="4131887" y="1059430"/>
                  <a:pt x="4156187" y="1000019"/>
                  <a:pt x="4001851" y="1015663"/>
                </a:cubicBezTo>
                <a:cubicBezTo>
                  <a:pt x="3847515" y="1031307"/>
                  <a:pt x="3698241" y="958611"/>
                  <a:pt x="3453652" y="1015663"/>
                </a:cubicBezTo>
                <a:cubicBezTo>
                  <a:pt x="3209063" y="1072715"/>
                  <a:pt x="2959524" y="983798"/>
                  <a:pt x="2795814" y="1015663"/>
                </a:cubicBezTo>
                <a:cubicBezTo>
                  <a:pt x="2632104" y="1047528"/>
                  <a:pt x="2465907" y="983582"/>
                  <a:pt x="2247615" y="1015663"/>
                </a:cubicBezTo>
                <a:cubicBezTo>
                  <a:pt x="2029323" y="1047744"/>
                  <a:pt x="2019255" y="1004730"/>
                  <a:pt x="1863876" y="1015663"/>
                </a:cubicBezTo>
                <a:cubicBezTo>
                  <a:pt x="1708497" y="1026596"/>
                  <a:pt x="1618221" y="1004497"/>
                  <a:pt x="1425317" y="1015663"/>
                </a:cubicBezTo>
                <a:cubicBezTo>
                  <a:pt x="1232413" y="1026829"/>
                  <a:pt x="1005463" y="961550"/>
                  <a:pt x="767478" y="1015663"/>
                </a:cubicBezTo>
                <a:cubicBezTo>
                  <a:pt x="529493" y="1069776"/>
                  <a:pt x="344888" y="967613"/>
                  <a:pt x="0" y="1015663"/>
                </a:cubicBezTo>
                <a:cubicBezTo>
                  <a:pt x="-57930" y="798795"/>
                  <a:pt x="4000" y="685731"/>
                  <a:pt x="0" y="528145"/>
                </a:cubicBezTo>
                <a:cubicBezTo>
                  <a:pt x="-4000" y="370559"/>
                  <a:pt x="16907" y="230096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What if we used the first </a:t>
            </a:r>
            <a:r>
              <a:rPr lang="en-US" sz="3000" b="1" dirty="0"/>
              <a:t>20% </a:t>
            </a:r>
            <a:r>
              <a:rPr lang="en-US" sz="3000" dirty="0"/>
              <a:t>of the data for </a:t>
            </a:r>
            <a:r>
              <a:rPr lang="en-US" sz="3000" b="1" dirty="0">
                <a:solidFill>
                  <a:srgbClr val="FFC000"/>
                </a:solidFill>
              </a:rPr>
              <a:t>testing</a:t>
            </a:r>
            <a:r>
              <a:rPr lang="en-US" sz="3000" dirty="0"/>
              <a:t>?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18285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US" b="1">
                <a:solidFill>
                  <a:schemeClr val="tx1"/>
                </a:solidFill>
              </a:rPr>
              <a:t>CCMACLRL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459203" y="1035133"/>
            <a:ext cx="11273589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  <a:p>
            <a:pPr algn="l"/>
            <a:endParaRPr lang="en-US" sz="2800" dirty="0">
              <a:solidFill>
                <a:srgbClr val="636C8B"/>
              </a:solidFill>
              <a:latin typeface="Calibri Light (Headings)"/>
            </a:endParaRP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AC0870BC-827F-BFCA-354E-3E9631F815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6216871"/>
              </p:ext>
            </p:extLst>
          </p:nvPr>
        </p:nvGraphicFramePr>
        <p:xfrm>
          <a:off x="6329968" y="609683"/>
          <a:ext cx="4864528" cy="481584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6132">
                  <a:extLst>
                    <a:ext uri="{9D8B030D-6E8A-4147-A177-3AD203B41FA5}">
                      <a16:colId xmlns:a16="http://schemas.microsoft.com/office/drawing/2014/main" val="210426052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504707692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3061476500"/>
                    </a:ext>
                  </a:extLst>
                </a:gridCol>
                <a:gridCol w="1216132">
                  <a:extLst>
                    <a:ext uri="{9D8B030D-6E8A-4147-A177-3AD203B41FA5}">
                      <a16:colId xmlns:a16="http://schemas.microsoft.com/office/drawing/2014/main" val="571873810"/>
                    </a:ext>
                  </a:extLst>
                </a:gridCol>
              </a:tblGrid>
              <a:tr h="700147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color red?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Is Round?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000" b="1" dirty="0">
                          <a:solidFill>
                            <a:schemeClr val="bg1"/>
                          </a:solidFill>
                        </a:rPr>
                        <a:t>Diameter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bg1"/>
                          </a:solidFill>
                        </a:rPr>
                        <a:t>Label</a:t>
                      </a:r>
                      <a:endParaRPr lang="en-PH" sz="2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902305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392079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66145900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  <a:endParaRPr lang="en-PH" sz="2100" b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781549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Cherry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1704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US" sz="2100" dirty="0"/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6218705"/>
                  </a:ext>
                </a:extLst>
              </a:tr>
              <a:tr h="157728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744108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Orange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0905415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kumimoji="0" lang="en-US" sz="2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Yes</a:t>
                      </a:r>
                      <a:endParaRPr lang="en-PH" sz="21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276796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330942"/>
                  </a:ext>
                </a:extLst>
              </a:tr>
              <a:tr h="350074"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Yes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No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PH" sz="2100" b="0" dirty="0">
                          <a:ln>
                            <a:noFill/>
                          </a:ln>
                          <a:solidFill>
                            <a:sysClr val="windowText" lastClr="000000"/>
                          </a:solidFill>
                        </a:rPr>
                        <a:t>Apple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53741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0BDCCC1-0F8F-33B4-9DD1-F6F5323B5BC9}"/>
              </a:ext>
            </a:extLst>
          </p:cNvPr>
          <p:cNvSpPr txBox="1"/>
          <p:nvPr/>
        </p:nvSpPr>
        <p:spPr>
          <a:xfrm>
            <a:off x="214434" y="609683"/>
            <a:ext cx="5481988" cy="2862322"/>
          </a:xfrm>
          <a:custGeom>
            <a:avLst/>
            <a:gdLst>
              <a:gd name="connsiteX0" fmla="*/ 0 w 5481988"/>
              <a:gd name="connsiteY0" fmla="*/ 0 h 2862322"/>
              <a:gd name="connsiteX1" fmla="*/ 493379 w 5481988"/>
              <a:gd name="connsiteY1" fmla="*/ 0 h 2862322"/>
              <a:gd name="connsiteX2" fmla="*/ 877118 w 5481988"/>
              <a:gd name="connsiteY2" fmla="*/ 0 h 2862322"/>
              <a:gd name="connsiteX3" fmla="*/ 1534957 w 5481988"/>
              <a:gd name="connsiteY3" fmla="*/ 0 h 2862322"/>
              <a:gd name="connsiteX4" fmla="*/ 2028336 w 5481988"/>
              <a:gd name="connsiteY4" fmla="*/ 0 h 2862322"/>
              <a:gd name="connsiteX5" fmla="*/ 2521714 w 5481988"/>
              <a:gd name="connsiteY5" fmla="*/ 0 h 2862322"/>
              <a:gd name="connsiteX6" fmla="*/ 3179553 w 5481988"/>
              <a:gd name="connsiteY6" fmla="*/ 0 h 2862322"/>
              <a:gd name="connsiteX7" fmla="*/ 3618112 w 5481988"/>
              <a:gd name="connsiteY7" fmla="*/ 0 h 2862322"/>
              <a:gd name="connsiteX8" fmla="*/ 4275951 w 5481988"/>
              <a:gd name="connsiteY8" fmla="*/ 0 h 2862322"/>
              <a:gd name="connsiteX9" fmla="*/ 4933789 w 5481988"/>
              <a:gd name="connsiteY9" fmla="*/ 0 h 2862322"/>
              <a:gd name="connsiteX10" fmla="*/ 5481988 w 5481988"/>
              <a:gd name="connsiteY10" fmla="*/ 0 h 2862322"/>
              <a:gd name="connsiteX11" fmla="*/ 5481988 w 5481988"/>
              <a:gd name="connsiteY11" fmla="*/ 629711 h 2862322"/>
              <a:gd name="connsiteX12" fmla="*/ 5481988 w 5481988"/>
              <a:gd name="connsiteY12" fmla="*/ 1230798 h 2862322"/>
              <a:gd name="connsiteX13" fmla="*/ 5481988 w 5481988"/>
              <a:gd name="connsiteY13" fmla="*/ 1717393 h 2862322"/>
              <a:gd name="connsiteX14" fmla="*/ 5481988 w 5481988"/>
              <a:gd name="connsiteY14" fmla="*/ 2289858 h 2862322"/>
              <a:gd name="connsiteX15" fmla="*/ 5481988 w 5481988"/>
              <a:gd name="connsiteY15" fmla="*/ 2862322 h 2862322"/>
              <a:gd name="connsiteX16" fmla="*/ 4933789 w 5481988"/>
              <a:gd name="connsiteY16" fmla="*/ 2862322 h 2862322"/>
              <a:gd name="connsiteX17" fmla="*/ 4275951 w 5481988"/>
              <a:gd name="connsiteY17" fmla="*/ 2862322 h 2862322"/>
              <a:gd name="connsiteX18" fmla="*/ 3727752 w 5481988"/>
              <a:gd name="connsiteY18" fmla="*/ 2862322 h 2862322"/>
              <a:gd name="connsiteX19" fmla="*/ 3344013 w 5481988"/>
              <a:gd name="connsiteY19" fmla="*/ 2862322 h 2862322"/>
              <a:gd name="connsiteX20" fmla="*/ 2905454 w 5481988"/>
              <a:gd name="connsiteY20" fmla="*/ 2862322 h 2862322"/>
              <a:gd name="connsiteX21" fmla="*/ 2247615 w 5481988"/>
              <a:gd name="connsiteY21" fmla="*/ 2862322 h 2862322"/>
              <a:gd name="connsiteX22" fmla="*/ 1699416 w 5481988"/>
              <a:gd name="connsiteY22" fmla="*/ 2862322 h 2862322"/>
              <a:gd name="connsiteX23" fmla="*/ 1260857 w 5481988"/>
              <a:gd name="connsiteY23" fmla="*/ 2862322 h 2862322"/>
              <a:gd name="connsiteX24" fmla="*/ 712658 w 5481988"/>
              <a:gd name="connsiteY24" fmla="*/ 2862322 h 2862322"/>
              <a:gd name="connsiteX25" fmla="*/ 0 w 5481988"/>
              <a:gd name="connsiteY25" fmla="*/ 2862322 h 2862322"/>
              <a:gd name="connsiteX26" fmla="*/ 0 w 5481988"/>
              <a:gd name="connsiteY26" fmla="*/ 2375727 h 2862322"/>
              <a:gd name="connsiteX27" fmla="*/ 0 w 5481988"/>
              <a:gd name="connsiteY27" fmla="*/ 1774640 h 2862322"/>
              <a:gd name="connsiteX28" fmla="*/ 0 w 5481988"/>
              <a:gd name="connsiteY28" fmla="*/ 1259422 h 2862322"/>
              <a:gd name="connsiteX29" fmla="*/ 0 w 5481988"/>
              <a:gd name="connsiteY29" fmla="*/ 629711 h 2862322"/>
              <a:gd name="connsiteX30" fmla="*/ 0 w 5481988"/>
              <a:gd name="connsiteY30" fmla="*/ 0 h 2862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5481988" h="2862322" extrusionOk="0">
                <a:moveTo>
                  <a:pt x="0" y="0"/>
                </a:moveTo>
                <a:cubicBezTo>
                  <a:pt x="231414" y="-24498"/>
                  <a:pt x="347986" y="21866"/>
                  <a:pt x="493379" y="0"/>
                </a:cubicBezTo>
                <a:cubicBezTo>
                  <a:pt x="638772" y="-21866"/>
                  <a:pt x="792363" y="24952"/>
                  <a:pt x="877118" y="0"/>
                </a:cubicBezTo>
                <a:cubicBezTo>
                  <a:pt x="961873" y="-24952"/>
                  <a:pt x="1253896" y="37537"/>
                  <a:pt x="1534957" y="0"/>
                </a:cubicBezTo>
                <a:cubicBezTo>
                  <a:pt x="1816018" y="-37537"/>
                  <a:pt x="1870072" y="32827"/>
                  <a:pt x="2028336" y="0"/>
                </a:cubicBezTo>
                <a:cubicBezTo>
                  <a:pt x="2186600" y="-32827"/>
                  <a:pt x="2353185" y="7463"/>
                  <a:pt x="2521714" y="0"/>
                </a:cubicBezTo>
                <a:cubicBezTo>
                  <a:pt x="2690243" y="-7463"/>
                  <a:pt x="2901826" y="40073"/>
                  <a:pt x="3179553" y="0"/>
                </a:cubicBezTo>
                <a:cubicBezTo>
                  <a:pt x="3457280" y="-40073"/>
                  <a:pt x="3422866" y="45565"/>
                  <a:pt x="3618112" y="0"/>
                </a:cubicBezTo>
                <a:cubicBezTo>
                  <a:pt x="3813358" y="-45565"/>
                  <a:pt x="4140476" y="18230"/>
                  <a:pt x="4275951" y="0"/>
                </a:cubicBezTo>
                <a:cubicBezTo>
                  <a:pt x="4411426" y="-18230"/>
                  <a:pt x="4796669" y="47113"/>
                  <a:pt x="4933789" y="0"/>
                </a:cubicBezTo>
                <a:cubicBezTo>
                  <a:pt x="5070909" y="-47113"/>
                  <a:pt x="5330660" y="49455"/>
                  <a:pt x="5481988" y="0"/>
                </a:cubicBezTo>
                <a:cubicBezTo>
                  <a:pt x="5552943" y="203837"/>
                  <a:pt x="5435529" y="468013"/>
                  <a:pt x="5481988" y="629711"/>
                </a:cubicBezTo>
                <a:cubicBezTo>
                  <a:pt x="5528447" y="791409"/>
                  <a:pt x="5473603" y="1076129"/>
                  <a:pt x="5481988" y="1230798"/>
                </a:cubicBezTo>
                <a:cubicBezTo>
                  <a:pt x="5490373" y="1385467"/>
                  <a:pt x="5440321" y="1514095"/>
                  <a:pt x="5481988" y="1717393"/>
                </a:cubicBezTo>
                <a:cubicBezTo>
                  <a:pt x="5523655" y="1920692"/>
                  <a:pt x="5419065" y="2124283"/>
                  <a:pt x="5481988" y="2289858"/>
                </a:cubicBezTo>
                <a:cubicBezTo>
                  <a:pt x="5544911" y="2455434"/>
                  <a:pt x="5423863" y="2737036"/>
                  <a:pt x="5481988" y="2862322"/>
                </a:cubicBezTo>
                <a:cubicBezTo>
                  <a:pt x="5352739" y="2875162"/>
                  <a:pt x="5178378" y="2805270"/>
                  <a:pt x="4933789" y="2862322"/>
                </a:cubicBezTo>
                <a:cubicBezTo>
                  <a:pt x="4689200" y="2919374"/>
                  <a:pt x="4439661" y="2830457"/>
                  <a:pt x="4275951" y="2862322"/>
                </a:cubicBezTo>
                <a:cubicBezTo>
                  <a:pt x="4112241" y="2894187"/>
                  <a:pt x="3946044" y="2830241"/>
                  <a:pt x="3727752" y="2862322"/>
                </a:cubicBezTo>
                <a:cubicBezTo>
                  <a:pt x="3509460" y="2894403"/>
                  <a:pt x="3499392" y="2851389"/>
                  <a:pt x="3344013" y="2862322"/>
                </a:cubicBezTo>
                <a:cubicBezTo>
                  <a:pt x="3188634" y="2873255"/>
                  <a:pt x="3098358" y="2851156"/>
                  <a:pt x="2905454" y="2862322"/>
                </a:cubicBezTo>
                <a:cubicBezTo>
                  <a:pt x="2712550" y="2873488"/>
                  <a:pt x="2485600" y="2808209"/>
                  <a:pt x="2247615" y="2862322"/>
                </a:cubicBezTo>
                <a:cubicBezTo>
                  <a:pt x="2009630" y="2916435"/>
                  <a:pt x="1902366" y="2854067"/>
                  <a:pt x="1699416" y="2862322"/>
                </a:cubicBezTo>
                <a:cubicBezTo>
                  <a:pt x="1496466" y="2870577"/>
                  <a:pt x="1426985" y="2856174"/>
                  <a:pt x="1260857" y="2862322"/>
                </a:cubicBezTo>
                <a:cubicBezTo>
                  <a:pt x="1094729" y="2868470"/>
                  <a:pt x="866963" y="2862151"/>
                  <a:pt x="712658" y="2862322"/>
                </a:cubicBezTo>
                <a:cubicBezTo>
                  <a:pt x="558353" y="2862493"/>
                  <a:pt x="287936" y="2851088"/>
                  <a:pt x="0" y="2862322"/>
                </a:cubicBezTo>
                <a:cubicBezTo>
                  <a:pt x="-57922" y="2700906"/>
                  <a:pt x="2083" y="2529469"/>
                  <a:pt x="0" y="2375727"/>
                </a:cubicBezTo>
                <a:cubicBezTo>
                  <a:pt x="-2083" y="2221985"/>
                  <a:pt x="44684" y="2070277"/>
                  <a:pt x="0" y="1774640"/>
                </a:cubicBezTo>
                <a:cubicBezTo>
                  <a:pt x="-44684" y="1479003"/>
                  <a:pt x="53946" y="1377467"/>
                  <a:pt x="0" y="1259422"/>
                </a:cubicBezTo>
                <a:cubicBezTo>
                  <a:pt x="-53946" y="1141377"/>
                  <a:pt x="46925" y="847468"/>
                  <a:pt x="0" y="629711"/>
                </a:cubicBezTo>
                <a:cubicBezTo>
                  <a:pt x="-46925" y="411954"/>
                  <a:pt x="23399" y="170011"/>
                  <a:pt x="0" y="0"/>
                </a:cubicBezTo>
                <a:close/>
              </a:path>
            </a:pathLst>
          </a:custGeom>
          <a:noFill/>
          <a:ln w="38100">
            <a:solidFill>
              <a:srgbClr val="0070C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sz="3000" dirty="0"/>
              <a:t>Rather than worrying too much about which block would be best for testing, </a:t>
            </a:r>
            <a:r>
              <a:rPr lang="en-US" sz="3000" b="1" dirty="0">
                <a:solidFill>
                  <a:srgbClr val="002060"/>
                </a:solidFill>
              </a:rPr>
              <a:t>cross validation </a:t>
            </a:r>
            <a:r>
              <a:rPr lang="en-US" sz="3000" dirty="0"/>
              <a:t>uses them all, one at a time, and </a:t>
            </a:r>
            <a:r>
              <a:rPr lang="en-US" sz="3000" b="1" dirty="0">
                <a:solidFill>
                  <a:srgbClr val="002060"/>
                </a:solidFill>
              </a:rPr>
              <a:t>summarizes the results at the end</a:t>
            </a:r>
            <a:r>
              <a:rPr lang="en-US" sz="3000" dirty="0"/>
              <a:t>.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4161881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188BDCA587B344BBA6CB1A93FAE6998" ma:contentTypeVersion="2" ma:contentTypeDescription="Create a new document." ma:contentTypeScope="" ma:versionID="7a8e4b6720badb2566a0cfeddfaf2856">
  <xsd:schema xmlns:xsd="http://www.w3.org/2001/XMLSchema" xmlns:xs="http://www.w3.org/2001/XMLSchema" xmlns:p="http://schemas.microsoft.com/office/2006/metadata/properties" xmlns:ns2="ba111d12-426d-4af0-bcb6-460e36974645" targetNamespace="http://schemas.microsoft.com/office/2006/metadata/properties" ma:root="true" ma:fieldsID="989b05398519136c88ba0a8d54e3c3da" ns2:_="">
    <xsd:import namespace="ba111d12-426d-4af0-bcb6-460e3697464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111d12-426d-4af0-bcb6-460e369746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C1A3F1B-CE3A-47AB-9F84-47E78646797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622FF19-6ECD-4B79-A412-9430824D2BB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a111d12-426d-4af0-bcb6-460e369746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ACF14CA-9E7F-410C-99DF-E0FAFDE78C11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3219</TotalTime>
  <Words>2101</Words>
  <Application>Microsoft Office PowerPoint</Application>
  <PresentationFormat>Widescreen</PresentationFormat>
  <Paragraphs>1497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(Body)</vt:lpstr>
      <vt:lpstr>Calibri Light</vt:lpstr>
      <vt:lpstr>Calibri Light (Headings)</vt:lpstr>
      <vt:lpstr>Wingdings</vt:lpstr>
      <vt:lpstr>Office Theme</vt:lpstr>
      <vt:lpstr>Cross Validation</vt:lpstr>
      <vt:lpstr>Outline</vt:lpstr>
      <vt:lpstr>What is Cross Validation?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Elizer Jr. D. Ponio</cp:lastModifiedBy>
  <cp:revision>781</cp:revision>
  <dcterms:created xsi:type="dcterms:W3CDTF">2022-05-11T03:47:05Z</dcterms:created>
  <dcterms:modified xsi:type="dcterms:W3CDTF">2024-10-16T13:51:49Z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0x0101007188BDCA587B344BBA6CB1A93FAE6998</vt:lpwstr>
  </property>
  <property fmtid="{D5CDD505-2E9C-101B-9397-08002B2CF9AE}" pid="3" name="MSIP_Label_8a813f4b-519a-4481-a498-85770f517757_Enabled">
    <vt:lpwstr>true</vt:lpwstr>
  </property>
  <property fmtid="{D5CDD505-2E9C-101B-9397-08002B2CF9AE}" pid="4" name="MSIP_Label_8a813f4b-519a-4481-a498-85770f517757_SetDate">
    <vt:lpwstr>2024-07-11T14:05:52Z</vt:lpwstr>
  </property>
  <property fmtid="{D5CDD505-2E9C-101B-9397-08002B2CF9AE}" pid="5" name="MSIP_Label_8a813f4b-519a-4481-a498-85770f517757_Method">
    <vt:lpwstr>Standard</vt:lpwstr>
  </property>
  <property fmtid="{D5CDD505-2E9C-101B-9397-08002B2CF9AE}" pid="6" name="MSIP_Label_8a813f4b-519a-4481-a498-85770f517757_Name">
    <vt:lpwstr>Anyone (unrestricted)</vt:lpwstr>
  </property>
  <property fmtid="{D5CDD505-2E9C-101B-9397-08002B2CF9AE}" pid="7" name="MSIP_Label_8a813f4b-519a-4481-a498-85770f517757_SiteId">
    <vt:lpwstr>1d981f77-3ca3-46ae-b0d4-e8044e6c7f84</vt:lpwstr>
  </property>
  <property fmtid="{D5CDD505-2E9C-101B-9397-08002B2CF9AE}" pid="8" name="MSIP_Label_8a813f4b-519a-4481-a498-85770f517757_ActionId">
    <vt:lpwstr>289508b0-b184-4b20-b307-26ea0997b178</vt:lpwstr>
  </property>
  <property fmtid="{D5CDD505-2E9C-101B-9397-08002B2CF9AE}" pid="9" name="MSIP_Label_8a813f4b-519a-4481-a498-85770f517757_ContentBits">
    <vt:lpwstr>0</vt:lpwstr>
  </property>
</Properties>
</file>