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5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.xml" ContentType="application/vnd.openxmlformats-officedocument.drawingml.chartshapes+xml"/>
  <Override PartName="/ppt/notesSlides/notesSlide2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2.xml" ContentType="application/vnd.openxmlformats-officedocument.drawingml.chartshapes+xml"/>
  <Override PartName="/ppt/notesSlides/notesSlide2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3.xml" ContentType="application/vnd.openxmlformats-officedocument.drawingml.chartshapes+xml"/>
  <Override PartName="/ppt/notesSlides/notesSlide3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4.xml" ContentType="application/vnd.openxmlformats-officedocument.drawingml.chartshapes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5.xml" ContentType="application/vnd.openxmlformats-officedocument.drawingml.chartshapes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6.xml" ContentType="application/vnd.openxmlformats-officedocument.drawingml.chartshapes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drawings/drawing7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drawings/drawing8.xml" ContentType="application/vnd.openxmlformats-officedocument.drawingml.chartshape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drawings/drawing9.xml" ContentType="application/vnd.openxmlformats-officedocument.drawingml.chartshape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drawings/drawing10.xml" ContentType="application/vnd.openxmlformats-officedocument.drawingml.chartshapes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7" r:id="rId5"/>
    <p:sldId id="292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7" r:id="rId16"/>
    <p:sldId id="328" r:id="rId17"/>
    <p:sldId id="324" r:id="rId18"/>
    <p:sldId id="325" r:id="rId19"/>
    <p:sldId id="326" r:id="rId20"/>
    <p:sldId id="329" r:id="rId21"/>
    <p:sldId id="331" r:id="rId22"/>
    <p:sldId id="330" r:id="rId23"/>
    <p:sldId id="332" r:id="rId24"/>
    <p:sldId id="313" r:id="rId25"/>
    <p:sldId id="315" r:id="rId26"/>
    <p:sldId id="333" r:id="rId27"/>
    <p:sldId id="334" r:id="rId28"/>
    <p:sldId id="307" r:id="rId29"/>
    <p:sldId id="303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11" r:id="rId39"/>
    <p:sldId id="312" r:id="rId40"/>
    <p:sldId id="304" r:id="rId41"/>
    <p:sldId id="308" r:id="rId42"/>
    <p:sldId id="302" r:id="rId43"/>
    <p:sldId id="305" r:id="rId44"/>
    <p:sldId id="309" r:id="rId45"/>
    <p:sldId id="306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2" autoAdjust="0"/>
    <p:restoredTop sz="94169" autoAdjust="0"/>
  </p:normalViewPr>
  <p:slideViewPr>
    <p:cSldViewPr snapToGrid="0">
      <p:cViewPr>
        <p:scale>
          <a:sx n="134" d="100"/>
          <a:sy n="134" d="100"/>
        </p:scale>
        <p:origin x="8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chartUserShapes" Target="../drawings/drawing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chartUserShapes" Target="../drawings/drawing8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chartUserShapes" Target="../drawings/drawing9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chartUserShapes" Target="../drawings/drawing1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4E-6449-B10D-B00DD054A613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4E-6449-B10D-B00DD054A613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4E-6449-B10D-B00DD054A61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94E-6449-B10D-B00DD054A61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94E-6449-B10D-B00DD054A61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94E-6449-B10D-B00DD054A61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94E-6449-B10D-B00DD054A61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94E-6449-B10D-B00DD054A61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E-6449-B10D-B00DD054A61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94E-6449-B10D-B00DD054A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94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98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8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2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508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7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110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17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089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82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3779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7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19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4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4630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346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893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805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00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81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05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8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0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jp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chart" Target="../charts/chart20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jp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chart" Target="../charts/chart21.xml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jp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10" Type="http://schemas.openxmlformats.org/officeDocument/2006/relationships/image" Target="../media/image33.png"/><Relationship Id="rId4" Type="http://schemas.openxmlformats.org/officeDocument/2006/relationships/chart" Target="../charts/chart26.xml"/><Relationship Id="rId9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0.png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chart" Target="../charts/chart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chart" Target="../charts/char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hart" Target="../charts/chart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1.jp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33.png"/><Relationship Id="rId10" Type="http://schemas.openxmlformats.org/officeDocument/2006/relationships/image" Target="../media/image57.png"/><Relationship Id="rId4" Type="http://schemas.openxmlformats.org/officeDocument/2006/relationships/chart" Target="../charts/chart32.xml"/><Relationship Id="rId9" Type="http://schemas.openxmlformats.org/officeDocument/2006/relationships/image" Target="../media/image5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18" Type="http://schemas.openxmlformats.org/officeDocument/2006/relationships/image" Target="../media/image330.png"/><Relationship Id="rId3" Type="http://schemas.openxmlformats.org/officeDocument/2006/relationships/image" Target="../media/image1.jp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17" Type="http://schemas.openxmlformats.org/officeDocument/2006/relationships/image" Target="../media/image32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33.png"/><Relationship Id="rId15" Type="http://schemas.openxmlformats.org/officeDocument/2006/relationships/image" Target="../media/image300.png"/><Relationship Id="rId10" Type="http://schemas.openxmlformats.org/officeDocument/2006/relationships/image" Target="../media/image57.png"/><Relationship Id="rId4" Type="http://schemas.openxmlformats.org/officeDocument/2006/relationships/chart" Target="../charts/chart33.xml"/><Relationship Id="rId9" Type="http://schemas.openxmlformats.org/officeDocument/2006/relationships/image" Target="../media/image56.svg"/><Relationship Id="rId14" Type="http://schemas.openxmlformats.org/officeDocument/2006/relationships/image" Target="../media/image2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116535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Suppose that we have the following line with a slope of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0.5</a:t>
            </a:r>
            <a:r>
              <a:rPr lang="en-GB" sz="2000" dirty="0">
                <a:ea typeface="Cambria Math" panose="02040503050406030204" pitchFamily="18" charset="0"/>
              </a:rPr>
              <a:t> and intercept of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one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/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C285F9-045D-1D79-E90F-A88044C599CB}"/>
              </a:ext>
            </a:extLst>
          </p:cNvPr>
          <p:cNvSpPr txBox="1"/>
          <p:nvPr/>
        </p:nvSpPr>
        <p:spPr>
          <a:xfrm>
            <a:off x="326129" y="3091801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will convert this equation to the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So that we have the following equation that describes the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 </a:t>
            </a:r>
            <a:r>
              <a:rPr lang="en-GB" sz="2000" dirty="0">
                <a:ea typeface="Cambria Math" panose="02040503050406030204" pitchFamily="18" charset="0"/>
              </a:rPr>
              <a:t>in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28916" y="24790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" y="247908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8889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The coefficients are usually expressed as integers in this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AC7713-4030-9004-F8C0-9635D84AB51A}"/>
              </a:ext>
            </a:extLst>
          </p:cNvPr>
          <p:cNvSpPr txBox="1"/>
          <p:nvPr/>
        </p:nvSpPr>
        <p:spPr>
          <a:xfrm>
            <a:off x="331636" y="1972206"/>
            <a:ext cx="2845318" cy="707886"/>
          </a:xfrm>
          <a:custGeom>
            <a:avLst/>
            <a:gdLst>
              <a:gd name="connsiteX0" fmla="*/ 0 w 2845318"/>
              <a:gd name="connsiteY0" fmla="*/ 0 h 707886"/>
              <a:gd name="connsiteX1" fmla="*/ 540610 w 2845318"/>
              <a:gd name="connsiteY1" fmla="*/ 0 h 707886"/>
              <a:gd name="connsiteX2" fmla="*/ 1024314 w 2845318"/>
              <a:gd name="connsiteY2" fmla="*/ 0 h 707886"/>
              <a:gd name="connsiteX3" fmla="*/ 1650284 w 2845318"/>
              <a:gd name="connsiteY3" fmla="*/ 0 h 707886"/>
              <a:gd name="connsiteX4" fmla="*/ 2190895 w 2845318"/>
              <a:gd name="connsiteY4" fmla="*/ 0 h 707886"/>
              <a:gd name="connsiteX5" fmla="*/ 2845318 w 2845318"/>
              <a:gd name="connsiteY5" fmla="*/ 0 h 707886"/>
              <a:gd name="connsiteX6" fmla="*/ 2845318 w 2845318"/>
              <a:gd name="connsiteY6" fmla="*/ 368101 h 707886"/>
              <a:gd name="connsiteX7" fmla="*/ 2845318 w 2845318"/>
              <a:gd name="connsiteY7" fmla="*/ 707886 h 707886"/>
              <a:gd name="connsiteX8" fmla="*/ 2276254 w 2845318"/>
              <a:gd name="connsiteY8" fmla="*/ 707886 h 707886"/>
              <a:gd name="connsiteX9" fmla="*/ 1792550 w 2845318"/>
              <a:gd name="connsiteY9" fmla="*/ 707886 h 707886"/>
              <a:gd name="connsiteX10" fmla="*/ 1223487 w 2845318"/>
              <a:gd name="connsiteY10" fmla="*/ 707886 h 707886"/>
              <a:gd name="connsiteX11" fmla="*/ 654423 w 2845318"/>
              <a:gd name="connsiteY11" fmla="*/ 707886 h 707886"/>
              <a:gd name="connsiteX12" fmla="*/ 0 w 2845318"/>
              <a:gd name="connsiteY12" fmla="*/ 707886 h 707886"/>
              <a:gd name="connsiteX13" fmla="*/ 0 w 2845318"/>
              <a:gd name="connsiteY13" fmla="*/ 339785 h 707886"/>
              <a:gd name="connsiteX14" fmla="*/ 0 w 2845318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5318" h="707886" extrusionOk="0">
                <a:moveTo>
                  <a:pt x="0" y="0"/>
                </a:moveTo>
                <a:cubicBezTo>
                  <a:pt x="175255" y="-45153"/>
                  <a:pt x="344365" y="1128"/>
                  <a:pt x="540610" y="0"/>
                </a:cubicBezTo>
                <a:cubicBezTo>
                  <a:pt x="736855" y="-1128"/>
                  <a:pt x="906210" y="10113"/>
                  <a:pt x="1024314" y="0"/>
                </a:cubicBezTo>
                <a:cubicBezTo>
                  <a:pt x="1142418" y="-10113"/>
                  <a:pt x="1360107" y="74723"/>
                  <a:pt x="1650284" y="0"/>
                </a:cubicBezTo>
                <a:cubicBezTo>
                  <a:pt x="1940461" y="-74723"/>
                  <a:pt x="1948167" y="50589"/>
                  <a:pt x="2190895" y="0"/>
                </a:cubicBezTo>
                <a:cubicBezTo>
                  <a:pt x="2433623" y="-50589"/>
                  <a:pt x="2597891" y="39435"/>
                  <a:pt x="2845318" y="0"/>
                </a:cubicBezTo>
                <a:cubicBezTo>
                  <a:pt x="2885724" y="183334"/>
                  <a:pt x="2827490" y="200085"/>
                  <a:pt x="2845318" y="368101"/>
                </a:cubicBezTo>
                <a:cubicBezTo>
                  <a:pt x="2863146" y="536117"/>
                  <a:pt x="2806714" y="546712"/>
                  <a:pt x="2845318" y="707886"/>
                </a:cubicBezTo>
                <a:cubicBezTo>
                  <a:pt x="2646475" y="724496"/>
                  <a:pt x="2455377" y="674627"/>
                  <a:pt x="2276254" y="707886"/>
                </a:cubicBezTo>
                <a:cubicBezTo>
                  <a:pt x="2097131" y="741145"/>
                  <a:pt x="1991653" y="706514"/>
                  <a:pt x="1792550" y="707886"/>
                </a:cubicBezTo>
                <a:cubicBezTo>
                  <a:pt x="1593447" y="709258"/>
                  <a:pt x="1385276" y="694885"/>
                  <a:pt x="1223487" y="707886"/>
                </a:cubicBezTo>
                <a:cubicBezTo>
                  <a:pt x="1061698" y="720887"/>
                  <a:pt x="805381" y="670240"/>
                  <a:pt x="654423" y="707886"/>
                </a:cubicBezTo>
                <a:cubicBezTo>
                  <a:pt x="503465" y="745532"/>
                  <a:pt x="282447" y="695101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For example, if we multiply all terms by 4, 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7072-7AE2-16DE-F96E-A9094A267A4D}"/>
              </a:ext>
            </a:extLst>
          </p:cNvPr>
          <p:cNvSpPr txBox="1"/>
          <p:nvPr/>
        </p:nvSpPr>
        <p:spPr>
          <a:xfrm>
            <a:off x="331636" y="4147483"/>
            <a:ext cx="1086856" cy="400110"/>
          </a:xfrm>
          <a:custGeom>
            <a:avLst/>
            <a:gdLst>
              <a:gd name="connsiteX0" fmla="*/ 0 w 1086856"/>
              <a:gd name="connsiteY0" fmla="*/ 0 h 400110"/>
              <a:gd name="connsiteX1" fmla="*/ 532559 w 1086856"/>
              <a:gd name="connsiteY1" fmla="*/ 0 h 400110"/>
              <a:gd name="connsiteX2" fmla="*/ 1086856 w 1086856"/>
              <a:gd name="connsiteY2" fmla="*/ 0 h 400110"/>
              <a:gd name="connsiteX3" fmla="*/ 1086856 w 1086856"/>
              <a:gd name="connsiteY3" fmla="*/ 400110 h 400110"/>
              <a:gd name="connsiteX4" fmla="*/ 543428 w 1086856"/>
              <a:gd name="connsiteY4" fmla="*/ 400110 h 400110"/>
              <a:gd name="connsiteX5" fmla="*/ 0 w 1086856"/>
              <a:gd name="connsiteY5" fmla="*/ 400110 h 400110"/>
              <a:gd name="connsiteX6" fmla="*/ 0 w 1086856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56" h="400110" extrusionOk="0">
                <a:moveTo>
                  <a:pt x="0" y="0"/>
                </a:moveTo>
                <a:cubicBezTo>
                  <a:pt x="221378" y="-4551"/>
                  <a:pt x="315129" y="31059"/>
                  <a:pt x="532559" y="0"/>
                </a:cubicBezTo>
                <a:cubicBezTo>
                  <a:pt x="749989" y="-31059"/>
                  <a:pt x="921406" y="63253"/>
                  <a:pt x="1086856" y="0"/>
                </a:cubicBezTo>
                <a:cubicBezTo>
                  <a:pt x="1091794" y="121854"/>
                  <a:pt x="1046548" y="286547"/>
                  <a:pt x="1086856" y="400110"/>
                </a:cubicBezTo>
                <a:cubicBezTo>
                  <a:pt x="930607" y="428122"/>
                  <a:pt x="804075" y="373873"/>
                  <a:pt x="543428" y="400110"/>
                </a:cubicBezTo>
                <a:cubicBezTo>
                  <a:pt x="282781" y="426347"/>
                  <a:pt x="235459" y="350308"/>
                  <a:pt x="0" y="400110"/>
                </a:cubicBezTo>
                <a:cubicBezTo>
                  <a:pt x="-45411" y="214167"/>
                  <a:pt x="19988" y="1873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get: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0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Both these equations describe the same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9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By using the general form, we can now describe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400" dirty="0">
                <a:ea typeface="Cambria Math" panose="02040503050406030204" pitchFamily="18" charset="0"/>
              </a:rPr>
              <a:t>like this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/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/>
              <p:nvPr/>
            </p:nvSpPr>
            <p:spPr>
              <a:xfrm>
                <a:off x="483382" y="4383212"/>
                <a:ext cx="2720030" cy="830997"/>
              </a:xfrm>
              <a:custGeom>
                <a:avLst/>
                <a:gdLst>
                  <a:gd name="connsiteX0" fmla="*/ 0 w 2720030"/>
                  <a:gd name="connsiteY0" fmla="*/ 0 h 830997"/>
                  <a:gd name="connsiteX1" fmla="*/ 516806 w 2720030"/>
                  <a:gd name="connsiteY1" fmla="*/ 0 h 830997"/>
                  <a:gd name="connsiteX2" fmla="*/ 979211 w 2720030"/>
                  <a:gd name="connsiteY2" fmla="*/ 0 h 830997"/>
                  <a:gd name="connsiteX3" fmla="*/ 1577617 w 2720030"/>
                  <a:gd name="connsiteY3" fmla="*/ 0 h 830997"/>
                  <a:gd name="connsiteX4" fmla="*/ 2094423 w 2720030"/>
                  <a:gd name="connsiteY4" fmla="*/ 0 h 830997"/>
                  <a:gd name="connsiteX5" fmla="*/ 2720030 w 2720030"/>
                  <a:gd name="connsiteY5" fmla="*/ 0 h 830997"/>
                  <a:gd name="connsiteX6" fmla="*/ 2720030 w 2720030"/>
                  <a:gd name="connsiteY6" fmla="*/ 432118 h 830997"/>
                  <a:gd name="connsiteX7" fmla="*/ 2720030 w 2720030"/>
                  <a:gd name="connsiteY7" fmla="*/ 830997 h 830997"/>
                  <a:gd name="connsiteX8" fmla="*/ 2176024 w 2720030"/>
                  <a:gd name="connsiteY8" fmla="*/ 830997 h 830997"/>
                  <a:gd name="connsiteX9" fmla="*/ 1713619 w 2720030"/>
                  <a:gd name="connsiteY9" fmla="*/ 830997 h 830997"/>
                  <a:gd name="connsiteX10" fmla="*/ 1169613 w 2720030"/>
                  <a:gd name="connsiteY10" fmla="*/ 830997 h 830997"/>
                  <a:gd name="connsiteX11" fmla="*/ 625607 w 2720030"/>
                  <a:gd name="connsiteY11" fmla="*/ 830997 h 830997"/>
                  <a:gd name="connsiteX12" fmla="*/ 0 w 2720030"/>
                  <a:gd name="connsiteY12" fmla="*/ 830997 h 830997"/>
                  <a:gd name="connsiteX13" fmla="*/ 0 w 2720030"/>
                  <a:gd name="connsiteY13" fmla="*/ 398879 h 830997"/>
                  <a:gd name="connsiteX14" fmla="*/ 0 w 2720030"/>
                  <a:gd name="connsiteY1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0030" h="830997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47004" y="142492"/>
                      <a:pt x="2703965" y="219762"/>
                      <a:pt x="2720030" y="432118"/>
                    </a:cubicBezTo>
                    <a:cubicBezTo>
                      <a:pt x="2736095" y="644474"/>
                      <a:pt x="2698859" y="650782"/>
                      <a:pt x="2720030" y="830997"/>
                    </a:cubicBezTo>
                    <a:cubicBezTo>
                      <a:pt x="2547485" y="887802"/>
                      <a:pt x="2324737" y="799159"/>
                      <a:pt x="2176024" y="830997"/>
                    </a:cubicBezTo>
                    <a:cubicBezTo>
                      <a:pt x="2027311" y="862835"/>
                      <a:pt x="1919558" y="825090"/>
                      <a:pt x="1713619" y="830997"/>
                    </a:cubicBezTo>
                    <a:cubicBezTo>
                      <a:pt x="1507680" y="836904"/>
                      <a:pt x="1390111" y="822916"/>
                      <a:pt x="1169613" y="830997"/>
                    </a:cubicBezTo>
                    <a:cubicBezTo>
                      <a:pt x="949115" y="839078"/>
                      <a:pt x="755924" y="791762"/>
                      <a:pt x="625607" y="830997"/>
                    </a:cubicBezTo>
                    <a:cubicBezTo>
                      <a:pt x="495290" y="870232"/>
                      <a:pt x="289855" y="773038"/>
                      <a:pt x="0" y="830997"/>
                    </a:cubicBezTo>
                    <a:cubicBezTo>
                      <a:pt x="-21288" y="672907"/>
                      <a:pt x="41573" y="491559"/>
                      <a:pt x="0" y="398879"/>
                    </a:cubicBezTo>
                    <a:cubicBezTo>
                      <a:pt x="-41573" y="306199"/>
                      <a:pt x="4258" y="16679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400" dirty="0"/>
                  <a:t>is equal to 3.5 along this </a:t>
                </a:r>
                <a:r>
                  <a:rPr lang="en-GB" sz="2400" b="1" dirty="0">
                    <a:solidFill>
                      <a:srgbClr val="FFC000"/>
                    </a:solidFill>
                  </a:rPr>
                  <a:t>line</a:t>
                </a:r>
                <a:endParaRPr lang="en-GB" sz="2400" b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2" y="4383212"/>
                <a:ext cx="2720030" cy="830997"/>
              </a:xfrm>
              <a:prstGeom prst="rect">
                <a:avLst/>
              </a:prstGeom>
              <a:blipFill>
                <a:blip r:embed="rId7"/>
                <a:stretch>
                  <a:fillRect l="-2273" r="-1364" b="-9589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830997"/>
                          <a:gd name="connsiteX1" fmla="*/ 516806 w 2720030"/>
                          <a:gd name="connsiteY1" fmla="*/ 0 h 830997"/>
                          <a:gd name="connsiteX2" fmla="*/ 979211 w 2720030"/>
                          <a:gd name="connsiteY2" fmla="*/ 0 h 830997"/>
                          <a:gd name="connsiteX3" fmla="*/ 1577617 w 2720030"/>
                          <a:gd name="connsiteY3" fmla="*/ 0 h 830997"/>
                          <a:gd name="connsiteX4" fmla="*/ 2094423 w 2720030"/>
                          <a:gd name="connsiteY4" fmla="*/ 0 h 830997"/>
                          <a:gd name="connsiteX5" fmla="*/ 2720030 w 2720030"/>
                          <a:gd name="connsiteY5" fmla="*/ 0 h 830997"/>
                          <a:gd name="connsiteX6" fmla="*/ 2720030 w 2720030"/>
                          <a:gd name="connsiteY6" fmla="*/ 432118 h 830997"/>
                          <a:gd name="connsiteX7" fmla="*/ 2720030 w 2720030"/>
                          <a:gd name="connsiteY7" fmla="*/ 830997 h 830997"/>
                          <a:gd name="connsiteX8" fmla="*/ 2176024 w 2720030"/>
                          <a:gd name="connsiteY8" fmla="*/ 830997 h 830997"/>
                          <a:gd name="connsiteX9" fmla="*/ 1713619 w 2720030"/>
                          <a:gd name="connsiteY9" fmla="*/ 830997 h 830997"/>
                          <a:gd name="connsiteX10" fmla="*/ 1169613 w 2720030"/>
                          <a:gd name="connsiteY10" fmla="*/ 830997 h 830997"/>
                          <a:gd name="connsiteX11" fmla="*/ 625607 w 2720030"/>
                          <a:gd name="connsiteY11" fmla="*/ 830997 h 830997"/>
                          <a:gd name="connsiteX12" fmla="*/ 0 w 2720030"/>
                          <a:gd name="connsiteY12" fmla="*/ 830997 h 830997"/>
                          <a:gd name="connsiteX13" fmla="*/ 0 w 2720030"/>
                          <a:gd name="connsiteY13" fmla="*/ 398879 h 830997"/>
                          <a:gd name="connsiteX14" fmla="*/ 0 w 2720030"/>
                          <a:gd name="connsiteY1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720030" h="830997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47004" y="142492"/>
                              <a:pt x="2703965" y="219762"/>
                              <a:pt x="2720030" y="432118"/>
                            </a:cubicBezTo>
                            <a:cubicBezTo>
                              <a:pt x="2736095" y="644474"/>
                              <a:pt x="2698859" y="650782"/>
                              <a:pt x="2720030" y="830997"/>
                            </a:cubicBezTo>
                            <a:cubicBezTo>
                              <a:pt x="2547485" y="887802"/>
                              <a:pt x="2324737" y="799159"/>
                              <a:pt x="2176024" y="830997"/>
                            </a:cubicBezTo>
                            <a:cubicBezTo>
                              <a:pt x="2027311" y="862835"/>
                              <a:pt x="1919558" y="825090"/>
                              <a:pt x="1713619" y="830997"/>
                            </a:cubicBezTo>
                            <a:cubicBezTo>
                              <a:pt x="1507680" y="836904"/>
                              <a:pt x="1390111" y="822916"/>
                              <a:pt x="1169613" y="830997"/>
                            </a:cubicBezTo>
                            <a:cubicBezTo>
                              <a:pt x="949115" y="839078"/>
                              <a:pt x="755924" y="791762"/>
                              <a:pt x="625607" y="830997"/>
                            </a:cubicBezTo>
                            <a:cubicBezTo>
                              <a:pt x="495290" y="870232"/>
                              <a:pt x="289855" y="773038"/>
                              <a:pt x="0" y="830997"/>
                            </a:cubicBezTo>
                            <a:cubicBezTo>
                              <a:pt x="-21288" y="672907"/>
                              <a:pt x="41573" y="491559"/>
                              <a:pt x="0" y="398879"/>
                            </a:cubicBezTo>
                            <a:cubicBezTo>
                              <a:pt x="-41573" y="306199"/>
                              <a:pt x="4258" y="1667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83551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which side of the line a data point is located on.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2513469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which side of the line a data point is located on.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459203" y="1480108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1480108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532282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If we plugin the x and y coordinates of this data point in our equation, 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blipFill>
                <a:blip r:embed="rId6"/>
                <a:stretch>
                  <a:fillRect r="-32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120108" y="4365401"/>
                <a:ext cx="3659405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en-GB" sz="3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16−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8" y="4365401"/>
                <a:ext cx="365940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/>
              <p:nvPr/>
            </p:nvSpPr>
            <p:spPr>
              <a:xfrm>
                <a:off x="433671" y="589181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1" y="589181"/>
                <a:ext cx="3395067" cy="553998"/>
              </a:xfrm>
              <a:prstGeom prst="rect">
                <a:avLst/>
              </a:prstGeom>
              <a:blipFill>
                <a:blip r:embed="rId8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9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373902" y="1396896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We see that it results in a value </a:t>
            </a:r>
            <a:r>
              <a:rPr lang="en-GB" sz="2400" b="1" dirty="0">
                <a:ea typeface="Cambria Math" panose="02040503050406030204" pitchFamily="18" charset="0"/>
              </a:rPr>
              <a:t>greater than zero</a:t>
            </a:r>
            <a:r>
              <a:rPr lang="en-GB" sz="2400" dirty="0">
                <a:ea typeface="Cambria Math" panose="02040503050406030204" pitchFamily="18" charset="0"/>
              </a:rPr>
              <a:t>, which in case means that the data point is above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4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63499" y="612859"/>
                <a:ext cx="3659405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GB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" y="612859"/>
                <a:ext cx="365940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4202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532282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In comparison, this data point results in a negative value which tells us that the data point is below the line.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459203" y="644407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44407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59267" y="4080595"/>
                <a:ext cx="4001539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267" y="4080595"/>
                <a:ext cx="40015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15340" y="4700053"/>
                <a:ext cx="3659405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+12−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</m:t>
                      </m:r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" y="4700053"/>
                <a:ext cx="3659405" cy="553998"/>
              </a:xfrm>
              <a:prstGeom prst="rect">
                <a:avLst/>
              </a:prstGeom>
              <a:blipFill>
                <a:blip r:embed="rId8"/>
                <a:stretch>
                  <a:fillRect b="-22727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5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532282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Note that any data point on the line will result in a value of </a:t>
            </a:r>
            <a:r>
              <a:rPr lang="en-GB" sz="2400" b="1" dirty="0">
                <a:ea typeface="Cambria Math" panose="02040503050406030204" pitchFamily="18" charset="0"/>
              </a:rPr>
              <a:t>zero</a:t>
            </a:r>
            <a:endParaRPr lang="en-GB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459203" y="644407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44407"/>
                <a:ext cx="3395067" cy="553998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59267" y="4080595"/>
                <a:ext cx="4001539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267" y="4080595"/>
                <a:ext cx="4001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/>
              <p:nvPr/>
            </p:nvSpPr>
            <p:spPr>
              <a:xfrm>
                <a:off x="-142365" y="4654756"/>
                <a:ext cx="3659405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A3EB7-4DED-31A6-2A0F-259C00D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365" y="4654756"/>
                <a:ext cx="3659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D6DE3E-0FAD-8B75-362D-11459F228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27068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/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.5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blipFill>
                <a:blip r:embed="rId8"/>
                <a:stretch>
                  <a:fillRect t="-10638" r="-952" b="-2766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3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330437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330437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3" t="-1818" r="-20184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818" r="-10061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27" t="-1818" r="-1227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679FB-661B-BAC1-4ADE-605EC3A2FF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2297122" y="556350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885828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>
                <a:off x="9639193" y="1186264"/>
                <a:ext cx="2330411" cy="5309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193" y="1186264"/>
                <a:ext cx="2330411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>
                <a:off x="9647836" y="2695237"/>
                <a:ext cx="2633648" cy="5309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836" y="2695237"/>
                <a:ext cx="2633648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>
                <a:off x="8787676" y="442024"/>
                <a:ext cx="2176984" cy="5309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676" y="442024"/>
                <a:ext cx="2176984" cy="530915"/>
              </a:xfrm>
              <a:prstGeom prst="rect">
                <a:avLst/>
              </a:prstGeom>
              <a:blipFill>
                <a:blip r:embed="rId7"/>
                <a:stretch>
                  <a:fillRect r="-57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9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243039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257844" y="694267"/>
                <a:ext cx="1494756" cy="461665"/>
              </a:xfrm>
              <a:custGeom>
                <a:avLst/>
                <a:gdLst>
                  <a:gd name="connsiteX0" fmla="*/ 0 w 1494756"/>
                  <a:gd name="connsiteY0" fmla="*/ 0 h 461665"/>
                  <a:gd name="connsiteX1" fmla="*/ 483304 w 1494756"/>
                  <a:gd name="connsiteY1" fmla="*/ 0 h 461665"/>
                  <a:gd name="connsiteX2" fmla="*/ 936714 w 1494756"/>
                  <a:gd name="connsiteY2" fmla="*/ 0 h 461665"/>
                  <a:gd name="connsiteX3" fmla="*/ 1494756 w 1494756"/>
                  <a:gd name="connsiteY3" fmla="*/ 0 h 461665"/>
                  <a:gd name="connsiteX4" fmla="*/ 1494756 w 1494756"/>
                  <a:gd name="connsiteY4" fmla="*/ 461665 h 461665"/>
                  <a:gd name="connsiteX5" fmla="*/ 1026399 w 1494756"/>
                  <a:gd name="connsiteY5" fmla="*/ 461665 h 461665"/>
                  <a:gd name="connsiteX6" fmla="*/ 498252 w 1494756"/>
                  <a:gd name="connsiteY6" fmla="*/ 461665 h 461665"/>
                  <a:gd name="connsiteX7" fmla="*/ 0 w 1494756"/>
                  <a:gd name="connsiteY7" fmla="*/ 461665 h 461665"/>
                  <a:gd name="connsiteX8" fmla="*/ 0 w 1494756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756" h="461665" extrusionOk="0">
                    <a:moveTo>
                      <a:pt x="0" y="0"/>
                    </a:moveTo>
                    <a:cubicBezTo>
                      <a:pt x="187425" y="-41053"/>
                      <a:pt x="329720" y="21367"/>
                      <a:pt x="483304" y="0"/>
                    </a:cubicBezTo>
                    <a:cubicBezTo>
                      <a:pt x="636888" y="-21367"/>
                      <a:pt x="792808" y="15268"/>
                      <a:pt x="936714" y="0"/>
                    </a:cubicBezTo>
                    <a:cubicBezTo>
                      <a:pt x="1080620" y="-15268"/>
                      <a:pt x="1268590" y="33788"/>
                      <a:pt x="1494756" y="0"/>
                    </a:cubicBezTo>
                    <a:cubicBezTo>
                      <a:pt x="1497104" y="217652"/>
                      <a:pt x="1467949" y="330148"/>
                      <a:pt x="1494756" y="461665"/>
                    </a:cubicBezTo>
                    <a:cubicBezTo>
                      <a:pt x="1305830" y="474679"/>
                      <a:pt x="1191650" y="458448"/>
                      <a:pt x="1026399" y="461665"/>
                    </a:cubicBezTo>
                    <a:cubicBezTo>
                      <a:pt x="861148" y="464882"/>
                      <a:pt x="686864" y="417276"/>
                      <a:pt x="498252" y="461665"/>
                    </a:cubicBezTo>
                    <a:cubicBezTo>
                      <a:pt x="309640" y="506054"/>
                      <a:pt x="190568" y="44187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694267"/>
                <a:ext cx="1494756" cy="461665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494756"/>
                          <a:gd name="connsiteY0" fmla="*/ 0 h 461665"/>
                          <a:gd name="connsiteX1" fmla="*/ 483304 w 1494756"/>
                          <a:gd name="connsiteY1" fmla="*/ 0 h 461665"/>
                          <a:gd name="connsiteX2" fmla="*/ 936714 w 1494756"/>
                          <a:gd name="connsiteY2" fmla="*/ 0 h 461665"/>
                          <a:gd name="connsiteX3" fmla="*/ 1494756 w 1494756"/>
                          <a:gd name="connsiteY3" fmla="*/ 0 h 461665"/>
                          <a:gd name="connsiteX4" fmla="*/ 1494756 w 1494756"/>
                          <a:gd name="connsiteY4" fmla="*/ 461665 h 461665"/>
                          <a:gd name="connsiteX5" fmla="*/ 1026399 w 1494756"/>
                          <a:gd name="connsiteY5" fmla="*/ 461665 h 461665"/>
                          <a:gd name="connsiteX6" fmla="*/ 498252 w 1494756"/>
                          <a:gd name="connsiteY6" fmla="*/ 461665 h 461665"/>
                          <a:gd name="connsiteX7" fmla="*/ 0 w 1494756"/>
                          <a:gd name="connsiteY7" fmla="*/ 461665 h 461665"/>
                          <a:gd name="connsiteX8" fmla="*/ 0 w 1494756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494756" h="461665" extrusionOk="0">
                            <a:moveTo>
                              <a:pt x="0" y="0"/>
                            </a:moveTo>
                            <a:cubicBezTo>
                              <a:pt x="187425" y="-41053"/>
                              <a:pt x="329720" y="21367"/>
                              <a:pt x="483304" y="0"/>
                            </a:cubicBezTo>
                            <a:cubicBezTo>
                              <a:pt x="636888" y="-21367"/>
                              <a:pt x="792808" y="15268"/>
                              <a:pt x="936714" y="0"/>
                            </a:cubicBezTo>
                            <a:cubicBezTo>
                              <a:pt x="1080620" y="-15268"/>
                              <a:pt x="1268590" y="33788"/>
                              <a:pt x="1494756" y="0"/>
                            </a:cubicBezTo>
                            <a:cubicBezTo>
                              <a:pt x="1497104" y="217652"/>
                              <a:pt x="1467949" y="330148"/>
                              <a:pt x="1494756" y="461665"/>
                            </a:cubicBezTo>
                            <a:cubicBezTo>
                              <a:pt x="1305830" y="474679"/>
                              <a:pt x="1191650" y="458448"/>
                              <a:pt x="1026399" y="461665"/>
                            </a:cubicBezTo>
                            <a:cubicBezTo>
                              <a:pt x="861148" y="464882"/>
                              <a:pt x="686864" y="417276"/>
                              <a:pt x="498252" y="461665"/>
                            </a:cubicBezTo>
                            <a:cubicBezTo>
                              <a:pt x="309640" y="506054"/>
                              <a:pt x="190568" y="44187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245817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333511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/>
              <p:nvPr/>
            </p:nvSpPr>
            <p:spPr>
              <a:xfrm>
                <a:off x="248133" y="1446181"/>
                <a:ext cx="1757224" cy="461665"/>
              </a:xfrm>
              <a:custGeom>
                <a:avLst/>
                <a:gdLst>
                  <a:gd name="connsiteX0" fmla="*/ 0 w 1757224"/>
                  <a:gd name="connsiteY0" fmla="*/ 0 h 461665"/>
                  <a:gd name="connsiteX1" fmla="*/ 568169 w 1757224"/>
                  <a:gd name="connsiteY1" fmla="*/ 0 h 461665"/>
                  <a:gd name="connsiteX2" fmla="*/ 1101194 w 1757224"/>
                  <a:gd name="connsiteY2" fmla="*/ 0 h 461665"/>
                  <a:gd name="connsiteX3" fmla="*/ 1757224 w 1757224"/>
                  <a:gd name="connsiteY3" fmla="*/ 0 h 461665"/>
                  <a:gd name="connsiteX4" fmla="*/ 1757224 w 1757224"/>
                  <a:gd name="connsiteY4" fmla="*/ 461665 h 461665"/>
                  <a:gd name="connsiteX5" fmla="*/ 1206627 w 1757224"/>
                  <a:gd name="connsiteY5" fmla="*/ 461665 h 461665"/>
                  <a:gd name="connsiteX6" fmla="*/ 585741 w 1757224"/>
                  <a:gd name="connsiteY6" fmla="*/ 461665 h 461665"/>
                  <a:gd name="connsiteX7" fmla="*/ 0 w 1757224"/>
                  <a:gd name="connsiteY7" fmla="*/ 461665 h 461665"/>
                  <a:gd name="connsiteX8" fmla="*/ 0 w 1757224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224" h="461665" extrusionOk="0">
                    <a:moveTo>
                      <a:pt x="0" y="0"/>
                    </a:moveTo>
                    <a:cubicBezTo>
                      <a:pt x="155835" y="-29266"/>
                      <a:pt x="361657" y="1855"/>
                      <a:pt x="568169" y="0"/>
                    </a:cubicBezTo>
                    <a:cubicBezTo>
                      <a:pt x="774681" y="-1855"/>
                      <a:pt x="969689" y="34070"/>
                      <a:pt x="1101194" y="0"/>
                    </a:cubicBezTo>
                    <a:cubicBezTo>
                      <a:pt x="1232700" y="-34070"/>
                      <a:pt x="1553239" y="5171"/>
                      <a:pt x="1757224" y="0"/>
                    </a:cubicBezTo>
                    <a:cubicBezTo>
                      <a:pt x="1759572" y="217652"/>
                      <a:pt x="1730417" y="330148"/>
                      <a:pt x="1757224" y="461665"/>
                    </a:cubicBezTo>
                    <a:cubicBezTo>
                      <a:pt x="1492141" y="471457"/>
                      <a:pt x="1413647" y="408692"/>
                      <a:pt x="1206627" y="461665"/>
                    </a:cubicBezTo>
                    <a:cubicBezTo>
                      <a:pt x="999607" y="514638"/>
                      <a:pt x="873142" y="442042"/>
                      <a:pt x="585741" y="461665"/>
                    </a:cubicBezTo>
                    <a:cubicBezTo>
                      <a:pt x="298340" y="481288"/>
                      <a:pt x="267979" y="41744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33" y="1446181"/>
                <a:ext cx="1757224" cy="461665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57224"/>
                          <a:gd name="connsiteY0" fmla="*/ 0 h 461665"/>
                          <a:gd name="connsiteX1" fmla="*/ 568169 w 1757224"/>
                          <a:gd name="connsiteY1" fmla="*/ 0 h 461665"/>
                          <a:gd name="connsiteX2" fmla="*/ 1101194 w 1757224"/>
                          <a:gd name="connsiteY2" fmla="*/ 0 h 461665"/>
                          <a:gd name="connsiteX3" fmla="*/ 1757224 w 1757224"/>
                          <a:gd name="connsiteY3" fmla="*/ 0 h 461665"/>
                          <a:gd name="connsiteX4" fmla="*/ 1757224 w 1757224"/>
                          <a:gd name="connsiteY4" fmla="*/ 461665 h 461665"/>
                          <a:gd name="connsiteX5" fmla="*/ 1206627 w 1757224"/>
                          <a:gd name="connsiteY5" fmla="*/ 461665 h 461665"/>
                          <a:gd name="connsiteX6" fmla="*/ 585741 w 1757224"/>
                          <a:gd name="connsiteY6" fmla="*/ 461665 h 461665"/>
                          <a:gd name="connsiteX7" fmla="*/ 0 w 1757224"/>
                          <a:gd name="connsiteY7" fmla="*/ 461665 h 461665"/>
                          <a:gd name="connsiteX8" fmla="*/ 0 w 1757224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57224" h="461665" extrusionOk="0">
                            <a:moveTo>
                              <a:pt x="0" y="0"/>
                            </a:moveTo>
                            <a:cubicBezTo>
                              <a:pt x="155835" y="-29266"/>
                              <a:pt x="361657" y="1855"/>
                              <a:pt x="568169" y="0"/>
                            </a:cubicBezTo>
                            <a:cubicBezTo>
                              <a:pt x="774681" y="-1855"/>
                              <a:pt x="969689" y="34070"/>
                              <a:pt x="1101194" y="0"/>
                            </a:cubicBezTo>
                            <a:cubicBezTo>
                              <a:pt x="1232700" y="-34070"/>
                              <a:pt x="1553239" y="5171"/>
                              <a:pt x="1757224" y="0"/>
                            </a:cubicBezTo>
                            <a:cubicBezTo>
                              <a:pt x="1759572" y="217652"/>
                              <a:pt x="1730417" y="330148"/>
                              <a:pt x="1757224" y="461665"/>
                            </a:cubicBezTo>
                            <a:cubicBezTo>
                              <a:pt x="1492141" y="471457"/>
                              <a:pt x="1413647" y="408692"/>
                              <a:pt x="1206627" y="461665"/>
                            </a:cubicBezTo>
                            <a:cubicBezTo>
                              <a:pt x="999607" y="514638"/>
                              <a:pt x="873142" y="442042"/>
                              <a:pt x="585741" y="461665"/>
                            </a:cubicBezTo>
                            <a:cubicBezTo>
                              <a:pt x="298340" y="481288"/>
                              <a:pt x="267979" y="41744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/>
              <p:nvPr/>
            </p:nvSpPr>
            <p:spPr>
              <a:xfrm>
                <a:off x="223729" y="2260029"/>
                <a:ext cx="2029400" cy="461665"/>
              </a:xfrm>
              <a:custGeom>
                <a:avLst/>
                <a:gdLst>
                  <a:gd name="connsiteX0" fmla="*/ 0 w 2029400"/>
                  <a:gd name="connsiteY0" fmla="*/ 0 h 461665"/>
                  <a:gd name="connsiteX1" fmla="*/ 487056 w 2029400"/>
                  <a:gd name="connsiteY1" fmla="*/ 0 h 461665"/>
                  <a:gd name="connsiteX2" fmla="*/ 933524 w 2029400"/>
                  <a:gd name="connsiteY2" fmla="*/ 0 h 461665"/>
                  <a:gd name="connsiteX3" fmla="*/ 1481462 w 2029400"/>
                  <a:gd name="connsiteY3" fmla="*/ 0 h 461665"/>
                  <a:gd name="connsiteX4" fmla="*/ 2029400 w 2029400"/>
                  <a:gd name="connsiteY4" fmla="*/ 0 h 461665"/>
                  <a:gd name="connsiteX5" fmla="*/ 2029400 w 2029400"/>
                  <a:gd name="connsiteY5" fmla="*/ 461665 h 461665"/>
                  <a:gd name="connsiteX6" fmla="*/ 1562638 w 2029400"/>
                  <a:gd name="connsiteY6" fmla="*/ 461665 h 461665"/>
                  <a:gd name="connsiteX7" fmla="*/ 1095876 w 2029400"/>
                  <a:gd name="connsiteY7" fmla="*/ 461665 h 461665"/>
                  <a:gd name="connsiteX8" fmla="*/ 547938 w 2029400"/>
                  <a:gd name="connsiteY8" fmla="*/ 461665 h 461665"/>
                  <a:gd name="connsiteX9" fmla="*/ 0 w 2029400"/>
                  <a:gd name="connsiteY9" fmla="*/ 461665 h 461665"/>
                  <a:gd name="connsiteX10" fmla="*/ 0 w 2029400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9400" h="461665" extrusionOk="0">
                    <a:moveTo>
                      <a:pt x="0" y="0"/>
                    </a:moveTo>
                    <a:cubicBezTo>
                      <a:pt x="146162" y="-8169"/>
                      <a:pt x="334905" y="8120"/>
                      <a:pt x="487056" y="0"/>
                    </a:cubicBezTo>
                    <a:cubicBezTo>
                      <a:pt x="639207" y="-8120"/>
                      <a:pt x="776197" y="40554"/>
                      <a:pt x="933524" y="0"/>
                    </a:cubicBezTo>
                    <a:cubicBezTo>
                      <a:pt x="1090851" y="-40554"/>
                      <a:pt x="1358367" y="24243"/>
                      <a:pt x="1481462" y="0"/>
                    </a:cubicBezTo>
                    <a:cubicBezTo>
                      <a:pt x="1604557" y="-24243"/>
                      <a:pt x="1886933" y="37898"/>
                      <a:pt x="2029400" y="0"/>
                    </a:cubicBezTo>
                    <a:cubicBezTo>
                      <a:pt x="2083439" y="167166"/>
                      <a:pt x="1992160" y="342841"/>
                      <a:pt x="2029400" y="461665"/>
                    </a:cubicBezTo>
                    <a:cubicBezTo>
                      <a:pt x="1826685" y="487903"/>
                      <a:pt x="1684614" y="458286"/>
                      <a:pt x="1562638" y="461665"/>
                    </a:cubicBezTo>
                    <a:cubicBezTo>
                      <a:pt x="1440662" y="465044"/>
                      <a:pt x="1298900" y="428742"/>
                      <a:pt x="1095876" y="461665"/>
                    </a:cubicBezTo>
                    <a:cubicBezTo>
                      <a:pt x="892852" y="494588"/>
                      <a:pt x="730753" y="429266"/>
                      <a:pt x="547938" y="461665"/>
                    </a:cubicBezTo>
                    <a:cubicBezTo>
                      <a:pt x="365123" y="494064"/>
                      <a:pt x="272247" y="447431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2260029"/>
                <a:ext cx="2029400" cy="46166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029400"/>
                          <a:gd name="connsiteY0" fmla="*/ 0 h 461665"/>
                          <a:gd name="connsiteX1" fmla="*/ 487056 w 2029400"/>
                          <a:gd name="connsiteY1" fmla="*/ 0 h 461665"/>
                          <a:gd name="connsiteX2" fmla="*/ 933524 w 2029400"/>
                          <a:gd name="connsiteY2" fmla="*/ 0 h 461665"/>
                          <a:gd name="connsiteX3" fmla="*/ 1481462 w 2029400"/>
                          <a:gd name="connsiteY3" fmla="*/ 0 h 461665"/>
                          <a:gd name="connsiteX4" fmla="*/ 2029400 w 2029400"/>
                          <a:gd name="connsiteY4" fmla="*/ 0 h 461665"/>
                          <a:gd name="connsiteX5" fmla="*/ 2029400 w 2029400"/>
                          <a:gd name="connsiteY5" fmla="*/ 461665 h 461665"/>
                          <a:gd name="connsiteX6" fmla="*/ 1562638 w 2029400"/>
                          <a:gd name="connsiteY6" fmla="*/ 461665 h 461665"/>
                          <a:gd name="connsiteX7" fmla="*/ 1095876 w 2029400"/>
                          <a:gd name="connsiteY7" fmla="*/ 461665 h 461665"/>
                          <a:gd name="connsiteX8" fmla="*/ 547938 w 2029400"/>
                          <a:gd name="connsiteY8" fmla="*/ 461665 h 461665"/>
                          <a:gd name="connsiteX9" fmla="*/ 0 w 2029400"/>
                          <a:gd name="connsiteY9" fmla="*/ 461665 h 461665"/>
                          <a:gd name="connsiteX10" fmla="*/ 0 w 2029400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029400" h="461665" extrusionOk="0">
                            <a:moveTo>
                              <a:pt x="0" y="0"/>
                            </a:moveTo>
                            <a:cubicBezTo>
                              <a:pt x="146162" y="-8169"/>
                              <a:pt x="334905" y="8120"/>
                              <a:pt x="487056" y="0"/>
                            </a:cubicBezTo>
                            <a:cubicBezTo>
                              <a:pt x="639207" y="-8120"/>
                              <a:pt x="776197" y="40554"/>
                              <a:pt x="933524" y="0"/>
                            </a:cubicBezTo>
                            <a:cubicBezTo>
                              <a:pt x="1090851" y="-40554"/>
                              <a:pt x="1358367" y="24243"/>
                              <a:pt x="1481462" y="0"/>
                            </a:cubicBezTo>
                            <a:cubicBezTo>
                              <a:pt x="1604557" y="-24243"/>
                              <a:pt x="1886933" y="37898"/>
                              <a:pt x="2029400" y="0"/>
                            </a:cubicBezTo>
                            <a:cubicBezTo>
                              <a:pt x="2083439" y="167166"/>
                              <a:pt x="1992160" y="342841"/>
                              <a:pt x="2029400" y="461665"/>
                            </a:cubicBezTo>
                            <a:cubicBezTo>
                              <a:pt x="1826685" y="487903"/>
                              <a:pt x="1684614" y="458286"/>
                              <a:pt x="1562638" y="461665"/>
                            </a:cubicBezTo>
                            <a:cubicBezTo>
                              <a:pt x="1440662" y="465044"/>
                              <a:pt x="1298900" y="428742"/>
                              <a:pt x="1095876" y="461665"/>
                            </a:cubicBezTo>
                            <a:cubicBezTo>
                              <a:pt x="892852" y="494588"/>
                              <a:pt x="730753" y="429266"/>
                              <a:pt x="547938" y="461665"/>
                            </a:cubicBezTo>
                            <a:cubicBezTo>
                              <a:pt x="365123" y="494064"/>
                              <a:pt x="272247" y="447431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/>
              <p:nvPr/>
            </p:nvSpPr>
            <p:spPr>
              <a:xfrm>
                <a:off x="257844" y="3062560"/>
                <a:ext cx="3052624" cy="461665"/>
              </a:xfrm>
              <a:custGeom>
                <a:avLst/>
                <a:gdLst>
                  <a:gd name="connsiteX0" fmla="*/ 0 w 3052624"/>
                  <a:gd name="connsiteY0" fmla="*/ 0 h 461665"/>
                  <a:gd name="connsiteX1" fmla="*/ 478244 w 3052624"/>
                  <a:gd name="connsiteY1" fmla="*/ 0 h 461665"/>
                  <a:gd name="connsiteX2" fmla="*/ 895436 w 3052624"/>
                  <a:gd name="connsiteY2" fmla="*/ 0 h 461665"/>
                  <a:gd name="connsiteX3" fmla="*/ 1465260 w 3052624"/>
                  <a:gd name="connsiteY3" fmla="*/ 0 h 461665"/>
                  <a:gd name="connsiteX4" fmla="*/ 1943504 w 3052624"/>
                  <a:gd name="connsiteY4" fmla="*/ 0 h 461665"/>
                  <a:gd name="connsiteX5" fmla="*/ 2421748 w 3052624"/>
                  <a:gd name="connsiteY5" fmla="*/ 0 h 461665"/>
                  <a:gd name="connsiteX6" fmla="*/ 3052624 w 3052624"/>
                  <a:gd name="connsiteY6" fmla="*/ 0 h 461665"/>
                  <a:gd name="connsiteX7" fmla="*/ 3052624 w 3052624"/>
                  <a:gd name="connsiteY7" fmla="*/ 461665 h 461665"/>
                  <a:gd name="connsiteX8" fmla="*/ 2543853 w 3052624"/>
                  <a:gd name="connsiteY8" fmla="*/ 461665 h 461665"/>
                  <a:gd name="connsiteX9" fmla="*/ 2126661 w 3052624"/>
                  <a:gd name="connsiteY9" fmla="*/ 461665 h 461665"/>
                  <a:gd name="connsiteX10" fmla="*/ 1617891 w 3052624"/>
                  <a:gd name="connsiteY10" fmla="*/ 461665 h 461665"/>
                  <a:gd name="connsiteX11" fmla="*/ 1109120 w 3052624"/>
                  <a:gd name="connsiteY11" fmla="*/ 461665 h 461665"/>
                  <a:gd name="connsiteX12" fmla="*/ 630876 w 3052624"/>
                  <a:gd name="connsiteY12" fmla="*/ 461665 h 461665"/>
                  <a:gd name="connsiteX13" fmla="*/ 0 w 3052624"/>
                  <a:gd name="connsiteY13" fmla="*/ 461665 h 461665"/>
                  <a:gd name="connsiteX14" fmla="*/ 0 w 3052624"/>
                  <a:gd name="connsiteY14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52624" h="461665" extrusionOk="0">
                    <a:moveTo>
                      <a:pt x="0" y="0"/>
                    </a:moveTo>
                    <a:cubicBezTo>
                      <a:pt x="192651" y="-52559"/>
                      <a:pt x="339632" y="51055"/>
                      <a:pt x="478244" y="0"/>
                    </a:cubicBezTo>
                    <a:cubicBezTo>
                      <a:pt x="616856" y="-51055"/>
                      <a:pt x="744347" y="5703"/>
                      <a:pt x="895436" y="0"/>
                    </a:cubicBezTo>
                    <a:cubicBezTo>
                      <a:pt x="1046525" y="-5703"/>
                      <a:pt x="1225565" y="17408"/>
                      <a:pt x="1465260" y="0"/>
                    </a:cubicBezTo>
                    <a:cubicBezTo>
                      <a:pt x="1704955" y="-17408"/>
                      <a:pt x="1784538" y="15407"/>
                      <a:pt x="1943504" y="0"/>
                    </a:cubicBezTo>
                    <a:cubicBezTo>
                      <a:pt x="2102470" y="-15407"/>
                      <a:pt x="2310790" y="37432"/>
                      <a:pt x="2421748" y="0"/>
                    </a:cubicBezTo>
                    <a:cubicBezTo>
                      <a:pt x="2532706" y="-37432"/>
                      <a:pt x="2785621" y="38201"/>
                      <a:pt x="3052624" y="0"/>
                    </a:cubicBezTo>
                    <a:cubicBezTo>
                      <a:pt x="3074303" y="179957"/>
                      <a:pt x="3041623" y="253348"/>
                      <a:pt x="3052624" y="461665"/>
                    </a:cubicBezTo>
                    <a:cubicBezTo>
                      <a:pt x="2860995" y="475821"/>
                      <a:pt x="2778652" y="412378"/>
                      <a:pt x="2543853" y="461665"/>
                    </a:cubicBezTo>
                    <a:cubicBezTo>
                      <a:pt x="2309054" y="510952"/>
                      <a:pt x="2325051" y="432172"/>
                      <a:pt x="2126661" y="461665"/>
                    </a:cubicBezTo>
                    <a:cubicBezTo>
                      <a:pt x="1928271" y="491158"/>
                      <a:pt x="1802967" y="431550"/>
                      <a:pt x="1617891" y="461665"/>
                    </a:cubicBezTo>
                    <a:cubicBezTo>
                      <a:pt x="1432815" y="491780"/>
                      <a:pt x="1353635" y="426443"/>
                      <a:pt x="1109120" y="461665"/>
                    </a:cubicBezTo>
                    <a:cubicBezTo>
                      <a:pt x="864605" y="496887"/>
                      <a:pt x="794096" y="428622"/>
                      <a:pt x="630876" y="461665"/>
                    </a:cubicBezTo>
                    <a:cubicBezTo>
                      <a:pt x="467656" y="494708"/>
                      <a:pt x="282202" y="412102"/>
                      <a:pt x="0" y="461665"/>
                    </a:cubicBezTo>
                    <a:cubicBezTo>
                      <a:pt x="-30186" y="313245"/>
                      <a:pt x="31560" y="11123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3062560"/>
                <a:ext cx="3052624" cy="461665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052624"/>
                          <a:gd name="connsiteY0" fmla="*/ 0 h 461665"/>
                          <a:gd name="connsiteX1" fmla="*/ 478244 w 3052624"/>
                          <a:gd name="connsiteY1" fmla="*/ 0 h 461665"/>
                          <a:gd name="connsiteX2" fmla="*/ 895436 w 3052624"/>
                          <a:gd name="connsiteY2" fmla="*/ 0 h 461665"/>
                          <a:gd name="connsiteX3" fmla="*/ 1465260 w 3052624"/>
                          <a:gd name="connsiteY3" fmla="*/ 0 h 461665"/>
                          <a:gd name="connsiteX4" fmla="*/ 1943504 w 3052624"/>
                          <a:gd name="connsiteY4" fmla="*/ 0 h 461665"/>
                          <a:gd name="connsiteX5" fmla="*/ 2421748 w 3052624"/>
                          <a:gd name="connsiteY5" fmla="*/ 0 h 461665"/>
                          <a:gd name="connsiteX6" fmla="*/ 3052624 w 3052624"/>
                          <a:gd name="connsiteY6" fmla="*/ 0 h 461665"/>
                          <a:gd name="connsiteX7" fmla="*/ 3052624 w 3052624"/>
                          <a:gd name="connsiteY7" fmla="*/ 461665 h 461665"/>
                          <a:gd name="connsiteX8" fmla="*/ 2543853 w 3052624"/>
                          <a:gd name="connsiteY8" fmla="*/ 461665 h 461665"/>
                          <a:gd name="connsiteX9" fmla="*/ 2126661 w 3052624"/>
                          <a:gd name="connsiteY9" fmla="*/ 461665 h 461665"/>
                          <a:gd name="connsiteX10" fmla="*/ 1617891 w 3052624"/>
                          <a:gd name="connsiteY10" fmla="*/ 461665 h 461665"/>
                          <a:gd name="connsiteX11" fmla="*/ 1109120 w 3052624"/>
                          <a:gd name="connsiteY11" fmla="*/ 461665 h 461665"/>
                          <a:gd name="connsiteX12" fmla="*/ 630876 w 3052624"/>
                          <a:gd name="connsiteY12" fmla="*/ 461665 h 461665"/>
                          <a:gd name="connsiteX13" fmla="*/ 0 w 3052624"/>
                          <a:gd name="connsiteY13" fmla="*/ 461665 h 461665"/>
                          <a:gd name="connsiteX14" fmla="*/ 0 w 3052624"/>
                          <a:gd name="connsiteY14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52624" h="461665" extrusionOk="0">
                            <a:moveTo>
                              <a:pt x="0" y="0"/>
                            </a:moveTo>
                            <a:cubicBezTo>
                              <a:pt x="192651" y="-52559"/>
                              <a:pt x="339632" y="51055"/>
                              <a:pt x="478244" y="0"/>
                            </a:cubicBezTo>
                            <a:cubicBezTo>
                              <a:pt x="616856" y="-51055"/>
                              <a:pt x="744347" y="5703"/>
                              <a:pt x="895436" y="0"/>
                            </a:cubicBezTo>
                            <a:cubicBezTo>
                              <a:pt x="1046525" y="-5703"/>
                              <a:pt x="1225565" y="17408"/>
                              <a:pt x="1465260" y="0"/>
                            </a:cubicBezTo>
                            <a:cubicBezTo>
                              <a:pt x="1704955" y="-17408"/>
                              <a:pt x="1784538" y="15407"/>
                              <a:pt x="1943504" y="0"/>
                            </a:cubicBezTo>
                            <a:cubicBezTo>
                              <a:pt x="2102470" y="-15407"/>
                              <a:pt x="2310790" y="37432"/>
                              <a:pt x="2421748" y="0"/>
                            </a:cubicBezTo>
                            <a:cubicBezTo>
                              <a:pt x="2532706" y="-37432"/>
                              <a:pt x="2785621" y="38201"/>
                              <a:pt x="3052624" y="0"/>
                            </a:cubicBezTo>
                            <a:cubicBezTo>
                              <a:pt x="3074303" y="179957"/>
                              <a:pt x="3041623" y="253348"/>
                              <a:pt x="3052624" y="461665"/>
                            </a:cubicBezTo>
                            <a:cubicBezTo>
                              <a:pt x="2860995" y="475821"/>
                              <a:pt x="2778652" y="412378"/>
                              <a:pt x="2543853" y="461665"/>
                            </a:cubicBezTo>
                            <a:cubicBezTo>
                              <a:pt x="2309054" y="510952"/>
                              <a:pt x="2325051" y="432172"/>
                              <a:pt x="2126661" y="461665"/>
                            </a:cubicBezTo>
                            <a:cubicBezTo>
                              <a:pt x="1928271" y="491158"/>
                              <a:pt x="1802967" y="431550"/>
                              <a:pt x="1617891" y="461665"/>
                            </a:cubicBezTo>
                            <a:cubicBezTo>
                              <a:pt x="1432815" y="491780"/>
                              <a:pt x="1353635" y="426443"/>
                              <a:pt x="1109120" y="461665"/>
                            </a:cubicBezTo>
                            <a:cubicBezTo>
                              <a:pt x="864605" y="496887"/>
                              <a:pt x="794096" y="428622"/>
                              <a:pt x="630876" y="461665"/>
                            </a:cubicBezTo>
                            <a:cubicBezTo>
                              <a:pt x="467656" y="494708"/>
                              <a:pt x="282202" y="412102"/>
                              <a:pt x="0" y="461665"/>
                            </a:cubicBezTo>
                            <a:cubicBezTo>
                              <a:pt x="-30186" y="313245"/>
                              <a:pt x="31560" y="1112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/>
              <p:nvPr/>
            </p:nvSpPr>
            <p:spPr>
              <a:xfrm>
                <a:off x="241905" y="3865091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5" y="3865091"/>
                <a:ext cx="230656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/>
              <p:nvPr/>
            </p:nvSpPr>
            <p:spPr>
              <a:xfrm>
                <a:off x="223729" y="4632180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4632180"/>
                <a:ext cx="2306562" cy="461665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7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243039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257844" y="694267"/>
                <a:ext cx="1494756" cy="461665"/>
              </a:xfrm>
              <a:custGeom>
                <a:avLst/>
                <a:gdLst>
                  <a:gd name="connsiteX0" fmla="*/ 0 w 1494756"/>
                  <a:gd name="connsiteY0" fmla="*/ 0 h 461665"/>
                  <a:gd name="connsiteX1" fmla="*/ 483304 w 1494756"/>
                  <a:gd name="connsiteY1" fmla="*/ 0 h 461665"/>
                  <a:gd name="connsiteX2" fmla="*/ 936714 w 1494756"/>
                  <a:gd name="connsiteY2" fmla="*/ 0 h 461665"/>
                  <a:gd name="connsiteX3" fmla="*/ 1494756 w 1494756"/>
                  <a:gd name="connsiteY3" fmla="*/ 0 h 461665"/>
                  <a:gd name="connsiteX4" fmla="*/ 1494756 w 1494756"/>
                  <a:gd name="connsiteY4" fmla="*/ 461665 h 461665"/>
                  <a:gd name="connsiteX5" fmla="*/ 1026399 w 1494756"/>
                  <a:gd name="connsiteY5" fmla="*/ 461665 h 461665"/>
                  <a:gd name="connsiteX6" fmla="*/ 498252 w 1494756"/>
                  <a:gd name="connsiteY6" fmla="*/ 461665 h 461665"/>
                  <a:gd name="connsiteX7" fmla="*/ 0 w 1494756"/>
                  <a:gd name="connsiteY7" fmla="*/ 461665 h 461665"/>
                  <a:gd name="connsiteX8" fmla="*/ 0 w 1494756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4756" h="461665" extrusionOk="0">
                    <a:moveTo>
                      <a:pt x="0" y="0"/>
                    </a:moveTo>
                    <a:cubicBezTo>
                      <a:pt x="187425" y="-41053"/>
                      <a:pt x="329720" y="21367"/>
                      <a:pt x="483304" y="0"/>
                    </a:cubicBezTo>
                    <a:cubicBezTo>
                      <a:pt x="636888" y="-21367"/>
                      <a:pt x="792808" y="15268"/>
                      <a:pt x="936714" y="0"/>
                    </a:cubicBezTo>
                    <a:cubicBezTo>
                      <a:pt x="1080620" y="-15268"/>
                      <a:pt x="1268590" y="33788"/>
                      <a:pt x="1494756" y="0"/>
                    </a:cubicBezTo>
                    <a:cubicBezTo>
                      <a:pt x="1497104" y="217652"/>
                      <a:pt x="1467949" y="330148"/>
                      <a:pt x="1494756" y="461665"/>
                    </a:cubicBezTo>
                    <a:cubicBezTo>
                      <a:pt x="1305830" y="474679"/>
                      <a:pt x="1191650" y="458448"/>
                      <a:pt x="1026399" y="461665"/>
                    </a:cubicBezTo>
                    <a:cubicBezTo>
                      <a:pt x="861148" y="464882"/>
                      <a:pt x="686864" y="417276"/>
                      <a:pt x="498252" y="461665"/>
                    </a:cubicBezTo>
                    <a:cubicBezTo>
                      <a:pt x="309640" y="506054"/>
                      <a:pt x="190568" y="44187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694267"/>
                <a:ext cx="1494756" cy="461665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494756"/>
                          <a:gd name="connsiteY0" fmla="*/ 0 h 461665"/>
                          <a:gd name="connsiteX1" fmla="*/ 483304 w 1494756"/>
                          <a:gd name="connsiteY1" fmla="*/ 0 h 461665"/>
                          <a:gd name="connsiteX2" fmla="*/ 936714 w 1494756"/>
                          <a:gd name="connsiteY2" fmla="*/ 0 h 461665"/>
                          <a:gd name="connsiteX3" fmla="*/ 1494756 w 1494756"/>
                          <a:gd name="connsiteY3" fmla="*/ 0 h 461665"/>
                          <a:gd name="connsiteX4" fmla="*/ 1494756 w 1494756"/>
                          <a:gd name="connsiteY4" fmla="*/ 461665 h 461665"/>
                          <a:gd name="connsiteX5" fmla="*/ 1026399 w 1494756"/>
                          <a:gd name="connsiteY5" fmla="*/ 461665 h 461665"/>
                          <a:gd name="connsiteX6" fmla="*/ 498252 w 1494756"/>
                          <a:gd name="connsiteY6" fmla="*/ 461665 h 461665"/>
                          <a:gd name="connsiteX7" fmla="*/ 0 w 1494756"/>
                          <a:gd name="connsiteY7" fmla="*/ 461665 h 461665"/>
                          <a:gd name="connsiteX8" fmla="*/ 0 w 1494756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494756" h="461665" extrusionOk="0">
                            <a:moveTo>
                              <a:pt x="0" y="0"/>
                            </a:moveTo>
                            <a:cubicBezTo>
                              <a:pt x="187425" y="-41053"/>
                              <a:pt x="329720" y="21367"/>
                              <a:pt x="483304" y="0"/>
                            </a:cubicBezTo>
                            <a:cubicBezTo>
                              <a:pt x="636888" y="-21367"/>
                              <a:pt x="792808" y="15268"/>
                              <a:pt x="936714" y="0"/>
                            </a:cubicBezTo>
                            <a:cubicBezTo>
                              <a:pt x="1080620" y="-15268"/>
                              <a:pt x="1268590" y="33788"/>
                              <a:pt x="1494756" y="0"/>
                            </a:cubicBezTo>
                            <a:cubicBezTo>
                              <a:pt x="1497104" y="217652"/>
                              <a:pt x="1467949" y="330148"/>
                              <a:pt x="1494756" y="461665"/>
                            </a:cubicBezTo>
                            <a:cubicBezTo>
                              <a:pt x="1305830" y="474679"/>
                              <a:pt x="1191650" y="458448"/>
                              <a:pt x="1026399" y="461665"/>
                            </a:cubicBezTo>
                            <a:cubicBezTo>
                              <a:pt x="861148" y="464882"/>
                              <a:pt x="686864" y="417276"/>
                              <a:pt x="498252" y="461665"/>
                            </a:cubicBezTo>
                            <a:cubicBezTo>
                              <a:pt x="309640" y="506054"/>
                              <a:pt x="190568" y="44187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245817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333511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/>
              <p:nvPr/>
            </p:nvSpPr>
            <p:spPr>
              <a:xfrm>
                <a:off x="248133" y="1446181"/>
                <a:ext cx="1757224" cy="461665"/>
              </a:xfrm>
              <a:custGeom>
                <a:avLst/>
                <a:gdLst>
                  <a:gd name="connsiteX0" fmla="*/ 0 w 1757224"/>
                  <a:gd name="connsiteY0" fmla="*/ 0 h 461665"/>
                  <a:gd name="connsiteX1" fmla="*/ 568169 w 1757224"/>
                  <a:gd name="connsiteY1" fmla="*/ 0 h 461665"/>
                  <a:gd name="connsiteX2" fmla="*/ 1101194 w 1757224"/>
                  <a:gd name="connsiteY2" fmla="*/ 0 h 461665"/>
                  <a:gd name="connsiteX3" fmla="*/ 1757224 w 1757224"/>
                  <a:gd name="connsiteY3" fmla="*/ 0 h 461665"/>
                  <a:gd name="connsiteX4" fmla="*/ 1757224 w 1757224"/>
                  <a:gd name="connsiteY4" fmla="*/ 461665 h 461665"/>
                  <a:gd name="connsiteX5" fmla="*/ 1206627 w 1757224"/>
                  <a:gd name="connsiteY5" fmla="*/ 461665 h 461665"/>
                  <a:gd name="connsiteX6" fmla="*/ 585741 w 1757224"/>
                  <a:gd name="connsiteY6" fmla="*/ 461665 h 461665"/>
                  <a:gd name="connsiteX7" fmla="*/ 0 w 1757224"/>
                  <a:gd name="connsiteY7" fmla="*/ 461665 h 461665"/>
                  <a:gd name="connsiteX8" fmla="*/ 0 w 1757224"/>
                  <a:gd name="connsiteY8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7224" h="461665" extrusionOk="0">
                    <a:moveTo>
                      <a:pt x="0" y="0"/>
                    </a:moveTo>
                    <a:cubicBezTo>
                      <a:pt x="155835" y="-29266"/>
                      <a:pt x="361657" y="1855"/>
                      <a:pt x="568169" y="0"/>
                    </a:cubicBezTo>
                    <a:cubicBezTo>
                      <a:pt x="774681" y="-1855"/>
                      <a:pt x="969689" y="34070"/>
                      <a:pt x="1101194" y="0"/>
                    </a:cubicBezTo>
                    <a:cubicBezTo>
                      <a:pt x="1232700" y="-34070"/>
                      <a:pt x="1553239" y="5171"/>
                      <a:pt x="1757224" y="0"/>
                    </a:cubicBezTo>
                    <a:cubicBezTo>
                      <a:pt x="1759572" y="217652"/>
                      <a:pt x="1730417" y="330148"/>
                      <a:pt x="1757224" y="461665"/>
                    </a:cubicBezTo>
                    <a:cubicBezTo>
                      <a:pt x="1492141" y="471457"/>
                      <a:pt x="1413647" y="408692"/>
                      <a:pt x="1206627" y="461665"/>
                    </a:cubicBezTo>
                    <a:cubicBezTo>
                      <a:pt x="999607" y="514638"/>
                      <a:pt x="873142" y="442042"/>
                      <a:pt x="585741" y="461665"/>
                    </a:cubicBezTo>
                    <a:cubicBezTo>
                      <a:pt x="298340" y="481288"/>
                      <a:pt x="267979" y="417440"/>
                      <a:pt x="0" y="461665"/>
                    </a:cubicBezTo>
                    <a:cubicBezTo>
                      <a:pt x="-44876" y="298091"/>
                      <a:pt x="27200" y="1445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06390-BFA8-66A6-3FAC-431D31D5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33" y="1446181"/>
                <a:ext cx="1757224" cy="461665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57224"/>
                          <a:gd name="connsiteY0" fmla="*/ 0 h 461665"/>
                          <a:gd name="connsiteX1" fmla="*/ 568169 w 1757224"/>
                          <a:gd name="connsiteY1" fmla="*/ 0 h 461665"/>
                          <a:gd name="connsiteX2" fmla="*/ 1101194 w 1757224"/>
                          <a:gd name="connsiteY2" fmla="*/ 0 h 461665"/>
                          <a:gd name="connsiteX3" fmla="*/ 1757224 w 1757224"/>
                          <a:gd name="connsiteY3" fmla="*/ 0 h 461665"/>
                          <a:gd name="connsiteX4" fmla="*/ 1757224 w 1757224"/>
                          <a:gd name="connsiteY4" fmla="*/ 461665 h 461665"/>
                          <a:gd name="connsiteX5" fmla="*/ 1206627 w 1757224"/>
                          <a:gd name="connsiteY5" fmla="*/ 461665 h 461665"/>
                          <a:gd name="connsiteX6" fmla="*/ 585741 w 1757224"/>
                          <a:gd name="connsiteY6" fmla="*/ 461665 h 461665"/>
                          <a:gd name="connsiteX7" fmla="*/ 0 w 1757224"/>
                          <a:gd name="connsiteY7" fmla="*/ 461665 h 461665"/>
                          <a:gd name="connsiteX8" fmla="*/ 0 w 1757224"/>
                          <a:gd name="connsiteY8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57224" h="461665" extrusionOk="0">
                            <a:moveTo>
                              <a:pt x="0" y="0"/>
                            </a:moveTo>
                            <a:cubicBezTo>
                              <a:pt x="155835" y="-29266"/>
                              <a:pt x="361657" y="1855"/>
                              <a:pt x="568169" y="0"/>
                            </a:cubicBezTo>
                            <a:cubicBezTo>
                              <a:pt x="774681" y="-1855"/>
                              <a:pt x="969689" y="34070"/>
                              <a:pt x="1101194" y="0"/>
                            </a:cubicBezTo>
                            <a:cubicBezTo>
                              <a:pt x="1232700" y="-34070"/>
                              <a:pt x="1553239" y="5171"/>
                              <a:pt x="1757224" y="0"/>
                            </a:cubicBezTo>
                            <a:cubicBezTo>
                              <a:pt x="1759572" y="217652"/>
                              <a:pt x="1730417" y="330148"/>
                              <a:pt x="1757224" y="461665"/>
                            </a:cubicBezTo>
                            <a:cubicBezTo>
                              <a:pt x="1492141" y="471457"/>
                              <a:pt x="1413647" y="408692"/>
                              <a:pt x="1206627" y="461665"/>
                            </a:cubicBezTo>
                            <a:cubicBezTo>
                              <a:pt x="999607" y="514638"/>
                              <a:pt x="873142" y="442042"/>
                              <a:pt x="585741" y="461665"/>
                            </a:cubicBezTo>
                            <a:cubicBezTo>
                              <a:pt x="298340" y="481288"/>
                              <a:pt x="267979" y="417440"/>
                              <a:pt x="0" y="461665"/>
                            </a:cubicBezTo>
                            <a:cubicBezTo>
                              <a:pt x="-44876" y="298091"/>
                              <a:pt x="27200" y="1445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/>
              <p:nvPr/>
            </p:nvSpPr>
            <p:spPr>
              <a:xfrm>
                <a:off x="223729" y="2260029"/>
                <a:ext cx="2029400" cy="461665"/>
              </a:xfrm>
              <a:custGeom>
                <a:avLst/>
                <a:gdLst>
                  <a:gd name="connsiteX0" fmla="*/ 0 w 2029400"/>
                  <a:gd name="connsiteY0" fmla="*/ 0 h 461665"/>
                  <a:gd name="connsiteX1" fmla="*/ 487056 w 2029400"/>
                  <a:gd name="connsiteY1" fmla="*/ 0 h 461665"/>
                  <a:gd name="connsiteX2" fmla="*/ 933524 w 2029400"/>
                  <a:gd name="connsiteY2" fmla="*/ 0 h 461665"/>
                  <a:gd name="connsiteX3" fmla="*/ 1481462 w 2029400"/>
                  <a:gd name="connsiteY3" fmla="*/ 0 h 461665"/>
                  <a:gd name="connsiteX4" fmla="*/ 2029400 w 2029400"/>
                  <a:gd name="connsiteY4" fmla="*/ 0 h 461665"/>
                  <a:gd name="connsiteX5" fmla="*/ 2029400 w 2029400"/>
                  <a:gd name="connsiteY5" fmla="*/ 461665 h 461665"/>
                  <a:gd name="connsiteX6" fmla="*/ 1562638 w 2029400"/>
                  <a:gd name="connsiteY6" fmla="*/ 461665 h 461665"/>
                  <a:gd name="connsiteX7" fmla="*/ 1095876 w 2029400"/>
                  <a:gd name="connsiteY7" fmla="*/ 461665 h 461665"/>
                  <a:gd name="connsiteX8" fmla="*/ 547938 w 2029400"/>
                  <a:gd name="connsiteY8" fmla="*/ 461665 h 461665"/>
                  <a:gd name="connsiteX9" fmla="*/ 0 w 2029400"/>
                  <a:gd name="connsiteY9" fmla="*/ 461665 h 461665"/>
                  <a:gd name="connsiteX10" fmla="*/ 0 w 2029400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9400" h="461665" extrusionOk="0">
                    <a:moveTo>
                      <a:pt x="0" y="0"/>
                    </a:moveTo>
                    <a:cubicBezTo>
                      <a:pt x="146162" y="-8169"/>
                      <a:pt x="334905" y="8120"/>
                      <a:pt x="487056" y="0"/>
                    </a:cubicBezTo>
                    <a:cubicBezTo>
                      <a:pt x="639207" y="-8120"/>
                      <a:pt x="776197" y="40554"/>
                      <a:pt x="933524" y="0"/>
                    </a:cubicBezTo>
                    <a:cubicBezTo>
                      <a:pt x="1090851" y="-40554"/>
                      <a:pt x="1358367" y="24243"/>
                      <a:pt x="1481462" y="0"/>
                    </a:cubicBezTo>
                    <a:cubicBezTo>
                      <a:pt x="1604557" y="-24243"/>
                      <a:pt x="1886933" y="37898"/>
                      <a:pt x="2029400" y="0"/>
                    </a:cubicBezTo>
                    <a:cubicBezTo>
                      <a:pt x="2083439" y="167166"/>
                      <a:pt x="1992160" y="342841"/>
                      <a:pt x="2029400" y="461665"/>
                    </a:cubicBezTo>
                    <a:cubicBezTo>
                      <a:pt x="1826685" y="487903"/>
                      <a:pt x="1684614" y="458286"/>
                      <a:pt x="1562638" y="461665"/>
                    </a:cubicBezTo>
                    <a:cubicBezTo>
                      <a:pt x="1440662" y="465044"/>
                      <a:pt x="1298900" y="428742"/>
                      <a:pt x="1095876" y="461665"/>
                    </a:cubicBezTo>
                    <a:cubicBezTo>
                      <a:pt x="892852" y="494588"/>
                      <a:pt x="730753" y="429266"/>
                      <a:pt x="547938" y="461665"/>
                    </a:cubicBezTo>
                    <a:cubicBezTo>
                      <a:pt x="365123" y="494064"/>
                      <a:pt x="272247" y="447431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F0EE4B-C6A1-0D04-3749-2D603F9D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2260029"/>
                <a:ext cx="2029400" cy="46166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029400"/>
                          <a:gd name="connsiteY0" fmla="*/ 0 h 461665"/>
                          <a:gd name="connsiteX1" fmla="*/ 487056 w 2029400"/>
                          <a:gd name="connsiteY1" fmla="*/ 0 h 461665"/>
                          <a:gd name="connsiteX2" fmla="*/ 933524 w 2029400"/>
                          <a:gd name="connsiteY2" fmla="*/ 0 h 461665"/>
                          <a:gd name="connsiteX3" fmla="*/ 1481462 w 2029400"/>
                          <a:gd name="connsiteY3" fmla="*/ 0 h 461665"/>
                          <a:gd name="connsiteX4" fmla="*/ 2029400 w 2029400"/>
                          <a:gd name="connsiteY4" fmla="*/ 0 h 461665"/>
                          <a:gd name="connsiteX5" fmla="*/ 2029400 w 2029400"/>
                          <a:gd name="connsiteY5" fmla="*/ 461665 h 461665"/>
                          <a:gd name="connsiteX6" fmla="*/ 1562638 w 2029400"/>
                          <a:gd name="connsiteY6" fmla="*/ 461665 h 461665"/>
                          <a:gd name="connsiteX7" fmla="*/ 1095876 w 2029400"/>
                          <a:gd name="connsiteY7" fmla="*/ 461665 h 461665"/>
                          <a:gd name="connsiteX8" fmla="*/ 547938 w 2029400"/>
                          <a:gd name="connsiteY8" fmla="*/ 461665 h 461665"/>
                          <a:gd name="connsiteX9" fmla="*/ 0 w 2029400"/>
                          <a:gd name="connsiteY9" fmla="*/ 461665 h 461665"/>
                          <a:gd name="connsiteX10" fmla="*/ 0 w 2029400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029400" h="461665" extrusionOk="0">
                            <a:moveTo>
                              <a:pt x="0" y="0"/>
                            </a:moveTo>
                            <a:cubicBezTo>
                              <a:pt x="146162" y="-8169"/>
                              <a:pt x="334905" y="8120"/>
                              <a:pt x="487056" y="0"/>
                            </a:cubicBezTo>
                            <a:cubicBezTo>
                              <a:pt x="639207" y="-8120"/>
                              <a:pt x="776197" y="40554"/>
                              <a:pt x="933524" y="0"/>
                            </a:cubicBezTo>
                            <a:cubicBezTo>
                              <a:pt x="1090851" y="-40554"/>
                              <a:pt x="1358367" y="24243"/>
                              <a:pt x="1481462" y="0"/>
                            </a:cubicBezTo>
                            <a:cubicBezTo>
                              <a:pt x="1604557" y="-24243"/>
                              <a:pt x="1886933" y="37898"/>
                              <a:pt x="2029400" y="0"/>
                            </a:cubicBezTo>
                            <a:cubicBezTo>
                              <a:pt x="2083439" y="167166"/>
                              <a:pt x="1992160" y="342841"/>
                              <a:pt x="2029400" y="461665"/>
                            </a:cubicBezTo>
                            <a:cubicBezTo>
                              <a:pt x="1826685" y="487903"/>
                              <a:pt x="1684614" y="458286"/>
                              <a:pt x="1562638" y="461665"/>
                            </a:cubicBezTo>
                            <a:cubicBezTo>
                              <a:pt x="1440662" y="465044"/>
                              <a:pt x="1298900" y="428742"/>
                              <a:pt x="1095876" y="461665"/>
                            </a:cubicBezTo>
                            <a:cubicBezTo>
                              <a:pt x="892852" y="494588"/>
                              <a:pt x="730753" y="429266"/>
                              <a:pt x="547938" y="461665"/>
                            </a:cubicBezTo>
                            <a:cubicBezTo>
                              <a:pt x="365123" y="494064"/>
                              <a:pt x="272247" y="447431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/>
              <p:nvPr/>
            </p:nvSpPr>
            <p:spPr>
              <a:xfrm>
                <a:off x="257844" y="3062560"/>
                <a:ext cx="3052624" cy="461665"/>
              </a:xfrm>
              <a:custGeom>
                <a:avLst/>
                <a:gdLst>
                  <a:gd name="connsiteX0" fmla="*/ 0 w 3052624"/>
                  <a:gd name="connsiteY0" fmla="*/ 0 h 461665"/>
                  <a:gd name="connsiteX1" fmla="*/ 478244 w 3052624"/>
                  <a:gd name="connsiteY1" fmla="*/ 0 h 461665"/>
                  <a:gd name="connsiteX2" fmla="*/ 895436 w 3052624"/>
                  <a:gd name="connsiteY2" fmla="*/ 0 h 461665"/>
                  <a:gd name="connsiteX3" fmla="*/ 1465260 w 3052624"/>
                  <a:gd name="connsiteY3" fmla="*/ 0 h 461665"/>
                  <a:gd name="connsiteX4" fmla="*/ 1943504 w 3052624"/>
                  <a:gd name="connsiteY4" fmla="*/ 0 h 461665"/>
                  <a:gd name="connsiteX5" fmla="*/ 2421748 w 3052624"/>
                  <a:gd name="connsiteY5" fmla="*/ 0 h 461665"/>
                  <a:gd name="connsiteX6" fmla="*/ 3052624 w 3052624"/>
                  <a:gd name="connsiteY6" fmla="*/ 0 h 461665"/>
                  <a:gd name="connsiteX7" fmla="*/ 3052624 w 3052624"/>
                  <a:gd name="connsiteY7" fmla="*/ 461665 h 461665"/>
                  <a:gd name="connsiteX8" fmla="*/ 2543853 w 3052624"/>
                  <a:gd name="connsiteY8" fmla="*/ 461665 h 461665"/>
                  <a:gd name="connsiteX9" fmla="*/ 2126661 w 3052624"/>
                  <a:gd name="connsiteY9" fmla="*/ 461665 h 461665"/>
                  <a:gd name="connsiteX10" fmla="*/ 1617891 w 3052624"/>
                  <a:gd name="connsiteY10" fmla="*/ 461665 h 461665"/>
                  <a:gd name="connsiteX11" fmla="*/ 1109120 w 3052624"/>
                  <a:gd name="connsiteY11" fmla="*/ 461665 h 461665"/>
                  <a:gd name="connsiteX12" fmla="*/ 630876 w 3052624"/>
                  <a:gd name="connsiteY12" fmla="*/ 461665 h 461665"/>
                  <a:gd name="connsiteX13" fmla="*/ 0 w 3052624"/>
                  <a:gd name="connsiteY13" fmla="*/ 461665 h 461665"/>
                  <a:gd name="connsiteX14" fmla="*/ 0 w 3052624"/>
                  <a:gd name="connsiteY14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52624" h="461665" extrusionOk="0">
                    <a:moveTo>
                      <a:pt x="0" y="0"/>
                    </a:moveTo>
                    <a:cubicBezTo>
                      <a:pt x="192651" y="-52559"/>
                      <a:pt x="339632" y="51055"/>
                      <a:pt x="478244" y="0"/>
                    </a:cubicBezTo>
                    <a:cubicBezTo>
                      <a:pt x="616856" y="-51055"/>
                      <a:pt x="744347" y="5703"/>
                      <a:pt x="895436" y="0"/>
                    </a:cubicBezTo>
                    <a:cubicBezTo>
                      <a:pt x="1046525" y="-5703"/>
                      <a:pt x="1225565" y="17408"/>
                      <a:pt x="1465260" y="0"/>
                    </a:cubicBezTo>
                    <a:cubicBezTo>
                      <a:pt x="1704955" y="-17408"/>
                      <a:pt x="1784538" y="15407"/>
                      <a:pt x="1943504" y="0"/>
                    </a:cubicBezTo>
                    <a:cubicBezTo>
                      <a:pt x="2102470" y="-15407"/>
                      <a:pt x="2310790" y="37432"/>
                      <a:pt x="2421748" y="0"/>
                    </a:cubicBezTo>
                    <a:cubicBezTo>
                      <a:pt x="2532706" y="-37432"/>
                      <a:pt x="2785621" y="38201"/>
                      <a:pt x="3052624" y="0"/>
                    </a:cubicBezTo>
                    <a:cubicBezTo>
                      <a:pt x="3074303" y="179957"/>
                      <a:pt x="3041623" y="253348"/>
                      <a:pt x="3052624" y="461665"/>
                    </a:cubicBezTo>
                    <a:cubicBezTo>
                      <a:pt x="2860995" y="475821"/>
                      <a:pt x="2778652" y="412378"/>
                      <a:pt x="2543853" y="461665"/>
                    </a:cubicBezTo>
                    <a:cubicBezTo>
                      <a:pt x="2309054" y="510952"/>
                      <a:pt x="2325051" y="432172"/>
                      <a:pt x="2126661" y="461665"/>
                    </a:cubicBezTo>
                    <a:cubicBezTo>
                      <a:pt x="1928271" y="491158"/>
                      <a:pt x="1802967" y="431550"/>
                      <a:pt x="1617891" y="461665"/>
                    </a:cubicBezTo>
                    <a:cubicBezTo>
                      <a:pt x="1432815" y="491780"/>
                      <a:pt x="1353635" y="426443"/>
                      <a:pt x="1109120" y="461665"/>
                    </a:cubicBezTo>
                    <a:cubicBezTo>
                      <a:pt x="864605" y="496887"/>
                      <a:pt x="794096" y="428622"/>
                      <a:pt x="630876" y="461665"/>
                    </a:cubicBezTo>
                    <a:cubicBezTo>
                      <a:pt x="467656" y="494708"/>
                      <a:pt x="282202" y="412102"/>
                      <a:pt x="0" y="461665"/>
                    </a:cubicBezTo>
                    <a:cubicBezTo>
                      <a:pt x="-30186" y="313245"/>
                      <a:pt x="31560" y="11123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7A2BC-CD51-736B-84C9-4BDDED81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44" y="3062560"/>
                <a:ext cx="3052624" cy="461665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052624"/>
                          <a:gd name="connsiteY0" fmla="*/ 0 h 461665"/>
                          <a:gd name="connsiteX1" fmla="*/ 478244 w 3052624"/>
                          <a:gd name="connsiteY1" fmla="*/ 0 h 461665"/>
                          <a:gd name="connsiteX2" fmla="*/ 895436 w 3052624"/>
                          <a:gd name="connsiteY2" fmla="*/ 0 h 461665"/>
                          <a:gd name="connsiteX3" fmla="*/ 1465260 w 3052624"/>
                          <a:gd name="connsiteY3" fmla="*/ 0 h 461665"/>
                          <a:gd name="connsiteX4" fmla="*/ 1943504 w 3052624"/>
                          <a:gd name="connsiteY4" fmla="*/ 0 h 461665"/>
                          <a:gd name="connsiteX5" fmla="*/ 2421748 w 3052624"/>
                          <a:gd name="connsiteY5" fmla="*/ 0 h 461665"/>
                          <a:gd name="connsiteX6" fmla="*/ 3052624 w 3052624"/>
                          <a:gd name="connsiteY6" fmla="*/ 0 h 461665"/>
                          <a:gd name="connsiteX7" fmla="*/ 3052624 w 3052624"/>
                          <a:gd name="connsiteY7" fmla="*/ 461665 h 461665"/>
                          <a:gd name="connsiteX8" fmla="*/ 2543853 w 3052624"/>
                          <a:gd name="connsiteY8" fmla="*/ 461665 h 461665"/>
                          <a:gd name="connsiteX9" fmla="*/ 2126661 w 3052624"/>
                          <a:gd name="connsiteY9" fmla="*/ 461665 h 461665"/>
                          <a:gd name="connsiteX10" fmla="*/ 1617891 w 3052624"/>
                          <a:gd name="connsiteY10" fmla="*/ 461665 h 461665"/>
                          <a:gd name="connsiteX11" fmla="*/ 1109120 w 3052624"/>
                          <a:gd name="connsiteY11" fmla="*/ 461665 h 461665"/>
                          <a:gd name="connsiteX12" fmla="*/ 630876 w 3052624"/>
                          <a:gd name="connsiteY12" fmla="*/ 461665 h 461665"/>
                          <a:gd name="connsiteX13" fmla="*/ 0 w 3052624"/>
                          <a:gd name="connsiteY13" fmla="*/ 461665 h 461665"/>
                          <a:gd name="connsiteX14" fmla="*/ 0 w 3052624"/>
                          <a:gd name="connsiteY14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52624" h="461665" extrusionOk="0">
                            <a:moveTo>
                              <a:pt x="0" y="0"/>
                            </a:moveTo>
                            <a:cubicBezTo>
                              <a:pt x="192651" y="-52559"/>
                              <a:pt x="339632" y="51055"/>
                              <a:pt x="478244" y="0"/>
                            </a:cubicBezTo>
                            <a:cubicBezTo>
                              <a:pt x="616856" y="-51055"/>
                              <a:pt x="744347" y="5703"/>
                              <a:pt x="895436" y="0"/>
                            </a:cubicBezTo>
                            <a:cubicBezTo>
                              <a:pt x="1046525" y="-5703"/>
                              <a:pt x="1225565" y="17408"/>
                              <a:pt x="1465260" y="0"/>
                            </a:cubicBezTo>
                            <a:cubicBezTo>
                              <a:pt x="1704955" y="-17408"/>
                              <a:pt x="1784538" y="15407"/>
                              <a:pt x="1943504" y="0"/>
                            </a:cubicBezTo>
                            <a:cubicBezTo>
                              <a:pt x="2102470" y="-15407"/>
                              <a:pt x="2310790" y="37432"/>
                              <a:pt x="2421748" y="0"/>
                            </a:cubicBezTo>
                            <a:cubicBezTo>
                              <a:pt x="2532706" y="-37432"/>
                              <a:pt x="2785621" y="38201"/>
                              <a:pt x="3052624" y="0"/>
                            </a:cubicBezTo>
                            <a:cubicBezTo>
                              <a:pt x="3074303" y="179957"/>
                              <a:pt x="3041623" y="253348"/>
                              <a:pt x="3052624" y="461665"/>
                            </a:cubicBezTo>
                            <a:cubicBezTo>
                              <a:pt x="2860995" y="475821"/>
                              <a:pt x="2778652" y="412378"/>
                              <a:pt x="2543853" y="461665"/>
                            </a:cubicBezTo>
                            <a:cubicBezTo>
                              <a:pt x="2309054" y="510952"/>
                              <a:pt x="2325051" y="432172"/>
                              <a:pt x="2126661" y="461665"/>
                            </a:cubicBezTo>
                            <a:cubicBezTo>
                              <a:pt x="1928271" y="491158"/>
                              <a:pt x="1802967" y="431550"/>
                              <a:pt x="1617891" y="461665"/>
                            </a:cubicBezTo>
                            <a:cubicBezTo>
                              <a:pt x="1432815" y="491780"/>
                              <a:pt x="1353635" y="426443"/>
                              <a:pt x="1109120" y="461665"/>
                            </a:cubicBezTo>
                            <a:cubicBezTo>
                              <a:pt x="864605" y="496887"/>
                              <a:pt x="794096" y="428622"/>
                              <a:pt x="630876" y="461665"/>
                            </a:cubicBezTo>
                            <a:cubicBezTo>
                              <a:pt x="467656" y="494708"/>
                              <a:pt x="282202" y="412102"/>
                              <a:pt x="0" y="461665"/>
                            </a:cubicBezTo>
                            <a:cubicBezTo>
                              <a:pt x="-30186" y="313245"/>
                              <a:pt x="31560" y="1112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/>
              <p:nvPr/>
            </p:nvSpPr>
            <p:spPr>
              <a:xfrm>
                <a:off x="241905" y="3865091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47C4B-36A3-BF36-DC92-8DDF2156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5" y="3865091"/>
                <a:ext cx="230656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/>
              <p:nvPr/>
            </p:nvSpPr>
            <p:spPr>
              <a:xfrm>
                <a:off x="223729" y="4632180"/>
                <a:ext cx="2306562" cy="461665"/>
              </a:xfrm>
              <a:custGeom>
                <a:avLst/>
                <a:gdLst>
                  <a:gd name="connsiteX0" fmla="*/ 0 w 2306562"/>
                  <a:gd name="connsiteY0" fmla="*/ 0 h 461665"/>
                  <a:gd name="connsiteX1" fmla="*/ 553575 w 2306562"/>
                  <a:gd name="connsiteY1" fmla="*/ 0 h 461665"/>
                  <a:gd name="connsiteX2" fmla="*/ 1061019 w 2306562"/>
                  <a:gd name="connsiteY2" fmla="*/ 0 h 461665"/>
                  <a:gd name="connsiteX3" fmla="*/ 1683790 w 2306562"/>
                  <a:gd name="connsiteY3" fmla="*/ 0 h 461665"/>
                  <a:gd name="connsiteX4" fmla="*/ 2306562 w 2306562"/>
                  <a:gd name="connsiteY4" fmla="*/ 0 h 461665"/>
                  <a:gd name="connsiteX5" fmla="*/ 2306562 w 2306562"/>
                  <a:gd name="connsiteY5" fmla="*/ 461665 h 461665"/>
                  <a:gd name="connsiteX6" fmla="*/ 1776053 w 2306562"/>
                  <a:gd name="connsiteY6" fmla="*/ 461665 h 461665"/>
                  <a:gd name="connsiteX7" fmla="*/ 1245543 w 2306562"/>
                  <a:gd name="connsiteY7" fmla="*/ 461665 h 461665"/>
                  <a:gd name="connsiteX8" fmla="*/ 622772 w 2306562"/>
                  <a:gd name="connsiteY8" fmla="*/ 461665 h 461665"/>
                  <a:gd name="connsiteX9" fmla="*/ 0 w 2306562"/>
                  <a:gd name="connsiteY9" fmla="*/ 461665 h 461665"/>
                  <a:gd name="connsiteX10" fmla="*/ 0 w 2306562"/>
                  <a:gd name="connsiteY10" fmla="*/ 0 h 4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6562" h="461665" extrusionOk="0">
                    <a:moveTo>
                      <a:pt x="0" y="0"/>
                    </a:moveTo>
                    <a:cubicBezTo>
                      <a:pt x="149155" y="-39640"/>
                      <a:pt x="402616" y="14873"/>
                      <a:pt x="553575" y="0"/>
                    </a:cubicBezTo>
                    <a:cubicBezTo>
                      <a:pt x="704535" y="-14873"/>
                      <a:pt x="946785" y="55048"/>
                      <a:pt x="1061019" y="0"/>
                    </a:cubicBezTo>
                    <a:cubicBezTo>
                      <a:pt x="1175253" y="-55048"/>
                      <a:pt x="1557603" y="11502"/>
                      <a:pt x="1683790" y="0"/>
                    </a:cubicBezTo>
                    <a:cubicBezTo>
                      <a:pt x="1809977" y="-11502"/>
                      <a:pt x="2056479" y="3045"/>
                      <a:pt x="2306562" y="0"/>
                    </a:cubicBezTo>
                    <a:cubicBezTo>
                      <a:pt x="2360601" y="167166"/>
                      <a:pt x="2269322" y="342841"/>
                      <a:pt x="2306562" y="461665"/>
                    </a:cubicBezTo>
                    <a:cubicBezTo>
                      <a:pt x="2088914" y="518166"/>
                      <a:pt x="2033234" y="449437"/>
                      <a:pt x="1776053" y="461665"/>
                    </a:cubicBezTo>
                    <a:cubicBezTo>
                      <a:pt x="1518872" y="473893"/>
                      <a:pt x="1474603" y="415654"/>
                      <a:pt x="1245543" y="461665"/>
                    </a:cubicBezTo>
                    <a:cubicBezTo>
                      <a:pt x="1016483" y="507676"/>
                      <a:pt x="799058" y="425538"/>
                      <a:pt x="622772" y="461665"/>
                    </a:cubicBezTo>
                    <a:cubicBezTo>
                      <a:pt x="446486" y="497792"/>
                      <a:pt x="180550" y="458650"/>
                      <a:pt x="0" y="461665"/>
                    </a:cubicBezTo>
                    <a:cubicBezTo>
                      <a:pt x="-7079" y="275849"/>
                      <a:pt x="43389" y="13650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A58D0-FA00-6873-A461-1F381E00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9" y="4632180"/>
                <a:ext cx="2306562" cy="461665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306562"/>
                          <a:gd name="connsiteY0" fmla="*/ 0 h 461665"/>
                          <a:gd name="connsiteX1" fmla="*/ 553575 w 2306562"/>
                          <a:gd name="connsiteY1" fmla="*/ 0 h 461665"/>
                          <a:gd name="connsiteX2" fmla="*/ 1061019 w 2306562"/>
                          <a:gd name="connsiteY2" fmla="*/ 0 h 461665"/>
                          <a:gd name="connsiteX3" fmla="*/ 1683790 w 2306562"/>
                          <a:gd name="connsiteY3" fmla="*/ 0 h 461665"/>
                          <a:gd name="connsiteX4" fmla="*/ 2306562 w 2306562"/>
                          <a:gd name="connsiteY4" fmla="*/ 0 h 461665"/>
                          <a:gd name="connsiteX5" fmla="*/ 2306562 w 2306562"/>
                          <a:gd name="connsiteY5" fmla="*/ 461665 h 461665"/>
                          <a:gd name="connsiteX6" fmla="*/ 1776053 w 2306562"/>
                          <a:gd name="connsiteY6" fmla="*/ 461665 h 461665"/>
                          <a:gd name="connsiteX7" fmla="*/ 1245543 w 2306562"/>
                          <a:gd name="connsiteY7" fmla="*/ 461665 h 461665"/>
                          <a:gd name="connsiteX8" fmla="*/ 622772 w 2306562"/>
                          <a:gd name="connsiteY8" fmla="*/ 461665 h 461665"/>
                          <a:gd name="connsiteX9" fmla="*/ 0 w 2306562"/>
                          <a:gd name="connsiteY9" fmla="*/ 461665 h 461665"/>
                          <a:gd name="connsiteX10" fmla="*/ 0 w 2306562"/>
                          <a:gd name="connsiteY10" fmla="*/ 0 h 4616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306562" h="461665" extrusionOk="0">
                            <a:moveTo>
                              <a:pt x="0" y="0"/>
                            </a:moveTo>
                            <a:cubicBezTo>
                              <a:pt x="149155" y="-39640"/>
                              <a:pt x="402616" y="14873"/>
                              <a:pt x="553575" y="0"/>
                            </a:cubicBezTo>
                            <a:cubicBezTo>
                              <a:pt x="704535" y="-14873"/>
                              <a:pt x="946785" y="55048"/>
                              <a:pt x="1061019" y="0"/>
                            </a:cubicBezTo>
                            <a:cubicBezTo>
                              <a:pt x="1175253" y="-55048"/>
                              <a:pt x="1557603" y="11502"/>
                              <a:pt x="1683790" y="0"/>
                            </a:cubicBezTo>
                            <a:cubicBezTo>
                              <a:pt x="1809977" y="-11502"/>
                              <a:pt x="2056479" y="3045"/>
                              <a:pt x="2306562" y="0"/>
                            </a:cubicBezTo>
                            <a:cubicBezTo>
                              <a:pt x="2360601" y="167166"/>
                              <a:pt x="2269322" y="342841"/>
                              <a:pt x="2306562" y="461665"/>
                            </a:cubicBezTo>
                            <a:cubicBezTo>
                              <a:pt x="2088914" y="518166"/>
                              <a:pt x="2033234" y="449437"/>
                              <a:pt x="1776053" y="461665"/>
                            </a:cubicBezTo>
                            <a:cubicBezTo>
                              <a:pt x="1518872" y="473893"/>
                              <a:pt x="1474603" y="415654"/>
                              <a:pt x="1245543" y="461665"/>
                            </a:cubicBezTo>
                            <a:cubicBezTo>
                              <a:pt x="1016483" y="507676"/>
                              <a:pt x="799058" y="425538"/>
                              <a:pt x="622772" y="461665"/>
                            </a:cubicBezTo>
                            <a:cubicBezTo>
                              <a:pt x="446486" y="497792"/>
                              <a:pt x="180550" y="458650"/>
                              <a:pt x="0" y="461665"/>
                            </a:cubicBezTo>
                            <a:cubicBezTo>
                              <a:pt x="-7079" y="275849"/>
                              <a:pt x="43389" y="1365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7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3437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710576" y="1733875"/>
            <a:ext cx="2351899" cy="3170099"/>
          </a:xfrm>
          <a:custGeom>
            <a:avLst/>
            <a:gdLst>
              <a:gd name="connsiteX0" fmla="*/ 0 w 2351899"/>
              <a:gd name="connsiteY0" fmla="*/ 0 h 3170099"/>
              <a:gd name="connsiteX1" fmla="*/ 564456 w 2351899"/>
              <a:gd name="connsiteY1" fmla="*/ 0 h 3170099"/>
              <a:gd name="connsiteX2" fmla="*/ 1081874 w 2351899"/>
              <a:gd name="connsiteY2" fmla="*/ 0 h 3170099"/>
              <a:gd name="connsiteX3" fmla="*/ 1716886 w 2351899"/>
              <a:gd name="connsiteY3" fmla="*/ 0 h 3170099"/>
              <a:gd name="connsiteX4" fmla="*/ 2351899 w 2351899"/>
              <a:gd name="connsiteY4" fmla="*/ 0 h 3170099"/>
              <a:gd name="connsiteX5" fmla="*/ 2351899 w 2351899"/>
              <a:gd name="connsiteY5" fmla="*/ 496649 h 3170099"/>
              <a:gd name="connsiteX6" fmla="*/ 2351899 w 2351899"/>
              <a:gd name="connsiteY6" fmla="*/ 961597 h 3170099"/>
              <a:gd name="connsiteX7" fmla="*/ 2351899 w 2351899"/>
              <a:gd name="connsiteY7" fmla="*/ 1489947 h 3170099"/>
              <a:gd name="connsiteX8" fmla="*/ 2351899 w 2351899"/>
              <a:gd name="connsiteY8" fmla="*/ 2018296 h 3170099"/>
              <a:gd name="connsiteX9" fmla="*/ 2351899 w 2351899"/>
              <a:gd name="connsiteY9" fmla="*/ 2483244 h 3170099"/>
              <a:gd name="connsiteX10" fmla="*/ 2351899 w 2351899"/>
              <a:gd name="connsiteY10" fmla="*/ 3170099 h 3170099"/>
              <a:gd name="connsiteX11" fmla="*/ 1763924 w 2351899"/>
              <a:gd name="connsiteY11" fmla="*/ 3170099 h 3170099"/>
              <a:gd name="connsiteX12" fmla="*/ 1199468 w 2351899"/>
              <a:gd name="connsiteY12" fmla="*/ 3170099 h 3170099"/>
              <a:gd name="connsiteX13" fmla="*/ 564456 w 2351899"/>
              <a:gd name="connsiteY13" fmla="*/ 3170099 h 3170099"/>
              <a:gd name="connsiteX14" fmla="*/ 0 w 2351899"/>
              <a:gd name="connsiteY14" fmla="*/ 3170099 h 3170099"/>
              <a:gd name="connsiteX15" fmla="*/ 0 w 2351899"/>
              <a:gd name="connsiteY15" fmla="*/ 2705151 h 3170099"/>
              <a:gd name="connsiteX16" fmla="*/ 0 w 2351899"/>
              <a:gd name="connsiteY16" fmla="*/ 2176801 h 3170099"/>
              <a:gd name="connsiteX17" fmla="*/ 0 w 2351899"/>
              <a:gd name="connsiteY17" fmla="*/ 1680152 h 3170099"/>
              <a:gd name="connsiteX18" fmla="*/ 0 w 2351899"/>
              <a:gd name="connsiteY18" fmla="*/ 1246906 h 3170099"/>
              <a:gd name="connsiteX19" fmla="*/ 0 w 2351899"/>
              <a:gd name="connsiteY19" fmla="*/ 781958 h 3170099"/>
              <a:gd name="connsiteX20" fmla="*/ 0 w 2351899"/>
              <a:gd name="connsiteY20" fmla="*/ 0 h 317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899" h="3170099" extrusionOk="0">
                <a:moveTo>
                  <a:pt x="0" y="0"/>
                </a:moveTo>
                <a:cubicBezTo>
                  <a:pt x="180626" y="-50689"/>
                  <a:pt x="436223" y="22111"/>
                  <a:pt x="564456" y="0"/>
                </a:cubicBezTo>
                <a:cubicBezTo>
                  <a:pt x="692689" y="-22111"/>
                  <a:pt x="918340" y="59291"/>
                  <a:pt x="1081874" y="0"/>
                </a:cubicBezTo>
                <a:cubicBezTo>
                  <a:pt x="1245408" y="-59291"/>
                  <a:pt x="1410319" y="33866"/>
                  <a:pt x="1716886" y="0"/>
                </a:cubicBezTo>
                <a:cubicBezTo>
                  <a:pt x="2023453" y="-33866"/>
                  <a:pt x="2072467" y="21595"/>
                  <a:pt x="2351899" y="0"/>
                </a:cubicBezTo>
                <a:cubicBezTo>
                  <a:pt x="2393032" y="111326"/>
                  <a:pt x="2293241" y="260439"/>
                  <a:pt x="2351899" y="496649"/>
                </a:cubicBezTo>
                <a:cubicBezTo>
                  <a:pt x="2410557" y="732859"/>
                  <a:pt x="2338998" y="737357"/>
                  <a:pt x="2351899" y="961597"/>
                </a:cubicBezTo>
                <a:cubicBezTo>
                  <a:pt x="2364800" y="1185837"/>
                  <a:pt x="2299338" y="1289141"/>
                  <a:pt x="2351899" y="1489947"/>
                </a:cubicBezTo>
                <a:cubicBezTo>
                  <a:pt x="2404460" y="1690753"/>
                  <a:pt x="2331962" y="1760745"/>
                  <a:pt x="2351899" y="2018296"/>
                </a:cubicBezTo>
                <a:cubicBezTo>
                  <a:pt x="2371836" y="2275847"/>
                  <a:pt x="2329855" y="2257208"/>
                  <a:pt x="2351899" y="2483244"/>
                </a:cubicBezTo>
                <a:cubicBezTo>
                  <a:pt x="2373943" y="2709280"/>
                  <a:pt x="2272312" y="2934449"/>
                  <a:pt x="2351899" y="3170099"/>
                </a:cubicBezTo>
                <a:cubicBezTo>
                  <a:pt x="2117429" y="3222104"/>
                  <a:pt x="1954190" y="3119133"/>
                  <a:pt x="1763924" y="3170099"/>
                </a:cubicBezTo>
                <a:cubicBezTo>
                  <a:pt x="1573658" y="3221065"/>
                  <a:pt x="1427217" y="3144112"/>
                  <a:pt x="1199468" y="3170099"/>
                </a:cubicBezTo>
                <a:cubicBezTo>
                  <a:pt x="971719" y="3196086"/>
                  <a:pt x="711800" y="3107159"/>
                  <a:pt x="564456" y="3170099"/>
                </a:cubicBezTo>
                <a:cubicBezTo>
                  <a:pt x="417112" y="3233039"/>
                  <a:pt x="240086" y="3127446"/>
                  <a:pt x="0" y="3170099"/>
                </a:cubicBezTo>
                <a:cubicBezTo>
                  <a:pt x="-50307" y="2956201"/>
                  <a:pt x="15527" y="2820887"/>
                  <a:pt x="0" y="2705151"/>
                </a:cubicBezTo>
                <a:cubicBezTo>
                  <a:pt x="-15527" y="2589415"/>
                  <a:pt x="11428" y="2360157"/>
                  <a:pt x="0" y="2176801"/>
                </a:cubicBezTo>
                <a:cubicBezTo>
                  <a:pt x="-11428" y="1993445"/>
                  <a:pt x="20677" y="1912245"/>
                  <a:pt x="0" y="1680152"/>
                </a:cubicBezTo>
                <a:cubicBezTo>
                  <a:pt x="-20677" y="1448059"/>
                  <a:pt x="37048" y="1450780"/>
                  <a:pt x="0" y="1246906"/>
                </a:cubicBezTo>
                <a:cubicBezTo>
                  <a:pt x="-37048" y="1043032"/>
                  <a:pt x="47067" y="989853"/>
                  <a:pt x="0" y="781958"/>
                </a:cubicBezTo>
                <a:cubicBezTo>
                  <a:pt x="-47067" y="574063"/>
                  <a:pt x="89496" y="3279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2000" dirty="0"/>
              <a:t>Usually, we express the equation of a straight line like this, which is called the </a:t>
            </a:r>
            <a:r>
              <a:rPr lang="en-PH" sz="2000" b="1" dirty="0"/>
              <a:t>slope-intercept line form </a:t>
            </a:r>
            <a:r>
              <a:rPr lang="en-PH" sz="2000" dirty="0"/>
              <a:t>because the equation contains information about the </a:t>
            </a:r>
            <a:r>
              <a:rPr lang="en-PH" sz="2000" b="1" dirty="0">
                <a:solidFill>
                  <a:srgbClr val="0070C0"/>
                </a:solidFill>
              </a:rPr>
              <a:t>slope</a:t>
            </a:r>
            <a:r>
              <a:rPr lang="en-PH" sz="2000" dirty="0"/>
              <a:t> and </a:t>
            </a:r>
            <a:r>
              <a:rPr lang="en-PH" sz="2000" b="1" dirty="0">
                <a:solidFill>
                  <a:srgbClr val="7030A0"/>
                </a:solidFill>
              </a:rPr>
              <a:t>intercept</a:t>
            </a:r>
            <a:r>
              <a:rPr lang="en-PH" sz="2000" dirty="0"/>
              <a:t> of the line. </a:t>
            </a:r>
          </a:p>
        </p:txBody>
      </p:sp>
    </p:spTree>
    <p:extLst>
      <p:ext uri="{BB962C8B-B14F-4D97-AF65-F5344CB8AC3E}">
        <p14:creationId xmlns:p14="http://schemas.microsoft.com/office/powerpoint/2010/main" val="281251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blipFill>
                <a:blip r:embed="rId7"/>
                <a:stretch>
                  <a:fillRect l="-1433" t="-3061" b="-40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1A9F1-C7A9-93F7-201A-17BBE6EFDF62}"/>
              </a:ext>
            </a:extLst>
          </p:cNvPr>
          <p:cNvSpPr txBox="1"/>
          <p:nvPr/>
        </p:nvSpPr>
        <p:spPr>
          <a:xfrm>
            <a:off x="812324" y="3311095"/>
            <a:ext cx="1077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constraints state that each data point must lie on the correct side of the margin. These two conditions can be rewritten in a compact form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/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4242391" y="2526175"/>
                <a:ext cx="359486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91" y="2526175"/>
                <a:ext cx="3594861" cy="553998"/>
              </a:xfrm>
              <a:prstGeom prst="rect">
                <a:avLst/>
              </a:prstGeom>
              <a:blipFill>
                <a:blip r:embed="rId4"/>
                <a:stretch>
                  <a:fillRect l="-35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/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𝑝𝑖𝑐𝑘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𝒎𝒊𝒏𝒊𝒎𝒊𝒛𝒆𝒅</m:t>
                    </m:r>
                  </m:oMath>
                </a14:m>
                <a:r>
                  <a:rPr lang="en-PH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P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obeying the constraint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blipFill>
                <a:blip r:embed="rId5"/>
                <a:stretch>
                  <a:fillRect l="-567" t="-10256" b="-256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/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1400383"/>
              </a:xfrm>
              <a:custGeom>
                <a:avLst/>
                <a:gdLst>
                  <a:gd name="connsiteX0" fmla="*/ 0 w 2720030"/>
                  <a:gd name="connsiteY0" fmla="*/ 0 h 1400383"/>
                  <a:gd name="connsiteX1" fmla="*/ 516806 w 2720030"/>
                  <a:gd name="connsiteY1" fmla="*/ 0 h 1400383"/>
                  <a:gd name="connsiteX2" fmla="*/ 979211 w 2720030"/>
                  <a:gd name="connsiteY2" fmla="*/ 0 h 1400383"/>
                  <a:gd name="connsiteX3" fmla="*/ 1577617 w 2720030"/>
                  <a:gd name="connsiteY3" fmla="*/ 0 h 1400383"/>
                  <a:gd name="connsiteX4" fmla="*/ 2094423 w 2720030"/>
                  <a:gd name="connsiteY4" fmla="*/ 0 h 1400383"/>
                  <a:gd name="connsiteX5" fmla="*/ 2720030 w 2720030"/>
                  <a:gd name="connsiteY5" fmla="*/ 0 h 1400383"/>
                  <a:gd name="connsiteX6" fmla="*/ 2720030 w 2720030"/>
                  <a:gd name="connsiteY6" fmla="*/ 494802 h 1400383"/>
                  <a:gd name="connsiteX7" fmla="*/ 2720030 w 2720030"/>
                  <a:gd name="connsiteY7" fmla="*/ 961596 h 1400383"/>
                  <a:gd name="connsiteX8" fmla="*/ 2720030 w 2720030"/>
                  <a:gd name="connsiteY8" fmla="*/ 1400383 h 1400383"/>
                  <a:gd name="connsiteX9" fmla="*/ 2230425 w 2720030"/>
                  <a:gd name="connsiteY9" fmla="*/ 1400383 h 1400383"/>
                  <a:gd name="connsiteX10" fmla="*/ 1686419 w 2720030"/>
                  <a:gd name="connsiteY10" fmla="*/ 1400383 h 1400383"/>
                  <a:gd name="connsiteX11" fmla="*/ 1142413 w 2720030"/>
                  <a:gd name="connsiteY11" fmla="*/ 1400383 h 1400383"/>
                  <a:gd name="connsiteX12" fmla="*/ 625607 w 2720030"/>
                  <a:gd name="connsiteY12" fmla="*/ 1400383 h 1400383"/>
                  <a:gd name="connsiteX13" fmla="*/ 0 w 2720030"/>
                  <a:gd name="connsiteY13" fmla="*/ 1400383 h 1400383"/>
                  <a:gd name="connsiteX14" fmla="*/ 0 w 2720030"/>
                  <a:gd name="connsiteY14" fmla="*/ 905581 h 1400383"/>
                  <a:gd name="connsiteX15" fmla="*/ 0 w 2720030"/>
                  <a:gd name="connsiteY15" fmla="*/ 410779 h 1400383"/>
                  <a:gd name="connsiteX16" fmla="*/ 0 w 2720030"/>
                  <a:gd name="connsiteY16" fmla="*/ 0 h 140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0030" h="1400383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9728" y="246044"/>
                      <a:pt x="2682733" y="388144"/>
                      <a:pt x="2720030" y="494802"/>
                    </a:cubicBezTo>
                    <a:cubicBezTo>
                      <a:pt x="2757327" y="601460"/>
                      <a:pt x="2717629" y="844072"/>
                      <a:pt x="2720030" y="961596"/>
                    </a:cubicBezTo>
                    <a:cubicBezTo>
                      <a:pt x="2722431" y="1079120"/>
                      <a:pt x="2693014" y="1244645"/>
                      <a:pt x="2720030" y="1400383"/>
                    </a:cubicBezTo>
                    <a:cubicBezTo>
                      <a:pt x="2548123" y="1411762"/>
                      <a:pt x="2438404" y="1390622"/>
                      <a:pt x="2230425" y="1400383"/>
                    </a:cubicBezTo>
                    <a:cubicBezTo>
                      <a:pt x="2022446" y="1410144"/>
                      <a:pt x="1906917" y="1392302"/>
                      <a:pt x="1686419" y="1400383"/>
                    </a:cubicBezTo>
                    <a:cubicBezTo>
                      <a:pt x="1465921" y="1408464"/>
                      <a:pt x="1272730" y="1361148"/>
                      <a:pt x="1142413" y="1400383"/>
                    </a:cubicBezTo>
                    <a:cubicBezTo>
                      <a:pt x="1012096" y="1439618"/>
                      <a:pt x="757556" y="1356627"/>
                      <a:pt x="625607" y="1400383"/>
                    </a:cubicBezTo>
                    <a:cubicBezTo>
                      <a:pt x="493658" y="1444139"/>
                      <a:pt x="243831" y="1384812"/>
                      <a:pt x="0" y="1400383"/>
                    </a:cubicBezTo>
                    <a:cubicBezTo>
                      <a:pt x="-24863" y="1163927"/>
                      <a:pt x="23771" y="1119301"/>
                      <a:pt x="0" y="905581"/>
                    </a:cubicBezTo>
                    <a:cubicBezTo>
                      <a:pt x="-23771" y="691861"/>
                      <a:pt x="41536" y="556811"/>
                      <a:pt x="0" y="410779"/>
                    </a:cubicBezTo>
                    <a:cubicBezTo>
                      <a:pt x="-41536" y="264747"/>
                      <a:pt x="47156" y="11966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For example,</a:t>
                </a:r>
                <a:r>
                  <a:rPr lang="en-GB" sz="2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000" dirty="0">
                    <a:ea typeface="Cambria Math" panose="02040503050406030204" pitchFamily="18" charset="0"/>
                  </a:rPr>
                  <a:t>this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1400383"/>
              </a:xfrm>
              <a:prstGeom prst="rect">
                <a:avLst/>
              </a:prstGeom>
              <a:blipFill>
                <a:blip r:embed="rId6"/>
                <a:stretch>
                  <a:fillRect l="-1364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1400383"/>
                          <a:gd name="connsiteX1" fmla="*/ 516806 w 2720030"/>
                          <a:gd name="connsiteY1" fmla="*/ 0 h 1400383"/>
                          <a:gd name="connsiteX2" fmla="*/ 979211 w 2720030"/>
                          <a:gd name="connsiteY2" fmla="*/ 0 h 1400383"/>
                          <a:gd name="connsiteX3" fmla="*/ 1577617 w 2720030"/>
                          <a:gd name="connsiteY3" fmla="*/ 0 h 1400383"/>
                          <a:gd name="connsiteX4" fmla="*/ 2094423 w 2720030"/>
                          <a:gd name="connsiteY4" fmla="*/ 0 h 1400383"/>
                          <a:gd name="connsiteX5" fmla="*/ 2720030 w 2720030"/>
                          <a:gd name="connsiteY5" fmla="*/ 0 h 1400383"/>
                          <a:gd name="connsiteX6" fmla="*/ 2720030 w 2720030"/>
                          <a:gd name="connsiteY6" fmla="*/ 494802 h 1400383"/>
                          <a:gd name="connsiteX7" fmla="*/ 2720030 w 2720030"/>
                          <a:gd name="connsiteY7" fmla="*/ 961596 h 1400383"/>
                          <a:gd name="connsiteX8" fmla="*/ 2720030 w 2720030"/>
                          <a:gd name="connsiteY8" fmla="*/ 1400383 h 1400383"/>
                          <a:gd name="connsiteX9" fmla="*/ 2230425 w 2720030"/>
                          <a:gd name="connsiteY9" fmla="*/ 1400383 h 1400383"/>
                          <a:gd name="connsiteX10" fmla="*/ 1686419 w 2720030"/>
                          <a:gd name="connsiteY10" fmla="*/ 1400383 h 1400383"/>
                          <a:gd name="connsiteX11" fmla="*/ 1142413 w 2720030"/>
                          <a:gd name="connsiteY11" fmla="*/ 1400383 h 1400383"/>
                          <a:gd name="connsiteX12" fmla="*/ 625607 w 2720030"/>
                          <a:gd name="connsiteY12" fmla="*/ 1400383 h 1400383"/>
                          <a:gd name="connsiteX13" fmla="*/ 0 w 2720030"/>
                          <a:gd name="connsiteY13" fmla="*/ 1400383 h 1400383"/>
                          <a:gd name="connsiteX14" fmla="*/ 0 w 2720030"/>
                          <a:gd name="connsiteY14" fmla="*/ 905581 h 1400383"/>
                          <a:gd name="connsiteX15" fmla="*/ 0 w 2720030"/>
                          <a:gd name="connsiteY15" fmla="*/ 410779 h 1400383"/>
                          <a:gd name="connsiteX16" fmla="*/ 0 w 2720030"/>
                          <a:gd name="connsiteY16" fmla="*/ 0 h 14003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720030" h="1400383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9728" y="246044"/>
                              <a:pt x="2682733" y="388144"/>
                              <a:pt x="2720030" y="494802"/>
                            </a:cubicBezTo>
                            <a:cubicBezTo>
                              <a:pt x="2757327" y="601460"/>
                              <a:pt x="2717629" y="844072"/>
                              <a:pt x="2720030" y="961596"/>
                            </a:cubicBezTo>
                            <a:cubicBezTo>
                              <a:pt x="2722431" y="1079120"/>
                              <a:pt x="2693014" y="1244645"/>
                              <a:pt x="2720030" y="1400383"/>
                            </a:cubicBezTo>
                            <a:cubicBezTo>
                              <a:pt x="2548123" y="1411762"/>
                              <a:pt x="2438404" y="1390622"/>
                              <a:pt x="2230425" y="1400383"/>
                            </a:cubicBezTo>
                            <a:cubicBezTo>
                              <a:pt x="2022446" y="1410144"/>
                              <a:pt x="1906917" y="1392302"/>
                              <a:pt x="1686419" y="1400383"/>
                            </a:cubicBezTo>
                            <a:cubicBezTo>
                              <a:pt x="1465921" y="1408464"/>
                              <a:pt x="1272730" y="1361148"/>
                              <a:pt x="1142413" y="1400383"/>
                            </a:cubicBezTo>
                            <a:cubicBezTo>
                              <a:pt x="1012096" y="1439618"/>
                              <a:pt x="757556" y="1356627"/>
                              <a:pt x="625607" y="1400383"/>
                            </a:cubicBezTo>
                            <a:cubicBezTo>
                              <a:pt x="493658" y="1444139"/>
                              <a:pt x="243831" y="1384812"/>
                              <a:pt x="0" y="1400383"/>
                            </a:cubicBezTo>
                            <a:cubicBezTo>
                              <a:pt x="-24863" y="1163927"/>
                              <a:pt x="23771" y="1119301"/>
                              <a:pt x="0" y="905581"/>
                            </a:cubicBezTo>
                            <a:cubicBezTo>
                              <a:pt x="-23771" y="691861"/>
                              <a:pt x="41536" y="556811"/>
                              <a:pt x="0" y="410779"/>
                            </a:cubicBezTo>
                            <a:cubicBezTo>
                              <a:pt x="-41536" y="264747"/>
                              <a:pt x="47156" y="1196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066BC6-FA1A-769B-DE33-921686FA2E36}"/>
              </a:ext>
            </a:extLst>
          </p:cNvPr>
          <p:cNvSpPr txBox="1"/>
          <p:nvPr/>
        </p:nvSpPr>
        <p:spPr>
          <a:xfrm>
            <a:off x="630671" y="3307564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it intercepts the y-axis at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1</a:t>
            </a:r>
            <a:r>
              <a:rPr lang="en-GB" sz="2000" dirty="0">
                <a:ea typeface="Cambria Math" panose="02040503050406030204" pitchFamily="18" charset="0"/>
              </a:rPr>
              <a:t> and has a slope of </a:t>
            </a:r>
            <a:r>
              <a:rPr lang="en-GB" sz="2000" b="1" dirty="0">
                <a:solidFill>
                  <a:srgbClr val="0070C0"/>
                </a:solidFill>
                <a:ea typeface="Cambria Math" panose="02040503050406030204" pitchFamily="18" charset="0"/>
              </a:rPr>
              <a:t>0.5</a:t>
            </a:r>
            <a:endParaRPr lang="en-PH" sz="2500" b="1" dirty="0">
              <a:solidFill>
                <a:srgbClr val="0070C0"/>
              </a:solidFill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F1B92-333D-DA83-2C99-58C73018E073}"/>
              </a:ext>
            </a:extLst>
          </p:cNvPr>
          <p:cNvGrpSpPr/>
          <p:nvPr/>
        </p:nvGrpSpPr>
        <p:grpSpPr>
          <a:xfrm>
            <a:off x="6297283" y="4073278"/>
            <a:ext cx="1026543" cy="320788"/>
            <a:chOff x="6297283" y="4073278"/>
            <a:chExt cx="1026543" cy="3207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DAE00-C091-8D56-46B7-543E28E0C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283" y="4394066"/>
              <a:ext cx="102654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1A1A6A-4B17-7562-7F15-D1892F28F4E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826" y="4073278"/>
              <a:ext cx="0" cy="3207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1CE1C2-2029-D373-98D4-0A6ED35A7A33}"/>
              </a:ext>
            </a:extLst>
          </p:cNvPr>
          <p:cNvSpPr/>
          <p:nvPr/>
        </p:nvSpPr>
        <p:spPr>
          <a:xfrm>
            <a:off x="3069802" y="4933017"/>
            <a:ext cx="1009291" cy="37352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D3092A-02C8-143A-1C44-6CC4C2643892}"/>
              </a:ext>
            </a:extLst>
          </p:cNvPr>
          <p:cNvSpPr/>
          <p:nvPr/>
        </p:nvSpPr>
        <p:spPr>
          <a:xfrm rot="10800000">
            <a:off x="7459146" y="4073278"/>
            <a:ext cx="1009291" cy="3735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2764465" y="3228879"/>
                <a:ext cx="6344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65" y="3228879"/>
                <a:ext cx="6344555" cy="523220"/>
              </a:xfrm>
              <a:prstGeom prst="rect">
                <a:avLst/>
              </a:prstGeom>
              <a:blipFill>
                <a:blip r:embed="rId4"/>
                <a:stretch>
                  <a:fillRect l="-1996" t="-11905" r="-459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5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33511" y="3657455"/>
            <a:ext cx="6958466" cy="8771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1785104"/>
              </a:xfrm>
              <a:custGeom>
                <a:avLst/>
                <a:gdLst>
                  <a:gd name="connsiteX0" fmla="*/ 0 w 2720030"/>
                  <a:gd name="connsiteY0" fmla="*/ 0 h 1785104"/>
                  <a:gd name="connsiteX1" fmla="*/ 516806 w 2720030"/>
                  <a:gd name="connsiteY1" fmla="*/ 0 h 1785104"/>
                  <a:gd name="connsiteX2" fmla="*/ 979211 w 2720030"/>
                  <a:gd name="connsiteY2" fmla="*/ 0 h 1785104"/>
                  <a:gd name="connsiteX3" fmla="*/ 1577617 w 2720030"/>
                  <a:gd name="connsiteY3" fmla="*/ 0 h 1785104"/>
                  <a:gd name="connsiteX4" fmla="*/ 2094423 w 2720030"/>
                  <a:gd name="connsiteY4" fmla="*/ 0 h 1785104"/>
                  <a:gd name="connsiteX5" fmla="*/ 2720030 w 2720030"/>
                  <a:gd name="connsiteY5" fmla="*/ 0 h 1785104"/>
                  <a:gd name="connsiteX6" fmla="*/ 2720030 w 2720030"/>
                  <a:gd name="connsiteY6" fmla="*/ 630737 h 1785104"/>
                  <a:gd name="connsiteX7" fmla="*/ 2720030 w 2720030"/>
                  <a:gd name="connsiteY7" fmla="*/ 1225771 h 1785104"/>
                  <a:gd name="connsiteX8" fmla="*/ 2720030 w 2720030"/>
                  <a:gd name="connsiteY8" fmla="*/ 1785104 h 1785104"/>
                  <a:gd name="connsiteX9" fmla="*/ 2230425 w 2720030"/>
                  <a:gd name="connsiteY9" fmla="*/ 1785104 h 1785104"/>
                  <a:gd name="connsiteX10" fmla="*/ 1686419 w 2720030"/>
                  <a:gd name="connsiteY10" fmla="*/ 1785104 h 1785104"/>
                  <a:gd name="connsiteX11" fmla="*/ 1142413 w 2720030"/>
                  <a:gd name="connsiteY11" fmla="*/ 1785104 h 1785104"/>
                  <a:gd name="connsiteX12" fmla="*/ 625607 w 2720030"/>
                  <a:gd name="connsiteY12" fmla="*/ 1785104 h 1785104"/>
                  <a:gd name="connsiteX13" fmla="*/ 0 w 2720030"/>
                  <a:gd name="connsiteY13" fmla="*/ 1785104 h 1785104"/>
                  <a:gd name="connsiteX14" fmla="*/ 0 w 2720030"/>
                  <a:gd name="connsiteY14" fmla="*/ 1154367 h 1785104"/>
                  <a:gd name="connsiteX15" fmla="*/ 0 w 2720030"/>
                  <a:gd name="connsiteY15" fmla="*/ 523631 h 1785104"/>
                  <a:gd name="connsiteX16" fmla="*/ 0 w 2720030"/>
                  <a:gd name="connsiteY16" fmla="*/ 0 h 178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0030" h="1785104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93698" y="147152"/>
                      <a:pt x="2707844" y="427303"/>
                      <a:pt x="2720030" y="630737"/>
                    </a:cubicBezTo>
                    <a:cubicBezTo>
                      <a:pt x="2732216" y="834171"/>
                      <a:pt x="2658013" y="1104618"/>
                      <a:pt x="2720030" y="1225771"/>
                    </a:cubicBezTo>
                    <a:cubicBezTo>
                      <a:pt x="2782047" y="1346924"/>
                      <a:pt x="2658581" y="1600908"/>
                      <a:pt x="2720030" y="1785104"/>
                    </a:cubicBezTo>
                    <a:cubicBezTo>
                      <a:pt x="2548123" y="1796483"/>
                      <a:pt x="2438404" y="1775343"/>
                      <a:pt x="2230425" y="1785104"/>
                    </a:cubicBezTo>
                    <a:cubicBezTo>
                      <a:pt x="2022446" y="1794865"/>
                      <a:pt x="1906917" y="1777023"/>
                      <a:pt x="1686419" y="1785104"/>
                    </a:cubicBezTo>
                    <a:cubicBezTo>
                      <a:pt x="1465921" y="1793185"/>
                      <a:pt x="1272730" y="1745869"/>
                      <a:pt x="1142413" y="1785104"/>
                    </a:cubicBezTo>
                    <a:cubicBezTo>
                      <a:pt x="1012096" y="1824339"/>
                      <a:pt x="757556" y="1741348"/>
                      <a:pt x="625607" y="1785104"/>
                    </a:cubicBezTo>
                    <a:cubicBezTo>
                      <a:pt x="493658" y="1828860"/>
                      <a:pt x="243831" y="1769533"/>
                      <a:pt x="0" y="1785104"/>
                    </a:cubicBezTo>
                    <a:cubicBezTo>
                      <a:pt x="-65018" y="1589803"/>
                      <a:pt x="6984" y="1368941"/>
                      <a:pt x="0" y="1154367"/>
                    </a:cubicBezTo>
                    <a:cubicBezTo>
                      <a:pt x="-6984" y="939793"/>
                      <a:pt x="56896" y="750487"/>
                      <a:pt x="0" y="523631"/>
                    </a:cubicBezTo>
                    <a:cubicBezTo>
                      <a:pt x="-56896" y="296775"/>
                      <a:pt x="37080" y="19604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zero and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3, the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1785104"/>
              </a:xfrm>
              <a:prstGeom prst="rect">
                <a:avLst/>
              </a:prstGeom>
              <a:blipFill>
                <a:blip r:embed="rId6"/>
                <a:stretch>
                  <a:fillRect l="-448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1785104"/>
                          <a:gd name="connsiteX1" fmla="*/ 516806 w 2720030"/>
                          <a:gd name="connsiteY1" fmla="*/ 0 h 1785104"/>
                          <a:gd name="connsiteX2" fmla="*/ 979211 w 2720030"/>
                          <a:gd name="connsiteY2" fmla="*/ 0 h 1785104"/>
                          <a:gd name="connsiteX3" fmla="*/ 1577617 w 2720030"/>
                          <a:gd name="connsiteY3" fmla="*/ 0 h 1785104"/>
                          <a:gd name="connsiteX4" fmla="*/ 2094423 w 2720030"/>
                          <a:gd name="connsiteY4" fmla="*/ 0 h 1785104"/>
                          <a:gd name="connsiteX5" fmla="*/ 2720030 w 2720030"/>
                          <a:gd name="connsiteY5" fmla="*/ 0 h 1785104"/>
                          <a:gd name="connsiteX6" fmla="*/ 2720030 w 2720030"/>
                          <a:gd name="connsiteY6" fmla="*/ 630737 h 1785104"/>
                          <a:gd name="connsiteX7" fmla="*/ 2720030 w 2720030"/>
                          <a:gd name="connsiteY7" fmla="*/ 1225771 h 1785104"/>
                          <a:gd name="connsiteX8" fmla="*/ 2720030 w 2720030"/>
                          <a:gd name="connsiteY8" fmla="*/ 1785104 h 1785104"/>
                          <a:gd name="connsiteX9" fmla="*/ 2230425 w 2720030"/>
                          <a:gd name="connsiteY9" fmla="*/ 1785104 h 1785104"/>
                          <a:gd name="connsiteX10" fmla="*/ 1686419 w 2720030"/>
                          <a:gd name="connsiteY10" fmla="*/ 1785104 h 1785104"/>
                          <a:gd name="connsiteX11" fmla="*/ 1142413 w 2720030"/>
                          <a:gd name="connsiteY11" fmla="*/ 1785104 h 1785104"/>
                          <a:gd name="connsiteX12" fmla="*/ 625607 w 2720030"/>
                          <a:gd name="connsiteY12" fmla="*/ 1785104 h 1785104"/>
                          <a:gd name="connsiteX13" fmla="*/ 0 w 2720030"/>
                          <a:gd name="connsiteY13" fmla="*/ 1785104 h 1785104"/>
                          <a:gd name="connsiteX14" fmla="*/ 0 w 2720030"/>
                          <a:gd name="connsiteY14" fmla="*/ 1154367 h 1785104"/>
                          <a:gd name="connsiteX15" fmla="*/ 0 w 2720030"/>
                          <a:gd name="connsiteY15" fmla="*/ 523631 h 1785104"/>
                          <a:gd name="connsiteX16" fmla="*/ 0 w 2720030"/>
                          <a:gd name="connsiteY16" fmla="*/ 0 h 17851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720030" h="1785104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93698" y="147152"/>
                              <a:pt x="2707844" y="427303"/>
                              <a:pt x="2720030" y="630737"/>
                            </a:cubicBezTo>
                            <a:cubicBezTo>
                              <a:pt x="2732216" y="834171"/>
                              <a:pt x="2658013" y="1104618"/>
                              <a:pt x="2720030" y="1225771"/>
                            </a:cubicBezTo>
                            <a:cubicBezTo>
                              <a:pt x="2782047" y="1346924"/>
                              <a:pt x="2658581" y="1600908"/>
                              <a:pt x="2720030" y="1785104"/>
                            </a:cubicBezTo>
                            <a:cubicBezTo>
                              <a:pt x="2548123" y="1796483"/>
                              <a:pt x="2438404" y="1775343"/>
                              <a:pt x="2230425" y="1785104"/>
                            </a:cubicBezTo>
                            <a:cubicBezTo>
                              <a:pt x="2022446" y="1794865"/>
                              <a:pt x="1906917" y="1777023"/>
                              <a:pt x="1686419" y="1785104"/>
                            </a:cubicBezTo>
                            <a:cubicBezTo>
                              <a:pt x="1465921" y="1793185"/>
                              <a:pt x="1272730" y="1745869"/>
                              <a:pt x="1142413" y="1785104"/>
                            </a:cubicBezTo>
                            <a:cubicBezTo>
                              <a:pt x="1012096" y="1824339"/>
                              <a:pt x="757556" y="1741348"/>
                              <a:pt x="625607" y="1785104"/>
                            </a:cubicBezTo>
                            <a:cubicBezTo>
                              <a:pt x="493658" y="1828860"/>
                              <a:pt x="243831" y="1769533"/>
                              <a:pt x="0" y="1785104"/>
                            </a:cubicBezTo>
                            <a:cubicBezTo>
                              <a:pt x="-65018" y="1589803"/>
                              <a:pt x="6984" y="1368941"/>
                              <a:pt x="0" y="1154367"/>
                            </a:cubicBezTo>
                            <a:cubicBezTo>
                              <a:pt x="-6984" y="939793"/>
                              <a:pt x="56896" y="750487"/>
                              <a:pt x="0" y="523631"/>
                            </a:cubicBezTo>
                            <a:cubicBezTo>
                              <a:pt x="-56896" y="296775"/>
                              <a:pt x="37080" y="1960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3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How about this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</a:t>
            </a:r>
            <a:r>
              <a:rPr lang="en-GB" sz="2000" dirty="0">
                <a:ea typeface="Cambria Math" panose="02040503050406030204" pitchFamily="18" charset="0"/>
              </a:rPr>
              <a:t>?</a:t>
            </a:r>
            <a:endParaRPr lang="en-GB" sz="25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938992"/>
          </a:xfrm>
          <a:custGeom>
            <a:avLst/>
            <a:gdLst>
              <a:gd name="connsiteX0" fmla="*/ 0 w 2720030"/>
              <a:gd name="connsiteY0" fmla="*/ 0 h 1938992"/>
              <a:gd name="connsiteX1" fmla="*/ 516806 w 2720030"/>
              <a:gd name="connsiteY1" fmla="*/ 0 h 1938992"/>
              <a:gd name="connsiteX2" fmla="*/ 979211 w 2720030"/>
              <a:gd name="connsiteY2" fmla="*/ 0 h 1938992"/>
              <a:gd name="connsiteX3" fmla="*/ 1577617 w 2720030"/>
              <a:gd name="connsiteY3" fmla="*/ 0 h 1938992"/>
              <a:gd name="connsiteX4" fmla="*/ 2094423 w 2720030"/>
              <a:gd name="connsiteY4" fmla="*/ 0 h 1938992"/>
              <a:gd name="connsiteX5" fmla="*/ 2720030 w 2720030"/>
              <a:gd name="connsiteY5" fmla="*/ 0 h 1938992"/>
              <a:gd name="connsiteX6" fmla="*/ 2720030 w 2720030"/>
              <a:gd name="connsiteY6" fmla="*/ 523528 h 1938992"/>
              <a:gd name="connsiteX7" fmla="*/ 2720030 w 2720030"/>
              <a:gd name="connsiteY7" fmla="*/ 1008276 h 1938992"/>
              <a:gd name="connsiteX8" fmla="*/ 2720030 w 2720030"/>
              <a:gd name="connsiteY8" fmla="*/ 1493024 h 1938992"/>
              <a:gd name="connsiteX9" fmla="*/ 2720030 w 2720030"/>
              <a:gd name="connsiteY9" fmla="*/ 1938992 h 1938992"/>
              <a:gd name="connsiteX10" fmla="*/ 2230425 w 2720030"/>
              <a:gd name="connsiteY10" fmla="*/ 1938992 h 1938992"/>
              <a:gd name="connsiteX11" fmla="*/ 1686419 w 2720030"/>
              <a:gd name="connsiteY11" fmla="*/ 1938992 h 1938992"/>
              <a:gd name="connsiteX12" fmla="*/ 1169613 w 2720030"/>
              <a:gd name="connsiteY12" fmla="*/ 1938992 h 1938992"/>
              <a:gd name="connsiteX13" fmla="*/ 571206 w 2720030"/>
              <a:gd name="connsiteY13" fmla="*/ 1938992 h 1938992"/>
              <a:gd name="connsiteX14" fmla="*/ 0 w 2720030"/>
              <a:gd name="connsiteY14" fmla="*/ 1938992 h 1938992"/>
              <a:gd name="connsiteX15" fmla="*/ 0 w 2720030"/>
              <a:gd name="connsiteY15" fmla="*/ 1493024 h 1938992"/>
              <a:gd name="connsiteX16" fmla="*/ 0 w 2720030"/>
              <a:gd name="connsiteY16" fmla="*/ 1008276 h 1938992"/>
              <a:gd name="connsiteX17" fmla="*/ 0 w 2720030"/>
              <a:gd name="connsiteY17" fmla="*/ 542918 h 1938992"/>
              <a:gd name="connsiteX18" fmla="*/ 0 w 2720030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1938992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3415" y="132642"/>
                  <a:pt x="2657384" y="269357"/>
                  <a:pt x="2720030" y="523528"/>
                </a:cubicBezTo>
                <a:cubicBezTo>
                  <a:pt x="2782676" y="777699"/>
                  <a:pt x="2666017" y="853282"/>
                  <a:pt x="2720030" y="1008276"/>
                </a:cubicBezTo>
                <a:cubicBezTo>
                  <a:pt x="2774043" y="1163270"/>
                  <a:pt x="2683607" y="1393913"/>
                  <a:pt x="2720030" y="1493024"/>
                </a:cubicBezTo>
                <a:cubicBezTo>
                  <a:pt x="2756453" y="1592135"/>
                  <a:pt x="2695148" y="1848110"/>
                  <a:pt x="2720030" y="1938992"/>
                </a:cubicBezTo>
                <a:cubicBezTo>
                  <a:pt x="2619032" y="1941098"/>
                  <a:pt x="2423604" y="1895853"/>
                  <a:pt x="2230425" y="1938992"/>
                </a:cubicBezTo>
                <a:cubicBezTo>
                  <a:pt x="2037247" y="1982131"/>
                  <a:pt x="1816736" y="1899757"/>
                  <a:pt x="1686419" y="1938992"/>
                </a:cubicBezTo>
                <a:cubicBezTo>
                  <a:pt x="1556102" y="1978227"/>
                  <a:pt x="1301562" y="1895236"/>
                  <a:pt x="1169613" y="1938992"/>
                </a:cubicBezTo>
                <a:cubicBezTo>
                  <a:pt x="1037664" y="1982748"/>
                  <a:pt x="802621" y="1871816"/>
                  <a:pt x="571206" y="1938992"/>
                </a:cubicBezTo>
                <a:cubicBezTo>
                  <a:pt x="339791" y="2006168"/>
                  <a:pt x="136688" y="1906113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It turns out that that this form of equation cannot be used to describe a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000" dirty="0">
                <a:ea typeface="Cambria Math" panose="02040503050406030204" pitchFamily="18" charset="0"/>
              </a:rPr>
              <a:t>because the slope would be infinitely large</a:t>
            </a:r>
            <a:endParaRPr lang="en-GB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97785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631216"/>
          </a:xfrm>
          <a:custGeom>
            <a:avLst/>
            <a:gdLst>
              <a:gd name="connsiteX0" fmla="*/ 0 w 2720030"/>
              <a:gd name="connsiteY0" fmla="*/ 0 h 1631216"/>
              <a:gd name="connsiteX1" fmla="*/ 516806 w 2720030"/>
              <a:gd name="connsiteY1" fmla="*/ 0 h 1631216"/>
              <a:gd name="connsiteX2" fmla="*/ 979211 w 2720030"/>
              <a:gd name="connsiteY2" fmla="*/ 0 h 1631216"/>
              <a:gd name="connsiteX3" fmla="*/ 1577617 w 2720030"/>
              <a:gd name="connsiteY3" fmla="*/ 0 h 1631216"/>
              <a:gd name="connsiteX4" fmla="*/ 2094423 w 2720030"/>
              <a:gd name="connsiteY4" fmla="*/ 0 h 1631216"/>
              <a:gd name="connsiteX5" fmla="*/ 2720030 w 2720030"/>
              <a:gd name="connsiteY5" fmla="*/ 0 h 1631216"/>
              <a:gd name="connsiteX6" fmla="*/ 2720030 w 2720030"/>
              <a:gd name="connsiteY6" fmla="*/ 576363 h 1631216"/>
              <a:gd name="connsiteX7" fmla="*/ 2720030 w 2720030"/>
              <a:gd name="connsiteY7" fmla="*/ 1120102 h 1631216"/>
              <a:gd name="connsiteX8" fmla="*/ 2720030 w 2720030"/>
              <a:gd name="connsiteY8" fmla="*/ 1631216 h 1631216"/>
              <a:gd name="connsiteX9" fmla="*/ 2230425 w 2720030"/>
              <a:gd name="connsiteY9" fmla="*/ 1631216 h 1631216"/>
              <a:gd name="connsiteX10" fmla="*/ 1686419 w 2720030"/>
              <a:gd name="connsiteY10" fmla="*/ 1631216 h 1631216"/>
              <a:gd name="connsiteX11" fmla="*/ 1142413 w 2720030"/>
              <a:gd name="connsiteY11" fmla="*/ 1631216 h 1631216"/>
              <a:gd name="connsiteX12" fmla="*/ 625607 w 2720030"/>
              <a:gd name="connsiteY12" fmla="*/ 1631216 h 1631216"/>
              <a:gd name="connsiteX13" fmla="*/ 0 w 2720030"/>
              <a:gd name="connsiteY13" fmla="*/ 1631216 h 1631216"/>
              <a:gd name="connsiteX14" fmla="*/ 0 w 2720030"/>
              <a:gd name="connsiteY14" fmla="*/ 1054853 h 1631216"/>
              <a:gd name="connsiteX15" fmla="*/ 0 w 2720030"/>
              <a:gd name="connsiteY15" fmla="*/ 478490 h 1631216"/>
              <a:gd name="connsiteX16" fmla="*/ 0 w 2720030"/>
              <a:gd name="connsiteY16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63121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89170" y="249505"/>
                  <a:pt x="2717951" y="451565"/>
                  <a:pt x="2720030" y="576363"/>
                </a:cubicBezTo>
                <a:cubicBezTo>
                  <a:pt x="2722109" y="701161"/>
                  <a:pt x="2681872" y="1008183"/>
                  <a:pt x="2720030" y="1120102"/>
                </a:cubicBezTo>
                <a:cubicBezTo>
                  <a:pt x="2758188" y="1232021"/>
                  <a:pt x="2659254" y="1408175"/>
                  <a:pt x="2720030" y="1631216"/>
                </a:cubicBezTo>
                <a:cubicBezTo>
                  <a:pt x="2548123" y="1642595"/>
                  <a:pt x="2438404" y="1621455"/>
                  <a:pt x="2230425" y="1631216"/>
                </a:cubicBezTo>
                <a:cubicBezTo>
                  <a:pt x="2022446" y="1640977"/>
                  <a:pt x="1906917" y="1623135"/>
                  <a:pt x="1686419" y="1631216"/>
                </a:cubicBezTo>
                <a:cubicBezTo>
                  <a:pt x="1465921" y="1639297"/>
                  <a:pt x="1272730" y="1591981"/>
                  <a:pt x="1142413" y="1631216"/>
                </a:cubicBezTo>
                <a:cubicBezTo>
                  <a:pt x="1012096" y="1670451"/>
                  <a:pt x="757556" y="1587460"/>
                  <a:pt x="625607" y="1631216"/>
                </a:cubicBezTo>
                <a:cubicBezTo>
                  <a:pt x="493658" y="1674972"/>
                  <a:pt x="243831" y="1615645"/>
                  <a:pt x="0" y="1631216"/>
                </a:cubicBezTo>
                <a:cubicBezTo>
                  <a:pt x="-14002" y="1500168"/>
                  <a:pt x="50436" y="1265717"/>
                  <a:pt x="0" y="1054853"/>
                </a:cubicBezTo>
                <a:cubicBezTo>
                  <a:pt x="-50436" y="843989"/>
                  <a:pt x="46578" y="715972"/>
                  <a:pt x="0" y="478490"/>
                </a:cubicBezTo>
                <a:cubicBezTo>
                  <a:pt x="-46578" y="241008"/>
                  <a:pt x="49973" y="2004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This is one reason why we need to use the so-called “general form” of the equation for a straight line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/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2395190"/>
            <a:ext cx="2720030" cy="2554545"/>
          </a:xfrm>
          <a:custGeom>
            <a:avLst/>
            <a:gdLst>
              <a:gd name="connsiteX0" fmla="*/ 0 w 2720030"/>
              <a:gd name="connsiteY0" fmla="*/ 0 h 2554545"/>
              <a:gd name="connsiteX1" fmla="*/ 516806 w 2720030"/>
              <a:gd name="connsiteY1" fmla="*/ 0 h 2554545"/>
              <a:gd name="connsiteX2" fmla="*/ 979211 w 2720030"/>
              <a:gd name="connsiteY2" fmla="*/ 0 h 2554545"/>
              <a:gd name="connsiteX3" fmla="*/ 1577617 w 2720030"/>
              <a:gd name="connsiteY3" fmla="*/ 0 h 2554545"/>
              <a:gd name="connsiteX4" fmla="*/ 2094423 w 2720030"/>
              <a:gd name="connsiteY4" fmla="*/ 0 h 2554545"/>
              <a:gd name="connsiteX5" fmla="*/ 2720030 w 2720030"/>
              <a:gd name="connsiteY5" fmla="*/ 0 h 2554545"/>
              <a:gd name="connsiteX6" fmla="*/ 2720030 w 2720030"/>
              <a:gd name="connsiteY6" fmla="*/ 562000 h 2554545"/>
              <a:gd name="connsiteX7" fmla="*/ 2720030 w 2720030"/>
              <a:gd name="connsiteY7" fmla="*/ 1072909 h 2554545"/>
              <a:gd name="connsiteX8" fmla="*/ 2720030 w 2720030"/>
              <a:gd name="connsiteY8" fmla="*/ 1583818 h 2554545"/>
              <a:gd name="connsiteX9" fmla="*/ 2720030 w 2720030"/>
              <a:gd name="connsiteY9" fmla="*/ 2043636 h 2554545"/>
              <a:gd name="connsiteX10" fmla="*/ 2720030 w 2720030"/>
              <a:gd name="connsiteY10" fmla="*/ 2554545 h 2554545"/>
              <a:gd name="connsiteX11" fmla="*/ 2176024 w 2720030"/>
              <a:gd name="connsiteY11" fmla="*/ 2554545 h 2554545"/>
              <a:gd name="connsiteX12" fmla="*/ 1659218 w 2720030"/>
              <a:gd name="connsiteY12" fmla="*/ 2554545 h 2554545"/>
              <a:gd name="connsiteX13" fmla="*/ 1060812 w 2720030"/>
              <a:gd name="connsiteY13" fmla="*/ 2554545 h 2554545"/>
              <a:gd name="connsiteX14" fmla="*/ 462405 w 2720030"/>
              <a:gd name="connsiteY14" fmla="*/ 2554545 h 2554545"/>
              <a:gd name="connsiteX15" fmla="*/ 0 w 2720030"/>
              <a:gd name="connsiteY15" fmla="*/ 2554545 h 2554545"/>
              <a:gd name="connsiteX16" fmla="*/ 0 w 2720030"/>
              <a:gd name="connsiteY16" fmla="*/ 2043636 h 2554545"/>
              <a:gd name="connsiteX17" fmla="*/ 0 w 2720030"/>
              <a:gd name="connsiteY17" fmla="*/ 1558272 h 2554545"/>
              <a:gd name="connsiteX18" fmla="*/ 0 w 2720030"/>
              <a:gd name="connsiteY18" fmla="*/ 1124000 h 2554545"/>
              <a:gd name="connsiteX19" fmla="*/ 0 w 2720030"/>
              <a:gd name="connsiteY19" fmla="*/ 664182 h 2554545"/>
              <a:gd name="connsiteX20" fmla="*/ 0 w 2720030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554545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5239" y="134651"/>
                  <a:pt x="2701269" y="343717"/>
                  <a:pt x="2720030" y="562000"/>
                </a:cubicBezTo>
                <a:cubicBezTo>
                  <a:pt x="2738791" y="780283"/>
                  <a:pt x="2663229" y="902661"/>
                  <a:pt x="2720030" y="1072909"/>
                </a:cubicBezTo>
                <a:cubicBezTo>
                  <a:pt x="2776831" y="1243157"/>
                  <a:pt x="2683415" y="1459986"/>
                  <a:pt x="2720030" y="1583818"/>
                </a:cubicBezTo>
                <a:cubicBezTo>
                  <a:pt x="2756645" y="1707650"/>
                  <a:pt x="2685182" y="1950917"/>
                  <a:pt x="2720030" y="2043636"/>
                </a:cubicBezTo>
                <a:cubicBezTo>
                  <a:pt x="2754878" y="2136355"/>
                  <a:pt x="2712206" y="2346749"/>
                  <a:pt x="2720030" y="2554545"/>
                </a:cubicBezTo>
                <a:cubicBezTo>
                  <a:pt x="2523358" y="2603290"/>
                  <a:pt x="2306341" y="2515310"/>
                  <a:pt x="2176024" y="2554545"/>
                </a:cubicBezTo>
                <a:cubicBezTo>
                  <a:pt x="2045707" y="2593780"/>
                  <a:pt x="1791167" y="2510789"/>
                  <a:pt x="1659218" y="2554545"/>
                </a:cubicBezTo>
                <a:cubicBezTo>
                  <a:pt x="1527269" y="2598301"/>
                  <a:pt x="1289591" y="2485333"/>
                  <a:pt x="1060812" y="2554545"/>
                </a:cubicBezTo>
                <a:cubicBezTo>
                  <a:pt x="832033" y="2623757"/>
                  <a:pt x="600156" y="2483189"/>
                  <a:pt x="462405" y="2554545"/>
                </a:cubicBezTo>
                <a:cubicBezTo>
                  <a:pt x="324654" y="2625901"/>
                  <a:pt x="124798" y="2526337"/>
                  <a:pt x="0" y="2554545"/>
                </a:cubicBezTo>
                <a:cubicBezTo>
                  <a:pt x="-33668" y="2384080"/>
                  <a:pt x="19553" y="2250321"/>
                  <a:pt x="0" y="2043636"/>
                </a:cubicBezTo>
                <a:cubicBezTo>
                  <a:pt x="-19553" y="1836951"/>
                  <a:pt x="22140" y="1711261"/>
                  <a:pt x="0" y="1558272"/>
                </a:cubicBezTo>
                <a:cubicBezTo>
                  <a:pt x="-22140" y="1405283"/>
                  <a:pt x="40236" y="1255729"/>
                  <a:pt x="0" y="1124000"/>
                </a:cubicBezTo>
                <a:cubicBezTo>
                  <a:pt x="-40236" y="992271"/>
                  <a:pt x="21048" y="761847"/>
                  <a:pt x="0" y="664182"/>
                </a:cubicBezTo>
                <a:cubicBezTo>
                  <a:pt x="-21048" y="566517"/>
                  <a:pt x="50226" y="1589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lines </a:t>
            </a:r>
            <a:r>
              <a:rPr lang="en-GB" sz="2000" dirty="0">
                <a:ea typeface="Cambria Math" panose="02040503050406030204" pitchFamily="18" charset="0"/>
              </a:rPr>
              <a:t>can be used to separate data points of two classes, the </a:t>
            </a:r>
            <a:r>
              <a:rPr lang="en-GB" sz="2000" b="1" dirty="0">
                <a:ea typeface="Cambria Math" panose="02040503050406030204" pitchFamily="18" charset="0"/>
              </a:rPr>
              <a:t>slope-intercept form </a:t>
            </a:r>
            <a:r>
              <a:rPr lang="en-GB" sz="2000" dirty="0">
                <a:ea typeface="Cambria Math" panose="02040503050406030204" pitchFamily="18" charset="0"/>
              </a:rPr>
              <a:t>to describe the line is not appropriate to use in </a:t>
            </a:r>
            <a:r>
              <a:rPr lang="en-GB" sz="2000" b="1" dirty="0">
                <a:ea typeface="Cambria Math" panose="02040503050406030204" pitchFamily="18" charset="0"/>
              </a:rPr>
              <a:t>SVM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/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2755</TotalTime>
  <Words>1593</Words>
  <Application>Microsoft Macintosh PowerPoint</Application>
  <PresentationFormat>Widescreen</PresentationFormat>
  <Paragraphs>585</Paragraphs>
  <Slides>43</Slides>
  <Notes>43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Calibri Light (Headings)</vt:lpstr>
      <vt:lpstr>Cambria Math</vt:lpstr>
      <vt:lpstr>Raleway</vt:lpstr>
      <vt:lpstr>Wingdings</vt:lpstr>
      <vt:lpstr>Office Theme</vt:lpstr>
      <vt:lpstr>Support Vector Machine -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571</cp:revision>
  <dcterms:created xsi:type="dcterms:W3CDTF">2022-05-11T03:47:05Z</dcterms:created>
  <dcterms:modified xsi:type="dcterms:W3CDTF">2024-10-07T16:36:05Z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