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325" r:id="rId6"/>
    <p:sldId id="326" r:id="rId7"/>
    <p:sldId id="327" r:id="rId8"/>
    <p:sldId id="328" r:id="rId9"/>
    <p:sldId id="329" r:id="rId10"/>
    <p:sldId id="332" r:id="rId11"/>
    <p:sldId id="330" r:id="rId12"/>
    <p:sldId id="331" r:id="rId13"/>
    <p:sldId id="333" r:id="rId14"/>
    <p:sldId id="334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 autoAdjust="0"/>
    <p:restoredTop sz="94150" autoAdjust="0"/>
  </p:normalViewPr>
  <p:slideViewPr>
    <p:cSldViewPr snapToGrid="0">
      <p:cViewPr>
        <p:scale>
          <a:sx n="93" d="100"/>
          <a:sy n="93" d="100"/>
        </p:scale>
        <p:origin x="192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610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21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49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74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62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90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37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44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0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66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10/2/24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10/2/24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10/2/24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10/2/24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10/2/24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10/2/24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10/2/24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10/2/24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10/2/24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10/2/24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10/2/24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10/2/24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NLP Text pre-processing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800" b="1" i="0" u="none" strike="noStrike" dirty="0" err="1">
                <a:effectLst/>
                <a:latin typeface="system-ui"/>
              </a:rPr>
              <a:t>CountVectorizer</a:t>
            </a:r>
            <a:r>
              <a:rPr lang="en-PH" sz="2800" b="0" i="0" u="none" strike="noStrike" dirty="0">
                <a:effectLst/>
                <a:latin typeface="system-ui"/>
              </a:rPr>
              <a:t> is used to </a:t>
            </a:r>
            <a:r>
              <a:rPr lang="en-PH" sz="2800" b="1" i="0" u="none" strike="noStrike" dirty="0">
                <a:solidFill>
                  <a:srgbClr val="00B0F0"/>
                </a:solidFill>
                <a:effectLst/>
                <a:latin typeface="system-ui"/>
              </a:rPr>
              <a:t>convert text data into numerical form</a:t>
            </a:r>
            <a:r>
              <a:rPr lang="en-PH" sz="2800" b="0" i="0" u="none" strike="noStrike" dirty="0">
                <a:effectLst/>
                <a:latin typeface="system-ui"/>
              </a:rPr>
              <a:t>. </a:t>
            </a:r>
          </a:p>
          <a:p>
            <a:pPr algn="l"/>
            <a:endParaRPr lang="en-PH" sz="2800" dirty="0">
              <a:latin typeface="system-ui"/>
            </a:endParaRPr>
          </a:p>
          <a:p>
            <a:pPr algn="l"/>
            <a:r>
              <a:rPr lang="en-PH" sz="2800" b="0" i="0" u="none" strike="noStrike" dirty="0">
                <a:effectLst/>
                <a:latin typeface="system-ui"/>
              </a:rPr>
              <a:t>This creates a </a:t>
            </a:r>
            <a:r>
              <a:rPr lang="en-PH" sz="2800" b="1" i="0" u="none" strike="noStrike" dirty="0">
                <a:solidFill>
                  <a:srgbClr val="00B0F0"/>
                </a:solidFill>
                <a:effectLst/>
                <a:latin typeface="system-ui"/>
              </a:rPr>
              <a:t>bag of words </a:t>
            </a:r>
            <a:r>
              <a:rPr lang="en-PH" sz="2800" b="0" i="0" u="none" strike="noStrike" dirty="0">
                <a:effectLst/>
                <a:latin typeface="system-ui"/>
              </a:rPr>
              <a:t>where each word is treated as a separate feature and the count of each word in a given document is used as the value of that feature.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180302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B4580-0653-5AAA-3E4F-7A63D02B31FE}"/>
              </a:ext>
            </a:extLst>
          </p:cNvPr>
          <p:cNvSpPr txBox="1"/>
          <p:nvPr/>
        </p:nvSpPr>
        <p:spPr>
          <a:xfrm>
            <a:off x="1522426" y="1459230"/>
            <a:ext cx="914714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sat’,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sat in the hat’,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with the hat’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3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624703"/>
              </p:ext>
            </p:extLst>
          </p:nvPr>
        </p:nvGraphicFramePr>
        <p:xfrm>
          <a:off x="707583" y="1531620"/>
          <a:ext cx="10776829" cy="379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547">
                  <a:extLst>
                    <a:ext uri="{9D8B030D-6E8A-4147-A177-3AD203B41FA5}">
                      <a16:colId xmlns:a16="http://schemas.microsoft.com/office/drawing/2014/main" val="1387732229"/>
                    </a:ext>
                  </a:extLst>
                </a:gridCol>
                <a:gridCol w="1539547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539547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539547">
                  <a:extLst>
                    <a:ext uri="{9D8B030D-6E8A-4147-A177-3AD203B41FA5}">
                      <a16:colId xmlns:a16="http://schemas.microsoft.com/office/drawing/2014/main" val="1778066295"/>
                    </a:ext>
                  </a:extLst>
                </a:gridCol>
                <a:gridCol w="1539547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  <a:gridCol w="1539547">
                  <a:extLst>
                    <a:ext uri="{9D8B030D-6E8A-4147-A177-3AD203B41FA5}">
                      <a16:colId xmlns:a16="http://schemas.microsoft.com/office/drawing/2014/main" val="2676037765"/>
                    </a:ext>
                  </a:extLst>
                </a:gridCol>
                <a:gridCol w="1539547">
                  <a:extLst>
                    <a:ext uri="{9D8B030D-6E8A-4147-A177-3AD203B41FA5}">
                      <a16:colId xmlns:a16="http://schemas.microsoft.com/office/drawing/2014/main" val="1057182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hat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in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the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with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The cat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The cat sat in the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The cat with the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Text pre-processing</a:t>
            </a:r>
            <a:endParaRPr lang="en-PH" sz="5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7A93C9-E1A7-C7BF-814A-80C9097F3F68}"/>
              </a:ext>
            </a:extLst>
          </p:cNvPr>
          <p:cNvSpPr txBox="1"/>
          <p:nvPr/>
        </p:nvSpPr>
        <p:spPr>
          <a:xfrm>
            <a:off x="459205" y="1490556"/>
            <a:ext cx="11273588" cy="1569660"/>
          </a:xfrm>
          <a:custGeom>
            <a:avLst/>
            <a:gdLst>
              <a:gd name="connsiteX0" fmla="*/ 0 w 11273588"/>
              <a:gd name="connsiteY0" fmla="*/ 0 h 1569660"/>
              <a:gd name="connsiteX1" fmla="*/ 480611 w 11273588"/>
              <a:gd name="connsiteY1" fmla="*/ 0 h 1569660"/>
              <a:gd name="connsiteX2" fmla="*/ 735750 w 11273588"/>
              <a:gd name="connsiteY2" fmla="*/ 0 h 1569660"/>
              <a:gd name="connsiteX3" fmla="*/ 1554568 w 11273588"/>
              <a:gd name="connsiteY3" fmla="*/ 0 h 1569660"/>
              <a:gd name="connsiteX4" fmla="*/ 2035179 w 11273588"/>
              <a:gd name="connsiteY4" fmla="*/ 0 h 1569660"/>
              <a:gd name="connsiteX5" fmla="*/ 2515790 w 11273588"/>
              <a:gd name="connsiteY5" fmla="*/ 0 h 1569660"/>
              <a:gd name="connsiteX6" fmla="*/ 3334609 w 11273588"/>
              <a:gd name="connsiteY6" fmla="*/ 0 h 1569660"/>
              <a:gd name="connsiteX7" fmla="*/ 3702484 w 11273588"/>
              <a:gd name="connsiteY7" fmla="*/ 0 h 1569660"/>
              <a:gd name="connsiteX8" fmla="*/ 4521302 w 11273588"/>
              <a:gd name="connsiteY8" fmla="*/ 0 h 1569660"/>
              <a:gd name="connsiteX9" fmla="*/ 5340121 w 11273588"/>
              <a:gd name="connsiteY9" fmla="*/ 0 h 1569660"/>
              <a:gd name="connsiteX10" fmla="*/ 5933467 w 11273588"/>
              <a:gd name="connsiteY10" fmla="*/ 0 h 1569660"/>
              <a:gd name="connsiteX11" fmla="*/ 6752286 w 11273588"/>
              <a:gd name="connsiteY11" fmla="*/ 0 h 1569660"/>
              <a:gd name="connsiteX12" fmla="*/ 7232897 w 11273588"/>
              <a:gd name="connsiteY12" fmla="*/ 0 h 1569660"/>
              <a:gd name="connsiteX13" fmla="*/ 7713508 w 11273588"/>
              <a:gd name="connsiteY13" fmla="*/ 0 h 1569660"/>
              <a:gd name="connsiteX14" fmla="*/ 8419590 w 11273588"/>
              <a:gd name="connsiteY14" fmla="*/ 0 h 1569660"/>
              <a:gd name="connsiteX15" fmla="*/ 8900201 w 11273588"/>
              <a:gd name="connsiteY15" fmla="*/ 0 h 1569660"/>
              <a:gd name="connsiteX16" fmla="*/ 9719020 w 11273588"/>
              <a:gd name="connsiteY16" fmla="*/ 0 h 1569660"/>
              <a:gd name="connsiteX17" fmla="*/ 10537838 w 11273588"/>
              <a:gd name="connsiteY17" fmla="*/ 0 h 1569660"/>
              <a:gd name="connsiteX18" fmla="*/ 11273588 w 11273588"/>
              <a:gd name="connsiteY18" fmla="*/ 0 h 1569660"/>
              <a:gd name="connsiteX19" fmla="*/ 11273588 w 11273588"/>
              <a:gd name="connsiteY19" fmla="*/ 507523 h 1569660"/>
              <a:gd name="connsiteX20" fmla="*/ 11273588 w 11273588"/>
              <a:gd name="connsiteY20" fmla="*/ 983654 h 1569660"/>
              <a:gd name="connsiteX21" fmla="*/ 11273588 w 11273588"/>
              <a:gd name="connsiteY21" fmla="*/ 1569660 h 1569660"/>
              <a:gd name="connsiteX22" fmla="*/ 10567505 w 11273588"/>
              <a:gd name="connsiteY22" fmla="*/ 1569660 h 1569660"/>
              <a:gd name="connsiteX23" fmla="*/ 10199630 w 11273588"/>
              <a:gd name="connsiteY23" fmla="*/ 1569660 h 1569660"/>
              <a:gd name="connsiteX24" fmla="*/ 9606284 w 11273588"/>
              <a:gd name="connsiteY24" fmla="*/ 1569660 h 1569660"/>
              <a:gd name="connsiteX25" fmla="*/ 9351145 w 11273588"/>
              <a:gd name="connsiteY25" fmla="*/ 1569660 h 1569660"/>
              <a:gd name="connsiteX26" fmla="*/ 9096005 w 11273588"/>
              <a:gd name="connsiteY26" fmla="*/ 1569660 h 1569660"/>
              <a:gd name="connsiteX27" fmla="*/ 8502659 w 11273588"/>
              <a:gd name="connsiteY27" fmla="*/ 1569660 h 1569660"/>
              <a:gd name="connsiteX28" fmla="*/ 8134784 w 11273588"/>
              <a:gd name="connsiteY28" fmla="*/ 1569660 h 1569660"/>
              <a:gd name="connsiteX29" fmla="*/ 7428701 w 11273588"/>
              <a:gd name="connsiteY29" fmla="*/ 1569660 h 1569660"/>
              <a:gd name="connsiteX30" fmla="*/ 7060826 w 11273588"/>
              <a:gd name="connsiteY30" fmla="*/ 1569660 h 1569660"/>
              <a:gd name="connsiteX31" fmla="*/ 6354744 w 11273588"/>
              <a:gd name="connsiteY31" fmla="*/ 1569660 h 1569660"/>
              <a:gd name="connsiteX32" fmla="*/ 6099604 w 11273588"/>
              <a:gd name="connsiteY32" fmla="*/ 1569660 h 1569660"/>
              <a:gd name="connsiteX33" fmla="*/ 5393522 w 11273588"/>
              <a:gd name="connsiteY33" fmla="*/ 1569660 h 1569660"/>
              <a:gd name="connsiteX34" fmla="*/ 5025647 w 11273588"/>
              <a:gd name="connsiteY34" fmla="*/ 1569660 h 1569660"/>
              <a:gd name="connsiteX35" fmla="*/ 4770508 w 11273588"/>
              <a:gd name="connsiteY35" fmla="*/ 1569660 h 1569660"/>
              <a:gd name="connsiteX36" fmla="*/ 4402633 w 11273588"/>
              <a:gd name="connsiteY36" fmla="*/ 1569660 h 1569660"/>
              <a:gd name="connsiteX37" fmla="*/ 3696550 w 11273588"/>
              <a:gd name="connsiteY37" fmla="*/ 1569660 h 1569660"/>
              <a:gd name="connsiteX38" fmla="*/ 3328675 w 11273588"/>
              <a:gd name="connsiteY38" fmla="*/ 1569660 h 1569660"/>
              <a:gd name="connsiteX39" fmla="*/ 3073536 w 11273588"/>
              <a:gd name="connsiteY39" fmla="*/ 1569660 h 1569660"/>
              <a:gd name="connsiteX40" fmla="*/ 2705661 w 11273588"/>
              <a:gd name="connsiteY40" fmla="*/ 1569660 h 1569660"/>
              <a:gd name="connsiteX41" fmla="*/ 2225050 w 11273588"/>
              <a:gd name="connsiteY41" fmla="*/ 1569660 h 1569660"/>
              <a:gd name="connsiteX42" fmla="*/ 1631704 w 11273588"/>
              <a:gd name="connsiteY42" fmla="*/ 1569660 h 1569660"/>
              <a:gd name="connsiteX43" fmla="*/ 1263829 w 11273588"/>
              <a:gd name="connsiteY43" fmla="*/ 1569660 h 1569660"/>
              <a:gd name="connsiteX44" fmla="*/ 0 w 11273588"/>
              <a:gd name="connsiteY44" fmla="*/ 1569660 h 1569660"/>
              <a:gd name="connsiteX45" fmla="*/ 0 w 11273588"/>
              <a:gd name="connsiteY45" fmla="*/ 1046440 h 1569660"/>
              <a:gd name="connsiteX46" fmla="*/ 0 w 11273588"/>
              <a:gd name="connsiteY46" fmla="*/ 523220 h 1569660"/>
              <a:gd name="connsiteX47" fmla="*/ 0 w 11273588"/>
              <a:gd name="connsiteY47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3588" h="1569660" extrusionOk="0">
                <a:moveTo>
                  <a:pt x="0" y="0"/>
                </a:moveTo>
                <a:cubicBezTo>
                  <a:pt x="218019" y="-47758"/>
                  <a:pt x="261734" y="1517"/>
                  <a:pt x="480611" y="0"/>
                </a:cubicBezTo>
                <a:cubicBezTo>
                  <a:pt x="699488" y="-1517"/>
                  <a:pt x="609095" y="21633"/>
                  <a:pt x="735750" y="0"/>
                </a:cubicBezTo>
                <a:cubicBezTo>
                  <a:pt x="862405" y="-21633"/>
                  <a:pt x="1237841" y="42735"/>
                  <a:pt x="1554568" y="0"/>
                </a:cubicBezTo>
                <a:cubicBezTo>
                  <a:pt x="1871295" y="-42735"/>
                  <a:pt x="1834799" y="20249"/>
                  <a:pt x="2035179" y="0"/>
                </a:cubicBezTo>
                <a:cubicBezTo>
                  <a:pt x="2235559" y="-20249"/>
                  <a:pt x="2395608" y="12592"/>
                  <a:pt x="2515790" y="0"/>
                </a:cubicBezTo>
                <a:cubicBezTo>
                  <a:pt x="2635972" y="-12592"/>
                  <a:pt x="2939065" y="47997"/>
                  <a:pt x="3334609" y="0"/>
                </a:cubicBezTo>
                <a:cubicBezTo>
                  <a:pt x="3730153" y="-47997"/>
                  <a:pt x="3526508" y="35802"/>
                  <a:pt x="3702484" y="0"/>
                </a:cubicBezTo>
                <a:cubicBezTo>
                  <a:pt x="3878461" y="-35802"/>
                  <a:pt x="4219299" y="38388"/>
                  <a:pt x="4521302" y="0"/>
                </a:cubicBezTo>
                <a:cubicBezTo>
                  <a:pt x="4823305" y="-38388"/>
                  <a:pt x="5038178" y="12085"/>
                  <a:pt x="5340121" y="0"/>
                </a:cubicBezTo>
                <a:cubicBezTo>
                  <a:pt x="5642064" y="-12085"/>
                  <a:pt x="5641500" y="70449"/>
                  <a:pt x="5933467" y="0"/>
                </a:cubicBezTo>
                <a:cubicBezTo>
                  <a:pt x="6225434" y="-70449"/>
                  <a:pt x="6474431" y="83258"/>
                  <a:pt x="6752286" y="0"/>
                </a:cubicBezTo>
                <a:cubicBezTo>
                  <a:pt x="7030141" y="-83258"/>
                  <a:pt x="7024446" y="39598"/>
                  <a:pt x="7232897" y="0"/>
                </a:cubicBezTo>
                <a:cubicBezTo>
                  <a:pt x="7441348" y="-39598"/>
                  <a:pt x="7601992" y="10171"/>
                  <a:pt x="7713508" y="0"/>
                </a:cubicBezTo>
                <a:cubicBezTo>
                  <a:pt x="7825024" y="-10171"/>
                  <a:pt x="8192280" y="27044"/>
                  <a:pt x="8419590" y="0"/>
                </a:cubicBezTo>
                <a:cubicBezTo>
                  <a:pt x="8646900" y="-27044"/>
                  <a:pt x="8755057" y="17181"/>
                  <a:pt x="8900201" y="0"/>
                </a:cubicBezTo>
                <a:cubicBezTo>
                  <a:pt x="9045345" y="-17181"/>
                  <a:pt x="9484490" y="73830"/>
                  <a:pt x="9719020" y="0"/>
                </a:cubicBezTo>
                <a:cubicBezTo>
                  <a:pt x="9953550" y="-73830"/>
                  <a:pt x="10322646" y="77979"/>
                  <a:pt x="10537838" y="0"/>
                </a:cubicBezTo>
                <a:cubicBezTo>
                  <a:pt x="10753030" y="-77979"/>
                  <a:pt x="10913436" y="66670"/>
                  <a:pt x="11273588" y="0"/>
                </a:cubicBezTo>
                <a:cubicBezTo>
                  <a:pt x="11278060" y="151186"/>
                  <a:pt x="11218996" y="280189"/>
                  <a:pt x="11273588" y="507523"/>
                </a:cubicBezTo>
                <a:cubicBezTo>
                  <a:pt x="11328180" y="734857"/>
                  <a:pt x="11224791" y="746818"/>
                  <a:pt x="11273588" y="983654"/>
                </a:cubicBezTo>
                <a:cubicBezTo>
                  <a:pt x="11322385" y="1220490"/>
                  <a:pt x="11240958" y="1444261"/>
                  <a:pt x="11273588" y="1569660"/>
                </a:cubicBezTo>
                <a:cubicBezTo>
                  <a:pt x="10987014" y="1635914"/>
                  <a:pt x="10892075" y="1490357"/>
                  <a:pt x="10567505" y="1569660"/>
                </a:cubicBezTo>
                <a:cubicBezTo>
                  <a:pt x="10242935" y="1648963"/>
                  <a:pt x="10373111" y="1564257"/>
                  <a:pt x="10199630" y="1569660"/>
                </a:cubicBezTo>
                <a:cubicBezTo>
                  <a:pt x="10026149" y="1575063"/>
                  <a:pt x="9761164" y="1510505"/>
                  <a:pt x="9606284" y="1569660"/>
                </a:cubicBezTo>
                <a:cubicBezTo>
                  <a:pt x="9451404" y="1628815"/>
                  <a:pt x="9441292" y="1566570"/>
                  <a:pt x="9351145" y="1569660"/>
                </a:cubicBezTo>
                <a:cubicBezTo>
                  <a:pt x="9260998" y="1572750"/>
                  <a:pt x="9147107" y="1562994"/>
                  <a:pt x="9096005" y="1569660"/>
                </a:cubicBezTo>
                <a:cubicBezTo>
                  <a:pt x="9044903" y="1576326"/>
                  <a:pt x="8766712" y="1550251"/>
                  <a:pt x="8502659" y="1569660"/>
                </a:cubicBezTo>
                <a:cubicBezTo>
                  <a:pt x="8238606" y="1589069"/>
                  <a:pt x="8286753" y="1548716"/>
                  <a:pt x="8134784" y="1569660"/>
                </a:cubicBezTo>
                <a:cubicBezTo>
                  <a:pt x="7982816" y="1590604"/>
                  <a:pt x="7627650" y="1532704"/>
                  <a:pt x="7428701" y="1569660"/>
                </a:cubicBezTo>
                <a:cubicBezTo>
                  <a:pt x="7229752" y="1606616"/>
                  <a:pt x="7159619" y="1528477"/>
                  <a:pt x="7060826" y="1569660"/>
                </a:cubicBezTo>
                <a:cubicBezTo>
                  <a:pt x="6962034" y="1610843"/>
                  <a:pt x="6673948" y="1490518"/>
                  <a:pt x="6354744" y="1569660"/>
                </a:cubicBezTo>
                <a:cubicBezTo>
                  <a:pt x="6035540" y="1648802"/>
                  <a:pt x="6155453" y="1553085"/>
                  <a:pt x="6099604" y="1569660"/>
                </a:cubicBezTo>
                <a:cubicBezTo>
                  <a:pt x="6043755" y="1586235"/>
                  <a:pt x="5587779" y="1541855"/>
                  <a:pt x="5393522" y="1569660"/>
                </a:cubicBezTo>
                <a:cubicBezTo>
                  <a:pt x="5199265" y="1597465"/>
                  <a:pt x="5113817" y="1552052"/>
                  <a:pt x="5025647" y="1569660"/>
                </a:cubicBezTo>
                <a:cubicBezTo>
                  <a:pt x="4937477" y="1587268"/>
                  <a:pt x="4825987" y="1547781"/>
                  <a:pt x="4770508" y="1569660"/>
                </a:cubicBezTo>
                <a:cubicBezTo>
                  <a:pt x="4715029" y="1591539"/>
                  <a:pt x="4541803" y="1537219"/>
                  <a:pt x="4402633" y="1569660"/>
                </a:cubicBezTo>
                <a:cubicBezTo>
                  <a:pt x="4263463" y="1602101"/>
                  <a:pt x="3886254" y="1559774"/>
                  <a:pt x="3696550" y="1569660"/>
                </a:cubicBezTo>
                <a:cubicBezTo>
                  <a:pt x="3506846" y="1579546"/>
                  <a:pt x="3446357" y="1546001"/>
                  <a:pt x="3328675" y="1569660"/>
                </a:cubicBezTo>
                <a:cubicBezTo>
                  <a:pt x="3210994" y="1593319"/>
                  <a:pt x="3124763" y="1562352"/>
                  <a:pt x="3073536" y="1569660"/>
                </a:cubicBezTo>
                <a:cubicBezTo>
                  <a:pt x="3022309" y="1576968"/>
                  <a:pt x="2869209" y="1551597"/>
                  <a:pt x="2705661" y="1569660"/>
                </a:cubicBezTo>
                <a:cubicBezTo>
                  <a:pt x="2542113" y="1587723"/>
                  <a:pt x="2420160" y="1560275"/>
                  <a:pt x="2225050" y="1569660"/>
                </a:cubicBezTo>
                <a:cubicBezTo>
                  <a:pt x="2029940" y="1579045"/>
                  <a:pt x="1909136" y="1558626"/>
                  <a:pt x="1631704" y="1569660"/>
                </a:cubicBezTo>
                <a:cubicBezTo>
                  <a:pt x="1354272" y="1580694"/>
                  <a:pt x="1444194" y="1534737"/>
                  <a:pt x="1263829" y="1569660"/>
                </a:cubicBezTo>
                <a:cubicBezTo>
                  <a:pt x="1083465" y="1604583"/>
                  <a:pt x="630842" y="1469580"/>
                  <a:pt x="0" y="1569660"/>
                </a:cubicBezTo>
                <a:cubicBezTo>
                  <a:pt x="-30159" y="1434418"/>
                  <a:pt x="14527" y="1289500"/>
                  <a:pt x="0" y="1046440"/>
                </a:cubicBezTo>
                <a:cubicBezTo>
                  <a:pt x="-14527" y="803380"/>
                  <a:pt x="1060" y="713816"/>
                  <a:pt x="0" y="523220"/>
                </a:cubicBezTo>
                <a:cubicBezTo>
                  <a:pt x="-1060" y="332624"/>
                  <a:pt x="6695" y="218480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3200" b="1" dirty="0">
                <a:solidFill>
                  <a:srgbClr val="0070C0"/>
                </a:solidFill>
              </a:rPr>
              <a:t>Text pre-processing </a:t>
            </a:r>
            <a:r>
              <a:rPr lang="en-PH" sz="3200" dirty="0"/>
              <a:t>refers to a series of techniques used to </a:t>
            </a:r>
            <a:r>
              <a:rPr lang="en-PH" sz="3200" b="1" dirty="0"/>
              <a:t>clean</a:t>
            </a:r>
            <a:r>
              <a:rPr lang="en-PH" sz="3200" dirty="0"/>
              <a:t>, </a:t>
            </a:r>
            <a:r>
              <a:rPr lang="en-PH" sz="3200" b="1" dirty="0"/>
              <a:t>transform</a:t>
            </a:r>
            <a:r>
              <a:rPr lang="en-PH" sz="3200" dirty="0"/>
              <a:t> and </a:t>
            </a:r>
            <a:r>
              <a:rPr lang="en-PH" sz="3200" b="1" dirty="0"/>
              <a:t>prepare</a:t>
            </a:r>
            <a:r>
              <a:rPr lang="en-PH" sz="3200" dirty="0"/>
              <a:t> raw textual data into a format that is suitable for NLP or ML tasks.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27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Steps in Text pre-processing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459205" y="1096917"/>
            <a:ext cx="11273588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Lower Casing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Tokenization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Removing</a:t>
            </a:r>
            <a:r>
              <a:rPr lang="en-PH" sz="3000" dirty="0"/>
              <a:t> </a:t>
            </a:r>
            <a:r>
              <a:rPr lang="en-PH" sz="3000" b="1" dirty="0"/>
              <a:t>punctuation marks, special characters, URLs and digits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Stop Word Removal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Stemming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Lemmatization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b="1" dirty="0"/>
              <a:t> Count Vectorizer and TF-IDF</a:t>
            </a:r>
          </a:p>
        </p:txBody>
      </p:sp>
    </p:spTree>
    <p:extLst>
      <p:ext uri="{BB962C8B-B14F-4D97-AF65-F5344CB8AC3E}">
        <p14:creationId xmlns:p14="http://schemas.microsoft.com/office/powerpoint/2010/main" val="280537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Converting Text to Lowercase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1864240" y="4413090"/>
            <a:ext cx="8463516" cy="1333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[”Free”] </a:t>
            </a:r>
            <a:r>
              <a:rPr lang="en-PH" sz="6000" b="0" i="0" u="none" strike="noStrike" dirty="0">
                <a:effectLst/>
                <a:latin typeface="Google Sans"/>
              </a:rPr>
              <a:t>→</a:t>
            </a: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 [“free”]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When we have a text input, such as a paragraph we find words both in lower as well as upper case.  However, the same words written in different cases are considered as different words by the computer.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For example, “</a:t>
            </a:r>
            <a:r>
              <a:rPr lang="en-PH" sz="3000" b="1" dirty="0">
                <a:solidFill>
                  <a:srgbClr val="00B050"/>
                </a:solidFill>
              </a:rPr>
              <a:t>Free</a:t>
            </a:r>
            <a:r>
              <a:rPr lang="en-PH" sz="3000" dirty="0"/>
              <a:t>” and “</a:t>
            </a:r>
            <a:r>
              <a:rPr lang="en-PH" sz="3000" b="1" dirty="0">
                <a:solidFill>
                  <a:srgbClr val="7030A0"/>
                </a:solidFill>
              </a:rPr>
              <a:t>free</a:t>
            </a:r>
            <a:r>
              <a:rPr lang="en-PH" sz="3000" dirty="0"/>
              <a:t>” are considered as </a:t>
            </a:r>
            <a:r>
              <a:rPr lang="en-PH" sz="3000" b="1" dirty="0">
                <a:solidFill>
                  <a:srgbClr val="FF0000"/>
                </a:solidFill>
              </a:rPr>
              <a:t>two separate words </a:t>
            </a:r>
            <a:r>
              <a:rPr lang="en-PH" sz="3000" dirty="0"/>
              <a:t>by the computer even though they mean the same.</a:t>
            </a:r>
          </a:p>
        </p:txBody>
      </p:sp>
    </p:spTree>
    <p:extLst>
      <p:ext uri="{BB962C8B-B14F-4D97-AF65-F5344CB8AC3E}">
        <p14:creationId xmlns:p14="http://schemas.microsoft.com/office/powerpoint/2010/main" val="31840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Stop Word Removal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237958" y="4501655"/>
            <a:ext cx="11716078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[”this is an apple”] </a:t>
            </a:r>
            <a:r>
              <a:rPr lang="en-PH" sz="5000" dirty="0">
                <a:latin typeface="Google Sans"/>
              </a:rPr>
              <a:t>→</a:t>
            </a: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 [“apple”]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Stopwords</a:t>
            </a:r>
            <a:r>
              <a:rPr lang="en-PH" sz="3000" dirty="0"/>
              <a:t> such as “</a:t>
            </a:r>
            <a:r>
              <a:rPr lang="en-PH" sz="3000" b="1" dirty="0"/>
              <a:t>is</a:t>
            </a:r>
            <a:r>
              <a:rPr lang="en-PH" sz="3000" dirty="0"/>
              <a:t>”, “</a:t>
            </a:r>
            <a:r>
              <a:rPr lang="en-PH" sz="3000" b="1" dirty="0"/>
              <a:t>a</a:t>
            </a:r>
            <a:r>
              <a:rPr lang="en-PH" sz="3000" dirty="0"/>
              <a:t>”, “</a:t>
            </a:r>
            <a:r>
              <a:rPr lang="en-PH" sz="3000" b="1" dirty="0"/>
              <a:t>an</a:t>
            </a:r>
            <a:r>
              <a:rPr lang="en-PH" sz="3000" dirty="0"/>
              <a:t>”, “</a:t>
            </a:r>
            <a:r>
              <a:rPr lang="en-PH" sz="3000" b="1" dirty="0"/>
              <a:t>the</a:t>
            </a:r>
            <a:r>
              <a:rPr lang="en-PH" sz="3000" dirty="0"/>
              <a:t>”, “</a:t>
            </a:r>
            <a:r>
              <a:rPr lang="en-PH" sz="3000" b="1" dirty="0"/>
              <a:t>for</a:t>
            </a:r>
            <a:r>
              <a:rPr lang="en-PH" sz="3000" dirty="0"/>
              <a:t>” does not add much value to the meaning of a document and can help </a:t>
            </a:r>
            <a:r>
              <a:rPr lang="en-PH" sz="3000" b="1" dirty="0">
                <a:solidFill>
                  <a:srgbClr val="00B0F0"/>
                </a:solidFill>
              </a:rPr>
              <a:t>focus on the most important information or words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It can </a:t>
            </a:r>
            <a:r>
              <a:rPr lang="en-PH" sz="3000" b="1" dirty="0">
                <a:solidFill>
                  <a:srgbClr val="00B0F0"/>
                </a:solidFill>
              </a:rPr>
              <a:t>reduce the size of the dataset</a:t>
            </a:r>
            <a:r>
              <a:rPr lang="en-PH" sz="3000" dirty="0"/>
              <a:t>, which in turn reduces the training time required for natural language processing models.</a:t>
            </a:r>
          </a:p>
        </p:txBody>
      </p:sp>
    </p:spTree>
    <p:extLst>
      <p:ext uri="{BB962C8B-B14F-4D97-AF65-F5344CB8AC3E}">
        <p14:creationId xmlns:p14="http://schemas.microsoft.com/office/powerpoint/2010/main" val="6560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Tokenization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Tokenization is the process of breaking down large blocks of text such as paragraphs and sentences into smaller, more manageable units.</a:t>
            </a:r>
            <a:endParaRPr lang="en-PH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6E1AB-0E74-A5D4-DB4A-7B908B01C12C}"/>
              </a:ext>
            </a:extLst>
          </p:cNvPr>
          <p:cNvSpPr txBox="1"/>
          <p:nvPr/>
        </p:nvSpPr>
        <p:spPr>
          <a:xfrm>
            <a:off x="2435100" y="2723898"/>
            <a:ext cx="732179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F08ED-0711-558C-CDF7-3EC75952FDA5}"/>
              </a:ext>
            </a:extLst>
          </p:cNvPr>
          <p:cNvSpPr txBox="1"/>
          <p:nvPr/>
        </p:nvSpPr>
        <p:spPr>
          <a:xfrm>
            <a:off x="459203" y="4865762"/>
            <a:ext cx="1149179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[”I”, “see”, “a”, “cute”, “dog”]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05DA478C-F5B6-B26A-DE13-591DA6D2D48B}"/>
              </a:ext>
            </a:extLst>
          </p:cNvPr>
          <p:cNvSpPr/>
          <p:nvPr/>
        </p:nvSpPr>
        <p:spPr>
          <a:xfrm>
            <a:off x="5853679" y="4001076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Stemming is the process of reduction of a word into its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  <a:latin typeface="Inter"/>
              </a:rPr>
              <a:t>root or stem word</a:t>
            </a:r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.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connect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6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Stemming simply cuts the end of words to get the root form. Because of this, it </a:t>
            </a:r>
            <a:r>
              <a:rPr lang="en-PH" sz="3000" b="1" dirty="0">
                <a:solidFill>
                  <a:srgbClr val="FF0000"/>
                </a:solidFill>
              </a:rPr>
              <a:t>returns a word that is not part of the English vocabulary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8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Lemmatization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500" dirty="0"/>
              <a:t>Lemmatization goes beyond simple word reduction and </a:t>
            </a:r>
            <a:r>
              <a:rPr lang="en-PH" sz="2500" b="1" dirty="0">
                <a:solidFill>
                  <a:srgbClr val="00B0F0"/>
                </a:solidFill>
              </a:rPr>
              <a:t>considers the context of a word in a sentence.</a:t>
            </a:r>
            <a:r>
              <a:rPr lang="en-PH" sz="2500" dirty="0"/>
              <a:t> It analyzes the part of speech and meaning to accurately convert words to their base form. A lemma is the base form or dictionary form of a word.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8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2350</TotalTime>
  <Words>529</Words>
  <Application>Microsoft Macintosh PowerPoint</Application>
  <PresentationFormat>Widescreen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Google Sans</vt:lpstr>
      <vt:lpstr>Inter</vt:lpstr>
      <vt:lpstr>source-serif-pro</vt:lpstr>
      <vt:lpstr>system-ui</vt:lpstr>
      <vt:lpstr>Office Theme</vt:lpstr>
      <vt:lpstr>NLP Text pre-processing techniques</vt:lpstr>
      <vt:lpstr>Text pre-processing</vt:lpstr>
      <vt:lpstr>Steps in Text pre-processing</vt:lpstr>
      <vt:lpstr>Converting Text to Lowercase</vt:lpstr>
      <vt:lpstr>Stop Word Removal</vt:lpstr>
      <vt:lpstr>Tokenization</vt:lpstr>
      <vt:lpstr>Stemming</vt:lpstr>
      <vt:lpstr>Stemming</vt:lpstr>
      <vt:lpstr>Lemmatization</vt:lpstr>
      <vt:lpstr>Count Vectorizer</vt:lpstr>
      <vt:lpstr>Count Vectorizer</vt:lpstr>
      <vt:lpstr>Count Vectorizer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483</cp:revision>
  <dcterms:created xsi:type="dcterms:W3CDTF">2022-05-11T03:47:05Z</dcterms:created>
  <dcterms:modified xsi:type="dcterms:W3CDTF">2024-10-02T16:24:10Z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