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6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0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4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5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6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7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8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29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30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1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2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33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34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35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36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37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38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39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40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41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notesSlides/notesSlide42.xml" ContentType="application/vnd.openxmlformats-officedocument.presentationml.notesSlid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43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44.xml" ContentType="application/vnd.openxmlformats-officedocument.presentationml.notesSl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drawings/drawing1.xml" ContentType="application/vnd.openxmlformats-officedocument.drawingml.chartshapes+xml"/>
  <Override PartName="/ppt/notesSlides/notesSlide47.xml" ContentType="application/vnd.openxmlformats-officedocument.presentationml.notesSl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drawings/drawing2.xml" ContentType="application/vnd.openxmlformats-officedocument.drawingml.chartshapes+xml"/>
  <Override PartName="/ppt/notesSlides/notesSlide48.xml" ContentType="application/vnd.openxmlformats-officedocument.presentationml.notesSlid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drawings/drawing3.xml" ContentType="application/vnd.openxmlformats-officedocument.drawingml.chartshapes+xml"/>
  <Override PartName="/ppt/notesSlides/notesSlide49.xml" ContentType="application/vnd.openxmlformats-officedocument.presentationml.notesSlid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drawings/drawing4.xml" ContentType="application/vnd.openxmlformats-officedocument.drawingml.chartshapes+xml"/>
  <Override PartName="/ppt/notesSlides/notesSlide50.xml" ContentType="application/vnd.openxmlformats-officedocument.presentationml.notesSlid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drawings/drawing5.xml" ContentType="application/vnd.openxmlformats-officedocument.drawingml.chartshapes+xml"/>
  <Override PartName="/ppt/notesSlides/notesSlide51.xml" ContentType="application/vnd.openxmlformats-officedocument.presentationml.notesSlid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drawings/drawing6.xml" ContentType="application/vnd.openxmlformats-officedocument.drawingml.chartshapes+xml"/>
  <Override PartName="/ppt/notesSlides/notesSlide52.xml" ContentType="application/vnd.openxmlformats-officedocument.presentationml.notesSlid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drawings/drawing7.xml" ContentType="application/vnd.openxmlformats-officedocument.drawingml.chartshapes+xml"/>
  <Override PartName="/ppt/notesSlides/notesSlide53.xml" ContentType="application/vnd.openxmlformats-officedocument.presentationml.notesSlid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drawings/drawing8.xml" ContentType="application/vnd.openxmlformats-officedocument.drawingml.chartshape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drawings/drawing9.xml" ContentType="application/vnd.openxmlformats-officedocument.drawingml.chartshape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drawings/drawing10.xml" ContentType="application/vnd.openxmlformats-officedocument.drawingml.chartshapes+xml"/>
  <Override PartName="/ppt/notesSlides/notesSlide6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7"/>
  </p:notesMasterIdLst>
  <p:sldIdLst>
    <p:sldId id="257" r:id="rId5"/>
    <p:sldId id="292" r:id="rId6"/>
    <p:sldId id="314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7" r:id="rId16"/>
    <p:sldId id="328" r:id="rId17"/>
    <p:sldId id="324" r:id="rId18"/>
    <p:sldId id="325" r:id="rId19"/>
    <p:sldId id="326" r:id="rId20"/>
    <p:sldId id="329" r:id="rId21"/>
    <p:sldId id="331" r:id="rId22"/>
    <p:sldId id="330" r:id="rId23"/>
    <p:sldId id="332" r:id="rId24"/>
    <p:sldId id="344" r:id="rId25"/>
    <p:sldId id="313" r:id="rId26"/>
    <p:sldId id="315" r:id="rId27"/>
    <p:sldId id="337" r:id="rId28"/>
    <p:sldId id="338" r:id="rId29"/>
    <p:sldId id="343" r:id="rId30"/>
    <p:sldId id="339" r:id="rId31"/>
    <p:sldId id="336" r:id="rId32"/>
    <p:sldId id="342" r:id="rId33"/>
    <p:sldId id="340" r:id="rId34"/>
    <p:sldId id="341" r:id="rId35"/>
    <p:sldId id="335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33" r:id="rId46"/>
    <p:sldId id="334" r:id="rId47"/>
    <p:sldId id="307" r:id="rId48"/>
    <p:sldId id="303" r:id="rId49"/>
    <p:sldId id="293" r:id="rId50"/>
    <p:sldId id="294" r:id="rId51"/>
    <p:sldId id="295" r:id="rId52"/>
    <p:sldId id="296" r:id="rId53"/>
    <p:sldId id="297" r:id="rId54"/>
    <p:sldId id="298" r:id="rId55"/>
    <p:sldId id="300" r:id="rId56"/>
    <p:sldId id="301" r:id="rId57"/>
    <p:sldId id="311" r:id="rId58"/>
    <p:sldId id="312" r:id="rId59"/>
    <p:sldId id="304" r:id="rId60"/>
    <p:sldId id="308" r:id="rId61"/>
    <p:sldId id="302" r:id="rId62"/>
    <p:sldId id="305" r:id="rId63"/>
    <p:sldId id="309" r:id="rId64"/>
    <p:sldId id="306" r:id="rId65"/>
    <p:sldId id="31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9" autoAdjust="0"/>
    <p:restoredTop sz="94169" autoAdjust="0"/>
  </p:normalViewPr>
  <p:slideViewPr>
    <p:cSldViewPr snapToGrid="0">
      <p:cViewPr varScale="1">
        <p:scale>
          <a:sx n="151" d="100"/>
          <a:sy n="151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Relationship Id="rId4" Type="http://schemas.openxmlformats.org/officeDocument/2006/relationships/chartUserShapes" Target="../drawings/drawing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Relationship Id="rId4" Type="http://schemas.openxmlformats.org/officeDocument/2006/relationships/chartUserShapes" Target="../drawings/drawing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Relationship Id="rId4" Type="http://schemas.openxmlformats.org/officeDocument/2006/relationships/chartUserShapes" Target="../drawings/drawing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Relationship Id="rId4" Type="http://schemas.openxmlformats.org/officeDocument/2006/relationships/chartUserShapes" Target="../drawings/drawing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Relationship Id="rId4" Type="http://schemas.openxmlformats.org/officeDocument/2006/relationships/chartUserShapes" Target="../drawings/drawing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Relationship Id="rId4" Type="http://schemas.openxmlformats.org/officeDocument/2006/relationships/chartUserShapes" Target="../drawings/drawing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Relationship Id="rId4" Type="http://schemas.openxmlformats.org/officeDocument/2006/relationships/chartUserShapes" Target="../drawings/drawing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Relationship Id="rId4" Type="http://schemas.openxmlformats.org/officeDocument/2006/relationships/chartUserShapes" Target="../drawings/drawing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Relationship Id="rId4" Type="http://schemas.openxmlformats.org/officeDocument/2006/relationships/chartUserShapes" Target="../drawings/drawing9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Relationship Id="rId4" Type="http://schemas.openxmlformats.org/officeDocument/2006/relationships/chartUserShapes" Target="../drawings/drawing10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94E-6449-B10D-B00DD054A613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94E-6449-B10D-B00DD054A613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94E-6449-B10D-B00DD054A613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94E-6449-B10D-B00DD054A613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94E-6449-B10D-B00DD054A613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94E-6449-B10D-B00DD054A613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94E-6449-B10D-B00DD054A613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94E-6449-B10D-B00DD054A613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94E-6449-B10D-B00DD054A61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894E-6449-B10D-B00DD054A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F05-8A4A-A5E0-9471B58499A4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F05-8A4A-A5E0-9471B58499A4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F05-8A4A-A5E0-9471B58499A4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F05-8A4A-A5E0-9471B58499A4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F05-8A4A-A5E0-9471B58499A4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F05-8A4A-A5E0-9471B58499A4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F05-8A4A-A5E0-9471B58499A4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F05-8A4A-A5E0-9471B58499A4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EF05-8A4A-A5E0-9471B58499A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EF05-8A4A-A5E0-9471B584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1B3-42D6-B0E3-8260DB14F5A6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1B3-42D6-B0E3-8260DB14F5A6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1B3-42D6-B0E3-8260DB14F5A6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1B3-42D6-B0E3-8260DB14F5A6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1B3-42D6-B0E3-8260DB14F5A6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1B3-42D6-B0E3-8260DB14F5A6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1B3-42D6-B0E3-8260DB14F5A6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1B3-42D6-B0E3-8260DB14F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7E5-4E25-974B-F4CFA520EB8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7E5-4E25-974B-F4CFA520EB8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7E5-4E25-974B-F4CFA520EB8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7E5-4E25-974B-F4CFA520EB8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7E5-4E25-974B-F4CFA520EB8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7E5-4E25-974B-F4CFA520EB8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E5-4E25-974B-F4CFA520EB8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D7E5-4E25-974B-F4CFA520EB8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D7E5-4E25-974B-F4CFA520EB8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D7E5-4E25-974B-F4CFA520EB8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7E5-4E25-974B-F4CFA520E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710-4726-B1E6-F096D1E2179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10-4726-B1E6-F096D1E2179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5710-4726-B1E6-F096D1E2179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710-4726-B1E6-F096D1E2179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10-4726-B1E6-F096D1E2179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FCCC-492F-A962-EBEF58A6C7B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0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1285 24575,'21'0'0,"7"0"0,7 0 0,0 0 0,2 0 0,-1 0 0,2 0 0,1 0 0,-12 0 0,-5 0 0,-6 0 0,-6 0 0,-1 0 0,-3 0 0,1 0 0,-1 0 0,1 0 0,-2 0 0,0-1 0,1 0 0,-1-1 0,1 0 0,0 0 0,0 0 0,0 0 0,1 0 0,-1-1 0,1-2 0,-1 0 0,0 0 0,0 1 0,0-1 0,2 0 0,0 0 0,-1-1 0,0 2 0,-2 0 0,1-1 0,0 0 0,2-1 0,0 0 0,0-1 0,0 1 0,-1-2 0,1-1 0,1-1 0,2-1 0,-1 3 0,-2 0 0,1 0 0,-1-1 0,1 0 0,1-2 0,-1 2 0,1 0 0,-2 1 0,-1 1 0,1-1 0,2-2 0,0-2 0,2 0 0,2-2 0,3-3 0,3-1 0,-1-3 0,-2 2 0,-3 3 0,0 2 0,-3 3 0,-2 3 0,-2-1 0,-1 0 0,1-3 0,0-2 0,0-4 0,0-4 0,1-4 0,0-2 0,-1 2 0,-1-2 0,-2 4 0,-1 3 0,1 4 0,-2 5 0,-1 3 0,-1-1 0,0 0 0,0-4 0,0-2 0,0-4 0,0-3 0,0-1 0,0-1 0,0 1 0,0 2 0,0 3 0,0 4 0,0 5 0,0 2 0,0-2 0,0-2 0,0-1 0,0-1 0,-1 0 0,-2 0 0,-2-3 0,-1-1 0,-3 1 0,1 1 0,-3 0 0,1 4 0,1 1 0,0 2 0,3 4 0,1 1 0,1 1 0,1 0 0,-2 0 0,-4 0 0,-2-1 0,-5-1 0,-3-3 0,-5-1 0,-5-3 0,-2-1 0,-1 0 0,-1-1 0,-1 1 0,-2 0 0,-1 0 0,0 3 0,2 4 0,2 4 0,4 2 0,3 0 0,4 0 0,5 0 0,1 0 0,2 0 0,2 0 0,-6 0 0,-5 0 0,-6 0 0,-3 0 0,-1 0 0,2-1 0,-2-1 0,-2-1 0,0 1 0,1 0 0,4 0 0,3 0 0,1 0 0,0 2 0,1-1 0,-1 1 0,2 0 0,3 0 0,3 0 0,2 0 0,4 0 0,2 0 0,1 0 0,2 0 0,-1 0 0,2 0 0,0 0 0,-1 0 0,1 0 0,0 0 0,-1 0 0,1 0 0,-1 0 0,0 0 0,-3 0 0,-1 0 0,0 0 0,1 0 0,1 0 0,0 0 0,1 0 0,1 0 0,0 0 0,1 0 0,-2 1 0,-1 1 0,1 0 0,-1 1 0,1-1 0,1 0 0,-1 0 0,2 0 0,3-1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3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331 429 24575,'0'-10'0,"0"-2"0,0 4 0,0 0 0,0 1 0,0 1 0,0 1 0,0-2 0,0-1 0,0 0 0,0 0 0,0 1 0,0 0 0,0 1 0,0 0 0,0-1 0,0-1 0,0-3 0,0-1 0,0-2 0,0 2 0,0 0 0,0 1 0,0 2 0,0 1 0,0 2 0,0-1 0,0-1 0,0 0 0,0-2 0,0-2 0,0 2 0,0-2 0,0 1 0,0 2 0,0 0 0,0 2 0,0 0 0,0 1 0,0-1 0,0 1 0,-2 0 0,1-1 0,-1 1 0,1 0 0,1 0 0,0 1 0,-2-1 0,1 1 0,-1-1 0,1 0 0,1-1 0,-1 1 0,0 2 0,-2 3 0,-2 4 0,-12 5 0,-7 3 0,-6 1 0,0 2 0,5-3 0,5-2 0,2 0 0,2-2 0,-1 1 0,1 1 0,-1 0 0,2 0 0,0 0 0,1 0 0,1-2 0,3 0 0,3-2 0,3 0 0,4-2 0,1-1 0,3-1 0,9 4 0,1 3 0,6 7 0,5 5 0,0 0 0,3 2 0,-2-3 0,-3-1 0,-4-4 0,-3-3 0,-6-2 0,-1-2 0,-2-1 0,-1-1 0,0-2 0,-2-1 0,0 0 0,0 1 0,0 1 0,2 0 0,-1 2 0,0-1 0,-2 0 0,0-1 0,0 0 0,-1 1 0,1 0 0,0 0 0,0 0 0,-1-1 0,-1 1 0,0 0 0,0-2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7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963 1245 24575,'-24'0'0,"-1"0"0,3-2 0,-1-1 0,-4-3 0,-4-6 0,-6-1 0,0-1 0,0-1 0,0 1 0,0-1 0,-2 0 0,1 0 0,1-2 0,-1-1 0,1-1 0,2 0 0,3 2 0,3 0 0,3 2 0,2-3 0,0 0 0,2 0 0,3 2 0,3 0 0,3 0 0,0 1 0,1 2 0,0 1 0,0 1 0,-2-1 0,1 0 0,-1 1 0,-1-2 0,1 2 0,1 1 0,3-1 0,1 1 0,2 0 0,0-1 0,2 0 0,0-1 0,1 0 0,3 0 0,-1-2 0,1-1 0,-1-3 0,0-2 0,0 2 0,1 1 0,-1 1 0,0 2 0,0 2 0,2 0 0,0 1 0,-1-1 0,1 0 0,0 0 0,0 0 0,0 3 0,0 1 0,0 2 0,0 1 0,0-2 0,2 2 0,0-1 0,3-4 0,5-4 0,3-4 0,4-7 0,5-2 0,1 0 0,0 0 0,-3 5 0,-3 3 0,-6 5 0,-2 5 0,-2 2 0,-1 3 0,0-1 0,0 1 0,1 1 0,2-3 0,3-1 0,4-2 0,2 0 0,1-1 0,1 1 0,1-1 0,1-1 0,-2 3 0,1-1 0,1 1 0,2 1 0,4-1 0,1 0 0,1 1 0,2 1 0,-3 0 0,-3 1 0,-3-1 0,-2 3 0,0 0 0,0 0 0,-1 1 0,0 0 0,-3 0 0,0 1 0,-1-1 0,-1 0 0,0 1 0,0 0 0,-1 1 0,0-1 0,0-1 0,0 0 0,0-1 0,-1 1 0,-1 0 0,-2 0 0,-2 2 0,0-1 0,-2-1 0,0 0 0,-1 1 0,1 1 0,2 0 0,3 0 0,3 0 0,3 0 0,0 0 0,-1 0 0,0 0 0,-2 0 0,-2 0 0,-1 0 0,-1 0 0,1 0 0,3 0 0,0 0 0,3 0 0,0 0 0,0 0 0,-1 0 0,-2 0 0,-4 0 0,-1 0 0,-2 0 0,-1 0 0,0 0 0,1 0 0,-1 0 0,0 0 0,2 0 0,0 0 0,-1 0 0,0 0 0,-1 0 0,-1 0 0,1 0 0,0 0 0,0 0 0,1 0 0,-1 0 0,0 0 0,1 0 0,-1 0 0,2 0 0,0 0 0,0 0 0,0 0 0,-2 0 0,-1 0 0,0 0 0,1 0 0,0 0 0,1 0 0,-1 0 0,0 0 0,0 1 0,0 1 0,0-1 0,0 1 0,0-1 0,0 1 0,-1-1 0,0 2 0,1-2 0,0 1 0,0-1 0,0-1 0,1 1 0,-4-1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9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1 409 24575,'0'-10'0,"0"-1"0,0 0 0,0-1 0,0 0 0,0 1 0,0-1 0,0 0 0,0-4 0,0 1 0,0-3 0,0 1 0,0 3 0,0 0 0,0 2 0,1 2 0,0 1 0,1 2 0,0 2 0,0 0 0,0-1 0,0-1 0,0-1 0,0-2 0,1 1 0,-2 1 0,1 1 0,-1 1 0,-1 1 0,2-1 0,-1-1 0,1-2 0,-1-3 0,-1-1 0,0-1 0,0 2 0,0 1 0,0 3 0,0 1 0,0 1 0,1 2 0,2 4 0,3 3 0,5 4 0,7 7 0,6 2 0,1 3 0,-2-1 0,-6-6 0,-4-2 0,-1 0 0,-3-3 0,0 1 0,-1-1 0,-1-1 0,0-1 0,-1-1 0,-1 1 0,0 2 0,-1-3 0,0 1 0,0-2 0,-1 0 0,0 0 0,0 0 0,-1 1 0,2-1 0,0 1 0,0 0 0,0 1 0,0 1 0,1-1 0,-2-1 0,-1 0 0,-1 1 0,-1 0 0,0 1 0,0-1 0,0 1 0,0 0 0,-1 1 0,-4-1 0,-1 0 0,-3 2 0,-3 1 0,0 1 0,-4 2 0,1 1 0,2-2 0,0-2 0,3-2 0,2 0 0,1-1 0,2 0 0,0-1 0,-3 0 0,0 0 0,-2 0 0,-1 1 0,0 0 0,0 0 0,2 0 0,2-1 0,0 1 0,1 1 0,2-4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0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1285 24575,'21'0'0,"7"0"0,7 0 0,0 0 0,2 0 0,-1 0 0,2 0 0,1 0 0,-12 0 0,-5 0 0,-6 0 0,-6 0 0,-1 0 0,-3 0 0,1 0 0,-1 0 0,1 0 0,-2 0 0,0-1 0,1 0 0,-1-1 0,1 0 0,0 0 0,0 0 0,0 0 0,1 0 0,-1-1 0,1-2 0,-1 0 0,0 0 0,0 1 0,0-1 0,2 0 0,0 0 0,-1-1 0,0 2 0,-2 0 0,1-1 0,0 0 0,2-1 0,0 0 0,0-1 0,0 1 0,-1-2 0,1-1 0,1-1 0,2-1 0,-1 3 0,-2 0 0,1 0 0,-1-1 0,1 0 0,1-2 0,-1 2 0,1 0 0,-2 1 0,-1 1 0,1-1 0,2-2 0,0-2 0,2 0 0,2-2 0,3-3 0,3-1 0,-1-3 0,-2 2 0,-3 3 0,0 2 0,-3 3 0,-2 3 0,-2-1 0,-1 0 0,1-3 0,0-2 0,0-4 0,0-4 0,1-4 0,0-2 0,-1 2 0,-1-2 0,-2 4 0,-1 3 0,1 4 0,-2 5 0,-1 3 0,-1-1 0,0 0 0,0-4 0,0-2 0,0-4 0,0-3 0,0-1 0,0-1 0,0 1 0,0 2 0,0 3 0,0 4 0,0 5 0,0 2 0,0-2 0,0-2 0,0-1 0,0-1 0,-1 0 0,-2 0 0,-2-3 0,-1-1 0,-3 1 0,1 1 0,-3 0 0,1 4 0,1 1 0,0 2 0,3 4 0,1 1 0,1 1 0,1 0 0,-2 0 0,-4 0 0,-2-1 0,-5-1 0,-3-3 0,-5-1 0,-5-3 0,-2-1 0,-1 0 0,-1-1 0,-1 1 0,-2 0 0,-1 0 0,0 3 0,2 4 0,2 4 0,4 2 0,3 0 0,4 0 0,5 0 0,1 0 0,2 0 0,2 0 0,-6 0 0,-5 0 0,-6 0 0,-3 0 0,-1 0 0,2-1 0,-2-1 0,-2-1 0,0 1 0,1 0 0,4 0 0,3 0 0,1 0 0,0 2 0,1-1 0,-1 1 0,2 0 0,3 0 0,3 0 0,2 0 0,4 0 0,2 0 0,1 0 0,2 0 0,-1 0 0,2 0 0,0 0 0,-1 0 0,1 0 0,0 0 0,-1 0 0,1 0 0,-1 0 0,0 0 0,-3 0 0,-1 0 0,0 0 0,1 0 0,1 0 0,0 0 0,1 0 0,1 0 0,0 0 0,1 0 0,-2 1 0,-1 1 0,1 0 0,-1 1 0,1-1 0,1 0 0,-1 0 0,2 0 0,3-1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3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331 429 24575,'0'-10'0,"0"-2"0,0 4 0,0 0 0,0 1 0,0 1 0,0 1 0,0-2 0,0-1 0,0 0 0,0 0 0,0 1 0,0 0 0,0 1 0,0 0 0,0-1 0,0-1 0,0-3 0,0-1 0,0-2 0,0 2 0,0 0 0,0 1 0,0 2 0,0 1 0,0 2 0,0-1 0,0-1 0,0 0 0,0-2 0,0-2 0,0 2 0,0-2 0,0 1 0,0 2 0,0 0 0,0 2 0,0 0 0,0 1 0,0-1 0,0 1 0,-2 0 0,1-1 0,-1 1 0,1 0 0,1 0 0,0 1 0,-2-1 0,1 1 0,-1-1 0,1 0 0,1-1 0,-1 1 0,0 2 0,-2 3 0,-2 4 0,-12 5 0,-7 3 0,-6 1 0,0 2 0,5-3 0,5-2 0,2 0 0,2-2 0,-1 1 0,1 1 0,-1 0 0,2 0 0,0 0 0,1 0 0,1-2 0,3 0 0,3-2 0,3 0 0,4-2 0,1-1 0,3-1 0,9 4 0,1 3 0,6 7 0,5 5 0,0 0 0,3 2 0,-2-3 0,-3-1 0,-4-4 0,-3-3 0,-6-2 0,-1-2 0,-2-1 0,-1-1 0,0-2 0,-2-1 0,0 0 0,0 1 0,0 1 0,2 0 0,-1 2 0,0-1 0,-2 0 0,0-1 0,0 0 0,-1 1 0,1 0 0,0 0 0,0 0 0,-1-1 0,-1 1 0,0 0 0,0-2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7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963 1245 24575,'-24'0'0,"-1"0"0,3-2 0,-1-1 0,-4-3 0,-4-6 0,-6-1 0,0-1 0,0-1 0,0 1 0,0-1 0,-2 0 0,1 0 0,1-2 0,-1-1 0,1-1 0,2 0 0,3 2 0,3 0 0,3 2 0,2-3 0,0 0 0,2 0 0,3 2 0,3 0 0,3 0 0,0 1 0,1 2 0,0 1 0,0 1 0,-2-1 0,1 0 0,-1 1 0,-1-2 0,1 2 0,1 1 0,3-1 0,1 1 0,2 0 0,0-1 0,2 0 0,0-1 0,1 0 0,3 0 0,-1-2 0,1-1 0,-1-3 0,0-2 0,0 2 0,1 1 0,-1 1 0,0 2 0,0 2 0,2 0 0,0 1 0,-1-1 0,1 0 0,0 0 0,0 0 0,0 3 0,0 1 0,0 2 0,0 1 0,0-2 0,2 2 0,0-1 0,3-4 0,5-4 0,3-4 0,4-7 0,5-2 0,1 0 0,0 0 0,-3 5 0,-3 3 0,-6 5 0,-2 5 0,-2 2 0,-1 3 0,0-1 0,0 1 0,1 1 0,2-3 0,3-1 0,4-2 0,2 0 0,1-1 0,1 1 0,1-1 0,1-1 0,-2 3 0,1-1 0,1 1 0,2 1 0,4-1 0,1 0 0,1 1 0,2 1 0,-3 0 0,-3 1 0,-3-1 0,-2 3 0,0 0 0,0 0 0,-1 1 0,0 0 0,-3 0 0,0 1 0,-1-1 0,-1 0 0,0 1 0,0 0 0,-1 1 0,0-1 0,0-1 0,0 0 0,0-1 0,-1 1 0,-1 0 0,-2 0 0,-2 2 0,0-1 0,-2-1 0,0 0 0,-1 1 0,1 1 0,2 0 0,3 0 0,3 0 0,3 0 0,0 0 0,-1 0 0,0 0 0,-2 0 0,-2 0 0,-1 0 0,-1 0 0,1 0 0,3 0 0,0 0 0,3 0 0,0 0 0,0 0 0,-1 0 0,-2 0 0,-4 0 0,-1 0 0,-2 0 0,-1 0 0,0 0 0,1 0 0,-1 0 0,0 0 0,2 0 0,0 0 0,-1 0 0,0 0 0,-1 0 0,-1 0 0,1 0 0,0 0 0,0 0 0,1 0 0,-1 0 0,0 0 0,1 0 0,-1 0 0,2 0 0,0 0 0,0 0 0,0 0 0,-2 0 0,-1 0 0,0 0 0,1 0 0,0 0 0,1 0 0,-1 0 0,0 0 0,0 1 0,0 1 0,0-1 0,0 1 0,0-1 0,0 1 0,-1-1 0,0 2 0,1-2 0,0 1 0,0-1 0,0-1 0,1 1 0,-4-1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9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1 409 24575,'0'-10'0,"0"-1"0,0 0 0,0-1 0,0 0 0,0 1 0,0-1 0,0 0 0,0-4 0,0 1 0,0-3 0,0 1 0,0 3 0,0 0 0,0 2 0,1 2 0,0 1 0,1 2 0,0 2 0,0 0 0,0-1 0,0-1 0,0-1 0,0-2 0,1 1 0,-2 1 0,1 1 0,-1 1 0,-1 1 0,2-1 0,-1-1 0,1-2 0,-1-3 0,-1-1 0,0-1 0,0 2 0,0 1 0,0 3 0,0 1 0,0 1 0,1 2 0,2 4 0,3 3 0,5 4 0,7 7 0,6 2 0,1 3 0,-2-1 0,-6-6 0,-4-2 0,-1 0 0,-3-3 0,0 1 0,-1-1 0,-1-1 0,0-1 0,-1-1 0,-1 1 0,0 2 0,-1-3 0,0 1 0,0-2 0,-1 0 0,0 0 0,0 0 0,-1 1 0,2-1 0,0 1 0,0 0 0,0 1 0,0 1 0,1-1 0,-2-1 0,-1 0 0,-1 1 0,-1 0 0,0 1 0,0-1 0,0 1 0,0 0 0,-1 1 0,-4-1 0,-1 0 0,-3 2 0,-3 1 0,0 1 0,-4 2 0,1 1 0,2-2 0,0-2 0,3-2 0,2 0 0,1-1 0,2 0 0,0-1 0,-3 0 0,0 0 0,-2 0 0,-1 1 0,0 0 0,0 0 0,2 0 0,2-1 0,0 1 0,1 1 0,2-4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10/8/24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694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8983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4842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22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4508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379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110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4171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089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382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3779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7148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587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1198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4836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59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2920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9594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426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320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346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0118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517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0425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8735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7288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75248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22182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5397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1844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563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88058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353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88744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740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46304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9124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39704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843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64602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5529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03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0081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741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1157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24482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4805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7758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68932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87154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08014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07858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300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18158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29972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84189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2054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958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209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E66-AA5B-6C41-833A-E6A597A96501}" type="datetime1">
              <a:rPr lang="en-PH" smtClean="0"/>
              <a:t>10/8/24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6452-9ECF-EA45-B3CE-003DBE86A625}" type="datetime1">
              <a:rPr lang="en-PH" smtClean="0"/>
              <a:t>10/8/24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D688-D35B-6D4D-9188-31614BD78963}" type="datetime1">
              <a:rPr lang="en-PH" smtClean="0"/>
              <a:t>10/8/24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D9C-43BD-4642-B29A-8DB768331D1F}" type="datetime1">
              <a:rPr lang="en-PH" smtClean="0"/>
              <a:t>10/8/24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D1A3-A040-304D-B3D3-EC4286DE8DE8}" type="datetime1">
              <a:rPr lang="en-PH" smtClean="0"/>
              <a:t>10/8/24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24-9A08-AC47-8A7C-231D8EB1E74A}" type="datetime1">
              <a:rPr lang="en-PH" smtClean="0"/>
              <a:t>10/8/24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A59-DBB5-4241-BF67-709968856246}" type="datetime1">
              <a:rPr lang="en-PH" smtClean="0"/>
              <a:t>10/8/24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C38A-85C8-6C4D-A86B-522EABF03E2C}" type="datetime1">
              <a:rPr lang="en-PH" smtClean="0"/>
              <a:t>10/8/24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B982-8B61-A64A-9C66-17D09F1DBD30}" type="datetime1">
              <a:rPr lang="en-PH" smtClean="0"/>
              <a:t>10/8/24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5625-8D23-DF44-9961-C1A72961F700}" type="datetime1">
              <a:rPr lang="en-PH" smtClean="0"/>
              <a:t>10/8/24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78A8-38F8-BB49-B850-554B59EE0E84}" type="datetime1">
              <a:rPr lang="en-PH" smtClean="0"/>
              <a:t>10/8/24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6BFB-CF64-5340-91AD-EDC539315FDC}" type="datetime1">
              <a:rPr lang="en-PH" smtClean="0"/>
              <a:t>10/8/24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15.png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chart" Target="../charts/char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chart" Target="../charts/chart15.xml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7.xm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1.jpg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31.png"/><Relationship Id="rId4" Type="http://schemas.openxmlformats.org/officeDocument/2006/relationships/chart" Target="../charts/char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31.png"/><Relationship Id="rId4" Type="http://schemas.openxmlformats.org/officeDocument/2006/relationships/chart" Target="../charts/chart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chart" Target="../charts/chart22.xml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chart" Target="../charts/char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4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chart" Target="../charts/char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51.png"/><Relationship Id="rId3" Type="http://schemas.openxmlformats.org/officeDocument/2006/relationships/image" Target="../media/image1.jpg"/><Relationship Id="rId7" Type="http://schemas.openxmlformats.org/officeDocument/2006/relationships/image" Target="../media/image48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customXml" Target="../ink/ink3.xml"/><Relationship Id="rId4" Type="http://schemas.openxmlformats.org/officeDocument/2006/relationships/chart" Target="../charts/chart26.xml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50.png"/><Relationship Id="rId3" Type="http://schemas.openxmlformats.org/officeDocument/2006/relationships/image" Target="../media/image1.jpg"/><Relationship Id="rId7" Type="http://schemas.openxmlformats.org/officeDocument/2006/relationships/image" Target="../media/image53.png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5" Type="http://schemas.openxmlformats.org/officeDocument/2006/relationships/image" Target="../media/image51.png"/><Relationship Id="rId10" Type="http://schemas.openxmlformats.org/officeDocument/2006/relationships/customXml" Target="../ink/ink6.xml"/><Relationship Id="rId4" Type="http://schemas.openxmlformats.org/officeDocument/2006/relationships/chart" Target="../charts/chart27.xml"/><Relationship Id="rId9" Type="http://schemas.openxmlformats.org/officeDocument/2006/relationships/image" Target="../media/image48.png"/><Relationship Id="rId14" Type="http://schemas.openxmlformats.org/officeDocument/2006/relationships/customXml" Target="../ink/ink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jp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chart" Target="../charts/chart28.xml"/><Relationship Id="rId9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.jp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chart" Target="../charts/char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chart" Target="../charts/char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chart" Target="../charts/chart3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.jp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4.png"/><Relationship Id="rId10" Type="http://schemas.openxmlformats.org/officeDocument/2006/relationships/image" Target="../media/image70.png"/><Relationship Id="rId4" Type="http://schemas.openxmlformats.org/officeDocument/2006/relationships/chart" Target="../charts/chart32.xml"/><Relationship Id="rId9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4.png"/><Relationship Id="rId4" Type="http://schemas.openxmlformats.org/officeDocument/2006/relationships/chart" Target="../charts/chart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64.png"/><Relationship Id="rId4" Type="http://schemas.openxmlformats.org/officeDocument/2006/relationships/chart" Target="../charts/chart3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.jp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64.png"/><Relationship Id="rId10" Type="http://schemas.openxmlformats.org/officeDocument/2006/relationships/image" Target="../media/image70.png"/><Relationship Id="rId4" Type="http://schemas.openxmlformats.org/officeDocument/2006/relationships/chart" Target="../charts/chart35.xml"/><Relationship Id="rId9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64.png"/><Relationship Id="rId4" Type="http://schemas.openxmlformats.org/officeDocument/2006/relationships/chart" Target="../charts/chart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chart" Target="../charts/chart3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png"/><Relationship Id="rId3" Type="http://schemas.openxmlformats.org/officeDocument/2006/relationships/image" Target="../media/image1.jp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420.png"/><Relationship Id="rId4" Type="http://schemas.openxmlformats.org/officeDocument/2006/relationships/chart" Target="../charts/chart38.xml"/><Relationship Id="rId9" Type="http://schemas.openxmlformats.org/officeDocument/2006/relationships/image" Target="../media/image41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.jp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chart" Target="../charts/chart39.xml"/><Relationship Id="rId9" Type="http://schemas.openxmlformats.org/officeDocument/2006/relationships/image" Target="../media/image4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chart" Target="../charts/chart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chart" Target="../charts/chart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chart" Target="../charts/chart4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jpg"/><Relationship Id="rId7" Type="http://schemas.openxmlformats.org/officeDocument/2006/relationships/image" Target="../media/image6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chart" Target="../charts/chart4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1.jpg"/><Relationship Id="rId7" Type="http://schemas.openxmlformats.org/officeDocument/2006/relationships/image" Target="../media/image60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10" Type="http://schemas.openxmlformats.org/officeDocument/2006/relationships/image" Target="../media/image35.png"/><Relationship Id="rId4" Type="http://schemas.openxmlformats.org/officeDocument/2006/relationships/chart" Target="../charts/chart44.xml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90.png"/><Relationship Id="rId4" Type="http://schemas.openxmlformats.org/officeDocument/2006/relationships/chart" Target="../charts/chart4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chart" Target="../charts/chart4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jp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chart" Target="../charts/chart4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jp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chart" Target="../charts/chart4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chart" Target="../charts/chart4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9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svg"/><Relationship Id="rId3" Type="http://schemas.openxmlformats.org/officeDocument/2006/relationships/image" Target="../media/image1.jpg"/><Relationship Id="rId7" Type="http://schemas.openxmlformats.org/officeDocument/2006/relationships/image" Target="../media/image82.sv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svg"/><Relationship Id="rId5" Type="http://schemas.openxmlformats.org/officeDocument/2006/relationships/image" Target="../media/image35.png"/><Relationship Id="rId10" Type="http://schemas.openxmlformats.org/officeDocument/2006/relationships/image" Target="../media/image85.png"/><Relationship Id="rId4" Type="http://schemas.openxmlformats.org/officeDocument/2006/relationships/chart" Target="../charts/chart50.xml"/><Relationship Id="rId9" Type="http://schemas.openxmlformats.org/officeDocument/2006/relationships/image" Target="../media/image8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svg"/><Relationship Id="rId18" Type="http://schemas.openxmlformats.org/officeDocument/2006/relationships/image" Target="../media/image330.png"/><Relationship Id="rId3" Type="http://schemas.openxmlformats.org/officeDocument/2006/relationships/image" Target="../media/image1.jpg"/><Relationship Id="rId7" Type="http://schemas.openxmlformats.org/officeDocument/2006/relationships/image" Target="../media/image82.svg"/><Relationship Id="rId12" Type="http://schemas.openxmlformats.org/officeDocument/2006/relationships/image" Target="../media/image87.png"/><Relationship Id="rId17" Type="http://schemas.openxmlformats.org/officeDocument/2006/relationships/image" Target="../media/image320.pn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svg"/><Relationship Id="rId5" Type="http://schemas.openxmlformats.org/officeDocument/2006/relationships/image" Target="../media/image35.png"/><Relationship Id="rId15" Type="http://schemas.openxmlformats.org/officeDocument/2006/relationships/image" Target="../media/image300.png"/><Relationship Id="rId10" Type="http://schemas.openxmlformats.org/officeDocument/2006/relationships/image" Target="../media/image85.png"/><Relationship Id="rId4" Type="http://schemas.openxmlformats.org/officeDocument/2006/relationships/chart" Target="../charts/chart51.xml"/><Relationship Id="rId9" Type="http://schemas.openxmlformats.org/officeDocument/2006/relationships/image" Target="../media/image84.svg"/><Relationship Id="rId14" Type="http://schemas.openxmlformats.org/officeDocument/2006/relationships/image" Target="../media/image29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Support </a:t>
            </a:r>
            <a:r>
              <a:rPr lang="en-PH" sz="5000" b="1"/>
              <a:t>Vector Machine - Math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116535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326129" y="2273687"/>
                <a:ext cx="2839102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29" y="2273687"/>
                <a:ext cx="2839102" cy="553998"/>
              </a:xfrm>
              <a:prstGeom prst="rect">
                <a:avLst/>
              </a:prstGeom>
              <a:blipFill>
                <a:blip r:embed="rId5"/>
                <a:stretch>
                  <a:fillRect b="-11364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331636" y="686132"/>
            <a:ext cx="2720030" cy="1323439"/>
          </a:xfrm>
          <a:custGeom>
            <a:avLst/>
            <a:gdLst>
              <a:gd name="connsiteX0" fmla="*/ 0 w 2720030"/>
              <a:gd name="connsiteY0" fmla="*/ 0 h 1323439"/>
              <a:gd name="connsiteX1" fmla="*/ 516806 w 2720030"/>
              <a:gd name="connsiteY1" fmla="*/ 0 h 1323439"/>
              <a:gd name="connsiteX2" fmla="*/ 979211 w 2720030"/>
              <a:gd name="connsiteY2" fmla="*/ 0 h 1323439"/>
              <a:gd name="connsiteX3" fmla="*/ 1577617 w 2720030"/>
              <a:gd name="connsiteY3" fmla="*/ 0 h 1323439"/>
              <a:gd name="connsiteX4" fmla="*/ 2094423 w 2720030"/>
              <a:gd name="connsiteY4" fmla="*/ 0 h 1323439"/>
              <a:gd name="connsiteX5" fmla="*/ 2720030 w 2720030"/>
              <a:gd name="connsiteY5" fmla="*/ 0 h 1323439"/>
              <a:gd name="connsiteX6" fmla="*/ 2720030 w 2720030"/>
              <a:gd name="connsiteY6" fmla="*/ 467615 h 1323439"/>
              <a:gd name="connsiteX7" fmla="*/ 2720030 w 2720030"/>
              <a:gd name="connsiteY7" fmla="*/ 908761 h 1323439"/>
              <a:gd name="connsiteX8" fmla="*/ 2720030 w 2720030"/>
              <a:gd name="connsiteY8" fmla="*/ 1323439 h 1323439"/>
              <a:gd name="connsiteX9" fmla="*/ 2230425 w 2720030"/>
              <a:gd name="connsiteY9" fmla="*/ 1323439 h 1323439"/>
              <a:gd name="connsiteX10" fmla="*/ 1686419 w 2720030"/>
              <a:gd name="connsiteY10" fmla="*/ 1323439 h 1323439"/>
              <a:gd name="connsiteX11" fmla="*/ 1142413 w 2720030"/>
              <a:gd name="connsiteY11" fmla="*/ 1323439 h 1323439"/>
              <a:gd name="connsiteX12" fmla="*/ 625607 w 2720030"/>
              <a:gd name="connsiteY12" fmla="*/ 1323439 h 1323439"/>
              <a:gd name="connsiteX13" fmla="*/ 0 w 2720030"/>
              <a:gd name="connsiteY13" fmla="*/ 1323439 h 1323439"/>
              <a:gd name="connsiteX14" fmla="*/ 0 w 2720030"/>
              <a:gd name="connsiteY14" fmla="*/ 855824 h 1323439"/>
              <a:gd name="connsiteX15" fmla="*/ 0 w 2720030"/>
              <a:gd name="connsiteY15" fmla="*/ 388209 h 1323439"/>
              <a:gd name="connsiteX16" fmla="*/ 0 w 2720030"/>
              <a:gd name="connsiteY16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323439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4013" y="195811"/>
                  <a:pt x="2676599" y="372330"/>
                  <a:pt x="2720030" y="467615"/>
                </a:cubicBezTo>
                <a:cubicBezTo>
                  <a:pt x="2763461" y="562900"/>
                  <a:pt x="2672219" y="707276"/>
                  <a:pt x="2720030" y="908761"/>
                </a:cubicBezTo>
                <a:cubicBezTo>
                  <a:pt x="2767841" y="1110246"/>
                  <a:pt x="2715559" y="1139823"/>
                  <a:pt x="2720030" y="1323439"/>
                </a:cubicBezTo>
                <a:cubicBezTo>
                  <a:pt x="2548123" y="1334818"/>
                  <a:pt x="2438404" y="1313678"/>
                  <a:pt x="2230425" y="1323439"/>
                </a:cubicBezTo>
                <a:cubicBezTo>
                  <a:pt x="2022446" y="1333200"/>
                  <a:pt x="1906917" y="1315358"/>
                  <a:pt x="1686419" y="1323439"/>
                </a:cubicBezTo>
                <a:cubicBezTo>
                  <a:pt x="1465921" y="1331520"/>
                  <a:pt x="1272730" y="1284204"/>
                  <a:pt x="1142413" y="1323439"/>
                </a:cubicBezTo>
                <a:cubicBezTo>
                  <a:pt x="1012096" y="1362674"/>
                  <a:pt x="757556" y="1279683"/>
                  <a:pt x="625607" y="1323439"/>
                </a:cubicBezTo>
                <a:cubicBezTo>
                  <a:pt x="493658" y="1367195"/>
                  <a:pt x="243831" y="1307868"/>
                  <a:pt x="0" y="1323439"/>
                </a:cubicBezTo>
                <a:cubicBezTo>
                  <a:pt x="-39774" y="1227107"/>
                  <a:pt x="50175" y="1027091"/>
                  <a:pt x="0" y="855824"/>
                </a:cubicBezTo>
                <a:cubicBezTo>
                  <a:pt x="-50175" y="684557"/>
                  <a:pt x="30401" y="527802"/>
                  <a:pt x="0" y="388209"/>
                </a:cubicBezTo>
                <a:cubicBezTo>
                  <a:pt x="-30401" y="248617"/>
                  <a:pt x="2987" y="8341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Suppose that we have the following line with a slope of </a:t>
            </a:r>
            <a:r>
              <a:rPr lang="en-GB" sz="2000" b="1" dirty="0">
                <a:solidFill>
                  <a:srgbClr val="7030A0"/>
                </a:solidFill>
                <a:ea typeface="Cambria Math" panose="02040503050406030204" pitchFamily="18" charset="0"/>
              </a:rPr>
              <a:t>0.5</a:t>
            </a:r>
            <a:r>
              <a:rPr lang="en-GB" sz="2000" dirty="0">
                <a:ea typeface="Cambria Math" panose="02040503050406030204" pitchFamily="18" charset="0"/>
              </a:rPr>
              <a:t> and intercept of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one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5676F-6A85-3DDF-18A4-B3ECB108B6E2}"/>
                  </a:ext>
                </a:extLst>
              </p:cNvPr>
              <p:cNvSpPr txBox="1"/>
              <p:nvPr/>
            </p:nvSpPr>
            <p:spPr>
              <a:xfrm>
                <a:off x="284747" y="4456465"/>
                <a:ext cx="3230944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5676F-6A85-3DDF-18A4-B3ECB108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47" y="4456465"/>
                <a:ext cx="3230944" cy="553998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C285F9-045D-1D79-E90F-A88044C599CB}"/>
              </a:ext>
            </a:extLst>
          </p:cNvPr>
          <p:cNvSpPr txBox="1"/>
          <p:nvPr/>
        </p:nvSpPr>
        <p:spPr>
          <a:xfrm>
            <a:off x="326129" y="3091801"/>
            <a:ext cx="2720030" cy="1015663"/>
          </a:xfrm>
          <a:custGeom>
            <a:avLst/>
            <a:gdLst>
              <a:gd name="connsiteX0" fmla="*/ 0 w 2720030"/>
              <a:gd name="connsiteY0" fmla="*/ 0 h 1015663"/>
              <a:gd name="connsiteX1" fmla="*/ 516806 w 2720030"/>
              <a:gd name="connsiteY1" fmla="*/ 0 h 1015663"/>
              <a:gd name="connsiteX2" fmla="*/ 979211 w 2720030"/>
              <a:gd name="connsiteY2" fmla="*/ 0 h 1015663"/>
              <a:gd name="connsiteX3" fmla="*/ 1577617 w 2720030"/>
              <a:gd name="connsiteY3" fmla="*/ 0 h 1015663"/>
              <a:gd name="connsiteX4" fmla="*/ 2094423 w 2720030"/>
              <a:gd name="connsiteY4" fmla="*/ 0 h 1015663"/>
              <a:gd name="connsiteX5" fmla="*/ 2720030 w 2720030"/>
              <a:gd name="connsiteY5" fmla="*/ 0 h 1015663"/>
              <a:gd name="connsiteX6" fmla="*/ 2720030 w 2720030"/>
              <a:gd name="connsiteY6" fmla="*/ 528145 h 1015663"/>
              <a:gd name="connsiteX7" fmla="*/ 2720030 w 2720030"/>
              <a:gd name="connsiteY7" fmla="*/ 1015663 h 1015663"/>
              <a:gd name="connsiteX8" fmla="*/ 2176024 w 2720030"/>
              <a:gd name="connsiteY8" fmla="*/ 1015663 h 1015663"/>
              <a:gd name="connsiteX9" fmla="*/ 1713619 w 2720030"/>
              <a:gd name="connsiteY9" fmla="*/ 1015663 h 1015663"/>
              <a:gd name="connsiteX10" fmla="*/ 1169613 w 2720030"/>
              <a:gd name="connsiteY10" fmla="*/ 1015663 h 1015663"/>
              <a:gd name="connsiteX11" fmla="*/ 625607 w 2720030"/>
              <a:gd name="connsiteY11" fmla="*/ 1015663 h 1015663"/>
              <a:gd name="connsiteX12" fmla="*/ 0 w 2720030"/>
              <a:gd name="connsiteY12" fmla="*/ 1015663 h 1015663"/>
              <a:gd name="connsiteX13" fmla="*/ 0 w 2720030"/>
              <a:gd name="connsiteY13" fmla="*/ 487518 h 1015663"/>
              <a:gd name="connsiteX14" fmla="*/ 0 w 2720030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1015663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57077" y="247890"/>
                  <a:pt x="2665974" y="368422"/>
                  <a:pt x="2720030" y="528145"/>
                </a:cubicBezTo>
                <a:cubicBezTo>
                  <a:pt x="2774086" y="687869"/>
                  <a:pt x="2715611" y="800329"/>
                  <a:pt x="2720030" y="1015663"/>
                </a:cubicBezTo>
                <a:cubicBezTo>
                  <a:pt x="2547485" y="1072468"/>
                  <a:pt x="2324737" y="983825"/>
                  <a:pt x="2176024" y="1015663"/>
                </a:cubicBezTo>
                <a:cubicBezTo>
                  <a:pt x="2027311" y="1047501"/>
                  <a:pt x="1919558" y="1009756"/>
                  <a:pt x="1713619" y="1015663"/>
                </a:cubicBezTo>
                <a:cubicBezTo>
                  <a:pt x="1507680" y="1021570"/>
                  <a:pt x="1390111" y="1007582"/>
                  <a:pt x="1169613" y="1015663"/>
                </a:cubicBezTo>
                <a:cubicBezTo>
                  <a:pt x="949115" y="1023744"/>
                  <a:pt x="755924" y="976428"/>
                  <a:pt x="625607" y="1015663"/>
                </a:cubicBezTo>
                <a:cubicBezTo>
                  <a:pt x="495290" y="1054898"/>
                  <a:pt x="289855" y="957704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We will convert this equation to the general form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120624" y="5065873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4" y="5065873"/>
                <a:ext cx="3395067" cy="553998"/>
              </a:xfrm>
              <a:prstGeom prst="rect">
                <a:avLst/>
              </a:prstGeom>
              <a:blipFill>
                <a:blip r:embed="rId7"/>
                <a:stretch>
                  <a:fillRect r="-746" b="-11111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01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331636" y="686132"/>
            <a:ext cx="2720030" cy="1323439"/>
          </a:xfrm>
          <a:custGeom>
            <a:avLst/>
            <a:gdLst>
              <a:gd name="connsiteX0" fmla="*/ 0 w 2720030"/>
              <a:gd name="connsiteY0" fmla="*/ 0 h 1323439"/>
              <a:gd name="connsiteX1" fmla="*/ 516806 w 2720030"/>
              <a:gd name="connsiteY1" fmla="*/ 0 h 1323439"/>
              <a:gd name="connsiteX2" fmla="*/ 979211 w 2720030"/>
              <a:gd name="connsiteY2" fmla="*/ 0 h 1323439"/>
              <a:gd name="connsiteX3" fmla="*/ 1577617 w 2720030"/>
              <a:gd name="connsiteY3" fmla="*/ 0 h 1323439"/>
              <a:gd name="connsiteX4" fmla="*/ 2094423 w 2720030"/>
              <a:gd name="connsiteY4" fmla="*/ 0 h 1323439"/>
              <a:gd name="connsiteX5" fmla="*/ 2720030 w 2720030"/>
              <a:gd name="connsiteY5" fmla="*/ 0 h 1323439"/>
              <a:gd name="connsiteX6" fmla="*/ 2720030 w 2720030"/>
              <a:gd name="connsiteY6" fmla="*/ 467615 h 1323439"/>
              <a:gd name="connsiteX7" fmla="*/ 2720030 w 2720030"/>
              <a:gd name="connsiteY7" fmla="*/ 908761 h 1323439"/>
              <a:gd name="connsiteX8" fmla="*/ 2720030 w 2720030"/>
              <a:gd name="connsiteY8" fmla="*/ 1323439 h 1323439"/>
              <a:gd name="connsiteX9" fmla="*/ 2230425 w 2720030"/>
              <a:gd name="connsiteY9" fmla="*/ 1323439 h 1323439"/>
              <a:gd name="connsiteX10" fmla="*/ 1686419 w 2720030"/>
              <a:gd name="connsiteY10" fmla="*/ 1323439 h 1323439"/>
              <a:gd name="connsiteX11" fmla="*/ 1142413 w 2720030"/>
              <a:gd name="connsiteY11" fmla="*/ 1323439 h 1323439"/>
              <a:gd name="connsiteX12" fmla="*/ 625607 w 2720030"/>
              <a:gd name="connsiteY12" fmla="*/ 1323439 h 1323439"/>
              <a:gd name="connsiteX13" fmla="*/ 0 w 2720030"/>
              <a:gd name="connsiteY13" fmla="*/ 1323439 h 1323439"/>
              <a:gd name="connsiteX14" fmla="*/ 0 w 2720030"/>
              <a:gd name="connsiteY14" fmla="*/ 855824 h 1323439"/>
              <a:gd name="connsiteX15" fmla="*/ 0 w 2720030"/>
              <a:gd name="connsiteY15" fmla="*/ 388209 h 1323439"/>
              <a:gd name="connsiteX16" fmla="*/ 0 w 2720030"/>
              <a:gd name="connsiteY16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323439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4013" y="195811"/>
                  <a:pt x="2676599" y="372330"/>
                  <a:pt x="2720030" y="467615"/>
                </a:cubicBezTo>
                <a:cubicBezTo>
                  <a:pt x="2763461" y="562900"/>
                  <a:pt x="2672219" y="707276"/>
                  <a:pt x="2720030" y="908761"/>
                </a:cubicBezTo>
                <a:cubicBezTo>
                  <a:pt x="2767841" y="1110246"/>
                  <a:pt x="2715559" y="1139823"/>
                  <a:pt x="2720030" y="1323439"/>
                </a:cubicBezTo>
                <a:cubicBezTo>
                  <a:pt x="2548123" y="1334818"/>
                  <a:pt x="2438404" y="1313678"/>
                  <a:pt x="2230425" y="1323439"/>
                </a:cubicBezTo>
                <a:cubicBezTo>
                  <a:pt x="2022446" y="1333200"/>
                  <a:pt x="1906917" y="1315358"/>
                  <a:pt x="1686419" y="1323439"/>
                </a:cubicBezTo>
                <a:cubicBezTo>
                  <a:pt x="1465921" y="1331520"/>
                  <a:pt x="1272730" y="1284204"/>
                  <a:pt x="1142413" y="1323439"/>
                </a:cubicBezTo>
                <a:cubicBezTo>
                  <a:pt x="1012096" y="1362674"/>
                  <a:pt x="757556" y="1279683"/>
                  <a:pt x="625607" y="1323439"/>
                </a:cubicBezTo>
                <a:cubicBezTo>
                  <a:pt x="493658" y="1367195"/>
                  <a:pt x="243831" y="1307868"/>
                  <a:pt x="0" y="1323439"/>
                </a:cubicBezTo>
                <a:cubicBezTo>
                  <a:pt x="-39774" y="1227107"/>
                  <a:pt x="50175" y="1027091"/>
                  <a:pt x="0" y="855824"/>
                </a:cubicBezTo>
                <a:cubicBezTo>
                  <a:pt x="-50175" y="684557"/>
                  <a:pt x="30401" y="527802"/>
                  <a:pt x="0" y="388209"/>
                </a:cubicBezTo>
                <a:cubicBezTo>
                  <a:pt x="-30401" y="248617"/>
                  <a:pt x="2987" y="8341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So that we have the following equation that describes the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line </a:t>
            </a:r>
            <a:r>
              <a:rPr lang="en-GB" sz="2000" dirty="0">
                <a:ea typeface="Cambria Math" panose="02040503050406030204" pitchFamily="18" charset="0"/>
              </a:rPr>
              <a:t>in general form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28916" y="2479080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" y="2479080"/>
                <a:ext cx="3395067" cy="553998"/>
              </a:xfrm>
              <a:prstGeom prst="rect">
                <a:avLst/>
              </a:prstGeom>
              <a:blipFill>
                <a:blip r:embed="rId5"/>
                <a:stretch>
                  <a:fillRect r="-746" b="-8889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5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331636" y="686132"/>
            <a:ext cx="2720030" cy="1015663"/>
          </a:xfrm>
          <a:custGeom>
            <a:avLst/>
            <a:gdLst>
              <a:gd name="connsiteX0" fmla="*/ 0 w 2720030"/>
              <a:gd name="connsiteY0" fmla="*/ 0 h 1015663"/>
              <a:gd name="connsiteX1" fmla="*/ 516806 w 2720030"/>
              <a:gd name="connsiteY1" fmla="*/ 0 h 1015663"/>
              <a:gd name="connsiteX2" fmla="*/ 979211 w 2720030"/>
              <a:gd name="connsiteY2" fmla="*/ 0 h 1015663"/>
              <a:gd name="connsiteX3" fmla="*/ 1577617 w 2720030"/>
              <a:gd name="connsiteY3" fmla="*/ 0 h 1015663"/>
              <a:gd name="connsiteX4" fmla="*/ 2094423 w 2720030"/>
              <a:gd name="connsiteY4" fmla="*/ 0 h 1015663"/>
              <a:gd name="connsiteX5" fmla="*/ 2720030 w 2720030"/>
              <a:gd name="connsiteY5" fmla="*/ 0 h 1015663"/>
              <a:gd name="connsiteX6" fmla="*/ 2720030 w 2720030"/>
              <a:gd name="connsiteY6" fmla="*/ 528145 h 1015663"/>
              <a:gd name="connsiteX7" fmla="*/ 2720030 w 2720030"/>
              <a:gd name="connsiteY7" fmla="*/ 1015663 h 1015663"/>
              <a:gd name="connsiteX8" fmla="*/ 2176024 w 2720030"/>
              <a:gd name="connsiteY8" fmla="*/ 1015663 h 1015663"/>
              <a:gd name="connsiteX9" fmla="*/ 1713619 w 2720030"/>
              <a:gd name="connsiteY9" fmla="*/ 1015663 h 1015663"/>
              <a:gd name="connsiteX10" fmla="*/ 1169613 w 2720030"/>
              <a:gd name="connsiteY10" fmla="*/ 1015663 h 1015663"/>
              <a:gd name="connsiteX11" fmla="*/ 625607 w 2720030"/>
              <a:gd name="connsiteY11" fmla="*/ 1015663 h 1015663"/>
              <a:gd name="connsiteX12" fmla="*/ 0 w 2720030"/>
              <a:gd name="connsiteY12" fmla="*/ 1015663 h 1015663"/>
              <a:gd name="connsiteX13" fmla="*/ 0 w 2720030"/>
              <a:gd name="connsiteY13" fmla="*/ 487518 h 1015663"/>
              <a:gd name="connsiteX14" fmla="*/ 0 w 2720030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1015663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57077" y="247890"/>
                  <a:pt x="2665974" y="368422"/>
                  <a:pt x="2720030" y="528145"/>
                </a:cubicBezTo>
                <a:cubicBezTo>
                  <a:pt x="2774086" y="687869"/>
                  <a:pt x="2715611" y="800329"/>
                  <a:pt x="2720030" y="1015663"/>
                </a:cubicBezTo>
                <a:cubicBezTo>
                  <a:pt x="2547485" y="1072468"/>
                  <a:pt x="2324737" y="983825"/>
                  <a:pt x="2176024" y="1015663"/>
                </a:cubicBezTo>
                <a:cubicBezTo>
                  <a:pt x="2027311" y="1047501"/>
                  <a:pt x="1919558" y="1009756"/>
                  <a:pt x="1713619" y="1015663"/>
                </a:cubicBezTo>
                <a:cubicBezTo>
                  <a:pt x="1507680" y="1021570"/>
                  <a:pt x="1390111" y="1007582"/>
                  <a:pt x="1169613" y="1015663"/>
                </a:cubicBezTo>
                <a:cubicBezTo>
                  <a:pt x="949115" y="1023744"/>
                  <a:pt x="755924" y="976428"/>
                  <a:pt x="625607" y="1015663"/>
                </a:cubicBezTo>
                <a:cubicBezTo>
                  <a:pt x="495290" y="1054898"/>
                  <a:pt x="289855" y="957704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The coefficients are usually expressed as integers in this form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139793" y="3298299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3" y="3298299"/>
                <a:ext cx="3395067" cy="553998"/>
              </a:xfrm>
              <a:prstGeom prst="rect">
                <a:avLst/>
              </a:prstGeom>
              <a:blipFill>
                <a:blip r:embed="rId5"/>
                <a:stretch>
                  <a:fillRect r="-746" b="-11111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/>
              <p:nvPr/>
            </p:nvSpPr>
            <p:spPr>
              <a:xfrm>
                <a:off x="139793" y="4842780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3" y="4842780"/>
                <a:ext cx="3395067" cy="553998"/>
              </a:xfrm>
              <a:prstGeom prst="rect">
                <a:avLst/>
              </a:prstGeom>
              <a:blipFill>
                <a:blip r:embed="rId6"/>
                <a:stretch>
                  <a:fillRect b="-11364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AC7713-4030-9004-F8C0-9635D84AB51A}"/>
              </a:ext>
            </a:extLst>
          </p:cNvPr>
          <p:cNvSpPr txBox="1"/>
          <p:nvPr/>
        </p:nvSpPr>
        <p:spPr>
          <a:xfrm>
            <a:off x="331636" y="1972206"/>
            <a:ext cx="2845318" cy="707886"/>
          </a:xfrm>
          <a:custGeom>
            <a:avLst/>
            <a:gdLst>
              <a:gd name="connsiteX0" fmla="*/ 0 w 2845318"/>
              <a:gd name="connsiteY0" fmla="*/ 0 h 707886"/>
              <a:gd name="connsiteX1" fmla="*/ 540610 w 2845318"/>
              <a:gd name="connsiteY1" fmla="*/ 0 h 707886"/>
              <a:gd name="connsiteX2" fmla="*/ 1024314 w 2845318"/>
              <a:gd name="connsiteY2" fmla="*/ 0 h 707886"/>
              <a:gd name="connsiteX3" fmla="*/ 1650284 w 2845318"/>
              <a:gd name="connsiteY3" fmla="*/ 0 h 707886"/>
              <a:gd name="connsiteX4" fmla="*/ 2190895 w 2845318"/>
              <a:gd name="connsiteY4" fmla="*/ 0 h 707886"/>
              <a:gd name="connsiteX5" fmla="*/ 2845318 w 2845318"/>
              <a:gd name="connsiteY5" fmla="*/ 0 h 707886"/>
              <a:gd name="connsiteX6" fmla="*/ 2845318 w 2845318"/>
              <a:gd name="connsiteY6" fmla="*/ 368101 h 707886"/>
              <a:gd name="connsiteX7" fmla="*/ 2845318 w 2845318"/>
              <a:gd name="connsiteY7" fmla="*/ 707886 h 707886"/>
              <a:gd name="connsiteX8" fmla="*/ 2276254 w 2845318"/>
              <a:gd name="connsiteY8" fmla="*/ 707886 h 707886"/>
              <a:gd name="connsiteX9" fmla="*/ 1792550 w 2845318"/>
              <a:gd name="connsiteY9" fmla="*/ 707886 h 707886"/>
              <a:gd name="connsiteX10" fmla="*/ 1223487 w 2845318"/>
              <a:gd name="connsiteY10" fmla="*/ 707886 h 707886"/>
              <a:gd name="connsiteX11" fmla="*/ 654423 w 2845318"/>
              <a:gd name="connsiteY11" fmla="*/ 707886 h 707886"/>
              <a:gd name="connsiteX12" fmla="*/ 0 w 2845318"/>
              <a:gd name="connsiteY12" fmla="*/ 707886 h 707886"/>
              <a:gd name="connsiteX13" fmla="*/ 0 w 2845318"/>
              <a:gd name="connsiteY13" fmla="*/ 339785 h 707886"/>
              <a:gd name="connsiteX14" fmla="*/ 0 w 2845318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5318" h="707886" extrusionOk="0">
                <a:moveTo>
                  <a:pt x="0" y="0"/>
                </a:moveTo>
                <a:cubicBezTo>
                  <a:pt x="175255" y="-45153"/>
                  <a:pt x="344365" y="1128"/>
                  <a:pt x="540610" y="0"/>
                </a:cubicBezTo>
                <a:cubicBezTo>
                  <a:pt x="736855" y="-1128"/>
                  <a:pt x="906210" y="10113"/>
                  <a:pt x="1024314" y="0"/>
                </a:cubicBezTo>
                <a:cubicBezTo>
                  <a:pt x="1142418" y="-10113"/>
                  <a:pt x="1360107" y="74723"/>
                  <a:pt x="1650284" y="0"/>
                </a:cubicBezTo>
                <a:cubicBezTo>
                  <a:pt x="1940461" y="-74723"/>
                  <a:pt x="1948167" y="50589"/>
                  <a:pt x="2190895" y="0"/>
                </a:cubicBezTo>
                <a:cubicBezTo>
                  <a:pt x="2433623" y="-50589"/>
                  <a:pt x="2597891" y="39435"/>
                  <a:pt x="2845318" y="0"/>
                </a:cubicBezTo>
                <a:cubicBezTo>
                  <a:pt x="2885724" y="183334"/>
                  <a:pt x="2827490" y="200085"/>
                  <a:pt x="2845318" y="368101"/>
                </a:cubicBezTo>
                <a:cubicBezTo>
                  <a:pt x="2863146" y="536117"/>
                  <a:pt x="2806714" y="546712"/>
                  <a:pt x="2845318" y="707886"/>
                </a:cubicBezTo>
                <a:cubicBezTo>
                  <a:pt x="2646475" y="724496"/>
                  <a:pt x="2455377" y="674627"/>
                  <a:pt x="2276254" y="707886"/>
                </a:cubicBezTo>
                <a:cubicBezTo>
                  <a:pt x="2097131" y="741145"/>
                  <a:pt x="1991653" y="706514"/>
                  <a:pt x="1792550" y="707886"/>
                </a:cubicBezTo>
                <a:cubicBezTo>
                  <a:pt x="1593447" y="709258"/>
                  <a:pt x="1385276" y="694885"/>
                  <a:pt x="1223487" y="707886"/>
                </a:cubicBezTo>
                <a:cubicBezTo>
                  <a:pt x="1061698" y="720887"/>
                  <a:pt x="805381" y="670240"/>
                  <a:pt x="654423" y="707886"/>
                </a:cubicBezTo>
                <a:cubicBezTo>
                  <a:pt x="503465" y="745532"/>
                  <a:pt x="282447" y="695101"/>
                  <a:pt x="0" y="707886"/>
                </a:cubicBezTo>
                <a:cubicBezTo>
                  <a:pt x="-40166" y="566779"/>
                  <a:pt x="13196" y="469452"/>
                  <a:pt x="0" y="339785"/>
                </a:cubicBezTo>
                <a:cubicBezTo>
                  <a:pt x="-13196" y="210118"/>
                  <a:pt x="12238" y="1440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For example, if we multiply all terms by 4, 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7072-7AE2-16DE-F96E-A9094A267A4D}"/>
              </a:ext>
            </a:extLst>
          </p:cNvPr>
          <p:cNvSpPr txBox="1"/>
          <p:nvPr/>
        </p:nvSpPr>
        <p:spPr>
          <a:xfrm>
            <a:off x="331636" y="4147483"/>
            <a:ext cx="1086856" cy="400110"/>
          </a:xfrm>
          <a:custGeom>
            <a:avLst/>
            <a:gdLst>
              <a:gd name="connsiteX0" fmla="*/ 0 w 1086856"/>
              <a:gd name="connsiteY0" fmla="*/ 0 h 400110"/>
              <a:gd name="connsiteX1" fmla="*/ 532559 w 1086856"/>
              <a:gd name="connsiteY1" fmla="*/ 0 h 400110"/>
              <a:gd name="connsiteX2" fmla="*/ 1086856 w 1086856"/>
              <a:gd name="connsiteY2" fmla="*/ 0 h 400110"/>
              <a:gd name="connsiteX3" fmla="*/ 1086856 w 1086856"/>
              <a:gd name="connsiteY3" fmla="*/ 400110 h 400110"/>
              <a:gd name="connsiteX4" fmla="*/ 543428 w 1086856"/>
              <a:gd name="connsiteY4" fmla="*/ 400110 h 400110"/>
              <a:gd name="connsiteX5" fmla="*/ 0 w 1086856"/>
              <a:gd name="connsiteY5" fmla="*/ 400110 h 400110"/>
              <a:gd name="connsiteX6" fmla="*/ 0 w 1086856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6856" h="400110" extrusionOk="0">
                <a:moveTo>
                  <a:pt x="0" y="0"/>
                </a:moveTo>
                <a:cubicBezTo>
                  <a:pt x="221378" y="-4551"/>
                  <a:pt x="315129" y="31059"/>
                  <a:pt x="532559" y="0"/>
                </a:cubicBezTo>
                <a:cubicBezTo>
                  <a:pt x="749989" y="-31059"/>
                  <a:pt x="921406" y="63253"/>
                  <a:pt x="1086856" y="0"/>
                </a:cubicBezTo>
                <a:cubicBezTo>
                  <a:pt x="1091794" y="121854"/>
                  <a:pt x="1046548" y="286547"/>
                  <a:pt x="1086856" y="400110"/>
                </a:cubicBezTo>
                <a:cubicBezTo>
                  <a:pt x="930607" y="428122"/>
                  <a:pt x="804075" y="373873"/>
                  <a:pt x="543428" y="400110"/>
                </a:cubicBezTo>
                <a:cubicBezTo>
                  <a:pt x="282781" y="426347"/>
                  <a:pt x="235459" y="350308"/>
                  <a:pt x="0" y="400110"/>
                </a:cubicBezTo>
                <a:cubicBezTo>
                  <a:pt x="-45411" y="214167"/>
                  <a:pt x="19988" y="1873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We get: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0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474256" y="1135544"/>
            <a:ext cx="2720030" cy="707886"/>
          </a:xfrm>
          <a:custGeom>
            <a:avLst/>
            <a:gdLst>
              <a:gd name="connsiteX0" fmla="*/ 0 w 2720030"/>
              <a:gd name="connsiteY0" fmla="*/ 0 h 707886"/>
              <a:gd name="connsiteX1" fmla="*/ 516806 w 2720030"/>
              <a:gd name="connsiteY1" fmla="*/ 0 h 707886"/>
              <a:gd name="connsiteX2" fmla="*/ 979211 w 2720030"/>
              <a:gd name="connsiteY2" fmla="*/ 0 h 707886"/>
              <a:gd name="connsiteX3" fmla="*/ 1577617 w 2720030"/>
              <a:gd name="connsiteY3" fmla="*/ 0 h 707886"/>
              <a:gd name="connsiteX4" fmla="*/ 2094423 w 2720030"/>
              <a:gd name="connsiteY4" fmla="*/ 0 h 707886"/>
              <a:gd name="connsiteX5" fmla="*/ 2720030 w 2720030"/>
              <a:gd name="connsiteY5" fmla="*/ 0 h 707886"/>
              <a:gd name="connsiteX6" fmla="*/ 2720030 w 2720030"/>
              <a:gd name="connsiteY6" fmla="*/ 368101 h 707886"/>
              <a:gd name="connsiteX7" fmla="*/ 2720030 w 2720030"/>
              <a:gd name="connsiteY7" fmla="*/ 707886 h 707886"/>
              <a:gd name="connsiteX8" fmla="*/ 2176024 w 2720030"/>
              <a:gd name="connsiteY8" fmla="*/ 707886 h 707886"/>
              <a:gd name="connsiteX9" fmla="*/ 1713619 w 2720030"/>
              <a:gd name="connsiteY9" fmla="*/ 707886 h 707886"/>
              <a:gd name="connsiteX10" fmla="*/ 1169613 w 2720030"/>
              <a:gd name="connsiteY10" fmla="*/ 707886 h 707886"/>
              <a:gd name="connsiteX11" fmla="*/ 625607 w 2720030"/>
              <a:gd name="connsiteY11" fmla="*/ 707886 h 707886"/>
              <a:gd name="connsiteX12" fmla="*/ 0 w 2720030"/>
              <a:gd name="connsiteY12" fmla="*/ 707886 h 707886"/>
              <a:gd name="connsiteX13" fmla="*/ 0 w 2720030"/>
              <a:gd name="connsiteY13" fmla="*/ 339785 h 707886"/>
              <a:gd name="connsiteX14" fmla="*/ 0 w 2720030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70788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60436" y="183334"/>
                  <a:pt x="2702202" y="200085"/>
                  <a:pt x="2720030" y="368101"/>
                </a:cubicBezTo>
                <a:cubicBezTo>
                  <a:pt x="2737858" y="536117"/>
                  <a:pt x="2681426" y="546712"/>
                  <a:pt x="2720030" y="707886"/>
                </a:cubicBezTo>
                <a:cubicBezTo>
                  <a:pt x="2547485" y="764691"/>
                  <a:pt x="2324737" y="676048"/>
                  <a:pt x="2176024" y="707886"/>
                </a:cubicBezTo>
                <a:cubicBezTo>
                  <a:pt x="2027311" y="739724"/>
                  <a:pt x="1919558" y="701979"/>
                  <a:pt x="1713619" y="707886"/>
                </a:cubicBezTo>
                <a:cubicBezTo>
                  <a:pt x="1507680" y="713793"/>
                  <a:pt x="1390111" y="699805"/>
                  <a:pt x="1169613" y="707886"/>
                </a:cubicBezTo>
                <a:cubicBezTo>
                  <a:pt x="949115" y="715967"/>
                  <a:pt x="755924" y="668651"/>
                  <a:pt x="625607" y="707886"/>
                </a:cubicBezTo>
                <a:cubicBezTo>
                  <a:pt x="495290" y="747121"/>
                  <a:pt x="289855" y="649927"/>
                  <a:pt x="0" y="707886"/>
                </a:cubicBezTo>
                <a:cubicBezTo>
                  <a:pt x="-40166" y="566779"/>
                  <a:pt x="13196" y="469452"/>
                  <a:pt x="0" y="339785"/>
                </a:cubicBezTo>
                <a:cubicBezTo>
                  <a:pt x="-13196" y="210118"/>
                  <a:pt x="12238" y="1440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Both these equations describe the same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139793" y="2107960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3" y="2107960"/>
                <a:ext cx="3395067" cy="553998"/>
              </a:xfrm>
              <a:prstGeom prst="rect">
                <a:avLst/>
              </a:prstGeom>
              <a:blipFill>
                <a:blip r:embed="rId5"/>
                <a:stretch>
                  <a:fillRect r="-369"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/>
              <p:nvPr/>
            </p:nvSpPr>
            <p:spPr>
              <a:xfrm>
                <a:off x="136738" y="3010959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8" y="3010959"/>
                <a:ext cx="3395067" cy="55399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09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83382" y="1738665"/>
            <a:ext cx="2720030" cy="1569660"/>
          </a:xfrm>
          <a:custGeom>
            <a:avLst/>
            <a:gdLst>
              <a:gd name="connsiteX0" fmla="*/ 0 w 2720030"/>
              <a:gd name="connsiteY0" fmla="*/ 0 h 1569660"/>
              <a:gd name="connsiteX1" fmla="*/ 516806 w 2720030"/>
              <a:gd name="connsiteY1" fmla="*/ 0 h 1569660"/>
              <a:gd name="connsiteX2" fmla="*/ 979211 w 2720030"/>
              <a:gd name="connsiteY2" fmla="*/ 0 h 1569660"/>
              <a:gd name="connsiteX3" fmla="*/ 1577617 w 2720030"/>
              <a:gd name="connsiteY3" fmla="*/ 0 h 1569660"/>
              <a:gd name="connsiteX4" fmla="*/ 2094423 w 2720030"/>
              <a:gd name="connsiteY4" fmla="*/ 0 h 1569660"/>
              <a:gd name="connsiteX5" fmla="*/ 2720030 w 2720030"/>
              <a:gd name="connsiteY5" fmla="*/ 0 h 1569660"/>
              <a:gd name="connsiteX6" fmla="*/ 2720030 w 2720030"/>
              <a:gd name="connsiteY6" fmla="*/ 554613 h 1569660"/>
              <a:gd name="connsiteX7" fmla="*/ 2720030 w 2720030"/>
              <a:gd name="connsiteY7" fmla="*/ 1077833 h 1569660"/>
              <a:gd name="connsiteX8" fmla="*/ 2720030 w 2720030"/>
              <a:gd name="connsiteY8" fmla="*/ 1569660 h 1569660"/>
              <a:gd name="connsiteX9" fmla="*/ 2230425 w 2720030"/>
              <a:gd name="connsiteY9" fmla="*/ 1569660 h 1569660"/>
              <a:gd name="connsiteX10" fmla="*/ 1686419 w 2720030"/>
              <a:gd name="connsiteY10" fmla="*/ 1569660 h 1569660"/>
              <a:gd name="connsiteX11" fmla="*/ 1142413 w 2720030"/>
              <a:gd name="connsiteY11" fmla="*/ 1569660 h 1569660"/>
              <a:gd name="connsiteX12" fmla="*/ 625607 w 2720030"/>
              <a:gd name="connsiteY12" fmla="*/ 1569660 h 1569660"/>
              <a:gd name="connsiteX13" fmla="*/ 0 w 2720030"/>
              <a:gd name="connsiteY13" fmla="*/ 1569660 h 1569660"/>
              <a:gd name="connsiteX14" fmla="*/ 0 w 2720030"/>
              <a:gd name="connsiteY14" fmla="*/ 1015047 h 1569660"/>
              <a:gd name="connsiteX15" fmla="*/ 0 w 2720030"/>
              <a:gd name="connsiteY15" fmla="*/ 460434 h 1569660"/>
              <a:gd name="connsiteX16" fmla="*/ 0 w 2720030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569660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2836" y="224270"/>
                  <a:pt x="2710128" y="328034"/>
                  <a:pt x="2720030" y="554613"/>
                </a:cubicBezTo>
                <a:cubicBezTo>
                  <a:pt x="2729932" y="781192"/>
                  <a:pt x="2710916" y="833896"/>
                  <a:pt x="2720030" y="1077833"/>
                </a:cubicBezTo>
                <a:cubicBezTo>
                  <a:pt x="2729144" y="1321770"/>
                  <a:pt x="2713345" y="1453710"/>
                  <a:pt x="2720030" y="1569660"/>
                </a:cubicBezTo>
                <a:cubicBezTo>
                  <a:pt x="2548123" y="1581039"/>
                  <a:pt x="2438404" y="1559899"/>
                  <a:pt x="2230425" y="1569660"/>
                </a:cubicBezTo>
                <a:cubicBezTo>
                  <a:pt x="2022446" y="1579421"/>
                  <a:pt x="1906917" y="1561579"/>
                  <a:pt x="1686419" y="1569660"/>
                </a:cubicBezTo>
                <a:cubicBezTo>
                  <a:pt x="1465921" y="1577741"/>
                  <a:pt x="1272730" y="1530425"/>
                  <a:pt x="1142413" y="1569660"/>
                </a:cubicBezTo>
                <a:cubicBezTo>
                  <a:pt x="1012096" y="1608895"/>
                  <a:pt x="757556" y="1525904"/>
                  <a:pt x="625607" y="1569660"/>
                </a:cubicBezTo>
                <a:cubicBezTo>
                  <a:pt x="493658" y="1613416"/>
                  <a:pt x="243831" y="1554089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By using the general form, we can now describe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 </a:t>
            </a:r>
            <a:r>
              <a:rPr lang="en-GB" sz="2400" dirty="0">
                <a:ea typeface="Cambria Math" panose="02040503050406030204" pitchFamily="18" charset="0"/>
              </a:rPr>
              <a:t>like this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/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13F16B-4618-9E0C-3C6C-A0FFDA604CD6}"/>
                  </a:ext>
                </a:extLst>
              </p:cNvPr>
              <p:cNvSpPr txBox="1"/>
              <p:nvPr/>
            </p:nvSpPr>
            <p:spPr>
              <a:xfrm>
                <a:off x="459203" y="3499594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13F16B-4618-9E0C-3C6C-A0FFDA604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3499594"/>
                <a:ext cx="306893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EC28E0-903D-16B4-112E-5E7040FAD283}"/>
                  </a:ext>
                </a:extLst>
              </p:cNvPr>
              <p:cNvSpPr txBox="1"/>
              <p:nvPr/>
            </p:nvSpPr>
            <p:spPr>
              <a:xfrm>
                <a:off x="483382" y="4383212"/>
                <a:ext cx="2720030" cy="830997"/>
              </a:xfrm>
              <a:custGeom>
                <a:avLst/>
                <a:gdLst>
                  <a:gd name="connsiteX0" fmla="*/ 0 w 2720030"/>
                  <a:gd name="connsiteY0" fmla="*/ 0 h 830997"/>
                  <a:gd name="connsiteX1" fmla="*/ 516806 w 2720030"/>
                  <a:gd name="connsiteY1" fmla="*/ 0 h 830997"/>
                  <a:gd name="connsiteX2" fmla="*/ 979211 w 2720030"/>
                  <a:gd name="connsiteY2" fmla="*/ 0 h 830997"/>
                  <a:gd name="connsiteX3" fmla="*/ 1577617 w 2720030"/>
                  <a:gd name="connsiteY3" fmla="*/ 0 h 830997"/>
                  <a:gd name="connsiteX4" fmla="*/ 2094423 w 2720030"/>
                  <a:gd name="connsiteY4" fmla="*/ 0 h 830997"/>
                  <a:gd name="connsiteX5" fmla="*/ 2720030 w 2720030"/>
                  <a:gd name="connsiteY5" fmla="*/ 0 h 830997"/>
                  <a:gd name="connsiteX6" fmla="*/ 2720030 w 2720030"/>
                  <a:gd name="connsiteY6" fmla="*/ 432118 h 830997"/>
                  <a:gd name="connsiteX7" fmla="*/ 2720030 w 2720030"/>
                  <a:gd name="connsiteY7" fmla="*/ 830997 h 830997"/>
                  <a:gd name="connsiteX8" fmla="*/ 2176024 w 2720030"/>
                  <a:gd name="connsiteY8" fmla="*/ 830997 h 830997"/>
                  <a:gd name="connsiteX9" fmla="*/ 1713619 w 2720030"/>
                  <a:gd name="connsiteY9" fmla="*/ 830997 h 830997"/>
                  <a:gd name="connsiteX10" fmla="*/ 1169613 w 2720030"/>
                  <a:gd name="connsiteY10" fmla="*/ 830997 h 830997"/>
                  <a:gd name="connsiteX11" fmla="*/ 625607 w 2720030"/>
                  <a:gd name="connsiteY11" fmla="*/ 830997 h 830997"/>
                  <a:gd name="connsiteX12" fmla="*/ 0 w 2720030"/>
                  <a:gd name="connsiteY12" fmla="*/ 830997 h 830997"/>
                  <a:gd name="connsiteX13" fmla="*/ 0 w 2720030"/>
                  <a:gd name="connsiteY13" fmla="*/ 398879 h 830997"/>
                  <a:gd name="connsiteX14" fmla="*/ 0 w 2720030"/>
                  <a:gd name="connsiteY14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20030" h="830997" extrusionOk="0">
                    <a:moveTo>
                      <a:pt x="0" y="0"/>
                    </a:moveTo>
                    <a:cubicBezTo>
                      <a:pt x="222595" y="-43535"/>
                      <a:pt x="267669" y="30514"/>
                      <a:pt x="516806" y="0"/>
                    </a:cubicBezTo>
                    <a:cubicBezTo>
                      <a:pt x="765943" y="-30514"/>
                      <a:pt x="867309" y="16090"/>
                      <a:pt x="979211" y="0"/>
                    </a:cubicBezTo>
                    <a:cubicBezTo>
                      <a:pt x="1091113" y="-16090"/>
                      <a:pt x="1382421" y="59566"/>
                      <a:pt x="1577617" y="0"/>
                    </a:cubicBezTo>
                    <a:cubicBezTo>
                      <a:pt x="1772813" y="-59566"/>
                      <a:pt x="1977736" y="22937"/>
                      <a:pt x="2094423" y="0"/>
                    </a:cubicBezTo>
                    <a:cubicBezTo>
                      <a:pt x="2211110" y="-22937"/>
                      <a:pt x="2413316" y="70668"/>
                      <a:pt x="2720030" y="0"/>
                    </a:cubicBezTo>
                    <a:cubicBezTo>
                      <a:pt x="2747004" y="142492"/>
                      <a:pt x="2703965" y="219762"/>
                      <a:pt x="2720030" y="432118"/>
                    </a:cubicBezTo>
                    <a:cubicBezTo>
                      <a:pt x="2736095" y="644474"/>
                      <a:pt x="2698859" y="650782"/>
                      <a:pt x="2720030" y="830997"/>
                    </a:cubicBezTo>
                    <a:cubicBezTo>
                      <a:pt x="2547485" y="887802"/>
                      <a:pt x="2324737" y="799159"/>
                      <a:pt x="2176024" y="830997"/>
                    </a:cubicBezTo>
                    <a:cubicBezTo>
                      <a:pt x="2027311" y="862835"/>
                      <a:pt x="1919558" y="825090"/>
                      <a:pt x="1713619" y="830997"/>
                    </a:cubicBezTo>
                    <a:cubicBezTo>
                      <a:pt x="1507680" y="836904"/>
                      <a:pt x="1390111" y="822916"/>
                      <a:pt x="1169613" y="830997"/>
                    </a:cubicBezTo>
                    <a:cubicBezTo>
                      <a:pt x="949115" y="839078"/>
                      <a:pt x="755924" y="791762"/>
                      <a:pt x="625607" y="830997"/>
                    </a:cubicBezTo>
                    <a:cubicBezTo>
                      <a:pt x="495290" y="870232"/>
                      <a:pt x="289855" y="773038"/>
                      <a:pt x="0" y="830997"/>
                    </a:cubicBezTo>
                    <a:cubicBezTo>
                      <a:pt x="-21288" y="672907"/>
                      <a:pt x="41573" y="491559"/>
                      <a:pt x="0" y="398879"/>
                    </a:cubicBezTo>
                    <a:cubicBezTo>
                      <a:pt x="-41573" y="306199"/>
                      <a:pt x="4258" y="16679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ea typeface="Cambria Math" panose="02040503050406030204" pitchFamily="18" charset="0"/>
                  </a:rPr>
                  <a:t>Because </a:t>
                </a:r>
                <a14:m>
                  <m:oMath xmlns:m="http://schemas.openxmlformats.org/officeDocument/2006/math">
                    <m:r>
                      <a:rPr lang="en-GB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2400" dirty="0"/>
                  <a:t>is equal to 3.5 along this </a:t>
                </a:r>
                <a:r>
                  <a:rPr lang="en-GB" sz="2400" b="1" dirty="0">
                    <a:solidFill>
                      <a:srgbClr val="FFC000"/>
                    </a:solidFill>
                  </a:rPr>
                  <a:t>line</a:t>
                </a:r>
                <a:endParaRPr lang="en-GB" sz="2400" b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EC28E0-903D-16B4-112E-5E7040FAD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82" y="4383212"/>
                <a:ext cx="2720030" cy="830997"/>
              </a:xfrm>
              <a:prstGeom prst="rect">
                <a:avLst/>
              </a:prstGeom>
              <a:blipFill>
                <a:blip r:embed="rId7"/>
                <a:stretch>
                  <a:fillRect l="-2273" r="-1364" b="-9589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720030"/>
                          <a:gd name="connsiteY0" fmla="*/ 0 h 830997"/>
                          <a:gd name="connsiteX1" fmla="*/ 516806 w 2720030"/>
                          <a:gd name="connsiteY1" fmla="*/ 0 h 830997"/>
                          <a:gd name="connsiteX2" fmla="*/ 979211 w 2720030"/>
                          <a:gd name="connsiteY2" fmla="*/ 0 h 830997"/>
                          <a:gd name="connsiteX3" fmla="*/ 1577617 w 2720030"/>
                          <a:gd name="connsiteY3" fmla="*/ 0 h 830997"/>
                          <a:gd name="connsiteX4" fmla="*/ 2094423 w 2720030"/>
                          <a:gd name="connsiteY4" fmla="*/ 0 h 830997"/>
                          <a:gd name="connsiteX5" fmla="*/ 2720030 w 2720030"/>
                          <a:gd name="connsiteY5" fmla="*/ 0 h 830997"/>
                          <a:gd name="connsiteX6" fmla="*/ 2720030 w 2720030"/>
                          <a:gd name="connsiteY6" fmla="*/ 432118 h 830997"/>
                          <a:gd name="connsiteX7" fmla="*/ 2720030 w 2720030"/>
                          <a:gd name="connsiteY7" fmla="*/ 830997 h 830997"/>
                          <a:gd name="connsiteX8" fmla="*/ 2176024 w 2720030"/>
                          <a:gd name="connsiteY8" fmla="*/ 830997 h 830997"/>
                          <a:gd name="connsiteX9" fmla="*/ 1713619 w 2720030"/>
                          <a:gd name="connsiteY9" fmla="*/ 830997 h 830997"/>
                          <a:gd name="connsiteX10" fmla="*/ 1169613 w 2720030"/>
                          <a:gd name="connsiteY10" fmla="*/ 830997 h 830997"/>
                          <a:gd name="connsiteX11" fmla="*/ 625607 w 2720030"/>
                          <a:gd name="connsiteY11" fmla="*/ 830997 h 830997"/>
                          <a:gd name="connsiteX12" fmla="*/ 0 w 2720030"/>
                          <a:gd name="connsiteY12" fmla="*/ 830997 h 830997"/>
                          <a:gd name="connsiteX13" fmla="*/ 0 w 2720030"/>
                          <a:gd name="connsiteY13" fmla="*/ 398879 h 830997"/>
                          <a:gd name="connsiteX14" fmla="*/ 0 w 2720030"/>
                          <a:gd name="connsiteY14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720030" h="830997" extrusionOk="0">
                            <a:moveTo>
                              <a:pt x="0" y="0"/>
                            </a:moveTo>
                            <a:cubicBezTo>
                              <a:pt x="222595" y="-43535"/>
                              <a:pt x="267669" y="30514"/>
                              <a:pt x="516806" y="0"/>
                            </a:cubicBezTo>
                            <a:cubicBezTo>
                              <a:pt x="765943" y="-30514"/>
                              <a:pt x="867309" y="16090"/>
                              <a:pt x="979211" y="0"/>
                            </a:cubicBezTo>
                            <a:cubicBezTo>
                              <a:pt x="1091113" y="-16090"/>
                              <a:pt x="1382421" y="59566"/>
                              <a:pt x="1577617" y="0"/>
                            </a:cubicBezTo>
                            <a:cubicBezTo>
                              <a:pt x="1772813" y="-59566"/>
                              <a:pt x="1977736" y="22937"/>
                              <a:pt x="2094423" y="0"/>
                            </a:cubicBezTo>
                            <a:cubicBezTo>
                              <a:pt x="2211110" y="-22937"/>
                              <a:pt x="2413316" y="70668"/>
                              <a:pt x="2720030" y="0"/>
                            </a:cubicBezTo>
                            <a:cubicBezTo>
                              <a:pt x="2747004" y="142492"/>
                              <a:pt x="2703965" y="219762"/>
                              <a:pt x="2720030" y="432118"/>
                            </a:cubicBezTo>
                            <a:cubicBezTo>
                              <a:pt x="2736095" y="644474"/>
                              <a:pt x="2698859" y="650782"/>
                              <a:pt x="2720030" y="830997"/>
                            </a:cubicBezTo>
                            <a:cubicBezTo>
                              <a:pt x="2547485" y="887802"/>
                              <a:pt x="2324737" y="799159"/>
                              <a:pt x="2176024" y="830997"/>
                            </a:cubicBezTo>
                            <a:cubicBezTo>
                              <a:pt x="2027311" y="862835"/>
                              <a:pt x="1919558" y="825090"/>
                              <a:pt x="1713619" y="830997"/>
                            </a:cubicBezTo>
                            <a:cubicBezTo>
                              <a:pt x="1507680" y="836904"/>
                              <a:pt x="1390111" y="822916"/>
                              <a:pt x="1169613" y="830997"/>
                            </a:cubicBezTo>
                            <a:cubicBezTo>
                              <a:pt x="949115" y="839078"/>
                              <a:pt x="755924" y="791762"/>
                              <a:pt x="625607" y="830997"/>
                            </a:cubicBezTo>
                            <a:cubicBezTo>
                              <a:pt x="495290" y="870232"/>
                              <a:pt x="289855" y="773038"/>
                              <a:pt x="0" y="830997"/>
                            </a:cubicBezTo>
                            <a:cubicBezTo>
                              <a:pt x="-21288" y="672907"/>
                              <a:pt x="41573" y="491559"/>
                              <a:pt x="0" y="398879"/>
                            </a:cubicBezTo>
                            <a:cubicBezTo>
                              <a:pt x="-41573" y="306199"/>
                              <a:pt x="4258" y="16679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42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783551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83382" y="1738665"/>
            <a:ext cx="2720030" cy="2677656"/>
          </a:xfrm>
          <a:custGeom>
            <a:avLst/>
            <a:gdLst>
              <a:gd name="connsiteX0" fmla="*/ 0 w 2720030"/>
              <a:gd name="connsiteY0" fmla="*/ 0 h 2677656"/>
              <a:gd name="connsiteX1" fmla="*/ 516806 w 2720030"/>
              <a:gd name="connsiteY1" fmla="*/ 0 h 2677656"/>
              <a:gd name="connsiteX2" fmla="*/ 979211 w 2720030"/>
              <a:gd name="connsiteY2" fmla="*/ 0 h 2677656"/>
              <a:gd name="connsiteX3" fmla="*/ 1577617 w 2720030"/>
              <a:gd name="connsiteY3" fmla="*/ 0 h 2677656"/>
              <a:gd name="connsiteX4" fmla="*/ 2094423 w 2720030"/>
              <a:gd name="connsiteY4" fmla="*/ 0 h 2677656"/>
              <a:gd name="connsiteX5" fmla="*/ 2720030 w 2720030"/>
              <a:gd name="connsiteY5" fmla="*/ 0 h 2677656"/>
              <a:gd name="connsiteX6" fmla="*/ 2720030 w 2720030"/>
              <a:gd name="connsiteY6" fmla="*/ 589084 h 2677656"/>
              <a:gd name="connsiteX7" fmla="*/ 2720030 w 2720030"/>
              <a:gd name="connsiteY7" fmla="*/ 1124616 h 2677656"/>
              <a:gd name="connsiteX8" fmla="*/ 2720030 w 2720030"/>
              <a:gd name="connsiteY8" fmla="*/ 1660147 h 2677656"/>
              <a:gd name="connsiteX9" fmla="*/ 2720030 w 2720030"/>
              <a:gd name="connsiteY9" fmla="*/ 2142125 h 2677656"/>
              <a:gd name="connsiteX10" fmla="*/ 2720030 w 2720030"/>
              <a:gd name="connsiteY10" fmla="*/ 2677656 h 2677656"/>
              <a:gd name="connsiteX11" fmla="*/ 2176024 w 2720030"/>
              <a:gd name="connsiteY11" fmla="*/ 2677656 h 2677656"/>
              <a:gd name="connsiteX12" fmla="*/ 1659218 w 2720030"/>
              <a:gd name="connsiteY12" fmla="*/ 2677656 h 2677656"/>
              <a:gd name="connsiteX13" fmla="*/ 1060812 w 2720030"/>
              <a:gd name="connsiteY13" fmla="*/ 2677656 h 2677656"/>
              <a:gd name="connsiteX14" fmla="*/ 462405 w 2720030"/>
              <a:gd name="connsiteY14" fmla="*/ 2677656 h 2677656"/>
              <a:gd name="connsiteX15" fmla="*/ 0 w 2720030"/>
              <a:gd name="connsiteY15" fmla="*/ 2677656 h 2677656"/>
              <a:gd name="connsiteX16" fmla="*/ 0 w 2720030"/>
              <a:gd name="connsiteY16" fmla="*/ 2142125 h 2677656"/>
              <a:gd name="connsiteX17" fmla="*/ 0 w 2720030"/>
              <a:gd name="connsiteY17" fmla="*/ 1633370 h 2677656"/>
              <a:gd name="connsiteX18" fmla="*/ 0 w 2720030"/>
              <a:gd name="connsiteY18" fmla="*/ 1178169 h 2677656"/>
              <a:gd name="connsiteX19" fmla="*/ 0 w 2720030"/>
              <a:gd name="connsiteY19" fmla="*/ 696191 h 2677656"/>
              <a:gd name="connsiteX20" fmla="*/ 0 w 2720030"/>
              <a:gd name="connsiteY20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20030" h="267765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3812" y="169274"/>
                  <a:pt x="2661357" y="465081"/>
                  <a:pt x="2720030" y="589084"/>
                </a:cubicBezTo>
                <a:cubicBezTo>
                  <a:pt x="2778703" y="713087"/>
                  <a:pt x="2701124" y="934398"/>
                  <a:pt x="2720030" y="1124616"/>
                </a:cubicBezTo>
                <a:cubicBezTo>
                  <a:pt x="2738936" y="1314834"/>
                  <a:pt x="2717097" y="1467288"/>
                  <a:pt x="2720030" y="1660147"/>
                </a:cubicBezTo>
                <a:cubicBezTo>
                  <a:pt x="2722963" y="1853006"/>
                  <a:pt x="2665075" y="1902193"/>
                  <a:pt x="2720030" y="2142125"/>
                </a:cubicBezTo>
                <a:cubicBezTo>
                  <a:pt x="2774985" y="2382057"/>
                  <a:pt x="2716061" y="2541165"/>
                  <a:pt x="2720030" y="2677656"/>
                </a:cubicBezTo>
                <a:cubicBezTo>
                  <a:pt x="2523358" y="2726401"/>
                  <a:pt x="2306341" y="2638421"/>
                  <a:pt x="2176024" y="2677656"/>
                </a:cubicBezTo>
                <a:cubicBezTo>
                  <a:pt x="2045707" y="2716891"/>
                  <a:pt x="1791167" y="2633900"/>
                  <a:pt x="1659218" y="2677656"/>
                </a:cubicBezTo>
                <a:cubicBezTo>
                  <a:pt x="1527269" y="2721412"/>
                  <a:pt x="1289591" y="2608444"/>
                  <a:pt x="1060812" y="2677656"/>
                </a:cubicBezTo>
                <a:cubicBezTo>
                  <a:pt x="832033" y="2746868"/>
                  <a:pt x="600156" y="2606300"/>
                  <a:pt x="462405" y="2677656"/>
                </a:cubicBezTo>
                <a:cubicBezTo>
                  <a:pt x="324654" y="2749012"/>
                  <a:pt x="124798" y="2649448"/>
                  <a:pt x="0" y="2677656"/>
                </a:cubicBezTo>
                <a:cubicBezTo>
                  <a:pt x="-33530" y="2557568"/>
                  <a:pt x="5784" y="2314613"/>
                  <a:pt x="0" y="2142125"/>
                </a:cubicBezTo>
                <a:cubicBezTo>
                  <a:pt x="-5784" y="1969637"/>
                  <a:pt x="15309" y="1771924"/>
                  <a:pt x="0" y="1633370"/>
                </a:cubicBezTo>
                <a:cubicBezTo>
                  <a:pt x="-15309" y="1494817"/>
                  <a:pt x="19569" y="1281545"/>
                  <a:pt x="0" y="1178169"/>
                </a:cubicBezTo>
                <a:cubicBezTo>
                  <a:pt x="-19569" y="1074793"/>
                  <a:pt x="42816" y="861411"/>
                  <a:pt x="0" y="696191"/>
                </a:cubicBezTo>
                <a:cubicBezTo>
                  <a:pt x="-42816" y="530971"/>
                  <a:pt x="78061" y="3454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Another nice feature of the general form is that it can tell us </a:t>
            </a:r>
            <a:r>
              <a:rPr lang="en-GB" sz="2400" b="1" dirty="0">
                <a:ea typeface="Cambria Math" panose="02040503050406030204" pitchFamily="18" charset="0"/>
              </a:rPr>
              <a:t>which side of the line a data point is located on</a:t>
            </a:r>
            <a:r>
              <a:rPr lang="en-GB" sz="2400" dirty="0">
                <a:ea typeface="Cambria Math" panose="02040503050406030204" pitchFamily="18" charset="0"/>
              </a:rPr>
              <a:t>.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/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59203" y="2513469"/>
            <a:ext cx="2720030" cy="2677656"/>
          </a:xfrm>
          <a:custGeom>
            <a:avLst/>
            <a:gdLst>
              <a:gd name="connsiteX0" fmla="*/ 0 w 2720030"/>
              <a:gd name="connsiteY0" fmla="*/ 0 h 2677656"/>
              <a:gd name="connsiteX1" fmla="*/ 516806 w 2720030"/>
              <a:gd name="connsiteY1" fmla="*/ 0 h 2677656"/>
              <a:gd name="connsiteX2" fmla="*/ 979211 w 2720030"/>
              <a:gd name="connsiteY2" fmla="*/ 0 h 2677656"/>
              <a:gd name="connsiteX3" fmla="*/ 1577617 w 2720030"/>
              <a:gd name="connsiteY3" fmla="*/ 0 h 2677656"/>
              <a:gd name="connsiteX4" fmla="*/ 2094423 w 2720030"/>
              <a:gd name="connsiteY4" fmla="*/ 0 h 2677656"/>
              <a:gd name="connsiteX5" fmla="*/ 2720030 w 2720030"/>
              <a:gd name="connsiteY5" fmla="*/ 0 h 2677656"/>
              <a:gd name="connsiteX6" fmla="*/ 2720030 w 2720030"/>
              <a:gd name="connsiteY6" fmla="*/ 589084 h 2677656"/>
              <a:gd name="connsiteX7" fmla="*/ 2720030 w 2720030"/>
              <a:gd name="connsiteY7" fmla="*/ 1124616 h 2677656"/>
              <a:gd name="connsiteX8" fmla="*/ 2720030 w 2720030"/>
              <a:gd name="connsiteY8" fmla="*/ 1660147 h 2677656"/>
              <a:gd name="connsiteX9" fmla="*/ 2720030 w 2720030"/>
              <a:gd name="connsiteY9" fmla="*/ 2142125 h 2677656"/>
              <a:gd name="connsiteX10" fmla="*/ 2720030 w 2720030"/>
              <a:gd name="connsiteY10" fmla="*/ 2677656 h 2677656"/>
              <a:gd name="connsiteX11" fmla="*/ 2176024 w 2720030"/>
              <a:gd name="connsiteY11" fmla="*/ 2677656 h 2677656"/>
              <a:gd name="connsiteX12" fmla="*/ 1659218 w 2720030"/>
              <a:gd name="connsiteY12" fmla="*/ 2677656 h 2677656"/>
              <a:gd name="connsiteX13" fmla="*/ 1060812 w 2720030"/>
              <a:gd name="connsiteY13" fmla="*/ 2677656 h 2677656"/>
              <a:gd name="connsiteX14" fmla="*/ 462405 w 2720030"/>
              <a:gd name="connsiteY14" fmla="*/ 2677656 h 2677656"/>
              <a:gd name="connsiteX15" fmla="*/ 0 w 2720030"/>
              <a:gd name="connsiteY15" fmla="*/ 2677656 h 2677656"/>
              <a:gd name="connsiteX16" fmla="*/ 0 w 2720030"/>
              <a:gd name="connsiteY16" fmla="*/ 2142125 h 2677656"/>
              <a:gd name="connsiteX17" fmla="*/ 0 w 2720030"/>
              <a:gd name="connsiteY17" fmla="*/ 1633370 h 2677656"/>
              <a:gd name="connsiteX18" fmla="*/ 0 w 2720030"/>
              <a:gd name="connsiteY18" fmla="*/ 1178169 h 2677656"/>
              <a:gd name="connsiteX19" fmla="*/ 0 w 2720030"/>
              <a:gd name="connsiteY19" fmla="*/ 696191 h 2677656"/>
              <a:gd name="connsiteX20" fmla="*/ 0 w 2720030"/>
              <a:gd name="connsiteY20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20030" h="267765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3812" y="169274"/>
                  <a:pt x="2661357" y="465081"/>
                  <a:pt x="2720030" y="589084"/>
                </a:cubicBezTo>
                <a:cubicBezTo>
                  <a:pt x="2778703" y="713087"/>
                  <a:pt x="2701124" y="934398"/>
                  <a:pt x="2720030" y="1124616"/>
                </a:cubicBezTo>
                <a:cubicBezTo>
                  <a:pt x="2738936" y="1314834"/>
                  <a:pt x="2717097" y="1467288"/>
                  <a:pt x="2720030" y="1660147"/>
                </a:cubicBezTo>
                <a:cubicBezTo>
                  <a:pt x="2722963" y="1853006"/>
                  <a:pt x="2665075" y="1902193"/>
                  <a:pt x="2720030" y="2142125"/>
                </a:cubicBezTo>
                <a:cubicBezTo>
                  <a:pt x="2774985" y="2382057"/>
                  <a:pt x="2716061" y="2541165"/>
                  <a:pt x="2720030" y="2677656"/>
                </a:cubicBezTo>
                <a:cubicBezTo>
                  <a:pt x="2523358" y="2726401"/>
                  <a:pt x="2306341" y="2638421"/>
                  <a:pt x="2176024" y="2677656"/>
                </a:cubicBezTo>
                <a:cubicBezTo>
                  <a:pt x="2045707" y="2716891"/>
                  <a:pt x="1791167" y="2633900"/>
                  <a:pt x="1659218" y="2677656"/>
                </a:cubicBezTo>
                <a:cubicBezTo>
                  <a:pt x="1527269" y="2721412"/>
                  <a:pt x="1289591" y="2608444"/>
                  <a:pt x="1060812" y="2677656"/>
                </a:cubicBezTo>
                <a:cubicBezTo>
                  <a:pt x="832033" y="2746868"/>
                  <a:pt x="600156" y="2606300"/>
                  <a:pt x="462405" y="2677656"/>
                </a:cubicBezTo>
                <a:cubicBezTo>
                  <a:pt x="324654" y="2749012"/>
                  <a:pt x="124798" y="2649448"/>
                  <a:pt x="0" y="2677656"/>
                </a:cubicBezTo>
                <a:cubicBezTo>
                  <a:pt x="-33530" y="2557568"/>
                  <a:pt x="5784" y="2314613"/>
                  <a:pt x="0" y="2142125"/>
                </a:cubicBezTo>
                <a:cubicBezTo>
                  <a:pt x="-5784" y="1969637"/>
                  <a:pt x="15309" y="1771924"/>
                  <a:pt x="0" y="1633370"/>
                </a:cubicBezTo>
                <a:cubicBezTo>
                  <a:pt x="-15309" y="1494817"/>
                  <a:pt x="19569" y="1281545"/>
                  <a:pt x="0" y="1178169"/>
                </a:cubicBezTo>
                <a:cubicBezTo>
                  <a:pt x="-19569" y="1074793"/>
                  <a:pt x="42816" y="861411"/>
                  <a:pt x="0" y="696191"/>
                </a:cubicBezTo>
                <a:cubicBezTo>
                  <a:pt x="-42816" y="530971"/>
                  <a:pt x="78061" y="3454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Another nice feature of the general form is that it can tell us which side of the line a data point is located on.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/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/>
              <p:nvPr/>
            </p:nvSpPr>
            <p:spPr>
              <a:xfrm>
                <a:off x="459203" y="1480108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1480108"/>
                <a:ext cx="3395067" cy="553998"/>
              </a:xfrm>
              <a:prstGeom prst="rect">
                <a:avLst/>
              </a:prstGeom>
              <a:blipFill>
                <a:blip r:embed="rId7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58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59203" y="1422406"/>
            <a:ext cx="2720030" cy="1569660"/>
          </a:xfrm>
          <a:custGeom>
            <a:avLst/>
            <a:gdLst>
              <a:gd name="connsiteX0" fmla="*/ 0 w 2720030"/>
              <a:gd name="connsiteY0" fmla="*/ 0 h 1569660"/>
              <a:gd name="connsiteX1" fmla="*/ 516806 w 2720030"/>
              <a:gd name="connsiteY1" fmla="*/ 0 h 1569660"/>
              <a:gd name="connsiteX2" fmla="*/ 979211 w 2720030"/>
              <a:gd name="connsiteY2" fmla="*/ 0 h 1569660"/>
              <a:gd name="connsiteX3" fmla="*/ 1577617 w 2720030"/>
              <a:gd name="connsiteY3" fmla="*/ 0 h 1569660"/>
              <a:gd name="connsiteX4" fmla="*/ 2094423 w 2720030"/>
              <a:gd name="connsiteY4" fmla="*/ 0 h 1569660"/>
              <a:gd name="connsiteX5" fmla="*/ 2720030 w 2720030"/>
              <a:gd name="connsiteY5" fmla="*/ 0 h 1569660"/>
              <a:gd name="connsiteX6" fmla="*/ 2720030 w 2720030"/>
              <a:gd name="connsiteY6" fmla="*/ 554613 h 1569660"/>
              <a:gd name="connsiteX7" fmla="*/ 2720030 w 2720030"/>
              <a:gd name="connsiteY7" fmla="*/ 1077833 h 1569660"/>
              <a:gd name="connsiteX8" fmla="*/ 2720030 w 2720030"/>
              <a:gd name="connsiteY8" fmla="*/ 1569660 h 1569660"/>
              <a:gd name="connsiteX9" fmla="*/ 2230425 w 2720030"/>
              <a:gd name="connsiteY9" fmla="*/ 1569660 h 1569660"/>
              <a:gd name="connsiteX10" fmla="*/ 1686419 w 2720030"/>
              <a:gd name="connsiteY10" fmla="*/ 1569660 h 1569660"/>
              <a:gd name="connsiteX11" fmla="*/ 1142413 w 2720030"/>
              <a:gd name="connsiteY11" fmla="*/ 1569660 h 1569660"/>
              <a:gd name="connsiteX12" fmla="*/ 625607 w 2720030"/>
              <a:gd name="connsiteY12" fmla="*/ 1569660 h 1569660"/>
              <a:gd name="connsiteX13" fmla="*/ 0 w 2720030"/>
              <a:gd name="connsiteY13" fmla="*/ 1569660 h 1569660"/>
              <a:gd name="connsiteX14" fmla="*/ 0 w 2720030"/>
              <a:gd name="connsiteY14" fmla="*/ 1015047 h 1569660"/>
              <a:gd name="connsiteX15" fmla="*/ 0 w 2720030"/>
              <a:gd name="connsiteY15" fmla="*/ 460434 h 1569660"/>
              <a:gd name="connsiteX16" fmla="*/ 0 w 2720030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569660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2836" y="224270"/>
                  <a:pt x="2710128" y="328034"/>
                  <a:pt x="2720030" y="554613"/>
                </a:cubicBezTo>
                <a:cubicBezTo>
                  <a:pt x="2729932" y="781192"/>
                  <a:pt x="2710916" y="833896"/>
                  <a:pt x="2720030" y="1077833"/>
                </a:cubicBezTo>
                <a:cubicBezTo>
                  <a:pt x="2729144" y="1321770"/>
                  <a:pt x="2713345" y="1453710"/>
                  <a:pt x="2720030" y="1569660"/>
                </a:cubicBezTo>
                <a:cubicBezTo>
                  <a:pt x="2548123" y="1581039"/>
                  <a:pt x="2438404" y="1559899"/>
                  <a:pt x="2230425" y="1569660"/>
                </a:cubicBezTo>
                <a:cubicBezTo>
                  <a:pt x="2022446" y="1579421"/>
                  <a:pt x="1906917" y="1561579"/>
                  <a:pt x="1686419" y="1569660"/>
                </a:cubicBezTo>
                <a:cubicBezTo>
                  <a:pt x="1465921" y="1577741"/>
                  <a:pt x="1272730" y="1530425"/>
                  <a:pt x="1142413" y="1569660"/>
                </a:cubicBezTo>
                <a:cubicBezTo>
                  <a:pt x="1012096" y="1608895"/>
                  <a:pt x="757556" y="1525904"/>
                  <a:pt x="625607" y="1569660"/>
                </a:cubicBezTo>
                <a:cubicBezTo>
                  <a:pt x="493658" y="1613416"/>
                  <a:pt x="243831" y="1554089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If we plugin the </a:t>
            </a:r>
            <a:r>
              <a:rPr lang="en-GB" sz="2400" b="1" dirty="0">
                <a:ea typeface="Cambria Math" panose="02040503050406030204" pitchFamily="18" charset="0"/>
              </a:rPr>
              <a:t>x</a:t>
            </a:r>
            <a:r>
              <a:rPr lang="en-GB" sz="2400" dirty="0">
                <a:ea typeface="Cambria Math" panose="02040503050406030204" pitchFamily="18" charset="0"/>
              </a:rPr>
              <a:t> and </a:t>
            </a:r>
            <a:r>
              <a:rPr lang="en-GB" sz="2400" b="1" dirty="0">
                <a:ea typeface="Cambria Math" panose="02040503050406030204" pitchFamily="18" charset="0"/>
              </a:rPr>
              <a:t>y</a:t>
            </a:r>
            <a:r>
              <a:rPr lang="en-GB" sz="2400" dirty="0">
                <a:ea typeface="Cambria Math" panose="02040503050406030204" pitchFamily="18" charset="0"/>
              </a:rPr>
              <a:t> coordinates of this data point in our equation, 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/>
              <p:nvPr/>
            </p:nvSpPr>
            <p:spPr>
              <a:xfrm>
                <a:off x="50799" y="3852297"/>
                <a:ext cx="3896471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sz="3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GB" sz="3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9" y="3852297"/>
                <a:ext cx="3896471" cy="553998"/>
              </a:xfrm>
              <a:prstGeom prst="rect">
                <a:avLst/>
              </a:prstGeom>
              <a:blipFill>
                <a:blip r:embed="rId6"/>
                <a:stretch>
                  <a:fillRect r="-324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/>
              <p:nvPr/>
            </p:nvSpPr>
            <p:spPr>
              <a:xfrm>
                <a:off x="48849" y="4490548"/>
                <a:ext cx="2865584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</m:t>
                      </m:r>
                      <m:r>
                        <a:rPr lang="en-GB" sz="30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16−4=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" y="4490548"/>
                <a:ext cx="286558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424C14-377E-282E-7411-059F0EEA7371}"/>
                  </a:ext>
                </a:extLst>
              </p:cNvPr>
              <p:cNvSpPr txBox="1"/>
              <p:nvPr/>
            </p:nvSpPr>
            <p:spPr>
              <a:xfrm>
                <a:off x="252276" y="3214046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424C14-377E-282E-7411-059F0EEA7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76" y="3214046"/>
                <a:ext cx="3395067" cy="55399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A185BB-A377-C7DF-1AD3-6DC94864D3DF}"/>
                  </a:ext>
                </a:extLst>
              </p:cNvPr>
              <p:cNvSpPr txBox="1"/>
              <p:nvPr/>
            </p:nvSpPr>
            <p:spPr>
              <a:xfrm>
                <a:off x="2971056" y="4490548"/>
                <a:ext cx="576477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A185BB-A377-C7DF-1AD3-6DC94864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56" y="4490548"/>
                <a:ext cx="576477" cy="553998"/>
              </a:xfrm>
              <a:prstGeom prst="rect">
                <a:avLst/>
              </a:prstGeom>
              <a:blipFill>
                <a:blip r:embed="rId9"/>
                <a:stretch>
                  <a:fillRect l="-8163" b="-1914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90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373902" y="1396896"/>
            <a:ext cx="2720030" cy="2308324"/>
          </a:xfrm>
          <a:custGeom>
            <a:avLst/>
            <a:gdLst>
              <a:gd name="connsiteX0" fmla="*/ 0 w 2720030"/>
              <a:gd name="connsiteY0" fmla="*/ 0 h 2308324"/>
              <a:gd name="connsiteX1" fmla="*/ 516806 w 2720030"/>
              <a:gd name="connsiteY1" fmla="*/ 0 h 2308324"/>
              <a:gd name="connsiteX2" fmla="*/ 979211 w 2720030"/>
              <a:gd name="connsiteY2" fmla="*/ 0 h 2308324"/>
              <a:gd name="connsiteX3" fmla="*/ 1577617 w 2720030"/>
              <a:gd name="connsiteY3" fmla="*/ 0 h 2308324"/>
              <a:gd name="connsiteX4" fmla="*/ 2094423 w 2720030"/>
              <a:gd name="connsiteY4" fmla="*/ 0 h 2308324"/>
              <a:gd name="connsiteX5" fmla="*/ 2720030 w 2720030"/>
              <a:gd name="connsiteY5" fmla="*/ 0 h 2308324"/>
              <a:gd name="connsiteX6" fmla="*/ 2720030 w 2720030"/>
              <a:gd name="connsiteY6" fmla="*/ 623247 h 2308324"/>
              <a:gd name="connsiteX7" fmla="*/ 2720030 w 2720030"/>
              <a:gd name="connsiteY7" fmla="*/ 1200328 h 2308324"/>
              <a:gd name="connsiteX8" fmla="*/ 2720030 w 2720030"/>
              <a:gd name="connsiteY8" fmla="*/ 1777409 h 2308324"/>
              <a:gd name="connsiteX9" fmla="*/ 2720030 w 2720030"/>
              <a:gd name="connsiteY9" fmla="*/ 2308324 h 2308324"/>
              <a:gd name="connsiteX10" fmla="*/ 2230425 w 2720030"/>
              <a:gd name="connsiteY10" fmla="*/ 2308324 h 2308324"/>
              <a:gd name="connsiteX11" fmla="*/ 1686419 w 2720030"/>
              <a:gd name="connsiteY11" fmla="*/ 2308324 h 2308324"/>
              <a:gd name="connsiteX12" fmla="*/ 1169613 w 2720030"/>
              <a:gd name="connsiteY12" fmla="*/ 2308324 h 2308324"/>
              <a:gd name="connsiteX13" fmla="*/ 571206 w 2720030"/>
              <a:gd name="connsiteY13" fmla="*/ 2308324 h 2308324"/>
              <a:gd name="connsiteX14" fmla="*/ 0 w 2720030"/>
              <a:gd name="connsiteY14" fmla="*/ 2308324 h 2308324"/>
              <a:gd name="connsiteX15" fmla="*/ 0 w 2720030"/>
              <a:gd name="connsiteY15" fmla="*/ 1777409 h 2308324"/>
              <a:gd name="connsiteX16" fmla="*/ 0 w 2720030"/>
              <a:gd name="connsiteY16" fmla="*/ 1200328 h 2308324"/>
              <a:gd name="connsiteX17" fmla="*/ 0 w 2720030"/>
              <a:gd name="connsiteY17" fmla="*/ 646331 h 2308324"/>
              <a:gd name="connsiteX18" fmla="*/ 0 w 2720030"/>
              <a:gd name="connsiteY18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20030" h="2308324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0507" y="196642"/>
                  <a:pt x="2682729" y="376789"/>
                  <a:pt x="2720030" y="623247"/>
                </a:cubicBezTo>
                <a:cubicBezTo>
                  <a:pt x="2757331" y="869705"/>
                  <a:pt x="2666251" y="1043723"/>
                  <a:pt x="2720030" y="1200328"/>
                </a:cubicBezTo>
                <a:cubicBezTo>
                  <a:pt x="2773809" y="1356933"/>
                  <a:pt x="2711416" y="1522361"/>
                  <a:pt x="2720030" y="1777409"/>
                </a:cubicBezTo>
                <a:cubicBezTo>
                  <a:pt x="2728644" y="2032457"/>
                  <a:pt x="2713811" y="2066491"/>
                  <a:pt x="2720030" y="2308324"/>
                </a:cubicBezTo>
                <a:cubicBezTo>
                  <a:pt x="2619032" y="2310430"/>
                  <a:pt x="2423604" y="2265185"/>
                  <a:pt x="2230425" y="2308324"/>
                </a:cubicBezTo>
                <a:cubicBezTo>
                  <a:pt x="2037247" y="2351463"/>
                  <a:pt x="1816736" y="2269089"/>
                  <a:pt x="1686419" y="2308324"/>
                </a:cubicBezTo>
                <a:cubicBezTo>
                  <a:pt x="1556102" y="2347559"/>
                  <a:pt x="1301562" y="2264568"/>
                  <a:pt x="1169613" y="2308324"/>
                </a:cubicBezTo>
                <a:cubicBezTo>
                  <a:pt x="1037664" y="2352080"/>
                  <a:pt x="802621" y="2241148"/>
                  <a:pt x="571206" y="2308324"/>
                </a:cubicBezTo>
                <a:cubicBezTo>
                  <a:pt x="339791" y="2375500"/>
                  <a:pt x="136688" y="2275445"/>
                  <a:pt x="0" y="2308324"/>
                </a:cubicBezTo>
                <a:cubicBezTo>
                  <a:pt x="-19134" y="2072260"/>
                  <a:pt x="20451" y="1967396"/>
                  <a:pt x="0" y="1777409"/>
                </a:cubicBezTo>
                <a:cubicBezTo>
                  <a:pt x="-20451" y="1587423"/>
                  <a:pt x="36992" y="1372729"/>
                  <a:pt x="0" y="1200328"/>
                </a:cubicBezTo>
                <a:cubicBezTo>
                  <a:pt x="-36992" y="1027927"/>
                  <a:pt x="50968" y="824903"/>
                  <a:pt x="0" y="646331"/>
                </a:cubicBezTo>
                <a:cubicBezTo>
                  <a:pt x="-50968" y="467759"/>
                  <a:pt x="54622" y="2140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We see that it results in a value </a:t>
            </a:r>
            <a:r>
              <a:rPr lang="en-GB" sz="2400" b="1" dirty="0">
                <a:ea typeface="Cambria Math" panose="02040503050406030204" pitchFamily="18" charset="0"/>
              </a:rPr>
              <a:t>greater than zero</a:t>
            </a:r>
            <a:r>
              <a:rPr lang="en-GB" sz="2400" dirty="0">
                <a:ea typeface="Cambria Math" panose="02040503050406030204" pitchFamily="18" charset="0"/>
              </a:rPr>
              <a:t>, which in case means that </a:t>
            </a:r>
            <a:r>
              <a:rPr lang="en-GB" sz="2400" b="1" dirty="0">
                <a:ea typeface="Cambria Math" panose="02040503050406030204" pitchFamily="18" charset="0"/>
              </a:rPr>
              <a:t>the data point is above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endParaRPr lang="en-GB" sz="24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/>
              <p:nvPr/>
            </p:nvSpPr>
            <p:spPr>
              <a:xfrm>
                <a:off x="63499" y="612859"/>
                <a:ext cx="3659405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GB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9" y="612859"/>
                <a:ext cx="365940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1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142024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118589" y="660434"/>
            <a:ext cx="2720030" cy="2308324"/>
          </a:xfrm>
          <a:custGeom>
            <a:avLst/>
            <a:gdLst>
              <a:gd name="connsiteX0" fmla="*/ 0 w 2720030"/>
              <a:gd name="connsiteY0" fmla="*/ 0 h 2308324"/>
              <a:gd name="connsiteX1" fmla="*/ 516806 w 2720030"/>
              <a:gd name="connsiteY1" fmla="*/ 0 h 2308324"/>
              <a:gd name="connsiteX2" fmla="*/ 979211 w 2720030"/>
              <a:gd name="connsiteY2" fmla="*/ 0 h 2308324"/>
              <a:gd name="connsiteX3" fmla="*/ 1577617 w 2720030"/>
              <a:gd name="connsiteY3" fmla="*/ 0 h 2308324"/>
              <a:gd name="connsiteX4" fmla="*/ 2094423 w 2720030"/>
              <a:gd name="connsiteY4" fmla="*/ 0 h 2308324"/>
              <a:gd name="connsiteX5" fmla="*/ 2720030 w 2720030"/>
              <a:gd name="connsiteY5" fmla="*/ 0 h 2308324"/>
              <a:gd name="connsiteX6" fmla="*/ 2720030 w 2720030"/>
              <a:gd name="connsiteY6" fmla="*/ 623247 h 2308324"/>
              <a:gd name="connsiteX7" fmla="*/ 2720030 w 2720030"/>
              <a:gd name="connsiteY7" fmla="*/ 1200328 h 2308324"/>
              <a:gd name="connsiteX8" fmla="*/ 2720030 w 2720030"/>
              <a:gd name="connsiteY8" fmla="*/ 1777409 h 2308324"/>
              <a:gd name="connsiteX9" fmla="*/ 2720030 w 2720030"/>
              <a:gd name="connsiteY9" fmla="*/ 2308324 h 2308324"/>
              <a:gd name="connsiteX10" fmla="*/ 2230425 w 2720030"/>
              <a:gd name="connsiteY10" fmla="*/ 2308324 h 2308324"/>
              <a:gd name="connsiteX11" fmla="*/ 1686419 w 2720030"/>
              <a:gd name="connsiteY11" fmla="*/ 2308324 h 2308324"/>
              <a:gd name="connsiteX12" fmla="*/ 1169613 w 2720030"/>
              <a:gd name="connsiteY12" fmla="*/ 2308324 h 2308324"/>
              <a:gd name="connsiteX13" fmla="*/ 571206 w 2720030"/>
              <a:gd name="connsiteY13" fmla="*/ 2308324 h 2308324"/>
              <a:gd name="connsiteX14" fmla="*/ 0 w 2720030"/>
              <a:gd name="connsiteY14" fmla="*/ 2308324 h 2308324"/>
              <a:gd name="connsiteX15" fmla="*/ 0 w 2720030"/>
              <a:gd name="connsiteY15" fmla="*/ 1777409 h 2308324"/>
              <a:gd name="connsiteX16" fmla="*/ 0 w 2720030"/>
              <a:gd name="connsiteY16" fmla="*/ 1200328 h 2308324"/>
              <a:gd name="connsiteX17" fmla="*/ 0 w 2720030"/>
              <a:gd name="connsiteY17" fmla="*/ 646331 h 2308324"/>
              <a:gd name="connsiteX18" fmla="*/ 0 w 2720030"/>
              <a:gd name="connsiteY18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20030" h="2308324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0507" y="196642"/>
                  <a:pt x="2682729" y="376789"/>
                  <a:pt x="2720030" y="623247"/>
                </a:cubicBezTo>
                <a:cubicBezTo>
                  <a:pt x="2757331" y="869705"/>
                  <a:pt x="2666251" y="1043723"/>
                  <a:pt x="2720030" y="1200328"/>
                </a:cubicBezTo>
                <a:cubicBezTo>
                  <a:pt x="2773809" y="1356933"/>
                  <a:pt x="2711416" y="1522361"/>
                  <a:pt x="2720030" y="1777409"/>
                </a:cubicBezTo>
                <a:cubicBezTo>
                  <a:pt x="2728644" y="2032457"/>
                  <a:pt x="2713811" y="2066491"/>
                  <a:pt x="2720030" y="2308324"/>
                </a:cubicBezTo>
                <a:cubicBezTo>
                  <a:pt x="2619032" y="2310430"/>
                  <a:pt x="2423604" y="2265185"/>
                  <a:pt x="2230425" y="2308324"/>
                </a:cubicBezTo>
                <a:cubicBezTo>
                  <a:pt x="2037247" y="2351463"/>
                  <a:pt x="1816736" y="2269089"/>
                  <a:pt x="1686419" y="2308324"/>
                </a:cubicBezTo>
                <a:cubicBezTo>
                  <a:pt x="1556102" y="2347559"/>
                  <a:pt x="1301562" y="2264568"/>
                  <a:pt x="1169613" y="2308324"/>
                </a:cubicBezTo>
                <a:cubicBezTo>
                  <a:pt x="1037664" y="2352080"/>
                  <a:pt x="802621" y="2241148"/>
                  <a:pt x="571206" y="2308324"/>
                </a:cubicBezTo>
                <a:cubicBezTo>
                  <a:pt x="339791" y="2375500"/>
                  <a:pt x="136688" y="2275445"/>
                  <a:pt x="0" y="2308324"/>
                </a:cubicBezTo>
                <a:cubicBezTo>
                  <a:pt x="-19134" y="2072260"/>
                  <a:pt x="20451" y="1967396"/>
                  <a:pt x="0" y="1777409"/>
                </a:cubicBezTo>
                <a:cubicBezTo>
                  <a:pt x="-20451" y="1587423"/>
                  <a:pt x="36992" y="1372729"/>
                  <a:pt x="0" y="1200328"/>
                </a:cubicBezTo>
                <a:cubicBezTo>
                  <a:pt x="-36992" y="1027927"/>
                  <a:pt x="50968" y="824903"/>
                  <a:pt x="0" y="646331"/>
                </a:cubicBezTo>
                <a:cubicBezTo>
                  <a:pt x="-50968" y="467759"/>
                  <a:pt x="54622" y="2140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In comparison, this data point results in a negative value which tells us </a:t>
            </a:r>
            <a:r>
              <a:rPr lang="en-GB" sz="2400" b="1" dirty="0">
                <a:ea typeface="Cambria Math" panose="02040503050406030204" pitchFamily="18" charset="0"/>
              </a:rPr>
              <a:t>that the data point is below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r>
              <a:rPr lang="en-GB" sz="2400" dirty="0">
                <a:ea typeface="Cambria Math" panose="02040503050406030204" pitchFamily="18" charset="0"/>
              </a:rPr>
              <a:t>.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063969" y="404504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969" y="4045043"/>
                <a:ext cx="2327372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/>
              <p:nvPr/>
            </p:nvSpPr>
            <p:spPr>
              <a:xfrm>
                <a:off x="87085" y="3311046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" y="3311046"/>
                <a:ext cx="3395067" cy="553998"/>
              </a:xfrm>
              <a:prstGeom prst="rect">
                <a:avLst/>
              </a:prstGeom>
              <a:blipFill>
                <a:blip r:embed="rId6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/>
              <p:nvPr/>
            </p:nvSpPr>
            <p:spPr>
              <a:xfrm>
                <a:off x="-93866" y="3868928"/>
                <a:ext cx="4001539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3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GB" sz="3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866" y="3868928"/>
                <a:ext cx="400153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/>
              <p:nvPr/>
            </p:nvSpPr>
            <p:spPr>
              <a:xfrm>
                <a:off x="-34599" y="4491489"/>
                <a:ext cx="2829460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+12−4=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599" y="4491489"/>
                <a:ext cx="282946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2B5F05-916D-5634-C96F-941784E1DD54}"/>
                  </a:ext>
                </a:extLst>
              </p:cNvPr>
              <p:cNvSpPr txBox="1"/>
              <p:nvPr/>
            </p:nvSpPr>
            <p:spPr>
              <a:xfrm>
                <a:off x="2734354" y="4491489"/>
                <a:ext cx="905792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2B5F05-916D-5634-C96F-941784E1D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54" y="4491489"/>
                <a:ext cx="905792" cy="553998"/>
              </a:xfrm>
              <a:prstGeom prst="rect">
                <a:avLst/>
              </a:prstGeom>
              <a:blipFill>
                <a:blip r:embed="rId9"/>
                <a:stretch>
                  <a:fillRect b="-1914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56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Calibri Light (Headings)"/>
              </a:rPr>
              <a:t>Equation of the line and the General Form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rgbClr val="636C8B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196736" y="637334"/>
            <a:ext cx="2720030" cy="1569660"/>
          </a:xfrm>
          <a:custGeom>
            <a:avLst/>
            <a:gdLst>
              <a:gd name="connsiteX0" fmla="*/ 0 w 2720030"/>
              <a:gd name="connsiteY0" fmla="*/ 0 h 1569660"/>
              <a:gd name="connsiteX1" fmla="*/ 516806 w 2720030"/>
              <a:gd name="connsiteY1" fmla="*/ 0 h 1569660"/>
              <a:gd name="connsiteX2" fmla="*/ 979211 w 2720030"/>
              <a:gd name="connsiteY2" fmla="*/ 0 h 1569660"/>
              <a:gd name="connsiteX3" fmla="*/ 1577617 w 2720030"/>
              <a:gd name="connsiteY3" fmla="*/ 0 h 1569660"/>
              <a:gd name="connsiteX4" fmla="*/ 2094423 w 2720030"/>
              <a:gd name="connsiteY4" fmla="*/ 0 h 1569660"/>
              <a:gd name="connsiteX5" fmla="*/ 2720030 w 2720030"/>
              <a:gd name="connsiteY5" fmla="*/ 0 h 1569660"/>
              <a:gd name="connsiteX6" fmla="*/ 2720030 w 2720030"/>
              <a:gd name="connsiteY6" fmla="*/ 554613 h 1569660"/>
              <a:gd name="connsiteX7" fmla="*/ 2720030 w 2720030"/>
              <a:gd name="connsiteY7" fmla="*/ 1077833 h 1569660"/>
              <a:gd name="connsiteX8" fmla="*/ 2720030 w 2720030"/>
              <a:gd name="connsiteY8" fmla="*/ 1569660 h 1569660"/>
              <a:gd name="connsiteX9" fmla="*/ 2230425 w 2720030"/>
              <a:gd name="connsiteY9" fmla="*/ 1569660 h 1569660"/>
              <a:gd name="connsiteX10" fmla="*/ 1686419 w 2720030"/>
              <a:gd name="connsiteY10" fmla="*/ 1569660 h 1569660"/>
              <a:gd name="connsiteX11" fmla="*/ 1142413 w 2720030"/>
              <a:gd name="connsiteY11" fmla="*/ 1569660 h 1569660"/>
              <a:gd name="connsiteX12" fmla="*/ 625607 w 2720030"/>
              <a:gd name="connsiteY12" fmla="*/ 1569660 h 1569660"/>
              <a:gd name="connsiteX13" fmla="*/ 0 w 2720030"/>
              <a:gd name="connsiteY13" fmla="*/ 1569660 h 1569660"/>
              <a:gd name="connsiteX14" fmla="*/ 0 w 2720030"/>
              <a:gd name="connsiteY14" fmla="*/ 1015047 h 1569660"/>
              <a:gd name="connsiteX15" fmla="*/ 0 w 2720030"/>
              <a:gd name="connsiteY15" fmla="*/ 460434 h 1569660"/>
              <a:gd name="connsiteX16" fmla="*/ 0 w 2720030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569660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2836" y="224270"/>
                  <a:pt x="2710128" y="328034"/>
                  <a:pt x="2720030" y="554613"/>
                </a:cubicBezTo>
                <a:cubicBezTo>
                  <a:pt x="2729932" y="781192"/>
                  <a:pt x="2710916" y="833896"/>
                  <a:pt x="2720030" y="1077833"/>
                </a:cubicBezTo>
                <a:cubicBezTo>
                  <a:pt x="2729144" y="1321770"/>
                  <a:pt x="2713345" y="1453710"/>
                  <a:pt x="2720030" y="1569660"/>
                </a:cubicBezTo>
                <a:cubicBezTo>
                  <a:pt x="2548123" y="1581039"/>
                  <a:pt x="2438404" y="1559899"/>
                  <a:pt x="2230425" y="1569660"/>
                </a:cubicBezTo>
                <a:cubicBezTo>
                  <a:pt x="2022446" y="1579421"/>
                  <a:pt x="1906917" y="1561579"/>
                  <a:pt x="1686419" y="1569660"/>
                </a:cubicBezTo>
                <a:cubicBezTo>
                  <a:pt x="1465921" y="1577741"/>
                  <a:pt x="1272730" y="1530425"/>
                  <a:pt x="1142413" y="1569660"/>
                </a:cubicBezTo>
                <a:cubicBezTo>
                  <a:pt x="1012096" y="1608895"/>
                  <a:pt x="757556" y="1525904"/>
                  <a:pt x="625607" y="1569660"/>
                </a:cubicBezTo>
                <a:cubicBezTo>
                  <a:pt x="493658" y="1613416"/>
                  <a:pt x="243831" y="1554089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Note that any </a:t>
            </a:r>
            <a:r>
              <a:rPr lang="en-GB" sz="2400" b="1" dirty="0">
                <a:ea typeface="Cambria Math" panose="02040503050406030204" pitchFamily="18" charset="0"/>
              </a:rPr>
              <a:t>data point on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r>
              <a:rPr lang="en-GB" sz="2400" b="1" dirty="0">
                <a:ea typeface="Cambria Math" panose="02040503050406030204" pitchFamily="18" charset="0"/>
              </a:rPr>
              <a:t> </a:t>
            </a:r>
            <a:r>
              <a:rPr lang="en-GB" sz="2400" dirty="0">
                <a:ea typeface="Cambria Math" panose="02040503050406030204" pitchFamily="18" charset="0"/>
              </a:rPr>
              <a:t>will result in a value of </a:t>
            </a:r>
            <a:r>
              <a:rPr lang="en-GB" sz="2400" b="1" dirty="0">
                <a:ea typeface="Cambria Math" panose="02040503050406030204" pitchFamily="18" charset="0"/>
              </a:rPr>
              <a:t>zero</a:t>
            </a:r>
            <a:endParaRPr lang="en-GB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/>
              <p:nvPr/>
            </p:nvSpPr>
            <p:spPr>
              <a:xfrm>
                <a:off x="113828" y="2479080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8" y="2479080"/>
                <a:ext cx="3395067" cy="55399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/>
              <p:nvPr/>
            </p:nvSpPr>
            <p:spPr>
              <a:xfrm>
                <a:off x="-67412" y="3180820"/>
                <a:ext cx="4001539" cy="523220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3.5</m:t>
                          </m:r>
                        </m:e>
                      </m:d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412" y="3180820"/>
                <a:ext cx="4001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/>
              <p:nvPr/>
            </p:nvSpPr>
            <p:spPr>
              <a:xfrm>
                <a:off x="0" y="3694821"/>
                <a:ext cx="2652085" cy="523220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+14−4=</m:t>
                      </m:r>
                    </m:oMath>
                  </m:oMathPara>
                </a14:m>
                <a:endParaRPr lang="en-PH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94821"/>
                <a:ext cx="2652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1D6DE3E-0FAD-8B75-362D-11459F228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027068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9B7731-F628-126E-BBBE-BA575B27A0B9}"/>
                  </a:ext>
                </a:extLst>
              </p:cNvPr>
              <p:cNvSpPr txBox="1"/>
              <p:nvPr/>
            </p:nvSpPr>
            <p:spPr>
              <a:xfrm>
                <a:off x="8318447" y="3664043"/>
                <a:ext cx="2612020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PH" sz="3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.5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9B7731-F628-126E-BBBE-BA575B27A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47" y="3664043"/>
                <a:ext cx="2612020" cy="553998"/>
              </a:xfrm>
              <a:prstGeom prst="rect">
                <a:avLst/>
              </a:prstGeom>
              <a:blipFill>
                <a:blip r:embed="rId8"/>
                <a:stretch>
                  <a:fillRect t="-10638" r="-952" b="-2766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FCF4CB-25E9-822F-4713-280FDBEB011E}"/>
                  </a:ext>
                </a:extLst>
              </p:cNvPr>
              <p:cNvSpPr txBox="1"/>
              <p:nvPr/>
            </p:nvSpPr>
            <p:spPr>
              <a:xfrm>
                <a:off x="2652085" y="3664043"/>
                <a:ext cx="905792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FCF4CB-25E9-822F-4713-280FDBEB0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085" y="3664043"/>
                <a:ext cx="90579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3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Equation of the line and the General Form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Calibri Light (Headings)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rgbClr val="636C8B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73258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9AEC3241-A61E-EB81-DFD7-64DEF0015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250285"/>
                  </p:ext>
                </p:extLst>
              </p:nvPr>
            </p:nvGraphicFramePr>
            <p:xfrm>
              <a:off x="5755581" y="1416357"/>
              <a:ext cx="6217143" cy="399198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308093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9620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9AEC3241-A61E-EB81-DFD7-64DEF0015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250285"/>
                  </p:ext>
                </p:extLst>
              </p:nvPr>
            </p:nvGraphicFramePr>
            <p:xfrm>
              <a:off x="5755581" y="1416357"/>
              <a:ext cx="6217143" cy="399198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3" t="-1818" r="-201840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818" r="-100610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227" t="-1818" r="-1227" b="-4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30809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9620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65679FB-661B-BAC1-4ADE-605EC3A2FF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68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2297122" y="556350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2885828"/>
                </p:ext>
              </p:extLst>
            </p:nvPr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9039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319322" y="607120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135043" y="236434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385805" y="39133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98569" y="132434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/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/>
              <p:nvPr/>
            </p:nvSpPr>
            <p:spPr>
              <a:xfrm>
                <a:off x="354700" y="396634"/>
                <a:ext cx="3424723" cy="4282070"/>
              </a:xfrm>
              <a:custGeom>
                <a:avLst/>
                <a:gdLst>
                  <a:gd name="connsiteX0" fmla="*/ 0 w 3424723"/>
                  <a:gd name="connsiteY0" fmla="*/ 0 h 4282070"/>
                  <a:gd name="connsiteX1" fmla="*/ 536540 w 3424723"/>
                  <a:gd name="connsiteY1" fmla="*/ 0 h 4282070"/>
                  <a:gd name="connsiteX2" fmla="*/ 1004585 w 3424723"/>
                  <a:gd name="connsiteY2" fmla="*/ 0 h 4282070"/>
                  <a:gd name="connsiteX3" fmla="*/ 1643867 w 3424723"/>
                  <a:gd name="connsiteY3" fmla="*/ 0 h 4282070"/>
                  <a:gd name="connsiteX4" fmla="*/ 2180407 w 3424723"/>
                  <a:gd name="connsiteY4" fmla="*/ 0 h 4282070"/>
                  <a:gd name="connsiteX5" fmla="*/ 2716947 w 3424723"/>
                  <a:gd name="connsiteY5" fmla="*/ 0 h 4282070"/>
                  <a:gd name="connsiteX6" fmla="*/ 3424723 w 3424723"/>
                  <a:gd name="connsiteY6" fmla="*/ 0 h 4282070"/>
                  <a:gd name="connsiteX7" fmla="*/ 3424723 w 3424723"/>
                  <a:gd name="connsiteY7" fmla="*/ 449617 h 4282070"/>
                  <a:gd name="connsiteX8" fmla="*/ 3424723 w 3424723"/>
                  <a:gd name="connsiteY8" fmla="*/ 984876 h 4282070"/>
                  <a:gd name="connsiteX9" fmla="*/ 3424723 w 3424723"/>
                  <a:gd name="connsiteY9" fmla="*/ 1434493 h 4282070"/>
                  <a:gd name="connsiteX10" fmla="*/ 3424723 w 3424723"/>
                  <a:gd name="connsiteY10" fmla="*/ 1884111 h 4282070"/>
                  <a:gd name="connsiteX11" fmla="*/ 3424723 w 3424723"/>
                  <a:gd name="connsiteY11" fmla="*/ 2419370 h 4282070"/>
                  <a:gd name="connsiteX12" fmla="*/ 3424723 w 3424723"/>
                  <a:gd name="connsiteY12" fmla="*/ 2997449 h 4282070"/>
                  <a:gd name="connsiteX13" fmla="*/ 3424723 w 3424723"/>
                  <a:gd name="connsiteY13" fmla="*/ 3404246 h 4282070"/>
                  <a:gd name="connsiteX14" fmla="*/ 3424723 w 3424723"/>
                  <a:gd name="connsiteY14" fmla="*/ 4282070 h 4282070"/>
                  <a:gd name="connsiteX15" fmla="*/ 2853936 w 3424723"/>
                  <a:gd name="connsiteY15" fmla="*/ 4282070 h 4282070"/>
                  <a:gd name="connsiteX16" fmla="*/ 2283149 w 3424723"/>
                  <a:gd name="connsiteY16" fmla="*/ 4282070 h 4282070"/>
                  <a:gd name="connsiteX17" fmla="*/ 1643867 w 3424723"/>
                  <a:gd name="connsiteY17" fmla="*/ 4282070 h 4282070"/>
                  <a:gd name="connsiteX18" fmla="*/ 1073080 w 3424723"/>
                  <a:gd name="connsiteY18" fmla="*/ 4282070 h 4282070"/>
                  <a:gd name="connsiteX19" fmla="*/ 605034 w 3424723"/>
                  <a:gd name="connsiteY19" fmla="*/ 4282070 h 4282070"/>
                  <a:gd name="connsiteX20" fmla="*/ 0 w 3424723"/>
                  <a:gd name="connsiteY20" fmla="*/ 4282070 h 4282070"/>
                  <a:gd name="connsiteX21" fmla="*/ 0 w 3424723"/>
                  <a:gd name="connsiteY21" fmla="*/ 3661170 h 4282070"/>
                  <a:gd name="connsiteX22" fmla="*/ 0 w 3424723"/>
                  <a:gd name="connsiteY22" fmla="*/ 3040270 h 4282070"/>
                  <a:gd name="connsiteX23" fmla="*/ 0 w 3424723"/>
                  <a:gd name="connsiteY23" fmla="*/ 2505011 h 4282070"/>
                  <a:gd name="connsiteX24" fmla="*/ 0 w 3424723"/>
                  <a:gd name="connsiteY24" fmla="*/ 2012573 h 4282070"/>
                  <a:gd name="connsiteX25" fmla="*/ 0 w 3424723"/>
                  <a:gd name="connsiteY25" fmla="*/ 1605776 h 4282070"/>
                  <a:gd name="connsiteX26" fmla="*/ 0 w 3424723"/>
                  <a:gd name="connsiteY26" fmla="*/ 1198980 h 4282070"/>
                  <a:gd name="connsiteX27" fmla="*/ 0 w 3424723"/>
                  <a:gd name="connsiteY27" fmla="*/ 620900 h 4282070"/>
                  <a:gd name="connsiteX28" fmla="*/ 0 w 3424723"/>
                  <a:gd name="connsiteY28" fmla="*/ 0 h 428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424723" h="4282070" extrusionOk="0">
                    <a:moveTo>
                      <a:pt x="0" y="0"/>
                    </a:moveTo>
                    <a:cubicBezTo>
                      <a:pt x="231740" y="-49669"/>
                      <a:pt x="292280" y="55091"/>
                      <a:pt x="536540" y="0"/>
                    </a:cubicBezTo>
                    <a:cubicBezTo>
                      <a:pt x="780800" y="-55091"/>
                      <a:pt x="885578" y="11088"/>
                      <a:pt x="1004585" y="0"/>
                    </a:cubicBezTo>
                    <a:cubicBezTo>
                      <a:pt x="1123592" y="-11088"/>
                      <a:pt x="1398752" y="66146"/>
                      <a:pt x="1643867" y="0"/>
                    </a:cubicBezTo>
                    <a:cubicBezTo>
                      <a:pt x="1888982" y="-66146"/>
                      <a:pt x="1966141" y="1936"/>
                      <a:pt x="2180407" y="0"/>
                    </a:cubicBezTo>
                    <a:cubicBezTo>
                      <a:pt x="2394673" y="-1936"/>
                      <a:pt x="2515962" y="9855"/>
                      <a:pt x="2716947" y="0"/>
                    </a:cubicBezTo>
                    <a:cubicBezTo>
                      <a:pt x="2917932" y="-9855"/>
                      <a:pt x="3202313" y="80411"/>
                      <a:pt x="3424723" y="0"/>
                    </a:cubicBezTo>
                    <a:cubicBezTo>
                      <a:pt x="3426616" y="104254"/>
                      <a:pt x="3416737" y="311670"/>
                      <a:pt x="3424723" y="449617"/>
                    </a:cubicBezTo>
                    <a:cubicBezTo>
                      <a:pt x="3432709" y="587564"/>
                      <a:pt x="3395927" y="824089"/>
                      <a:pt x="3424723" y="984876"/>
                    </a:cubicBezTo>
                    <a:cubicBezTo>
                      <a:pt x="3453519" y="1145663"/>
                      <a:pt x="3407167" y="1211281"/>
                      <a:pt x="3424723" y="1434493"/>
                    </a:cubicBezTo>
                    <a:cubicBezTo>
                      <a:pt x="3442279" y="1657705"/>
                      <a:pt x="3382844" y="1721790"/>
                      <a:pt x="3424723" y="1884111"/>
                    </a:cubicBezTo>
                    <a:cubicBezTo>
                      <a:pt x="3466602" y="2046432"/>
                      <a:pt x="3419797" y="2285874"/>
                      <a:pt x="3424723" y="2419370"/>
                    </a:cubicBezTo>
                    <a:cubicBezTo>
                      <a:pt x="3429649" y="2552866"/>
                      <a:pt x="3363483" y="2849291"/>
                      <a:pt x="3424723" y="2997449"/>
                    </a:cubicBezTo>
                    <a:cubicBezTo>
                      <a:pt x="3485963" y="3145607"/>
                      <a:pt x="3423372" y="3321791"/>
                      <a:pt x="3424723" y="3404246"/>
                    </a:cubicBezTo>
                    <a:cubicBezTo>
                      <a:pt x="3426074" y="3486701"/>
                      <a:pt x="3391008" y="4042149"/>
                      <a:pt x="3424723" y="4282070"/>
                    </a:cubicBezTo>
                    <a:cubicBezTo>
                      <a:pt x="3164028" y="4313245"/>
                      <a:pt x="2986413" y="4260545"/>
                      <a:pt x="2853936" y="4282070"/>
                    </a:cubicBezTo>
                    <a:cubicBezTo>
                      <a:pt x="2721459" y="4303595"/>
                      <a:pt x="2454278" y="4232092"/>
                      <a:pt x="2283149" y="4282070"/>
                    </a:cubicBezTo>
                    <a:cubicBezTo>
                      <a:pt x="2112020" y="4332048"/>
                      <a:pt x="1951898" y="4212798"/>
                      <a:pt x="1643867" y="4282070"/>
                    </a:cubicBezTo>
                    <a:cubicBezTo>
                      <a:pt x="1335836" y="4351342"/>
                      <a:pt x="1208180" y="4230885"/>
                      <a:pt x="1073080" y="4282070"/>
                    </a:cubicBezTo>
                    <a:cubicBezTo>
                      <a:pt x="937980" y="4333255"/>
                      <a:pt x="700458" y="4246214"/>
                      <a:pt x="605034" y="4282070"/>
                    </a:cubicBezTo>
                    <a:cubicBezTo>
                      <a:pt x="509610" y="4317926"/>
                      <a:pt x="187446" y="4254417"/>
                      <a:pt x="0" y="4282070"/>
                    </a:cubicBezTo>
                    <a:cubicBezTo>
                      <a:pt x="-73120" y="4008387"/>
                      <a:pt x="59084" y="3833837"/>
                      <a:pt x="0" y="3661170"/>
                    </a:cubicBezTo>
                    <a:cubicBezTo>
                      <a:pt x="-59084" y="3488503"/>
                      <a:pt x="46801" y="3241999"/>
                      <a:pt x="0" y="3040270"/>
                    </a:cubicBezTo>
                    <a:cubicBezTo>
                      <a:pt x="-46801" y="2838541"/>
                      <a:pt x="24561" y="2678677"/>
                      <a:pt x="0" y="2505011"/>
                    </a:cubicBezTo>
                    <a:cubicBezTo>
                      <a:pt x="-24561" y="2331345"/>
                      <a:pt x="52876" y="2132962"/>
                      <a:pt x="0" y="2012573"/>
                    </a:cubicBezTo>
                    <a:cubicBezTo>
                      <a:pt x="-52876" y="1892184"/>
                      <a:pt x="4820" y="1774892"/>
                      <a:pt x="0" y="1605776"/>
                    </a:cubicBezTo>
                    <a:cubicBezTo>
                      <a:pt x="-4820" y="1436660"/>
                      <a:pt x="38411" y="1303090"/>
                      <a:pt x="0" y="1198980"/>
                    </a:cubicBezTo>
                    <a:cubicBezTo>
                      <a:pt x="-38411" y="1094870"/>
                      <a:pt x="36335" y="776153"/>
                      <a:pt x="0" y="620900"/>
                    </a:cubicBezTo>
                    <a:cubicBezTo>
                      <a:pt x="-36335" y="465647"/>
                      <a:pt x="14112" y="19971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PH" sz="2500" dirty="0"/>
                  <a:t>Assume we train an </a:t>
                </a:r>
                <a:r>
                  <a:rPr lang="en-PH" sz="2500" b="1" dirty="0"/>
                  <a:t>SVM</a:t>
                </a:r>
                <a:r>
                  <a:rPr lang="en-PH" sz="2500" dirty="0"/>
                  <a:t> on this dataset and find the </a:t>
                </a:r>
                <a:r>
                  <a:rPr lang="en-PH" sz="2500" b="1" dirty="0"/>
                  <a:t>optimal weight vector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500" b="1" dirty="0"/>
                  <a:t> </a:t>
                </a:r>
                <a:r>
                  <a:rPr lang="en-PH" sz="2500" dirty="0"/>
                  <a:t>to separate the classes. </a:t>
                </a:r>
              </a:p>
              <a:p>
                <a:endParaRPr lang="en-PH" sz="2500" dirty="0"/>
              </a:p>
              <a:p>
                <a:r>
                  <a:rPr lang="en-PH" sz="2500" dirty="0"/>
                  <a:t>Let’s say the resulting weight vector is:</a:t>
                </a:r>
              </a:p>
              <a:p>
                <a:endParaRPr lang="en-PH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00" y="396634"/>
                <a:ext cx="3424723" cy="4282070"/>
              </a:xfrm>
              <a:prstGeom prst="rect">
                <a:avLst/>
              </a:prstGeom>
              <a:blipFill>
                <a:blip r:embed="rId6"/>
                <a:stretch>
                  <a:fillRect l="-1799" t="-290" r="-719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24723"/>
                          <a:gd name="connsiteY0" fmla="*/ 0 h 4282070"/>
                          <a:gd name="connsiteX1" fmla="*/ 536540 w 3424723"/>
                          <a:gd name="connsiteY1" fmla="*/ 0 h 4282070"/>
                          <a:gd name="connsiteX2" fmla="*/ 1004585 w 3424723"/>
                          <a:gd name="connsiteY2" fmla="*/ 0 h 4282070"/>
                          <a:gd name="connsiteX3" fmla="*/ 1643867 w 3424723"/>
                          <a:gd name="connsiteY3" fmla="*/ 0 h 4282070"/>
                          <a:gd name="connsiteX4" fmla="*/ 2180407 w 3424723"/>
                          <a:gd name="connsiteY4" fmla="*/ 0 h 4282070"/>
                          <a:gd name="connsiteX5" fmla="*/ 2716947 w 3424723"/>
                          <a:gd name="connsiteY5" fmla="*/ 0 h 4282070"/>
                          <a:gd name="connsiteX6" fmla="*/ 3424723 w 3424723"/>
                          <a:gd name="connsiteY6" fmla="*/ 0 h 4282070"/>
                          <a:gd name="connsiteX7" fmla="*/ 3424723 w 3424723"/>
                          <a:gd name="connsiteY7" fmla="*/ 449617 h 4282070"/>
                          <a:gd name="connsiteX8" fmla="*/ 3424723 w 3424723"/>
                          <a:gd name="connsiteY8" fmla="*/ 984876 h 4282070"/>
                          <a:gd name="connsiteX9" fmla="*/ 3424723 w 3424723"/>
                          <a:gd name="connsiteY9" fmla="*/ 1434493 h 4282070"/>
                          <a:gd name="connsiteX10" fmla="*/ 3424723 w 3424723"/>
                          <a:gd name="connsiteY10" fmla="*/ 1884111 h 4282070"/>
                          <a:gd name="connsiteX11" fmla="*/ 3424723 w 3424723"/>
                          <a:gd name="connsiteY11" fmla="*/ 2419370 h 4282070"/>
                          <a:gd name="connsiteX12" fmla="*/ 3424723 w 3424723"/>
                          <a:gd name="connsiteY12" fmla="*/ 2997449 h 4282070"/>
                          <a:gd name="connsiteX13" fmla="*/ 3424723 w 3424723"/>
                          <a:gd name="connsiteY13" fmla="*/ 3404246 h 4282070"/>
                          <a:gd name="connsiteX14" fmla="*/ 3424723 w 3424723"/>
                          <a:gd name="connsiteY14" fmla="*/ 4282070 h 4282070"/>
                          <a:gd name="connsiteX15" fmla="*/ 2853936 w 3424723"/>
                          <a:gd name="connsiteY15" fmla="*/ 4282070 h 4282070"/>
                          <a:gd name="connsiteX16" fmla="*/ 2283149 w 3424723"/>
                          <a:gd name="connsiteY16" fmla="*/ 4282070 h 4282070"/>
                          <a:gd name="connsiteX17" fmla="*/ 1643867 w 3424723"/>
                          <a:gd name="connsiteY17" fmla="*/ 4282070 h 4282070"/>
                          <a:gd name="connsiteX18" fmla="*/ 1073080 w 3424723"/>
                          <a:gd name="connsiteY18" fmla="*/ 4282070 h 4282070"/>
                          <a:gd name="connsiteX19" fmla="*/ 605034 w 3424723"/>
                          <a:gd name="connsiteY19" fmla="*/ 4282070 h 4282070"/>
                          <a:gd name="connsiteX20" fmla="*/ 0 w 3424723"/>
                          <a:gd name="connsiteY20" fmla="*/ 4282070 h 4282070"/>
                          <a:gd name="connsiteX21" fmla="*/ 0 w 3424723"/>
                          <a:gd name="connsiteY21" fmla="*/ 3661170 h 4282070"/>
                          <a:gd name="connsiteX22" fmla="*/ 0 w 3424723"/>
                          <a:gd name="connsiteY22" fmla="*/ 3040270 h 4282070"/>
                          <a:gd name="connsiteX23" fmla="*/ 0 w 3424723"/>
                          <a:gd name="connsiteY23" fmla="*/ 2505011 h 4282070"/>
                          <a:gd name="connsiteX24" fmla="*/ 0 w 3424723"/>
                          <a:gd name="connsiteY24" fmla="*/ 2012573 h 4282070"/>
                          <a:gd name="connsiteX25" fmla="*/ 0 w 3424723"/>
                          <a:gd name="connsiteY25" fmla="*/ 1605776 h 4282070"/>
                          <a:gd name="connsiteX26" fmla="*/ 0 w 3424723"/>
                          <a:gd name="connsiteY26" fmla="*/ 1198980 h 4282070"/>
                          <a:gd name="connsiteX27" fmla="*/ 0 w 3424723"/>
                          <a:gd name="connsiteY27" fmla="*/ 620900 h 4282070"/>
                          <a:gd name="connsiteX28" fmla="*/ 0 w 3424723"/>
                          <a:gd name="connsiteY28" fmla="*/ 0 h 42820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3424723" h="4282070" extrusionOk="0">
                            <a:moveTo>
                              <a:pt x="0" y="0"/>
                            </a:moveTo>
                            <a:cubicBezTo>
                              <a:pt x="231740" y="-49669"/>
                              <a:pt x="292280" y="55091"/>
                              <a:pt x="536540" y="0"/>
                            </a:cubicBezTo>
                            <a:cubicBezTo>
                              <a:pt x="780800" y="-55091"/>
                              <a:pt x="885578" y="11088"/>
                              <a:pt x="1004585" y="0"/>
                            </a:cubicBezTo>
                            <a:cubicBezTo>
                              <a:pt x="1123592" y="-11088"/>
                              <a:pt x="1398752" y="66146"/>
                              <a:pt x="1643867" y="0"/>
                            </a:cubicBezTo>
                            <a:cubicBezTo>
                              <a:pt x="1888982" y="-66146"/>
                              <a:pt x="1966141" y="1936"/>
                              <a:pt x="2180407" y="0"/>
                            </a:cubicBezTo>
                            <a:cubicBezTo>
                              <a:pt x="2394673" y="-1936"/>
                              <a:pt x="2515962" y="9855"/>
                              <a:pt x="2716947" y="0"/>
                            </a:cubicBezTo>
                            <a:cubicBezTo>
                              <a:pt x="2917932" y="-9855"/>
                              <a:pt x="3202313" y="80411"/>
                              <a:pt x="3424723" y="0"/>
                            </a:cubicBezTo>
                            <a:cubicBezTo>
                              <a:pt x="3426616" y="104254"/>
                              <a:pt x="3416737" y="311670"/>
                              <a:pt x="3424723" y="449617"/>
                            </a:cubicBezTo>
                            <a:cubicBezTo>
                              <a:pt x="3432709" y="587564"/>
                              <a:pt x="3395927" y="824089"/>
                              <a:pt x="3424723" y="984876"/>
                            </a:cubicBezTo>
                            <a:cubicBezTo>
                              <a:pt x="3453519" y="1145663"/>
                              <a:pt x="3407167" y="1211281"/>
                              <a:pt x="3424723" y="1434493"/>
                            </a:cubicBezTo>
                            <a:cubicBezTo>
                              <a:pt x="3442279" y="1657705"/>
                              <a:pt x="3382844" y="1721790"/>
                              <a:pt x="3424723" y="1884111"/>
                            </a:cubicBezTo>
                            <a:cubicBezTo>
                              <a:pt x="3466602" y="2046432"/>
                              <a:pt x="3419797" y="2285874"/>
                              <a:pt x="3424723" y="2419370"/>
                            </a:cubicBezTo>
                            <a:cubicBezTo>
                              <a:pt x="3429649" y="2552866"/>
                              <a:pt x="3363483" y="2849291"/>
                              <a:pt x="3424723" y="2997449"/>
                            </a:cubicBezTo>
                            <a:cubicBezTo>
                              <a:pt x="3485963" y="3145607"/>
                              <a:pt x="3423372" y="3321791"/>
                              <a:pt x="3424723" y="3404246"/>
                            </a:cubicBezTo>
                            <a:cubicBezTo>
                              <a:pt x="3426074" y="3486701"/>
                              <a:pt x="3391008" y="4042149"/>
                              <a:pt x="3424723" y="4282070"/>
                            </a:cubicBezTo>
                            <a:cubicBezTo>
                              <a:pt x="3164028" y="4313245"/>
                              <a:pt x="2986413" y="4260545"/>
                              <a:pt x="2853936" y="4282070"/>
                            </a:cubicBezTo>
                            <a:cubicBezTo>
                              <a:pt x="2721459" y="4303595"/>
                              <a:pt x="2454278" y="4232092"/>
                              <a:pt x="2283149" y="4282070"/>
                            </a:cubicBezTo>
                            <a:cubicBezTo>
                              <a:pt x="2112020" y="4332048"/>
                              <a:pt x="1951898" y="4212798"/>
                              <a:pt x="1643867" y="4282070"/>
                            </a:cubicBezTo>
                            <a:cubicBezTo>
                              <a:pt x="1335836" y="4351342"/>
                              <a:pt x="1208180" y="4230885"/>
                              <a:pt x="1073080" y="4282070"/>
                            </a:cubicBezTo>
                            <a:cubicBezTo>
                              <a:pt x="937980" y="4333255"/>
                              <a:pt x="700458" y="4246214"/>
                              <a:pt x="605034" y="4282070"/>
                            </a:cubicBezTo>
                            <a:cubicBezTo>
                              <a:pt x="509610" y="4317926"/>
                              <a:pt x="187446" y="4254417"/>
                              <a:pt x="0" y="4282070"/>
                            </a:cubicBezTo>
                            <a:cubicBezTo>
                              <a:pt x="-73120" y="4008387"/>
                              <a:pt x="59084" y="3833837"/>
                              <a:pt x="0" y="3661170"/>
                            </a:cubicBezTo>
                            <a:cubicBezTo>
                              <a:pt x="-59084" y="3488503"/>
                              <a:pt x="46801" y="3241999"/>
                              <a:pt x="0" y="3040270"/>
                            </a:cubicBezTo>
                            <a:cubicBezTo>
                              <a:pt x="-46801" y="2838541"/>
                              <a:pt x="24561" y="2678677"/>
                              <a:pt x="0" y="2505011"/>
                            </a:cubicBezTo>
                            <a:cubicBezTo>
                              <a:pt x="-24561" y="2331345"/>
                              <a:pt x="52876" y="2132962"/>
                              <a:pt x="0" y="2012573"/>
                            </a:cubicBezTo>
                            <a:cubicBezTo>
                              <a:pt x="-52876" y="1892184"/>
                              <a:pt x="4820" y="1774892"/>
                              <a:pt x="0" y="1605776"/>
                            </a:cubicBezTo>
                            <a:cubicBezTo>
                              <a:pt x="-4820" y="1436660"/>
                              <a:pt x="38411" y="1303090"/>
                              <a:pt x="0" y="1198980"/>
                            </a:cubicBezTo>
                            <a:cubicBezTo>
                              <a:pt x="-38411" y="1094870"/>
                              <a:pt x="36335" y="776153"/>
                              <a:pt x="0" y="620900"/>
                            </a:cubicBezTo>
                            <a:cubicBezTo>
                              <a:pt x="-36335" y="465647"/>
                              <a:pt x="14112" y="1997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98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135043" y="391333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/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/>
              <p:nvPr/>
            </p:nvSpPr>
            <p:spPr>
              <a:xfrm>
                <a:off x="174511" y="2391519"/>
                <a:ext cx="22361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236100"/>
                          <a:gd name="connsiteY0" fmla="*/ 0 h 477054"/>
                          <a:gd name="connsiteX1" fmla="*/ 536664 w 2236100"/>
                          <a:gd name="connsiteY1" fmla="*/ 0 h 477054"/>
                          <a:gd name="connsiteX2" fmla="*/ 1028606 w 2236100"/>
                          <a:gd name="connsiteY2" fmla="*/ 0 h 477054"/>
                          <a:gd name="connsiteX3" fmla="*/ 1632353 w 2236100"/>
                          <a:gd name="connsiteY3" fmla="*/ 0 h 477054"/>
                          <a:gd name="connsiteX4" fmla="*/ 2236100 w 2236100"/>
                          <a:gd name="connsiteY4" fmla="*/ 0 h 477054"/>
                          <a:gd name="connsiteX5" fmla="*/ 2236100 w 2236100"/>
                          <a:gd name="connsiteY5" fmla="*/ 477054 h 477054"/>
                          <a:gd name="connsiteX6" fmla="*/ 1721797 w 2236100"/>
                          <a:gd name="connsiteY6" fmla="*/ 477054 h 477054"/>
                          <a:gd name="connsiteX7" fmla="*/ 1207494 w 2236100"/>
                          <a:gd name="connsiteY7" fmla="*/ 477054 h 477054"/>
                          <a:gd name="connsiteX8" fmla="*/ 603747 w 2236100"/>
                          <a:gd name="connsiteY8" fmla="*/ 477054 h 477054"/>
                          <a:gd name="connsiteX9" fmla="*/ 0 w 2236100"/>
                          <a:gd name="connsiteY9" fmla="*/ 477054 h 477054"/>
                          <a:gd name="connsiteX10" fmla="*/ 0 w 2236100"/>
                          <a:gd name="connsiteY10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36100" h="477054" extrusionOk="0">
                            <a:moveTo>
                              <a:pt x="0" y="0"/>
                            </a:moveTo>
                            <a:cubicBezTo>
                              <a:pt x="265428" y="-5065"/>
                              <a:pt x="401334" y="18359"/>
                              <a:pt x="536664" y="0"/>
                            </a:cubicBezTo>
                            <a:cubicBezTo>
                              <a:pt x="671994" y="-18359"/>
                              <a:pt x="853061" y="45589"/>
                              <a:pt x="1028606" y="0"/>
                            </a:cubicBezTo>
                            <a:cubicBezTo>
                              <a:pt x="1204151" y="-45589"/>
                              <a:pt x="1357659" y="42740"/>
                              <a:pt x="1632353" y="0"/>
                            </a:cubicBezTo>
                            <a:cubicBezTo>
                              <a:pt x="1907047" y="-42740"/>
                              <a:pt x="2019685" y="39716"/>
                              <a:pt x="2236100" y="0"/>
                            </a:cubicBezTo>
                            <a:cubicBezTo>
                              <a:pt x="2244899" y="188592"/>
                              <a:pt x="2188936" y="295008"/>
                              <a:pt x="2236100" y="477054"/>
                            </a:cubicBezTo>
                            <a:cubicBezTo>
                              <a:pt x="2085251" y="492679"/>
                              <a:pt x="1892379" y="461081"/>
                              <a:pt x="1721797" y="477054"/>
                            </a:cubicBezTo>
                            <a:cubicBezTo>
                              <a:pt x="1551215" y="493027"/>
                              <a:pt x="1370762" y="453267"/>
                              <a:pt x="1207494" y="477054"/>
                            </a:cubicBezTo>
                            <a:cubicBezTo>
                              <a:pt x="1044226" y="500841"/>
                              <a:pt x="800987" y="410285"/>
                              <a:pt x="603747" y="477054"/>
                            </a:cubicBezTo>
                            <a:cubicBezTo>
                              <a:pt x="406507" y="543823"/>
                              <a:pt x="221907" y="476419"/>
                              <a:pt x="0" y="477054"/>
                            </a:cubicBezTo>
                            <a:cubicBezTo>
                              <a:pt x="-9960" y="320579"/>
                              <a:pt x="32112" y="1628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11" y="2391519"/>
                <a:ext cx="2236100" cy="477054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236100"/>
                          <a:gd name="connsiteY0" fmla="*/ 0 h 477054"/>
                          <a:gd name="connsiteX1" fmla="*/ 536664 w 2236100"/>
                          <a:gd name="connsiteY1" fmla="*/ 0 h 477054"/>
                          <a:gd name="connsiteX2" fmla="*/ 1028606 w 2236100"/>
                          <a:gd name="connsiteY2" fmla="*/ 0 h 477054"/>
                          <a:gd name="connsiteX3" fmla="*/ 1632353 w 2236100"/>
                          <a:gd name="connsiteY3" fmla="*/ 0 h 477054"/>
                          <a:gd name="connsiteX4" fmla="*/ 2236100 w 2236100"/>
                          <a:gd name="connsiteY4" fmla="*/ 0 h 477054"/>
                          <a:gd name="connsiteX5" fmla="*/ 2236100 w 2236100"/>
                          <a:gd name="connsiteY5" fmla="*/ 477054 h 477054"/>
                          <a:gd name="connsiteX6" fmla="*/ 1721797 w 2236100"/>
                          <a:gd name="connsiteY6" fmla="*/ 477054 h 477054"/>
                          <a:gd name="connsiteX7" fmla="*/ 1207494 w 2236100"/>
                          <a:gd name="connsiteY7" fmla="*/ 477054 h 477054"/>
                          <a:gd name="connsiteX8" fmla="*/ 603747 w 2236100"/>
                          <a:gd name="connsiteY8" fmla="*/ 477054 h 477054"/>
                          <a:gd name="connsiteX9" fmla="*/ 0 w 2236100"/>
                          <a:gd name="connsiteY9" fmla="*/ 477054 h 477054"/>
                          <a:gd name="connsiteX10" fmla="*/ 0 w 2236100"/>
                          <a:gd name="connsiteY10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36100" h="477054" extrusionOk="0">
                            <a:moveTo>
                              <a:pt x="0" y="0"/>
                            </a:moveTo>
                            <a:cubicBezTo>
                              <a:pt x="265428" y="-5065"/>
                              <a:pt x="401334" y="18359"/>
                              <a:pt x="536664" y="0"/>
                            </a:cubicBezTo>
                            <a:cubicBezTo>
                              <a:pt x="671994" y="-18359"/>
                              <a:pt x="853061" y="45589"/>
                              <a:pt x="1028606" y="0"/>
                            </a:cubicBezTo>
                            <a:cubicBezTo>
                              <a:pt x="1204151" y="-45589"/>
                              <a:pt x="1357659" y="42740"/>
                              <a:pt x="1632353" y="0"/>
                            </a:cubicBezTo>
                            <a:cubicBezTo>
                              <a:pt x="1907047" y="-42740"/>
                              <a:pt x="2019685" y="39716"/>
                              <a:pt x="2236100" y="0"/>
                            </a:cubicBezTo>
                            <a:cubicBezTo>
                              <a:pt x="2244899" y="188592"/>
                              <a:pt x="2188936" y="295008"/>
                              <a:pt x="2236100" y="477054"/>
                            </a:cubicBezTo>
                            <a:cubicBezTo>
                              <a:pt x="2085251" y="492679"/>
                              <a:pt x="1892379" y="461081"/>
                              <a:pt x="1721797" y="477054"/>
                            </a:cubicBezTo>
                            <a:cubicBezTo>
                              <a:pt x="1551215" y="493027"/>
                              <a:pt x="1370762" y="453267"/>
                              <a:pt x="1207494" y="477054"/>
                            </a:cubicBezTo>
                            <a:cubicBezTo>
                              <a:pt x="1044226" y="500841"/>
                              <a:pt x="800987" y="410285"/>
                              <a:pt x="603747" y="477054"/>
                            </a:cubicBezTo>
                            <a:cubicBezTo>
                              <a:pt x="406507" y="543823"/>
                              <a:pt x="221907" y="476419"/>
                              <a:pt x="0" y="477054"/>
                            </a:cubicBezTo>
                            <a:cubicBezTo>
                              <a:pt x="-9960" y="320579"/>
                              <a:pt x="32112" y="1628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901132-1584-C495-8CF3-105CD79A7123}"/>
                  </a:ext>
                </a:extLst>
              </p:cNvPr>
              <p:cNvSpPr txBox="1"/>
              <p:nvPr/>
            </p:nvSpPr>
            <p:spPr>
              <a:xfrm>
                <a:off x="179671" y="3429000"/>
                <a:ext cx="3016189" cy="2308324"/>
              </a:xfrm>
              <a:custGeom>
                <a:avLst/>
                <a:gdLst>
                  <a:gd name="connsiteX0" fmla="*/ 0 w 3016189"/>
                  <a:gd name="connsiteY0" fmla="*/ 0 h 2308324"/>
                  <a:gd name="connsiteX1" fmla="*/ 563022 w 3016189"/>
                  <a:gd name="connsiteY1" fmla="*/ 0 h 2308324"/>
                  <a:gd name="connsiteX2" fmla="*/ 1095882 w 3016189"/>
                  <a:gd name="connsiteY2" fmla="*/ 0 h 2308324"/>
                  <a:gd name="connsiteX3" fmla="*/ 1508094 w 3016189"/>
                  <a:gd name="connsiteY3" fmla="*/ 0 h 2308324"/>
                  <a:gd name="connsiteX4" fmla="*/ 2010793 w 3016189"/>
                  <a:gd name="connsiteY4" fmla="*/ 0 h 2308324"/>
                  <a:gd name="connsiteX5" fmla="*/ 2423005 w 3016189"/>
                  <a:gd name="connsiteY5" fmla="*/ 0 h 2308324"/>
                  <a:gd name="connsiteX6" fmla="*/ 3016189 w 3016189"/>
                  <a:gd name="connsiteY6" fmla="*/ 0 h 2308324"/>
                  <a:gd name="connsiteX7" fmla="*/ 3016189 w 3016189"/>
                  <a:gd name="connsiteY7" fmla="*/ 600164 h 2308324"/>
                  <a:gd name="connsiteX8" fmla="*/ 3016189 w 3016189"/>
                  <a:gd name="connsiteY8" fmla="*/ 1200328 h 2308324"/>
                  <a:gd name="connsiteX9" fmla="*/ 3016189 w 3016189"/>
                  <a:gd name="connsiteY9" fmla="*/ 1777409 h 2308324"/>
                  <a:gd name="connsiteX10" fmla="*/ 3016189 w 3016189"/>
                  <a:gd name="connsiteY10" fmla="*/ 2308324 h 2308324"/>
                  <a:gd name="connsiteX11" fmla="*/ 2543653 w 3016189"/>
                  <a:gd name="connsiteY11" fmla="*/ 2308324 h 2308324"/>
                  <a:gd name="connsiteX12" fmla="*/ 2010793 w 3016189"/>
                  <a:gd name="connsiteY12" fmla="*/ 2308324 h 2308324"/>
                  <a:gd name="connsiteX13" fmla="*/ 1568418 w 3016189"/>
                  <a:gd name="connsiteY13" fmla="*/ 2308324 h 2308324"/>
                  <a:gd name="connsiteX14" fmla="*/ 1005396 w 3016189"/>
                  <a:gd name="connsiteY14" fmla="*/ 2308324 h 2308324"/>
                  <a:gd name="connsiteX15" fmla="*/ 563022 w 3016189"/>
                  <a:gd name="connsiteY15" fmla="*/ 2308324 h 2308324"/>
                  <a:gd name="connsiteX16" fmla="*/ 0 w 3016189"/>
                  <a:gd name="connsiteY16" fmla="*/ 2308324 h 2308324"/>
                  <a:gd name="connsiteX17" fmla="*/ 0 w 3016189"/>
                  <a:gd name="connsiteY17" fmla="*/ 1777409 h 2308324"/>
                  <a:gd name="connsiteX18" fmla="*/ 0 w 3016189"/>
                  <a:gd name="connsiteY18" fmla="*/ 1223412 h 2308324"/>
                  <a:gd name="connsiteX19" fmla="*/ 0 w 3016189"/>
                  <a:gd name="connsiteY19" fmla="*/ 692497 h 2308324"/>
                  <a:gd name="connsiteX20" fmla="*/ 0 w 3016189"/>
                  <a:gd name="connsiteY20" fmla="*/ 0 h 230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16189" h="2308324" extrusionOk="0">
                    <a:moveTo>
                      <a:pt x="0" y="0"/>
                    </a:moveTo>
                    <a:cubicBezTo>
                      <a:pt x="189886" y="-38865"/>
                      <a:pt x="436357" y="52445"/>
                      <a:pt x="563022" y="0"/>
                    </a:cubicBezTo>
                    <a:cubicBezTo>
                      <a:pt x="689687" y="-52445"/>
                      <a:pt x="959211" y="449"/>
                      <a:pt x="1095882" y="0"/>
                    </a:cubicBezTo>
                    <a:cubicBezTo>
                      <a:pt x="1232553" y="-449"/>
                      <a:pt x="1314568" y="37245"/>
                      <a:pt x="1508094" y="0"/>
                    </a:cubicBezTo>
                    <a:cubicBezTo>
                      <a:pt x="1701620" y="-37245"/>
                      <a:pt x="1892366" y="12629"/>
                      <a:pt x="2010793" y="0"/>
                    </a:cubicBezTo>
                    <a:cubicBezTo>
                      <a:pt x="2129220" y="-12629"/>
                      <a:pt x="2287652" y="11127"/>
                      <a:pt x="2423005" y="0"/>
                    </a:cubicBezTo>
                    <a:cubicBezTo>
                      <a:pt x="2558358" y="-11127"/>
                      <a:pt x="2845384" y="20769"/>
                      <a:pt x="3016189" y="0"/>
                    </a:cubicBezTo>
                    <a:cubicBezTo>
                      <a:pt x="3085153" y="208472"/>
                      <a:pt x="2977889" y="393988"/>
                      <a:pt x="3016189" y="600164"/>
                    </a:cubicBezTo>
                    <a:cubicBezTo>
                      <a:pt x="3054489" y="806340"/>
                      <a:pt x="3006027" y="1036230"/>
                      <a:pt x="3016189" y="1200328"/>
                    </a:cubicBezTo>
                    <a:cubicBezTo>
                      <a:pt x="3026351" y="1364426"/>
                      <a:pt x="2993461" y="1647554"/>
                      <a:pt x="3016189" y="1777409"/>
                    </a:cubicBezTo>
                    <a:cubicBezTo>
                      <a:pt x="3038917" y="1907264"/>
                      <a:pt x="2990927" y="2157928"/>
                      <a:pt x="3016189" y="2308324"/>
                    </a:cubicBezTo>
                    <a:cubicBezTo>
                      <a:pt x="2854491" y="2353402"/>
                      <a:pt x="2646425" y="2278560"/>
                      <a:pt x="2543653" y="2308324"/>
                    </a:cubicBezTo>
                    <a:cubicBezTo>
                      <a:pt x="2440881" y="2338088"/>
                      <a:pt x="2191062" y="2255094"/>
                      <a:pt x="2010793" y="2308324"/>
                    </a:cubicBezTo>
                    <a:cubicBezTo>
                      <a:pt x="1830524" y="2361554"/>
                      <a:pt x="1682617" y="2300456"/>
                      <a:pt x="1568418" y="2308324"/>
                    </a:cubicBezTo>
                    <a:cubicBezTo>
                      <a:pt x="1454220" y="2316192"/>
                      <a:pt x="1285034" y="2293087"/>
                      <a:pt x="1005396" y="2308324"/>
                    </a:cubicBezTo>
                    <a:cubicBezTo>
                      <a:pt x="725758" y="2323561"/>
                      <a:pt x="663706" y="2279539"/>
                      <a:pt x="563022" y="2308324"/>
                    </a:cubicBezTo>
                    <a:cubicBezTo>
                      <a:pt x="462338" y="2337109"/>
                      <a:pt x="196230" y="2280798"/>
                      <a:pt x="0" y="2308324"/>
                    </a:cubicBezTo>
                    <a:cubicBezTo>
                      <a:pt x="-13025" y="2103597"/>
                      <a:pt x="45485" y="2036140"/>
                      <a:pt x="0" y="1777409"/>
                    </a:cubicBezTo>
                    <a:cubicBezTo>
                      <a:pt x="-45485" y="1518679"/>
                      <a:pt x="12429" y="1465475"/>
                      <a:pt x="0" y="1223412"/>
                    </a:cubicBezTo>
                    <a:cubicBezTo>
                      <a:pt x="-12429" y="981349"/>
                      <a:pt x="42501" y="811039"/>
                      <a:pt x="0" y="692497"/>
                    </a:cubicBezTo>
                    <a:cubicBezTo>
                      <a:pt x="-42501" y="573955"/>
                      <a:pt x="1636" y="33726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409105193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400" b="1" dirty="0"/>
                  <a:t>Where:</a:t>
                </a: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sz="2400" dirty="0"/>
                  <a:t> is the weight vector</a:t>
                </a:r>
              </a:p>
              <a:p>
                <a:pPr/>
                <a:endParaRPr lang="en-US" sz="2400" dirty="0"/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dirty="0"/>
                  <a:t> is the input vector</a:t>
                </a:r>
              </a:p>
              <a:p>
                <a:pPr/>
                <a:endParaRPr lang="en-US" sz="2400" dirty="0"/>
              </a:p>
              <a:p>
                <a:pPr/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 is the bias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901132-1584-C495-8CF3-105CD79A7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1" y="3429000"/>
                <a:ext cx="3016189" cy="2308324"/>
              </a:xfrm>
              <a:prstGeom prst="rect">
                <a:avLst/>
              </a:prstGeom>
              <a:blipFill>
                <a:blip r:embed="rId7"/>
                <a:stretch>
                  <a:fillRect l="-1633" t="-526" b="-3158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4091051938">
                      <a:custGeom>
                        <a:avLst/>
                        <a:gdLst>
                          <a:gd name="connsiteX0" fmla="*/ 0 w 3016189"/>
                          <a:gd name="connsiteY0" fmla="*/ 0 h 2308324"/>
                          <a:gd name="connsiteX1" fmla="*/ 563022 w 3016189"/>
                          <a:gd name="connsiteY1" fmla="*/ 0 h 2308324"/>
                          <a:gd name="connsiteX2" fmla="*/ 1095882 w 3016189"/>
                          <a:gd name="connsiteY2" fmla="*/ 0 h 2308324"/>
                          <a:gd name="connsiteX3" fmla="*/ 1508094 w 3016189"/>
                          <a:gd name="connsiteY3" fmla="*/ 0 h 2308324"/>
                          <a:gd name="connsiteX4" fmla="*/ 2010793 w 3016189"/>
                          <a:gd name="connsiteY4" fmla="*/ 0 h 2308324"/>
                          <a:gd name="connsiteX5" fmla="*/ 2423005 w 3016189"/>
                          <a:gd name="connsiteY5" fmla="*/ 0 h 2308324"/>
                          <a:gd name="connsiteX6" fmla="*/ 3016189 w 3016189"/>
                          <a:gd name="connsiteY6" fmla="*/ 0 h 2308324"/>
                          <a:gd name="connsiteX7" fmla="*/ 3016189 w 3016189"/>
                          <a:gd name="connsiteY7" fmla="*/ 600164 h 2308324"/>
                          <a:gd name="connsiteX8" fmla="*/ 3016189 w 3016189"/>
                          <a:gd name="connsiteY8" fmla="*/ 1200328 h 2308324"/>
                          <a:gd name="connsiteX9" fmla="*/ 3016189 w 3016189"/>
                          <a:gd name="connsiteY9" fmla="*/ 1777409 h 2308324"/>
                          <a:gd name="connsiteX10" fmla="*/ 3016189 w 3016189"/>
                          <a:gd name="connsiteY10" fmla="*/ 2308324 h 2308324"/>
                          <a:gd name="connsiteX11" fmla="*/ 2543653 w 3016189"/>
                          <a:gd name="connsiteY11" fmla="*/ 2308324 h 2308324"/>
                          <a:gd name="connsiteX12" fmla="*/ 2010793 w 3016189"/>
                          <a:gd name="connsiteY12" fmla="*/ 2308324 h 2308324"/>
                          <a:gd name="connsiteX13" fmla="*/ 1568418 w 3016189"/>
                          <a:gd name="connsiteY13" fmla="*/ 2308324 h 2308324"/>
                          <a:gd name="connsiteX14" fmla="*/ 1005396 w 3016189"/>
                          <a:gd name="connsiteY14" fmla="*/ 2308324 h 2308324"/>
                          <a:gd name="connsiteX15" fmla="*/ 563022 w 3016189"/>
                          <a:gd name="connsiteY15" fmla="*/ 2308324 h 2308324"/>
                          <a:gd name="connsiteX16" fmla="*/ 0 w 3016189"/>
                          <a:gd name="connsiteY16" fmla="*/ 2308324 h 2308324"/>
                          <a:gd name="connsiteX17" fmla="*/ 0 w 3016189"/>
                          <a:gd name="connsiteY17" fmla="*/ 1777409 h 2308324"/>
                          <a:gd name="connsiteX18" fmla="*/ 0 w 3016189"/>
                          <a:gd name="connsiteY18" fmla="*/ 1223412 h 2308324"/>
                          <a:gd name="connsiteX19" fmla="*/ 0 w 3016189"/>
                          <a:gd name="connsiteY19" fmla="*/ 692497 h 2308324"/>
                          <a:gd name="connsiteX20" fmla="*/ 0 w 3016189"/>
                          <a:gd name="connsiteY20" fmla="*/ 0 h 23083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016189" h="2308324" extrusionOk="0">
                            <a:moveTo>
                              <a:pt x="0" y="0"/>
                            </a:moveTo>
                            <a:cubicBezTo>
                              <a:pt x="189886" y="-38865"/>
                              <a:pt x="436357" y="52445"/>
                              <a:pt x="563022" y="0"/>
                            </a:cubicBezTo>
                            <a:cubicBezTo>
                              <a:pt x="689687" y="-52445"/>
                              <a:pt x="959211" y="449"/>
                              <a:pt x="1095882" y="0"/>
                            </a:cubicBezTo>
                            <a:cubicBezTo>
                              <a:pt x="1232553" y="-449"/>
                              <a:pt x="1314568" y="37245"/>
                              <a:pt x="1508094" y="0"/>
                            </a:cubicBezTo>
                            <a:cubicBezTo>
                              <a:pt x="1701620" y="-37245"/>
                              <a:pt x="1892366" y="12629"/>
                              <a:pt x="2010793" y="0"/>
                            </a:cubicBezTo>
                            <a:cubicBezTo>
                              <a:pt x="2129220" y="-12629"/>
                              <a:pt x="2287652" y="11127"/>
                              <a:pt x="2423005" y="0"/>
                            </a:cubicBezTo>
                            <a:cubicBezTo>
                              <a:pt x="2558358" y="-11127"/>
                              <a:pt x="2845384" y="20769"/>
                              <a:pt x="3016189" y="0"/>
                            </a:cubicBezTo>
                            <a:cubicBezTo>
                              <a:pt x="3085153" y="208472"/>
                              <a:pt x="2977889" y="393988"/>
                              <a:pt x="3016189" y="600164"/>
                            </a:cubicBezTo>
                            <a:cubicBezTo>
                              <a:pt x="3054489" y="806340"/>
                              <a:pt x="3006027" y="1036230"/>
                              <a:pt x="3016189" y="1200328"/>
                            </a:cubicBezTo>
                            <a:cubicBezTo>
                              <a:pt x="3026351" y="1364426"/>
                              <a:pt x="2993461" y="1647554"/>
                              <a:pt x="3016189" y="1777409"/>
                            </a:cubicBezTo>
                            <a:cubicBezTo>
                              <a:pt x="3038917" y="1907264"/>
                              <a:pt x="2990927" y="2157928"/>
                              <a:pt x="3016189" y="2308324"/>
                            </a:cubicBezTo>
                            <a:cubicBezTo>
                              <a:pt x="2854491" y="2353402"/>
                              <a:pt x="2646425" y="2278560"/>
                              <a:pt x="2543653" y="2308324"/>
                            </a:cubicBezTo>
                            <a:cubicBezTo>
                              <a:pt x="2440881" y="2338088"/>
                              <a:pt x="2191062" y="2255094"/>
                              <a:pt x="2010793" y="2308324"/>
                            </a:cubicBezTo>
                            <a:cubicBezTo>
                              <a:pt x="1830524" y="2361554"/>
                              <a:pt x="1682617" y="2300456"/>
                              <a:pt x="1568418" y="2308324"/>
                            </a:cubicBezTo>
                            <a:cubicBezTo>
                              <a:pt x="1454220" y="2316192"/>
                              <a:pt x="1285034" y="2293087"/>
                              <a:pt x="1005396" y="2308324"/>
                            </a:cubicBezTo>
                            <a:cubicBezTo>
                              <a:pt x="725758" y="2323561"/>
                              <a:pt x="663706" y="2279539"/>
                              <a:pt x="563022" y="2308324"/>
                            </a:cubicBezTo>
                            <a:cubicBezTo>
                              <a:pt x="462338" y="2337109"/>
                              <a:pt x="196230" y="2280798"/>
                              <a:pt x="0" y="2308324"/>
                            </a:cubicBezTo>
                            <a:cubicBezTo>
                              <a:pt x="-13025" y="2103597"/>
                              <a:pt x="45485" y="2036140"/>
                              <a:pt x="0" y="1777409"/>
                            </a:cubicBezTo>
                            <a:cubicBezTo>
                              <a:pt x="-45485" y="1518679"/>
                              <a:pt x="12429" y="1465475"/>
                              <a:pt x="0" y="1223412"/>
                            </a:cubicBezTo>
                            <a:cubicBezTo>
                              <a:pt x="-12429" y="981349"/>
                              <a:pt x="42501" y="811039"/>
                              <a:pt x="0" y="692497"/>
                            </a:cubicBezTo>
                            <a:cubicBezTo>
                              <a:pt x="-42501" y="573955"/>
                              <a:pt x="1636" y="3372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7800001-9C9B-5C62-460B-8E4D10BAFDEF}"/>
              </a:ext>
            </a:extLst>
          </p:cNvPr>
          <p:cNvSpPr txBox="1"/>
          <p:nvPr/>
        </p:nvSpPr>
        <p:spPr>
          <a:xfrm>
            <a:off x="161818" y="535370"/>
            <a:ext cx="3016189" cy="1569660"/>
          </a:xfrm>
          <a:custGeom>
            <a:avLst/>
            <a:gdLst>
              <a:gd name="connsiteX0" fmla="*/ 0 w 3016189"/>
              <a:gd name="connsiteY0" fmla="*/ 0 h 1569660"/>
              <a:gd name="connsiteX1" fmla="*/ 563022 w 3016189"/>
              <a:gd name="connsiteY1" fmla="*/ 0 h 1569660"/>
              <a:gd name="connsiteX2" fmla="*/ 975234 w 3016189"/>
              <a:gd name="connsiteY2" fmla="*/ 0 h 1569660"/>
              <a:gd name="connsiteX3" fmla="*/ 1447771 w 3016189"/>
              <a:gd name="connsiteY3" fmla="*/ 0 h 1569660"/>
              <a:gd name="connsiteX4" fmla="*/ 1920307 w 3016189"/>
              <a:gd name="connsiteY4" fmla="*/ 0 h 1569660"/>
              <a:gd name="connsiteX5" fmla="*/ 2332519 w 3016189"/>
              <a:gd name="connsiteY5" fmla="*/ 0 h 1569660"/>
              <a:gd name="connsiteX6" fmla="*/ 3016189 w 3016189"/>
              <a:gd name="connsiteY6" fmla="*/ 0 h 1569660"/>
              <a:gd name="connsiteX7" fmla="*/ 3016189 w 3016189"/>
              <a:gd name="connsiteY7" fmla="*/ 523220 h 1569660"/>
              <a:gd name="connsiteX8" fmla="*/ 3016189 w 3016189"/>
              <a:gd name="connsiteY8" fmla="*/ 1062137 h 1569660"/>
              <a:gd name="connsiteX9" fmla="*/ 3016189 w 3016189"/>
              <a:gd name="connsiteY9" fmla="*/ 1569660 h 1569660"/>
              <a:gd name="connsiteX10" fmla="*/ 2543653 w 3016189"/>
              <a:gd name="connsiteY10" fmla="*/ 1569660 h 1569660"/>
              <a:gd name="connsiteX11" fmla="*/ 2010793 w 3016189"/>
              <a:gd name="connsiteY11" fmla="*/ 1569660 h 1569660"/>
              <a:gd name="connsiteX12" fmla="*/ 1477933 w 3016189"/>
              <a:gd name="connsiteY12" fmla="*/ 1569660 h 1569660"/>
              <a:gd name="connsiteX13" fmla="*/ 1065720 w 3016189"/>
              <a:gd name="connsiteY13" fmla="*/ 1569660 h 1569660"/>
              <a:gd name="connsiteX14" fmla="*/ 623346 w 3016189"/>
              <a:gd name="connsiteY14" fmla="*/ 1569660 h 1569660"/>
              <a:gd name="connsiteX15" fmla="*/ 0 w 3016189"/>
              <a:gd name="connsiteY15" fmla="*/ 1569660 h 1569660"/>
              <a:gd name="connsiteX16" fmla="*/ 0 w 3016189"/>
              <a:gd name="connsiteY16" fmla="*/ 1077833 h 1569660"/>
              <a:gd name="connsiteX17" fmla="*/ 0 w 3016189"/>
              <a:gd name="connsiteY17" fmla="*/ 538917 h 1569660"/>
              <a:gd name="connsiteX18" fmla="*/ 0 w 3016189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16189" h="1569660" extrusionOk="0">
                <a:moveTo>
                  <a:pt x="0" y="0"/>
                </a:moveTo>
                <a:cubicBezTo>
                  <a:pt x="161028" y="-27324"/>
                  <a:pt x="327606" y="6867"/>
                  <a:pt x="563022" y="0"/>
                </a:cubicBezTo>
                <a:cubicBezTo>
                  <a:pt x="798438" y="-6867"/>
                  <a:pt x="845489" y="12507"/>
                  <a:pt x="975234" y="0"/>
                </a:cubicBezTo>
                <a:cubicBezTo>
                  <a:pt x="1104979" y="-12507"/>
                  <a:pt x="1339454" y="11569"/>
                  <a:pt x="1447771" y="0"/>
                </a:cubicBezTo>
                <a:cubicBezTo>
                  <a:pt x="1556088" y="-11569"/>
                  <a:pt x="1779003" y="20285"/>
                  <a:pt x="1920307" y="0"/>
                </a:cubicBezTo>
                <a:cubicBezTo>
                  <a:pt x="2061611" y="-20285"/>
                  <a:pt x="2149825" y="21627"/>
                  <a:pt x="2332519" y="0"/>
                </a:cubicBezTo>
                <a:cubicBezTo>
                  <a:pt x="2515213" y="-21627"/>
                  <a:pt x="2752904" y="18484"/>
                  <a:pt x="3016189" y="0"/>
                </a:cubicBezTo>
                <a:cubicBezTo>
                  <a:pt x="3028339" y="108931"/>
                  <a:pt x="2998380" y="364714"/>
                  <a:pt x="3016189" y="523220"/>
                </a:cubicBezTo>
                <a:cubicBezTo>
                  <a:pt x="3033998" y="681726"/>
                  <a:pt x="2973844" y="910366"/>
                  <a:pt x="3016189" y="1062137"/>
                </a:cubicBezTo>
                <a:cubicBezTo>
                  <a:pt x="3058534" y="1213908"/>
                  <a:pt x="2975817" y="1383219"/>
                  <a:pt x="3016189" y="1569660"/>
                </a:cubicBezTo>
                <a:cubicBezTo>
                  <a:pt x="2780586" y="1615864"/>
                  <a:pt x="2779628" y="1551330"/>
                  <a:pt x="2543653" y="1569660"/>
                </a:cubicBezTo>
                <a:cubicBezTo>
                  <a:pt x="2307678" y="1587990"/>
                  <a:pt x="2175433" y="1559291"/>
                  <a:pt x="2010793" y="1569660"/>
                </a:cubicBezTo>
                <a:cubicBezTo>
                  <a:pt x="1846153" y="1580029"/>
                  <a:pt x="1636366" y="1537103"/>
                  <a:pt x="1477933" y="1569660"/>
                </a:cubicBezTo>
                <a:cubicBezTo>
                  <a:pt x="1319500" y="1602217"/>
                  <a:pt x="1177819" y="1536416"/>
                  <a:pt x="1065720" y="1569660"/>
                </a:cubicBezTo>
                <a:cubicBezTo>
                  <a:pt x="953621" y="1602904"/>
                  <a:pt x="816136" y="1529691"/>
                  <a:pt x="623346" y="1569660"/>
                </a:cubicBezTo>
                <a:cubicBezTo>
                  <a:pt x="430556" y="1609629"/>
                  <a:pt x="267229" y="1555181"/>
                  <a:pt x="0" y="1569660"/>
                </a:cubicBezTo>
                <a:cubicBezTo>
                  <a:pt x="-4958" y="1371139"/>
                  <a:pt x="36826" y="1187565"/>
                  <a:pt x="0" y="1077833"/>
                </a:cubicBezTo>
                <a:cubicBezTo>
                  <a:pt x="-36826" y="968101"/>
                  <a:pt x="36369" y="733133"/>
                  <a:pt x="0" y="538917"/>
                </a:cubicBezTo>
                <a:cubicBezTo>
                  <a:pt x="-36369" y="344701"/>
                  <a:pt x="23751" y="22074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/>
            <a:r>
              <a:rPr lang="en-US" sz="2400" dirty="0"/>
              <a:t>We can get the equation of our </a:t>
            </a:r>
            <a:r>
              <a:rPr lang="en-US" sz="2400" b="1" dirty="0">
                <a:solidFill>
                  <a:srgbClr val="FFC000"/>
                </a:solidFill>
              </a:rPr>
              <a:t>decision boundary </a:t>
            </a:r>
            <a:r>
              <a:rPr lang="en-US" sz="2400" dirty="0"/>
              <a:t>using the form</a:t>
            </a:r>
          </a:p>
        </p:txBody>
      </p:sp>
    </p:spTree>
    <p:extLst>
      <p:ext uri="{BB962C8B-B14F-4D97-AF65-F5344CB8AC3E}">
        <p14:creationId xmlns:p14="http://schemas.microsoft.com/office/powerpoint/2010/main" val="36865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135043" y="391333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/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/>
              <p:nvPr/>
            </p:nvSpPr>
            <p:spPr>
              <a:xfrm>
                <a:off x="186404" y="1352216"/>
                <a:ext cx="22361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236100"/>
                          <a:gd name="connsiteY0" fmla="*/ 0 h 477054"/>
                          <a:gd name="connsiteX1" fmla="*/ 536664 w 2236100"/>
                          <a:gd name="connsiteY1" fmla="*/ 0 h 477054"/>
                          <a:gd name="connsiteX2" fmla="*/ 1028606 w 2236100"/>
                          <a:gd name="connsiteY2" fmla="*/ 0 h 477054"/>
                          <a:gd name="connsiteX3" fmla="*/ 1632353 w 2236100"/>
                          <a:gd name="connsiteY3" fmla="*/ 0 h 477054"/>
                          <a:gd name="connsiteX4" fmla="*/ 2236100 w 2236100"/>
                          <a:gd name="connsiteY4" fmla="*/ 0 h 477054"/>
                          <a:gd name="connsiteX5" fmla="*/ 2236100 w 2236100"/>
                          <a:gd name="connsiteY5" fmla="*/ 477054 h 477054"/>
                          <a:gd name="connsiteX6" fmla="*/ 1721797 w 2236100"/>
                          <a:gd name="connsiteY6" fmla="*/ 477054 h 477054"/>
                          <a:gd name="connsiteX7" fmla="*/ 1207494 w 2236100"/>
                          <a:gd name="connsiteY7" fmla="*/ 477054 h 477054"/>
                          <a:gd name="connsiteX8" fmla="*/ 603747 w 2236100"/>
                          <a:gd name="connsiteY8" fmla="*/ 477054 h 477054"/>
                          <a:gd name="connsiteX9" fmla="*/ 0 w 2236100"/>
                          <a:gd name="connsiteY9" fmla="*/ 477054 h 477054"/>
                          <a:gd name="connsiteX10" fmla="*/ 0 w 2236100"/>
                          <a:gd name="connsiteY10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36100" h="477054" extrusionOk="0">
                            <a:moveTo>
                              <a:pt x="0" y="0"/>
                            </a:moveTo>
                            <a:cubicBezTo>
                              <a:pt x="265428" y="-5065"/>
                              <a:pt x="401334" y="18359"/>
                              <a:pt x="536664" y="0"/>
                            </a:cubicBezTo>
                            <a:cubicBezTo>
                              <a:pt x="671994" y="-18359"/>
                              <a:pt x="853061" y="45589"/>
                              <a:pt x="1028606" y="0"/>
                            </a:cubicBezTo>
                            <a:cubicBezTo>
                              <a:pt x="1204151" y="-45589"/>
                              <a:pt x="1357659" y="42740"/>
                              <a:pt x="1632353" y="0"/>
                            </a:cubicBezTo>
                            <a:cubicBezTo>
                              <a:pt x="1907047" y="-42740"/>
                              <a:pt x="2019685" y="39716"/>
                              <a:pt x="2236100" y="0"/>
                            </a:cubicBezTo>
                            <a:cubicBezTo>
                              <a:pt x="2244899" y="188592"/>
                              <a:pt x="2188936" y="295008"/>
                              <a:pt x="2236100" y="477054"/>
                            </a:cubicBezTo>
                            <a:cubicBezTo>
                              <a:pt x="2085251" y="492679"/>
                              <a:pt x="1892379" y="461081"/>
                              <a:pt x="1721797" y="477054"/>
                            </a:cubicBezTo>
                            <a:cubicBezTo>
                              <a:pt x="1551215" y="493027"/>
                              <a:pt x="1370762" y="453267"/>
                              <a:pt x="1207494" y="477054"/>
                            </a:cubicBezTo>
                            <a:cubicBezTo>
                              <a:pt x="1044226" y="500841"/>
                              <a:pt x="800987" y="410285"/>
                              <a:pt x="603747" y="477054"/>
                            </a:cubicBezTo>
                            <a:cubicBezTo>
                              <a:pt x="406507" y="543823"/>
                              <a:pt x="221907" y="476419"/>
                              <a:pt x="0" y="477054"/>
                            </a:cubicBezTo>
                            <a:cubicBezTo>
                              <a:pt x="-9960" y="320579"/>
                              <a:pt x="32112" y="1628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4" y="1352216"/>
                <a:ext cx="2236100" cy="477054"/>
              </a:xfrm>
              <a:prstGeom prst="rect">
                <a:avLst/>
              </a:prstGeom>
              <a:blipFill>
                <a:blip r:embed="rId6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236100"/>
                          <a:gd name="connsiteY0" fmla="*/ 0 h 477054"/>
                          <a:gd name="connsiteX1" fmla="*/ 536664 w 2236100"/>
                          <a:gd name="connsiteY1" fmla="*/ 0 h 477054"/>
                          <a:gd name="connsiteX2" fmla="*/ 1028606 w 2236100"/>
                          <a:gd name="connsiteY2" fmla="*/ 0 h 477054"/>
                          <a:gd name="connsiteX3" fmla="*/ 1632353 w 2236100"/>
                          <a:gd name="connsiteY3" fmla="*/ 0 h 477054"/>
                          <a:gd name="connsiteX4" fmla="*/ 2236100 w 2236100"/>
                          <a:gd name="connsiteY4" fmla="*/ 0 h 477054"/>
                          <a:gd name="connsiteX5" fmla="*/ 2236100 w 2236100"/>
                          <a:gd name="connsiteY5" fmla="*/ 477054 h 477054"/>
                          <a:gd name="connsiteX6" fmla="*/ 1721797 w 2236100"/>
                          <a:gd name="connsiteY6" fmla="*/ 477054 h 477054"/>
                          <a:gd name="connsiteX7" fmla="*/ 1207494 w 2236100"/>
                          <a:gd name="connsiteY7" fmla="*/ 477054 h 477054"/>
                          <a:gd name="connsiteX8" fmla="*/ 603747 w 2236100"/>
                          <a:gd name="connsiteY8" fmla="*/ 477054 h 477054"/>
                          <a:gd name="connsiteX9" fmla="*/ 0 w 2236100"/>
                          <a:gd name="connsiteY9" fmla="*/ 477054 h 477054"/>
                          <a:gd name="connsiteX10" fmla="*/ 0 w 2236100"/>
                          <a:gd name="connsiteY10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36100" h="477054" extrusionOk="0">
                            <a:moveTo>
                              <a:pt x="0" y="0"/>
                            </a:moveTo>
                            <a:cubicBezTo>
                              <a:pt x="265428" y="-5065"/>
                              <a:pt x="401334" y="18359"/>
                              <a:pt x="536664" y="0"/>
                            </a:cubicBezTo>
                            <a:cubicBezTo>
                              <a:pt x="671994" y="-18359"/>
                              <a:pt x="853061" y="45589"/>
                              <a:pt x="1028606" y="0"/>
                            </a:cubicBezTo>
                            <a:cubicBezTo>
                              <a:pt x="1204151" y="-45589"/>
                              <a:pt x="1357659" y="42740"/>
                              <a:pt x="1632353" y="0"/>
                            </a:cubicBezTo>
                            <a:cubicBezTo>
                              <a:pt x="1907047" y="-42740"/>
                              <a:pt x="2019685" y="39716"/>
                              <a:pt x="2236100" y="0"/>
                            </a:cubicBezTo>
                            <a:cubicBezTo>
                              <a:pt x="2244899" y="188592"/>
                              <a:pt x="2188936" y="295008"/>
                              <a:pt x="2236100" y="477054"/>
                            </a:cubicBezTo>
                            <a:cubicBezTo>
                              <a:pt x="2085251" y="492679"/>
                              <a:pt x="1892379" y="461081"/>
                              <a:pt x="1721797" y="477054"/>
                            </a:cubicBezTo>
                            <a:cubicBezTo>
                              <a:pt x="1551215" y="493027"/>
                              <a:pt x="1370762" y="453267"/>
                              <a:pt x="1207494" y="477054"/>
                            </a:cubicBezTo>
                            <a:cubicBezTo>
                              <a:pt x="1044226" y="500841"/>
                              <a:pt x="800987" y="410285"/>
                              <a:pt x="603747" y="477054"/>
                            </a:cubicBezTo>
                            <a:cubicBezTo>
                              <a:pt x="406507" y="543823"/>
                              <a:pt x="221907" y="476419"/>
                              <a:pt x="0" y="477054"/>
                            </a:cubicBezTo>
                            <a:cubicBezTo>
                              <a:pt x="-9960" y="320579"/>
                              <a:pt x="32112" y="1628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CFEF1F-822B-9D73-85B5-26496554AD9B}"/>
                  </a:ext>
                </a:extLst>
              </p:cNvPr>
              <p:cNvSpPr txBox="1"/>
              <p:nvPr/>
            </p:nvSpPr>
            <p:spPr>
              <a:xfrm>
                <a:off x="180653" y="5133897"/>
                <a:ext cx="4027387" cy="4770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CFEF1F-822B-9D73-85B5-26496554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3" y="5133897"/>
                <a:ext cx="4027387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445CE0-1BCD-6E36-5329-FB9FFFE29992}"/>
                  </a:ext>
                </a:extLst>
              </p:cNvPr>
              <p:cNvSpPr txBox="1"/>
              <p:nvPr/>
            </p:nvSpPr>
            <p:spPr>
              <a:xfrm>
                <a:off x="185274" y="2034107"/>
                <a:ext cx="1998027" cy="74167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445CE0-1BCD-6E36-5329-FB9FFFE2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74" y="2034107"/>
                <a:ext cx="1998027" cy="741678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D44FBF-FF48-07C7-29AB-5808DBB4D8D9}"/>
                  </a:ext>
                </a:extLst>
              </p:cNvPr>
              <p:cNvSpPr txBox="1"/>
              <p:nvPr/>
            </p:nvSpPr>
            <p:spPr>
              <a:xfrm>
                <a:off x="180654" y="2882594"/>
                <a:ext cx="1579198" cy="73840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25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2500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5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25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D44FBF-FF48-07C7-29AB-5808DBB4D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4" y="2882594"/>
                <a:ext cx="1579198" cy="738407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FCEAAA-41BC-7C67-D5B9-09A4F76E2FE2}"/>
                  </a:ext>
                </a:extLst>
              </p:cNvPr>
              <p:cNvSpPr txBox="1"/>
              <p:nvPr/>
            </p:nvSpPr>
            <p:spPr>
              <a:xfrm>
                <a:off x="180654" y="3727810"/>
                <a:ext cx="1369809" cy="47705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FCEAAA-41BC-7C67-D5B9-09A4F76E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4" y="3727810"/>
                <a:ext cx="1369809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8090A2-FC8E-2F57-C63B-088A2744E54C}"/>
              </a:ext>
            </a:extLst>
          </p:cNvPr>
          <p:cNvSpPr txBox="1"/>
          <p:nvPr/>
        </p:nvSpPr>
        <p:spPr>
          <a:xfrm>
            <a:off x="180654" y="575611"/>
            <a:ext cx="2858880" cy="461665"/>
          </a:xfrm>
          <a:custGeom>
            <a:avLst/>
            <a:gdLst>
              <a:gd name="connsiteX0" fmla="*/ 0 w 2858880"/>
              <a:gd name="connsiteY0" fmla="*/ 0 h 461665"/>
              <a:gd name="connsiteX1" fmla="*/ 628954 w 2858880"/>
              <a:gd name="connsiteY1" fmla="*/ 0 h 461665"/>
              <a:gd name="connsiteX2" fmla="*/ 1229318 w 2858880"/>
              <a:gd name="connsiteY2" fmla="*/ 0 h 461665"/>
              <a:gd name="connsiteX3" fmla="*/ 1715328 w 2858880"/>
              <a:gd name="connsiteY3" fmla="*/ 0 h 461665"/>
              <a:gd name="connsiteX4" fmla="*/ 2287104 w 2858880"/>
              <a:gd name="connsiteY4" fmla="*/ 0 h 461665"/>
              <a:gd name="connsiteX5" fmla="*/ 2858880 w 2858880"/>
              <a:gd name="connsiteY5" fmla="*/ 0 h 461665"/>
              <a:gd name="connsiteX6" fmla="*/ 2858880 w 2858880"/>
              <a:gd name="connsiteY6" fmla="*/ 461665 h 461665"/>
              <a:gd name="connsiteX7" fmla="*/ 2258515 w 2858880"/>
              <a:gd name="connsiteY7" fmla="*/ 461665 h 461665"/>
              <a:gd name="connsiteX8" fmla="*/ 1743917 w 2858880"/>
              <a:gd name="connsiteY8" fmla="*/ 461665 h 461665"/>
              <a:gd name="connsiteX9" fmla="*/ 1172141 w 2858880"/>
              <a:gd name="connsiteY9" fmla="*/ 461665 h 461665"/>
              <a:gd name="connsiteX10" fmla="*/ 657542 w 2858880"/>
              <a:gd name="connsiteY10" fmla="*/ 461665 h 461665"/>
              <a:gd name="connsiteX11" fmla="*/ 0 w 2858880"/>
              <a:gd name="connsiteY11" fmla="*/ 461665 h 461665"/>
              <a:gd name="connsiteX12" fmla="*/ 0 w 2858880"/>
              <a:gd name="connsiteY1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8880" h="461665" extrusionOk="0">
                <a:moveTo>
                  <a:pt x="0" y="0"/>
                </a:moveTo>
                <a:cubicBezTo>
                  <a:pt x="284063" y="-37322"/>
                  <a:pt x="499271" y="26008"/>
                  <a:pt x="628954" y="0"/>
                </a:cubicBezTo>
                <a:cubicBezTo>
                  <a:pt x="758637" y="-26008"/>
                  <a:pt x="984288" y="19247"/>
                  <a:pt x="1229318" y="0"/>
                </a:cubicBezTo>
                <a:cubicBezTo>
                  <a:pt x="1474348" y="-19247"/>
                  <a:pt x="1594352" y="18688"/>
                  <a:pt x="1715328" y="0"/>
                </a:cubicBezTo>
                <a:cubicBezTo>
                  <a:pt x="1836304" y="-18688"/>
                  <a:pt x="2028005" y="30163"/>
                  <a:pt x="2287104" y="0"/>
                </a:cubicBezTo>
                <a:cubicBezTo>
                  <a:pt x="2546203" y="-30163"/>
                  <a:pt x="2710534" y="11182"/>
                  <a:pt x="2858880" y="0"/>
                </a:cubicBezTo>
                <a:cubicBezTo>
                  <a:pt x="2886500" y="125306"/>
                  <a:pt x="2835778" y="335502"/>
                  <a:pt x="2858880" y="461665"/>
                </a:cubicBezTo>
                <a:cubicBezTo>
                  <a:pt x="2660969" y="479950"/>
                  <a:pt x="2550095" y="457227"/>
                  <a:pt x="2258515" y="461665"/>
                </a:cubicBezTo>
                <a:cubicBezTo>
                  <a:pt x="1966936" y="466103"/>
                  <a:pt x="1992721" y="405384"/>
                  <a:pt x="1743917" y="461665"/>
                </a:cubicBezTo>
                <a:cubicBezTo>
                  <a:pt x="1495113" y="517946"/>
                  <a:pt x="1407322" y="411827"/>
                  <a:pt x="1172141" y="461665"/>
                </a:cubicBezTo>
                <a:cubicBezTo>
                  <a:pt x="936960" y="511503"/>
                  <a:pt x="816131" y="421851"/>
                  <a:pt x="657542" y="461665"/>
                </a:cubicBezTo>
                <a:cubicBezTo>
                  <a:pt x="498953" y="501479"/>
                  <a:pt x="285187" y="442189"/>
                  <a:pt x="0" y="461665"/>
                </a:cubicBezTo>
                <a:cubicBezTo>
                  <a:pt x="-18427" y="272485"/>
                  <a:pt x="12205" y="217204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40910519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/>
            <a:r>
              <a:rPr lang="en-GB" sz="2400" dirty="0"/>
              <a:t>If we do the math..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AEF26-D00F-A0BC-4900-5675E130F0F6}"/>
              </a:ext>
            </a:extLst>
          </p:cNvPr>
          <p:cNvSpPr txBox="1"/>
          <p:nvPr/>
        </p:nvSpPr>
        <p:spPr>
          <a:xfrm>
            <a:off x="180653" y="4467395"/>
            <a:ext cx="1174014" cy="461665"/>
          </a:xfrm>
          <a:custGeom>
            <a:avLst/>
            <a:gdLst>
              <a:gd name="connsiteX0" fmla="*/ 0 w 1174014"/>
              <a:gd name="connsiteY0" fmla="*/ 0 h 461665"/>
              <a:gd name="connsiteX1" fmla="*/ 610487 w 1174014"/>
              <a:gd name="connsiteY1" fmla="*/ 0 h 461665"/>
              <a:gd name="connsiteX2" fmla="*/ 1174014 w 1174014"/>
              <a:gd name="connsiteY2" fmla="*/ 0 h 461665"/>
              <a:gd name="connsiteX3" fmla="*/ 1174014 w 1174014"/>
              <a:gd name="connsiteY3" fmla="*/ 461665 h 461665"/>
              <a:gd name="connsiteX4" fmla="*/ 622227 w 1174014"/>
              <a:gd name="connsiteY4" fmla="*/ 461665 h 461665"/>
              <a:gd name="connsiteX5" fmla="*/ 0 w 1174014"/>
              <a:gd name="connsiteY5" fmla="*/ 461665 h 461665"/>
              <a:gd name="connsiteX6" fmla="*/ 0 w 1174014"/>
              <a:gd name="connsiteY6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014" h="461665" extrusionOk="0">
                <a:moveTo>
                  <a:pt x="0" y="0"/>
                </a:moveTo>
                <a:cubicBezTo>
                  <a:pt x="237766" y="-56327"/>
                  <a:pt x="307197" y="10069"/>
                  <a:pt x="610487" y="0"/>
                </a:cubicBezTo>
                <a:cubicBezTo>
                  <a:pt x="913777" y="-10069"/>
                  <a:pt x="1053657" y="15912"/>
                  <a:pt x="1174014" y="0"/>
                </a:cubicBezTo>
                <a:cubicBezTo>
                  <a:pt x="1209434" y="156506"/>
                  <a:pt x="1152709" y="268636"/>
                  <a:pt x="1174014" y="461665"/>
                </a:cubicBezTo>
                <a:cubicBezTo>
                  <a:pt x="917609" y="513781"/>
                  <a:pt x="740857" y="414977"/>
                  <a:pt x="622227" y="461665"/>
                </a:cubicBezTo>
                <a:cubicBezTo>
                  <a:pt x="503597" y="508353"/>
                  <a:pt x="225546" y="395440"/>
                  <a:pt x="0" y="461665"/>
                </a:cubicBezTo>
                <a:cubicBezTo>
                  <a:pt x="-45523" y="315877"/>
                  <a:pt x="4914" y="197376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40910519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/>
            <a:r>
              <a:rPr lang="en-GB" sz="2400" dirty="0"/>
              <a:t>We 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30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319322" y="607120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135043" y="236434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628544"/>
              </p:ext>
            </p:extLst>
          </p:nvPr>
        </p:nvGraphicFramePr>
        <p:xfrm>
          <a:off x="4385805" y="39133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98569" y="132434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E7C1B-61CE-3BDF-F3C4-8A34C11714CF}"/>
                  </a:ext>
                </a:extLst>
              </p:cNvPr>
              <p:cNvSpPr txBox="1"/>
              <p:nvPr/>
            </p:nvSpPr>
            <p:spPr>
              <a:xfrm>
                <a:off x="180652" y="546992"/>
                <a:ext cx="4027387" cy="4770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E7C1B-61CE-3BDF-F3C4-8A34C1171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2" y="546992"/>
                <a:ext cx="4027387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FCA5EC-B8EC-96E4-61D7-9EFC22858E41}"/>
                  </a:ext>
                </a:extLst>
              </p:cNvPr>
              <p:cNvSpPr txBox="1"/>
              <p:nvPr/>
            </p:nvSpPr>
            <p:spPr>
              <a:xfrm rot="19407797">
                <a:off x="7974363" y="1777695"/>
                <a:ext cx="3925432" cy="4770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FCA5EC-B8EC-96E4-61D7-9EFC22858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7797">
                <a:off x="7974363" y="1777695"/>
                <a:ext cx="3925432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78A9BC-F4DC-CA8B-195E-1C91819BB8EE}"/>
              </a:ext>
            </a:extLst>
          </p:cNvPr>
          <p:cNvSpPr txBox="1"/>
          <p:nvPr/>
        </p:nvSpPr>
        <p:spPr>
          <a:xfrm>
            <a:off x="180651" y="1200031"/>
            <a:ext cx="3598862" cy="1384995"/>
          </a:xfrm>
          <a:custGeom>
            <a:avLst/>
            <a:gdLst>
              <a:gd name="connsiteX0" fmla="*/ 0 w 3598862"/>
              <a:gd name="connsiteY0" fmla="*/ 0 h 1384995"/>
              <a:gd name="connsiteX1" fmla="*/ 563822 w 3598862"/>
              <a:gd name="connsiteY1" fmla="*/ 0 h 1384995"/>
              <a:gd name="connsiteX2" fmla="*/ 1055666 w 3598862"/>
              <a:gd name="connsiteY2" fmla="*/ 0 h 1384995"/>
              <a:gd name="connsiteX3" fmla="*/ 1727454 w 3598862"/>
              <a:gd name="connsiteY3" fmla="*/ 0 h 1384995"/>
              <a:gd name="connsiteX4" fmla="*/ 2291275 w 3598862"/>
              <a:gd name="connsiteY4" fmla="*/ 0 h 1384995"/>
              <a:gd name="connsiteX5" fmla="*/ 2855097 w 3598862"/>
              <a:gd name="connsiteY5" fmla="*/ 0 h 1384995"/>
              <a:gd name="connsiteX6" fmla="*/ 3598862 w 3598862"/>
              <a:gd name="connsiteY6" fmla="*/ 0 h 1384995"/>
              <a:gd name="connsiteX7" fmla="*/ 3598862 w 3598862"/>
              <a:gd name="connsiteY7" fmla="*/ 433965 h 1384995"/>
              <a:gd name="connsiteX8" fmla="*/ 3598862 w 3598862"/>
              <a:gd name="connsiteY8" fmla="*/ 895630 h 1384995"/>
              <a:gd name="connsiteX9" fmla="*/ 3598862 w 3598862"/>
              <a:gd name="connsiteY9" fmla="*/ 1384995 h 1384995"/>
              <a:gd name="connsiteX10" fmla="*/ 3071029 w 3598862"/>
              <a:gd name="connsiteY10" fmla="*/ 1384995 h 1384995"/>
              <a:gd name="connsiteX11" fmla="*/ 2471219 w 3598862"/>
              <a:gd name="connsiteY11" fmla="*/ 1384995 h 1384995"/>
              <a:gd name="connsiteX12" fmla="*/ 1907397 w 3598862"/>
              <a:gd name="connsiteY12" fmla="*/ 1384995 h 1384995"/>
              <a:gd name="connsiteX13" fmla="*/ 1235609 w 3598862"/>
              <a:gd name="connsiteY13" fmla="*/ 1384995 h 1384995"/>
              <a:gd name="connsiteX14" fmla="*/ 563822 w 3598862"/>
              <a:gd name="connsiteY14" fmla="*/ 1384995 h 1384995"/>
              <a:gd name="connsiteX15" fmla="*/ 0 w 3598862"/>
              <a:gd name="connsiteY15" fmla="*/ 1384995 h 1384995"/>
              <a:gd name="connsiteX16" fmla="*/ 0 w 3598862"/>
              <a:gd name="connsiteY16" fmla="*/ 923330 h 1384995"/>
              <a:gd name="connsiteX17" fmla="*/ 0 w 3598862"/>
              <a:gd name="connsiteY17" fmla="*/ 475515 h 1384995"/>
              <a:gd name="connsiteX18" fmla="*/ 0 w 3598862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98862" h="1384995" extrusionOk="0">
                <a:moveTo>
                  <a:pt x="0" y="0"/>
                </a:moveTo>
                <a:cubicBezTo>
                  <a:pt x="228712" y="-13366"/>
                  <a:pt x="392834" y="40553"/>
                  <a:pt x="563822" y="0"/>
                </a:cubicBezTo>
                <a:cubicBezTo>
                  <a:pt x="734810" y="-40553"/>
                  <a:pt x="927581" y="34286"/>
                  <a:pt x="1055666" y="0"/>
                </a:cubicBezTo>
                <a:cubicBezTo>
                  <a:pt x="1183751" y="-34286"/>
                  <a:pt x="1430407" y="39456"/>
                  <a:pt x="1727454" y="0"/>
                </a:cubicBezTo>
                <a:cubicBezTo>
                  <a:pt x="2024501" y="-39456"/>
                  <a:pt x="2139230" y="67425"/>
                  <a:pt x="2291275" y="0"/>
                </a:cubicBezTo>
                <a:cubicBezTo>
                  <a:pt x="2443320" y="-67425"/>
                  <a:pt x="2637497" y="28064"/>
                  <a:pt x="2855097" y="0"/>
                </a:cubicBezTo>
                <a:cubicBezTo>
                  <a:pt x="3072697" y="-28064"/>
                  <a:pt x="3256709" y="6899"/>
                  <a:pt x="3598862" y="0"/>
                </a:cubicBezTo>
                <a:cubicBezTo>
                  <a:pt x="3643534" y="93721"/>
                  <a:pt x="3552860" y="277598"/>
                  <a:pt x="3598862" y="433965"/>
                </a:cubicBezTo>
                <a:cubicBezTo>
                  <a:pt x="3644864" y="590333"/>
                  <a:pt x="3576968" y="765642"/>
                  <a:pt x="3598862" y="895630"/>
                </a:cubicBezTo>
                <a:cubicBezTo>
                  <a:pt x="3620756" y="1025619"/>
                  <a:pt x="3555965" y="1184409"/>
                  <a:pt x="3598862" y="1384995"/>
                </a:cubicBezTo>
                <a:cubicBezTo>
                  <a:pt x="3344817" y="1389230"/>
                  <a:pt x="3183730" y="1383408"/>
                  <a:pt x="3071029" y="1384995"/>
                </a:cubicBezTo>
                <a:cubicBezTo>
                  <a:pt x="2958328" y="1386582"/>
                  <a:pt x="2674778" y="1356999"/>
                  <a:pt x="2471219" y="1384995"/>
                </a:cubicBezTo>
                <a:cubicBezTo>
                  <a:pt x="2267660" y="1412991"/>
                  <a:pt x="2119320" y="1340438"/>
                  <a:pt x="1907397" y="1384995"/>
                </a:cubicBezTo>
                <a:cubicBezTo>
                  <a:pt x="1695474" y="1429552"/>
                  <a:pt x="1445450" y="1345691"/>
                  <a:pt x="1235609" y="1384995"/>
                </a:cubicBezTo>
                <a:cubicBezTo>
                  <a:pt x="1025768" y="1424299"/>
                  <a:pt x="823579" y="1379926"/>
                  <a:pt x="563822" y="1384995"/>
                </a:cubicBezTo>
                <a:cubicBezTo>
                  <a:pt x="304065" y="1390064"/>
                  <a:pt x="234442" y="1356328"/>
                  <a:pt x="0" y="1384995"/>
                </a:cubicBezTo>
                <a:cubicBezTo>
                  <a:pt x="-49735" y="1180877"/>
                  <a:pt x="22632" y="1143117"/>
                  <a:pt x="0" y="923330"/>
                </a:cubicBezTo>
                <a:cubicBezTo>
                  <a:pt x="-22632" y="703543"/>
                  <a:pt x="17148" y="649673"/>
                  <a:pt x="0" y="475515"/>
                </a:cubicBezTo>
                <a:cubicBezTo>
                  <a:pt x="-17148" y="301358"/>
                  <a:pt x="26802" y="1535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This is the equation of the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decision boundary </a:t>
            </a:r>
            <a:r>
              <a:rPr lang="en-GB" sz="2800" dirty="0">
                <a:ea typeface="Cambria Math" panose="02040503050406030204" pitchFamily="18" charset="0"/>
              </a:rPr>
              <a:t>or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hyperplane</a:t>
            </a:r>
            <a:endParaRPr lang="en-GB" sz="28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256380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072101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35627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538405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626099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/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C92F64A-76E9-DB99-3C33-C7E9DF4C5D34}"/>
              </a:ext>
            </a:extLst>
          </p:cNvPr>
          <p:cNvSpPr txBox="1"/>
          <p:nvPr/>
        </p:nvSpPr>
        <p:spPr>
          <a:xfrm>
            <a:off x="180651" y="1200031"/>
            <a:ext cx="3181677" cy="4401205"/>
          </a:xfrm>
          <a:custGeom>
            <a:avLst/>
            <a:gdLst>
              <a:gd name="connsiteX0" fmla="*/ 0 w 3181677"/>
              <a:gd name="connsiteY0" fmla="*/ 0 h 4401205"/>
              <a:gd name="connsiteX1" fmla="*/ 498463 w 3181677"/>
              <a:gd name="connsiteY1" fmla="*/ 0 h 4401205"/>
              <a:gd name="connsiteX2" fmla="*/ 933292 w 3181677"/>
              <a:gd name="connsiteY2" fmla="*/ 0 h 4401205"/>
              <a:gd name="connsiteX3" fmla="*/ 1527205 w 3181677"/>
              <a:gd name="connsiteY3" fmla="*/ 0 h 4401205"/>
              <a:gd name="connsiteX4" fmla="*/ 2025668 w 3181677"/>
              <a:gd name="connsiteY4" fmla="*/ 0 h 4401205"/>
              <a:gd name="connsiteX5" fmla="*/ 2524130 w 3181677"/>
              <a:gd name="connsiteY5" fmla="*/ 0 h 4401205"/>
              <a:gd name="connsiteX6" fmla="*/ 3181677 w 3181677"/>
              <a:gd name="connsiteY6" fmla="*/ 0 h 4401205"/>
              <a:gd name="connsiteX7" fmla="*/ 3181677 w 3181677"/>
              <a:gd name="connsiteY7" fmla="*/ 462127 h 4401205"/>
              <a:gd name="connsiteX8" fmla="*/ 3181677 w 3181677"/>
              <a:gd name="connsiteY8" fmla="*/ 1012277 h 4401205"/>
              <a:gd name="connsiteX9" fmla="*/ 3181677 w 3181677"/>
              <a:gd name="connsiteY9" fmla="*/ 1474404 h 4401205"/>
              <a:gd name="connsiteX10" fmla="*/ 3181677 w 3181677"/>
              <a:gd name="connsiteY10" fmla="*/ 1936530 h 4401205"/>
              <a:gd name="connsiteX11" fmla="*/ 3181677 w 3181677"/>
              <a:gd name="connsiteY11" fmla="*/ 2486681 h 4401205"/>
              <a:gd name="connsiteX12" fmla="*/ 3181677 w 3181677"/>
              <a:gd name="connsiteY12" fmla="*/ 3080844 h 4401205"/>
              <a:gd name="connsiteX13" fmla="*/ 3181677 w 3181677"/>
              <a:gd name="connsiteY13" fmla="*/ 3498958 h 4401205"/>
              <a:gd name="connsiteX14" fmla="*/ 3181677 w 3181677"/>
              <a:gd name="connsiteY14" fmla="*/ 4401205 h 4401205"/>
              <a:gd name="connsiteX15" fmla="*/ 2651398 w 3181677"/>
              <a:gd name="connsiteY15" fmla="*/ 4401205 h 4401205"/>
              <a:gd name="connsiteX16" fmla="*/ 2121118 w 3181677"/>
              <a:gd name="connsiteY16" fmla="*/ 4401205 h 4401205"/>
              <a:gd name="connsiteX17" fmla="*/ 1527205 w 3181677"/>
              <a:gd name="connsiteY17" fmla="*/ 4401205 h 4401205"/>
              <a:gd name="connsiteX18" fmla="*/ 996925 w 3181677"/>
              <a:gd name="connsiteY18" fmla="*/ 4401205 h 4401205"/>
              <a:gd name="connsiteX19" fmla="*/ 562096 w 3181677"/>
              <a:gd name="connsiteY19" fmla="*/ 4401205 h 4401205"/>
              <a:gd name="connsiteX20" fmla="*/ 0 w 3181677"/>
              <a:gd name="connsiteY20" fmla="*/ 4401205 h 4401205"/>
              <a:gd name="connsiteX21" fmla="*/ 0 w 3181677"/>
              <a:gd name="connsiteY21" fmla="*/ 3763030 h 4401205"/>
              <a:gd name="connsiteX22" fmla="*/ 0 w 3181677"/>
              <a:gd name="connsiteY22" fmla="*/ 3124856 h 4401205"/>
              <a:gd name="connsiteX23" fmla="*/ 0 w 3181677"/>
              <a:gd name="connsiteY23" fmla="*/ 2574705 h 4401205"/>
              <a:gd name="connsiteX24" fmla="*/ 0 w 3181677"/>
              <a:gd name="connsiteY24" fmla="*/ 2068566 h 4401205"/>
              <a:gd name="connsiteX25" fmla="*/ 0 w 3181677"/>
              <a:gd name="connsiteY25" fmla="*/ 1650452 h 4401205"/>
              <a:gd name="connsiteX26" fmla="*/ 0 w 3181677"/>
              <a:gd name="connsiteY26" fmla="*/ 1232337 h 4401205"/>
              <a:gd name="connsiteX27" fmla="*/ 0 w 3181677"/>
              <a:gd name="connsiteY27" fmla="*/ 638175 h 4401205"/>
              <a:gd name="connsiteX28" fmla="*/ 0 w 3181677"/>
              <a:gd name="connsiteY28" fmla="*/ 0 h 44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1677" h="4401205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9203" y="114783"/>
                  <a:pt x="3178880" y="347717"/>
                  <a:pt x="3181677" y="462127"/>
                </a:cubicBezTo>
                <a:cubicBezTo>
                  <a:pt x="3184474" y="576537"/>
                  <a:pt x="3176818" y="766809"/>
                  <a:pt x="3181677" y="1012277"/>
                </a:cubicBezTo>
                <a:cubicBezTo>
                  <a:pt x="3186536" y="1257745"/>
                  <a:pt x="3145680" y="1355500"/>
                  <a:pt x="3181677" y="1474404"/>
                </a:cubicBezTo>
                <a:cubicBezTo>
                  <a:pt x="3217674" y="1593308"/>
                  <a:pt x="3162302" y="1769831"/>
                  <a:pt x="3181677" y="1936530"/>
                </a:cubicBezTo>
                <a:cubicBezTo>
                  <a:pt x="3201052" y="2103229"/>
                  <a:pt x="3145382" y="2214331"/>
                  <a:pt x="3181677" y="2486681"/>
                </a:cubicBezTo>
                <a:cubicBezTo>
                  <a:pt x="3217972" y="2759031"/>
                  <a:pt x="3148766" y="2843804"/>
                  <a:pt x="3181677" y="3080844"/>
                </a:cubicBezTo>
                <a:cubicBezTo>
                  <a:pt x="3214588" y="3317884"/>
                  <a:pt x="3147874" y="3306801"/>
                  <a:pt x="3181677" y="3498958"/>
                </a:cubicBezTo>
                <a:cubicBezTo>
                  <a:pt x="3215480" y="3691115"/>
                  <a:pt x="3144083" y="4089220"/>
                  <a:pt x="3181677" y="4401205"/>
                </a:cubicBezTo>
                <a:cubicBezTo>
                  <a:pt x="2996147" y="4403188"/>
                  <a:pt x="2799036" y="4386789"/>
                  <a:pt x="2651398" y="4401205"/>
                </a:cubicBezTo>
                <a:cubicBezTo>
                  <a:pt x="2503760" y="4415621"/>
                  <a:pt x="2316663" y="4359058"/>
                  <a:pt x="2121118" y="4401205"/>
                </a:cubicBezTo>
                <a:cubicBezTo>
                  <a:pt x="1925573" y="4443352"/>
                  <a:pt x="1793270" y="4398855"/>
                  <a:pt x="1527205" y="4401205"/>
                </a:cubicBezTo>
                <a:cubicBezTo>
                  <a:pt x="1261140" y="4403555"/>
                  <a:pt x="1222413" y="4383677"/>
                  <a:pt x="996925" y="4401205"/>
                </a:cubicBezTo>
                <a:cubicBezTo>
                  <a:pt x="771437" y="4418733"/>
                  <a:pt x="674676" y="4396982"/>
                  <a:pt x="562096" y="4401205"/>
                </a:cubicBezTo>
                <a:cubicBezTo>
                  <a:pt x="449516" y="4405428"/>
                  <a:pt x="187258" y="4389642"/>
                  <a:pt x="0" y="4401205"/>
                </a:cubicBezTo>
                <a:cubicBezTo>
                  <a:pt x="-56950" y="4252338"/>
                  <a:pt x="15716" y="4050681"/>
                  <a:pt x="0" y="3763030"/>
                </a:cubicBezTo>
                <a:cubicBezTo>
                  <a:pt x="-15716" y="3475379"/>
                  <a:pt x="41918" y="3278517"/>
                  <a:pt x="0" y="3124856"/>
                </a:cubicBezTo>
                <a:cubicBezTo>
                  <a:pt x="-41918" y="2971195"/>
                  <a:pt x="46180" y="2739810"/>
                  <a:pt x="0" y="2574705"/>
                </a:cubicBezTo>
                <a:cubicBezTo>
                  <a:pt x="-46180" y="2409600"/>
                  <a:pt x="16691" y="2182999"/>
                  <a:pt x="0" y="2068566"/>
                </a:cubicBezTo>
                <a:cubicBezTo>
                  <a:pt x="-16691" y="1954133"/>
                  <a:pt x="34127" y="1782366"/>
                  <a:pt x="0" y="1650452"/>
                </a:cubicBezTo>
                <a:cubicBezTo>
                  <a:pt x="-34127" y="1518538"/>
                  <a:pt x="21684" y="1319157"/>
                  <a:pt x="0" y="1232337"/>
                </a:cubicBezTo>
                <a:cubicBezTo>
                  <a:pt x="-21684" y="1145518"/>
                  <a:pt x="12901" y="771649"/>
                  <a:pt x="0" y="638175"/>
                </a:cubicBezTo>
                <a:cubicBezTo>
                  <a:pt x="-12901" y="504701"/>
                  <a:pt x="21654" y="30691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Next, we need to draw two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 parallel lines </a:t>
            </a:r>
            <a:r>
              <a:rPr lang="en-GB" sz="2800" dirty="0">
                <a:ea typeface="Cambria Math" panose="02040503050406030204" pitchFamily="18" charset="0"/>
              </a:rPr>
              <a:t>above and below the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hyperplane</a:t>
            </a:r>
            <a:r>
              <a:rPr lang="en-GB" sz="2800" dirty="0">
                <a:ea typeface="Cambria Math" panose="02040503050406030204" pitchFamily="18" charset="0"/>
              </a:rPr>
              <a:t>.</a:t>
            </a:r>
          </a:p>
          <a:p>
            <a:endParaRPr lang="en-GB" sz="2800" dirty="0">
              <a:ea typeface="Cambria Math" panose="02040503050406030204" pitchFamily="18" charset="0"/>
            </a:endParaRPr>
          </a:p>
          <a:p>
            <a:r>
              <a:rPr lang="en-GB" sz="2800" dirty="0">
                <a:ea typeface="Cambria Math" panose="02040503050406030204" pitchFamily="18" charset="0"/>
              </a:rPr>
              <a:t>It is like creating a </a:t>
            </a:r>
            <a:r>
              <a:rPr lang="en-GB" sz="2800" b="1" dirty="0">
                <a:ea typeface="Cambria Math" panose="02040503050406030204" pitchFamily="18" charset="0"/>
              </a:rPr>
              <a:t>highway </a:t>
            </a:r>
            <a:r>
              <a:rPr lang="en-GB" sz="2800" dirty="0">
                <a:ea typeface="Cambria Math" panose="02040503050406030204" pitchFamily="18" charset="0"/>
              </a:rPr>
              <a:t>or a </a:t>
            </a:r>
            <a:r>
              <a:rPr lang="en-GB" sz="2800" b="1" dirty="0">
                <a:ea typeface="Cambria Math" panose="02040503050406030204" pitchFamily="18" charset="0"/>
              </a:rPr>
              <a:t>street</a:t>
            </a:r>
            <a:r>
              <a:rPr lang="en-GB" sz="2800" dirty="0">
                <a:ea typeface="Cambria Math" panose="02040503050406030204" pitchFamily="18" charset="0"/>
              </a:rPr>
              <a:t> between our two classes.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4483AAA0-A0D7-3110-C389-2814FF9A6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272656"/>
              </p:ext>
            </p:extLst>
          </p:nvPr>
        </p:nvGraphicFramePr>
        <p:xfrm>
          <a:off x="4322863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" name="Freeform 52">
            <a:extLst>
              <a:ext uri="{FF2B5EF4-FFF2-40B4-BE49-F238E27FC236}">
                <a16:creationId xmlns:a16="http://schemas.microsoft.com/office/drawing/2014/main" id="{130B029B-BA2F-6F8A-1111-7D8FBE1F0052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9F45C3B2-D982-47DD-EFE3-5C6EC2C804F2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3" grpId="0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256380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072101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322863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35627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538405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626099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/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C92F64A-76E9-DB99-3C33-C7E9DF4C5D34}"/>
              </a:ext>
            </a:extLst>
          </p:cNvPr>
          <p:cNvSpPr txBox="1"/>
          <p:nvPr/>
        </p:nvSpPr>
        <p:spPr>
          <a:xfrm>
            <a:off x="180651" y="1200031"/>
            <a:ext cx="3181677" cy="2246769"/>
          </a:xfrm>
          <a:custGeom>
            <a:avLst/>
            <a:gdLst>
              <a:gd name="connsiteX0" fmla="*/ 0 w 3181677"/>
              <a:gd name="connsiteY0" fmla="*/ 0 h 2246769"/>
              <a:gd name="connsiteX1" fmla="*/ 498463 w 3181677"/>
              <a:gd name="connsiteY1" fmla="*/ 0 h 2246769"/>
              <a:gd name="connsiteX2" fmla="*/ 933292 w 3181677"/>
              <a:gd name="connsiteY2" fmla="*/ 0 h 2246769"/>
              <a:gd name="connsiteX3" fmla="*/ 1527205 w 3181677"/>
              <a:gd name="connsiteY3" fmla="*/ 0 h 2246769"/>
              <a:gd name="connsiteX4" fmla="*/ 2025668 w 3181677"/>
              <a:gd name="connsiteY4" fmla="*/ 0 h 2246769"/>
              <a:gd name="connsiteX5" fmla="*/ 2524130 w 3181677"/>
              <a:gd name="connsiteY5" fmla="*/ 0 h 2246769"/>
              <a:gd name="connsiteX6" fmla="*/ 3181677 w 3181677"/>
              <a:gd name="connsiteY6" fmla="*/ 0 h 2246769"/>
              <a:gd name="connsiteX7" fmla="*/ 3181677 w 3181677"/>
              <a:gd name="connsiteY7" fmla="*/ 516757 h 2246769"/>
              <a:gd name="connsiteX8" fmla="*/ 3181677 w 3181677"/>
              <a:gd name="connsiteY8" fmla="*/ 1078449 h 2246769"/>
              <a:gd name="connsiteX9" fmla="*/ 3181677 w 3181677"/>
              <a:gd name="connsiteY9" fmla="*/ 1595206 h 2246769"/>
              <a:gd name="connsiteX10" fmla="*/ 3181677 w 3181677"/>
              <a:gd name="connsiteY10" fmla="*/ 2246769 h 2246769"/>
              <a:gd name="connsiteX11" fmla="*/ 2651398 w 3181677"/>
              <a:gd name="connsiteY11" fmla="*/ 2246769 h 2246769"/>
              <a:gd name="connsiteX12" fmla="*/ 2152935 w 3181677"/>
              <a:gd name="connsiteY12" fmla="*/ 2246769 h 2246769"/>
              <a:gd name="connsiteX13" fmla="*/ 1559022 w 3181677"/>
              <a:gd name="connsiteY13" fmla="*/ 2246769 h 2246769"/>
              <a:gd name="connsiteX14" fmla="*/ 965109 w 3181677"/>
              <a:gd name="connsiteY14" fmla="*/ 2246769 h 2246769"/>
              <a:gd name="connsiteX15" fmla="*/ 498463 w 3181677"/>
              <a:gd name="connsiteY15" fmla="*/ 2246769 h 2246769"/>
              <a:gd name="connsiteX16" fmla="*/ 0 w 3181677"/>
              <a:gd name="connsiteY16" fmla="*/ 2246769 h 2246769"/>
              <a:gd name="connsiteX17" fmla="*/ 0 w 3181677"/>
              <a:gd name="connsiteY17" fmla="*/ 1640141 h 2246769"/>
              <a:gd name="connsiteX18" fmla="*/ 0 w 3181677"/>
              <a:gd name="connsiteY18" fmla="*/ 1145852 h 2246769"/>
              <a:gd name="connsiteX19" fmla="*/ 0 w 3181677"/>
              <a:gd name="connsiteY19" fmla="*/ 629095 h 2246769"/>
              <a:gd name="connsiteX20" fmla="*/ 0 w 3181677"/>
              <a:gd name="connsiteY20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81677" h="2246769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12794" y="152659"/>
                  <a:pt x="3135572" y="330668"/>
                  <a:pt x="3181677" y="516757"/>
                </a:cubicBezTo>
                <a:cubicBezTo>
                  <a:pt x="3227782" y="702846"/>
                  <a:pt x="3141264" y="840481"/>
                  <a:pt x="3181677" y="1078449"/>
                </a:cubicBezTo>
                <a:cubicBezTo>
                  <a:pt x="3222090" y="1316417"/>
                  <a:pt x="3177562" y="1452161"/>
                  <a:pt x="3181677" y="1595206"/>
                </a:cubicBezTo>
                <a:cubicBezTo>
                  <a:pt x="3185792" y="1738251"/>
                  <a:pt x="3118845" y="2036857"/>
                  <a:pt x="3181677" y="2246769"/>
                </a:cubicBezTo>
                <a:cubicBezTo>
                  <a:pt x="2933203" y="2286071"/>
                  <a:pt x="2872676" y="2246563"/>
                  <a:pt x="2651398" y="2246769"/>
                </a:cubicBezTo>
                <a:cubicBezTo>
                  <a:pt x="2430120" y="2246975"/>
                  <a:pt x="2360311" y="2188578"/>
                  <a:pt x="2152935" y="2246769"/>
                </a:cubicBezTo>
                <a:cubicBezTo>
                  <a:pt x="1945559" y="2304960"/>
                  <a:pt x="1702448" y="2223403"/>
                  <a:pt x="1559022" y="2246769"/>
                </a:cubicBezTo>
                <a:cubicBezTo>
                  <a:pt x="1415596" y="2270135"/>
                  <a:pt x="1143904" y="2240519"/>
                  <a:pt x="965109" y="2246769"/>
                </a:cubicBezTo>
                <a:cubicBezTo>
                  <a:pt x="786314" y="2253019"/>
                  <a:pt x="643225" y="2245491"/>
                  <a:pt x="498463" y="2246769"/>
                </a:cubicBezTo>
                <a:cubicBezTo>
                  <a:pt x="353701" y="2248047"/>
                  <a:pt x="100094" y="2201787"/>
                  <a:pt x="0" y="2246769"/>
                </a:cubicBezTo>
                <a:cubicBezTo>
                  <a:pt x="-5945" y="2011871"/>
                  <a:pt x="6833" y="1878932"/>
                  <a:pt x="0" y="1640141"/>
                </a:cubicBezTo>
                <a:cubicBezTo>
                  <a:pt x="-6833" y="1401350"/>
                  <a:pt x="40087" y="1379707"/>
                  <a:pt x="0" y="1145852"/>
                </a:cubicBezTo>
                <a:cubicBezTo>
                  <a:pt x="-40087" y="911997"/>
                  <a:pt x="19606" y="825100"/>
                  <a:pt x="0" y="629095"/>
                </a:cubicBezTo>
                <a:cubicBezTo>
                  <a:pt x="-19606" y="433090"/>
                  <a:pt x="57422" y="1748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These two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 parallel lines </a:t>
            </a:r>
            <a:r>
              <a:rPr lang="en-GB" sz="2800" dirty="0">
                <a:ea typeface="Cambria Math" panose="02040503050406030204" pitchFamily="18" charset="0"/>
              </a:rPr>
              <a:t>defines the boundary of our </a:t>
            </a:r>
            <a:r>
              <a:rPr lang="en-GB" sz="2800" b="1" dirty="0">
                <a:ea typeface="Cambria Math" panose="02040503050406030204" pitchFamily="18" charset="0"/>
              </a:rPr>
              <a:t>”highway” </a:t>
            </a:r>
            <a:r>
              <a:rPr lang="en-GB" sz="2800" dirty="0">
                <a:ea typeface="Cambria Math" panose="02040503050406030204" pitchFamily="18" charset="0"/>
              </a:rPr>
              <a:t>or </a:t>
            </a:r>
            <a:r>
              <a:rPr lang="en-GB" sz="2800" b="1" dirty="0">
                <a:ea typeface="Cambria Math" panose="02040503050406030204" pitchFamily="18" charset="0"/>
              </a:rPr>
              <a:t>”street”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521CBAD-2A10-7485-C70A-253E05706E39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1E22246-9C10-8B22-1486-1875FFFA9D7B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234374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710576" y="1733875"/>
            <a:ext cx="2351899" cy="3170099"/>
          </a:xfrm>
          <a:custGeom>
            <a:avLst/>
            <a:gdLst>
              <a:gd name="connsiteX0" fmla="*/ 0 w 2351899"/>
              <a:gd name="connsiteY0" fmla="*/ 0 h 3170099"/>
              <a:gd name="connsiteX1" fmla="*/ 564456 w 2351899"/>
              <a:gd name="connsiteY1" fmla="*/ 0 h 3170099"/>
              <a:gd name="connsiteX2" fmla="*/ 1081874 w 2351899"/>
              <a:gd name="connsiteY2" fmla="*/ 0 h 3170099"/>
              <a:gd name="connsiteX3" fmla="*/ 1716886 w 2351899"/>
              <a:gd name="connsiteY3" fmla="*/ 0 h 3170099"/>
              <a:gd name="connsiteX4" fmla="*/ 2351899 w 2351899"/>
              <a:gd name="connsiteY4" fmla="*/ 0 h 3170099"/>
              <a:gd name="connsiteX5" fmla="*/ 2351899 w 2351899"/>
              <a:gd name="connsiteY5" fmla="*/ 496649 h 3170099"/>
              <a:gd name="connsiteX6" fmla="*/ 2351899 w 2351899"/>
              <a:gd name="connsiteY6" fmla="*/ 961597 h 3170099"/>
              <a:gd name="connsiteX7" fmla="*/ 2351899 w 2351899"/>
              <a:gd name="connsiteY7" fmla="*/ 1489947 h 3170099"/>
              <a:gd name="connsiteX8" fmla="*/ 2351899 w 2351899"/>
              <a:gd name="connsiteY8" fmla="*/ 2018296 h 3170099"/>
              <a:gd name="connsiteX9" fmla="*/ 2351899 w 2351899"/>
              <a:gd name="connsiteY9" fmla="*/ 2483244 h 3170099"/>
              <a:gd name="connsiteX10" fmla="*/ 2351899 w 2351899"/>
              <a:gd name="connsiteY10" fmla="*/ 3170099 h 3170099"/>
              <a:gd name="connsiteX11" fmla="*/ 1763924 w 2351899"/>
              <a:gd name="connsiteY11" fmla="*/ 3170099 h 3170099"/>
              <a:gd name="connsiteX12" fmla="*/ 1199468 w 2351899"/>
              <a:gd name="connsiteY12" fmla="*/ 3170099 h 3170099"/>
              <a:gd name="connsiteX13" fmla="*/ 564456 w 2351899"/>
              <a:gd name="connsiteY13" fmla="*/ 3170099 h 3170099"/>
              <a:gd name="connsiteX14" fmla="*/ 0 w 2351899"/>
              <a:gd name="connsiteY14" fmla="*/ 3170099 h 3170099"/>
              <a:gd name="connsiteX15" fmla="*/ 0 w 2351899"/>
              <a:gd name="connsiteY15" fmla="*/ 2705151 h 3170099"/>
              <a:gd name="connsiteX16" fmla="*/ 0 w 2351899"/>
              <a:gd name="connsiteY16" fmla="*/ 2176801 h 3170099"/>
              <a:gd name="connsiteX17" fmla="*/ 0 w 2351899"/>
              <a:gd name="connsiteY17" fmla="*/ 1680152 h 3170099"/>
              <a:gd name="connsiteX18" fmla="*/ 0 w 2351899"/>
              <a:gd name="connsiteY18" fmla="*/ 1246906 h 3170099"/>
              <a:gd name="connsiteX19" fmla="*/ 0 w 2351899"/>
              <a:gd name="connsiteY19" fmla="*/ 781958 h 3170099"/>
              <a:gd name="connsiteX20" fmla="*/ 0 w 2351899"/>
              <a:gd name="connsiteY20" fmla="*/ 0 h 317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899" h="3170099" extrusionOk="0">
                <a:moveTo>
                  <a:pt x="0" y="0"/>
                </a:moveTo>
                <a:cubicBezTo>
                  <a:pt x="180626" y="-50689"/>
                  <a:pt x="436223" y="22111"/>
                  <a:pt x="564456" y="0"/>
                </a:cubicBezTo>
                <a:cubicBezTo>
                  <a:pt x="692689" y="-22111"/>
                  <a:pt x="918340" y="59291"/>
                  <a:pt x="1081874" y="0"/>
                </a:cubicBezTo>
                <a:cubicBezTo>
                  <a:pt x="1245408" y="-59291"/>
                  <a:pt x="1410319" y="33866"/>
                  <a:pt x="1716886" y="0"/>
                </a:cubicBezTo>
                <a:cubicBezTo>
                  <a:pt x="2023453" y="-33866"/>
                  <a:pt x="2072467" y="21595"/>
                  <a:pt x="2351899" y="0"/>
                </a:cubicBezTo>
                <a:cubicBezTo>
                  <a:pt x="2393032" y="111326"/>
                  <a:pt x="2293241" y="260439"/>
                  <a:pt x="2351899" y="496649"/>
                </a:cubicBezTo>
                <a:cubicBezTo>
                  <a:pt x="2410557" y="732859"/>
                  <a:pt x="2338998" y="737357"/>
                  <a:pt x="2351899" y="961597"/>
                </a:cubicBezTo>
                <a:cubicBezTo>
                  <a:pt x="2364800" y="1185837"/>
                  <a:pt x="2299338" y="1289141"/>
                  <a:pt x="2351899" y="1489947"/>
                </a:cubicBezTo>
                <a:cubicBezTo>
                  <a:pt x="2404460" y="1690753"/>
                  <a:pt x="2331962" y="1760745"/>
                  <a:pt x="2351899" y="2018296"/>
                </a:cubicBezTo>
                <a:cubicBezTo>
                  <a:pt x="2371836" y="2275847"/>
                  <a:pt x="2329855" y="2257208"/>
                  <a:pt x="2351899" y="2483244"/>
                </a:cubicBezTo>
                <a:cubicBezTo>
                  <a:pt x="2373943" y="2709280"/>
                  <a:pt x="2272312" y="2934449"/>
                  <a:pt x="2351899" y="3170099"/>
                </a:cubicBezTo>
                <a:cubicBezTo>
                  <a:pt x="2117429" y="3222104"/>
                  <a:pt x="1954190" y="3119133"/>
                  <a:pt x="1763924" y="3170099"/>
                </a:cubicBezTo>
                <a:cubicBezTo>
                  <a:pt x="1573658" y="3221065"/>
                  <a:pt x="1427217" y="3144112"/>
                  <a:pt x="1199468" y="3170099"/>
                </a:cubicBezTo>
                <a:cubicBezTo>
                  <a:pt x="971719" y="3196086"/>
                  <a:pt x="711800" y="3107159"/>
                  <a:pt x="564456" y="3170099"/>
                </a:cubicBezTo>
                <a:cubicBezTo>
                  <a:pt x="417112" y="3233039"/>
                  <a:pt x="240086" y="3127446"/>
                  <a:pt x="0" y="3170099"/>
                </a:cubicBezTo>
                <a:cubicBezTo>
                  <a:pt x="-50307" y="2956201"/>
                  <a:pt x="15527" y="2820887"/>
                  <a:pt x="0" y="2705151"/>
                </a:cubicBezTo>
                <a:cubicBezTo>
                  <a:pt x="-15527" y="2589415"/>
                  <a:pt x="11428" y="2360157"/>
                  <a:pt x="0" y="2176801"/>
                </a:cubicBezTo>
                <a:cubicBezTo>
                  <a:pt x="-11428" y="1993445"/>
                  <a:pt x="20677" y="1912245"/>
                  <a:pt x="0" y="1680152"/>
                </a:cubicBezTo>
                <a:cubicBezTo>
                  <a:pt x="-20677" y="1448059"/>
                  <a:pt x="37048" y="1450780"/>
                  <a:pt x="0" y="1246906"/>
                </a:cubicBezTo>
                <a:cubicBezTo>
                  <a:pt x="-37048" y="1043032"/>
                  <a:pt x="47067" y="989853"/>
                  <a:pt x="0" y="781958"/>
                </a:cubicBezTo>
                <a:cubicBezTo>
                  <a:pt x="-47067" y="574063"/>
                  <a:pt x="89496" y="32797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PH" sz="2000" dirty="0"/>
              <a:t>Usually, we express the equation of a straight line like this, which is called the </a:t>
            </a:r>
            <a:r>
              <a:rPr lang="en-PH" sz="2000" b="1" dirty="0"/>
              <a:t>slope-intercept line form </a:t>
            </a:r>
            <a:r>
              <a:rPr lang="en-PH" sz="2000" dirty="0"/>
              <a:t>because the equation contains information about the </a:t>
            </a:r>
            <a:r>
              <a:rPr lang="en-PH" sz="2000" b="1" dirty="0">
                <a:solidFill>
                  <a:srgbClr val="0070C0"/>
                </a:solidFill>
              </a:rPr>
              <a:t>slope</a:t>
            </a:r>
            <a:r>
              <a:rPr lang="en-PH" sz="2000" dirty="0"/>
              <a:t> and </a:t>
            </a:r>
            <a:r>
              <a:rPr lang="en-PH" sz="2000" b="1" dirty="0">
                <a:solidFill>
                  <a:srgbClr val="7030A0"/>
                </a:solidFill>
              </a:rPr>
              <a:t>intercept</a:t>
            </a:r>
            <a:r>
              <a:rPr lang="en-PH" sz="2000" dirty="0"/>
              <a:t> of the line. </a:t>
            </a:r>
          </a:p>
        </p:txBody>
      </p:sp>
    </p:spTree>
    <p:extLst>
      <p:ext uri="{BB962C8B-B14F-4D97-AF65-F5344CB8AC3E}">
        <p14:creationId xmlns:p14="http://schemas.microsoft.com/office/powerpoint/2010/main" val="2812511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256380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072101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322863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35627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538405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626099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/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C52D859-0134-A66C-3C71-E16F3BD3BE10}"/>
              </a:ext>
            </a:extLst>
          </p:cNvPr>
          <p:cNvSpPr txBox="1"/>
          <p:nvPr/>
        </p:nvSpPr>
        <p:spPr>
          <a:xfrm>
            <a:off x="7068128" y="3038077"/>
            <a:ext cx="1065878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67A11-0F38-8DED-1C9F-E0B36883F022}"/>
              </a:ext>
            </a:extLst>
          </p:cNvPr>
          <p:cNvSpPr txBox="1"/>
          <p:nvPr/>
        </p:nvSpPr>
        <p:spPr>
          <a:xfrm>
            <a:off x="9045754" y="4529686"/>
            <a:ext cx="1062410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6C17A7-C554-C10E-70BF-78AB95779F31}"/>
              </a:ext>
            </a:extLst>
          </p:cNvPr>
          <p:cNvGrpSpPr/>
          <p:nvPr/>
        </p:nvGrpSpPr>
        <p:grpSpPr>
          <a:xfrm>
            <a:off x="7747646" y="2802390"/>
            <a:ext cx="632880" cy="541800"/>
            <a:chOff x="5972667" y="2852667"/>
            <a:chExt cx="63288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91E0C4-223F-591F-308B-DB0B7C8E36BD}"/>
                    </a:ext>
                  </a:extLst>
                </p14:cNvPr>
                <p14:cNvContentPartPr/>
                <p14:nvPr/>
              </p14:nvContentPartPr>
              <p14:xfrm>
                <a:off x="6083187" y="2931507"/>
                <a:ext cx="522360" cy="46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91E0C4-223F-591F-308B-DB0B7C8E36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65175" y="2913507"/>
                  <a:ext cx="558025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E8A2F0-AB99-61EB-CB11-0FB7D4BDAD0B}"/>
                    </a:ext>
                  </a:extLst>
                </p14:cNvPr>
                <p14:cNvContentPartPr/>
                <p14:nvPr/>
              </p14:nvContentPartPr>
              <p14:xfrm>
                <a:off x="5972667" y="2852667"/>
                <a:ext cx="119160" cy="154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E8A2F0-AB99-61EB-CB11-0FB7D4BDAD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54667" y="2834667"/>
                  <a:ext cx="1548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9EF4C5-11BE-453B-7C7A-C6857E409E18}"/>
              </a:ext>
            </a:extLst>
          </p:cNvPr>
          <p:cNvGrpSpPr/>
          <p:nvPr/>
        </p:nvGrpSpPr>
        <p:grpSpPr>
          <a:xfrm>
            <a:off x="8762846" y="4366950"/>
            <a:ext cx="676440" cy="515520"/>
            <a:chOff x="6987867" y="4417227"/>
            <a:chExt cx="67644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357183-AC91-1BD6-27FC-B9C0111D1490}"/>
                    </a:ext>
                  </a:extLst>
                </p14:cNvPr>
                <p14:cNvContentPartPr/>
                <p14:nvPr/>
              </p14:nvContentPartPr>
              <p14:xfrm>
                <a:off x="6987867" y="4484547"/>
                <a:ext cx="556560" cy="448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357183-AC91-1BD6-27FC-B9C0111D14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69867" y="4466547"/>
                  <a:ext cx="5922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2A1853-DCFD-D8AD-2B94-A0235D60576C}"/>
                    </a:ext>
                  </a:extLst>
                </p14:cNvPr>
                <p14:cNvContentPartPr/>
                <p14:nvPr/>
              </p14:nvContentPartPr>
              <p14:xfrm>
                <a:off x="7558467" y="4417227"/>
                <a:ext cx="105840" cy="157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2A1853-DCFD-D8AD-2B94-A0235D6057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40406" y="4399186"/>
                  <a:ext cx="141602" cy="19340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92F64A-76E9-DB99-3C33-C7E9DF4C5D34}"/>
              </a:ext>
            </a:extLst>
          </p:cNvPr>
          <p:cNvSpPr txBox="1"/>
          <p:nvPr/>
        </p:nvSpPr>
        <p:spPr>
          <a:xfrm>
            <a:off x="180651" y="1200031"/>
            <a:ext cx="3181677" cy="2246769"/>
          </a:xfrm>
          <a:custGeom>
            <a:avLst/>
            <a:gdLst>
              <a:gd name="connsiteX0" fmla="*/ 0 w 3181677"/>
              <a:gd name="connsiteY0" fmla="*/ 0 h 2246769"/>
              <a:gd name="connsiteX1" fmla="*/ 498463 w 3181677"/>
              <a:gd name="connsiteY1" fmla="*/ 0 h 2246769"/>
              <a:gd name="connsiteX2" fmla="*/ 933292 w 3181677"/>
              <a:gd name="connsiteY2" fmla="*/ 0 h 2246769"/>
              <a:gd name="connsiteX3" fmla="*/ 1527205 w 3181677"/>
              <a:gd name="connsiteY3" fmla="*/ 0 h 2246769"/>
              <a:gd name="connsiteX4" fmla="*/ 2025668 w 3181677"/>
              <a:gd name="connsiteY4" fmla="*/ 0 h 2246769"/>
              <a:gd name="connsiteX5" fmla="*/ 2524130 w 3181677"/>
              <a:gd name="connsiteY5" fmla="*/ 0 h 2246769"/>
              <a:gd name="connsiteX6" fmla="*/ 3181677 w 3181677"/>
              <a:gd name="connsiteY6" fmla="*/ 0 h 2246769"/>
              <a:gd name="connsiteX7" fmla="*/ 3181677 w 3181677"/>
              <a:gd name="connsiteY7" fmla="*/ 516757 h 2246769"/>
              <a:gd name="connsiteX8" fmla="*/ 3181677 w 3181677"/>
              <a:gd name="connsiteY8" fmla="*/ 1078449 h 2246769"/>
              <a:gd name="connsiteX9" fmla="*/ 3181677 w 3181677"/>
              <a:gd name="connsiteY9" fmla="*/ 1595206 h 2246769"/>
              <a:gd name="connsiteX10" fmla="*/ 3181677 w 3181677"/>
              <a:gd name="connsiteY10" fmla="*/ 2246769 h 2246769"/>
              <a:gd name="connsiteX11" fmla="*/ 2651398 w 3181677"/>
              <a:gd name="connsiteY11" fmla="*/ 2246769 h 2246769"/>
              <a:gd name="connsiteX12" fmla="*/ 2152935 w 3181677"/>
              <a:gd name="connsiteY12" fmla="*/ 2246769 h 2246769"/>
              <a:gd name="connsiteX13" fmla="*/ 1559022 w 3181677"/>
              <a:gd name="connsiteY13" fmla="*/ 2246769 h 2246769"/>
              <a:gd name="connsiteX14" fmla="*/ 965109 w 3181677"/>
              <a:gd name="connsiteY14" fmla="*/ 2246769 h 2246769"/>
              <a:gd name="connsiteX15" fmla="*/ 498463 w 3181677"/>
              <a:gd name="connsiteY15" fmla="*/ 2246769 h 2246769"/>
              <a:gd name="connsiteX16" fmla="*/ 0 w 3181677"/>
              <a:gd name="connsiteY16" fmla="*/ 2246769 h 2246769"/>
              <a:gd name="connsiteX17" fmla="*/ 0 w 3181677"/>
              <a:gd name="connsiteY17" fmla="*/ 1640141 h 2246769"/>
              <a:gd name="connsiteX18" fmla="*/ 0 w 3181677"/>
              <a:gd name="connsiteY18" fmla="*/ 1145852 h 2246769"/>
              <a:gd name="connsiteX19" fmla="*/ 0 w 3181677"/>
              <a:gd name="connsiteY19" fmla="*/ 629095 h 2246769"/>
              <a:gd name="connsiteX20" fmla="*/ 0 w 3181677"/>
              <a:gd name="connsiteY20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81677" h="2246769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12794" y="152659"/>
                  <a:pt x="3135572" y="330668"/>
                  <a:pt x="3181677" y="516757"/>
                </a:cubicBezTo>
                <a:cubicBezTo>
                  <a:pt x="3227782" y="702846"/>
                  <a:pt x="3141264" y="840481"/>
                  <a:pt x="3181677" y="1078449"/>
                </a:cubicBezTo>
                <a:cubicBezTo>
                  <a:pt x="3222090" y="1316417"/>
                  <a:pt x="3177562" y="1452161"/>
                  <a:pt x="3181677" y="1595206"/>
                </a:cubicBezTo>
                <a:cubicBezTo>
                  <a:pt x="3185792" y="1738251"/>
                  <a:pt x="3118845" y="2036857"/>
                  <a:pt x="3181677" y="2246769"/>
                </a:cubicBezTo>
                <a:cubicBezTo>
                  <a:pt x="2933203" y="2286071"/>
                  <a:pt x="2872676" y="2246563"/>
                  <a:pt x="2651398" y="2246769"/>
                </a:cubicBezTo>
                <a:cubicBezTo>
                  <a:pt x="2430120" y="2246975"/>
                  <a:pt x="2360311" y="2188578"/>
                  <a:pt x="2152935" y="2246769"/>
                </a:cubicBezTo>
                <a:cubicBezTo>
                  <a:pt x="1945559" y="2304960"/>
                  <a:pt x="1702448" y="2223403"/>
                  <a:pt x="1559022" y="2246769"/>
                </a:cubicBezTo>
                <a:cubicBezTo>
                  <a:pt x="1415596" y="2270135"/>
                  <a:pt x="1143904" y="2240519"/>
                  <a:pt x="965109" y="2246769"/>
                </a:cubicBezTo>
                <a:cubicBezTo>
                  <a:pt x="786314" y="2253019"/>
                  <a:pt x="643225" y="2245491"/>
                  <a:pt x="498463" y="2246769"/>
                </a:cubicBezTo>
                <a:cubicBezTo>
                  <a:pt x="353701" y="2248047"/>
                  <a:pt x="100094" y="2201787"/>
                  <a:pt x="0" y="2246769"/>
                </a:cubicBezTo>
                <a:cubicBezTo>
                  <a:pt x="-5945" y="2011871"/>
                  <a:pt x="6833" y="1878932"/>
                  <a:pt x="0" y="1640141"/>
                </a:cubicBezTo>
                <a:cubicBezTo>
                  <a:pt x="-6833" y="1401350"/>
                  <a:pt x="40087" y="1379707"/>
                  <a:pt x="0" y="1145852"/>
                </a:cubicBezTo>
                <a:cubicBezTo>
                  <a:pt x="-40087" y="911997"/>
                  <a:pt x="19606" y="825100"/>
                  <a:pt x="0" y="629095"/>
                </a:cubicBezTo>
                <a:cubicBezTo>
                  <a:pt x="-19606" y="433090"/>
                  <a:pt x="57422" y="1748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Notice that our </a:t>
            </a:r>
            <a:r>
              <a:rPr lang="en-GB" sz="2800" b="1" dirty="0">
                <a:ea typeface="Cambria Math" panose="02040503050406030204" pitchFamily="18" charset="0"/>
              </a:rPr>
              <a:t>support vectors </a:t>
            </a:r>
            <a:r>
              <a:rPr lang="en-GB" sz="2800" dirty="0">
                <a:ea typeface="Cambria Math" panose="02040503050406030204" pitchFamily="18" charset="0"/>
              </a:rPr>
              <a:t>touches the boundary of our </a:t>
            </a:r>
            <a:r>
              <a:rPr lang="en-GB" sz="2800" b="1" dirty="0">
                <a:ea typeface="Cambria Math" panose="02040503050406030204" pitchFamily="18" charset="0"/>
              </a:rPr>
              <a:t>“street”</a:t>
            </a:r>
            <a:endParaRPr lang="en-GB" sz="28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36A8C91-6C95-3A29-E312-88D590964F33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554E81D-F784-07B7-875B-FCF82E7EC1AD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256380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072101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5680959"/>
              </p:ext>
            </p:extLst>
          </p:nvPr>
        </p:nvGraphicFramePr>
        <p:xfrm>
          <a:off x="4322863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35627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538405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626099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/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/>
              <p:nvPr/>
            </p:nvSpPr>
            <p:spPr>
              <a:xfrm rot="19390184">
                <a:off x="9411454" y="2907439"/>
                <a:ext cx="2419835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90184">
                <a:off x="9411454" y="2907439"/>
                <a:ext cx="2419835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/>
              <p:nvPr/>
            </p:nvSpPr>
            <p:spPr>
              <a:xfrm rot="19465770">
                <a:off x="8174894" y="861451"/>
                <a:ext cx="2408497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65770">
                <a:off x="8174894" y="861451"/>
                <a:ext cx="2408497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C52D859-0134-A66C-3C71-E16F3BD3BE10}"/>
              </a:ext>
            </a:extLst>
          </p:cNvPr>
          <p:cNvSpPr txBox="1"/>
          <p:nvPr/>
        </p:nvSpPr>
        <p:spPr>
          <a:xfrm>
            <a:off x="7068128" y="3038077"/>
            <a:ext cx="1065878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67A11-0F38-8DED-1C9F-E0B36883F022}"/>
              </a:ext>
            </a:extLst>
          </p:cNvPr>
          <p:cNvSpPr txBox="1"/>
          <p:nvPr/>
        </p:nvSpPr>
        <p:spPr>
          <a:xfrm>
            <a:off x="9045754" y="4529686"/>
            <a:ext cx="1062410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6C17A7-C554-C10E-70BF-78AB95779F31}"/>
              </a:ext>
            </a:extLst>
          </p:cNvPr>
          <p:cNvGrpSpPr/>
          <p:nvPr/>
        </p:nvGrpSpPr>
        <p:grpSpPr>
          <a:xfrm>
            <a:off x="7747646" y="2802390"/>
            <a:ext cx="632880" cy="541800"/>
            <a:chOff x="5972667" y="2852667"/>
            <a:chExt cx="63288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91E0C4-223F-591F-308B-DB0B7C8E36BD}"/>
                    </a:ext>
                  </a:extLst>
                </p14:cNvPr>
                <p14:cNvContentPartPr/>
                <p14:nvPr/>
              </p14:nvContentPartPr>
              <p14:xfrm>
                <a:off x="6083187" y="2931507"/>
                <a:ext cx="522360" cy="46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91E0C4-223F-591F-308B-DB0B7C8E36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65175" y="2913507"/>
                  <a:ext cx="558025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E8A2F0-AB99-61EB-CB11-0FB7D4BDAD0B}"/>
                    </a:ext>
                  </a:extLst>
                </p14:cNvPr>
                <p14:cNvContentPartPr/>
                <p14:nvPr/>
              </p14:nvContentPartPr>
              <p14:xfrm>
                <a:off x="5972667" y="2852667"/>
                <a:ext cx="119160" cy="154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E8A2F0-AB99-61EB-CB11-0FB7D4BDAD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54667" y="2834667"/>
                  <a:ext cx="1548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9EF4C5-11BE-453B-7C7A-C6857E409E18}"/>
              </a:ext>
            </a:extLst>
          </p:cNvPr>
          <p:cNvGrpSpPr/>
          <p:nvPr/>
        </p:nvGrpSpPr>
        <p:grpSpPr>
          <a:xfrm>
            <a:off x="8762846" y="4366950"/>
            <a:ext cx="676440" cy="515520"/>
            <a:chOff x="6987867" y="4417227"/>
            <a:chExt cx="67644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357183-AC91-1BD6-27FC-B9C0111D1490}"/>
                    </a:ext>
                  </a:extLst>
                </p14:cNvPr>
                <p14:cNvContentPartPr/>
                <p14:nvPr/>
              </p14:nvContentPartPr>
              <p14:xfrm>
                <a:off x="6987867" y="4484547"/>
                <a:ext cx="556560" cy="448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357183-AC91-1BD6-27FC-B9C0111D1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69867" y="4466547"/>
                  <a:ext cx="5922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2A1853-DCFD-D8AD-2B94-A0235D60576C}"/>
                    </a:ext>
                  </a:extLst>
                </p14:cNvPr>
                <p14:cNvContentPartPr/>
                <p14:nvPr/>
              </p14:nvContentPartPr>
              <p14:xfrm>
                <a:off x="7558467" y="4417227"/>
                <a:ext cx="105840" cy="157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2A1853-DCFD-D8AD-2B94-A0235D6057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40406" y="4399186"/>
                  <a:ext cx="141602" cy="19340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92F64A-76E9-DB99-3C33-C7E9DF4C5D34}"/>
              </a:ext>
            </a:extLst>
          </p:cNvPr>
          <p:cNvSpPr txBox="1"/>
          <p:nvPr/>
        </p:nvSpPr>
        <p:spPr>
          <a:xfrm>
            <a:off x="180651" y="1200031"/>
            <a:ext cx="3181677" cy="2677656"/>
          </a:xfrm>
          <a:custGeom>
            <a:avLst/>
            <a:gdLst>
              <a:gd name="connsiteX0" fmla="*/ 0 w 3181677"/>
              <a:gd name="connsiteY0" fmla="*/ 0 h 2677656"/>
              <a:gd name="connsiteX1" fmla="*/ 498463 w 3181677"/>
              <a:gd name="connsiteY1" fmla="*/ 0 h 2677656"/>
              <a:gd name="connsiteX2" fmla="*/ 933292 w 3181677"/>
              <a:gd name="connsiteY2" fmla="*/ 0 h 2677656"/>
              <a:gd name="connsiteX3" fmla="*/ 1527205 w 3181677"/>
              <a:gd name="connsiteY3" fmla="*/ 0 h 2677656"/>
              <a:gd name="connsiteX4" fmla="*/ 2025668 w 3181677"/>
              <a:gd name="connsiteY4" fmla="*/ 0 h 2677656"/>
              <a:gd name="connsiteX5" fmla="*/ 2524130 w 3181677"/>
              <a:gd name="connsiteY5" fmla="*/ 0 h 2677656"/>
              <a:gd name="connsiteX6" fmla="*/ 3181677 w 3181677"/>
              <a:gd name="connsiteY6" fmla="*/ 0 h 2677656"/>
              <a:gd name="connsiteX7" fmla="*/ 3181677 w 3181677"/>
              <a:gd name="connsiteY7" fmla="*/ 481978 h 2677656"/>
              <a:gd name="connsiteX8" fmla="*/ 3181677 w 3181677"/>
              <a:gd name="connsiteY8" fmla="*/ 1017509 h 2677656"/>
              <a:gd name="connsiteX9" fmla="*/ 3181677 w 3181677"/>
              <a:gd name="connsiteY9" fmla="*/ 1499487 h 2677656"/>
              <a:gd name="connsiteX10" fmla="*/ 3181677 w 3181677"/>
              <a:gd name="connsiteY10" fmla="*/ 1981465 h 2677656"/>
              <a:gd name="connsiteX11" fmla="*/ 3181677 w 3181677"/>
              <a:gd name="connsiteY11" fmla="*/ 2677656 h 2677656"/>
              <a:gd name="connsiteX12" fmla="*/ 2619581 w 3181677"/>
              <a:gd name="connsiteY12" fmla="*/ 2677656 h 2677656"/>
              <a:gd name="connsiteX13" fmla="*/ 2025668 w 3181677"/>
              <a:gd name="connsiteY13" fmla="*/ 2677656 h 2677656"/>
              <a:gd name="connsiteX14" fmla="*/ 1431755 w 3181677"/>
              <a:gd name="connsiteY14" fmla="*/ 2677656 h 2677656"/>
              <a:gd name="connsiteX15" fmla="*/ 965109 w 3181677"/>
              <a:gd name="connsiteY15" fmla="*/ 2677656 h 2677656"/>
              <a:gd name="connsiteX16" fmla="*/ 0 w 3181677"/>
              <a:gd name="connsiteY16" fmla="*/ 2677656 h 2677656"/>
              <a:gd name="connsiteX17" fmla="*/ 0 w 3181677"/>
              <a:gd name="connsiteY17" fmla="*/ 2088572 h 2677656"/>
              <a:gd name="connsiteX18" fmla="*/ 0 w 3181677"/>
              <a:gd name="connsiteY18" fmla="*/ 1633370 h 2677656"/>
              <a:gd name="connsiteX19" fmla="*/ 0 w 3181677"/>
              <a:gd name="connsiteY19" fmla="*/ 1151392 h 2677656"/>
              <a:gd name="connsiteX20" fmla="*/ 0 w 3181677"/>
              <a:gd name="connsiteY20" fmla="*/ 669414 h 2677656"/>
              <a:gd name="connsiteX21" fmla="*/ 0 w 3181677"/>
              <a:gd name="connsiteY21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81677" h="2677656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199833" y="101706"/>
                  <a:pt x="3125935" y="289265"/>
                  <a:pt x="3181677" y="481978"/>
                </a:cubicBezTo>
                <a:cubicBezTo>
                  <a:pt x="3237419" y="674691"/>
                  <a:pt x="3178744" y="824650"/>
                  <a:pt x="3181677" y="1017509"/>
                </a:cubicBezTo>
                <a:cubicBezTo>
                  <a:pt x="3184610" y="1210368"/>
                  <a:pt x="3126722" y="1259555"/>
                  <a:pt x="3181677" y="1499487"/>
                </a:cubicBezTo>
                <a:cubicBezTo>
                  <a:pt x="3236632" y="1739419"/>
                  <a:pt x="3139682" y="1854801"/>
                  <a:pt x="3181677" y="1981465"/>
                </a:cubicBezTo>
                <a:cubicBezTo>
                  <a:pt x="3223672" y="2108129"/>
                  <a:pt x="3113297" y="2343004"/>
                  <a:pt x="3181677" y="2677656"/>
                </a:cubicBezTo>
                <a:cubicBezTo>
                  <a:pt x="3066665" y="2708622"/>
                  <a:pt x="2776260" y="2648495"/>
                  <a:pt x="2619581" y="2677656"/>
                </a:cubicBezTo>
                <a:cubicBezTo>
                  <a:pt x="2462902" y="2706817"/>
                  <a:pt x="2169094" y="2654290"/>
                  <a:pt x="2025668" y="2677656"/>
                </a:cubicBezTo>
                <a:cubicBezTo>
                  <a:pt x="1882242" y="2701022"/>
                  <a:pt x="1610550" y="2671406"/>
                  <a:pt x="1431755" y="2677656"/>
                </a:cubicBezTo>
                <a:cubicBezTo>
                  <a:pt x="1252960" y="2683906"/>
                  <a:pt x="1109871" y="2676378"/>
                  <a:pt x="965109" y="2677656"/>
                </a:cubicBezTo>
                <a:cubicBezTo>
                  <a:pt x="820347" y="2678934"/>
                  <a:pt x="355620" y="2648360"/>
                  <a:pt x="0" y="2677656"/>
                </a:cubicBezTo>
                <a:cubicBezTo>
                  <a:pt x="-6484" y="2496256"/>
                  <a:pt x="8963" y="2258585"/>
                  <a:pt x="0" y="2088572"/>
                </a:cubicBezTo>
                <a:cubicBezTo>
                  <a:pt x="-8963" y="1918559"/>
                  <a:pt x="17058" y="1742964"/>
                  <a:pt x="0" y="1633370"/>
                </a:cubicBezTo>
                <a:cubicBezTo>
                  <a:pt x="-17058" y="1523776"/>
                  <a:pt x="42816" y="1316612"/>
                  <a:pt x="0" y="1151392"/>
                </a:cubicBezTo>
                <a:cubicBezTo>
                  <a:pt x="-42816" y="986172"/>
                  <a:pt x="9731" y="843909"/>
                  <a:pt x="0" y="669414"/>
                </a:cubicBezTo>
                <a:cubicBezTo>
                  <a:pt x="-9731" y="494919"/>
                  <a:pt x="52250" y="1945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These two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 parallel lines that </a:t>
            </a:r>
            <a:r>
              <a:rPr lang="en-GB" sz="2800" dirty="0">
                <a:ea typeface="Cambria Math" panose="02040503050406030204" pitchFamily="18" charset="0"/>
              </a:rPr>
              <a:t>define the boundary of our </a:t>
            </a:r>
            <a:r>
              <a:rPr lang="en-GB" sz="2800" b="1" dirty="0">
                <a:ea typeface="Cambria Math" panose="02040503050406030204" pitchFamily="18" charset="0"/>
              </a:rPr>
              <a:t>”highway” </a:t>
            </a:r>
            <a:r>
              <a:rPr lang="en-GB" sz="2800" dirty="0">
                <a:ea typeface="Cambria Math" panose="02040503050406030204" pitchFamily="18" charset="0"/>
              </a:rPr>
              <a:t>are formed using these equations</a:t>
            </a:r>
            <a:endParaRPr lang="en-GB" sz="2800" b="1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2251546"/>
                </p:ext>
              </p:extLst>
            </p:nvPr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/>
              <p:nvPr/>
            </p:nvSpPr>
            <p:spPr>
              <a:xfrm rot="19408936">
                <a:off x="8566563" y="2820227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566563" y="2820227"/>
                <a:ext cx="3588403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681F29-E142-22C8-1A41-2D67044029E7}"/>
                  </a:ext>
                </a:extLst>
              </p:cNvPr>
              <p:cNvSpPr txBox="1"/>
              <p:nvPr/>
            </p:nvSpPr>
            <p:spPr>
              <a:xfrm rot="19343622">
                <a:off x="7914080" y="1906685"/>
                <a:ext cx="3682933" cy="4770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681F29-E142-22C8-1A41-2D6704402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43622">
                <a:off x="7914080" y="1906685"/>
                <a:ext cx="3682933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1801AA0-F7C9-CA5A-B6E8-2BE308DE37EF}"/>
              </a:ext>
            </a:extLst>
          </p:cNvPr>
          <p:cNvSpPr txBox="1"/>
          <p:nvPr/>
        </p:nvSpPr>
        <p:spPr>
          <a:xfrm>
            <a:off x="180651" y="1200031"/>
            <a:ext cx="3181677" cy="1384995"/>
          </a:xfrm>
          <a:custGeom>
            <a:avLst/>
            <a:gdLst>
              <a:gd name="connsiteX0" fmla="*/ 0 w 3181677"/>
              <a:gd name="connsiteY0" fmla="*/ 0 h 1384995"/>
              <a:gd name="connsiteX1" fmla="*/ 498463 w 3181677"/>
              <a:gd name="connsiteY1" fmla="*/ 0 h 1384995"/>
              <a:gd name="connsiteX2" fmla="*/ 933292 w 3181677"/>
              <a:gd name="connsiteY2" fmla="*/ 0 h 1384995"/>
              <a:gd name="connsiteX3" fmla="*/ 1527205 w 3181677"/>
              <a:gd name="connsiteY3" fmla="*/ 0 h 1384995"/>
              <a:gd name="connsiteX4" fmla="*/ 2025668 w 3181677"/>
              <a:gd name="connsiteY4" fmla="*/ 0 h 1384995"/>
              <a:gd name="connsiteX5" fmla="*/ 2524130 w 3181677"/>
              <a:gd name="connsiteY5" fmla="*/ 0 h 1384995"/>
              <a:gd name="connsiteX6" fmla="*/ 3181677 w 3181677"/>
              <a:gd name="connsiteY6" fmla="*/ 0 h 1384995"/>
              <a:gd name="connsiteX7" fmla="*/ 3181677 w 3181677"/>
              <a:gd name="connsiteY7" fmla="*/ 433965 h 1384995"/>
              <a:gd name="connsiteX8" fmla="*/ 3181677 w 3181677"/>
              <a:gd name="connsiteY8" fmla="*/ 895630 h 1384995"/>
              <a:gd name="connsiteX9" fmla="*/ 3181677 w 3181677"/>
              <a:gd name="connsiteY9" fmla="*/ 1384995 h 1384995"/>
              <a:gd name="connsiteX10" fmla="*/ 2715031 w 3181677"/>
              <a:gd name="connsiteY10" fmla="*/ 1384995 h 1384995"/>
              <a:gd name="connsiteX11" fmla="*/ 2184752 w 3181677"/>
              <a:gd name="connsiteY11" fmla="*/ 1384995 h 1384995"/>
              <a:gd name="connsiteX12" fmla="*/ 1686289 w 3181677"/>
              <a:gd name="connsiteY12" fmla="*/ 1384995 h 1384995"/>
              <a:gd name="connsiteX13" fmla="*/ 1092376 w 3181677"/>
              <a:gd name="connsiteY13" fmla="*/ 1384995 h 1384995"/>
              <a:gd name="connsiteX14" fmla="*/ 498463 w 3181677"/>
              <a:gd name="connsiteY14" fmla="*/ 1384995 h 1384995"/>
              <a:gd name="connsiteX15" fmla="*/ 0 w 3181677"/>
              <a:gd name="connsiteY15" fmla="*/ 1384995 h 1384995"/>
              <a:gd name="connsiteX16" fmla="*/ 0 w 3181677"/>
              <a:gd name="connsiteY16" fmla="*/ 923330 h 1384995"/>
              <a:gd name="connsiteX17" fmla="*/ 0 w 3181677"/>
              <a:gd name="connsiteY17" fmla="*/ 475515 h 1384995"/>
              <a:gd name="connsiteX18" fmla="*/ 0 w 3181677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1677" h="1384995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6349" y="93721"/>
                  <a:pt x="3135675" y="277598"/>
                  <a:pt x="3181677" y="433965"/>
                </a:cubicBezTo>
                <a:cubicBezTo>
                  <a:pt x="3227679" y="590333"/>
                  <a:pt x="3159783" y="765642"/>
                  <a:pt x="3181677" y="895630"/>
                </a:cubicBezTo>
                <a:cubicBezTo>
                  <a:pt x="3203571" y="1025619"/>
                  <a:pt x="3138780" y="1184409"/>
                  <a:pt x="3181677" y="1384995"/>
                </a:cubicBezTo>
                <a:cubicBezTo>
                  <a:pt x="2966178" y="1399444"/>
                  <a:pt x="2935632" y="1344106"/>
                  <a:pt x="2715031" y="1384995"/>
                </a:cubicBezTo>
                <a:cubicBezTo>
                  <a:pt x="2494430" y="1425884"/>
                  <a:pt x="2406030" y="1384789"/>
                  <a:pt x="2184752" y="1384995"/>
                </a:cubicBezTo>
                <a:cubicBezTo>
                  <a:pt x="1963474" y="1385201"/>
                  <a:pt x="1893665" y="1326804"/>
                  <a:pt x="1686289" y="1384995"/>
                </a:cubicBezTo>
                <a:cubicBezTo>
                  <a:pt x="1478913" y="1443186"/>
                  <a:pt x="1235802" y="1361629"/>
                  <a:pt x="1092376" y="1384995"/>
                </a:cubicBezTo>
                <a:cubicBezTo>
                  <a:pt x="948950" y="1408361"/>
                  <a:pt x="677258" y="1378745"/>
                  <a:pt x="498463" y="1384995"/>
                </a:cubicBezTo>
                <a:cubicBezTo>
                  <a:pt x="319668" y="1391245"/>
                  <a:pt x="160670" y="1368627"/>
                  <a:pt x="0" y="1384995"/>
                </a:cubicBezTo>
                <a:cubicBezTo>
                  <a:pt x="-49735" y="1180877"/>
                  <a:pt x="22632" y="1143117"/>
                  <a:pt x="0" y="923330"/>
                </a:cubicBezTo>
                <a:cubicBezTo>
                  <a:pt x="-22632" y="703543"/>
                  <a:pt x="17148" y="649673"/>
                  <a:pt x="0" y="475515"/>
                </a:cubicBezTo>
                <a:cubicBezTo>
                  <a:pt x="-17148" y="301358"/>
                  <a:pt x="26802" y="1535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Thus, we will have the general form of all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three 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3EDEA0-2246-63B7-CC00-2F115542D5BB}"/>
                  </a:ext>
                </a:extLst>
              </p:cNvPr>
              <p:cNvSpPr txBox="1"/>
              <p:nvPr/>
            </p:nvSpPr>
            <p:spPr>
              <a:xfrm rot="10800000" flipH="1" flipV="1">
                <a:off x="135662" y="3542454"/>
                <a:ext cx="3435925" cy="43088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3EDEA0-2246-63B7-CC00-2F115542D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35662" y="3542454"/>
                <a:ext cx="3435925" cy="430887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1F2C6-FE81-84DB-234F-DF495C3F265E}"/>
                  </a:ext>
                </a:extLst>
              </p:cNvPr>
              <p:cNvSpPr txBox="1"/>
              <p:nvPr/>
            </p:nvSpPr>
            <p:spPr>
              <a:xfrm>
                <a:off x="135663" y="4176323"/>
                <a:ext cx="3435924" cy="43088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1F2C6-FE81-84DB-234F-DF495C3F2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3" y="4176323"/>
                <a:ext cx="3435924" cy="430887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AD2412-7CB7-F260-3ED4-908C26C06830}"/>
                  </a:ext>
                </a:extLst>
              </p:cNvPr>
              <p:cNvSpPr txBox="1"/>
              <p:nvPr/>
            </p:nvSpPr>
            <p:spPr>
              <a:xfrm>
                <a:off x="135662" y="4882613"/>
                <a:ext cx="3435925" cy="43088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2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AD2412-7CB7-F260-3ED4-908C26C06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2" y="4882613"/>
                <a:ext cx="3435925" cy="430887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/>
              <p:nvPr/>
            </p:nvSpPr>
            <p:spPr>
              <a:xfrm rot="19408936">
                <a:off x="8566563" y="2820227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566563" y="2820227"/>
                <a:ext cx="3588403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681F29-E142-22C8-1A41-2D67044029E7}"/>
                  </a:ext>
                </a:extLst>
              </p:cNvPr>
              <p:cNvSpPr txBox="1"/>
              <p:nvPr/>
            </p:nvSpPr>
            <p:spPr>
              <a:xfrm rot="19343622">
                <a:off x="7914080" y="1906685"/>
                <a:ext cx="3682933" cy="4770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681F29-E142-22C8-1A41-2D6704402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43622">
                <a:off x="7914080" y="1906685"/>
                <a:ext cx="3682933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74239" y="3061553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9" y="3061553"/>
                <a:ext cx="3968929" cy="1211422"/>
              </a:xfrm>
              <a:prstGeom prst="rect">
                <a:avLst/>
              </a:prstGeom>
              <a:blipFill>
                <a:blip r:embed="rId8"/>
                <a:stretch>
                  <a:fillRect l="-39557" t="-200000" b="-28888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6978F4-10E3-4F03-E415-F50067A2CA13}"/>
              </a:ext>
            </a:extLst>
          </p:cNvPr>
          <p:cNvSpPr txBox="1"/>
          <p:nvPr/>
        </p:nvSpPr>
        <p:spPr>
          <a:xfrm>
            <a:off x="180651" y="1200031"/>
            <a:ext cx="3181677" cy="1384995"/>
          </a:xfrm>
          <a:custGeom>
            <a:avLst/>
            <a:gdLst>
              <a:gd name="connsiteX0" fmla="*/ 0 w 3181677"/>
              <a:gd name="connsiteY0" fmla="*/ 0 h 1384995"/>
              <a:gd name="connsiteX1" fmla="*/ 498463 w 3181677"/>
              <a:gd name="connsiteY1" fmla="*/ 0 h 1384995"/>
              <a:gd name="connsiteX2" fmla="*/ 933292 w 3181677"/>
              <a:gd name="connsiteY2" fmla="*/ 0 h 1384995"/>
              <a:gd name="connsiteX3" fmla="*/ 1527205 w 3181677"/>
              <a:gd name="connsiteY3" fmla="*/ 0 h 1384995"/>
              <a:gd name="connsiteX4" fmla="*/ 2025668 w 3181677"/>
              <a:gd name="connsiteY4" fmla="*/ 0 h 1384995"/>
              <a:gd name="connsiteX5" fmla="*/ 2524130 w 3181677"/>
              <a:gd name="connsiteY5" fmla="*/ 0 h 1384995"/>
              <a:gd name="connsiteX6" fmla="*/ 3181677 w 3181677"/>
              <a:gd name="connsiteY6" fmla="*/ 0 h 1384995"/>
              <a:gd name="connsiteX7" fmla="*/ 3181677 w 3181677"/>
              <a:gd name="connsiteY7" fmla="*/ 433965 h 1384995"/>
              <a:gd name="connsiteX8" fmla="*/ 3181677 w 3181677"/>
              <a:gd name="connsiteY8" fmla="*/ 895630 h 1384995"/>
              <a:gd name="connsiteX9" fmla="*/ 3181677 w 3181677"/>
              <a:gd name="connsiteY9" fmla="*/ 1384995 h 1384995"/>
              <a:gd name="connsiteX10" fmla="*/ 2715031 w 3181677"/>
              <a:gd name="connsiteY10" fmla="*/ 1384995 h 1384995"/>
              <a:gd name="connsiteX11" fmla="*/ 2184752 w 3181677"/>
              <a:gd name="connsiteY11" fmla="*/ 1384995 h 1384995"/>
              <a:gd name="connsiteX12" fmla="*/ 1686289 w 3181677"/>
              <a:gd name="connsiteY12" fmla="*/ 1384995 h 1384995"/>
              <a:gd name="connsiteX13" fmla="*/ 1092376 w 3181677"/>
              <a:gd name="connsiteY13" fmla="*/ 1384995 h 1384995"/>
              <a:gd name="connsiteX14" fmla="*/ 498463 w 3181677"/>
              <a:gd name="connsiteY14" fmla="*/ 1384995 h 1384995"/>
              <a:gd name="connsiteX15" fmla="*/ 0 w 3181677"/>
              <a:gd name="connsiteY15" fmla="*/ 1384995 h 1384995"/>
              <a:gd name="connsiteX16" fmla="*/ 0 w 3181677"/>
              <a:gd name="connsiteY16" fmla="*/ 923330 h 1384995"/>
              <a:gd name="connsiteX17" fmla="*/ 0 w 3181677"/>
              <a:gd name="connsiteY17" fmla="*/ 475515 h 1384995"/>
              <a:gd name="connsiteX18" fmla="*/ 0 w 3181677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1677" h="1384995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6349" y="93721"/>
                  <a:pt x="3135675" y="277598"/>
                  <a:pt x="3181677" y="433965"/>
                </a:cubicBezTo>
                <a:cubicBezTo>
                  <a:pt x="3227679" y="590333"/>
                  <a:pt x="3159783" y="765642"/>
                  <a:pt x="3181677" y="895630"/>
                </a:cubicBezTo>
                <a:cubicBezTo>
                  <a:pt x="3203571" y="1025619"/>
                  <a:pt x="3138780" y="1184409"/>
                  <a:pt x="3181677" y="1384995"/>
                </a:cubicBezTo>
                <a:cubicBezTo>
                  <a:pt x="2966178" y="1399444"/>
                  <a:pt x="2935632" y="1344106"/>
                  <a:pt x="2715031" y="1384995"/>
                </a:cubicBezTo>
                <a:cubicBezTo>
                  <a:pt x="2494430" y="1425884"/>
                  <a:pt x="2406030" y="1384789"/>
                  <a:pt x="2184752" y="1384995"/>
                </a:cubicBezTo>
                <a:cubicBezTo>
                  <a:pt x="1963474" y="1385201"/>
                  <a:pt x="1893665" y="1326804"/>
                  <a:pt x="1686289" y="1384995"/>
                </a:cubicBezTo>
                <a:cubicBezTo>
                  <a:pt x="1478913" y="1443186"/>
                  <a:pt x="1235802" y="1361629"/>
                  <a:pt x="1092376" y="1384995"/>
                </a:cubicBezTo>
                <a:cubicBezTo>
                  <a:pt x="948950" y="1408361"/>
                  <a:pt x="677258" y="1378745"/>
                  <a:pt x="498463" y="1384995"/>
                </a:cubicBezTo>
                <a:cubicBezTo>
                  <a:pt x="319668" y="1391245"/>
                  <a:pt x="160670" y="1368627"/>
                  <a:pt x="0" y="1384995"/>
                </a:cubicBezTo>
                <a:cubicBezTo>
                  <a:pt x="-49735" y="1180877"/>
                  <a:pt x="22632" y="1143117"/>
                  <a:pt x="0" y="923330"/>
                </a:cubicBezTo>
                <a:cubicBezTo>
                  <a:pt x="-22632" y="703543"/>
                  <a:pt x="17148" y="649673"/>
                  <a:pt x="0" y="475515"/>
                </a:cubicBezTo>
                <a:cubicBezTo>
                  <a:pt x="-17148" y="301358"/>
                  <a:pt x="26802" y="1535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The classification of SVM is usually defined like this:</a:t>
            </a:r>
            <a:endParaRPr lang="en-GB" sz="2800" b="1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0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74239" y="3061553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9" y="3061553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888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6978F4-10E3-4F03-E415-F50067A2CA13}"/>
              </a:ext>
            </a:extLst>
          </p:cNvPr>
          <p:cNvSpPr txBox="1"/>
          <p:nvPr/>
        </p:nvSpPr>
        <p:spPr>
          <a:xfrm>
            <a:off x="180651" y="1200031"/>
            <a:ext cx="3181677" cy="1384995"/>
          </a:xfrm>
          <a:custGeom>
            <a:avLst/>
            <a:gdLst>
              <a:gd name="connsiteX0" fmla="*/ 0 w 3181677"/>
              <a:gd name="connsiteY0" fmla="*/ 0 h 1384995"/>
              <a:gd name="connsiteX1" fmla="*/ 498463 w 3181677"/>
              <a:gd name="connsiteY1" fmla="*/ 0 h 1384995"/>
              <a:gd name="connsiteX2" fmla="*/ 933292 w 3181677"/>
              <a:gd name="connsiteY2" fmla="*/ 0 h 1384995"/>
              <a:gd name="connsiteX3" fmla="*/ 1527205 w 3181677"/>
              <a:gd name="connsiteY3" fmla="*/ 0 h 1384995"/>
              <a:gd name="connsiteX4" fmla="*/ 2025668 w 3181677"/>
              <a:gd name="connsiteY4" fmla="*/ 0 h 1384995"/>
              <a:gd name="connsiteX5" fmla="*/ 2524130 w 3181677"/>
              <a:gd name="connsiteY5" fmla="*/ 0 h 1384995"/>
              <a:gd name="connsiteX6" fmla="*/ 3181677 w 3181677"/>
              <a:gd name="connsiteY6" fmla="*/ 0 h 1384995"/>
              <a:gd name="connsiteX7" fmla="*/ 3181677 w 3181677"/>
              <a:gd name="connsiteY7" fmla="*/ 433965 h 1384995"/>
              <a:gd name="connsiteX8" fmla="*/ 3181677 w 3181677"/>
              <a:gd name="connsiteY8" fmla="*/ 895630 h 1384995"/>
              <a:gd name="connsiteX9" fmla="*/ 3181677 w 3181677"/>
              <a:gd name="connsiteY9" fmla="*/ 1384995 h 1384995"/>
              <a:gd name="connsiteX10" fmla="*/ 2715031 w 3181677"/>
              <a:gd name="connsiteY10" fmla="*/ 1384995 h 1384995"/>
              <a:gd name="connsiteX11" fmla="*/ 2184752 w 3181677"/>
              <a:gd name="connsiteY11" fmla="*/ 1384995 h 1384995"/>
              <a:gd name="connsiteX12" fmla="*/ 1686289 w 3181677"/>
              <a:gd name="connsiteY12" fmla="*/ 1384995 h 1384995"/>
              <a:gd name="connsiteX13" fmla="*/ 1092376 w 3181677"/>
              <a:gd name="connsiteY13" fmla="*/ 1384995 h 1384995"/>
              <a:gd name="connsiteX14" fmla="*/ 498463 w 3181677"/>
              <a:gd name="connsiteY14" fmla="*/ 1384995 h 1384995"/>
              <a:gd name="connsiteX15" fmla="*/ 0 w 3181677"/>
              <a:gd name="connsiteY15" fmla="*/ 1384995 h 1384995"/>
              <a:gd name="connsiteX16" fmla="*/ 0 w 3181677"/>
              <a:gd name="connsiteY16" fmla="*/ 923330 h 1384995"/>
              <a:gd name="connsiteX17" fmla="*/ 0 w 3181677"/>
              <a:gd name="connsiteY17" fmla="*/ 475515 h 1384995"/>
              <a:gd name="connsiteX18" fmla="*/ 0 w 3181677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1677" h="1384995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6349" y="93721"/>
                  <a:pt x="3135675" y="277598"/>
                  <a:pt x="3181677" y="433965"/>
                </a:cubicBezTo>
                <a:cubicBezTo>
                  <a:pt x="3227679" y="590333"/>
                  <a:pt x="3159783" y="765642"/>
                  <a:pt x="3181677" y="895630"/>
                </a:cubicBezTo>
                <a:cubicBezTo>
                  <a:pt x="3203571" y="1025619"/>
                  <a:pt x="3138780" y="1184409"/>
                  <a:pt x="3181677" y="1384995"/>
                </a:cubicBezTo>
                <a:cubicBezTo>
                  <a:pt x="2966178" y="1399444"/>
                  <a:pt x="2935632" y="1344106"/>
                  <a:pt x="2715031" y="1384995"/>
                </a:cubicBezTo>
                <a:cubicBezTo>
                  <a:pt x="2494430" y="1425884"/>
                  <a:pt x="2406030" y="1384789"/>
                  <a:pt x="2184752" y="1384995"/>
                </a:cubicBezTo>
                <a:cubicBezTo>
                  <a:pt x="1963474" y="1385201"/>
                  <a:pt x="1893665" y="1326804"/>
                  <a:pt x="1686289" y="1384995"/>
                </a:cubicBezTo>
                <a:cubicBezTo>
                  <a:pt x="1478913" y="1443186"/>
                  <a:pt x="1235802" y="1361629"/>
                  <a:pt x="1092376" y="1384995"/>
                </a:cubicBezTo>
                <a:cubicBezTo>
                  <a:pt x="948950" y="1408361"/>
                  <a:pt x="677258" y="1378745"/>
                  <a:pt x="498463" y="1384995"/>
                </a:cubicBezTo>
                <a:cubicBezTo>
                  <a:pt x="319668" y="1391245"/>
                  <a:pt x="160670" y="1368627"/>
                  <a:pt x="0" y="1384995"/>
                </a:cubicBezTo>
                <a:cubicBezTo>
                  <a:pt x="-49735" y="1180877"/>
                  <a:pt x="22632" y="1143117"/>
                  <a:pt x="0" y="923330"/>
                </a:cubicBezTo>
                <a:cubicBezTo>
                  <a:pt x="-22632" y="703543"/>
                  <a:pt x="17148" y="649673"/>
                  <a:pt x="0" y="475515"/>
                </a:cubicBezTo>
                <a:cubicBezTo>
                  <a:pt x="-17148" y="301358"/>
                  <a:pt x="26802" y="1535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The classification of SVM is usually defined like this:</a:t>
            </a:r>
            <a:endParaRPr lang="en-GB" sz="2800" b="1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9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978F4-10E3-4F03-E415-F50067A2CA13}"/>
                  </a:ext>
                </a:extLst>
              </p:cNvPr>
              <p:cNvSpPr txBox="1"/>
              <p:nvPr/>
            </p:nvSpPr>
            <p:spPr>
              <a:xfrm>
                <a:off x="126184" y="2223744"/>
                <a:ext cx="3181677" cy="2677656"/>
              </a:xfrm>
              <a:custGeom>
                <a:avLst/>
                <a:gdLst>
                  <a:gd name="connsiteX0" fmla="*/ 0 w 3181677"/>
                  <a:gd name="connsiteY0" fmla="*/ 0 h 2677656"/>
                  <a:gd name="connsiteX1" fmla="*/ 498463 w 3181677"/>
                  <a:gd name="connsiteY1" fmla="*/ 0 h 2677656"/>
                  <a:gd name="connsiteX2" fmla="*/ 933292 w 3181677"/>
                  <a:gd name="connsiteY2" fmla="*/ 0 h 2677656"/>
                  <a:gd name="connsiteX3" fmla="*/ 1527205 w 3181677"/>
                  <a:gd name="connsiteY3" fmla="*/ 0 h 2677656"/>
                  <a:gd name="connsiteX4" fmla="*/ 2025668 w 3181677"/>
                  <a:gd name="connsiteY4" fmla="*/ 0 h 2677656"/>
                  <a:gd name="connsiteX5" fmla="*/ 2524130 w 3181677"/>
                  <a:gd name="connsiteY5" fmla="*/ 0 h 2677656"/>
                  <a:gd name="connsiteX6" fmla="*/ 3181677 w 3181677"/>
                  <a:gd name="connsiteY6" fmla="*/ 0 h 2677656"/>
                  <a:gd name="connsiteX7" fmla="*/ 3181677 w 3181677"/>
                  <a:gd name="connsiteY7" fmla="*/ 481978 h 2677656"/>
                  <a:gd name="connsiteX8" fmla="*/ 3181677 w 3181677"/>
                  <a:gd name="connsiteY8" fmla="*/ 1017509 h 2677656"/>
                  <a:gd name="connsiteX9" fmla="*/ 3181677 w 3181677"/>
                  <a:gd name="connsiteY9" fmla="*/ 1499487 h 2677656"/>
                  <a:gd name="connsiteX10" fmla="*/ 3181677 w 3181677"/>
                  <a:gd name="connsiteY10" fmla="*/ 1981465 h 2677656"/>
                  <a:gd name="connsiteX11" fmla="*/ 3181677 w 3181677"/>
                  <a:gd name="connsiteY11" fmla="*/ 2677656 h 2677656"/>
                  <a:gd name="connsiteX12" fmla="*/ 2619581 w 3181677"/>
                  <a:gd name="connsiteY12" fmla="*/ 2677656 h 2677656"/>
                  <a:gd name="connsiteX13" fmla="*/ 2025668 w 3181677"/>
                  <a:gd name="connsiteY13" fmla="*/ 2677656 h 2677656"/>
                  <a:gd name="connsiteX14" fmla="*/ 1431755 w 3181677"/>
                  <a:gd name="connsiteY14" fmla="*/ 2677656 h 2677656"/>
                  <a:gd name="connsiteX15" fmla="*/ 965109 w 3181677"/>
                  <a:gd name="connsiteY15" fmla="*/ 2677656 h 2677656"/>
                  <a:gd name="connsiteX16" fmla="*/ 0 w 3181677"/>
                  <a:gd name="connsiteY16" fmla="*/ 2677656 h 2677656"/>
                  <a:gd name="connsiteX17" fmla="*/ 0 w 3181677"/>
                  <a:gd name="connsiteY17" fmla="*/ 2088572 h 2677656"/>
                  <a:gd name="connsiteX18" fmla="*/ 0 w 3181677"/>
                  <a:gd name="connsiteY18" fmla="*/ 1633370 h 2677656"/>
                  <a:gd name="connsiteX19" fmla="*/ 0 w 3181677"/>
                  <a:gd name="connsiteY19" fmla="*/ 1151392 h 2677656"/>
                  <a:gd name="connsiteX20" fmla="*/ 0 w 3181677"/>
                  <a:gd name="connsiteY20" fmla="*/ 669414 h 2677656"/>
                  <a:gd name="connsiteX21" fmla="*/ 0 w 3181677"/>
                  <a:gd name="connsiteY21" fmla="*/ 0 h 26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81677" h="2677656" extrusionOk="0">
                    <a:moveTo>
                      <a:pt x="0" y="0"/>
                    </a:moveTo>
                    <a:cubicBezTo>
                      <a:pt x="236952" y="-10718"/>
                      <a:pt x="274446" y="56580"/>
                      <a:pt x="498463" y="0"/>
                    </a:cubicBezTo>
                    <a:cubicBezTo>
                      <a:pt x="722480" y="-56580"/>
                      <a:pt x="735132" y="33269"/>
                      <a:pt x="933292" y="0"/>
                    </a:cubicBezTo>
                    <a:cubicBezTo>
                      <a:pt x="1131452" y="-33269"/>
                      <a:pt x="1245083" y="34930"/>
                      <a:pt x="1527205" y="0"/>
                    </a:cubicBezTo>
                    <a:cubicBezTo>
                      <a:pt x="1809327" y="-34930"/>
                      <a:pt x="1876398" y="42643"/>
                      <a:pt x="2025668" y="0"/>
                    </a:cubicBezTo>
                    <a:cubicBezTo>
                      <a:pt x="2174938" y="-42643"/>
                      <a:pt x="2296951" y="34108"/>
                      <a:pt x="2524130" y="0"/>
                    </a:cubicBezTo>
                    <a:cubicBezTo>
                      <a:pt x="2751309" y="-34108"/>
                      <a:pt x="2992818" y="77041"/>
                      <a:pt x="3181677" y="0"/>
                    </a:cubicBezTo>
                    <a:cubicBezTo>
                      <a:pt x="3199833" y="101706"/>
                      <a:pt x="3125935" y="289265"/>
                      <a:pt x="3181677" y="481978"/>
                    </a:cubicBezTo>
                    <a:cubicBezTo>
                      <a:pt x="3237419" y="674691"/>
                      <a:pt x="3178744" y="824650"/>
                      <a:pt x="3181677" y="1017509"/>
                    </a:cubicBezTo>
                    <a:cubicBezTo>
                      <a:pt x="3184610" y="1210368"/>
                      <a:pt x="3126722" y="1259555"/>
                      <a:pt x="3181677" y="1499487"/>
                    </a:cubicBezTo>
                    <a:cubicBezTo>
                      <a:pt x="3236632" y="1739419"/>
                      <a:pt x="3139682" y="1854801"/>
                      <a:pt x="3181677" y="1981465"/>
                    </a:cubicBezTo>
                    <a:cubicBezTo>
                      <a:pt x="3223672" y="2108129"/>
                      <a:pt x="3113297" y="2343004"/>
                      <a:pt x="3181677" y="2677656"/>
                    </a:cubicBezTo>
                    <a:cubicBezTo>
                      <a:pt x="3066665" y="2708622"/>
                      <a:pt x="2776260" y="2648495"/>
                      <a:pt x="2619581" y="2677656"/>
                    </a:cubicBezTo>
                    <a:cubicBezTo>
                      <a:pt x="2462902" y="2706817"/>
                      <a:pt x="2169094" y="2654290"/>
                      <a:pt x="2025668" y="2677656"/>
                    </a:cubicBezTo>
                    <a:cubicBezTo>
                      <a:pt x="1882242" y="2701022"/>
                      <a:pt x="1610550" y="2671406"/>
                      <a:pt x="1431755" y="2677656"/>
                    </a:cubicBezTo>
                    <a:cubicBezTo>
                      <a:pt x="1252960" y="2683906"/>
                      <a:pt x="1109871" y="2676378"/>
                      <a:pt x="965109" y="2677656"/>
                    </a:cubicBezTo>
                    <a:cubicBezTo>
                      <a:pt x="820347" y="2678934"/>
                      <a:pt x="355620" y="2648360"/>
                      <a:pt x="0" y="2677656"/>
                    </a:cubicBezTo>
                    <a:cubicBezTo>
                      <a:pt x="-6484" y="2496256"/>
                      <a:pt x="8963" y="2258585"/>
                      <a:pt x="0" y="2088572"/>
                    </a:cubicBezTo>
                    <a:cubicBezTo>
                      <a:pt x="-8963" y="1918559"/>
                      <a:pt x="17058" y="1742964"/>
                      <a:pt x="0" y="1633370"/>
                    </a:cubicBezTo>
                    <a:cubicBezTo>
                      <a:pt x="-17058" y="1523776"/>
                      <a:pt x="42816" y="1316612"/>
                      <a:pt x="0" y="1151392"/>
                    </a:cubicBezTo>
                    <a:cubicBezTo>
                      <a:pt x="-42816" y="986172"/>
                      <a:pt x="9731" y="843909"/>
                      <a:pt x="0" y="669414"/>
                    </a:cubicBezTo>
                    <a:cubicBezTo>
                      <a:pt x="-9731" y="494919"/>
                      <a:pt x="52250" y="19452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</a:rPr>
                  <a:t>We predict the class of a new sample to belong to the </a:t>
                </a:r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positive group </a:t>
                </a:r>
                <a:r>
                  <a:rPr lang="en-GB" sz="2800" dirty="0">
                    <a:ea typeface="Cambria Math" panose="02040503050406030204" pitchFamily="18" charset="0"/>
                  </a:rPr>
                  <a:t>if</a:t>
                </a:r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endParaRPr lang="en-GB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is </a:t>
                </a:r>
                <a:r>
                  <a:rPr lang="en-GB" sz="2800" b="1" dirty="0">
                    <a:ea typeface="Cambria Math" panose="02040503050406030204" pitchFamily="18" charset="0"/>
                  </a:rPr>
                  <a:t>greater than </a:t>
                </a:r>
                <a:r>
                  <a:rPr lang="en-GB" sz="2800" dirty="0">
                    <a:ea typeface="Cambria Math" panose="02040503050406030204" pitchFamily="18" charset="0"/>
                  </a:rPr>
                  <a:t>or </a:t>
                </a:r>
                <a:r>
                  <a:rPr lang="en-GB" sz="2800" b="1" dirty="0">
                    <a:ea typeface="Cambria Math" panose="02040503050406030204" pitchFamily="18" charset="0"/>
                  </a:rPr>
                  <a:t>equal to 0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978F4-10E3-4F03-E415-F50067A2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2223744"/>
                <a:ext cx="3181677" cy="2677656"/>
              </a:xfrm>
              <a:prstGeom prst="rect">
                <a:avLst/>
              </a:prstGeom>
              <a:blipFill>
                <a:blip r:embed="rId6"/>
                <a:stretch>
                  <a:fillRect l="-2724" t="-917" r="-2335" b="-3670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81677"/>
                          <a:gd name="connsiteY0" fmla="*/ 0 h 2677656"/>
                          <a:gd name="connsiteX1" fmla="*/ 498463 w 3181677"/>
                          <a:gd name="connsiteY1" fmla="*/ 0 h 2677656"/>
                          <a:gd name="connsiteX2" fmla="*/ 933292 w 3181677"/>
                          <a:gd name="connsiteY2" fmla="*/ 0 h 2677656"/>
                          <a:gd name="connsiteX3" fmla="*/ 1527205 w 3181677"/>
                          <a:gd name="connsiteY3" fmla="*/ 0 h 2677656"/>
                          <a:gd name="connsiteX4" fmla="*/ 2025668 w 3181677"/>
                          <a:gd name="connsiteY4" fmla="*/ 0 h 2677656"/>
                          <a:gd name="connsiteX5" fmla="*/ 2524130 w 3181677"/>
                          <a:gd name="connsiteY5" fmla="*/ 0 h 2677656"/>
                          <a:gd name="connsiteX6" fmla="*/ 3181677 w 3181677"/>
                          <a:gd name="connsiteY6" fmla="*/ 0 h 2677656"/>
                          <a:gd name="connsiteX7" fmla="*/ 3181677 w 3181677"/>
                          <a:gd name="connsiteY7" fmla="*/ 481978 h 2677656"/>
                          <a:gd name="connsiteX8" fmla="*/ 3181677 w 3181677"/>
                          <a:gd name="connsiteY8" fmla="*/ 1017509 h 2677656"/>
                          <a:gd name="connsiteX9" fmla="*/ 3181677 w 3181677"/>
                          <a:gd name="connsiteY9" fmla="*/ 1499487 h 2677656"/>
                          <a:gd name="connsiteX10" fmla="*/ 3181677 w 3181677"/>
                          <a:gd name="connsiteY10" fmla="*/ 1981465 h 2677656"/>
                          <a:gd name="connsiteX11" fmla="*/ 3181677 w 3181677"/>
                          <a:gd name="connsiteY11" fmla="*/ 2677656 h 2677656"/>
                          <a:gd name="connsiteX12" fmla="*/ 2619581 w 3181677"/>
                          <a:gd name="connsiteY12" fmla="*/ 2677656 h 2677656"/>
                          <a:gd name="connsiteX13" fmla="*/ 2025668 w 3181677"/>
                          <a:gd name="connsiteY13" fmla="*/ 2677656 h 2677656"/>
                          <a:gd name="connsiteX14" fmla="*/ 1431755 w 3181677"/>
                          <a:gd name="connsiteY14" fmla="*/ 2677656 h 2677656"/>
                          <a:gd name="connsiteX15" fmla="*/ 965109 w 3181677"/>
                          <a:gd name="connsiteY15" fmla="*/ 2677656 h 2677656"/>
                          <a:gd name="connsiteX16" fmla="*/ 0 w 3181677"/>
                          <a:gd name="connsiteY16" fmla="*/ 2677656 h 2677656"/>
                          <a:gd name="connsiteX17" fmla="*/ 0 w 3181677"/>
                          <a:gd name="connsiteY17" fmla="*/ 2088572 h 2677656"/>
                          <a:gd name="connsiteX18" fmla="*/ 0 w 3181677"/>
                          <a:gd name="connsiteY18" fmla="*/ 1633370 h 2677656"/>
                          <a:gd name="connsiteX19" fmla="*/ 0 w 3181677"/>
                          <a:gd name="connsiteY19" fmla="*/ 1151392 h 2677656"/>
                          <a:gd name="connsiteX20" fmla="*/ 0 w 3181677"/>
                          <a:gd name="connsiteY20" fmla="*/ 669414 h 2677656"/>
                          <a:gd name="connsiteX21" fmla="*/ 0 w 3181677"/>
                          <a:gd name="connsiteY21" fmla="*/ 0 h 2677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3181677" h="2677656" extrusionOk="0">
                            <a:moveTo>
                              <a:pt x="0" y="0"/>
                            </a:moveTo>
                            <a:cubicBezTo>
                              <a:pt x="236952" y="-10718"/>
                              <a:pt x="274446" y="56580"/>
                              <a:pt x="498463" y="0"/>
                            </a:cubicBezTo>
                            <a:cubicBezTo>
                              <a:pt x="722480" y="-56580"/>
                              <a:pt x="735132" y="33269"/>
                              <a:pt x="933292" y="0"/>
                            </a:cubicBezTo>
                            <a:cubicBezTo>
                              <a:pt x="1131452" y="-33269"/>
                              <a:pt x="1245083" y="34930"/>
                              <a:pt x="1527205" y="0"/>
                            </a:cubicBezTo>
                            <a:cubicBezTo>
                              <a:pt x="1809327" y="-34930"/>
                              <a:pt x="1876398" y="42643"/>
                              <a:pt x="2025668" y="0"/>
                            </a:cubicBezTo>
                            <a:cubicBezTo>
                              <a:pt x="2174938" y="-42643"/>
                              <a:pt x="2296951" y="34108"/>
                              <a:pt x="2524130" y="0"/>
                            </a:cubicBezTo>
                            <a:cubicBezTo>
                              <a:pt x="2751309" y="-34108"/>
                              <a:pt x="2992818" y="77041"/>
                              <a:pt x="3181677" y="0"/>
                            </a:cubicBezTo>
                            <a:cubicBezTo>
                              <a:pt x="3199833" y="101706"/>
                              <a:pt x="3125935" y="289265"/>
                              <a:pt x="3181677" y="481978"/>
                            </a:cubicBezTo>
                            <a:cubicBezTo>
                              <a:pt x="3237419" y="674691"/>
                              <a:pt x="3178744" y="824650"/>
                              <a:pt x="3181677" y="1017509"/>
                            </a:cubicBezTo>
                            <a:cubicBezTo>
                              <a:pt x="3184610" y="1210368"/>
                              <a:pt x="3126722" y="1259555"/>
                              <a:pt x="3181677" y="1499487"/>
                            </a:cubicBezTo>
                            <a:cubicBezTo>
                              <a:pt x="3236632" y="1739419"/>
                              <a:pt x="3139682" y="1854801"/>
                              <a:pt x="3181677" y="1981465"/>
                            </a:cubicBezTo>
                            <a:cubicBezTo>
                              <a:pt x="3223672" y="2108129"/>
                              <a:pt x="3113297" y="2343004"/>
                              <a:pt x="3181677" y="2677656"/>
                            </a:cubicBezTo>
                            <a:cubicBezTo>
                              <a:pt x="3066665" y="2708622"/>
                              <a:pt x="2776260" y="2648495"/>
                              <a:pt x="2619581" y="2677656"/>
                            </a:cubicBezTo>
                            <a:cubicBezTo>
                              <a:pt x="2462902" y="2706817"/>
                              <a:pt x="2169094" y="2654290"/>
                              <a:pt x="2025668" y="2677656"/>
                            </a:cubicBezTo>
                            <a:cubicBezTo>
                              <a:pt x="1882242" y="2701022"/>
                              <a:pt x="1610550" y="2671406"/>
                              <a:pt x="1431755" y="2677656"/>
                            </a:cubicBezTo>
                            <a:cubicBezTo>
                              <a:pt x="1252960" y="2683906"/>
                              <a:pt x="1109871" y="2676378"/>
                              <a:pt x="965109" y="2677656"/>
                            </a:cubicBezTo>
                            <a:cubicBezTo>
                              <a:pt x="820347" y="2678934"/>
                              <a:pt x="355620" y="2648360"/>
                              <a:pt x="0" y="2677656"/>
                            </a:cubicBezTo>
                            <a:cubicBezTo>
                              <a:pt x="-6484" y="2496256"/>
                              <a:pt x="8963" y="2258585"/>
                              <a:pt x="0" y="2088572"/>
                            </a:cubicBezTo>
                            <a:cubicBezTo>
                              <a:pt x="-8963" y="1918559"/>
                              <a:pt x="17058" y="1742964"/>
                              <a:pt x="0" y="1633370"/>
                            </a:cubicBezTo>
                            <a:cubicBezTo>
                              <a:pt x="-17058" y="1523776"/>
                              <a:pt x="42816" y="1316612"/>
                              <a:pt x="0" y="1151392"/>
                            </a:cubicBezTo>
                            <a:cubicBezTo>
                              <a:pt x="-42816" y="986172"/>
                              <a:pt x="9731" y="843909"/>
                              <a:pt x="0" y="669414"/>
                            </a:cubicBezTo>
                            <a:cubicBezTo>
                              <a:pt x="-9731" y="494919"/>
                              <a:pt x="52250" y="1945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2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6978F4-10E3-4F03-E415-F50067A2CA13}"/>
              </a:ext>
            </a:extLst>
          </p:cNvPr>
          <p:cNvSpPr txBox="1"/>
          <p:nvPr/>
        </p:nvSpPr>
        <p:spPr>
          <a:xfrm>
            <a:off x="126184" y="2223744"/>
            <a:ext cx="2346274" cy="523220"/>
          </a:xfrm>
          <a:custGeom>
            <a:avLst/>
            <a:gdLst>
              <a:gd name="connsiteX0" fmla="*/ 0 w 2346274"/>
              <a:gd name="connsiteY0" fmla="*/ 0 h 523220"/>
              <a:gd name="connsiteX1" fmla="*/ 563106 w 2346274"/>
              <a:gd name="connsiteY1" fmla="*/ 0 h 523220"/>
              <a:gd name="connsiteX2" fmla="*/ 1079286 w 2346274"/>
              <a:gd name="connsiteY2" fmla="*/ 0 h 523220"/>
              <a:gd name="connsiteX3" fmla="*/ 1712780 w 2346274"/>
              <a:gd name="connsiteY3" fmla="*/ 0 h 523220"/>
              <a:gd name="connsiteX4" fmla="*/ 2346274 w 2346274"/>
              <a:gd name="connsiteY4" fmla="*/ 0 h 523220"/>
              <a:gd name="connsiteX5" fmla="*/ 2346274 w 2346274"/>
              <a:gd name="connsiteY5" fmla="*/ 523220 h 523220"/>
              <a:gd name="connsiteX6" fmla="*/ 1806631 w 2346274"/>
              <a:gd name="connsiteY6" fmla="*/ 523220 h 523220"/>
              <a:gd name="connsiteX7" fmla="*/ 1266988 w 2346274"/>
              <a:gd name="connsiteY7" fmla="*/ 523220 h 523220"/>
              <a:gd name="connsiteX8" fmla="*/ 633494 w 2346274"/>
              <a:gd name="connsiteY8" fmla="*/ 523220 h 523220"/>
              <a:gd name="connsiteX9" fmla="*/ 0 w 2346274"/>
              <a:gd name="connsiteY9" fmla="*/ 523220 h 523220"/>
              <a:gd name="connsiteX10" fmla="*/ 0 w 2346274"/>
              <a:gd name="connsiteY1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6274" h="523220" extrusionOk="0">
                <a:moveTo>
                  <a:pt x="0" y="0"/>
                </a:moveTo>
                <a:cubicBezTo>
                  <a:pt x="123605" y="-27363"/>
                  <a:pt x="420274" y="48539"/>
                  <a:pt x="563106" y="0"/>
                </a:cubicBezTo>
                <a:cubicBezTo>
                  <a:pt x="705938" y="-48539"/>
                  <a:pt x="831889" y="12943"/>
                  <a:pt x="1079286" y="0"/>
                </a:cubicBezTo>
                <a:cubicBezTo>
                  <a:pt x="1326683" y="-12943"/>
                  <a:pt x="1455176" y="15395"/>
                  <a:pt x="1712780" y="0"/>
                </a:cubicBezTo>
                <a:cubicBezTo>
                  <a:pt x="1970384" y="-15395"/>
                  <a:pt x="2080871" y="47114"/>
                  <a:pt x="2346274" y="0"/>
                </a:cubicBezTo>
                <a:cubicBezTo>
                  <a:pt x="2406011" y="254862"/>
                  <a:pt x="2295844" y="310615"/>
                  <a:pt x="2346274" y="523220"/>
                </a:cubicBezTo>
                <a:cubicBezTo>
                  <a:pt x="2106602" y="551080"/>
                  <a:pt x="1988109" y="468880"/>
                  <a:pt x="1806631" y="523220"/>
                </a:cubicBezTo>
                <a:cubicBezTo>
                  <a:pt x="1625153" y="577560"/>
                  <a:pt x="1494175" y="469050"/>
                  <a:pt x="1266988" y="523220"/>
                </a:cubicBezTo>
                <a:cubicBezTo>
                  <a:pt x="1039801" y="577390"/>
                  <a:pt x="925162" y="452172"/>
                  <a:pt x="633494" y="523220"/>
                </a:cubicBezTo>
                <a:cubicBezTo>
                  <a:pt x="341826" y="594268"/>
                  <a:pt x="302512" y="470495"/>
                  <a:pt x="0" y="523220"/>
                </a:cubicBezTo>
                <a:cubicBezTo>
                  <a:pt x="-5194" y="296089"/>
                  <a:pt x="47441" y="248443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For example, if </a:t>
            </a:r>
            <a:endParaRPr lang="en-GB" sz="2800" b="1" dirty="0">
              <a:ea typeface="Cambria Math" panose="020405030504060302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A4DE6C-842B-2FF1-11A0-F629C73B685C}"/>
              </a:ext>
            </a:extLst>
          </p:cNvPr>
          <p:cNvSpPr/>
          <p:nvPr/>
        </p:nvSpPr>
        <p:spPr>
          <a:xfrm>
            <a:off x="9388423" y="1975198"/>
            <a:ext cx="360000" cy="36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C3907-55AC-8963-DE18-9B212BF8BDE7}"/>
                  </a:ext>
                </a:extLst>
              </p:cNvPr>
              <p:cNvSpPr txBox="1"/>
              <p:nvPr/>
            </p:nvSpPr>
            <p:spPr>
              <a:xfrm>
                <a:off x="-16462" y="5162958"/>
                <a:ext cx="3419881" cy="446276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C3907-55AC-8963-DE18-9B212BF8B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62" y="5162958"/>
                <a:ext cx="3419881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A998A-4267-997C-63F8-FA739979F238}"/>
                  </a:ext>
                </a:extLst>
              </p:cNvPr>
              <p:cNvSpPr txBox="1"/>
              <p:nvPr/>
            </p:nvSpPr>
            <p:spPr>
              <a:xfrm>
                <a:off x="126184" y="5640631"/>
                <a:ext cx="1210945" cy="4462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A998A-4267-997C-63F8-FA739979F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5640631"/>
                <a:ext cx="1210945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3E29-3F45-6ABF-8BCC-B14F1236694E}"/>
                  </a:ext>
                </a:extLst>
              </p:cNvPr>
              <p:cNvSpPr txBox="1"/>
              <p:nvPr/>
            </p:nvSpPr>
            <p:spPr>
              <a:xfrm>
                <a:off x="118901" y="2872286"/>
                <a:ext cx="1998027" cy="74167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3E29-3F45-6ABF-8BCC-B14F123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01" y="2872286"/>
                <a:ext cx="1998027" cy="741678"/>
              </a:xfrm>
              <a:prstGeom prst="rect">
                <a:avLst/>
              </a:prstGeom>
              <a:blipFill>
                <a:blip r:embed="rId8"/>
                <a:stretch>
                  <a:fillRect b="-3175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84AAB1-D517-1947-C90A-45EB30AD0F84}"/>
                  </a:ext>
                </a:extLst>
              </p:cNvPr>
              <p:cNvSpPr txBox="1"/>
              <p:nvPr/>
            </p:nvSpPr>
            <p:spPr>
              <a:xfrm>
                <a:off x="114281" y="3720773"/>
                <a:ext cx="1369809" cy="73917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84AAB1-D517-1947-C90A-45EB30AD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1" y="3720773"/>
                <a:ext cx="1369809" cy="73917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C820FC-B4AA-68CC-C606-9BBD0D41AA13}"/>
                  </a:ext>
                </a:extLst>
              </p:cNvPr>
              <p:cNvSpPr txBox="1"/>
              <p:nvPr/>
            </p:nvSpPr>
            <p:spPr>
              <a:xfrm>
                <a:off x="114281" y="4565989"/>
                <a:ext cx="1369809" cy="47705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C820FC-B4AA-68CC-C606-9BBD0D41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1" y="4565989"/>
                <a:ext cx="1369809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/>
      <p:bldP spid="7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F6A4DE6C-842B-2FF1-11A0-F629C73B685C}"/>
              </a:ext>
            </a:extLst>
          </p:cNvPr>
          <p:cNvSpPr/>
          <p:nvPr/>
        </p:nvSpPr>
        <p:spPr>
          <a:xfrm>
            <a:off x="9388423" y="1975198"/>
            <a:ext cx="360000" cy="36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3D598-40E5-B900-476D-2AF38C8FCD0F}"/>
                  </a:ext>
                </a:extLst>
              </p:cNvPr>
              <p:cNvSpPr txBox="1"/>
              <p:nvPr/>
            </p:nvSpPr>
            <p:spPr>
              <a:xfrm>
                <a:off x="126183" y="2223744"/>
                <a:ext cx="3851497" cy="2677656"/>
              </a:xfrm>
              <a:custGeom>
                <a:avLst/>
                <a:gdLst>
                  <a:gd name="connsiteX0" fmla="*/ 0 w 3851497"/>
                  <a:gd name="connsiteY0" fmla="*/ 0 h 2677656"/>
                  <a:gd name="connsiteX1" fmla="*/ 511699 w 3851497"/>
                  <a:gd name="connsiteY1" fmla="*/ 0 h 2677656"/>
                  <a:gd name="connsiteX2" fmla="*/ 946368 w 3851497"/>
                  <a:gd name="connsiteY2" fmla="*/ 0 h 2677656"/>
                  <a:gd name="connsiteX3" fmla="*/ 1573612 w 3851497"/>
                  <a:gd name="connsiteY3" fmla="*/ 0 h 2677656"/>
                  <a:gd name="connsiteX4" fmla="*/ 2085311 w 3851497"/>
                  <a:gd name="connsiteY4" fmla="*/ 0 h 2677656"/>
                  <a:gd name="connsiteX5" fmla="*/ 2597009 w 3851497"/>
                  <a:gd name="connsiteY5" fmla="*/ 0 h 2677656"/>
                  <a:gd name="connsiteX6" fmla="*/ 3224253 w 3851497"/>
                  <a:gd name="connsiteY6" fmla="*/ 0 h 2677656"/>
                  <a:gd name="connsiteX7" fmla="*/ 3851497 w 3851497"/>
                  <a:gd name="connsiteY7" fmla="*/ 0 h 2677656"/>
                  <a:gd name="connsiteX8" fmla="*/ 3851497 w 3851497"/>
                  <a:gd name="connsiteY8" fmla="*/ 589084 h 2677656"/>
                  <a:gd name="connsiteX9" fmla="*/ 3851497 w 3851497"/>
                  <a:gd name="connsiteY9" fmla="*/ 1071062 h 2677656"/>
                  <a:gd name="connsiteX10" fmla="*/ 3851497 w 3851497"/>
                  <a:gd name="connsiteY10" fmla="*/ 1553040 h 2677656"/>
                  <a:gd name="connsiteX11" fmla="*/ 3851497 w 3851497"/>
                  <a:gd name="connsiteY11" fmla="*/ 2088572 h 2677656"/>
                  <a:gd name="connsiteX12" fmla="*/ 3851497 w 3851497"/>
                  <a:gd name="connsiteY12" fmla="*/ 2677656 h 2677656"/>
                  <a:gd name="connsiteX13" fmla="*/ 3416828 w 3851497"/>
                  <a:gd name="connsiteY13" fmla="*/ 2677656 h 2677656"/>
                  <a:gd name="connsiteX14" fmla="*/ 2789584 w 3851497"/>
                  <a:gd name="connsiteY14" fmla="*/ 2677656 h 2677656"/>
                  <a:gd name="connsiteX15" fmla="*/ 2316400 w 3851497"/>
                  <a:gd name="connsiteY15" fmla="*/ 2677656 h 2677656"/>
                  <a:gd name="connsiteX16" fmla="*/ 1766186 w 3851497"/>
                  <a:gd name="connsiteY16" fmla="*/ 2677656 h 2677656"/>
                  <a:gd name="connsiteX17" fmla="*/ 1138943 w 3851497"/>
                  <a:gd name="connsiteY17" fmla="*/ 2677656 h 2677656"/>
                  <a:gd name="connsiteX18" fmla="*/ 588729 w 3851497"/>
                  <a:gd name="connsiteY18" fmla="*/ 2677656 h 2677656"/>
                  <a:gd name="connsiteX19" fmla="*/ 0 w 3851497"/>
                  <a:gd name="connsiteY19" fmla="*/ 2677656 h 2677656"/>
                  <a:gd name="connsiteX20" fmla="*/ 0 w 3851497"/>
                  <a:gd name="connsiteY20" fmla="*/ 2195678 h 2677656"/>
                  <a:gd name="connsiteX21" fmla="*/ 0 w 3851497"/>
                  <a:gd name="connsiteY21" fmla="*/ 1686923 h 2677656"/>
                  <a:gd name="connsiteX22" fmla="*/ 0 w 3851497"/>
                  <a:gd name="connsiteY22" fmla="*/ 1097839 h 2677656"/>
                  <a:gd name="connsiteX23" fmla="*/ 0 w 3851497"/>
                  <a:gd name="connsiteY23" fmla="*/ 562308 h 2677656"/>
                  <a:gd name="connsiteX24" fmla="*/ 0 w 3851497"/>
                  <a:gd name="connsiteY24" fmla="*/ 0 h 26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51497" h="2677656" extrusionOk="0">
                    <a:moveTo>
                      <a:pt x="0" y="0"/>
                    </a:moveTo>
                    <a:cubicBezTo>
                      <a:pt x="116015" y="-43263"/>
                      <a:pt x="292062" y="41595"/>
                      <a:pt x="511699" y="0"/>
                    </a:cubicBezTo>
                    <a:cubicBezTo>
                      <a:pt x="731336" y="-41595"/>
                      <a:pt x="752448" y="7209"/>
                      <a:pt x="946368" y="0"/>
                    </a:cubicBezTo>
                    <a:cubicBezTo>
                      <a:pt x="1140288" y="-7209"/>
                      <a:pt x="1366447" y="14816"/>
                      <a:pt x="1573612" y="0"/>
                    </a:cubicBezTo>
                    <a:cubicBezTo>
                      <a:pt x="1780777" y="-14816"/>
                      <a:pt x="1880396" y="5538"/>
                      <a:pt x="2085311" y="0"/>
                    </a:cubicBezTo>
                    <a:cubicBezTo>
                      <a:pt x="2290226" y="-5538"/>
                      <a:pt x="2413989" y="30711"/>
                      <a:pt x="2597009" y="0"/>
                    </a:cubicBezTo>
                    <a:cubicBezTo>
                      <a:pt x="2780029" y="-30711"/>
                      <a:pt x="3013844" y="31815"/>
                      <a:pt x="3224253" y="0"/>
                    </a:cubicBezTo>
                    <a:cubicBezTo>
                      <a:pt x="3434662" y="-31815"/>
                      <a:pt x="3649117" y="42395"/>
                      <a:pt x="3851497" y="0"/>
                    </a:cubicBezTo>
                    <a:cubicBezTo>
                      <a:pt x="3897628" y="158590"/>
                      <a:pt x="3848341" y="321994"/>
                      <a:pt x="3851497" y="589084"/>
                    </a:cubicBezTo>
                    <a:cubicBezTo>
                      <a:pt x="3854653" y="856174"/>
                      <a:pt x="3796542" y="831130"/>
                      <a:pt x="3851497" y="1071062"/>
                    </a:cubicBezTo>
                    <a:cubicBezTo>
                      <a:pt x="3906452" y="1310994"/>
                      <a:pt x="3809502" y="1426376"/>
                      <a:pt x="3851497" y="1553040"/>
                    </a:cubicBezTo>
                    <a:cubicBezTo>
                      <a:pt x="3893492" y="1679704"/>
                      <a:pt x="3803518" y="1891713"/>
                      <a:pt x="3851497" y="2088572"/>
                    </a:cubicBezTo>
                    <a:cubicBezTo>
                      <a:pt x="3899476" y="2285431"/>
                      <a:pt x="3838621" y="2484566"/>
                      <a:pt x="3851497" y="2677656"/>
                    </a:cubicBezTo>
                    <a:cubicBezTo>
                      <a:pt x="3756699" y="2714119"/>
                      <a:pt x="3615381" y="2641873"/>
                      <a:pt x="3416828" y="2677656"/>
                    </a:cubicBezTo>
                    <a:cubicBezTo>
                      <a:pt x="3218275" y="2713439"/>
                      <a:pt x="3047382" y="2617530"/>
                      <a:pt x="2789584" y="2677656"/>
                    </a:cubicBezTo>
                    <a:cubicBezTo>
                      <a:pt x="2531786" y="2737782"/>
                      <a:pt x="2532612" y="2656710"/>
                      <a:pt x="2316400" y="2677656"/>
                    </a:cubicBezTo>
                    <a:cubicBezTo>
                      <a:pt x="2100188" y="2698602"/>
                      <a:pt x="1929547" y="2675793"/>
                      <a:pt x="1766186" y="2677656"/>
                    </a:cubicBezTo>
                    <a:cubicBezTo>
                      <a:pt x="1602825" y="2679519"/>
                      <a:pt x="1277851" y="2666915"/>
                      <a:pt x="1138943" y="2677656"/>
                    </a:cubicBezTo>
                    <a:cubicBezTo>
                      <a:pt x="1000035" y="2688397"/>
                      <a:pt x="745414" y="2630679"/>
                      <a:pt x="588729" y="2677656"/>
                    </a:cubicBezTo>
                    <a:cubicBezTo>
                      <a:pt x="432044" y="2724633"/>
                      <a:pt x="225787" y="2656153"/>
                      <a:pt x="0" y="2677656"/>
                    </a:cubicBezTo>
                    <a:cubicBezTo>
                      <a:pt x="-39412" y="2544343"/>
                      <a:pt x="9731" y="2370173"/>
                      <a:pt x="0" y="2195678"/>
                    </a:cubicBezTo>
                    <a:cubicBezTo>
                      <a:pt x="-9731" y="2021183"/>
                      <a:pt x="45657" y="1850404"/>
                      <a:pt x="0" y="1686923"/>
                    </a:cubicBezTo>
                    <a:cubicBezTo>
                      <a:pt x="-45657" y="1523443"/>
                      <a:pt x="16955" y="1241924"/>
                      <a:pt x="0" y="1097839"/>
                    </a:cubicBezTo>
                    <a:cubicBezTo>
                      <a:pt x="-16955" y="953754"/>
                      <a:pt x="12620" y="806388"/>
                      <a:pt x="0" y="562308"/>
                    </a:cubicBezTo>
                    <a:cubicBezTo>
                      <a:pt x="-12620" y="318228"/>
                      <a:pt x="40341" y="247539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</a:rPr>
                  <a:t>This </a:t>
                </a:r>
                <a:r>
                  <a:rPr lang="en-GB" sz="2800" b="1" dirty="0">
                    <a:ea typeface="Cambria Math" panose="02040503050406030204" pitchFamily="18" charset="0"/>
                  </a:rPr>
                  <a:t>new data point </a:t>
                </a:r>
                <a:r>
                  <a:rPr lang="en-GB" sz="2800" dirty="0">
                    <a:ea typeface="Cambria Math" panose="02040503050406030204" pitchFamily="18" charset="0"/>
                  </a:rPr>
                  <a:t>will belong to the </a:t>
                </a:r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positive group (+1)</a:t>
                </a:r>
                <a:r>
                  <a:rPr lang="en-GB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because</a:t>
                </a:r>
                <a:r>
                  <a:rPr lang="en-GB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b="1" dirty="0">
                    <a:ea typeface="Cambria Math" panose="02040503050406030204" pitchFamily="18" charset="0"/>
                  </a:rPr>
                  <a:t>is greater than zero </a:t>
                </a:r>
                <a:r>
                  <a:rPr lang="en-GB" sz="2800" dirty="0">
                    <a:ea typeface="Cambria Math" panose="02040503050406030204" pitchFamily="18" charset="0"/>
                  </a:rPr>
                  <a:t>and</a:t>
                </a:r>
                <a:r>
                  <a:rPr lang="en-GB" sz="2800" b="1" dirty="0"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it is located</a:t>
                </a:r>
                <a:r>
                  <a:rPr lang="en-GB" sz="2800" b="1" dirty="0">
                    <a:ea typeface="Cambria Math" panose="02040503050406030204" pitchFamily="18" charset="0"/>
                  </a:rPr>
                  <a:t> above the </a:t>
                </a:r>
                <a:r>
                  <a:rPr lang="en-GB" sz="28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hyperplane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3D598-40E5-B900-476D-2AF38C8FC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3" y="2223744"/>
                <a:ext cx="3851497" cy="2677656"/>
              </a:xfrm>
              <a:prstGeom prst="rect">
                <a:avLst/>
              </a:prstGeom>
              <a:blipFill>
                <a:blip r:embed="rId6"/>
                <a:stretch>
                  <a:fillRect l="-3289" t="-2844" r="-329" b="-5213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51497"/>
                          <a:gd name="connsiteY0" fmla="*/ 0 h 2677656"/>
                          <a:gd name="connsiteX1" fmla="*/ 511699 w 3851497"/>
                          <a:gd name="connsiteY1" fmla="*/ 0 h 2677656"/>
                          <a:gd name="connsiteX2" fmla="*/ 946368 w 3851497"/>
                          <a:gd name="connsiteY2" fmla="*/ 0 h 2677656"/>
                          <a:gd name="connsiteX3" fmla="*/ 1573612 w 3851497"/>
                          <a:gd name="connsiteY3" fmla="*/ 0 h 2677656"/>
                          <a:gd name="connsiteX4" fmla="*/ 2085311 w 3851497"/>
                          <a:gd name="connsiteY4" fmla="*/ 0 h 2677656"/>
                          <a:gd name="connsiteX5" fmla="*/ 2597009 w 3851497"/>
                          <a:gd name="connsiteY5" fmla="*/ 0 h 2677656"/>
                          <a:gd name="connsiteX6" fmla="*/ 3224253 w 3851497"/>
                          <a:gd name="connsiteY6" fmla="*/ 0 h 2677656"/>
                          <a:gd name="connsiteX7" fmla="*/ 3851497 w 3851497"/>
                          <a:gd name="connsiteY7" fmla="*/ 0 h 2677656"/>
                          <a:gd name="connsiteX8" fmla="*/ 3851497 w 3851497"/>
                          <a:gd name="connsiteY8" fmla="*/ 589084 h 2677656"/>
                          <a:gd name="connsiteX9" fmla="*/ 3851497 w 3851497"/>
                          <a:gd name="connsiteY9" fmla="*/ 1071062 h 2677656"/>
                          <a:gd name="connsiteX10" fmla="*/ 3851497 w 3851497"/>
                          <a:gd name="connsiteY10" fmla="*/ 1553040 h 2677656"/>
                          <a:gd name="connsiteX11" fmla="*/ 3851497 w 3851497"/>
                          <a:gd name="connsiteY11" fmla="*/ 2088572 h 2677656"/>
                          <a:gd name="connsiteX12" fmla="*/ 3851497 w 3851497"/>
                          <a:gd name="connsiteY12" fmla="*/ 2677656 h 2677656"/>
                          <a:gd name="connsiteX13" fmla="*/ 3416828 w 3851497"/>
                          <a:gd name="connsiteY13" fmla="*/ 2677656 h 2677656"/>
                          <a:gd name="connsiteX14" fmla="*/ 2789584 w 3851497"/>
                          <a:gd name="connsiteY14" fmla="*/ 2677656 h 2677656"/>
                          <a:gd name="connsiteX15" fmla="*/ 2316400 w 3851497"/>
                          <a:gd name="connsiteY15" fmla="*/ 2677656 h 2677656"/>
                          <a:gd name="connsiteX16" fmla="*/ 1766186 w 3851497"/>
                          <a:gd name="connsiteY16" fmla="*/ 2677656 h 2677656"/>
                          <a:gd name="connsiteX17" fmla="*/ 1138943 w 3851497"/>
                          <a:gd name="connsiteY17" fmla="*/ 2677656 h 2677656"/>
                          <a:gd name="connsiteX18" fmla="*/ 588729 w 3851497"/>
                          <a:gd name="connsiteY18" fmla="*/ 2677656 h 2677656"/>
                          <a:gd name="connsiteX19" fmla="*/ 0 w 3851497"/>
                          <a:gd name="connsiteY19" fmla="*/ 2677656 h 2677656"/>
                          <a:gd name="connsiteX20" fmla="*/ 0 w 3851497"/>
                          <a:gd name="connsiteY20" fmla="*/ 2195678 h 2677656"/>
                          <a:gd name="connsiteX21" fmla="*/ 0 w 3851497"/>
                          <a:gd name="connsiteY21" fmla="*/ 1686923 h 2677656"/>
                          <a:gd name="connsiteX22" fmla="*/ 0 w 3851497"/>
                          <a:gd name="connsiteY22" fmla="*/ 1097839 h 2677656"/>
                          <a:gd name="connsiteX23" fmla="*/ 0 w 3851497"/>
                          <a:gd name="connsiteY23" fmla="*/ 562308 h 2677656"/>
                          <a:gd name="connsiteX24" fmla="*/ 0 w 3851497"/>
                          <a:gd name="connsiteY24" fmla="*/ 0 h 2677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3851497" h="2677656" extrusionOk="0">
                            <a:moveTo>
                              <a:pt x="0" y="0"/>
                            </a:moveTo>
                            <a:cubicBezTo>
                              <a:pt x="116015" y="-43263"/>
                              <a:pt x="292062" y="41595"/>
                              <a:pt x="511699" y="0"/>
                            </a:cubicBezTo>
                            <a:cubicBezTo>
                              <a:pt x="731336" y="-41595"/>
                              <a:pt x="752448" y="7209"/>
                              <a:pt x="946368" y="0"/>
                            </a:cubicBezTo>
                            <a:cubicBezTo>
                              <a:pt x="1140288" y="-7209"/>
                              <a:pt x="1366447" y="14816"/>
                              <a:pt x="1573612" y="0"/>
                            </a:cubicBezTo>
                            <a:cubicBezTo>
                              <a:pt x="1780777" y="-14816"/>
                              <a:pt x="1880396" y="5538"/>
                              <a:pt x="2085311" y="0"/>
                            </a:cubicBezTo>
                            <a:cubicBezTo>
                              <a:pt x="2290226" y="-5538"/>
                              <a:pt x="2413989" y="30711"/>
                              <a:pt x="2597009" y="0"/>
                            </a:cubicBezTo>
                            <a:cubicBezTo>
                              <a:pt x="2780029" y="-30711"/>
                              <a:pt x="3013844" y="31815"/>
                              <a:pt x="3224253" y="0"/>
                            </a:cubicBezTo>
                            <a:cubicBezTo>
                              <a:pt x="3434662" y="-31815"/>
                              <a:pt x="3649117" y="42395"/>
                              <a:pt x="3851497" y="0"/>
                            </a:cubicBezTo>
                            <a:cubicBezTo>
                              <a:pt x="3897628" y="158590"/>
                              <a:pt x="3848341" y="321994"/>
                              <a:pt x="3851497" y="589084"/>
                            </a:cubicBezTo>
                            <a:cubicBezTo>
                              <a:pt x="3854653" y="856174"/>
                              <a:pt x="3796542" y="831130"/>
                              <a:pt x="3851497" y="1071062"/>
                            </a:cubicBezTo>
                            <a:cubicBezTo>
                              <a:pt x="3906452" y="1310994"/>
                              <a:pt x="3809502" y="1426376"/>
                              <a:pt x="3851497" y="1553040"/>
                            </a:cubicBezTo>
                            <a:cubicBezTo>
                              <a:pt x="3893492" y="1679704"/>
                              <a:pt x="3803518" y="1891713"/>
                              <a:pt x="3851497" y="2088572"/>
                            </a:cubicBezTo>
                            <a:cubicBezTo>
                              <a:pt x="3899476" y="2285431"/>
                              <a:pt x="3838621" y="2484566"/>
                              <a:pt x="3851497" y="2677656"/>
                            </a:cubicBezTo>
                            <a:cubicBezTo>
                              <a:pt x="3756699" y="2714119"/>
                              <a:pt x="3615381" y="2641873"/>
                              <a:pt x="3416828" y="2677656"/>
                            </a:cubicBezTo>
                            <a:cubicBezTo>
                              <a:pt x="3218275" y="2713439"/>
                              <a:pt x="3047382" y="2617530"/>
                              <a:pt x="2789584" y="2677656"/>
                            </a:cubicBezTo>
                            <a:cubicBezTo>
                              <a:pt x="2531786" y="2737782"/>
                              <a:pt x="2532612" y="2656710"/>
                              <a:pt x="2316400" y="2677656"/>
                            </a:cubicBezTo>
                            <a:cubicBezTo>
                              <a:pt x="2100188" y="2698602"/>
                              <a:pt x="1929547" y="2675793"/>
                              <a:pt x="1766186" y="2677656"/>
                            </a:cubicBezTo>
                            <a:cubicBezTo>
                              <a:pt x="1602825" y="2679519"/>
                              <a:pt x="1277851" y="2666915"/>
                              <a:pt x="1138943" y="2677656"/>
                            </a:cubicBezTo>
                            <a:cubicBezTo>
                              <a:pt x="1000035" y="2688397"/>
                              <a:pt x="745414" y="2630679"/>
                              <a:pt x="588729" y="2677656"/>
                            </a:cubicBezTo>
                            <a:cubicBezTo>
                              <a:pt x="432044" y="2724633"/>
                              <a:pt x="225787" y="2656153"/>
                              <a:pt x="0" y="2677656"/>
                            </a:cubicBezTo>
                            <a:cubicBezTo>
                              <a:pt x="-39412" y="2544343"/>
                              <a:pt x="9731" y="2370173"/>
                              <a:pt x="0" y="2195678"/>
                            </a:cubicBezTo>
                            <a:cubicBezTo>
                              <a:pt x="-9731" y="2021183"/>
                              <a:pt x="45657" y="1850404"/>
                              <a:pt x="0" y="1686923"/>
                            </a:cubicBezTo>
                            <a:cubicBezTo>
                              <a:pt x="-45657" y="1523443"/>
                              <a:pt x="16955" y="1241924"/>
                              <a:pt x="0" y="1097839"/>
                            </a:cubicBezTo>
                            <a:cubicBezTo>
                              <a:pt x="-16955" y="953754"/>
                              <a:pt x="12620" y="806388"/>
                              <a:pt x="0" y="562308"/>
                            </a:cubicBezTo>
                            <a:cubicBezTo>
                              <a:pt x="-12620" y="318228"/>
                              <a:pt x="40341" y="24753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2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978F4-10E3-4F03-E415-F50067A2CA13}"/>
                  </a:ext>
                </a:extLst>
              </p:cNvPr>
              <p:cNvSpPr txBox="1"/>
              <p:nvPr/>
            </p:nvSpPr>
            <p:spPr>
              <a:xfrm>
                <a:off x="126184" y="2223744"/>
                <a:ext cx="3181677" cy="2677656"/>
              </a:xfrm>
              <a:custGeom>
                <a:avLst/>
                <a:gdLst>
                  <a:gd name="connsiteX0" fmla="*/ 0 w 3181677"/>
                  <a:gd name="connsiteY0" fmla="*/ 0 h 2677656"/>
                  <a:gd name="connsiteX1" fmla="*/ 498463 w 3181677"/>
                  <a:gd name="connsiteY1" fmla="*/ 0 h 2677656"/>
                  <a:gd name="connsiteX2" fmla="*/ 933292 w 3181677"/>
                  <a:gd name="connsiteY2" fmla="*/ 0 h 2677656"/>
                  <a:gd name="connsiteX3" fmla="*/ 1527205 w 3181677"/>
                  <a:gd name="connsiteY3" fmla="*/ 0 h 2677656"/>
                  <a:gd name="connsiteX4" fmla="*/ 2025668 w 3181677"/>
                  <a:gd name="connsiteY4" fmla="*/ 0 h 2677656"/>
                  <a:gd name="connsiteX5" fmla="*/ 2524130 w 3181677"/>
                  <a:gd name="connsiteY5" fmla="*/ 0 h 2677656"/>
                  <a:gd name="connsiteX6" fmla="*/ 3181677 w 3181677"/>
                  <a:gd name="connsiteY6" fmla="*/ 0 h 2677656"/>
                  <a:gd name="connsiteX7" fmla="*/ 3181677 w 3181677"/>
                  <a:gd name="connsiteY7" fmla="*/ 481978 h 2677656"/>
                  <a:gd name="connsiteX8" fmla="*/ 3181677 w 3181677"/>
                  <a:gd name="connsiteY8" fmla="*/ 1017509 h 2677656"/>
                  <a:gd name="connsiteX9" fmla="*/ 3181677 w 3181677"/>
                  <a:gd name="connsiteY9" fmla="*/ 1499487 h 2677656"/>
                  <a:gd name="connsiteX10" fmla="*/ 3181677 w 3181677"/>
                  <a:gd name="connsiteY10" fmla="*/ 1981465 h 2677656"/>
                  <a:gd name="connsiteX11" fmla="*/ 3181677 w 3181677"/>
                  <a:gd name="connsiteY11" fmla="*/ 2677656 h 2677656"/>
                  <a:gd name="connsiteX12" fmla="*/ 2619581 w 3181677"/>
                  <a:gd name="connsiteY12" fmla="*/ 2677656 h 2677656"/>
                  <a:gd name="connsiteX13" fmla="*/ 2025668 w 3181677"/>
                  <a:gd name="connsiteY13" fmla="*/ 2677656 h 2677656"/>
                  <a:gd name="connsiteX14" fmla="*/ 1431755 w 3181677"/>
                  <a:gd name="connsiteY14" fmla="*/ 2677656 h 2677656"/>
                  <a:gd name="connsiteX15" fmla="*/ 965109 w 3181677"/>
                  <a:gd name="connsiteY15" fmla="*/ 2677656 h 2677656"/>
                  <a:gd name="connsiteX16" fmla="*/ 0 w 3181677"/>
                  <a:gd name="connsiteY16" fmla="*/ 2677656 h 2677656"/>
                  <a:gd name="connsiteX17" fmla="*/ 0 w 3181677"/>
                  <a:gd name="connsiteY17" fmla="*/ 2088572 h 2677656"/>
                  <a:gd name="connsiteX18" fmla="*/ 0 w 3181677"/>
                  <a:gd name="connsiteY18" fmla="*/ 1633370 h 2677656"/>
                  <a:gd name="connsiteX19" fmla="*/ 0 w 3181677"/>
                  <a:gd name="connsiteY19" fmla="*/ 1151392 h 2677656"/>
                  <a:gd name="connsiteX20" fmla="*/ 0 w 3181677"/>
                  <a:gd name="connsiteY20" fmla="*/ 669414 h 2677656"/>
                  <a:gd name="connsiteX21" fmla="*/ 0 w 3181677"/>
                  <a:gd name="connsiteY21" fmla="*/ 0 h 26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81677" h="2677656" extrusionOk="0">
                    <a:moveTo>
                      <a:pt x="0" y="0"/>
                    </a:moveTo>
                    <a:cubicBezTo>
                      <a:pt x="236952" y="-10718"/>
                      <a:pt x="274446" y="56580"/>
                      <a:pt x="498463" y="0"/>
                    </a:cubicBezTo>
                    <a:cubicBezTo>
                      <a:pt x="722480" y="-56580"/>
                      <a:pt x="735132" y="33269"/>
                      <a:pt x="933292" y="0"/>
                    </a:cubicBezTo>
                    <a:cubicBezTo>
                      <a:pt x="1131452" y="-33269"/>
                      <a:pt x="1245083" y="34930"/>
                      <a:pt x="1527205" y="0"/>
                    </a:cubicBezTo>
                    <a:cubicBezTo>
                      <a:pt x="1809327" y="-34930"/>
                      <a:pt x="1876398" y="42643"/>
                      <a:pt x="2025668" y="0"/>
                    </a:cubicBezTo>
                    <a:cubicBezTo>
                      <a:pt x="2174938" y="-42643"/>
                      <a:pt x="2296951" y="34108"/>
                      <a:pt x="2524130" y="0"/>
                    </a:cubicBezTo>
                    <a:cubicBezTo>
                      <a:pt x="2751309" y="-34108"/>
                      <a:pt x="2992818" y="77041"/>
                      <a:pt x="3181677" y="0"/>
                    </a:cubicBezTo>
                    <a:cubicBezTo>
                      <a:pt x="3199833" y="101706"/>
                      <a:pt x="3125935" y="289265"/>
                      <a:pt x="3181677" y="481978"/>
                    </a:cubicBezTo>
                    <a:cubicBezTo>
                      <a:pt x="3237419" y="674691"/>
                      <a:pt x="3178744" y="824650"/>
                      <a:pt x="3181677" y="1017509"/>
                    </a:cubicBezTo>
                    <a:cubicBezTo>
                      <a:pt x="3184610" y="1210368"/>
                      <a:pt x="3126722" y="1259555"/>
                      <a:pt x="3181677" y="1499487"/>
                    </a:cubicBezTo>
                    <a:cubicBezTo>
                      <a:pt x="3236632" y="1739419"/>
                      <a:pt x="3139682" y="1854801"/>
                      <a:pt x="3181677" y="1981465"/>
                    </a:cubicBezTo>
                    <a:cubicBezTo>
                      <a:pt x="3223672" y="2108129"/>
                      <a:pt x="3113297" y="2343004"/>
                      <a:pt x="3181677" y="2677656"/>
                    </a:cubicBezTo>
                    <a:cubicBezTo>
                      <a:pt x="3066665" y="2708622"/>
                      <a:pt x="2776260" y="2648495"/>
                      <a:pt x="2619581" y="2677656"/>
                    </a:cubicBezTo>
                    <a:cubicBezTo>
                      <a:pt x="2462902" y="2706817"/>
                      <a:pt x="2169094" y="2654290"/>
                      <a:pt x="2025668" y="2677656"/>
                    </a:cubicBezTo>
                    <a:cubicBezTo>
                      <a:pt x="1882242" y="2701022"/>
                      <a:pt x="1610550" y="2671406"/>
                      <a:pt x="1431755" y="2677656"/>
                    </a:cubicBezTo>
                    <a:cubicBezTo>
                      <a:pt x="1252960" y="2683906"/>
                      <a:pt x="1109871" y="2676378"/>
                      <a:pt x="965109" y="2677656"/>
                    </a:cubicBezTo>
                    <a:cubicBezTo>
                      <a:pt x="820347" y="2678934"/>
                      <a:pt x="355620" y="2648360"/>
                      <a:pt x="0" y="2677656"/>
                    </a:cubicBezTo>
                    <a:cubicBezTo>
                      <a:pt x="-6484" y="2496256"/>
                      <a:pt x="8963" y="2258585"/>
                      <a:pt x="0" y="2088572"/>
                    </a:cubicBezTo>
                    <a:cubicBezTo>
                      <a:pt x="-8963" y="1918559"/>
                      <a:pt x="17058" y="1742964"/>
                      <a:pt x="0" y="1633370"/>
                    </a:cubicBezTo>
                    <a:cubicBezTo>
                      <a:pt x="-17058" y="1523776"/>
                      <a:pt x="42816" y="1316612"/>
                      <a:pt x="0" y="1151392"/>
                    </a:cubicBezTo>
                    <a:cubicBezTo>
                      <a:pt x="-42816" y="986172"/>
                      <a:pt x="9731" y="843909"/>
                      <a:pt x="0" y="669414"/>
                    </a:cubicBezTo>
                    <a:cubicBezTo>
                      <a:pt x="-9731" y="494919"/>
                      <a:pt x="52250" y="19452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</a:rPr>
                  <a:t>We predict the class of a new sample to belong to the </a:t>
                </a:r>
                <a:r>
                  <a:rPr lang="en-GB" sz="28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negative group (+1) </a:t>
                </a:r>
                <a:r>
                  <a:rPr lang="en-GB" sz="2800" dirty="0">
                    <a:ea typeface="Cambria Math" panose="02040503050406030204" pitchFamily="18" charset="0"/>
                  </a:rPr>
                  <a:t>if</a:t>
                </a:r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is </a:t>
                </a:r>
                <a:r>
                  <a:rPr lang="en-GB" sz="2800" b="1" dirty="0">
                    <a:ea typeface="Cambria Math" panose="02040503050406030204" pitchFamily="18" charset="0"/>
                  </a:rPr>
                  <a:t>less </a:t>
                </a:r>
                <a:r>
                  <a:rPr lang="en-GB" sz="2800" dirty="0">
                    <a:ea typeface="Cambria Math" panose="02040503050406030204" pitchFamily="18" charset="0"/>
                  </a:rPr>
                  <a:t>than </a:t>
                </a:r>
                <a:r>
                  <a:rPr lang="en-GB" sz="2800" b="1" dirty="0">
                    <a:ea typeface="Cambria Math" panose="02040503050406030204" pitchFamily="18" charset="0"/>
                  </a:rPr>
                  <a:t>0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978F4-10E3-4F03-E415-F50067A2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2223744"/>
                <a:ext cx="3181677" cy="2677656"/>
              </a:xfrm>
              <a:prstGeom prst="rect">
                <a:avLst/>
              </a:prstGeom>
              <a:blipFill>
                <a:blip r:embed="rId6"/>
                <a:stretch>
                  <a:fillRect l="-2724" t="-917" r="-2335" b="-3670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81677"/>
                          <a:gd name="connsiteY0" fmla="*/ 0 h 2677656"/>
                          <a:gd name="connsiteX1" fmla="*/ 498463 w 3181677"/>
                          <a:gd name="connsiteY1" fmla="*/ 0 h 2677656"/>
                          <a:gd name="connsiteX2" fmla="*/ 933292 w 3181677"/>
                          <a:gd name="connsiteY2" fmla="*/ 0 h 2677656"/>
                          <a:gd name="connsiteX3" fmla="*/ 1527205 w 3181677"/>
                          <a:gd name="connsiteY3" fmla="*/ 0 h 2677656"/>
                          <a:gd name="connsiteX4" fmla="*/ 2025668 w 3181677"/>
                          <a:gd name="connsiteY4" fmla="*/ 0 h 2677656"/>
                          <a:gd name="connsiteX5" fmla="*/ 2524130 w 3181677"/>
                          <a:gd name="connsiteY5" fmla="*/ 0 h 2677656"/>
                          <a:gd name="connsiteX6" fmla="*/ 3181677 w 3181677"/>
                          <a:gd name="connsiteY6" fmla="*/ 0 h 2677656"/>
                          <a:gd name="connsiteX7" fmla="*/ 3181677 w 3181677"/>
                          <a:gd name="connsiteY7" fmla="*/ 481978 h 2677656"/>
                          <a:gd name="connsiteX8" fmla="*/ 3181677 w 3181677"/>
                          <a:gd name="connsiteY8" fmla="*/ 1017509 h 2677656"/>
                          <a:gd name="connsiteX9" fmla="*/ 3181677 w 3181677"/>
                          <a:gd name="connsiteY9" fmla="*/ 1499487 h 2677656"/>
                          <a:gd name="connsiteX10" fmla="*/ 3181677 w 3181677"/>
                          <a:gd name="connsiteY10" fmla="*/ 1981465 h 2677656"/>
                          <a:gd name="connsiteX11" fmla="*/ 3181677 w 3181677"/>
                          <a:gd name="connsiteY11" fmla="*/ 2677656 h 2677656"/>
                          <a:gd name="connsiteX12" fmla="*/ 2619581 w 3181677"/>
                          <a:gd name="connsiteY12" fmla="*/ 2677656 h 2677656"/>
                          <a:gd name="connsiteX13" fmla="*/ 2025668 w 3181677"/>
                          <a:gd name="connsiteY13" fmla="*/ 2677656 h 2677656"/>
                          <a:gd name="connsiteX14" fmla="*/ 1431755 w 3181677"/>
                          <a:gd name="connsiteY14" fmla="*/ 2677656 h 2677656"/>
                          <a:gd name="connsiteX15" fmla="*/ 965109 w 3181677"/>
                          <a:gd name="connsiteY15" fmla="*/ 2677656 h 2677656"/>
                          <a:gd name="connsiteX16" fmla="*/ 0 w 3181677"/>
                          <a:gd name="connsiteY16" fmla="*/ 2677656 h 2677656"/>
                          <a:gd name="connsiteX17" fmla="*/ 0 w 3181677"/>
                          <a:gd name="connsiteY17" fmla="*/ 2088572 h 2677656"/>
                          <a:gd name="connsiteX18" fmla="*/ 0 w 3181677"/>
                          <a:gd name="connsiteY18" fmla="*/ 1633370 h 2677656"/>
                          <a:gd name="connsiteX19" fmla="*/ 0 w 3181677"/>
                          <a:gd name="connsiteY19" fmla="*/ 1151392 h 2677656"/>
                          <a:gd name="connsiteX20" fmla="*/ 0 w 3181677"/>
                          <a:gd name="connsiteY20" fmla="*/ 669414 h 2677656"/>
                          <a:gd name="connsiteX21" fmla="*/ 0 w 3181677"/>
                          <a:gd name="connsiteY21" fmla="*/ 0 h 2677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3181677" h="2677656" extrusionOk="0">
                            <a:moveTo>
                              <a:pt x="0" y="0"/>
                            </a:moveTo>
                            <a:cubicBezTo>
                              <a:pt x="236952" y="-10718"/>
                              <a:pt x="274446" y="56580"/>
                              <a:pt x="498463" y="0"/>
                            </a:cubicBezTo>
                            <a:cubicBezTo>
                              <a:pt x="722480" y="-56580"/>
                              <a:pt x="735132" y="33269"/>
                              <a:pt x="933292" y="0"/>
                            </a:cubicBezTo>
                            <a:cubicBezTo>
                              <a:pt x="1131452" y="-33269"/>
                              <a:pt x="1245083" y="34930"/>
                              <a:pt x="1527205" y="0"/>
                            </a:cubicBezTo>
                            <a:cubicBezTo>
                              <a:pt x="1809327" y="-34930"/>
                              <a:pt x="1876398" y="42643"/>
                              <a:pt x="2025668" y="0"/>
                            </a:cubicBezTo>
                            <a:cubicBezTo>
                              <a:pt x="2174938" y="-42643"/>
                              <a:pt x="2296951" y="34108"/>
                              <a:pt x="2524130" y="0"/>
                            </a:cubicBezTo>
                            <a:cubicBezTo>
                              <a:pt x="2751309" y="-34108"/>
                              <a:pt x="2992818" y="77041"/>
                              <a:pt x="3181677" y="0"/>
                            </a:cubicBezTo>
                            <a:cubicBezTo>
                              <a:pt x="3199833" y="101706"/>
                              <a:pt x="3125935" y="289265"/>
                              <a:pt x="3181677" y="481978"/>
                            </a:cubicBezTo>
                            <a:cubicBezTo>
                              <a:pt x="3237419" y="674691"/>
                              <a:pt x="3178744" y="824650"/>
                              <a:pt x="3181677" y="1017509"/>
                            </a:cubicBezTo>
                            <a:cubicBezTo>
                              <a:pt x="3184610" y="1210368"/>
                              <a:pt x="3126722" y="1259555"/>
                              <a:pt x="3181677" y="1499487"/>
                            </a:cubicBezTo>
                            <a:cubicBezTo>
                              <a:pt x="3236632" y="1739419"/>
                              <a:pt x="3139682" y="1854801"/>
                              <a:pt x="3181677" y="1981465"/>
                            </a:cubicBezTo>
                            <a:cubicBezTo>
                              <a:pt x="3223672" y="2108129"/>
                              <a:pt x="3113297" y="2343004"/>
                              <a:pt x="3181677" y="2677656"/>
                            </a:cubicBezTo>
                            <a:cubicBezTo>
                              <a:pt x="3066665" y="2708622"/>
                              <a:pt x="2776260" y="2648495"/>
                              <a:pt x="2619581" y="2677656"/>
                            </a:cubicBezTo>
                            <a:cubicBezTo>
                              <a:pt x="2462902" y="2706817"/>
                              <a:pt x="2169094" y="2654290"/>
                              <a:pt x="2025668" y="2677656"/>
                            </a:cubicBezTo>
                            <a:cubicBezTo>
                              <a:pt x="1882242" y="2701022"/>
                              <a:pt x="1610550" y="2671406"/>
                              <a:pt x="1431755" y="2677656"/>
                            </a:cubicBezTo>
                            <a:cubicBezTo>
                              <a:pt x="1252960" y="2683906"/>
                              <a:pt x="1109871" y="2676378"/>
                              <a:pt x="965109" y="2677656"/>
                            </a:cubicBezTo>
                            <a:cubicBezTo>
                              <a:pt x="820347" y="2678934"/>
                              <a:pt x="355620" y="2648360"/>
                              <a:pt x="0" y="2677656"/>
                            </a:cubicBezTo>
                            <a:cubicBezTo>
                              <a:pt x="-6484" y="2496256"/>
                              <a:pt x="8963" y="2258585"/>
                              <a:pt x="0" y="2088572"/>
                            </a:cubicBezTo>
                            <a:cubicBezTo>
                              <a:pt x="-8963" y="1918559"/>
                              <a:pt x="17058" y="1742964"/>
                              <a:pt x="0" y="1633370"/>
                            </a:cubicBezTo>
                            <a:cubicBezTo>
                              <a:pt x="-17058" y="1523776"/>
                              <a:pt x="42816" y="1316612"/>
                              <a:pt x="0" y="1151392"/>
                            </a:cubicBezTo>
                            <a:cubicBezTo>
                              <a:pt x="-42816" y="986172"/>
                              <a:pt x="9731" y="843909"/>
                              <a:pt x="0" y="669414"/>
                            </a:cubicBezTo>
                            <a:cubicBezTo>
                              <a:pt x="-9731" y="494919"/>
                              <a:pt x="52250" y="1945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0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6978F4-10E3-4F03-E415-F50067A2CA13}"/>
              </a:ext>
            </a:extLst>
          </p:cNvPr>
          <p:cNvSpPr txBox="1"/>
          <p:nvPr/>
        </p:nvSpPr>
        <p:spPr>
          <a:xfrm>
            <a:off x="126184" y="2223744"/>
            <a:ext cx="2346274" cy="523220"/>
          </a:xfrm>
          <a:custGeom>
            <a:avLst/>
            <a:gdLst>
              <a:gd name="connsiteX0" fmla="*/ 0 w 2346274"/>
              <a:gd name="connsiteY0" fmla="*/ 0 h 523220"/>
              <a:gd name="connsiteX1" fmla="*/ 563106 w 2346274"/>
              <a:gd name="connsiteY1" fmla="*/ 0 h 523220"/>
              <a:gd name="connsiteX2" fmla="*/ 1079286 w 2346274"/>
              <a:gd name="connsiteY2" fmla="*/ 0 h 523220"/>
              <a:gd name="connsiteX3" fmla="*/ 1712780 w 2346274"/>
              <a:gd name="connsiteY3" fmla="*/ 0 h 523220"/>
              <a:gd name="connsiteX4" fmla="*/ 2346274 w 2346274"/>
              <a:gd name="connsiteY4" fmla="*/ 0 h 523220"/>
              <a:gd name="connsiteX5" fmla="*/ 2346274 w 2346274"/>
              <a:gd name="connsiteY5" fmla="*/ 523220 h 523220"/>
              <a:gd name="connsiteX6" fmla="*/ 1806631 w 2346274"/>
              <a:gd name="connsiteY6" fmla="*/ 523220 h 523220"/>
              <a:gd name="connsiteX7" fmla="*/ 1266988 w 2346274"/>
              <a:gd name="connsiteY7" fmla="*/ 523220 h 523220"/>
              <a:gd name="connsiteX8" fmla="*/ 633494 w 2346274"/>
              <a:gd name="connsiteY8" fmla="*/ 523220 h 523220"/>
              <a:gd name="connsiteX9" fmla="*/ 0 w 2346274"/>
              <a:gd name="connsiteY9" fmla="*/ 523220 h 523220"/>
              <a:gd name="connsiteX10" fmla="*/ 0 w 2346274"/>
              <a:gd name="connsiteY1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6274" h="523220" extrusionOk="0">
                <a:moveTo>
                  <a:pt x="0" y="0"/>
                </a:moveTo>
                <a:cubicBezTo>
                  <a:pt x="123605" y="-27363"/>
                  <a:pt x="420274" y="48539"/>
                  <a:pt x="563106" y="0"/>
                </a:cubicBezTo>
                <a:cubicBezTo>
                  <a:pt x="705938" y="-48539"/>
                  <a:pt x="831889" y="12943"/>
                  <a:pt x="1079286" y="0"/>
                </a:cubicBezTo>
                <a:cubicBezTo>
                  <a:pt x="1326683" y="-12943"/>
                  <a:pt x="1455176" y="15395"/>
                  <a:pt x="1712780" y="0"/>
                </a:cubicBezTo>
                <a:cubicBezTo>
                  <a:pt x="1970384" y="-15395"/>
                  <a:pt x="2080871" y="47114"/>
                  <a:pt x="2346274" y="0"/>
                </a:cubicBezTo>
                <a:cubicBezTo>
                  <a:pt x="2406011" y="254862"/>
                  <a:pt x="2295844" y="310615"/>
                  <a:pt x="2346274" y="523220"/>
                </a:cubicBezTo>
                <a:cubicBezTo>
                  <a:pt x="2106602" y="551080"/>
                  <a:pt x="1988109" y="468880"/>
                  <a:pt x="1806631" y="523220"/>
                </a:cubicBezTo>
                <a:cubicBezTo>
                  <a:pt x="1625153" y="577560"/>
                  <a:pt x="1494175" y="469050"/>
                  <a:pt x="1266988" y="523220"/>
                </a:cubicBezTo>
                <a:cubicBezTo>
                  <a:pt x="1039801" y="577390"/>
                  <a:pt x="925162" y="452172"/>
                  <a:pt x="633494" y="523220"/>
                </a:cubicBezTo>
                <a:cubicBezTo>
                  <a:pt x="341826" y="594268"/>
                  <a:pt x="302512" y="470495"/>
                  <a:pt x="0" y="523220"/>
                </a:cubicBezTo>
                <a:cubicBezTo>
                  <a:pt x="-5194" y="296089"/>
                  <a:pt x="47441" y="248443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For example, if </a:t>
            </a:r>
            <a:endParaRPr lang="en-GB" sz="2800" b="1" dirty="0">
              <a:ea typeface="Cambria Math" panose="020405030504060302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A4DE6C-842B-2FF1-11A0-F629C73B685C}"/>
              </a:ext>
            </a:extLst>
          </p:cNvPr>
          <p:cNvSpPr/>
          <p:nvPr/>
        </p:nvSpPr>
        <p:spPr>
          <a:xfrm>
            <a:off x="9388423" y="3482444"/>
            <a:ext cx="360000" cy="36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C3907-55AC-8963-DE18-9B212BF8BDE7}"/>
                  </a:ext>
                </a:extLst>
              </p:cNvPr>
              <p:cNvSpPr txBox="1"/>
              <p:nvPr/>
            </p:nvSpPr>
            <p:spPr>
              <a:xfrm>
                <a:off x="-16462" y="5162958"/>
                <a:ext cx="3419881" cy="446276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C3907-55AC-8963-DE18-9B212BF8B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62" y="5162958"/>
                <a:ext cx="3419881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A998A-4267-997C-63F8-FA739979F238}"/>
                  </a:ext>
                </a:extLst>
              </p:cNvPr>
              <p:cNvSpPr txBox="1"/>
              <p:nvPr/>
            </p:nvSpPr>
            <p:spPr>
              <a:xfrm>
                <a:off x="126184" y="5640631"/>
                <a:ext cx="1210945" cy="4462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A998A-4267-997C-63F8-FA739979F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5640631"/>
                <a:ext cx="1210945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3E29-3F45-6ABF-8BCC-B14F1236694E}"/>
                  </a:ext>
                </a:extLst>
              </p:cNvPr>
              <p:cNvSpPr txBox="1"/>
              <p:nvPr/>
            </p:nvSpPr>
            <p:spPr>
              <a:xfrm>
                <a:off x="118901" y="2872286"/>
                <a:ext cx="1998027" cy="74167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3E29-3F45-6ABF-8BCC-B14F123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01" y="2872286"/>
                <a:ext cx="1998027" cy="741678"/>
              </a:xfrm>
              <a:prstGeom prst="rect">
                <a:avLst/>
              </a:prstGeom>
              <a:blipFill>
                <a:blip r:embed="rId8"/>
                <a:stretch>
                  <a:fillRect b="-3175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84AAB1-D517-1947-C90A-45EB30AD0F84}"/>
                  </a:ext>
                </a:extLst>
              </p:cNvPr>
              <p:cNvSpPr txBox="1"/>
              <p:nvPr/>
            </p:nvSpPr>
            <p:spPr>
              <a:xfrm>
                <a:off x="114281" y="3720773"/>
                <a:ext cx="1369809" cy="74167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84AAB1-D517-1947-C90A-45EB30AD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1" y="3720773"/>
                <a:ext cx="1369809" cy="741678"/>
              </a:xfrm>
              <a:prstGeom prst="rect">
                <a:avLst/>
              </a:prstGeom>
              <a:blipFill>
                <a:blip r:embed="rId9"/>
                <a:stretch>
                  <a:fillRect b="-4839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C820FC-B4AA-68CC-C606-9BBD0D41AA13}"/>
                  </a:ext>
                </a:extLst>
              </p:cNvPr>
              <p:cNvSpPr txBox="1"/>
              <p:nvPr/>
            </p:nvSpPr>
            <p:spPr>
              <a:xfrm>
                <a:off x="114281" y="4565989"/>
                <a:ext cx="1369809" cy="47705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C820FC-B4AA-68CC-C606-9BBD0D41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1" y="4565989"/>
                <a:ext cx="1369809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/>
      <p:bldP spid="7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/>
              <p:nvPr/>
            </p:nvSpPr>
            <p:spPr>
              <a:xfrm>
                <a:off x="630671" y="1723179"/>
                <a:ext cx="2720030" cy="1400383"/>
              </a:xfrm>
              <a:custGeom>
                <a:avLst/>
                <a:gdLst>
                  <a:gd name="connsiteX0" fmla="*/ 0 w 2720030"/>
                  <a:gd name="connsiteY0" fmla="*/ 0 h 1400383"/>
                  <a:gd name="connsiteX1" fmla="*/ 516806 w 2720030"/>
                  <a:gd name="connsiteY1" fmla="*/ 0 h 1400383"/>
                  <a:gd name="connsiteX2" fmla="*/ 979211 w 2720030"/>
                  <a:gd name="connsiteY2" fmla="*/ 0 h 1400383"/>
                  <a:gd name="connsiteX3" fmla="*/ 1577617 w 2720030"/>
                  <a:gd name="connsiteY3" fmla="*/ 0 h 1400383"/>
                  <a:gd name="connsiteX4" fmla="*/ 2094423 w 2720030"/>
                  <a:gd name="connsiteY4" fmla="*/ 0 h 1400383"/>
                  <a:gd name="connsiteX5" fmla="*/ 2720030 w 2720030"/>
                  <a:gd name="connsiteY5" fmla="*/ 0 h 1400383"/>
                  <a:gd name="connsiteX6" fmla="*/ 2720030 w 2720030"/>
                  <a:gd name="connsiteY6" fmla="*/ 494802 h 1400383"/>
                  <a:gd name="connsiteX7" fmla="*/ 2720030 w 2720030"/>
                  <a:gd name="connsiteY7" fmla="*/ 961596 h 1400383"/>
                  <a:gd name="connsiteX8" fmla="*/ 2720030 w 2720030"/>
                  <a:gd name="connsiteY8" fmla="*/ 1400383 h 1400383"/>
                  <a:gd name="connsiteX9" fmla="*/ 2230425 w 2720030"/>
                  <a:gd name="connsiteY9" fmla="*/ 1400383 h 1400383"/>
                  <a:gd name="connsiteX10" fmla="*/ 1686419 w 2720030"/>
                  <a:gd name="connsiteY10" fmla="*/ 1400383 h 1400383"/>
                  <a:gd name="connsiteX11" fmla="*/ 1142413 w 2720030"/>
                  <a:gd name="connsiteY11" fmla="*/ 1400383 h 1400383"/>
                  <a:gd name="connsiteX12" fmla="*/ 625607 w 2720030"/>
                  <a:gd name="connsiteY12" fmla="*/ 1400383 h 1400383"/>
                  <a:gd name="connsiteX13" fmla="*/ 0 w 2720030"/>
                  <a:gd name="connsiteY13" fmla="*/ 1400383 h 1400383"/>
                  <a:gd name="connsiteX14" fmla="*/ 0 w 2720030"/>
                  <a:gd name="connsiteY14" fmla="*/ 905581 h 1400383"/>
                  <a:gd name="connsiteX15" fmla="*/ 0 w 2720030"/>
                  <a:gd name="connsiteY15" fmla="*/ 410779 h 1400383"/>
                  <a:gd name="connsiteX16" fmla="*/ 0 w 2720030"/>
                  <a:gd name="connsiteY16" fmla="*/ 0 h 140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20030" h="1400383" extrusionOk="0">
                    <a:moveTo>
                      <a:pt x="0" y="0"/>
                    </a:moveTo>
                    <a:cubicBezTo>
                      <a:pt x="222595" y="-43535"/>
                      <a:pt x="267669" y="30514"/>
                      <a:pt x="516806" y="0"/>
                    </a:cubicBezTo>
                    <a:cubicBezTo>
                      <a:pt x="765943" y="-30514"/>
                      <a:pt x="867309" y="16090"/>
                      <a:pt x="979211" y="0"/>
                    </a:cubicBezTo>
                    <a:cubicBezTo>
                      <a:pt x="1091113" y="-16090"/>
                      <a:pt x="1382421" y="59566"/>
                      <a:pt x="1577617" y="0"/>
                    </a:cubicBezTo>
                    <a:cubicBezTo>
                      <a:pt x="1772813" y="-59566"/>
                      <a:pt x="1977736" y="22937"/>
                      <a:pt x="2094423" y="0"/>
                    </a:cubicBezTo>
                    <a:cubicBezTo>
                      <a:pt x="2211110" y="-22937"/>
                      <a:pt x="2413316" y="70668"/>
                      <a:pt x="2720030" y="0"/>
                    </a:cubicBezTo>
                    <a:cubicBezTo>
                      <a:pt x="2769728" y="246044"/>
                      <a:pt x="2682733" y="388144"/>
                      <a:pt x="2720030" y="494802"/>
                    </a:cubicBezTo>
                    <a:cubicBezTo>
                      <a:pt x="2757327" y="601460"/>
                      <a:pt x="2717629" y="844072"/>
                      <a:pt x="2720030" y="961596"/>
                    </a:cubicBezTo>
                    <a:cubicBezTo>
                      <a:pt x="2722431" y="1079120"/>
                      <a:pt x="2693014" y="1244645"/>
                      <a:pt x="2720030" y="1400383"/>
                    </a:cubicBezTo>
                    <a:cubicBezTo>
                      <a:pt x="2548123" y="1411762"/>
                      <a:pt x="2438404" y="1390622"/>
                      <a:pt x="2230425" y="1400383"/>
                    </a:cubicBezTo>
                    <a:cubicBezTo>
                      <a:pt x="2022446" y="1410144"/>
                      <a:pt x="1906917" y="1392302"/>
                      <a:pt x="1686419" y="1400383"/>
                    </a:cubicBezTo>
                    <a:cubicBezTo>
                      <a:pt x="1465921" y="1408464"/>
                      <a:pt x="1272730" y="1361148"/>
                      <a:pt x="1142413" y="1400383"/>
                    </a:cubicBezTo>
                    <a:cubicBezTo>
                      <a:pt x="1012096" y="1439618"/>
                      <a:pt x="757556" y="1356627"/>
                      <a:pt x="625607" y="1400383"/>
                    </a:cubicBezTo>
                    <a:cubicBezTo>
                      <a:pt x="493658" y="1444139"/>
                      <a:pt x="243831" y="1384812"/>
                      <a:pt x="0" y="1400383"/>
                    </a:cubicBezTo>
                    <a:cubicBezTo>
                      <a:pt x="-24863" y="1163927"/>
                      <a:pt x="23771" y="1119301"/>
                      <a:pt x="0" y="905581"/>
                    </a:cubicBezTo>
                    <a:cubicBezTo>
                      <a:pt x="-23771" y="691861"/>
                      <a:pt x="41536" y="556811"/>
                      <a:pt x="0" y="410779"/>
                    </a:cubicBezTo>
                    <a:cubicBezTo>
                      <a:pt x="-41536" y="264747"/>
                      <a:pt x="47156" y="11966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ea typeface="Cambria Math" panose="02040503050406030204" pitchFamily="18" charset="0"/>
                  </a:rPr>
                  <a:t>For example,</a:t>
                </a:r>
                <a:r>
                  <a:rPr lang="en-GB" sz="2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000" dirty="0">
                    <a:ea typeface="Cambria Math" panose="02040503050406030204" pitchFamily="18" charset="0"/>
                  </a:rPr>
                  <a:t>this </a:t>
                </a:r>
                <a:r>
                  <a:rPr lang="en-GB" sz="20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line</a:t>
                </a:r>
                <a:r>
                  <a:rPr lang="en-GB" sz="2000" dirty="0">
                    <a:ea typeface="Cambria Math" panose="02040503050406030204" pitchFamily="18" charset="0"/>
                  </a:rPr>
                  <a:t> is expressed as </a:t>
                </a:r>
              </a:p>
              <a:p>
                <a:endParaRPr lang="en-GB" sz="2000" b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1" y="1723179"/>
                <a:ext cx="2720030" cy="1400383"/>
              </a:xfrm>
              <a:prstGeom prst="rect">
                <a:avLst/>
              </a:prstGeom>
              <a:blipFill>
                <a:blip r:embed="rId6"/>
                <a:stretch>
                  <a:fillRect l="-1364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720030"/>
                          <a:gd name="connsiteY0" fmla="*/ 0 h 1400383"/>
                          <a:gd name="connsiteX1" fmla="*/ 516806 w 2720030"/>
                          <a:gd name="connsiteY1" fmla="*/ 0 h 1400383"/>
                          <a:gd name="connsiteX2" fmla="*/ 979211 w 2720030"/>
                          <a:gd name="connsiteY2" fmla="*/ 0 h 1400383"/>
                          <a:gd name="connsiteX3" fmla="*/ 1577617 w 2720030"/>
                          <a:gd name="connsiteY3" fmla="*/ 0 h 1400383"/>
                          <a:gd name="connsiteX4" fmla="*/ 2094423 w 2720030"/>
                          <a:gd name="connsiteY4" fmla="*/ 0 h 1400383"/>
                          <a:gd name="connsiteX5" fmla="*/ 2720030 w 2720030"/>
                          <a:gd name="connsiteY5" fmla="*/ 0 h 1400383"/>
                          <a:gd name="connsiteX6" fmla="*/ 2720030 w 2720030"/>
                          <a:gd name="connsiteY6" fmla="*/ 494802 h 1400383"/>
                          <a:gd name="connsiteX7" fmla="*/ 2720030 w 2720030"/>
                          <a:gd name="connsiteY7" fmla="*/ 961596 h 1400383"/>
                          <a:gd name="connsiteX8" fmla="*/ 2720030 w 2720030"/>
                          <a:gd name="connsiteY8" fmla="*/ 1400383 h 1400383"/>
                          <a:gd name="connsiteX9" fmla="*/ 2230425 w 2720030"/>
                          <a:gd name="connsiteY9" fmla="*/ 1400383 h 1400383"/>
                          <a:gd name="connsiteX10" fmla="*/ 1686419 w 2720030"/>
                          <a:gd name="connsiteY10" fmla="*/ 1400383 h 1400383"/>
                          <a:gd name="connsiteX11" fmla="*/ 1142413 w 2720030"/>
                          <a:gd name="connsiteY11" fmla="*/ 1400383 h 1400383"/>
                          <a:gd name="connsiteX12" fmla="*/ 625607 w 2720030"/>
                          <a:gd name="connsiteY12" fmla="*/ 1400383 h 1400383"/>
                          <a:gd name="connsiteX13" fmla="*/ 0 w 2720030"/>
                          <a:gd name="connsiteY13" fmla="*/ 1400383 h 1400383"/>
                          <a:gd name="connsiteX14" fmla="*/ 0 w 2720030"/>
                          <a:gd name="connsiteY14" fmla="*/ 905581 h 1400383"/>
                          <a:gd name="connsiteX15" fmla="*/ 0 w 2720030"/>
                          <a:gd name="connsiteY15" fmla="*/ 410779 h 1400383"/>
                          <a:gd name="connsiteX16" fmla="*/ 0 w 2720030"/>
                          <a:gd name="connsiteY16" fmla="*/ 0 h 14003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720030" h="1400383" extrusionOk="0">
                            <a:moveTo>
                              <a:pt x="0" y="0"/>
                            </a:moveTo>
                            <a:cubicBezTo>
                              <a:pt x="222595" y="-43535"/>
                              <a:pt x="267669" y="30514"/>
                              <a:pt x="516806" y="0"/>
                            </a:cubicBezTo>
                            <a:cubicBezTo>
                              <a:pt x="765943" y="-30514"/>
                              <a:pt x="867309" y="16090"/>
                              <a:pt x="979211" y="0"/>
                            </a:cubicBezTo>
                            <a:cubicBezTo>
                              <a:pt x="1091113" y="-16090"/>
                              <a:pt x="1382421" y="59566"/>
                              <a:pt x="1577617" y="0"/>
                            </a:cubicBezTo>
                            <a:cubicBezTo>
                              <a:pt x="1772813" y="-59566"/>
                              <a:pt x="1977736" y="22937"/>
                              <a:pt x="2094423" y="0"/>
                            </a:cubicBezTo>
                            <a:cubicBezTo>
                              <a:pt x="2211110" y="-22937"/>
                              <a:pt x="2413316" y="70668"/>
                              <a:pt x="2720030" y="0"/>
                            </a:cubicBezTo>
                            <a:cubicBezTo>
                              <a:pt x="2769728" y="246044"/>
                              <a:pt x="2682733" y="388144"/>
                              <a:pt x="2720030" y="494802"/>
                            </a:cubicBezTo>
                            <a:cubicBezTo>
                              <a:pt x="2757327" y="601460"/>
                              <a:pt x="2717629" y="844072"/>
                              <a:pt x="2720030" y="961596"/>
                            </a:cubicBezTo>
                            <a:cubicBezTo>
                              <a:pt x="2722431" y="1079120"/>
                              <a:pt x="2693014" y="1244645"/>
                              <a:pt x="2720030" y="1400383"/>
                            </a:cubicBezTo>
                            <a:cubicBezTo>
                              <a:pt x="2548123" y="1411762"/>
                              <a:pt x="2438404" y="1390622"/>
                              <a:pt x="2230425" y="1400383"/>
                            </a:cubicBezTo>
                            <a:cubicBezTo>
                              <a:pt x="2022446" y="1410144"/>
                              <a:pt x="1906917" y="1392302"/>
                              <a:pt x="1686419" y="1400383"/>
                            </a:cubicBezTo>
                            <a:cubicBezTo>
                              <a:pt x="1465921" y="1408464"/>
                              <a:pt x="1272730" y="1361148"/>
                              <a:pt x="1142413" y="1400383"/>
                            </a:cubicBezTo>
                            <a:cubicBezTo>
                              <a:pt x="1012096" y="1439618"/>
                              <a:pt x="757556" y="1356627"/>
                              <a:pt x="625607" y="1400383"/>
                            </a:cubicBezTo>
                            <a:cubicBezTo>
                              <a:pt x="493658" y="1444139"/>
                              <a:pt x="243831" y="1384812"/>
                              <a:pt x="0" y="1400383"/>
                            </a:cubicBezTo>
                            <a:cubicBezTo>
                              <a:pt x="-24863" y="1163927"/>
                              <a:pt x="23771" y="1119301"/>
                              <a:pt x="0" y="905581"/>
                            </a:cubicBezTo>
                            <a:cubicBezTo>
                              <a:pt x="-23771" y="691861"/>
                              <a:pt x="41536" y="556811"/>
                              <a:pt x="0" y="410779"/>
                            </a:cubicBezTo>
                            <a:cubicBezTo>
                              <a:pt x="-41536" y="264747"/>
                              <a:pt x="47156" y="11966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066BC6-FA1A-769B-DE33-921686FA2E36}"/>
              </a:ext>
            </a:extLst>
          </p:cNvPr>
          <p:cNvSpPr txBox="1"/>
          <p:nvPr/>
        </p:nvSpPr>
        <p:spPr>
          <a:xfrm>
            <a:off x="630671" y="3307564"/>
            <a:ext cx="2720030" cy="1015663"/>
          </a:xfrm>
          <a:custGeom>
            <a:avLst/>
            <a:gdLst>
              <a:gd name="connsiteX0" fmla="*/ 0 w 2720030"/>
              <a:gd name="connsiteY0" fmla="*/ 0 h 1015663"/>
              <a:gd name="connsiteX1" fmla="*/ 516806 w 2720030"/>
              <a:gd name="connsiteY1" fmla="*/ 0 h 1015663"/>
              <a:gd name="connsiteX2" fmla="*/ 979211 w 2720030"/>
              <a:gd name="connsiteY2" fmla="*/ 0 h 1015663"/>
              <a:gd name="connsiteX3" fmla="*/ 1577617 w 2720030"/>
              <a:gd name="connsiteY3" fmla="*/ 0 h 1015663"/>
              <a:gd name="connsiteX4" fmla="*/ 2094423 w 2720030"/>
              <a:gd name="connsiteY4" fmla="*/ 0 h 1015663"/>
              <a:gd name="connsiteX5" fmla="*/ 2720030 w 2720030"/>
              <a:gd name="connsiteY5" fmla="*/ 0 h 1015663"/>
              <a:gd name="connsiteX6" fmla="*/ 2720030 w 2720030"/>
              <a:gd name="connsiteY6" fmla="*/ 528145 h 1015663"/>
              <a:gd name="connsiteX7" fmla="*/ 2720030 w 2720030"/>
              <a:gd name="connsiteY7" fmla="*/ 1015663 h 1015663"/>
              <a:gd name="connsiteX8" fmla="*/ 2176024 w 2720030"/>
              <a:gd name="connsiteY8" fmla="*/ 1015663 h 1015663"/>
              <a:gd name="connsiteX9" fmla="*/ 1713619 w 2720030"/>
              <a:gd name="connsiteY9" fmla="*/ 1015663 h 1015663"/>
              <a:gd name="connsiteX10" fmla="*/ 1169613 w 2720030"/>
              <a:gd name="connsiteY10" fmla="*/ 1015663 h 1015663"/>
              <a:gd name="connsiteX11" fmla="*/ 625607 w 2720030"/>
              <a:gd name="connsiteY11" fmla="*/ 1015663 h 1015663"/>
              <a:gd name="connsiteX12" fmla="*/ 0 w 2720030"/>
              <a:gd name="connsiteY12" fmla="*/ 1015663 h 1015663"/>
              <a:gd name="connsiteX13" fmla="*/ 0 w 2720030"/>
              <a:gd name="connsiteY13" fmla="*/ 487518 h 1015663"/>
              <a:gd name="connsiteX14" fmla="*/ 0 w 2720030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1015663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57077" y="247890"/>
                  <a:pt x="2665974" y="368422"/>
                  <a:pt x="2720030" y="528145"/>
                </a:cubicBezTo>
                <a:cubicBezTo>
                  <a:pt x="2774086" y="687869"/>
                  <a:pt x="2715611" y="800329"/>
                  <a:pt x="2720030" y="1015663"/>
                </a:cubicBezTo>
                <a:cubicBezTo>
                  <a:pt x="2547485" y="1072468"/>
                  <a:pt x="2324737" y="983825"/>
                  <a:pt x="2176024" y="1015663"/>
                </a:cubicBezTo>
                <a:cubicBezTo>
                  <a:pt x="2027311" y="1047501"/>
                  <a:pt x="1919558" y="1009756"/>
                  <a:pt x="1713619" y="1015663"/>
                </a:cubicBezTo>
                <a:cubicBezTo>
                  <a:pt x="1507680" y="1021570"/>
                  <a:pt x="1390111" y="1007582"/>
                  <a:pt x="1169613" y="1015663"/>
                </a:cubicBezTo>
                <a:cubicBezTo>
                  <a:pt x="949115" y="1023744"/>
                  <a:pt x="755924" y="976428"/>
                  <a:pt x="625607" y="1015663"/>
                </a:cubicBezTo>
                <a:cubicBezTo>
                  <a:pt x="495290" y="1054898"/>
                  <a:pt x="289855" y="957704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Since it intercepts the y-axis at </a:t>
            </a:r>
            <a:r>
              <a:rPr lang="en-GB" sz="2000" b="1" dirty="0">
                <a:solidFill>
                  <a:srgbClr val="7030A0"/>
                </a:solidFill>
                <a:ea typeface="Cambria Math" panose="02040503050406030204" pitchFamily="18" charset="0"/>
              </a:rPr>
              <a:t>1</a:t>
            </a:r>
            <a:r>
              <a:rPr lang="en-GB" sz="2000" dirty="0">
                <a:ea typeface="Cambria Math" panose="02040503050406030204" pitchFamily="18" charset="0"/>
              </a:rPr>
              <a:t> and has a slope of </a:t>
            </a:r>
            <a:r>
              <a:rPr lang="en-GB" sz="2000" b="1" dirty="0">
                <a:solidFill>
                  <a:srgbClr val="0070C0"/>
                </a:solidFill>
                <a:ea typeface="Cambria Math" panose="02040503050406030204" pitchFamily="18" charset="0"/>
              </a:rPr>
              <a:t>0.5</a:t>
            </a:r>
            <a:endParaRPr lang="en-PH" sz="2500" b="1" dirty="0">
              <a:solidFill>
                <a:srgbClr val="0070C0"/>
              </a:solidFill>
              <a:ea typeface="Cambria Math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7F1B92-333D-DA83-2C99-58C73018E073}"/>
              </a:ext>
            </a:extLst>
          </p:cNvPr>
          <p:cNvGrpSpPr/>
          <p:nvPr/>
        </p:nvGrpSpPr>
        <p:grpSpPr>
          <a:xfrm>
            <a:off x="6297283" y="4073278"/>
            <a:ext cx="1026543" cy="320788"/>
            <a:chOff x="6297283" y="4073278"/>
            <a:chExt cx="1026543" cy="32078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BDAE00-C091-8D56-46B7-543E28E0C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283" y="4394066"/>
              <a:ext cx="1026543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1A1A6A-4B17-7562-7F15-D1892F28F4EA}"/>
                </a:ext>
              </a:extLst>
            </p:cNvPr>
            <p:cNvCxnSpPr>
              <a:cxnSpLocks/>
            </p:cNvCxnSpPr>
            <p:nvPr/>
          </p:nvCxnSpPr>
          <p:spPr>
            <a:xfrm>
              <a:off x="7323826" y="4073278"/>
              <a:ext cx="0" cy="32078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51CE1C2-2029-D373-98D4-0A6ED35A7A33}"/>
              </a:ext>
            </a:extLst>
          </p:cNvPr>
          <p:cNvSpPr/>
          <p:nvPr/>
        </p:nvSpPr>
        <p:spPr>
          <a:xfrm>
            <a:off x="3069802" y="4933017"/>
            <a:ext cx="1009291" cy="37352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D3092A-02C8-143A-1C44-6CC4C2643892}"/>
              </a:ext>
            </a:extLst>
          </p:cNvPr>
          <p:cNvSpPr/>
          <p:nvPr/>
        </p:nvSpPr>
        <p:spPr>
          <a:xfrm rot="10800000">
            <a:off x="7459146" y="4073278"/>
            <a:ext cx="1009291" cy="37352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F6A4DE6C-842B-2FF1-11A0-F629C73B685C}"/>
              </a:ext>
            </a:extLst>
          </p:cNvPr>
          <p:cNvSpPr/>
          <p:nvPr/>
        </p:nvSpPr>
        <p:spPr>
          <a:xfrm>
            <a:off x="9388423" y="3494848"/>
            <a:ext cx="360000" cy="36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3D598-40E5-B900-476D-2AF38C8FCD0F}"/>
                  </a:ext>
                </a:extLst>
              </p:cNvPr>
              <p:cNvSpPr txBox="1"/>
              <p:nvPr/>
            </p:nvSpPr>
            <p:spPr>
              <a:xfrm>
                <a:off x="126183" y="2223744"/>
                <a:ext cx="3851497" cy="2677656"/>
              </a:xfrm>
              <a:custGeom>
                <a:avLst/>
                <a:gdLst>
                  <a:gd name="connsiteX0" fmla="*/ 0 w 3851497"/>
                  <a:gd name="connsiteY0" fmla="*/ 0 h 2677656"/>
                  <a:gd name="connsiteX1" fmla="*/ 511699 w 3851497"/>
                  <a:gd name="connsiteY1" fmla="*/ 0 h 2677656"/>
                  <a:gd name="connsiteX2" fmla="*/ 946368 w 3851497"/>
                  <a:gd name="connsiteY2" fmla="*/ 0 h 2677656"/>
                  <a:gd name="connsiteX3" fmla="*/ 1573612 w 3851497"/>
                  <a:gd name="connsiteY3" fmla="*/ 0 h 2677656"/>
                  <a:gd name="connsiteX4" fmla="*/ 2085311 w 3851497"/>
                  <a:gd name="connsiteY4" fmla="*/ 0 h 2677656"/>
                  <a:gd name="connsiteX5" fmla="*/ 2597009 w 3851497"/>
                  <a:gd name="connsiteY5" fmla="*/ 0 h 2677656"/>
                  <a:gd name="connsiteX6" fmla="*/ 3224253 w 3851497"/>
                  <a:gd name="connsiteY6" fmla="*/ 0 h 2677656"/>
                  <a:gd name="connsiteX7" fmla="*/ 3851497 w 3851497"/>
                  <a:gd name="connsiteY7" fmla="*/ 0 h 2677656"/>
                  <a:gd name="connsiteX8" fmla="*/ 3851497 w 3851497"/>
                  <a:gd name="connsiteY8" fmla="*/ 589084 h 2677656"/>
                  <a:gd name="connsiteX9" fmla="*/ 3851497 w 3851497"/>
                  <a:gd name="connsiteY9" fmla="*/ 1071062 h 2677656"/>
                  <a:gd name="connsiteX10" fmla="*/ 3851497 w 3851497"/>
                  <a:gd name="connsiteY10" fmla="*/ 1553040 h 2677656"/>
                  <a:gd name="connsiteX11" fmla="*/ 3851497 w 3851497"/>
                  <a:gd name="connsiteY11" fmla="*/ 2088572 h 2677656"/>
                  <a:gd name="connsiteX12" fmla="*/ 3851497 w 3851497"/>
                  <a:gd name="connsiteY12" fmla="*/ 2677656 h 2677656"/>
                  <a:gd name="connsiteX13" fmla="*/ 3416828 w 3851497"/>
                  <a:gd name="connsiteY13" fmla="*/ 2677656 h 2677656"/>
                  <a:gd name="connsiteX14" fmla="*/ 2789584 w 3851497"/>
                  <a:gd name="connsiteY14" fmla="*/ 2677656 h 2677656"/>
                  <a:gd name="connsiteX15" fmla="*/ 2316400 w 3851497"/>
                  <a:gd name="connsiteY15" fmla="*/ 2677656 h 2677656"/>
                  <a:gd name="connsiteX16" fmla="*/ 1766186 w 3851497"/>
                  <a:gd name="connsiteY16" fmla="*/ 2677656 h 2677656"/>
                  <a:gd name="connsiteX17" fmla="*/ 1138943 w 3851497"/>
                  <a:gd name="connsiteY17" fmla="*/ 2677656 h 2677656"/>
                  <a:gd name="connsiteX18" fmla="*/ 588729 w 3851497"/>
                  <a:gd name="connsiteY18" fmla="*/ 2677656 h 2677656"/>
                  <a:gd name="connsiteX19" fmla="*/ 0 w 3851497"/>
                  <a:gd name="connsiteY19" fmla="*/ 2677656 h 2677656"/>
                  <a:gd name="connsiteX20" fmla="*/ 0 w 3851497"/>
                  <a:gd name="connsiteY20" fmla="*/ 2195678 h 2677656"/>
                  <a:gd name="connsiteX21" fmla="*/ 0 w 3851497"/>
                  <a:gd name="connsiteY21" fmla="*/ 1686923 h 2677656"/>
                  <a:gd name="connsiteX22" fmla="*/ 0 w 3851497"/>
                  <a:gd name="connsiteY22" fmla="*/ 1097839 h 2677656"/>
                  <a:gd name="connsiteX23" fmla="*/ 0 w 3851497"/>
                  <a:gd name="connsiteY23" fmla="*/ 562308 h 2677656"/>
                  <a:gd name="connsiteX24" fmla="*/ 0 w 3851497"/>
                  <a:gd name="connsiteY24" fmla="*/ 0 h 26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51497" h="2677656" extrusionOk="0">
                    <a:moveTo>
                      <a:pt x="0" y="0"/>
                    </a:moveTo>
                    <a:cubicBezTo>
                      <a:pt x="116015" y="-43263"/>
                      <a:pt x="292062" y="41595"/>
                      <a:pt x="511699" y="0"/>
                    </a:cubicBezTo>
                    <a:cubicBezTo>
                      <a:pt x="731336" y="-41595"/>
                      <a:pt x="752448" y="7209"/>
                      <a:pt x="946368" y="0"/>
                    </a:cubicBezTo>
                    <a:cubicBezTo>
                      <a:pt x="1140288" y="-7209"/>
                      <a:pt x="1366447" y="14816"/>
                      <a:pt x="1573612" y="0"/>
                    </a:cubicBezTo>
                    <a:cubicBezTo>
                      <a:pt x="1780777" y="-14816"/>
                      <a:pt x="1880396" y="5538"/>
                      <a:pt x="2085311" y="0"/>
                    </a:cubicBezTo>
                    <a:cubicBezTo>
                      <a:pt x="2290226" y="-5538"/>
                      <a:pt x="2413989" y="30711"/>
                      <a:pt x="2597009" y="0"/>
                    </a:cubicBezTo>
                    <a:cubicBezTo>
                      <a:pt x="2780029" y="-30711"/>
                      <a:pt x="3013844" y="31815"/>
                      <a:pt x="3224253" y="0"/>
                    </a:cubicBezTo>
                    <a:cubicBezTo>
                      <a:pt x="3434662" y="-31815"/>
                      <a:pt x="3649117" y="42395"/>
                      <a:pt x="3851497" y="0"/>
                    </a:cubicBezTo>
                    <a:cubicBezTo>
                      <a:pt x="3897628" y="158590"/>
                      <a:pt x="3848341" y="321994"/>
                      <a:pt x="3851497" y="589084"/>
                    </a:cubicBezTo>
                    <a:cubicBezTo>
                      <a:pt x="3854653" y="856174"/>
                      <a:pt x="3796542" y="831130"/>
                      <a:pt x="3851497" y="1071062"/>
                    </a:cubicBezTo>
                    <a:cubicBezTo>
                      <a:pt x="3906452" y="1310994"/>
                      <a:pt x="3809502" y="1426376"/>
                      <a:pt x="3851497" y="1553040"/>
                    </a:cubicBezTo>
                    <a:cubicBezTo>
                      <a:pt x="3893492" y="1679704"/>
                      <a:pt x="3803518" y="1891713"/>
                      <a:pt x="3851497" y="2088572"/>
                    </a:cubicBezTo>
                    <a:cubicBezTo>
                      <a:pt x="3899476" y="2285431"/>
                      <a:pt x="3838621" y="2484566"/>
                      <a:pt x="3851497" y="2677656"/>
                    </a:cubicBezTo>
                    <a:cubicBezTo>
                      <a:pt x="3756699" y="2714119"/>
                      <a:pt x="3615381" y="2641873"/>
                      <a:pt x="3416828" y="2677656"/>
                    </a:cubicBezTo>
                    <a:cubicBezTo>
                      <a:pt x="3218275" y="2713439"/>
                      <a:pt x="3047382" y="2617530"/>
                      <a:pt x="2789584" y="2677656"/>
                    </a:cubicBezTo>
                    <a:cubicBezTo>
                      <a:pt x="2531786" y="2737782"/>
                      <a:pt x="2532612" y="2656710"/>
                      <a:pt x="2316400" y="2677656"/>
                    </a:cubicBezTo>
                    <a:cubicBezTo>
                      <a:pt x="2100188" y="2698602"/>
                      <a:pt x="1929547" y="2675793"/>
                      <a:pt x="1766186" y="2677656"/>
                    </a:cubicBezTo>
                    <a:cubicBezTo>
                      <a:pt x="1602825" y="2679519"/>
                      <a:pt x="1277851" y="2666915"/>
                      <a:pt x="1138943" y="2677656"/>
                    </a:cubicBezTo>
                    <a:cubicBezTo>
                      <a:pt x="1000035" y="2688397"/>
                      <a:pt x="745414" y="2630679"/>
                      <a:pt x="588729" y="2677656"/>
                    </a:cubicBezTo>
                    <a:cubicBezTo>
                      <a:pt x="432044" y="2724633"/>
                      <a:pt x="225787" y="2656153"/>
                      <a:pt x="0" y="2677656"/>
                    </a:cubicBezTo>
                    <a:cubicBezTo>
                      <a:pt x="-39412" y="2544343"/>
                      <a:pt x="9731" y="2370173"/>
                      <a:pt x="0" y="2195678"/>
                    </a:cubicBezTo>
                    <a:cubicBezTo>
                      <a:pt x="-9731" y="2021183"/>
                      <a:pt x="45657" y="1850404"/>
                      <a:pt x="0" y="1686923"/>
                    </a:cubicBezTo>
                    <a:cubicBezTo>
                      <a:pt x="-45657" y="1523443"/>
                      <a:pt x="16955" y="1241924"/>
                      <a:pt x="0" y="1097839"/>
                    </a:cubicBezTo>
                    <a:cubicBezTo>
                      <a:pt x="-16955" y="953754"/>
                      <a:pt x="12620" y="806388"/>
                      <a:pt x="0" y="562308"/>
                    </a:cubicBezTo>
                    <a:cubicBezTo>
                      <a:pt x="-12620" y="318228"/>
                      <a:pt x="40341" y="247539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</a:rPr>
                  <a:t>This </a:t>
                </a:r>
                <a:r>
                  <a:rPr lang="en-GB" sz="2800" b="1" dirty="0">
                    <a:ea typeface="Cambria Math" panose="02040503050406030204" pitchFamily="18" charset="0"/>
                  </a:rPr>
                  <a:t>new data point </a:t>
                </a:r>
                <a:r>
                  <a:rPr lang="en-GB" sz="2800" dirty="0">
                    <a:ea typeface="Cambria Math" panose="02040503050406030204" pitchFamily="18" charset="0"/>
                  </a:rPr>
                  <a:t>will belong to the </a:t>
                </a:r>
                <a:r>
                  <a:rPr lang="en-GB" sz="28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negative group (-1)</a:t>
                </a:r>
                <a:r>
                  <a:rPr lang="en-GB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because</a:t>
                </a:r>
                <a:r>
                  <a:rPr lang="en-GB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b="1" dirty="0">
                    <a:ea typeface="Cambria Math" panose="02040503050406030204" pitchFamily="18" charset="0"/>
                  </a:rPr>
                  <a:t>is less than zero </a:t>
                </a:r>
                <a:r>
                  <a:rPr lang="en-GB" sz="2800" dirty="0">
                    <a:ea typeface="Cambria Math" panose="02040503050406030204" pitchFamily="18" charset="0"/>
                  </a:rPr>
                  <a:t>and</a:t>
                </a:r>
                <a:r>
                  <a:rPr lang="en-GB" sz="2800" b="1" dirty="0"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it is located</a:t>
                </a:r>
                <a:r>
                  <a:rPr lang="en-GB" sz="2800" b="1" dirty="0">
                    <a:ea typeface="Cambria Math" panose="02040503050406030204" pitchFamily="18" charset="0"/>
                  </a:rPr>
                  <a:t> below the </a:t>
                </a:r>
                <a:r>
                  <a:rPr lang="en-GB" sz="28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hyperplane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3D598-40E5-B900-476D-2AF38C8FC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3" y="2223744"/>
                <a:ext cx="3851497" cy="2677656"/>
              </a:xfrm>
              <a:prstGeom prst="rect">
                <a:avLst/>
              </a:prstGeom>
              <a:blipFill>
                <a:blip r:embed="rId6"/>
                <a:stretch>
                  <a:fillRect l="-3289" t="-2844" r="-1974" b="-5213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51497"/>
                          <a:gd name="connsiteY0" fmla="*/ 0 h 2677656"/>
                          <a:gd name="connsiteX1" fmla="*/ 511699 w 3851497"/>
                          <a:gd name="connsiteY1" fmla="*/ 0 h 2677656"/>
                          <a:gd name="connsiteX2" fmla="*/ 946368 w 3851497"/>
                          <a:gd name="connsiteY2" fmla="*/ 0 h 2677656"/>
                          <a:gd name="connsiteX3" fmla="*/ 1573612 w 3851497"/>
                          <a:gd name="connsiteY3" fmla="*/ 0 h 2677656"/>
                          <a:gd name="connsiteX4" fmla="*/ 2085311 w 3851497"/>
                          <a:gd name="connsiteY4" fmla="*/ 0 h 2677656"/>
                          <a:gd name="connsiteX5" fmla="*/ 2597009 w 3851497"/>
                          <a:gd name="connsiteY5" fmla="*/ 0 h 2677656"/>
                          <a:gd name="connsiteX6" fmla="*/ 3224253 w 3851497"/>
                          <a:gd name="connsiteY6" fmla="*/ 0 h 2677656"/>
                          <a:gd name="connsiteX7" fmla="*/ 3851497 w 3851497"/>
                          <a:gd name="connsiteY7" fmla="*/ 0 h 2677656"/>
                          <a:gd name="connsiteX8" fmla="*/ 3851497 w 3851497"/>
                          <a:gd name="connsiteY8" fmla="*/ 589084 h 2677656"/>
                          <a:gd name="connsiteX9" fmla="*/ 3851497 w 3851497"/>
                          <a:gd name="connsiteY9" fmla="*/ 1071062 h 2677656"/>
                          <a:gd name="connsiteX10" fmla="*/ 3851497 w 3851497"/>
                          <a:gd name="connsiteY10" fmla="*/ 1553040 h 2677656"/>
                          <a:gd name="connsiteX11" fmla="*/ 3851497 w 3851497"/>
                          <a:gd name="connsiteY11" fmla="*/ 2088572 h 2677656"/>
                          <a:gd name="connsiteX12" fmla="*/ 3851497 w 3851497"/>
                          <a:gd name="connsiteY12" fmla="*/ 2677656 h 2677656"/>
                          <a:gd name="connsiteX13" fmla="*/ 3416828 w 3851497"/>
                          <a:gd name="connsiteY13" fmla="*/ 2677656 h 2677656"/>
                          <a:gd name="connsiteX14" fmla="*/ 2789584 w 3851497"/>
                          <a:gd name="connsiteY14" fmla="*/ 2677656 h 2677656"/>
                          <a:gd name="connsiteX15" fmla="*/ 2316400 w 3851497"/>
                          <a:gd name="connsiteY15" fmla="*/ 2677656 h 2677656"/>
                          <a:gd name="connsiteX16" fmla="*/ 1766186 w 3851497"/>
                          <a:gd name="connsiteY16" fmla="*/ 2677656 h 2677656"/>
                          <a:gd name="connsiteX17" fmla="*/ 1138943 w 3851497"/>
                          <a:gd name="connsiteY17" fmla="*/ 2677656 h 2677656"/>
                          <a:gd name="connsiteX18" fmla="*/ 588729 w 3851497"/>
                          <a:gd name="connsiteY18" fmla="*/ 2677656 h 2677656"/>
                          <a:gd name="connsiteX19" fmla="*/ 0 w 3851497"/>
                          <a:gd name="connsiteY19" fmla="*/ 2677656 h 2677656"/>
                          <a:gd name="connsiteX20" fmla="*/ 0 w 3851497"/>
                          <a:gd name="connsiteY20" fmla="*/ 2195678 h 2677656"/>
                          <a:gd name="connsiteX21" fmla="*/ 0 w 3851497"/>
                          <a:gd name="connsiteY21" fmla="*/ 1686923 h 2677656"/>
                          <a:gd name="connsiteX22" fmla="*/ 0 w 3851497"/>
                          <a:gd name="connsiteY22" fmla="*/ 1097839 h 2677656"/>
                          <a:gd name="connsiteX23" fmla="*/ 0 w 3851497"/>
                          <a:gd name="connsiteY23" fmla="*/ 562308 h 2677656"/>
                          <a:gd name="connsiteX24" fmla="*/ 0 w 3851497"/>
                          <a:gd name="connsiteY24" fmla="*/ 0 h 2677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3851497" h="2677656" extrusionOk="0">
                            <a:moveTo>
                              <a:pt x="0" y="0"/>
                            </a:moveTo>
                            <a:cubicBezTo>
                              <a:pt x="116015" y="-43263"/>
                              <a:pt x="292062" y="41595"/>
                              <a:pt x="511699" y="0"/>
                            </a:cubicBezTo>
                            <a:cubicBezTo>
                              <a:pt x="731336" y="-41595"/>
                              <a:pt x="752448" y="7209"/>
                              <a:pt x="946368" y="0"/>
                            </a:cubicBezTo>
                            <a:cubicBezTo>
                              <a:pt x="1140288" y="-7209"/>
                              <a:pt x="1366447" y="14816"/>
                              <a:pt x="1573612" y="0"/>
                            </a:cubicBezTo>
                            <a:cubicBezTo>
                              <a:pt x="1780777" y="-14816"/>
                              <a:pt x="1880396" y="5538"/>
                              <a:pt x="2085311" y="0"/>
                            </a:cubicBezTo>
                            <a:cubicBezTo>
                              <a:pt x="2290226" y="-5538"/>
                              <a:pt x="2413989" y="30711"/>
                              <a:pt x="2597009" y="0"/>
                            </a:cubicBezTo>
                            <a:cubicBezTo>
                              <a:pt x="2780029" y="-30711"/>
                              <a:pt x="3013844" y="31815"/>
                              <a:pt x="3224253" y="0"/>
                            </a:cubicBezTo>
                            <a:cubicBezTo>
                              <a:pt x="3434662" y="-31815"/>
                              <a:pt x="3649117" y="42395"/>
                              <a:pt x="3851497" y="0"/>
                            </a:cubicBezTo>
                            <a:cubicBezTo>
                              <a:pt x="3897628" y="158590"/>
                              <a:pt x="3848341" y="321994"/>
                              <a:pt x="3851497" y="589084"/>
                            </a:cubicBezTo>
                            <a:cubicBezTo>
                              <a:pt x="3854653" y="856174"/>
                              <a:pt x="3796542" y="831130"/>
                              <a:pt x="3851497" y="1071062"/>
                            </a:cubicBezTo>
                            <a:cubicBezTo>
                              <a:pt x="3906452" y="1310994"/>
                              <a:pt x="3809502" y="1426376"/>
                              <a:pt x="3851497" y="1553040"/>
                            </a:cubicBezTo>
                            <a:cubicBezTo>
                              <a:pt x="3893492" y="1679704"/>
                              <a:pt x="3803518" y="1891713"/>
                              <a:pt x="3851497" y="2088572"/>
                            </a:cubicBezTo>
                            <a:cubicBezTo>
                              <a:pt x="3899476" y="2285431"/>
                              <a:pt x="3838621" y="2484566"/>
                              <a:pt x="3851497" y="2677656"/>
                            </a:cubicBezTo>
                            <a:cubicBezTo>
                              <a:pt x="3756699" y="2714119"/>
                              <a:pt x="3615381" y="2641873"/>
                              <a:pt x="3416828" y="2677656"/>
                            </a:cubicBezTo>
                            <a:cubicBezTo>
                              <a:pt x="3218275" y="2713439"/>
                              <a:pt x="3047382" y="2617530"/>
                              <a:pt x="2789584" y="2677656"/>
                            </a:cubicBezTo>
                            <a:cubicBezTo>
                              <a:pt x="2531786" y="2737782"/>
                              <a:pt x="2532612" y="2656710"/>
                              <a:pt x="2316400" y="2677656"/>
                            </a:cubicBezTo>
                            <a:cubicBezTo>
                              <a:pt x="2100188" y="2698602"/>
                              <a:pt x="1929547" y="2675793"/>
                              <a:pt x="1766186" y="2677656"/>
                            </a:cubicBezTo>
                            <a:cubicBezTo>
                              <a:pt x="1602825" y="2679519"/>
                              <a:pt x="1277851" y="2666915"/>
                              <a:pt x="1138943" y="2677656"/>
                            </a:cubicBezTo>
                            <a:cubicBezTo>
                              <a:pt x="1000035" y="2688397"/>
                              <a:pt x="745414" y="2630679"/>
                              <a:pt x="588729" y="2677656"/>
                            </a:cubicBezTo>
                            <a:cubicBezTo>
                              <a:pt x="432044" y="2724633"/>
                              <a:pt x="225787" y="2656153"/>
                              <a:pt x="0" y="2677656"/>
                            </a:cubicBezTo>
                            <a:cubicBezTo>
                              <a:pt x="-39412" y="2544343"/>
                              <a:pt x="9731" y="2370173"/>
                              <a:pt x="0" y="2195678"/>
                            </a:cubicBezTo>
                            <a:cubicBezTo>
                              <a:pt x="-9731" y="2021183"/>
                              <a:pt x="45657" y="1850404"/>
                              <a:pt x="0" y="1686923"/>
                            </a:cubicBezTo>
                            <a:cubicBezTo>
                              <a:pt x="-45657" y="1523443"/>
                              <a:pt x="16955" y="1241924"/>
                              <a:pt x="0" y="1097839"/>
                            </a:cubicBezTo>
                            <a:cubicBezTo>
                              <a:pt x="-16955" y="953754"/>
                              <a:pt x="12620" y="806388"/>
                              <a:pt x="0" y="562308"/>
                            </a:cubicBezTo>
                            <a:cubicBezTo>
                              <a:pt x="-12620" y="318228"/>
                              <a:pt x="40341" y="24753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20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8279392" y="2505760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E2D8F0-3D7B-30A1-8E4D-4DF7A488847B}"/>
              </a:ext>
            </a:extLst>
          </p:cNvPr>
          <p:cNvSpPr txBox="1"/>
          <p:nvPr/>
        </p:nvSpPr>
        <p:spPr>
          <a:xfrm>
            <a:off x="135390" y="628390"/>
            <a:ext cx="3851497" cy="1815882"/>
          </a:xfrm>
          <a:custGeom>
            <a:avLst/>
            <a:gdLst>
              <a:gd name="connsiteX0" fmla="*/ 0 w 3851497"/>
              <a:gd name="connsiteY0" fmla="*/ 0 h 1815882"/>
              <a:gd name="connsiteX1" fmla="*/ 511699 w 3851497"/>
              <a:gd name="connsiteY1" fmla="*/ 0 h 1815882"/>
              <a:gd name="connsiteX2" fmla="*/ 946368 w 3851497"/>
              <a:gd name="connsiteY2" fmla="*/ 0 h 1815882"/>
              <a:gd name="connsiteX3" fmla="*/ 1573612 w 3851497"/>
              <a:gd name="connsiteY3" fmla="*/ 0 h 1815882"/>
              <a:gd name="connsiteX4" fmla="*/ 2085311 w 3851497"/>
              <a:gd name="connsiteY4" fmla="*/ 0 h 1815882"/>
              <a:gd name="connsiteX5" fmla="*/ 2597009 w 3851497"/>
              <a:gd name="connsiteY5" fmla="*/ 0 h 1815882"/>
              <a:gd name="connsiteX6" fmla="*/ 3224253 w 3851497"/>
              <a:gd name="connsiteY6" fmla="*/ 0 h 1815882"/>
              <a:gd name="connsiteX7" fmla="*/ 3851497 w 3851497"/>
              <a:gd name="connsiteY7" fmla="*/ 0 h 1815882"/>
              <a:gd name="connsiteX8" fmla="*/ 3851497 w 3851497"/>
              <a:gd name="connsiteY8" fmla="*/ 490288 h 1815882"/>
              <a:gd name="connsiteX9" fmla="*/ 3851497 w 3851497"/>
              <a:gd name="connsiteY9" fmla="*/ 907941 h 1815882"/>
              <a:gd name="connsiteX10" fmla="*/ 3851497 w 3851497"/>
              <a:gd name="connsiteY10" fmla="*/ 1325594 h 1815882"/>
              <a:gd name="connsiteX11" fmla="*/ 3851497 w 3851497"/>
              <a:gd name="connsiteY11" fmla="*/ 1815882 h 1815882"/>
              <a:gd name="connsiteX12" fmla="*/ 3262768 w 3851497"/>
              <a:gd name="connsiteY12" fmla="*/ 1815882 h 1815882"/>
              <a:gd name="connsiteX13" fmla="*/ 2635524 w 3851497"/>
              <a:gd name="connsiteY13" fmla="*/ 1815882 h 1815882"/>
              <a:gd name="connsiteX14" fmla="*/ 2008281 w 3851497"/>
              <a:gd name="connsiteY14" fmla="*/ 1815882 h 1815882"/>
              <a:gd name="connsiteX15" fmla="*/ 1535097 w 3851497"/>
              <a:gd name="connsiteY15" fmla="*/ 1815882 h 1815882"/>
              <a:gd name="connsiteX16" fmla="*/ 984883 w 3851497"/>
              <a:gd name="connsiteY16" fmla="*/ 1815882 h 1815882"/>
              <a:gd name="connsiteX17" fmla="*/ 0 w 3851497"/>
              <a:gd name="connsiteY17" fmla="*/ 1815882 h 1815882"/>
              <a:gd name="connsiteX18" fmla="*/ 0 w 3851497"/>
              <a:gd name="connsiteY18" fmla="*/ 1361912 h 1815882"/>
              <a:gd name="connsiteX19" fmla="*/ 0 w 3851497"/>
              <a:gd name="connsiteY19" fmla="*/ 944259 h 1815882"/>
              <a:gd name="connsiteX20" fmla="*/ 0 w 3851497"/>
              <a:gd name="connsiteY20" fmla="*/ 526606 h 1815882"/>
              <a:gd name="connsiteX21" fmla="*/ 0 w 3851497"/>
              <a:gd name="connsiteY21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51497" h="1815882" extrusionOk="0">
                <a:moveTo>
                  <a:pt x="0" y="0"/>
                </a:moveTo>
                <a:cubicBezTo>
                  <a:pt x="116015" y="-43263"/>
                  <a:pt x="292062" y="41595"/>
                  <a:pt x="511699" y="0"/>
                </a:cubicBezTo>
                <a:cubicBezTo>
                  <a:pt x="731336" y="-41595"/>
                  <a:pt x="752448" y="7209"/>
                  <a:pt x="946368" y="0"/>
                </a:cubicBezTo>
                <a:cubicBezTo>
                  <a:pt x="1140288" y="-7209"/>
                  <a:pt x="1366447" y="14816"/>
                  <a:pt x="1573612" y="0"/>
                </a:cubicBezTo>
                <a:cubicBezTo>
                  <a:pt x="1780777" y="-14816"/>
                  <a:pt x="1880396" y="5538"/>
                  <a:pt x="2085311" y="0"/>
                </a:cubicBezTo>
                <a:cubicBezTo>
                  <a:pt x="2290226" y="-5538"/>
                  <a:pt x="2413989" y="30711"/>
                  <a:pt x="2597009" y="0"/>
                </a:cubicBezTo>
                <a:cubicBezTo>
                  <a:pt x="2780029" y="-30711"/>
                  <a:pt x="3013844" y="31815"/>
                  <a:pt x="3224253" y="0"/>
                </a:cubicBezTo>
                <a:cubicBezTo>
                  <a:pt x="3434662" y="-31815"/>
                  <a:pt x="3649117" y="42395"/>
                  <a:pt x="3851497" y="0"/>
                </a:cubicBezTo>
                <a:cubicBezTo>
                  <a:pt x="3874377" y="99429"/>
                  <a:pt x="3846714" y="303677"/>
                  <a:pt x="3851497" y="490288"/>
                </a:cubicBezTo>
                <a:cubicBezTo>
                  <a:pt x="3856280" y="676899"/>
                  <a:pt x="3802854" y="721166"/>
                  <a:pt x="3851497" y="907941"/>
                </a:cubicBezTo>
                <a:cubicBezTo>
                  <a:pt x="3900140" y="1094716"/>
                  <a:pt x="3849171" y="1181263"/>
                  <a:pt x="3851497" y="1325594"/>
                </a:cubicBezTo>
                <a:cubicBezTo>
                  <a:pt x="3853823" y="1469925"/>
                  <a:pt x="3806102" y="1584263"/>
                  <a:pt x="3851497" y="1815882"/>
                </a:cubicBezTo>
                <a:cubicBezTo>
                  <a:pt x="3717330" y="1843943"/>
                  <a:pt x="3447097" y="1791534"/>
                  <a:pt x="3262768" y="1815882"/>
                </a:cubicBezTo>
                <a:cubicBezTo>
                  <a:pt x="3078439" y="1840230"/>
                  <a:pt x="2867545" y="1751953"/>
                  <a:pt x="2635524" y="1815882"/>
                </a:cubicBezTo>
                <a:cubicBezTo>
                  <a:pt x="2403503" y="1879811"/>
                  <a:pt x="2259582" y="1754831"/>
                  <a:pt x="2008281" y="1815882"/>
                </a:cubicBezTo>
                <a:cubicBezTo>
                  <a:pt x="1756980" y="1876933"/>
                  <a:pt x="1751309" y="1794936"/>
                  <a:pt x="1535097" y="1815882"/>
                </a:cubicBezTo>
                <a:cubicBezTo>
                  <a:pt x="1318885" y="1836828"/>
                  <a:pt x="1148244" y="1814019"/>
                  <a:pt x="984883" y="1815882"/>
                </a:cubicBezTo>
                <a:cubicBezTo>
                  <a:pt x="821522" y="1817745"/>
                  <a:pt x="452539" y="1793940"/>
                  <a:pt x="0" y="1815882"/>
                </a:cubicBezTo>
                <a:cubicBezTo>
                  <a:pt x="-45962" y="1602024"/>
                  <a:pt x="5308" y="1574613"/>
                  <a:pt x="0" y="1361912"/>
                </a:cubicBezTo>
                <a:cubicBezTo>
                  <a:pt x="-5308" y="1149211"/>
                  <a:pt x="40675" y="1031676"/>
                  <a:pt x="0" y="944259"/>
                </a:cubicBezTo>
                <a:cubicBezTo>
                  <a:pt x="-40675" y="856842"/>
                  <a:pt x="46319" y="724577"/>
                  <a:pt x="0" y="526606"/>
                </a:cubicBezTo>
                <a:cubicBezTo>
                  <a:pt x="-46319" y="328635"/>
                  <a:pt x="59605" y="141663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We can calculate the distance between two parallel lines with this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25FA4-4DAF-D998-EAE4-D91DD5BD77F4}"/>
                  </a:ext>
                </a:extLst>
              </p:cNvPr>
              <p:cNvSpPr txBox="1"/>
              <p:nvPr/>
            </p:nvSpPr>
            <p:spPr>
              <a:xfrm>
                <a:off x="126184" y="2725252"/>
                <a:ext cx="2659349" cy="10914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25FA4-4DAF-D998-EAE4-D91DD5BD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2725252"/>
                <a:ext cx="2659349" cy="10914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9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243039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257844" y="694267"/>
                <a:ext cx="1494756" cy="461665"/>
              </a:xfrm>
              <a:custGeom>
                <a:avLst/>
                <a:gdLst>
                  <a:gd name="connsiteX0" fmla="*/ 0 w 1494756"/>
                  <a:gd name="connsiteY0" fmla="*/ 0 h 461665"/>
                  <a:gd name="connsiteX1" fmla="*/ 483304 w 1494756"/>
                  <a:gd name="connsiteY1" fmla="*/ 0 h 461665"/>
                  <a:gd name="connsiteX2" fmla="*/ 936714 w 1494756"/>
                  <a:gd name="connsiteY2" fmla="*/ 0 h 461665"/>
                  <a:gd name="connsiteX3" fmla="*/ 1494756 w 1494756"/>
                  <a:gd name="connsiteY3" fmla="*/ 0 h 461665"/>
                  <a:gd name="connsiteX4" fmla="*/ 1494756 w 1494756"/>
                  <a:gd name="connsiteY4" fmla="*/ 461665 h 461665"/>
                  <a:gd name="connsiteX5" fmla="*/ 1026399 w 1494756"/>
                  <a:gd name="connsiteY5" fmla="*/ 461665 h 461665"/>
                  <a:gd name="connsiteX6" fmla="*/ 498252 w 1494756"/>
                  <a:gd name="connsiteY6" fmla="*/ 461665 h 461665"/>
                  <a:gd name="connsiteX7" fmla="*/ 0 w 1494756"/>
                  <a:gd name="connsiteY7" fmla="*/ 461665 h 461665"/>
                  <a:gd name="connsiteX8" fmla="*/ 0 w 1494756"/>
                  <a:gd name="connsiteY8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756" h="461665" extrusionOk="0">
                    <a:moveTo>
                      <a:pt x="0" y="0"/>
                    </a:moveTo>
                    <a:cubicBezTo>
                      <a:pt x="187425" y="-41053"/>
                      <a:pt x="329720" y="21367"/>
                      <a:pt x="483304" y="0"/>
                    </a:cubicBezTo>
                    <a:cubicBezTo>
                      <a:pt x="636888" y="-21367"/>
                      <a:pt x="792808" y="15268"/>
                      <a:pt x="936714" y="0"/>
                    </a:cubicBezTo>
                    <a:cubicBezTo>
                      <a:pt x="1080620" y="-15268"/>
                      <a:pt x="1268590" y="33788"/>
                      <a:pt x="1494756" y="0"/>
                    </a:cubicBezTo>
                    <a:cubicBezTo>
                      <a:pt x="1497104" y="217652"/>
                      <a:pt x="1467949" y="330148"/>
                      <a:pt x="1494756" y="461665"/>
                    </a:cubicBezTo>
                    <a:cubicBezTo>
                      <a:pt x="1305830" y="474679"/>
                      <a:pt x="1191650" y="458448"/>
                      <a:pt x="1026399" y="461665"/>
                    </a:cubicBezTo>
                    <a:cubicBezTo>
                      <a:pt x="861148" y="464882"/>
                      <a:pt x="686864" y="417276"/>
                      <a:pt x="498252" y="461665"/>
                    </a:cubicBezTo>
                    <a:cubicBezTo>
                      <a:pt x="309640" y="506054"/>
                      <a:pt x="190568" y="441870"/>
                      <a:pt x="0" y="461665"/>
                    </a:cubicBezTo>
                    <a:cubicBezTo>
                      <a:pt x="-44876" y="298091"/>
                      <a:pt x="27200" y="14458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44" y="694267"/>
                <a:ext cx="1494756" cy="461665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494756"/>
                          <a:gd name="connsiteY0" fmla="*/ 0 h 461665"/>
                          <a:gd name="connsiteX1" fmla="*/ 483304 w 1494756"/>
                          <a:gd name="connsiteY1" fmla="*/ 0 h 461665"/>
                          <a:gd name="connsiteX2" fmla="*/ 936714 w 1494756"/>
                          <a:gd name="connsiteY2" fmla="*/ 0 h 461665"/>
                          <a:gd name="connsiteX3" fmla="*/ 1494756 w 1494756"/>
                          <a:gd name="connsiteY3" fmla="*/ 0 h 461665"/>
                          <a:gd name="connsiteX4" fmla="*/ 1494756 w 1494756"/>
                          <a:gd name="connsiteY4" fmla="*/ 461665 h 461665"/>
                          <a:gd name="connsiteX5" fmla="*/ 1026399 w 1494756"/>
                          <a:gd name="connsiteY5" fmla="*/ 461665 h 461665"/>
                          <a:gd name="connsiteX6" fmla="*/ 498252 w 1494756"/>
                          <a:gd name="connsiteY6" fmla="*/ 461665 h 461665"/>
                          <a:gd name="connsiteX7" fmla="*/ 0 w 1494756"/>
                          <a:gd name="connsiteY7" fmla="*/ 461665 h 461665"/>
                          <a:gd name="connsiteX8" fmla="*/ 0 w 1494756"/>
                          <a:gd name="connsiteY8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494756" h="461665" extrusionOk="0">
                            <a:moveTo>
                              <a:pt x="0" y="0"/>
                            </a:moveTo>
                            <a:cubicBezTo>
                              <a:pt x="187425" y="-41053"/>
                              <a:pt x="329720" y="21367"/>
                              <a:pt x="483304" y="0"/>
                            </a:cubicBezTo>
                            <a:cubicBezTo>
                              <a:pt x="636888" y="-21367"/>
                              <a:pt x="792808" y="15268"/>
                              <a:pt x="936714" y="0"/>
                            </a:cubicBezTo>
                            <a:cubicBezTo>
                              <a:pt x="1080620" y="-15268"/>
                              <a:pt x="1268590" y="33788"/>
                              <a:pt x="1494756" y="0"/>
                            </a:cubicBezTo>
                            <a:cubicBezTo>
                              <a:pt x="1497104" y="217652"/>
                              <a:pt x="1467949" y="330148"/>
                              <a:pt x="1494756" y="461665"/>
                            </a:cubicBezTo>
                            <a:cubicBezTo>
                              <a:pt x="1305830" y="474679"/>
                              <a:pt x="1191650" y="458448"/>
                              <a:pt x="1026399" y="461665"/>
                            </a:cubicBezTo>
                            <a:cubicBezTo>
                              <a:pt x="861148" y="464882"/>
                              <a:pt x="686864" y="417276"/>
                              <a:pt x="498252" y="461665"/>
                            </a:cubicBezTo>
                            <a:cubicBezTo>
                              <a:pt x="309640" y="506054"/>
                              <a:pt x="190568" y="441870"/>
                              <a:pt x="0" y="461665"/>
                            </a:cubicBezTo>
                            <a:cubicBezTo>
                              <a:pt x="-44876" y="298091"/>
                              <a:pt x="27200" y="1445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245817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333511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06390-BFA8-66A6-3FAC-431D31D5799C}"/>
                  </a:ext>
                </a:extLst>
              </p:cNvPr>
              <p:cNvSpPr txBox="1"/>
              <p:nvPr/>
            </p:nvSpPr>
            <p:spPr>
              <a:xfrm>
                <a:off x="248133" y="1446181"/>
                <a:ext cx="1757224" cy="461665"/>
              </a:xfrm>
              <a:custGeom>
                <a:avLst/>
                <a:gdLst>
                  <a:gd name="connsiteX0" fmla="*/ 0 w 1757224"/>
                  <a:gd name="connsiteY0" fmla="*/ 0 h 461665"/>
                  <a:gd name="connsiteX1" fmla="*/ 568169 w 1757224"/>
                  <a:gd name="connsiteY1" fmla="*/ 0 h 461665"/>
                  <a:gd name="connsiteX2" fmla="*/ 1101194 w 1757224"/>
                  <a:gd name="connsiteY2" fmla="*/ 0 h 461665"/>
                  <a:gd name="connsiteX3" fmla="*/ 1757224 w 1757224"/>
                  <a:gd name="connsiteY3" fmla="*/ 0 h 461665"/>
                  <a:gd name="connsiteX4" fmla="*/ 1757224 w 1757224"/>
                  <a:gd name="connsiteY4" fmla="*/ 461665 h 461665"/>
                  <a:gd name="connsiteX5" fmla="*/ 1206627 w 1757224"/>
                  <a:gd name="connsiteY5" fmla="*/ 461665 h 461665"/>
                  <a:gd name="connsiteX6" fmla="*/ 585741 w 1757224"/>
                  <a:gd name="connsiteY6" fmla="*/ 461665 h 461665"/>
                  <a:gd name="connsiteX7" fmla="*/ 0 w 1757224"/>
                  <a:gd name="connsiteY7" fmla="*/ 461665 h 461665"/>
                  <a:gd name="connsiteX8" fmla="*/ 0 w 1757224"/>
                  <a:gd name="connsiteY8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7224" h="461665" extrusionOk="0">
                    <a:moveTo>
                      <a:pt x="0" y="0"/>
                    </a:moveTo>
                    <a:cubicBezTo>
                      <a:pt x="155835" y="-29266"/>
                      <a:pt x="361657" y="1855"/>
                      <a:pt x="568169" y="0"/>
                    </a:cubicBezTo>
                    <a:cubicBezTo>
                      <a:pt x="774681" y="-1855"/>
                      <a:pt x="969689" y="34070"/>
                      <a:pt x="1101194" y="0"/>
                    </a:cubicBezTo>
                    <a:cubicBezTo>
                      <a:pt x="1232700" y="-34070"/>
                      <a:pt x="1553239" y="5171"/>
                      <a:pt x="1757224" y="0"/>
                    </a:cubicBezTo>
                    <a:cubicBezTo>
                      <a:pt x="1759572" y="217652"/>
                      <a:pt x="1730417" y="330148"/>
                      <a:pt x="1757224" y="461665"/>
                    </a:cubicBezTo>
                    <a:cubicBezTo>
                      <a:pt x="1492141" y="471457"/>
                      <a:pt x="1413647" y="408692"/>
                      <a:pt x="1206627" y="461665"/>
                    </a:cubicBezTo>
                    <a:cubicBezTo>
                      <a:pt x="999607" y="514638"/>
                      <a:pt x="873142" y="442042"/>
                      <a:pt x="585741" y="461665"/>
                    </a:cubicBezTo>
                    <a:cubicBezTo>
                      <a:pt x="298340" y="481288"/>
                      <a:pt x="267979" y="417440"/>
                      <a:pt x="0" y="461665"/>
                    </a:cubicBezTo>
                    <a:cubicBezTo>
                      <a:pt x="-44876" y="298091"/>
                      <a:pt x="27200" y="14458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06390-BFA8-66A6-3FAC-431D31D5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33" y="1446181"/>
                <a:ext cx="1757224" cy="461665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757224"/>
                          <a:gd name="connsiteY0" fmla="*/ 0 h 461665"/>
                          <a:gd name="connsiteX1" fmla="*/ 568169 w 1757224"/>
                          <a:gd name="connsiteY1" fmla="*/ 0 h 461665"/>
                          <a:gd name="connsiteX2" fmla="*/ 1101194 w 1757224"/>
                          <a:gd name="connsiteY2" fmla="*/ 0 h 461665"/>
                          <a:gd name="connsiteX3" fmla="*/ 1757224 w 1757224"/>
                          <a:gd name="connsiteY3" fmla="*/ 0 h 461665"/>
                          <a:gd name="connsiteX4" fmla="*/ 1757224 w 1757224"/>
                          <a:gd name="connsiteY4" fmla="*/ 461665 h 461665"/>
                          <a:gd name="connsiteX5" fmla="*/ 1206627 w 1757224"/>
                          <a:gd name="connsiteY5" fmla="*/ 461665 h 461665"/>
                          <a:gd name="connsiteX6" fmla="*/ 585741 w 1757224"/>
                          <a:gd name="connsiteY6" fmla="*/ 461665 h 461665"/>
                          <a:gd name="connsiteX7" fmla="*/ 0 w 1757224"/>
                          <a:gd name="connsiteY7" fmla="*/ 461665 h 461665"/>
                          <a:gd name="connsiteX8" fmla="*/ 0 w 1757224"/>
                          <a:gd name="connsiteY8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57224" h="461665" extrusionOk="0">
                            <a:moveTo>
                              <a:pt x="0" y="0"/>
                            </a:moveTo>
                            <a:cubicBezTo>
                              <a:pt x="155835" y="-29266"/>
                              <a:pt x="361657" y="1855"/>
                              <a:pt x="568169" y="0"/>
                            </a:cubicBezTo>
                            <a:cubicBezTo>
                              <a:pt x="774681" y="-1855"/>
                              <a:pt x="969689" y="34070"/>
                              <a:pt x="1101194" y="0"/>
                            </a:cubicBezTo>
                            <a:cubicBezTo>
                              <a:pt x="1232700" y="-34070"/>
                              <a:pt x="1553239" y="5171"/>
                              <a:pt x="1757224" y="0"/>
                            </a:cubicBezTo>
                            <a:cubicBezTo>
                              <a:pt x="1759572" y="217652"/>
                              <a:pt x="1730417" y="330148"/>
                              <a:pt x="1757224" y="461665"/>
                            </a:cubicBezTo>
                            <a:cubicBezTo>
                              <a:pt x="1492141" y="471457"/>
                              <a:pt x="1413647" y="408692"/>
                              <a:pt x="1206627" y="461665"/>
                            </a:cubicBezTo>
                            <a:cubicBezTo>
                              <a:pt x="999607" y="514638"/>
                              <a:pt x="873142" y="442042"/>
                              <a:pt x="585741" y="461665"/>
                            </a:cubicBezTo>
                            <a:cubicBezTo>
                              <a:pt x="298340" y="481288"/>
                              <a:pt x="267979" y="417440"/>
                              <a:pt x="0" y="461665"/>
                            </a:cubicBezTo>
                            <a:cubicBezTo>
                              <a:pt x="-44876" y="298091"/>
                              <a:pt x="27200" y="1445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F0EE4B-C6A1-0D04-3749-2D603F9D93C3}"/>
                  </a:ext>
                </a:extLst>
              </p:cNvPr>
              <p:cNvSpPr txBox="1"/>
              <p:nvPr/>
            </p:nvSpPr>
            <p:spPr>
              <a:xfrm>
                <a:off x="223729" y="2260029"/>
                <a:ext cx="2029400" cy="461665"/>
              </a:xfrm>
              <a:custGeom>
                <a:avLst/>
                <a:gdLst>
                  <a:gd name="connsiteX0" fmla="*/ 0 w 2029400"/>
                  <a:gd name="connsiteY0" fmla="*/ 0 h 461665"/>
                  <a:gd name="connsiteX1" fmla="*/ 487056 w 2029400"/>
                  <a:gd name="connsiteY1" fmla="*/ 0 h 461665"/>
                  <a:gd name="connsiteX2" fmla="*/ 933524 w 2029400"/>
                  <a:gd name="connsiteY2" fmla="*/ 0 h 461665"/>
                  <a:gd name="connsiteX3" fmla="*/ 1481462 w 2029400"/>
                  <a:gd name="connsiteY3" fmla="*/ 0 h 461665"/>
                  <a:gd name="connsiteX4" fmla="*/ 2029400 w 2029400"/>
                  <a:gd name="connsiteY4" fmla="*/ 0 h 461665"/>
                  <a:gd name="connsiteX5" fmla="*/ 2029400 w 2029400"/>
                  <a:gd name="connsiteY5" fmla="*/ 461665 h 461665"/>
                  <a:gd name="connsiteX6" fmla="*/ 1562638 w 2029400"/>
                  <a:gd name="connsiteY6" fmla="*/ 461665 h 461665"/>
                  <a:gd name="connsiteX7" fmla="*/ 1095876 w 2029400"/>
                  <a:gd name="connsiteY7" fmla="*/ 461665 h 461665"/>
                  <a:gd name="connsiteX8" fmla="*/ 547938 w 2029400"/>
                  <a:gd name="connsiteY8" fmla="*/ 461665 h 461665"/>
                  <a:gd name="connsiteX9" fmla="*/ 0 w 2029400"/>
                  <a:gd name="connsiteY9" fmla="*/ 461665 h 461665"/>
                  <a:gd name="connsiteX10" fmla="*/ 0 w 2029400"/>
                  <a:gd name="connsiteY10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29400" h="461665" extrusionOk="0">
                    <a:moveTo>
                      <a:pt x="0" y="0"/>
                    </a:moveTo>
                    <a:cubicBezTo>
                      <a:pt x="146162" y="-8169"/>
                      <a:pt x="334905" y="8120"/>
                      <a:pt x="487056" y="0"/>
                    </a:cubicBezTo>
                    <a:cubicBezTo>
                      <a:pt x="639207" y="-8120"/>
                      <a:pt x="776197" y="40554"/>
                      <a:pt x="933524" y="0"/>
                    </a:cubicBezTo>
                    <a:cubicBezTo>
                      <a:pt x="1090851" y="-40554"/>
                      <a:pt x="1358367" y="24243"/>
                      <a:pt x="1481462" y="0"/>
                    </a:cubicBezTo>
                    <a:cubicBezTo>
                      <a:pt x="1604557" y="-24243"/>
                      <a:pt x="1886933" y="37898"/>
                      <a:pt x="2029400" y="0"/>
                    </a:cubicBezTo>
                    <a:cubicBezTo>
                      <a:pt x="2083439" y="167166"/>
                      <a:pt x="1992160" y="342841"/>
                      <a:pt x="2029400" y="461665"/>
                    </a:cubicBezTo>
                    <a:cubicBezTo>
                      <a:pt x="1826685" y="487903"/>
                      <a:pt x="1684614" y="458286"/>
                      <a:pt x="1562638" y="461665"/>
                    </a:cubicBezTo>
                    <a:cubicBezTo>
                      <a:pt x="1440662" y="465044"/>
                      <a:pt x="1298900" y="428742"/>
                      <a:pt x="1095876" y="461665"/>
                    </a:cubicBezTo>
                    <a:cubicBezTo>
                      <a:pt x="892852" y="494588"/>
                      <a:pt x="730753" y="429266"/>
                      <a:pt x="547938" y="461665"/>
                    </a:cubicBezTo>
                    <a:cubicBezTo>
                      <a:pt x="365123" y="494064"/>
                      <a:pt x="272247" y="447431"/>
                      <a:pt x="0" y="461665"/>
                    </a:cubicBezTo>
                    <a:cubicBezTo>
                      <a:pt x="-7079" y="275849"/>
                      <a:pt x="43389" y="13650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F0EE4B-C6A1-0D04-3749-2D603F9D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9" y="2260029"/>
                <a:ext cx="2029400" cy="461665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029400"/>
                          <a:gd name="connsiteY0" fmla="*/ 0 h 461665"/>
                          <a:gd name="connsiteX1" fmla="*/ 487056 w 2029400"/>
                          <a:gd name="connsiteY1" fmla="*/ 0 h 461665"/>
                          <a:gd name="connsiteX2" fmla="*/ 933524 w 2029400"/>
                          <a:gd name="connsiteY2" fmla="*/ 0 h 461665"/>
                          <a:gd name="connsiteX3" fmla="*/ 1481462 w 2029400"/>
                          <a:gd name="connsiteY3" fmla="*/ 0 h 461665"/>
                          <a:gd name="connsiteX4" fmla="*/ 2029400 w 2029400"/>
                          <a:gd name="connsiteY4" fmla="*/ 0 h 461665"/>
                          <a:gd name="connsiteX5" fmla="*/ 2029400 w 2029400"/>
                          <a:gd name="connsiteY5" fmla="*/ 461665 h 461665"/>
                          <a:gd name="connsiteX6" fmla="*/ 1562638 w 2029400"/>
                          <a:gd name="connsiteY6" fmla="*/ 461665 h 461665"/>
                          <a:gd name="connsiteX7" fmla="*/ 1095876 w 2029400"/>
                          <a:gd name="connsiteY7" fmla="*/ 461665 h 461665"/>
                          <a:gd name="connsiteX8" fmla="*/ 547938 w 2029400"/>
                          <a:gd name="connsiteY8" fmla="*/ 461665 h 461665"/>
                          <a:gd name="connsiteX9" fmla="*/ 0 w 2029400"/>
                          <a:gd name="connsiteY9" fmla="*/ 461665 h 461665"/>
                          <a:gd name="connsiteX10" fmla="*/ 0 w 2029400"/>
                          <a:gd name="connsiteY10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029400" h="461665" extrusionOk="0">
                            <a:moveTo>
                              <a:pt x="0" y="0"/>
                            </a:moveTo>
                            <a:cubicBezTo>
                              <a:pt x="146162" y="-8169"/>
                              <a:pt x="334905" y="8120"/>
                              <a:pt x="487056" y="0"/>
                            </a:cubicBezTo>
                            <a:cubicBezTo>
                              <a:pt x="639207" y="-8120"/>
                              <a:pt x="776197" y="40554"/>
                              <a:pt x="933524" y="0"/>
                            </a:cubicBezTo>
                            <a:cubicBezTo>
                              <a:pt x="1090851" y="-40554"/>
                              <a:pt x="1358367" y="24243"/>
                              <a:pt x="1481462" y="0"/>
                            </a:cubicBezTo>
                            <a:cubicBezTo>
                              <a:pt x="1604557" y="-24243"/>
                              <a:pt x="1886933" y="37898"/>
                              <a:pt x="2029400" y="0"/>
                            </a:cubicBezTo>
                            <a:cubicBezTo>
                              <a:pt x="2083439" y="167166"/>
                              <a:pt x="1992160" y="342841"/>
                              <a:pt x="2029400" y="461665"/>
                            </a:cubicBezTo>
                            <a:cubicBezTo>
                              <a:pt x="1826685" y="487903"/>
                              <a:pt x="1684614" y="458286"/>
                              <a:pt x="1562638" y="461665"/>
                            </a:cubicBezTo>
                            <a:cubicBezTo>
                              <a:pt x="1440662" y="465044"/>
                              <a:pt x="1298900" y="428742"/>
                              <a:pt x="1095876" y="461665"/>
                            </a:cubicBezTo>
                            <a:cubicBezTo>
                              <a:pt x="892852" y="494588"/>
                              <a:pt x="730753" y="429266"/>
                              <a:pt x="547938" y="461665"/>
                            </a:cubicBezTo>
                            <a:cubicBezTo>
                              <a:pt x="365123" y="494064"/>
                              <a:pt x="272247" y="447431"/>
                              <a:pt x="0" y="461665"/>
                            </a:cubicBezTo>
                            <a:cubicBezTo>
                              <a:pt x="-7079" y="275849"/>
                              <a:pt x="43389" y="1365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7A2BC-CD51-736B-84C9-4BDDED813441}"/>
                  </a:ext>
                </a:extLst>
              </p:cNvPr>
              <p:cNvSpPr txBox="1"/>
              <p:nvPr/>
            </p:nvSpPr>
            <p:spPr>
              <a:xfrm>
                <a:off x="257844" y="3062560"/>
                <a:ext cx="3052624" cy="461665"/>
              </a:xfrm>
              <a:custGeom>
                <a:avLst/>
                <a:gdLst>
                  <a:gd name="connsiteX0" fmla="*/ 0 w 3052624"/>
                  <a:gd name="connsiteY0" fmla="*/ 0 h 461665"/>
                  <a:gd name="connsiteX1" fmla="*/ 478244 w 3052624"/>
                  <a:gd name="connsiteY1" fmla="*/ 0 h 461665"/>
                  <a:gd name="connsiteX2" fmla="*/ 895436 w 3052624"/>
                  <a:gd name="connsiteY2" fmla="*/ 0 h 461665"/>
                  <a:gd name="connsiteX3" fmla="*/ 1465260 w 3052624"/>
                  <a:gd name="connsiteY3" fmla="*/ 0 h 461665"/>
                  <a:gd name="connsiteX4" fmla="*/ 1943504 w 3052624"/>
                  <a:gd name="connsiteY4" fmla="*/ 0 h 461665"/>
                  <a:gd name="connsiteX5" fmla="*/ 2421748 w 3052624"/>
                  <a:gd name="connsiteY5" fmla="*/ 0 h 461665"/>
                  <a:gd name="connsiteX6" fmla="*/ 3052624 w 3052624"/>
                  <a:gd name="connsiteY6" fmla="*/ 0 h 461665"/>
                  <a:gd name="connsiteX7" fmla="*/ 3052624 w 3052624"/>
                  <a:gd name="connsiteY7" fmla="*/ 461665 h 461665"/>
                  <a:gd name="connsiteX8" fmla="*/ 2543853 w 3052624"/>
                  <a:gd name="connsiteY8" fmla="*/ 461665 h 461665"/>
                  <a:gd name="connsiteX9" fmla="*/ 2126661 w 3052624"/>
                  <a:gd name="connsiteY9" fmla="*/ 461665 h 461665"/>
                  <a:gd name="connsiteX10" fmla="*/ 1617891 w 3052624"/>
                  <a:gd name="connsiteY10" fmla="*/ 461665 h 461665"/>
                  <a:gd name="connsiteX11" fmla="*/ 1109120 w 3052624"/>
                  <a:gd name="connsiteY11" fmla="*/ 461665 h 461665"/>
                  <a:gd name="connsiteX12" fmla="*/ 630876 w 3052624"/>
                  <a:gd name="connsiteY12" fmla="*/ 461665 h 461665"/>
                  <a:gd name="connsiteX13" fmla="*/ 0 w 3052624"/>
                  <a:gd name="connsiteY13" fmla="*/ 461665 h 461665"/>
                  <a:gd name="connsiteX14" fmla="*/ 0 w 3052624"/>
                  <a:gd name="connsiteY14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52624" h="461665" extrusionOk="0">
                    <a:moveTo>
                      <a:pt x="0" y="0"/>
                    </a:moveTo>
                    <a:cubicBezTo>
                      <a:pt x="192651" y="-52559"/>
                      <a:pt x="339632" y="51055"/>
                      <a:pt x="478244" y="0"/>
                    </a:cubicBezTo>
                    <a:cubicBezTo>
                      <a:pt x="616856" y="-51055"/>
                      <a:pt x="744347" y="5703"/>
                      <a:pt x="895436" y="0"/>
                    </a:cubicBezTo>
                    <a:cubicBezTo>
                      <a:pt x="1046525" y="-5703"/>
                      <a:pt x="1225565" y="17408"/>
                      <a:pt x="1465260" y="0"/>
                    </a:cubicBezTo>
                    <a:cubicBezTo>
                      <a:pt x="1704955" y="-17408"/>
                      <a:pt x="1784538" y="15407"/>
                      <a:pt x="1943504" y="0"/>
                    </a:cubicBezTo>
                    <a:cubicBezTo>
                      <a:pt x="2102470" y="-15407"/>
                      <a:pt x="2310790" y="37432"/>
                      <a:pt x="2421748" y="0"/>
                    </a:cubicBezTo>
                    <a:cubicBezTo>
                      <a:pt x="2532706" y="-37432"/>
                      <a:pt x="2785621" y="38201"/>
                      <a:pt x="3052624" y="0"/>
                    </a:cubicBezTo>
                    <a:cubicBezTo>
                      <a:pt x="3074303" y="179957"/>
                      <a:pt x="3041623" y="253348"/>
                      <a:pt x="3052624" y="461665"/>
                    </a:cubicBezTo>
                    <a:cubicBezTo>
                      <a:pt x="2860995" y="475821"/>
                      <a:pt x="2778652" y="412378"/>
                      <a:pt x="2543853" y="461665"/>
                    </a:cubicBezTo>
                    <a:cubicBezTo>
                      <a:pt x="2309054" y="510952"/>
                      <a:pt x="2325051" y="432172"/>
                      <a:pt x="2126661" y="461665"/>
                    </a:cubicBezTo>
                    <a:cubicBezTo>
                      <a:pt x="1928271" y="491158"/>
                      <a:pt x="1802967" y="431550"/>
                      <a:pt x="1617891" y="461665"/>
                    </a:cubicBezTo>
                    <a:cubicBezTo>
                      <a:pt x="1432815" y="491780"/>
                      <a:pt x="1353635" y="426443"/>
                      <a:pt x="1109120" y="461665"/>
                    </a:cubicBezTo>
                    <a:cubicBezTo>
                      <a:pt x="864605" y="496887"/>
                      <a:pt x="794096" y="428622"/>
                      <a:pt x="630876" y="461665"/>
                    </a:cubicBezTo>
                    <a:cubicBezTo>
                      <a:pt x="467656" y="494708"/>
                      <a:pt x="282202" y="412102"/>
                      <a:pt x="0" y="461665"/>
                    </a:cubicBezTo>
                    <a:cubicBezTo>
                      <a:pt x="-30186" y="313245"/>
                      <a:pt x="31560" y="11123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7A2BC-CD51-736B-84C9-4BDDED81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44" y="3062560"/>
                <a:ext cx="3052624" cy="461665"/>
              </a:xfrm>
              <a:prstGeom prst="rect">
                <a:avLst/>
              </a:prstGeom>
              <a:blipFill>
                <a:blip r:embed="rId8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052624"/>
                          <a:gd name="connsiteY0" fmla="*/ 0 h 461665"/>
                          <a:gd name="connsiteX1" fmla="*/ 478244 w 3052624"/>
                          <a:gd name="connsiteY1" fmla="*/ 0 h 461665"/>
                          <a:gd name="connsiteX2" fmla="*/ 895436 w 3052624"/>
                          <a:gd name="connsiteY2" fmla="*/ 0 h 461665"/>
                          <a:gd name="connsiteX3" fmla="*/ 1465260 w 3052624"/>
                          <a:gd name="connsiteY3" fmla="*/ 0 h 461665"/>
                          <a:gd name="connsiteX4" fmla="*/ 1943504 w 3052624"/>
                          <a:gd name="connsiteY4" fmla="*/ 0 h 461665"/>
                          <a:gd name="connsiteX5" fmla="*/ 2421748 w 3052624"/>
                          <a:gd name="connsiteY5" fmla="*/ 0 h 461665"/>
                          <a:gd name="connsiteX6" fmla="*/ 3052624 w 3052624"/>
                          <a:gd name="connsiteY6" fmla="*/ 0 h 461665"/>
                          <a:gd name="connsiteX7" fmla="*/ 3052624 w 3052624"/>
                          <a:gd name="connsiteY7" fmla="*/ 461665 h 461665"/>
                          <a:gd name="connsiteX8" fmla="*/ 2543853 w 3052624"/>
                          <a:gd name="connsiteY8" fmla="*/ 461665 h 461665"/>
                          <a:gd name="connsiteX9" fmla="*/ 2126661 w 3052624"/>
                          <a:gd name="connsiteY9" fmla="*/ 461665 h 461665"/>
                          <a:gd name="connsiteX10" fmla="*/ 1617891 w 3052624"/>
                          <a:gd name="connsiteY10" fmla="*/ 461665 h 461665"/>
                          <a:gd name="connsiteX11" fmla="*/ 1109120 w 3052624"/>
                          <a:gd name="connsiteY11" fmla="*/ 461665 h 461665"/>
                          <a:gd name="connsiteX12" fmla="*/ 630876 w 3052624"/>
                          <a:gd name="connsiteY12" fmla="*/ 461665 h 461665"/>
                          <a:gd name="connsiteX13" fmla="*/ 0 w 3052624"/>
                          <a:gd name="connsiteY13" fmla="*/ 461665 h 461665"/>
                          <a:gd name="connsiteX14" fmla="*/ 0 w 3052624"/>
                          <a:gd name="connsiteY14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52624" h="461665" extrusionOk="0">
                            <a:moveTo>
                              <a:pt x="0" y="0"/>
                            </a:moveTo>
                            <a:cubicBezTo>
                              <a:pt x="192651" y="-52559"/>
                              <a:pt x="339632" y="51055"/>
                              <a:pt x="478244" y="0"/>
                            </a:cubicBezTo>
                            <a:cubicBezTo>
                              <a:pt x="616856" y="-51055"/>
                              <a:pt x="744347" y="5703"/>
                              <a:pt x="895436" y="0"/>
                            </a:cubicBezTo>
                            <a:cubicBezTo>
                              <a:pt x="1046525" y="-5703"/>
                              <a:pt x="1225565" y="17408"/>
                              <a:pt x="1465260" y="0"/>
                            </a:cubicBezTo>
                            <a:cubicBezTo>
                              <a:pt x="1704955" y="-17408"/>
                              <a:pt x="1784538" y="15407"/>
                              <a:pt x="1943504" y="0"/>
                            </a:cubicBezTo>
                            <a:cubicBezTo>
                              <a:pt x="2102470" y="-15407"/>
                              <a:pt x="2310790" y="37432"/>
                              <a:pt x="2421748" y="0"/>
                            </a:cubicBezTo>
                            <a:cubicBezTo>
                              <a:pt x="2532706" y="-37432"/>
                              <a:pt x="2785621" y="38201"/>
                              <a:pt x="3052624" y="0"/>
                            </a:cubicBezTo>
                            <a:cubicBezTo>
                              <a:pt x="3074303" y="179957"/>
                              <a:pt x="3041623" y="253348"/>
                              <a:pt x="3052624" y="461665"/>
                            </a:cubicBezTo>
                            <a:cubicBezTo>
                              <a:pt x="2860995" y="475821"/>
                              <a:pt x="2778652" y="412378"/>
                              <a:pt x="2543853" y="461665"/>
                            </a:cubicBezTo>
                            <a:cubicBezTo>
                              <a:pt x="2309054" y="510952"/>
                              <a:pt x="2325051" y="432172"/>
                              <a:pt x="2126661" y="461665"/>
                            </a:cubicBezTo>
                            <a:cubicBezTo>
                              <a:pt x="1928271" y="491158"/>
                              <a:pt x="1802967" y="431550"/>
                              <a:pt x="1617891" y="461665"/>
                            </a:cubicBezTo>
                            <a:cubicBezTo>
                              <a:pt x="1432815" y="491780"/>
                              <a:pt x="1353635" y="426443"/>
                              <a:pt x="1109120" y="461665"/>
                            </a:cubicBezTo>
                            <a:cubicBezTo>
                              <a:pt x="864605" y="496887"/>
                              <a:pt x="794096" y="428622"/>
                              <a:pt x="630876" y="461665"/>
                            </a:cubicBezTo>
                            <a:cubicBezTo>
                              <a:pt x="467656" y="494708"/>
                              <a:pt x="282202" y="412102"/>
                              <a:pt x="0" y="461665"/>
                            </a:cubicBezTo>
                            <a:cubicBezTo>
                              <a:pt x="-30186" y="313245"/>
                              <a:pt x="31560" y="11123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47C4B-36A3-BF36-DC92-8DDF2156A02F}"/>
                  </a:ext>
                </a:extLst>
              </p:cNvPr>
              <p:cNvSpPr txBox="1"/>
              <p:nvPr/>
            </p:nvSpPr>
            <p:spPr>
              <a:xfrm>
                <a:off x="241905" y="3865091"/>
                <a:ext cx="2306562" cy="461665"/>
              </a:xfrm>
              <a:custGeom>
                <a:avLst/>
                <a:gdLst>
                  <a:gd name="connsiteX0" fmla="*/ 0 w 2306562"/>
                  <a:gd name="connsiteY0" fmla="*/ 0 h 461665"/>
                  <a:gd name="connsiteX1" fmla="*/ 553575 w 2306562"/>
                  <a:gd name="connsiteY1" fmla="*/ 0 h 461665"/>
                  <a:gd name="connsiteX2" fmla="*/ 1061019 w 2306562"/>
                  <a:gd name="connsiteY2" fmla="*/ 0 h 461665"/>
                  <a:gd name="connsiteX3" fmla="*/ 1683790 w 2306562"/>
                  <a:gd name="connsiteY3" fmla="*/ 0 h 461665"/>
                  <a:gd name="connsiteX4" fmla="*/ 2306562 w 2306562"/>
                  <a:gd name="connsiteY4" fmla="*/ 0 h 461665"/>
                  <a:gd name="connsiteX5" fmla="*/ 2306562 w 2306562"/>
                  <a:gd name="connsiteY5" fmla="*/ 461665 h 461665"/>
                  <a:gd name="connsiteX6" fmla="*/ 1776053 w 2306562"/>
                  <a:gd name="connsiteY6" fmla="*/ 461665 h 461665"/>
                  <a:gd name="connsiteX7" fmla="*/ 1245543 w 2306562"/>
                  <a:gd name="connsiteY7" fmla="*/ 461665 h 461665"/>
                  <a:gd name="connsiteX8" fmla="*/ 622772 w 2306562"/>
                  <a:gd name="connsiteY8" fmla="*/ 461665 h 461665"/>
                  <a:gd name="connsiteX9" fmla="*/ 0 w 2306562"/>
                  <a:gd name="connsiteY9" fmla="*/ 461665 h 461665"/>
                  <a:gd name="connsiteX10" fmla="*/ 0 w 2306562"/>
                  <a:gd name="connsiteY10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6562" h="461665" extrusionOk="0">
                    <a:moveTo>
                      <a:pt x="0" y="0"/>
                    </a:moveTo>
                    <a:cubicBezTo>
                      <a:pt x="149155" y="-39640"/>
                      <a:pt x="402616" y="14873"/>
                      <a:pt x="553575" y="0"/>
                    </a:cubicBezTo>
                    <a:cubicBezTo>
                      <a:pt x="704535" y="-14873"/>
                      <a:pt x="946785" y="55048"/>
                      <a:pt x="1061019" y="0"/>
                    </a:cubicBezTo>
                    <a:cubicBezTo>
                      <a:pt x="1175253" y="-55048"/>
                      <a:pt x="1557603" y="11502"/>
                      <a:pt x="1683790" y="0"/>
                    </a:cubicBezTo>
                    <a:cubicBezTo>
                      <a:pt x="1809977" y="-11502"/>
                      <a:pt x="2056479" y="3045"/>
                      <a:pt x="2306562" y="0"/>
                    </a:cubicBezTo>
                    <a:cubicBezTo>
                      <a:pt x="2360601" y="167166"/>
                      <a:pt x="2269322" y="342841"/>
                      <a:pt x="2306562" y="461665"/>
                    </a:cubicBezTo>
                    <a:cubicBezTo>
                      <a:pt x="2088914" y="518166"/>
                      <a:pt x="2033234" y="449437"/>
                      <a:pt x="1776053" y="461665"/>
                    </a:cubicBezTo>
                    <a:cubicBezTo>
                      <a:pt x="1518872" y="473893"/>
                      <a:pt x="1474603" y="415654"/>
                      <a:pt x="1245543" y="461665"/>
                    </a:cubicBezTo>
                    <a:cubicBezTo>
                      <a:pt x="1016483" y="507676"/>
                      <a:pt x="799058" y="425538"/>
                      <a:pt x="622772" y="461665"/>
                    </a:cubicBezTo>
                    <a:cubicBezTo>
                      <a:pt x="446486" y="497792"/>
                      <a:pt x="180550" y="458650"/>
                      <a:pt x="0" y="461665"/>
                    </a:cubicBezTo>
                    <a:cubicBezTo>
                      <a:pt x="-7079" y="275849"/>
                      <a:pt x="43389" y="13650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47C4B-36A3-BF36-DC92-8DDF2156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05" y="3865091"/>
                <a:ext cx="230656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306562"/>
                          <a:gd name="connsiteY0" fmla="*/ 0 h 461665"/>
                          <a:gd name="connsiteX1" fmla="*/ 553575 w 2306562"/>
                          <a:gd name="connsiteY1" fmla="*/ 0 h 461665"/>
                          <a:gd name="connsiteX2" fmla="*/ 1061019 w 2306562"/>
                          <a:gd name="connsiteY2" fmla="*/ 0 h 461665"/>
                          <a:gd name="connsiteX3" fmla="*/ 1683790 w 2306562"/>
                          <a:gd name="connsiteY3" fmla="*/ 0 h 461665"/>
                          <a:gd name="connsiteX4" fmla="*/ 2306562 w 2306562"/>
                          <a:gd name="connsiteY4" fmla="*/ 0 h 461665"/>
                          <a:gd name="connsiteX5" fmla="*/ 2306562 w 2306562"/>
                          <a:gd name="connsiteY5" fmla="*/ 461665 h 461665"/>
                          <a:gd name="connsiteX6" fmla="*/ 1776053 w 2306562"/>
                          <a:gd name="connsiteY6" fmla="*/ 461665 h 461665"/>
                          <a:gd name="connsiteX7" fmla="*/ 1245543 w 2306562"/>
                          <a:gd name="connsiteY7" fmla="*/ 461665 h 461665"/>
                          <a:gd name="connsiteX8" fmla="*/ 622772 w 2306562"/>
                          <a:gd name="connsiteY8" fmla="*/ 461665 h 461665"/>
                          <a:gd name="connsiteX9" fmla="*/ 0 w 2306562"/>
                          <a:gd name="connsiteY9" fmla="*/ 461665 h 461665"/>
                          <a:gd name="connsiteX10" fmla="*/ 0 w 2306562"/>
                          <a:gd name="connsiteY10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306562" h="461665" extrusionOk="0">
                            <a:moveTo>
                              <a:pt x="0" y="0"/>
                            </a:moveTo>
                            <a:cubicBezTo>
                              <a:pt x="149155" y="-39640"/>
                              <a:pt x="402616" y="14873"/>
                              <a:pt x="553575" y="0"/>
                            </a:cubicBezTo>
                            <a:cubicBezTo>
                              <a:pt x="704535" y="-14873"/>
                              <a:pt x="946785" y="55048"/>
                              <a:pt x="1061019" y="0"/>
                            </a:cubicBezTo>
                            <a:cubicBezTo>
                              <a:pt x="1175253" y="-55048"/>
                              <a:pt x="1557603" y="11502"/>
                              <a:pt x="1683790" y="0"/>
                            </a:cubicBezTo>
                            <a:cubicBezTo>
                              <a:pt x="1809977" y="-11502"/>
                              <a:pt x="2056479" y="3045"/>
                              <a:pt x="2306562" y="0"/>
                            </a:cubicBezTo>
                            <a:cubicBezTo>
                              <a:pt x="2360601" y="167166"/>
                              <a:pt x="2269322" y="342841"/>
                              <a:pt x="2306562" y="461665"/>
                            </a:cubicBezTo>
                            <a:cubicBezTo>
                              <a:pt x="2088914" y="518166"/>
                              <a:pt x="2033234" y="449437"/>
                              <a:pt x="1776053" y="461665"/>
                            </a:cubicBezTo>
                            <a:cubicBezTo>
                              <a:pt x="1518872" y="473893"/>
                              <a:pt x="1474603" y="415654"/>
                              <a:pt x="1245543" y="461665"/>
                            </a:cubicBezTo>
                            <a:cubicBezTo>
                              <a:pt x="1016483" y="507676"/>
                              <a:pt x="799058" y="425538"/>
                              <a:pt x="622772" y="461665"/>
                            </a:cubicBezTo>
                            <a:cubicBezTo>
                              <a:pt x="446486" y="497792"/>
                              <a:pt x="180550" y="458650"/>
                              <a:pt x="0" y="461665"/>
                            </a:cubicBezTo>
                            <a:cubicBezTo>
                              <a:pt x="-7079" y="275849"/>
                              <a:pt x="43389" y="1365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2A58D0-FA00-6873-A461-1F381E0079AF}"/>
                  </a:ext>
                </a:extLst>
              </p:cNvPr>
              <p:cNvSpPr txBox="1"/>
              <p:nvPr/>
            </p:nvSpPr>
            <p:spPr>
              <a:xfrm>
                <a:off x="223729" y="4632180"/>
                <a:ext cx="2306562" cy="461665"/>
              </a:xfrm>
              <a:custGeom>
                <a:avLst/>
                <a:gdLst>
                  <a:gd name="connsiteX0" fmla="*/ 0 w 2306562"/>
                  <a:gd name="connsiteY0" fmla="*/ 0 h 461665"/>
                  <a:gd name="connsiteX1" fmla="*/ 553575 w 2306562"/>
                  <a:gd name="connsiteY1" fmla="*/ 0 h 461665"/>
                  <a:gd name="connsiteX2" fmla="*/ 1061019 w 2306562"/>
                  <a:gd name="connsiteY2" fmla="*/ 0 h 461665"/>
                  <a:gd name="connsiteX3" fmla="*/ 1683790 w 2306562"/>
                  <a:gd name="connsiteY3" fmla="*/ 0 h 461665"/>
                  <a:gd name="connsiteX4" fmla="*/ 2306562 w 2306562"/>
                  <a:gd name="connsiteY4" fmla="*/ 0 h 461665"/>
                  <a:gd name="connsiteX5" fmla="*/ 2306562 w 2306562"/>
                  <a:gd name="connsiteY5" fmla="*/ 461665 h 461665"/>
                  <a:gd name="connsiteX6" fmla="*/ 1776053 w 2306562"/>
                  <a:gd name="connsiteY6" fmla="*/ 461665 h 461665"/>
                  <a:gd name="connsiteX7" fmla="*/ 1245543 w 2306562"/>
                  <a:gd name="connsiteY7" fmla="*/ 461665 h 461665"/>
                  <a:gd name="connsiteX8" fmla="*/ 622772 w 2306562"/>
                  <a:gd name="connsiteY8" fmla="*/ 461665 h 461665"/>
                  <a:gd name="connsiteX9" fmla="*/ 0 w 2306562"/>
                  <a:gd name="connsiteY9" fmla="*/ 461665 h 461665"/>
                  <a:gd name="connsiteX10" fmla="*/ 0 w 2306562"/>
                  <a:gd name="connsiteY10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6562" h="461665" extrusionOk="0">
                    <a:moveTo>
                      <a:pt x="0" y="0"/>
                    </a:moveTo>
                    <a:cubicBezTo>
                      <a:pt x="149155" y="-39640"/>
                      <a:pt x="402616" y="14873"/>
                      <a:pt x="553575" y="0"/>
                    </a:cubicBezTo>
                    <a:cubicBezTo>
                      <a:pt x="704535" y="-14873"/>
                      <a:pt x="946785" y="55048"/>
                      <a:pt x="1061019" y="0"/>
                    </a:cubicBezTo>
                    <a:cubicBezTo>
                      <a:pt x="1175253" y="-55048"/>
                      <a:pt x="1557603" y="11502"/>
                      <a:pt x="1683790" y="0"/>
                    </a:cubicBezTo>
                    <a:cubicBezTo>
                      <a:pt x="1809977" y="-11502"/>
                      <a:pt x="2056479" y="3045"/>
                      <a:pt x="2306562" y="0"/>
                    </a:cubicBezTo>
                    <a:cubicBezTo>
                      <a:pt x="2360601" y="167166"/>
                      <a:pt x="2269322" y="342841"/>
                      <a:pt x="2306562" y="461665"/>
                    </a:cubicBezTo>
                    <a:cubicBezTo>
                      <a:pt x="2088914" y="518166"/>
                      <a:pt x="2033234" y="449437"/>
                      <a:pt x="1776053" y="461665"/>
                    </a:cubicBezTo>
                    <a:cubicBezTo>
                      <a:pt x="1518872" y="473893"/>
                      <a:pt x="1474603" y="415654"/>
                      <a:pt x="1245543" y="461665"/>
                    </a:cubicBezTo>
                    <a:cubicBezTo>
                      <a:pt x="1016483" y="507676"/>
                      <a:pt x="799058" y="425538"/>
                      <a:pt x="622772" y="461665"/>
                    </a:cubicBezTo>
                    <a:cubicBezTo>
                      <a:pt x="446486" y="497792"/>
                      <a:pt x="180550" y="458650"/>
                      <a:pt x="0" y="461665"/>
                    </a:cubicBezTo>
                    <a:cubicBezTo>
                      <a:pt x="-7079" y="275849"/>
                      <a:pt x="43389" y="13650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2A58D0-FA00-6873-A461-1F381E007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9" y="4632180"/>
                <a:ext cx="2306562" cy="461665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306562"/>
                          <a:gd name="connsiteY0" fmla="*/ 0 h 461665"/>
                          <a:gd name="connsiteX1" fmla="*/ 553575 w 2306562"/>
                          <a:gd name="connsiteY1" fmla="*/ 0 h 461665"/>
                          <a:gd name="connsiteX2" fmla="*/ 1061019 w 2306562"/>
                          <a:gd name="connsiteY2" fmla="*/ 0 h 461665"/>
                          <a:gd name="connsiteX3" fmla="*/ 1683790 w 2306562"/>
                          <a:gd name="connsiteY3" fmla="*/ 0 h 461665"/>
                          <a:gd name="connsiteX4" fmla="*/ 2306562 w 2306562"/>
                          <a:gd name="connsiteY4" fmla="*/ 0 h 461665"/>
                          <a:gd name="connsiteX5" fmla="*/ 2306562 w 2306562"/>
                          <a:gd name="connsiteY5" fmla="*/ 461665 h 461665"/>
                          <a:gd name="connsiteX6" fmla="*/ 1776053 w 2306562"/>
                          <a:gd name="connsiteY6" fmla="*/ 461665 h 461665"/>
                          <a:gd name="connsiteX7" fmla="*/ 1245543 w 2306562"/>
                          <a:gd name="connsiteY7" fmla="*/ 461665 h 461665"/>
                          <a:gd name="connsiteX8" fmla="*/ 622772 w 2306562"/>
                          <a:gd name="connsiteY8" fmla="*/ 461665 h 461665"/>
                          <a:gd name="connsiteX9" fmla="*/ 0 w 2306562"/>
                          <a:gd name="connsiteY9" fmla="*/ 461665 h 461665"/>
                          <a:gd name="connsiteX10" fmla="*/ 0 w 2306562"/>
                          <a:gd name="connsiteY10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306562" h="461665" extrusionOk="0">
                            <a:moveTo>
                              <a:pt x="0" y="0"/>
                            </a:moveTo>
                            <a:cubicBezTo>
                              <a:pt x="149155" y="-39640"/>
                              <a:pt x="402616" y="14873"/>
                              <a:pt x="553575" y="0"/>
                            </a:cubicBezTo>
                            <a:cubicBezTo>
                              <a:pt x="704535" y="-14873"/>
                              <a:pt x="946785" y="55048"/>
                              <a:pt x="1061019" y="0"/>
                            </a:cubicBezTo>
                            <a:cubicBezTo>
                              <a:pt x="1175253" y="-55048"/>
                              <a:pt x="1557603" y="11502"/>
                              <a:pt x="1683790" y="0"/>
                            </a:cubicBezTo>
                            <a:cubicBezTo>
                              <a:pt x="1809977" y="-11502"/>
                              <a:pt x="2056479" y="3045"/>
                              <a:pt x="2306562" y="0"/>
                            </a:cubicBezTo>
                            <a:cubicBezTo>
                              <a:pt x="2360601" y="167166"/>
                              <a:pt x="2269322" y="342841"/>
                              <a:pt x="2306562" y="461665"/>
                            </a:cubicBezTo>
                            <a:cubicBezTo>
                              <a:pt x="2088914" y="518166"/>
                              <a:pt x="2033234" y="449437"/>
                              <a:pt x="1776053" y="461665"/>
                            </a:cubicBezTo>
                            <a:cubicBezTo>
                              <a:pt x="1518872" y="473893"/>
                              <a:pt x="1474603" y="415654"/>
                              <a:pt x="1245543" y="461665"/>
                            </a:cubicBezTo>
                            <a:cubicBezTo>
                              <a:pt x="1016483" y="507676"/>
                              <a:pt x="799058" y="425538"/>
                              <a:pt x="622772" y="461665"/>
                            </a:cubicBezTo>
                            <a:cubicBezTo>
                              <a:pt x="446486" y="497792"/>
                              <a:pt x="180550" y="458650"/>
                              <a:pt x="0" y="461665"/>
                            </a:cubicBezTo>
                            <a:cubicBezTo>
                              <a:pt x="-7079" y="275849"/>
                              <a:pt x="43389" y="1365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479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243039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257844" y="694267"/>
                <a:ext cx="1494756" cy="461665"/>
              </a:xfrm>
              <a:custGeom>
                <a:avLst/>
                <a:gdLst>
                  <a:gd name="connsiteX0" fmla="*/ 0 w 1494756"/>
                  <a:gd name="connsiteY0" fmla="*/ 0 h 461665"/>
                  <a:gd name="connsiteX1" fmla="*/ 483304 w 1494756"/>
                  <a:gd name="connsiteY1" fmla="*/ 0 h 461665"/>
                  <a:gd name="connsiteX2" fmla="*/ 936714 w 1494756"/>
                  <a:gd name="connsiteY2" fmla="*/ 0 h 461665"/>
                  <a:gd name="connsiteX3" fmla="*/ 1494756 w 1494756"/>
                  <a:gd name="connsiteY3" fmla="*/ 0 h 461665"/>
                  <a:gd name="connsiteX4" fmla="*/ 1494756 w 1494756"/>
                  <a:gd name="connsiteY4" fmla="*/ 461665 h 461665"/>
                  <a:gd name="connsiteX5" fmla="*/ 1026399 w 1494756"/>
                  <a:gd name="connsiteY5" fmla="*/ 461665 h 461665"/>
                  <a:gd name="connsiteX6" fmla="*/ 498252 w 1494756"/>
                  <a:gd name="connsiteY6" fmla="*/ 461665 h 461665"/>
                  <a:gd name="connsiteX7" fmla="*/ 0 w 1494756"/>
                  <a:gd name="connsiteY7" fmla="*/ 461665 h 461665"/>
                  <a:gd name="connsiteX8" fmla="*/ 0 w 1494756"/>
                  <a:gd name="connsiteY8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756" h="461665" extrusionOk="0">
                    <a:moveTo>
                      <a:pt x="0" y="0"/>
                    </a:moveTo>
                    <a:cubicBezTo>
                      <a:pt x="187425" y="-41053"/>
                      <a:pt x="329720" y="21367"/>
                      <a:pt x="483304" y="0"/>
                    </a:cubicBezTo>
                    <a:cubicBezTo>
                      <a:pt x="636888" y="-21367"/>
                      <a:pt x="792808" y="15268"/>
                      <a:pt x="936714" y="0"/>
                    </a:cubicBezTo>
                    <a:cubicBezTo>
                      <a:pt x="1080620" y="-15268"/>
                      <a:pt x="1268590" y="33788"/>
                      <a:pt x="1494756" y="0"/>
                    </a:cubicBezTo>
                    <a:cubicBezTo>
                      <a:pt x="1497104" y="217652"/>
                      <a:pt x="1467949" y="330148"/>
                      <a:pt x="1494756" y="461665"/>
                    </a:cubicBezTo>
                    <a:cubicBezTo>
                      <a:pt x="1305830" y="474679"/>
                      <a:pt x="1191650" y="458448"/>
                      <a:pt x="1026399" y="461665"/>
                    </a:cubicBezTo>
                    <a:cubicBezTo>
                      <a:pt x="861148" y="464882"/>
                      <a:pt x="686864" y="417276"/>
                      <a:pt x="498252" y="461665"/>
                    </a:cubicBezTo>
                    <a:cubicBezTo>
                      <a:pt x="309640" y="506054"/>
                      <a:pt x="190568" y="441870"/>
                      <a:pt x="0" y="461665"/>
                    </a:cubicBezTo>
                    <a:cubicBezTo>
                      <a:pt x="-44876" y="298091"/>
                      <a:pt x="27200" y="14458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44" y="694267"/>
                <a:ext cx="1494756" cy="461665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494756"/>
                          <a:gd name="connsiteY0" fmla="*/ 0 h 461665"/>
                          <a:gd name="connsiteX1" fmla="*/ 483304 w 1494756"/>
                          <a:gd name="connsiteY1" fmla="*/ 0 h 461665"/>
                          <a:gd name="connsiteX2" fmla="*/ 936714 w 1494756"/>
                          <a:gd name="connsiteY2" fmla="*/ 0 h 461665"/>
                          <a:gd name="connsiteX3" fmla="*/ 1494756 w 1494756"/>
                          <a:gd name="connsiteY3" fmla="*/ 0 h 461665"/>
                          <a:gd name="connsiteX4" fmla="*/ 1494756 w 1494756"/>
                          <a:gd name="connsiteY4" fmla="*/ 461665 h 461665"/>
                          <a:gd name="connsiteX5" fmla="*/ 1026399 w 1494756"/>
                          <a:gd name="connsiteY5" fmla="*/ 461665 h 461665"/>
                          <a:gd name="connsiteX6" fmla="*/ 498252 w 1494756"/>
                          <a:gd name="connsiteY6" fmla="*/ 461665 h 461665"/>
                          <a:gd name="connsiteX7" fmla="*/ 0 w 1494756"/>
                          <a:gd name="connsiteY7" fmla="*/ 461665 h 461665"/>
                          <a:gd name="connsiteX8" fmla="*/ 0 w 1494756"/>
                          <a:gd name="connsiteY8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494756" h="461665" extrusionOk="0">
                            <a:moveTo>
                              <a:pt x="0" y="0"/>
                            </a:moveTo>
                            <a:cubicBezTo>
                              <a:pt x="187425" y="-41053"/>
                              <a:pt x="329720" y="21367"/>
                              <a:pt x="483304" y="0"/>
                            </a:cubicBezTo>
                            <a:cubicBezTo>
                              <a:pt x="636888" y="-21367"/>
                              <a:pt x="792808" y="15268"/>
                              <a:pt x="936714" y="0"/>
                            </a:cubicBezTo>
                            <a:cubicBezTo>
                              <a:pt x="1080620" y="-15268"/>
                              <a:pt x="1268590" y="33788"/>
                              <a:pt x="1494756" y="0"/>
                            </a:cubicBezTo>
                            <a:cubicBezTo>
                              <a:pt x="1497104" y="217652"/>
                              <a:pt x="1467949" y="330148"/>
                              <a:pt x="1494756" y="461665"/>
                            </a:cubicBezTo>
                            <a:cubicBezTo>
                              <a:pt x="1305830" y="474679"/>
                              <a:pt x="1191650" y="458448"/>
                              <a:pt x="1026399" y="461665"/>
                            </a:cubicBezTo>
                            <a:cubicBezTo>
                              <a:pt x="861148" y="464882"/>
                              <a:pt x="686864" y="417276"/>
                              <a:pt x="498252" y="461665"/>
                            </a:cubicBezTo>
                            <a:cubicBezTo>
                              <a:pt x="309640" y="506054"/>
                              <a:pt x="190568" y="441870"/>
                              <a:pt x="0" y="461665"/>
                            </a:cubicBezTo>
                            <a:cubicBezTo>
                              <a:pt x="-44876" y="298091"/>
                              <a:pt x="27200" y="1445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245817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333511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06390-BFA8-66A6-3FAC-431D31D5799C}"/>
                  </a:ext>
                </a:extLst>
              </p:cNvPr>
              <p:cNvSpPr txBox="1"/>
              <p:nvPr/>
            </p:nvSpPr>
            <p:spPr>
              <a:xfrm>
                <a:off x="248133" y="1446181"/>
                <a:ext cx="1757224" cy="461665"/>
              </a:xfrm>
              <a:custGeom>
                <a:avLst/>
                <a:gdLst>
                  <a:gd name="connsiteX0" fmla="*/ 0 w 1757224"/>
                  <a:gd name="connsiteY0" fmla="*/ 0 h 461665"/>
                  <a:gd name="connsiteX1" fmla="*/ 568169 w 1757224"/>
                  <a:gd name="connsiteY1" fmla="*/ 0 h 461665"/>
                  <a:gd name="connsiteX2" fmla="*/ 1101194 w 1757224"/>
                  <a:gd name="connsiteY2" fmla="*/ 0 h 461665"/>
                  <a:gd name="connsiteX3" fmla="*/ 1757224 w 1757224"/>
                  <a:gd name="connsiteY3" fmla="*/ 0 h 461665"/>
                  <a:gd name="connsiteX4" fmla="*/ 1757224 w 1757224"/>
                  <a:gd name="connsiteY4" fmla="*/ 461665 h 461665"/>
                  <a:gd name="connsiteX5" fmla="*/ 1206627 w 1757224"/>
                  <a:gd name="connsiteY5" fmla="*/ 461665 h 461665"/>
                  <a:gd name="connsiteX6" fmla="*/ 585741 w 1757224"/>
                  <a:gd name="connsiteY6" fmla="*/ 461665 h 461665"/>
                  <a:gd name="connsiteX7" fmla="*/ 0 w 1757224"/>
                  <a:gd name="connsiteY7" fmla="*/ 461665 h 461665"/>
                  <a:gd name="connsiteX8" fmla="*/ 0 w 1757224"/>
                  <a:gd name="connsiteY8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7224" h="461665" extrusionOk="0">
                    <a:moveTo>
                      <a:pt x="0" y="0"/>
                    </a:moveTo>
                    <a:cubicBezTo>
                      <a:pt x="155835" y="-29266"/>
                      <a:pt x="361657" y="1855"/>
                      <a:pt x="568169" y="0"/>
                    </a:cubicBezTo>
                    <a:cubicBezTo>
                      <a:pt x="774681" y="-1855"/>
                      <a:pt x="969689" y="34070"/>
                      <a:pt x="1101194" y="0"/>
                    </a:cubicBezTo>
                    <a:cubicBezTo>
                      <a:pt x="1232700" y="-34070"/>
                      <a:pt x="1553239" y="5171"/>
                      <a:pt x="1757224" y="0"/>
                    </a:cubicBezTo>
                    <a:cubicBezTo>
                      <a:pt x="1759572" y="217652"/>
                      <a:pt x="1730417" y="330148"/>
                      <a:pt x="1757224" y="461665"/>
                    </a:cubicBezTo>
                    <a:cubicBezTo>
                      <a:pt x="1492141" y="471457"/>
                      <a:pt x="1413647" y="408692"/>
                      <a:pt x="1206627" y="461665"/>
                    </a:cubicBezTo>
                    <a:cubicBezTo>
                      <a:pt x="999607" y="514638"/>
                      <a:pt x="873142" y="442042"/>
                      <a:pt x="585741" y="461665"/>
                    </a:cubicBezTo>
                    <a:cubicBezTo>
                      <a:pt x="298340" y="481288"/>
                      <a:pt x="267979" y="417440"/>
                      <a:pt x="0" y="461665"/>
                    </a:cubicBezTo>
                    <a:cubicBezTo>
                      <a:pt x="-44876" y="298091"/>
                      <a:pt x="27200" y="14458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06390-BFA8-66A6-3FAC-431D31D5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33" y="1446181"/>
                <a:ext cx="1757224" cy="461665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757224"/>
                          <a:gd name="connsiteY0" fmla="*/ 0 h 461665"/>
                          <a:gd name="connsiteX1" fmla="*/ 568169 w 1757224"/>
                          <a:gd name="connsiteY1" fmla="*/ 0 h 461665"/>
                          <a:gd name="connsiteX2" fmla="*/ 1101194 w 1757224"/>
                          <a:gd name="connsiteY2" fmla="*/ 0 h 461665"/>
                          <a:gd name="connsiteX3" fmla="*/ 1757224 w 1757224"/>
                          <a:gd name="connsiteY3" fmla="*/ 0 h 461665"/>
                          <a:gd name="connsiteX4" fmla="*/ 1757224 w 1757224"/>
                          <a:gd name="connsiteY4" fmla="*/ 461665 h 461665"/>
                          <a:gd name="connsiteX5" fmla="*/ 1206627 w 1757224"/>
                          <a:gd name="connsiteY5" fmla="*/ 461665 h 461665"/>
                          <a:gd name="connsiteX6" fmla="*/ 585741 w 1757224"/>
                          <a:gd name="connsiteY6" fmla="*/ 461665 h 461665"/>
                          <a:gd name="connsiteX7" fmla="*/ 0 w 1757224"/>
                          <a:gd name="connsiteY7" fmla="*/ 461665 h 461665"/>
                          <a:gd name="connsiteX8" fmla="*/ 0 w 1757224"/>
                          <a:gd name="connsiteY8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57224" h="461665" extrusionOk="0">
                            <a:moveTo>
                              <a:pt x="0" y="0"/>
                            </a:moveTo>
                            <a:cubicBezTo>
                              <a:pt x="155835" y="-29266"/>
                              <a:pt x="361657" y="1855"/>
                              <a:pt x="568169" y="0"/>
                            </a:cubicBezTo>
                            <a:cubicBezTo>
                              <a:pt x="774681" y="-1855"/>
                              <a:pt x="969689" y="34070"/>
                              <a:pt x="1101194" y="0"/>
                            </a:cubicBezTo>
                            <a:cubicBezTo>
                              <a:pt x="1232700" y="-34070"/>
                              <a:pt x="1553239" y="5171"/>
                              <a:pt x="1757224" y="0"/>
                            </a:cubicBezTo>
                            <a:cubicBezTo>
                              <a:pt x="1759572" y="217652"/>
                              <a:pt x="1730417" y="330148"/>
                              <a:pt x="1757224" y="461665"/>
                            </a:cubicBezTo>
                            <a:cubicBezTo>
                              <a:pt x="1492141" y="471457"/>
                              <a:pt x="1413647" y="408692"/>
                              <a:pt x="1206627" y="461665"/>
                            </a:cubicBezTo>
                            <a:cubicBezTo>
                              <a:pt x="999607" y="514638"/>
                              <a:pt x="873142" y="442042"/>
                              <a:pt x="585741" y="461665"/>
                            </a:cubicBezTo>
                            <a:cubicBezTo>
                              <a:pt x="298340" y="481288"/>
                              <a:pt x="267979" y="417440"/>
                              <a:pt x="0" y="461665"/>
                            </a:cubicBezTo>
                            <a:cubicBezTo>
                              <a:pt x="-44876" y="298091"/>
                              <a:pt x="27200" y="1445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F0EE4B-C6A1-0D04-3749-2D603F9D93C3}"/>
                  </a:ext>
                </a:extLst>
              </p:cNvPr>
              <p:cNvSpPr txBox="1"/>
              <p:nvPr/>
            </p:nvSpPr>
            <p:spPr>
              <a:xfrm>
                <a:off x="223729" y="2260029"/>
                <a:ext cx="2029400" cy="461665"/>
              </a:xfrm>
              <a:custGeom>
                <a:avLst/>
                <a:gdLst>
                  <a:gd name="connsiteX0" fmla="*/ 0 w 2029400"/>
                  <a:gd name="connsiteY0" fmla="*/ 0 h 461665"/>
                  <a:gd name="connsiteX1" fmla="*/ 487056 w 2029400"/>
                  <a:gd name="connsiteY1" fmla="*/ 0 h 461665"/>
                  <a:gd name="connsiteX2" fmla="*/ 933524 w 2029400"/>
                  <a:gd name="connsiteY2" fmla="*/ 0 h 461665"/>
                  <a:gd name="connsiteX3" fmla="*/ 1481462 w 2029400"/>
                  <a:gd name="connsiteY3" fmla="*/ 0 h 461665"/>
                  <a:gd name="connsiteX4" fmla="*/ 2029400 w 2029400"/>
                  <a:gd name="connsiteY4" fmla="*/ 0 h 461665"/>
                  <a:gd name="connsiteX5" fmla="*/ 2029400 w 2029400"/>
                  <a:gd name="connsiteY5" fmla="*/ 461665 h 461665"/>
                  <a:gd name="connsiteX6" fmla="*/ 1562638 w 2029400"/>
                  <a:gd name="connsiteY6" fmla="*/ 461665 h 461665"/>
                  <a:gd name="connsiteX7" fmla="*/ 1095876 w 2029400"/>
                  <a:gd name="connsiteY7" fmla="*/ 461665 h 461665"/>
                  <a:gd name="connsiteX8" fmla="*/ 547938 w 2029400"/>
                  <a:gd name="connsiteY8" fmla="*/ 461665 h 461665"/>
                  <a:gd name="connsiteX9" fmla="*/ 0 w 2029400"/>
                  <a:gd name="connsiteY9" fmla="*/ 461665 h 461665"/>
                  <a:gd name="connsiteX10" fmla="*/ 0 w 2029400"/>
                  <a:gd name="connsiteY10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29400" h="461665" extrusionOk="0">
                    <a:moveTo>
                      <a:pt x="0" y="0"/>
                    </a:moveTo>
                    <a:cubicBezTo>
                      <a:pt x="146162" y="-8169"/>
                      <a:pt x="334905" y="8120"/>
                      <a:pt x="487056" y="0"/>
                    </a:cubicBezTo>
                    <a:cubicBezTo>
                      <a:pt x="639207" y="-8120"/>
                      <a:pt x="776197" y="40554"/>
                      <a:pt x="933524" y="0"/>
                    </a:cubicBezTo>
                    <a:cubicBezTo>
                      <a:pt x="1090851" y="-40554"/>
                      <a:pt x="1358367" y="24243"/>
                      <a:pt x="1481462" y="0"/>
                    </a:cubicBezTo>
                    <a:cubicBezTo>
                      <a:pt x="1604557" y="-24243"/>
                      <a:pt x="1886933" y="37898"/>
                      <a:pt x="2029400" y="0"/>
                    </a:cubicBezTo>
                    <a:cubicBezTo>
                      <a:pt x="2083439" y="167166"/>
                      <a:pt x="1992160" y="342841"/>
                      <a:pt x="2029400" y="461665"/>
                    </a:cubicBezTo>
                    <a:cubicBezTo>
                      <a:pt x="1826685" y="487903"/>
                      <a:pt x="1684614" y="458286"/>
                      <a:pt x="1562638" y="461665"/>
                    </a:cubicBezTo>
                    <a:cubicBezTo>
                      <a:pt x="1440662" y="465044"/>
                      <a:pt x="1298900" y="428742"/>
                      <a:pt x="1095876" y="461665"/>
                    </a:cubicBezTo>
                    <a:cubicBezTo>
                      <a:pt x="892852" y="494588"/>
                      <a:pt x="730753" y="429266"/>
                      <a:pt x="547938" y="461665"/>
                    </a:cubicBezTo>
                    <a:cubicBezTo>
                      <a:pt x="365123" y="494064"/>
                      <a:pt x="272247" y="447431"/>
                      <a:pt x="0" y="461665"/>
                    </a:cubicBezTo>
                    <a:cubicBezTo>
                      <a:pt x="-7079" y="275849"/>
                      <a:pt x="43389" y="13650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F0EE4B-C6A1-0D04-3749-2D603F9D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9" y="2260029"/>
                <a:ext cx="2029400" cy="461665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029400"/>
                          <a:gd name="connsiteY0" fmla="*/ 0 h 461665"/>
                          <a:gd name="connsiteX1" fmla="*/ 487056 w 2029400"/>
                          <a:gd name="connsiteY1" fmla="*/ 0 h 461665"/>
                          <a:gd name="connsiteX2" fmla="*/ 933524 w 2029400"/>
                          <a:gd name="connsiteY2" fmla="*/ 0 h 461665"/>
                          <a:gd name="connsiteX3" fmla="*/ 1481462 w 2029400"/>
                          <a:gd name="connsiteY3" fmla="*/ 0 h 461665"/>
                          <a:gd name="connsiteX4" fmla="*/ 2029400 w 2029400"/>
                          <a:gd name="connsiteY4" fmla="*/ 0 h 461665"/>
                          <a:gd name="connsiteX5" fmla="*/ 2029400 w 2029400"/>
                          <a:gd name="connsiteY5" fmla="*/ 461665 h 461665"/>
                          <a:gd name="connsiteX6" fmla="*/ 1562638 w 2029400"/>
                          <a:gd name="connsiteY6" fmla="*/ 461665 h 461665"/>
                          <a:gd name="connsiteX7" fmla="*/ 1095876 w 2029400"/>
                          <a:gd name="connsiteY7" fmla="*/ 461665 h 461665"/>
                          <a:gd name="connsiteX8" fmla="*/ 547938 w 2029400"/>
                          <a:gd name="connsiteY8" fmla="*/ 461665 h 461665"/>
                          <a:gd name="connsiteX9" fmla="*/ 0 w 2029400"/>
                          <a:gd name="connsiteY9" fmla="*/ 461665 h 461665"/>
                          <a:gd name="connsiteX10" fmla="*/ 0 w 2029400"/>
                          <a:gd name="connsiteY10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029400" h="461665" extrusionOk="0">
                            <a:moveTo>
                              <a:pt x="0" y="0"/>
                            </a:moveTo>
                            <a:cubicBezTo>
                              <a:pt x="146162" y="-8169"/>
                              <a:pt x="334905" y="8120"/>
                              <a:pt x="487056" y="0"/>
                            </a:cubicBezTo>
                            <a:cubicBezTo>
                              <a:pt x="639207" y="-8120"/>
                              <a:pt x="776197" y="40554"/>
                              <a:pt x="933524" y="0"/>
                            </a:cubicBezTo>
                            <a:cubicBezTo>
                              <a:pt x="1090851" y="-40554"/>
                              <a:pt x="1358367" y="24243"/>
                              <a:pt x="1481462" y="0"/>
                            </a:cubicBezTo>
                            <a:cubicBezTo>
                              <a:pt x="1604557" y="-24243"/>
                              <a:pt x="1886933" y="37898"/>
                              <a:pt x="2029400" y="0"/>
                            </a:cubicBezTo>
                            <a:cubicBezTo>
                              <a:pt x="2083439" y="167166"/>
                              <a:pt x="1992160" y="342841"/>
                              <a:pt x="2029400" y="461665"/>
                            </a:cubicBezTo>
                            <a:cubicBezTo>
                              <a:pt x="1826685" y="487903"/>
                              <a:pt x="1684614" y="458286"/>
                              <a:pt x="1562638" y="461665"/>
                            </a:cubicBezTo>
                            <a:cubicBezTo>
                              <a:pt x="1440662" y="465044"/>
                              <a:pt x="1298900" y="428742"/>
                              <a:pt x="1095876" y="461665"/>
                            </a:cubicBezTo>
                            <a:cubicBezTo>
                              <a:pt x="892852" y="494588"/>
                              <a:pt x="730753" y="429266"/>
                              <a:pt x="547938" y="461665"/>
                            </a:cubicBezTo>
                            <a:cubicBezTo>
                              <a:pt x="365123" y="494064"/>
                              <a:pt x="272247" y="447431"/>
                              <a:pt x="0" y="461665"/>
                            </a:cubicBezTo>
                            <a:cubicBezTo>
                              <a:pt x="-7079" y="275849"/>
                              <a:pt x="43389" y="1365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7A2BC-CD51-736B-84C9-4BDDED813441}"/>
                  </a:ext>
                </a:extLst>
              </p:cNvPr>
              <p:cNvSpPr txBox="1"/>
              <p:nvPr/>
            </p:nvSpPr>
            <p:spPr>
              <a:xfrm>
                <a:off x="257844" y="3062560"/>
                <a:ext cx="3052624" cy="461665"/>
              </a:xfrm>
              <a:custGeom>
                <a:avLst/>
                <a:gdLst>
                  <a:gd name="connsiteX0" fmla="*/ 0 w 3052624"/>
                  <a:gd name="connsiteY0" fmla="*/ 0 h 461665"/>
                  <a:gd name="connsiteX1" fmla="*/ 478244 w 3052624"/>
                  <a:gd name="connsiteY1" fmla="*/ 0 h 461665"/>
                  <a:gd name="connsiteX2" fmla="*/ 895436 w 3052624"/>
                  <a:gd name="connsiteY2" fmla="*/ 0 h 461665"/>
                  <a:gd name="connsiteX3" fmla="*/ 1465260 w 3052624"/>
                  <a:gd name="connsiteY3" fmla="*/ 0 h 461665"/>
                  <a:gd name="connsiteX4" fmla="*/ 1943504 w 3052624"/>
                  <a:gd name="connsiteY4" fmla="*/ 0 h 461665"/>
                  <a:gd name="connsiteX5" fmla="*/ 2421748 w 3052624"/>
                  <a:gd name="connsiteY5" fmla="*/ 0 h 461665"/>
                  <a:gd name="connsiteX6" fmla="*/ 3052624 w 3052624"/>
                  <a:gd name="connsiteY6" fmla="*/ 0 h 461665"/>
                  <a:gd name="connsiteX7" fmla="*/ 3052624 w 3052624"/>
                  <a:gd name="connsiteY7" fmla="*/ 461665 h 461665"/>
                  <a:gd name="connsiteX8" fmla="*/ 2543853 w 3052624"/>
                  <a:gd name="connsiteY8" fmla="*/ 461665 h 461665"/>
                  <a:gd name="connsiteX9" fmla="*/ 2126661 w 3052624"/>
                  <a:gd name="connsiteY9" fmla="*/ 461665 h 461665"/>
                  <a:gd name="connsiteX10" fmla="*/ 1617891 w 3052624"/>
                  <a:gd name="connsiteY10" fmla="*/ 461665 h 461665"/>
                  <a:gd name="connsiteX11" fmla="*/ 1109120 w 3052624"/>
                  <a:gd name="connsiteY11" fmla="*/ 461665 h 461665"/>
                  <a:gd name="connsiteX12" fmla="*/ 630876 w 3052624"/>
                  <a:gd name="connsiteY12" fmla="*/ 461665 h 461665"/>
                  <a:gd name="connsiteX13" fmla="*/ 0 w 3052624"/>
                  <a:gd name="connsiteY13" fmla="*/ 461665 h 461665"/>
                  <a:gd name="connsiteX14" fmla="*/ 0 w 3052624"/>
                  <a:gd name="connsiteY14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52624" h="461665" extrusionOk="0">
                    <a:moveTo>
                      <a:pt x="0" y="0"/>
                    </a:moveTo>
                    <a:cubicBezTo>
                      <a:pt x="192651" y="-52559"/>
                      <a:pt x="339632" y="51055"/>
                      <a:pt x="478244" y="0"/>
                    </a:cubicBezTo>
                    <a:cubicBezTo>
                      <a:pt x="616856" y="-51055"/>
                      <a:pt x="744347" y="5703"/>
                      <a:pt x="895436" y="0"/>
                    </a:cubicBezTo>
                    <a:cubicBezTo>
                      <a:pt x="1046525" y="-5703"/>
                      <a:pt x="1225565" y="17408"/>
                      <a:pt x="1465260" y="0"/>
                    </a:cubicBezTo>
                    <a:cubicBezTo>
                      <a:pt x="1704955" y="-17408"/>
                      <a:pt x="1784538" y="15407"/>
                      <a:pt x="1943504" y="0"/>
                    </a:cubicBezTo>
                    <a:cubicBezTo>
                      <a:pt x="2102470" y="-15407"/>
                      <a:pt x="2310790" y="37432"/>
                      <a:pt x="2421748" y="0"/>
                    </a:cubicBezTo>
                    <a:cubicBezTo>
                      <a:pt x="2532706" y="-37432"/>
                      <a:pt x="2785621" y="38201"/>
                      <a:pt x="3052624" y="0"/>
                    </a:cubicBezTo>
                    <a:cubicBezTo>
                      <a:pt x="3074303" y="179957"/>
                      <a:pt x="3041623" y="253348"/>
                      <a:pt x="3052624" y="461665"/>
                    </a:cubicBezTo>
                    <a:cubicBezTo>
                      <a:pt x="2860995" y="475821"/>
                      <a:pt x="2778652" y="412378"/>
                      <a:pt x="2543853" y="461665"/>
                    </a:cubicBezTo>
                    <a:cubicBezTo>
                      <a:pt x="2309054" y="510952"/>
                      <a:pt x="2325051" y="432172"/>
                      <a:pt x="2126661" y="461665"/>
                    </a:cubicBezTo>
                    <a:cubicBezTo>
                      <a:pt x="1928271" y="491158"/>
                      <a:pt x="1802967" y="431550"/>
                      <a:pt x="1617891" y="461665"/>
                    </a:cubicBezTo>
                    <a:cubicBezTo>
                      <a:pt x="1432815" y="491780"/>
                      <a:pt x="1353635" y="426443"/>
                      <a:pt x="1109120" y="461665"/>
                    </a:cubicBezTo>
                    <a:cubicBezTo>
                      <a:pt x="864605" y="496887"/>
                      <a:pt x="794096" y="428622"/>
                      <a:pt x="630876" y="461665"/>
                    </a:cubicBezTo>
                    <a:cubicBezTo>
                      <a:pt x="467656" y="494708"/>
                      <a:pt x="282202" y="412102"/>
                      <a:pt x="0" y="461665"/>
                    </a:cubicBezTo>
                    <a:cubicBezTo>
                      <a:pt x="-30186" y="313245"/>
                      <a:pt x="31560" y="11123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7A2BC-CD51-736B-84C9-4BDDED81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44" y="3062560"/>
                <a:ext cx="3052624" cy="461665"/>
              </a:xfrm>
              <a:prstGeom prst="rect">
                <a:avLst/>
              </a:prstGeom>
              <a:blipFill>
                <a:blip r:embed="rId8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052624"/>
                          <a:gd name="connsiteY0" fmla="*/ 0 h 461665"/>
                          <a:gd name="connsiteX1" fmla="*/ 478244 w 3052624"/>
                          <a:gd name="connsiteY1" fmla="*/ 0 h 461665"/>
                          <a:gd name="connsiteX2" fmla="*/ 895436 w 3052624"/>
                          <a:gd name="connsiteY2" fmla="*/ 0 h 461665"/>
                          <a:gd name="connsiteX3" fmla="*/ 1465260 w 3052624"/>
                          <a:gd name="connsiteY3" fmla="*/ 0 h 461665"/>
                          <a:gd name="connsiteX4" fmla="*/ 1943504 w 3052624"/>
                          <a:gd name="connsiteY4" fmla="*/ 0 h 461665"/>
                          <a:gd name="connsiteX5" fmla="*/ 2421748 w 3052624"/>
                          <a:gd name="connsiteY5" fmla="*/ 0 h 461665"/>
                          <a:gd name="connsiteX6" fmla="*/ 3052624 w 3052624"/>
                          <a:gd name="connsiteY6" fmla="*/ 0 h 461665"/>
                          <a:gd name="connsiteX7" fmla="*/ 3052624 w 3052624"/>
                          <a:gd name="connsiteY7" fmla="*/ 461665 h 461665"/>
                          <a:gd name="connsiteX8" fmla="*/ 2543853 w 3052624"/>
                          <a:gd name="connsiteY8" fmla="*/ 461665 h 461665"/>
                          <a:gd name="connsiteX9" fmla="*/ 2126661 w 3052624"/>
                          <a:gd name="connsiteY9" fmla="*/ 461665 h 461665"/>
                          <a:gd name="connsiteX10" fmla="*/ 1617891 w 3052624"/>
                          <a:gd name="connsiteY10" fmla="*/ 461665 h 461665"/>
                          <a:gd name="connsiteX11" fmla="*/ 1109120 w 3052624"/>
                          <a:gd name="connsiteY11" fmla="*/ 461665 h 461665"/>
                          <a:gd name="connsiteX12" fmla="*/ 630876 w 3052624"/>
                          <a:gd name="connsiteY12" fmla="*/ 461665 h 461665"/>
                          <a:gd name="connsiteX13" fmla="*/ 0 w 3052624"/>
                          <a:gd name="connsiteY13" fmla="*/ 461665 h 461665"/>
                          <a:gd name="connsiteX14" fmla="*/ 0 w 3052624"/>
                          <a:gd name="connsiteY14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52624" h="461665" extrusionOk="0">
                            <a:moveTo>
                              <a:pt x="0" y="0"/>
                            </a:moveTo>
                            <a:cubicBezTo>
                              <a:pt x="192651" y="-52559"/>
                              <a:pt x="339632" y="51055"/>
                              <a:pt x="478244" y="0"/>
                            </a:cubicBezTo>
                            <a:cubicBezTo>
                              <a:pt x="616856" y="-51055"/>
                              <a:pt x="744347" y="5703"/>
                              <a:pt x="895436" y="0"/>
                            </a:cubicBezTo>
                            <a:cubicBezTo>
                              <a:pt x="1046525" y="-5703"/>
                              <a:pt x="1225565" y="17408"/>
                              <a:pt x="1465260" y="0"/>
                            </a:cubicBezTo>
                            <a:cubicBezTo>
                              <a:pt x="1704955" y="-17408"/>
                              <a:pt x="1784538" y="15407"/>
                              <a:pt x="1943504" y="0"/>
                            </a:cubicBezTo>
                            <a:cubicBezTo>
                              <a:pt x="2102470" y="-15407"/>
                              <a:pt x="2310790" y="37432"/>
                              <a:pt x="2421748" y="0"/>
                            </a:cubicBezTo>
                            <a:cubicBezTo>
                              <a:pt x="2532706" y="-37432"/>
                              <a:pt x="2785621" y="38201"/>
                              <a:pt x="3052624" y="0"/>
                            </a:cubicBezTo>
                            <a:cubicBezTo>
                              <a:pt x="3074303" y="179957"/>
                              <a:pt x="3041623" y="253348"/>
                              <a:pt x="3052624" y="461665"/>
                            </a:cubicBezTo>
                            <a:cubicBezTo>
                              <a:pt x="2860995" y="475821"/>
                              <a:pt x="2778652" y="412378"/>
                              <a:pt x="2543853" y="461665"/>
                            </a:cubicBezTo>
                            <a:cubicBezTo>
                              <a:pt x="2309054" y="510952"/>
                              <a:pt x="2325051" y="432172"/>
                              <a:pt x="2126661" y="461665"/>
                            </a:cubicBezTo>
                            <a:cubicBezTo>
                              <a:pt x="1928271" y="491158"/>
                              <a:pt x="1802967" y="431550"/>
                              <a:pt x="1617891" y="461665"/>
                            </a:cubicBezTo>
                            <a:cubicBezTo>
                              <a:pt x="1432815" y="491780"/>
                              <a:pt x="1353635" y="426443"/>
                              <a:pt x="1109120" y="461665"/>
                            </a:cubicBezTo>
                            <a:cubicBezTo>
                              <a:pt x="864605" y="496887"/>
                              <a:pt x="794096" y="428622"/>
                              <a:pt x="630876" y="461665"/>
                            </a:cubicBezTo>
                            <a:cubicBezTo>
                              <a:pt x="467656" y="494708"/>
                              <a:pt x="282202" y="412102"/>
                              <a:pt x="0" y="461665"/>
                            </a:cubicBezTo>
                            <a:cubicBezTo>
                              <a:pt x="-30186" y="313245"/>
                              <a:pt x="31560" y="11123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47C4B-36A3-BF36-DC92-8DDF2156A02F}"/>
                  </a:ext>
                </a:extLst>
              </p:cNvPr>
              <p:cNvSpPr txBox="1"/>
              <p:nvPr/>
            </p:nvSpPr>
            <p:spPr>
              <a:xfrm>
                <a:off x="241905" y="3865091"/>
                <a:ext cx="2306562" cy="461665"/>
              </a:xfrm>
              <a:custGeom>
                <a:avLst/>
                <a:gdLst>
                  <a:gd name="connsiteX0" fmla="*/ 0 w 2306562"/>
                  <a:gd name="connsiteY0" fmla="*/ 0 h 461665"/>
                  <a:gd name="connsiteX1" fmla="*/ 553575 w 2306562"/>
                  <a:gd name="connsiteY1" fmla="*/ 0 h 461665"/>
                  <a:gd name="connsiteX2" fmla="*/ 1061019 w 2306562"/>
                  <a:gd name="connsiteY2" fmla="*/ 0 h 461665"/>
                  <a:gd name="connsiteX3" fmla="*/ 1683790 w 2306562"/>
                  <a:gd name="connsiteY3" fmla="*/ 0 h 461665"/>
                  <a:gd name="connsiteX4" fmla="*/ 2306562 w 2306562"/>
                  <a:gd name="connsiteY4" fmla="*/ 0 h 461665"/>
                  <a:gd name="connsiteX5" fmla="*/ 2306562 w 2306562"/>
                  <a:gd name="connsiteY5" fmla="*/ 461665 h 461665"/>
                  <a:gd name="connsiteX6" fmla="*/ 1776053 w 2306562"/>
                  <a:gd name="connsiteY6" fmla="*/ 461665 h 461665"/>
                  <a:gd name="connsiteX7" fmla="*/ 1245543 w 2306562"/>
                  <a:gd name="connsiteY7" fmla="*/ 461665 h 461665"/>
                  <a:gd name="connsiteX8" fmla="*/ 622772 w 2306562"/>
                  <a:gd name="connsiteY8" fmla="*/ 461665 h 461665"/>
                  <a:gd name="connsiteX9" fmla="*/ 0 w 2306562"/>
                  <a:gd name="connsiteY9" fmla="*/ 461665 h 461665"/>
                  <a:gd name="connsiteX10" fmla="*/ 0 w 2306562"/>
                  <a:gd name="connsiteY10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6562" h="461665" extrusionOk="0">
                    <a:moveTo>
                      <a:pt x="0" y="0"/>
                    </a:moveTo>
                    <a:cubicBezTo>
                      <a:pt x="149155" y="-39640"/>
                      <a:pt x="402616" y="14873"/>
                      <a:pt x="553575" y="0"/>
                    </a:cubicBezTo>
                    <a:cubicBezTo>
                      <a:pt x="704535" y="-14873"/>
                      <a:pt x="946785" y="55048"/>
                      <a:pt x="1061019" y="0"/>
                    </a:cubicBezTo>
                    <a:cubicBezTo>
                      <a:pt x="1175253" y="-55048"/>
                      <a:pt x="1557603" y="11502"/>
                      <a:pt x="1683790" y="0"/>
                    </a:cubicBezTo>
                    <a:cubicBezTo>
                      <a:pt x="1809977" y="-11502"/>
                      <a:pt x="2056479" y="3045"/>
                      <a:pt x="2306562" y="0"/>
                    </a:cubicBezTo>
                    <a:cubicBezTo>
                      <a:pt x="2360601" y="167166"/>
                      <a:pt x="2269322" y="342841"/>
                      <a:pt x="2306562" y="461665"/>
                    </a:cubicBezTo>
                    <a:cubicBezTo>
                      <a:pt x="2088914" y="518166"/>
                      <a:pt x="2033234" y="449437"/>
                      <a:pt x="1776053" y="461665"/>
                    </a:cubicBezTo>
                    <a:cubicBezTo>
                      <a:pt x="1518872" y="473893"/>
                      <a:pt x="1474603" y="415654"/>
                      <a:pt x="1245543" y="461665"/>
                    </a:cubicBezTo>
                    <a:cubicBezTo>
                      <a:pt x="1016483" y="507676"/>
                      <a:pt x="799058" y="425538"/>
                      <a:pt x="622772" y="461665"/>
                    </a:cubicBezTo>
                    <a:cubicBezTo>
                      <a:pt x="446486" y="497792"/>
                      <a:pt x="180550" y="458650"/>
                      <a:pt x="0" y="461665"/>
                    </a:cubicBezTo>
                    <a:cubicBezTo>
                      <a:pt x="-7079" y="275849"/>
                      <a:pt x="43389" y="13650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47C4B-36A3-BF36-DC92-8DDF2156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05" y="3865091"/>
                <a:ext cx="230656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306562"/>
                          <a:gd name="connsiteY0" fmla="*/ 0 h 461665"/>
                          <a:gd name="connsiteX1" fmla="*/ 553575 w 2306562"/>
                          <a:gd name="connsiteY1" fmla="*/ 0 h 461665"/>
                          <a:gd name="connsiteX2" fmla="*/ 1061019 w 2306562"/>
                          <a:gd name="connsiteY2" fmla="*/ 0 h 461665"/>
                          <a:gd name="connsiteX3" fmla="*/ 1683790 w 2306562"/>
                          <a:gd name="connsiteY3" fmla="*/ 0 h 461665"/>
                          <a:gd name="connsiteX4" fmla="*/ 2306562 w 2306562"/>
                          <a:gd name="connsiteY4" fmla="*/ 0 h 461665"/>
                          <a:gd name="connsiteX5" fmla="*/ 2306562 w 2306562"/>
                          <a:gd name="connsiteY5" fmla="*/ 461665 h 461665"/>
                          <a:gd name="connsiteX6" fmla="*/ 1776053 w 2306562"/>
                          <a:gd name="connsiteY6" fmla="*/ 461665 h 461665"/>
                          <a:gd name="connsiteX7" fmla="*/ 1245543 w 2306562"/>
                          <a:gd name="connsiteY7" fmla="*/ 461665 h 461665"/>
                          <a:gd name="connsiteX8" fmla="*/ 622772 w 2306562"/>
                          <a:gd name="connsiteY8" fmla="*/ 461665 h 461665"/>
                          <a:gd name="connsiteX9" fmla="*/ 0 w 2306562"/>
                          <a:gd name="connsiteY9" fmla="*/ 461665 h 461665"/>
                          <a:gd name="connsiteX10" fmla="*/ 0 w 2306562"/>
                          <a:gd name="connsiteY10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306562" h="461665" extrusionOk="0">
                            <a:moveTo>
                              <a:pt x="0" y="0"/>
                            </a:moveTo>
                            <a:cubicBezTo>
                              <a:pt x="149155" y="-39640"/>
                              <a:pt x="402616" y="14873"/>
                              <a:pt x="553575" y="0"/>
                            </a:cubicBezTo>
                            <a:cubicBezTo>
                              <a:pt x="704535" y="-14873"/>
                              <a:pt x="946785" y="55048"/>
                              <a:pt x="1061019" y="0"/>
                            </a:cubicBezTo>
                            <a:cubicBezTo>
                              <a:pt x="1175253" y="-55048"/>
                              <a:pt x="1557603" y="11502"/>
                              <a:pt x="1683790" y="0"/>
                            </a:cubicBezTo>
                            <a:cubicBezTo>
                              <a:pt x="1809977" y="-11502"/>
                              <a:pt x="2056479" y="3045"/>
                              <a:pt x="2306562" y="0"/>
                            </a:cubicBezTo>
                            <a:cubicBezTo>
                              <a:pt x="2360601" y="167166"/>
                              <a:pt x="2269322" y="342841"/>
                              <a:pt x="2306562" y="461665"/>
                            </a:cubicBezTo>
                            <a:cubicBezTo>
                              <a:pt x="2088914" y="518166"/>
                              <a:pt x="2033234" y="449437"/>
                              <a:pt x="1776053" y="461665"/>
                            </a:cubicBezTo>
                            <a:cubicBezTo>
                              <a:pt x="1518872" y="473893"/>
                              <a:pt x="1474603" y="415654"/>
                              <a:pt x="1245543" y="461665"/>
                            </a:cubicBezTo>
                            <a:cubicBezTo>
                              <a:pt x="1016483" y="507676"/>
                              <a:pt x="799058" y="425538"/>
                              <a:pt x="622772" y="461665"/>
                            </a:cubicBezTo>
                            <a:cubicBezTo>
                              <a:pt x="446486" y="497792"/>
                              <a:pt x="180550" y="458650"/>
                              <a:pt x="0" y="461665"/>
                            </a:cubicBezTo>
                            <a:cubicBezTo>
                              <a:pt x="-7079" y="275849"/>
                              <a:pt x="43389" y="1365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2A58D0-FA00-6873-A461-1F381E0079AF}"/>
                  </a:ext>
                </a:extLst>
              </p:cNvPr>
              <p:cNvSpPr txBox="1"/>
              <p:nvPr/>
            </p:nvSpPr>
            <p:spPr>
              <a:xfrm>
                <a:off x="223729" y="4632180"/>
                <a:ext cx="2306562" cy="461665"/>
              </a:xfrm>
              <a:custGeom>
                <a:avLst/>
                <a:gdLst>
                  <a:gd name="connsiteX0" fmla="*/ 0 w 2306562"/>
                  <a:gd name="connsiteY0" fmla="*/ 0 h 461665"/>
                  <a:gd name="connsiteX1" fmla="*/ 553575 w 2306562"/>
                  <a:gd name="connsiteY1" fmla="*/ 0 h 461665"/>
                  <a:gd name="connsiteX2" fmla="*/ 1061019 w 2306562"/>
                  <a:gd name="connsiteY2" fmla="*/ 0 h 461665"/>
                  <a:gd name="connsiteX3" fmla="*/ 1683790 w 2306562"/>
                  <a:gd name="connsiteY3" fmla="*/ 0 h 461665"/>
                  <a:gd name="connsiteX4" fmla="*/ 2306562 w 2306562"/>
                  <a:gd name="connsiteY4" fmla="*/ 0 h 461665"/>
                  <a:gd name="connsiteX5" fmla="*/ 2306562 w 2306562"/>
                  <a:gd name="connsiteY5" fmla="*/ 461665 h 461665"/>
                  <a:gd name="connsiteX6" fmla="*/ 1776053 w 2306562"/>
                  <a:gd name="connsiteY6" fmla="*/ 461665 h 461665"/>
                  <a:gd name="connsiteX7" fmla="*/ 1245543 w 2306562"/>
                  <a:gd name="connsiteY7" fmla="*/ 461665 h 461665"/>
                  <a:gd name="connsiteX8" fmla="*/ 622772 w 2306562"/>
                  <a:gd name="connsiteY8" fmla="*/ 461665 h 461665"/>
                  <a:gd name="connsiteX9" fmla="*/ 0 w 2306562"/>
                  <a:gd name="connsiteY9" fmla="*/ 461665 h 461665"/>
                  <a:gd name="connsiteX10" fmla="*/ 0 w 2306562"/>
                  <a:gd name="connsiteY10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6562" h="461665" extrusionOk="0">
                    <a:moveTo>
                      <a:pt x="0" y="0"/>
                    </a:moveTo>
                    <a:cubicBezTo>
                      <a:pt x="149155" y="-39640"/>
                      <a:pt x="402616" y="14873"/>
                      <a:pt x="553575" y="0"/>
                    </a:cubicBezTo>
                    <a:cubicBezTo>
                      <a:pt x="704535" y="-14873"/>
                      <a:pt x="946785" y="55048"/>
                      <a:pt x="1061019" y="0"/>
                    </a:cubicBezTo>
                    <a:cubicBezTo>
                      <a:pt x="1175253" y="-55048"/>
                      <a:pt x="1557603" y="11502"/>
                      <a:pt x="1683790" y="0"/>
                    </a:cubicBezTo>
                    <a:cubicBezTo>
                      <a:pt x="1809977" y="-11502"/>
                      <a:pt x="2056479" y="3045"/>
                      <a:pt x="2306562" y="0"/>
                    </a:cubicBezTo>
                    <a:cubicBezTo>
                      <a:pt x="2360601" y="167166"/>
                      <a:pt x="2269322" y="342841"/>
                      <a:pt x="2306562" y="461665"/>
                    </a:cubicBezTo>
                    <a:cubicBezTo>
                      <a:pt x="2088914" y="518166"/>
                      <a:pt x="2033234" y="449437"/>
                      <a:pt x="1776053" y="461665"/>
                    </a:cubicBezTo>
                    <a:cubicBezTo>
                      <a:pt x="1518872" y="473893"/>
                      <a:pt x="1474603" y="415654"/>
                      <a:pt x="1245543" y="461665"/>
                    </a:cubicBezTo>
                    <a:cubicBezTo>
                      <a:pt x="1016483" y="507676"/>
                      <a:pt x="799058" y="425538"/>
                      <a:pt x="622772" y="461665"/>
                    </a:cubicBezTo>
                    <a:cubicBezTo>
                      <a:pt x="446486" y="497792"/>
                      <a:pt x="180550" y="458650"/>
                      <a:pt x="0" y="461665"/>
                    </a:cubicBezTo>
                    <a:cubicBezTo>
                      <a:pt x="-7079" y="275849"/>
                      <a:pt x="43389" y="13650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2A58D0-FA00-6873-A461-1F381E007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9" y="4632180"/>
                <a:ext cx="2306562" cy="461665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306562"/>
                          <a:gd name="connsiteY0" fmla="*/ 0 h 461665"/>
                          <a:gd name="connsiteX1" fmla="*/ 553575 w 2306562"/>
                          <a:gd name="connsiteY1" fmla="*/ 0 h 461665"/>
                          <a:gd name="connsiteX2" fmla="*/ 1061019 w 2306562"/>
                          <a:gd name="connsiteY2" fmla="*/ 0 h 461665"/>
                          <a:gd name="connsiteX3" fmla="*/ 1683790 w 2306562"/>
                          <a:gd name="connsiteY3" fmla="*/ 0 h 461665"/>
                          <a:gd name="connsiteX4" fmla="*/ 2306562 w 2306562"/>
                          <a:gd name="connsiteY4" fmla="*/ 0 h 461665"/>
                          <a:gd name="connsiteX5" fmla="*/ 2306562 w 2306562"/>
                          <a:gd name="connsiteY5" fmla="*/ 461665 h 461665"/>
                          <a:gd name="connsiteX6" fmla="*/ 1776053 w 2306562"/>
                          <a:gd name="connsiteY6" fmla="*/ 461665 h 461665"/>
                          <a:gd name="connsiteX7" fmla="*/ 1245543 w 2306562"/>
                          <a:gd name="connsiteY7" fmla="*/ 461665 h 461665"/>
                          <a:gd name="connsiteX8" fmla="*/ 622772 w 2306562"/>
                          <a:gd name="connsiteY8" fmla="*/ 461665 h 461665"/>
                          <a:gd name="connsiteX9" fmla="*/ 0 w 2306562"/>
                          <a:gd name="connsiteY9" fmla="*/ 461665 h 461665"/>
                          <a:gd name="connsiteX10" fmla="*/ 0 w 2306562"/>
                          <a:gd name="connsiteY10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306562" h="461665" extrusionOk="0">
                            <a:moveTo>
                              <a:pt x="0" y="0"/>
                            </a:moveTo>
                            <a:cubicBezTo>
                              <a:pt x="149155" y="-39640"/>
                              <a:pt x="402616" y="14873"/>
                              <a:pt x="553575" y="0"/>
                            </a:cubicBezTo>
                            <a:cubicBezTo>
                              <a:pt x="704535" y="-14873"/>
                              <a:pt x="946785" y="55048"/>
                              <a:pt x="1061019" y="0"/>
                            </a:cubicBezTo>
                            <a:cubicBezTo>
                              <a:pt x="1175253" y="-55048"/>
                              <a:pt x="1557603" y="11502"/>
                              <a:pt x="1683790" y="0"/>
                            </a:cubicBezTo>
                            <a:cubicBezTo>
                              <a:pt x="1809977" y="-11502"/>
                              <a:pt x="2056479" y="3045"/>
                              <a:pt x="2306562" y="0"/>
                            </a:cubicBezTo>
                            <a:cubicBezTo>
                              <a:pt x="2360601" y="167166"/>
                              <a:pt x="2269322" y="342841"/>
                              <a:pt x="2306562" y="461665"/>
                            </a:cubicBezTo>
                            <a:cubicBezTo>
                              <a:pt x="2088914" y="518166"/>
                              <a:pt x="2033234" y="449437"/>
                              <a:pt x="1776053" y="461665"/>
                            </a:cubicBezTo>
                            <a:cubicBezTo>
                              <a:pt x="1518872" y="473893"/>
                              <a:pt x="1474603" y="415654"/>
                              <a:pt x="1245543" y="461665"/>
                            </a:cubicBezTo>
                            <a:cubicBezTo>
                              <a:pt x="1016483" y="507676"/>
                              <a:pt x="799058" y="425538"/>
                              <a:pt x="622772" y="461665"/>
                            </a:cubicBezTo>
                            <a:cubicBezTo>
                              <a:pt x="446486" y="497792"/>
                              <a:pt x="180550" y="458650"/>
                              <a:pt x="0" y="461665"/>
                            </a:cubicBezTo>
                            <a:cubicBezTo>
                              <a:pt x="-7079" y="275849"/>
                              <a:pt x="43389" y="1365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076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3701-7177-07FF-8134-B59E6B4EF93A}"/>
              </a:ext>
            </a:extLst>
          </p:cNvPr>
          <p:cNvSpPr txBox="1"/>
          <p:nvPr/>
        </p:nvSpPr>
        <p:spPr>
          <a:xfrm>
            <a:off x="540915" y="1431757"/>
            <a:ext cx="111918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the </a:t>
            </a:r>
            <a:r>
              <a:rPr lang="en-US" sz="2400" b="1" dirty="0">
                <a:solidFill>
                  <a:srgbClr val="0070C0"/>
                </a:solidFill>
              </a:rPr>
              <a:t>data is linearly separable</a:t>
            </a:r>
            <a:r>
              <a:rPr lang="en-US" sz="2400" dirty="0"/>
              <a:t>, and we do not want to have any misclassifications, we use SVM with a </a:t>
            </a:r>
            <a:r>
              <a:rPr lang="en-US" sz="2400" b="1" dirty="0">
                <a:solidFill>
                  <a:srgbClr val="00B0F0"/>
                </a:solidFill>
              </a:rPr>
              <a:t>hard margin</a:t>
            </a:r>
            <a:r>
              <a:rPr lang="en-US" sz="2400" dirty="0"/>
              <a:t>. </a:t>
            </a:r>
          </a:p>
          <a:p>
            <a:endParaRPr lang="en-US" b="1" dirty="0">
              <a:solidFill>
                <a:srgbClr val="000000"/>
              </a:solidFill>
              <a:latin typeface="Raleway" panose="020F0502020204030204" pitchFamily="2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5EB372-B598-CEE6-F5F2-3B191CAF0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293519"/>
              </p:ext>
            </p:extLst>
          </p:nvPr>
        </p:nvGraphicFramePr>
        <p:xfrm>
          <a:off x="4091027" y="2720504"/>
          <a:ext cx="3730636" cy="269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96F69C-4CF5-BD88-5A35-AC6DAA05A2FA}"/>
              </a:ext>
            </a:extLst>
          </p:cNvPr>
          <p:cNvSpPr txBox="1"/>
          <p:nvPr/>
        </p:nvSpPr>
        <p:spPr>
          <a:xfrm>
            <a:off x="5834888" y="5460089"/>
            <a:ext cx="492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0207-8A85-95AF-2588-D490247C1580}"/>
              </a:ext>
            </a:extLst>
          </p:cNvPr>
          <p:cNvSpPr txBox="1"/>
          <p:nvPr/>
        </p:nvSpPr>
        <p:spPr>
          <a:xfrm>
            <a:off x="2901277" y="3907668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4B28FB9-4138-5565-517E-06D5FC6EA4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7536742" y="4493258"/>
            <a:ext cx="653900" cy="28431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455E15A-9711-94EB-3815-22D853AF2D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783936" y="3065431"/>
            <a:ext cx="536498" cy="268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5B779-CEB2-2218-1FF3-52006FAF3E4B}"/>
              </a:ext>
            </a:extLst>
          </p:cNvPr>
          <p:cNvCxnSpPr>
            <a:cxnSpLocks/>
          </p:cNvCxnSpPr>
          <p:nvPr/>
        </p:nvCxnSpPr>
        <p:spPr>
          <a:xfrm flipV="1">
            <a:off x="4783935" y="2857500"/>
            <a:ext cx="2752806" cy="203460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</a:t>
            </a:r>
            <a:r>
              <a:rPr lang="en-PH" sz="5000" b="1" dirty="0" err="1"/>
              <a:t>rocodile</a:t>
            </a:r>
            <a:r>
              <a:rPr lang="en-PH" sz="5000" b="1" dirty="0"/>
              <a:t> and Alligator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4" t="-4348" r="-200882" b="-3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348" r="-100293" b="-3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88" t="-4348" r="-588" b="-36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02ADA5-C91D-9CE1-1116-B0EEE2228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4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47044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560B69-BF2D-C53C-61E3-8E903BA2EE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B9375B-57F1-EF91-5830-1516385AD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57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2445A-7E33-C1DE-45B8-546AE30E72E4}"/>
              </a:ext>
            </a:extLst>
          </p:cNvPr>
          <p:cNvSpPr txBox="1"/>
          <p:nvPr/>
        </p:nvSpPr>
        <p:spPr>
          <a:xfrm>
            <a:off x="1844616" y="1981881"/>
            <a:ext cx="7056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-1</a:t>
            </a:r>
            <a:endParaRPr lang="en-PH" sz="5000" b="1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8CB229-FFAA-D0AD-7354-F547C90E4F8D}"/>
              </a:ext>
            </a:extLst>
          </p:cNvPr>
          <p:cNvSpPr/>
          <p:nvPr/>
        </p:nvSpPr>
        <p:spPr>
          <a:xfrm>
            <a:off x="2690321" y="2276651"/>
            <a:ext cx="1772856" cy="357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03A86-7209-AF80-85FA-B0CD4234736A}"/>
              </a:ext>
            </a:extLst>
          </p:cNvPr>
          <p:cNvSpPr txBox="1"/>
          <p:nvPr/>
        </p:nvSpPr>
        <p:spPr>
          <a:xfrm>
            <a:off x="10582391" y="3871853"/>
            <a:ext cx="8290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00B050"/>
                </a:solidFill>
              </a:rPr>
              <a:t>+1</a:t>
            </a:r>
            <a:endParaRPr lang="en-PH" sz="5000" b="1" dirty="0">
              <a:solidFill>
                <a:srgbClr val="00B05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FD980B-A6B4-330B-C1D3-542E5B508F71}"/>
              </a:ext>
            </a:extLst>
          </p:cNvPr>
          <p:cNvSpPr/>
          <p:nvPr/>
        </p:nvSpPr>
        <p:spPr>
          <a:xfrm rot="10800000">
            <a:off x="8755307" y="4124087"/>
            <a:ext cx="1772856" cy="357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C1C665D-B622-0E8D-1F4F-6A735B9366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663721" y="3580202"/>
            <a:ext cx="1034890" cy="43344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904C139-2395-CAF8-D219-A1D43331CC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308756" y="1767494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/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blipFill>
                <a:blip r:embed="rId5"/>
                <a:stretch>
                  <a:fillRect t="-8824" r="-13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F817A-58AA-1416-EEC4-38B3A931D057}"/>
              </a:ext>
            </a:extLst>
          </p:cNvPr>
          <p:cNvCxnSpPr>
            <a:cxnSpLocks/>
          </p:cNvCxnSpPr>
          <p:nvPr/>
        </p:nvCxnSpPr>
        <p:spPr>
          <a:xfrm flipV="1">
            <a:off x="3001621" y="2245657"/>
            <a:ext cx="2549948" cy="52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/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blipFill>
                <a:blip r:embed="rId6"/>
                <a:stretch>
                  <a:fillRect t="-8696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793A8-B353-DEB5-6A62-967CEFC40EF8}"/>
              </a:ext>
            </a:extLst>
          </p:cNvPr>
          <p:cNvCxnSpPr>
            <a:cxnSpLocks/>
          </p:cNvCxnSpPr>
          <p:nvPr/>
        </p:nvCxnSpPr>
        <p:spPr>
          <a:xfrm flipH="1">
            <a:off x="8514308" y="3428999"/>
            <a:ext cx="936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/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blipFill>
                <a:blip r:embed="rId7"/>
                <a:stretch>
                  <a:fillRect t="-10294" r="-2230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9CDF84-88DF-F3A5-078F-5A10B724DB92}"/>
              </a:ext>
            </a:extLst>
          </p:cNvPr>
          <p:cNvCxnSpPr>
            <a:cxnSpLocks/>
          </p:cNvCxnSpPr>
          <p:nvPr/>
        </p:nvCxnSpPr>
        <p:spPr>
          <a:xfrm flipV="1">
            <a:off x="2907804" y="4435717"/>
            <a:ext cx="1846613" cy="3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0B1F85-7CEF-5031-E5E2-4CB40138B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A127E2B-1404-C08A-1D1C-5788D24B1A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329874" y="1580688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6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/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blipFill>
                <a:blip r:embed="rId5"/>
                <a:stretch>
                  <a:fillRect t="-8824" r="-13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F817A-58AA-1416-EEC4-38B3A931D057}"/>
              </a:ext>
            </a:extLst>
          </p:cNvPr>
          <p:cNvCxnSpPr>
            <a:cxnSpLocks/>
          </p:cNvCxnSpPr>
          <p:nvPr/>
        </p:nvCxnSpPr>
        <p:spPr>
          <a:xfrm flipV="1">
            <a:off x="3001621" y="2245657"/>
            <a:ext cx="2549948" cy="52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/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blipFill>
                <a:blip r:embed="rId6"/>
                <a:stretch>
                  <a:fillRect t="-8696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793A8-B353-DEB5-6A62-967CEFC40EF8}"/>
              </a:ext>
            </a:extLst>
          </p:cNvPr>
          <p:cNvCxnSpPr>
            <a:cxnSpLocks/>
          </p:cNvCxnSpPr>
          <p:nvPr/>
        </p:nvCxnSpPr>
        <p:spPr>
          <a:xfrm flipH="1">
            <a:off x="8514308" y="3428999"/>
            <a:ext cx="936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/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blipFill>
                <a:blip r:embed="rId7"/>
                <a:stretch>
                  <a:fillRect t="-10294" r="-2230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9CDF84-88DF-F3A5-078F-5A10B724DB92}"/>
              </a:ext>
            </a:extLst>
          </p:cNvPr>
          <p:cNvCxnSpPr>
            <a:cxnSpLocks/>
          </p:cNvCxnSpPr>
          <p:nvPr/>
        </p:nvCxnSpPr>
        <p:spPr>
          <a:xfrm flipV="1">
            <a:off x="2907804" y="4435717"/>
            <a:ext cx="1846613" cy="3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578D-B792-5391-B249-0851CD37437C}"/>
                  </a:ext>
                </a:extLst>
              </p:cNvPr>
              <p:cNvSpPr txBox="1"/>
              <p:nvPr/>
            </p:nvSpPr>
            <p:spPr>
              <a:xfrm>
                <a:off x="394378" y="4813281"/>
                <a:ext cx="2749484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…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 </a:t>
                </a:r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578D-B792-5391-B249-0851CD374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78" y="4813281"/>
                <a:ext cx="2749484" cy="394210"/>
              </a:xfrm>
              <a:prstGeom prst="rect">
                <a:avLst/>
              </a:prstGeom>
              <a:blipFill>
                <a:blip r:embed="rId8"/>
                <a:stretch>
                  <a:fillRect t="-10938" r="-3104" b="-1718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84561AD7-CD8A-BED4-7EAE-2EC91AD9CB68}"/>
              </a:ext>
            </a:extLst>
          </p:cNvPr>
          <p:cNvSpPr/>
          <p:nvPr/>
        </p:nvSpPr>
        <p:spPr>
          <a:xfrm rot="5400000">
            <a:off x="1703699" y="4042618"/>
            <a:ext cx="92546" cy="250329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DA54-15E4-7302-3493-DD388690CC4F}"/>
                  </a:ext>
                </a:extLst>
              </p:cNvPr>
              <p:cNvSpPr txBox="1"/>
              <p:nvPr/>
            </p:nvSpPr>
            <p:spPr>
              <a:xfrm>
                <a:off x="928365" y="5376245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𝑯𝒚𝒑𝒆𝒓𝒑𝒍𝒂𝒏𝒆</m:t>
                      </m:r>
                    </m:oMath>
                  </m:oMathPara>
                </a14:m>
                <a:endParaRPr lang="en-PH" sz="21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DA54-15E4-7302-3493-DD388690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65" y="5376245"/>
                <a:ext cx="1643213" cy="415498"/>
              </a:xfrm>
              <a:prstGeom prst="rect">
                <a:avLst/>
              </a:prstGeom>
              <a:blipFill>
                <a:blip r:embed="rId9"/>
                <a:stretch>
                  <a:fillRect l="-2222" r="-8889" b="-176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83D5733-E413-1C7E-4991-85EA88FB0E8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722BC49-B6F8-4C87-1900-6640851C062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53196" y="1690738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2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4333511" y="3657455"/>
            <a:ext cx="6958466" cy="8771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/>
              <p:nvPr/>
            </p:nvSpPr>
            <p:spPr>
              <a:xfrm>
                <a:off x="630671" y="1723179"/>
                <a:ext cx="2720030" cy="2169825"/>
              </a:xfrm>
              <a:custGeom>
                <a:avLst/>
                <a:gdLst>
                  <a:gd name="connsiteX0" fmla="*/ 0 w 2720030"/>
                  <a:gd name="connsiteY0" fmla="*/ 0 h 2169825"/>
                  <a:gd name="connsiteX1" fmla="*/ 516806 w 2720030"/>
                  <a:gd name="connsiteY1" fmla="*/ 0 h 2169825"/>
                  <a:gd name="connsiteX2" fmla="*/ 979211 w 2720030"/>
                  <a:gd name="connsiteY2" fmla="*/ 0 h 2169825"/>
                  <a:gd name="connsiteX3" fmla="*/ 1577617 w 2720030"/>
                  <a:gd name="connsiteY3" fmla="*/ 0 h 2169825"/>
                  <a:gd name="connsiteX4" fmla="*/ 2094423 w 2720030"/>
                  <a:gd name="connsiteY4" fmla="*/ 0 h 2169825"/>
                  <a:gd name="connsiteX5" fmla="*/ 2720030 w 2720030"/>
                  <a:gd name="connsiteY5" fmla="*/ 0 h 2169825"/>
                  <a:gd name="connsiteX6" fmla="*/ 2720030 w 2720030"/>
                  <a:gd name="connsiteY6" fmla="*/ 585853 h 2169825"/>
                  <a:gd name="connsiteX7" fmla="*/ 2720030 w 2720030"/>
                  <a:gd name="connsiteY7" fmla="*/ 1128309 h 2169825"/>
                  <a:gd name="connsiteX8" fmla="*/ 2720030 w 2720030"/>
                  <a:gd name="connsiteY8" fmla="*/ 1670765 h 2169825"/>
                  <a:gd name="connsiteX9" fmla="*/ 2720030 w 2720030"/>
                  <a:gd name="connsiteY9" fmla="*/ 2169825 h 2169825"/>
                  <a:gd name="connsiteX10" fmla="*/ 2230425 w 2720030"/>
                  <a:gd name="connsiteY10" fmla="*/ 2169825 h 2169825"/>
                  <a:gd name="connsiteX11" fmla="*/ 1686419 w 2720030"/>
                  <a:gd name="connsiteY11" fmla="*/ 2169825 h 2169825"/>
                  <a:gd name="connsiteX12" fmla="*/ 1169613 w 2720030"/>
                  <a:gd name="connsiteY12" fmla="*/ 2169825 h 2169825"/>
                  <a:gd name="connsiteX13" fmla="*/ 571206 w 2720030"/>
                  <a:gd name="connsiteY13" fmla="*/ 2169825 h 2169825"/>
                  <a:gd name="connsiteX14" fmla="*/ 0 w 2720030"/>
                  <a:gd name="connsiteY14" fmla="*/ 2169825 h 2169825"/>
                  <a:gd name="connsiteX15" fmla="*/ 0 w 2720030"/>
                  <a:gd name="connsiteY15" fmla="*/ 1670765 h 2169825"/>
                  <a:gd name="connsiteX16" fmla="*/ 0 w 2720030"/>
                  <a:gd name="connsiteY16" fmla="*/ 1128309 h 2169825"/>
                  <a:gd name="connsiteX17" fmla="*/ 0 w 2720030"/>
                  <a:gd name="connsiteY17" fmla="*/ 607551 h 2169825"/>
                  <a:gd name="connsiteX18" fmla="*/ 0 w 2720030"/>
                  <a:gd name="connsiteY18" fmla="*/ 0 h 216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20030" h="2169825" extrusionOk="0">
                    <a:moveTo>
                      <a:pt x="0" y="0"/>
                    </a:moveTo>
                    <a:cubicBezTo>
                      <a:pt x="222595" y="-43535"/>
                      <a:pt x="267669" y="30514"/>
                      <a:pt x="516806" y="0"/>
                    </a:cubicBezTo>
                    <a:cubicBezTo>
                      <a:pt x="765943" y="-30514"/>
                      <a:pt x="867309" y="16090"/>
                      <a:pt x="979211" y="0"/>
                    </a:cubicBezTo>
                    <a:cubicBezTo>
                      <a:pt x="1091113" y="-16090"/>
                      <a:pt x="1382421" y="59566"/>
                      <a:pt x="1577617" y="0"/>
                    </a:cubicBezTo>
                    <a:cubicBezTo>
                      <a:pt x="1772813" y="-59566"/>
                      <a:pt x="1977736" y="22937"/>
                      <a:pt x="2094423" y="0"/>
                    </a:cubicBezTo>
                    <a:cubicBezTo>
                      <a:pt x="2211110" y="-22937"/>
                      <a:pt x="2413316" y="70668"/>
                      <a:pt x="2720030" y="0"/>
                    </a:cubicBezTo>
                    <a:cubicBezTo>
                      <a:pt x="2766016" y="224533"/>
                      <a:pt x="2662517" y="454542"/>
                      <a:pt x="2720030" y="585853"/>
                    </a:cubicBezTo>
                    <a:cubicBezTo>
                      <a:pt x="2777543" y="717164"/>
                      <a:pt x="2698759" y="988690"/>
                      <a:pt x="2720030" y="1128309"/>
                    </a:cubicBezTo>
                    <a:cubicBezTo>
                      <a:pt x="2741301" y="1267928"/>
                      <a:pt x="2673681" y="1415605"/>
                      <a:pt x="2720030" y="1670765"/>
                    </a:cubicBezTo>
                    <a:cubicBezTo>
                      <a:pt x="2766379" y="1925925"/>
                      <a:pt x="2690373" y="2045628"/>
                      <a:pt x="2720030" y="2169825"/>
                    </a:cubicBezTo>
                    <a:cubicBezTo>
                      <a:pt x="2619032" y="2171931"/>
                      <a:pt x="2423604" y="2126686"/>
                      <a:pt x="2230425" y="2169825"/>
                    </a:cubicBezTo>
                    <a:cubicBezTo>
                      <a:pt x="2037247" y="2212964"/>
                      <a:pt x="1816736" y="2130590"/>
                      <a:pt x="1686419" y="2169825"/>
                    </a:cubicBezTo>
                    <a:cubicBezTo>
                      <a:pt x="1556102" y="2209060"/>
                      <a:pt x="1301562" y="2126069"/>
                      <a:pt x="1169613" y="2169825"/>
                    </a:cubicBezTo>
                    <a:cubicBezTo>
                      <a:pt x="1037664" y="2213581"/>
                      <a:pt x="802621" y="2102649"/>
                      <a:pt x="571206" y="2169825"/>
                    </a:cubicBezTo>
                    <a:cubicBezTo>
                      <a:pt x="339791" y="2237001"/>
                      <a:pt x="136688" y="2136946"/>
                      <a:pt x="0" y="2169825"/>
                    </a:cubicBezTo>
                    <a:cubicBezTo>
                      <a:pt x="-43263" y="1950059"/>
                      <a:pt x="18645" y="1829451"/>
                      <a:pt x="0" y="1670765"/>
                    </a:cubicBezTo>
                    <a:cubicBezTo>
                      <a:pt x="-18645" y="1512079"/>
                      <a:pt x="8211" y="1397732"/>
                      <a:pt x="0" y="1128309"/>
                    </a:cubicBezTo>
                    <a:cubicBezTo>
                      <a:pt x="-8211" y="858886"/>
                      <a:pt x="21560" y="760835"/>
                      <a:pt x="0" y="607551"/>
                    </a:cubicBezTo>
                    <a:cubicBezTo>
                      <a:pt x="-21560" y="454267"/>
                      <a:pt x="25413" y="26857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 is zero and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 is 3, the </a:t>
                </a:r>
                <a:r>
                  <a:rPr lang="en-GB" sz="20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line</a:t>
                </a:r>
                <a:r>
                  <a:rPr lang="en-GB" sz="2000" dirty="0">
                    <a:ea typeface="Cambria Math" panose="02040503050406030204" pitchFamily="18" charset="0"/>
                  </a:rPr>
                  <a:t> is expressed as </a:t>
                </a:r>
              </a:p>
              <a:p>
                <a:endParaRPr lang="en-GB" sz="2000" b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2500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GB" sz="2500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2500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1" y="1723179"/>
                <a:ext cx="2720030" cy="2169825"/>
              </a:xfrm>
              <a:prstGeom prst="rect">
                <a:avLst/>
              </a:prstGeom>
              <a:blipFill>
                <a:blip r:embed="rId6"/>
                <a:stretch>
                  <a:fillRect l="-901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720030"/>
                          <a:gd name="connsiteY0" fmla="*/ 0 h 2169825"/>
                          <a:gd name="connsiteX1" fmla="*/ 516806 w 2720030"/>
                          <a:gd name="connsiteY1" fmla="*/ 0 h 2169825"/>
                          <a:gd name="connsiteX2" fmla="*/ 979211 w 2720030"/>
                          <a:gd name="connsiteY2" fmla="*/ 0 h 2169825"/>
                          <a:gd name="connsiteX3" fmla="*/ 1577617 w 2720030"/>
                          <a:gd name="connsiteY3" fmla="*/ 0 h 2169825"/>
                          <a:gd name="connsiteX4" fmla="*/ 2094423 w 2720030"/>
                          <a:gd name="connsiteY4" fmla="*/ 0 h 2169825"/>
                          <a:gd name="connsiteX5" fmla="*/ 2720030 w 2720030"/>
                          <a:gd name="connsiteY5" fmla="*/ 0 h 2169825"/>
                          <a:gd name="connsiteX6" fmla="*/ 2720030 w 2720030"/>
                          <a:gd name="connsiteY6" fmla="*/ 585853 h 2169825"/>
                          <a:gd name="connsiteX7" fmla="*/ 2720030 w 2720030"/>
                          <a:gd name="connsiteY7" fmla="*/ 1128309 h 2169825"/>
                          <a:gd name="connsiteX8" fmla="*/ 2720030 w 2720030"/>
                          <a:gd name="connsiteY8" fmla="*/ 1670765 h 2169825"/>
                          <a:gd name="connsiteX9" fmla="*/ 2720030 w 2720030"/>
                          <a:gd name="connsiteY9" fmla="*/ 2169825 h 2169825"/>
                          <a:gd name="connsiteX10" fmla="*/ 2230425 w 2720030"/>
                          <a:gd name="connsiteY10" fmla="*/ 2169825 h 2169825"/>
                          <a:gd name="connsiteX11" fmla="*/ 1686419 w 2720030"/>
                          <a:gd name="connsiteY11" fmla="*/ 2169825 h 2169825"/>
                          <a:gd name="connsiteX12" fmla="*/ 1169613 w 2720030"/>
                          <a:gd name="connsiteY12" fmla="*/ 2169825 h 2169825"/>
                          <a:gd name="connsiteX13" fmla="*/ 571206 w 2720030"/>
                          <a:gd name="connsiteY13" fmla="*/ 2169825 h 2169825"/>
                          <a:gd name="connsiteX14" fmla="*/ 0 w 2720030"/>
                          <a:gd name="connsiteY14" fmla="*/ 2169825 h 2169825"/>
                          <a:gd name="connsiteX15" fmla="*/ 0 w 2720030"/>
                          <a:gd name="connsiteY15" fmla="*/ 1670765 h 2169825"/>
                          <a:gd name="connsiteX16" fmla="*/ 0 w 2720030"/>
                          <a:gd name="connsiteY16" fmla="*/ 1128309 h 2169825"/>
                          <a:gd name="connsiteX17" fmla="*/ 0 w 2720030"/>
                          <a:gd name="connsiteY17" fmla="*/ 607551 h 2169825"/>
                          <a:gd name="connsiteX18" fmla="*/ 0 w 2720030"/>
                          <a:gd name="connsiteY18" fmla="*/ 0 h 21698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2720030" h="2169825" extrusionOk="0">
                            <a:moveTo>
                              <a:pt x="0" y="0"/>
                            </a:moveTo>
                            <a:cubicBezTo>
                              <a:pt x="222595" y="-43535"/>
                              <a:pt x="267669" y="30514"/>
                              <a:pt x="516806" y="0"/>
                            </a:cubicBezTo>
                            <a:cubicBezTo>
                              <a:pt x="765943" y="-30514"/>
                              <a:pt x="867309" y="16090"/>
                              <a:pt x="979211" y="0"/>
                            </a:cubicBezTo>
                            <a:cubicBezTo>
                              <a:pt x="1091113" y="-16090"/>
                              <a:pt x="1382421" y="59566"/>
                              <a:pt x="1577617" y="0"/>
                            </a:cubicBezTo>
                            <a:cubicBezTo>
                              <a:pt x="1772813" y="-59566"/>
                              <a:pt x="1977736" y="22937"/>
                              <a:pt x="2094423" y="0"/>
                            </a:cubicBezTo>
                            <a:cubicBezTo>
                              <a:pt x="2211110" y="-22937"/>
                              <a:pt x="2413316" y="70668"/>
                              <a:pt x="2720030" y="0"/>
                            </a:cubicBezTo>
                            <a:cubicBezTo>
                              <a:pt x="2766016" y="224533"/>
                              <a:pt x="2662517" y="454542"/>
                              <a:pt x="2720030" y="585853"/>
                            </a:cubicBezTo>
                            <a:cubicBezTo>
                              <a:pt x="2777543" y="717164"/>
                              <a:pt x="2698759" y="988690"/>
                              <a:pt x="2720030" y="1128309"/>
                            </a:cubicBezTo>
                            <a:cubicBezTo>
                              <a:pt x="2741301" y="1267928"/>
                              <a:pt x="2673681" y="1415605"/>
                              <a:pt x="2720030" y="1670765"/>
                            </a:cubicBezTo>
                            <a:cubicBezTo>
                              <a:pt x="2766379" y="1925925"/>
                              <a:pt x="2690373" y="2045628"/>
                              <a:pt x="2720030" y="2169825"/>
                            </a:cubicBezTo>
                            <a:cubicBezTo>
                              <a:pt x="2619032" y="2171931"/>
                              <a:pt x="2423604" y="2126686"/>
                              <a:pt x="2230425" y="2169825"/>
                            </a:cubicBezTo>
                            <a:cubicBezTo>
                              <a:pt x="2037247" y="2212964"/>
                              <a:pt x="1816736" y="2130590"/>
                              <a:pt x="1686419" y="2169825"/>
                            </a:cubicBezTo>
                            <a:cubicBezTo>
                              <a:pt x="1556102" y="2209060"/>
                              <a:pt x="1301562" y="2126069"/>
                              <a:pt x="1169613" y="2169825"/>
                            </a:cubicBezTo>
                            <a:cubicBezTo>
                              <a:pt x="1037664" y="2213581"/>
                              <a:pt x="802621" y="2102649"/>
                              <a:pt x="571206" y="2169825"/>
                            </a:cubicBezTo>
                            <a:cubicBezTo>
                              <a:pt x="339791" y="2237001"/>
                              <a:pt x="136688" y="2136946"/>
                              <a:pt x="0" y="2169825"/>
                            </a:cubicBezTo>
                            <a:cubicBezTo>
                              <a:pt x="-43263" y="1950059"/>
                              <a:pt x="18645" y="1829451"/>
                              <a:pt x="0" y="1670765"/>
                            </a:cubicBezTo>
                            <a:cubicBezTo>
                              <a:pt x="-18645" y="1512079"/>
                              <a:pt x="8211" y="1397732"/>
                              <a:pt x="0" y="1128309"/>
                            </a:cubicBezTo>
                            <a:cubicBezTo>
                              <a:pt x="-8211" y="858886"/>
                              <a:pt x="21560" y="760835"/>
                              <a:pt x="0" y="607551"/>
                            </a:cubicBezTo>
                            <a:cubicBezTo>
                              <a:pt x="-21560" y="454267"/>
                              <a:pt x="25413" y="26857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3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897552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6392597" y="1689455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36C3C8-7F38-7BD9-FE1D-582C6C879D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6516E04-9A02-6AE6-EF06-6AE019AB78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6392597" y="1689455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75764" y="3989320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" y="3989320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4927358" y="3070691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4837030" y="297926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6392597" y="4568343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040603" y="4296852"/>
            <a:ext cx="2939784" cy="6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3AE81E9-51EA-C1D1-1B69-0E658CDE27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D5C20BE-9DCB-4E74-E32C-5237539FBF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096277"/>
              </p:ext>
            </p:extLst>
          </p:nvPr>
        </p:nvGraphicFramePr>
        <p:xfrm>
          <a:off x="4980283" y="1020368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8048034" y="1500035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5461851" y="483804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7740193" y="5196975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3249144" y="2819426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8229017" y="1337042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6763778" y="2718278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6673450" y="2626847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8229017" y="421593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48762" y="3995250"/>
            <a:ext cx="2976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0E6481-7C8E-66B0-A401-CFA1C5EFE14C}"/>
                  </a:ext>
                </a:extLst>
              </p:cNvPr>
              <p:cNvSpPr txBox="1"/>
              <p:nvPr/>
            </p:nvSpPr>
            <p:spPr>
              <a:xfrm>
                <a:off x="426134" y="4906511"/>
                <a:ext cx="44119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𝒎𝒂𝒙𝒊𝒎𝒊𝒛𝒆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𝒎𝒂𝒓𝒈𝒊𝒏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𝒐𝒓𝒅𝒆𝒓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𝒕𝒉𝒊𝒔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𝒎𝒊𝒏𝒊𝒎𝒊𝒛𝒆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PH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0E6481-7C8E-66B0-A401-CFA1C5EF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34" y="4906511"/>
                <a:ext cx="4411907" cy="646331"/>
              </a:xfrm>
              <a:prstGeom prst="rect">
                <a:avLst/>
              </a:prstGeom>
              <a:blipFill>
                <a:blip r:embed="rId7"/>
                <a:stretch>
                  <a:fillRect r="-13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DF73F4E-FFBA-925F-D813-C871699466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406107" y="3745154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B524F1-E671-277D-76AC-67E99A498C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6094447" y="1489292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4980283" y="1020368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8048034" y="1500035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5461851" y="483804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7740193" y="5196975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3249144" y="2819426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8229017" y="1337042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6763778" y="2718278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6673450" y="2626847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8229017" y="421593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48762" y="3995250"/>
            <a:ext cx="2976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64618-4253-C294-8A97-D0620E6D6F11}"/>
                  </a:ext>
                </a:extLst>
              </p:cNvPr>
              <p:cNvSpPr txBox="1"/>
              <p:nvPr/>
            </p:nvSpPr>
            <p:spPr>
              <a:xfrm>
                <a:off x="346765" y="4514299"/>
                <a:ext cx="382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+1,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 dirty="0"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B050"/>
                          </a:solidFill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−1,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 dirty="0"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64618-4253-C294-8A97-D0620E6D6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65" y="4514299"/>
                <a:ext cx="3827412" cy="1200329"/>
              </a:xfrm>
              <a:prstGeom prst="rect">
                <a:avLst/>
              </a:prstGeom>
              <a:blipFill>
                <a:blip r:embed="rId7"/>
                <a:stretch>
                  <a:fillRect l="-1433" t="-3061" b="-40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153A23-7539-3A5A-33F3-1DDECDB2D80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411923" y="3711176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1E67042-E55D-8105-FB63-51A56C7A08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6055211" y="153439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 SVM Equation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1739897" y="1035133"/>
            <a:ext cx="87122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F1A9F1-C7A9-93F7-201A-17BBE6EFDF62}"/>
              </a:ext>
            </a:extLst>
          </p:cNvPr>
          <p:cNvSpPr txBox="1"/>
          <p:nvPr/>
        </p:nvSpPr>
        <p:spPr>
          <a:xfrm>
            <a:off x="812324" y="3311095"/>
            <a:ext cx="10779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These constraints state that each data point must lie on the correct side of the margin. These two conditions can be rewritten in a compact form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8E754D-0A9C-3D12-8B2F-90BFA7408009}"/>
                  </a:ext>
                </a:extLst>
              </p:cNvPr>
              <p:cNvSpPr txBox="1"/>
              <p:nvPr/>
            </p:nvSpPr>
            <p:spPr>
              <a:xfrm>
                <a:off x="748145" y="1335188"/>
                <a:ext cx="1090748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+1, 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000" b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3000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−1, 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0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8E754D-0A9C-3D12-8B2F-90BFA7408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1335188"/>
                <a:ext cx="10907486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/>
              <p:nvPr/>
            </p:nvSpPr>
            <p:spPr>
              <a:xfrm>
                <a:off x="3041070" y="4517389"/>
                <a:ext cx="610985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+1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70" y="4517389"/>
                <a:ext cx="610985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2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 SVM Equation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1739897" y="1035133"/>
            <a:ext cx="87122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/>
              <p:nvPr/>
            </p:nvSpPr>
            <p:spPr>
              <a:xfrm>
                <a:off x="4242391" y="2526175"/>
                <a:ext cx="3594861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+1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391" y="2526175"/>
                <a:ext cx="3594861" cy="553998"/>
              </a:xfrm>
              <a:prstGeom prst="rect">
                <a:avLst/>
              </a:prstGeom>
              <a:blipFill>
                <a:blip r:embed="rId4"/>
                <a:stretch>
                  <a:fillRect l="-35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48394E-82B5-D47D-8FF3-3911CA14DD20}"/>
                  </a:ext>
                </a:extLst>
              </p:cNvPr>
              <p:cNvSpPr txBox="1"/>
              <p:nvPr/>
            </p:nvSpPr>
            <p:spPr>
              <a:xfrm>
                <a:off x="1688316" y="1789296"/>
                <a:ext cx="967637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𝑝𝑖𝑐𝑘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𝑠𝑢𝑐h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𝒊𝒔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𝒎𝒊𝒏𝒊𝒎𝒊𝒛𝒆𝒅</m:t>
                    </m:r>
                  </m:oMath>
                </a14:m>
                <a:r>
                  <a:rPr lang="en-PH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PH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 obeying the constraint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48394E-82B5-D47D-8FF3-3911CA14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6" y="1789296"/>
                <a:ext cx="9676370" cy="477054"/>
              </a:xfrm>
              <a:prstGeom prst="rect">
                <a:avLst/>
              </a:prstGeom>
              <a:blipFill>
                <a:blip r:embed="rId5"/>
                <a:stretch>
                  <a:fillRect l="-567" t="-10256" b="-256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E5FA8-DF54-5827-B5CF-A0B537A1EA37}"/>
                  </a:ext>
                </a:extLst>
              </p:cNvPr>
              <p:cNvSpPr txBox="1"/>
              <p:nvPr/>
            </p:nvSpPr>
            <p:spPr>
              <a:xfrm>
                <a:off x="4354737" y="3466678"/>
                <a:ext cx="34825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E5FA8-DF54-5827-B5CF-A0B537A1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37" y="3466678"/>
                <a:ext cx="348251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7E4283E8-2850-F9A7-3AE9-D9700F4F4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240" y="1143091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07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3701-7177-07FF-8134-B59E6B4EF93A}"/>
              </a:ext>
            </a:extLst>
          </p:cNvPr>
          <p:cNvSpPr txBox="1"/>
          <p:nvPr/>
        </p:nvSpPr>
        <p:spPr>
          <a:xfrm>
            <a:off x="540915" y="1431757"/>
            <a:ext cx="111918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a </a:t>
            </a:r>
            <a:r>
              <a:rPr lang="en-US" sz="2400" b="1" dirty="0">
                <a:solidFill>
                  <a:srgbClr val="FF0000"/>
                </a:solidFill>
              </a:rPr>
              <a:t>linear boundary is not feasible</a:t>
            </a:r>
            <a:r>
              <a:rPr lang="en-US" sz="2400" dirty="0"/>
              <a:t>, or we want to allow some misclassifications in the hope of achieving better generality, we can use SVM with a soft margin.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22A260-86C8-F91E-E55D-E9965785A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32305"/>
              </p:ext>
            </p:extLst>
          </p:nvPr>
        </p:nvGraphicFramePr>
        <p:xfrm>
          <a:off x="3782195" y="2837711"/>
          <a:ext cx="3738539" cy="258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7801F52-1D30-1C4C-0328-BE27C340458F}"/>
              </a:ext>
            </a:extLst>
          </p:cNvPr>
          <p:cNvSpPr txBox="1"/>
          <p:nvPr/>
        </p:nvSpPr>
        <p:spPr>
          <a:xfrm>
            <a:off x="5529750" y="5461339"/>
            <a:ext cx="492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F8567-9314-4D70-E794-05480C4A8200}"/>
              </a:ext>
            </a:extLst>
          </p:cNvPr>
          <p:cNvSpPr txBox="1"/>
          <p:nvPr/>
        </p:nvSpPr>
        <p:spPr>
          <a:xfrm>
            <a:off x="2686050" y="3967829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163EC44-F24D-E39B-8C7B-9BE1C0782F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7235209" y="4535431"/>
            <a:ext cx="655285" cy="27228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F00C0AB-AA35-F8B9-EE3A-B89F6E3AD9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476571" y="3168038"/>
            <a:ext cx="537634" cy="25736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DF1A79-AB63-B62E-95A3-4F7AA296DB08}"/>
              </a:ext>
            </a:extLst>
          </p:cNvPr>
          <p:cNvCxnSpPr>
            <a:cxnSpLocks/>
          </p:cNvCxnSpPr>
          <p:nvPr/>
        </p:nvCxnSpPr>
        <p:spPr>
          <a:xfrm flipV="1">
            <a:off x="4252618" y="2730500"/>
            <a:ext cx="2891297" cy="2246629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</a:t>
            </a:r>
            <a:r>
              <a:rPr lang="en-PH" sz="5000" b="1" dirty="0" err="1"/>
              <a:t>rocodile</a:t>
            </a:r>
            <a:r>
              <a:rPr lang="en-PH" sz="5000" b="1" dirty="0"/>
              <a:t> and Alligator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280320"/>
                  </p:ext>
                </p:extLst>
              </p:nvPr>
            </p:nvGraphicFramePr>
            <p:xfrm>
              <a:off x="5668798" y="1416357"/>
              <a:ext cx="6217143" cy="440346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298231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832037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14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280320"/>
                  </p:ext>
                </p:extLst>
              </p:nvPr>
            </p:nvGraphicFramePr>
            <p:xfrm>
              <a:off x="5668798" y="1416357"/>
              <a:ext cx="6217143" cy="440346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4" t="-4348" r="-200882" b="-5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348" r="-100293" b="-5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88" t="-4348" r="-588" b="-54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29823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83203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1475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02ADA5-C91D-9CE1-1116-B0EEE2228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64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024616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560B69-BF2D-C53C-61E3-8E903BA2EE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B9375B-57F1-EF91-5830-1516385AD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E225A5FF-40A3-BD9A-8FEA-C6D56E6E9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9723" y="1922492"/>
            <a:ext cx="435856" cy="435856"/>
          </a:xfrm>
          <a:prstGeom prst="rect">
            <a:avLst/>
          </a:prstGeom>
        </p:spPr>
      </p:pic>
      <p:pic>
        <p:nvPicPr>
          <p:cNvPr id="22" name="Graphic 21" descr="Badge 3 with solid fill">
            <a:extLst>
              <a:ext uri="{FF2B5EF4-FFF2-40B4-BE49-F238E27FC236}">
                <a16:creationId xmlns:a16="http://schemas.microsoft.com/office/drawing/2014/main" id="{5C1828C3-34C6-84E9-AD71-1182B6411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2471" y="3421094"/>
            <a:ext cx="465093" cy="465093"/>
          </a:xfrm>
          <a:prstGeom prst="rect">
            <a:avLst/>
          </a:prstGeom>
        </p:spPr>
      </p:pic>
      <p:pic>
        <p:nvPicPr>
          <p:cNvPr id="24" name="Graphic 23" descr="Badge 4 with solid fill">
            <a:extLst>
              <a:ext uri="{FF2B5EF4-FFF2-40B4-BE49-F238E27FC236}">
                <a16:creationId xmlns:a16="http://schemas.microsoft.com/office/drawing/2014/main" id="{FF3C5668-64E7-FDE4-89F9-EDC1E7422E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9733" y="2815957"/>
            <a:ext cx="436232" cy="436232"/>
          </a:xfrm>
          <a:prstGeom prst="rect">
            <a:avLst/>
          </a:prstGeom>
        </p:spPr>
      </p:pic>
      <p:pic>
        <p:nvPicPr>
          <p:cNvPr id="26" name="Graphic 25" descr="Badge 1 with solid fill">
            <a:extLst>
              <a:ext uri="{FF2B5EF4-FFF2-40B4-BE49-F238E27FC236}">
                <a16:creationId xmlns:a16="http://schemas.microsoft.com/office/drawing/2014/main" id="{A3873358-24A6-B186-7E9B-53F5799BCA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0245" y="4508865"/>
            <a:ext cx="411201" cy="4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1723179"/>
            <a:ext cx="2720030" cy="707886"/>
          </a:xfrm>
          <a:custGeom>
            <a:avLst/>
            <a:gdLst>
              <a:gd name="connsiteX0" fmla="*/ 0 w 2720030"/>
              <a:gd name="connsiteY0" fmla="*/ 0 h 707886"/>
              <a:gd name="connsiteX1" fmla="*/ 516806 w 2720030"/>
              <a:gd name="connsiteY1" fmla="*/ 0 h 707886"/>
              <a:gd name="connsiteX2" fmla="*/ 979211 w 2720030"/>
              <a:gd name="connsiteY2" fmla="*/ 0 h 707886"/>
              <a:gd name="connsiteX3" fmla="*/ 1577617 w 2720030"/>
              <a:gd name="connsiteY3" fmla="*/ 0 h 707886"/>
              <a:gd name="connsiteX4" fmla="*/ 2094423 w 2720030"/>
              <a:gd name="connsiteY4" fmla="*/ 0 h 707886"/>
              <a:gd name="connsiteX5" fmla="*/ 2720030 w 2720030"/>
              <a:gd name="connsiteY5" fmla="*/ 0 h 707886"/>
              <a:gd name="connsiteX6" fmla="*/ 2720030 w 2720030"/>
              <a:gd name="connsiteY6" fmla="*/ 368101 h 707886"/>
              <a:gd name="connsiteX7" fmla="*/ 2720030 w 2720030"/>
              <a:gd name="connsiteY7" fmla="*/ 707886 h 707886"/>
              <a:gd name="connsiteX8" fmla="*/ 2176024 w 2720030"/>
              <a:gd name="connsiteY8" fmla="*/ 707886 h 707886"/>
              <a:gd name="connsiteX9" fmla="*/ 1713619 w 2720030"/>
              <a:gd name="connsiteY9" fmla="*/ 707886 h 707886"/>
              <a:gd name="connsiteX10" fmla="*/ 1169613 w 2720030"/>
              <a:gd name="connsiteY10" fmla="*/ 707886 h 707886"/>
              <a:gd name="connsiteX11" fmla="*/ 625607 w 2720030"/>
              <a:gd name="connsiteY11" fmla="*/ 707886 h 707886"/>
              <a:gd name="connsiteX12" fmla="*/ 0 w 2720030"/>
              <a:gd name="connsiteY12" fmla="*/ 707886 h 707886"/>
              <a:gd name="connsiteX13" fmla="*/ 0 w 2720030"/>
              <a:gd name="connsiteY13" fmla="*/ 339785 h 707886"/>
              <a:gd name="connsiteX14" fmla="*/ 0 w 2720030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70788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60436" y="183334"/>
                  <a:pt x="2702202" y="200085"/>
                  <a:pt x="2720030" y="368101"/>
                </a:cubicBezTo>
                <a:cubicBezTo>
                  <a:pt x="2737858" y="536117"/>
                  <a:pt x="2681426" y="546712"/>
                  <a:pt x="2720030" y="707886"/>
                </a:cubicBezTo>
                <a:cubicBezTo>
                  <a:pt x="2547485" y="764691"/>
                  <a:pt x="2324737" y="676048"/>
                  <a:pt x="2176024" y="707886"/>
                </a:cubicBezTo>
                <a:cubicBezTo>
                  <a:pt x="2027311" y="739724"/>
                  <a:pt x="1919558" y="701979"/>
                  <a:pt x="1713619" y="707886"/>
                </a:cubicBezTo>
                <a:cubicBezTo>
                  <a:pt x="1507680" y="713793"/>
                  <a:pt x="1390111" y="699805"/>
                  <a:pt x="1169613" y="707886"/>
                </a:cubicBezTo>
                <a:cubicBezTo>
                  <a:pt x="949115" y="715967"/>
                  <a:pt x="755924" y="668651"/>
                  <a:pt x="625607" y="707886"/>
                </a:cubicBezTo>
                <a:cubicBezTo>
                  <a:pt x="495290" y="747121"/>
                  <a:pt x="289855" y="649927"/>
                  <a:pt x="0" y="707886"/>
                </a:cubicBezTo>
                <a:cubicBezTo>
                  <a:pt x="-40166" y="566779"/>
                  <a:pt x="13196" y="469452"/>
                  <a:pt x="0" y="339785"/>
                </a:cubicBezTo>
                <a:cubicBezTo>
                  <a:pt x="-13196" y="210118"/>
                  <a:pt x="12238" y="1440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How about this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</a:t>
            </a:r>
            <a:r>
              <a:rPr lang="en-GB" sz="2000" dirty="0">
                <a:ea typeface="Cambria Math" panose="02040503050406030204" pitchFamily="18" charset="0"/>
              </a:rPr>
              <a:t>?</a:t>
            </a:r>
            <a:endParaRPr lang="en-GB" sz="25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0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/>
              <p:nvPr/>
            </p:nvSpPr>
            <p:spPr>
              <a:xfrm>
                <a:off x="2764465" y="3228879"/>
                <a:ext cx="6344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Hinge Loss </a:t>
                </a:r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(0,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b))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465" y="3228879"/>
                <a:ext cx="6344555" cy="523220"/>
              </a:xfrm>
              <a:prstGeom prst="rect">
                <a:avLst/>
              </a:prstGeom>
              <a:blipFill>
                <a:blip r:embed="rId4"/>
                <a:stretch>
                  <a:fillRect l="-1996" t="-11905" r="-459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Loss Function</a:t>
            </a:r>
            <a:endParaRPr lang="en-PH" sz="5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B8F27-BF1C-98E5-D73E-F35F06EE8897}"/>
              </a:ext>
            </a:extLst>
          </p:cNvPr>
          <p:cNvSpPr txBox="1"/>
          <p:nvPr/>
        </p:nvSpPr>
        <p:spPr>
          <a:xfrm>
            <a:off x="873122" y="1526434"/>
            <a:ext cx="104457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we allow misclassifications to happen, we need to </a:t>
            </a:r>
            <a:r>
              <a:rPr lang="en-US" sz="2400" b="1" dirty="0">
                <a:solidFill>
                  <a:srgbClr val="00B0F0"/>
                </a:solidFill>
              </a:rPr>
              <a:t>minimize the error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rgbClr val="00B0F0"/>
                </a:solidFill>
              </a:rPr>
              <a:t> define a loss function</a:t>
            </a:r>
            <a:r>
              <a:rPr lang="en-US" sz="2400" dirty="0"/>
              <a:t>. A  loss function used for soft margin is the hinge loss.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2945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04548E-870A-2ECE-A630-8ADB87266313}"/>
              </a:ext>
            </a:extLst>
          </p:cNvPr>
          <p:cNvGrpSpPr/>
          <p:nvPr/>
        </p:nvGrpSpPr>
        <p:grpSpPr>
          <a:xfrm>
            <a:off x="5193267" y="799671"/>
            <a:ext cx="6884961" cy="4272074"/>
            <a:chOff x="1835832" y="836217"/>
            <a:chExt cx="8380223" cy="5029460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46E59FE3-EC3F-5829-AE84-A7AB8CE175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05509936"/>
                </p:ext>
              </p:extLst>
            </p:nvPr>
          </p:nvGraphicFramePr>
          <p:xfrm>
            <a:off x="3143863" y="1372781"/>
            <a:ext cx="5904267" cy="4112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F1310E-21CA-2CC5-6DA7-73004A81F65F}"/>
                </a:ext>
              </a:extLst>
            </p:cNvPr>
            <p:cNvCxnSpPr/>
            <p:nvPr/>
          </p:nvCxnSpPr>
          <p:spPr>
            <a:xfrm flipV="1">
              <a:off x="6211614" y="1852448"/>
              <a:ext cx="4004441" cy="315310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583519-FAB2-66CA-A510-D04B85FB483F}"/>
                </a:ext>
              </a:extLst>
            </p:cNvPr>
            <p:cNvCxnSpPr/>
            <p:nvPr/>
          </p:nvCxnSpPr>
          <p:spPr>
            <a:xfrm flipV="1">
              <a:off x="3625431" y="836217"/>
              <a:ext cx="4004441" cy="315310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94F1F-C6E3-79DC-2941-C07326B38A96}"/>
                </a:ext>
              </a:extLst>
            </p:cNvPr>
            <p:cNvSpPr txBox="1"/>
            <p:nvPr/>
          </p:nvSpPr>
          <p:spPr>
            <a:xfrm>
              <a:off x="5912153" y="5485219"/>
              <a:ext cx="598922" cy="380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9FD2C-B871-D87D-1B67-5E85195F0B25}"/>
                </a:ext>
              </a:extLst>
            </p:cNvPr>
            <p:cNvSpPr txBox="1"/>
            <p:nvPr/>
          </p:nvSpPr>
          <p:spPr>
            <a:xfrm>
              <a:off x="1835832" y="3140408"/>
              <a:ext cx="1448136" cy="380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9560B69-BF2D-C53C-61E3-8E903BA2E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34" t="38739" r="50130" b="54682"/>
            <a:stretch/>
          </p:blipFill>
          <p:spPr>
            <a:xfrm>
              <a:off x="8597202" y="4075416"/>
              <a:ext cx="1034890" cy="433449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9B9375B-57F1-EF91-5830-1516385AD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77" t="39508" r="35774" b="54274"/>
            <a:stretch/>
          </p:blipFill>
          <p:spPr>
            <a:xfrm>
              <a:off x="4240490" y="1898636"/>
              <a:ext cx="849085" cy="409699"/>
            </a:xfrm>
            <a:prstGeom prst="rect">
              <a:avLst/>
            </a:prstGeom>
          </p:spPr>
        </p:pic>
        <p:pic>
          <p:nvPicPr>
            <p:cNvPr id="20" name="Graphic 19" descr="Badge with solid fill">
              <a:extLst>
                <a:ext uri="{FF2B5EF4-FFF2-40B4-BE49-F238E27FC236}">
                  <a16:creationId xmlns:a16="http://schemas.microsoft.com/office/drawing/2014/main" id="{E225A5FF-40A3-BD9A-8FEA-C6D56E6E9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9723" y="1922492"/>
              <a:ext cx="435856" cy="435856"/>
            </a:xfrm>
            <a:prstGeom prst="rect">
              <a:avLst/>
            </a:prstGeom>
          </p:spPr>
        </p:pic>
        <p:pic>
          <p:nvPicPr>
            <p:cNvPr id="22" name="Graphic 21" descr="Badge 3 with solid fill">
              <a:extLst>
                <a:ext uri="{FF2B5EF4-FFF2-40B4-BE49-F238E27FC236}">
                  <a16:creationId xmlns:a16="http://schemas.microsoft.com/office/drawing/2014/main" id="{5C1828C3-34C6-84E9-AD71-1182B6411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42471" y="3421094"/>
              <a:ext cx="465093" cy="465093"/>
            </a:xfrm>
            <a:prstGeom prst="rect">
              <a:avLst/>
            </a:prstGeom>
          </p:spPr>
        </p:pic>
        <p:pic>
          <p:nvPicPr>
            <p:cNvPr id="24" name="Graphic 23" descr="Badge 4 with solid fill">
              <a:extLst>
                <a:ext uri="{FF2B5EF4-FFF2-40B4-BE49-F238E27FC236}">
                  <a16:creationId xmlns:a16="http://schemas.microsoft.com/office/drawing/2014/main" id="{FF3C5668-64E7-FDE4-89F9-EDC1E7422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49733" y="2815957"/>
              <a:ext cx="436232" cy="436232"/>
            </a:xfrm>
            <a:prstGeom prst="rect">
              <a:avLst/>
            </a:prstGeom>
          </p:spPr>
        </p:pic>
        <p:pic>
          <p:nvPicPr>
            <p:cNvPr id="26" name="Graphic 25" descr="Badge 1 with solid fill">
              <a:extLst>
                <a:ext uri="{FF2B5EF4-FFF2-40B4-BE49-F238E27FC236}">
                  <a16:creationId xmlns:a16="http://schemas.microsoft.com/office/drawing/2014/main" id="{A3873358-24A6-B186-7E9B-53F5799B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50245" y="4508865"/>
              <a:ext cx="411201" cy="4112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/>
              <p:nvPr/>
            </p:nvSpPr>
            <p:spPr>
              <a:xfrm>
                <a:off x="429434" y="1904327"/>
                <a:ext cx="546578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5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Hinge Loss </a:t>
                </a:r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(0,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r>
                      <a:rPr lang="en-US" sz="25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b))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4" y="1904327"/>
                <a:ext cx="5465785" cy="477054"/>
              </a:xfrm>
              <a:prstGeom prst="rect">
                <a:avLst/>
              </a:prstGeom>
              <a:blipFill>
                <a:blip r:embed="rId14"/>
                <a:stretch>
                  <a:fillRect l="-1784" t="-8861" r="-4125" b="-2911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A087A7A-1AFE-4CAA-6DBA-EDB71F1AF1C0}"/>
              </a:ext>
            </a:extLst>
          </p:cNvPr>
          <p:cNvGrpSpPr/>
          <p:nvPr/>
        </p:nvGrpSpPr>
        <p:grpSpPr>
          <a:xfrm>
            <a:off x="440952" y="3167728"/>
            <a:ext cx="3201458" cy="369332"/>
            <a:chOff x="257995" y="2022748"/>
            <a:chExt cx="3201458" cy="369332"/>
          </a:xfrm>
        </p:grpSpPr>
        <p:pic>
          <p:nvPicPr>
            <p:cNvPr id="9" name="Graphic 8" descr="Badge 1 with solid fill">
              <a:extLst>
                <a:ext uri="{FF2B5EF4-FFF2-40B4-BE49-F238E27FC236}">
                  <a16:creationId xmlns:a16="http://schemas.microsoft.com/office/drawing/2014/main" id="{75861566-4153-93B1-70F6-367D65AD0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7995" y="2031290"/>
              <a:ext cx="378402" cy="3492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802B9C6-1F6A-3F7A-B02C-5752DE2161FE}"/>
                    </a:ext>
                  </a:extLst>
                </p:cNvPr>
                <p:cNvSpPr txBox="1"/>
                <p:nvPr/>
              </p:nvSpPr>
              <p:spPr>
                <a:xfrm>
                  <a:off x="731814" y="2022748"/>
                  <a:ext cx="27276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1 - 1(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0  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802B9C6-1F6A-3F7A-B02C-5752DE216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4" y="2022748"/>
                  <a:ext cx="272763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786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6D674B-A34B-2872-D1EA-F64F92B2D4C2}"/>
              </a:ext>
            </a:extLst>
          </p:cNvPr>
          <p:cNvGrpSpPr/>
          <p:nvPr/>
        </p:nvGrpSpPr>
        <p:grpSpPr>
          <a:xfrm>
            <a:off x="433200" y="3680598"/>
            <a:ext cx="3605125" cy="402243"/>
            <a:chOff x="250243" y="2535618"/>
            <a:chExt cx="3605125" cy="402243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280551CA-7F58-39BD-3985-0D9082167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0243" y="2567641"/>
              <a:ext cx="401090" cy="370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38E6C9-3C29-6450-0748-82BA9355AC87}"/>
                    </a:ext>
                  </a:extLst>
                </p:cNvPr>
                <p:cNvSpPr txBox="1"/>
                <p:nvPr/>
              </p:nvSpPr>
              <p:spPr>
                <a:xfrm>
                  <a:off x="731812" y="2535618"/>
                  <a:ext cx="3123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0  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38E6C9-3C29-6450-0748-82BA9355A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2" y="2535618"/>
                  <a:ext cx="312355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563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FF49F1-B59A-5BCC-8339-BE5D974D5677}"/>
              </a:ext>
            </a:extLst>
          </p:cNvPr>
          <p:cNvGrpSpPr/>
          <p:nvPr/>
        </p:nvGrpSpPr>
        <p:grpSpPr>
          <a:xfrm>
            <a:off x="416154" y="4247035"/>
            <a:ext cx="3921460" cy="395793"/>
            <a:chOff x="233197" y="3102055"/>
            <a:chExt cx="3921460" cy="395793"/>
          </a:xfrm>
        </p:grpSpPr>
        <p:pic>
          <p:nvPicPr>
            <p:cNvPr id="15" name="Graphic 14" descr="Badge 3 with solid fill">
              <a:extLst>
                <a:ext uri="{FF2B5EF4-FFF2-40B4-BE49-F238E27FC236}">
                  <a16:creationId xmlns:a16="http://schemas.microsoft.com/office/drawing/2014/main" id="{6FF2CD7F-967A-E66E-D72D-782C5D06F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3197" y="3102793"/>
              <a:ext cx="427996" cy="3950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AA0CA-0C0B-8990-A387-2D16F7551ADE}"/>
                    </a:ext>
                  </a:extLst>
                </p:cNvPr>
                <p:cNvSpPr txBox="1"/>
                <p:nvPr/>
              </p:nvSpPr>
              <p:spPr>
                <a:xfrm>
                  <a:off x="731811" y="3102055"/>
                  <a:ext cx="3422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&gt; 1  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AA0CA-0C0B-8990-A387-2D16F7551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1" y="3102055"/>
                  <a:ext cx="342284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423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2368C9-6ACA-AD64-BCCC-3862AB8EF7F5}"/>
              </a:ext>
            </a:extLst>
          </p:cNvPr>
          <p:cNvGrpSpPr/>
          <p:nvPr/>
        </p:nvGrpSpPr>
        <p:grpSpPr>
          <a:xfrm>
            <a:off x="429434" y="4767182"/>
            <a:ext cx="5675996" cy="387162"/>
            <a:chOff x="246477" y="3622202"/>
            <a:chExt cx="5675996" cy="387162"/>
          </a:xfrm>
        </p:grpSpPr>
        <p:pic>
          <p:nvPicPr>
            <p:cNvPr id="16" name="Graphic 15" descr="Badge 4 with solid fill">
              <a:extLst>
                <a:ext uri="{FF2B5EF4-FFF2-40B4-BE49-F238E27FC236}">
                  <a16:creationId xmlns:a16="http://schemas.microsoft.com/office/drawing/2014/main" id="{6842FA85-A9CE-D261-E43F-7B09C5DF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6477" y="3638824"/>
              <a:ext cx="401436" cy="37054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43F759-7C1F-D312-CD88-EE18CF2948F6}"/>
                    </a:ext>
                  </a:extLst>
                </p:cNvPr>
                <p:cNvSpPr txBox="1"/>
                <p:nvPr/>
              </p:nvSpPr>
              <p:spPr>
                <a:xfrm>
                  <a:off x="731007" y="3622202"/>
                  <a:ext cx="5191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𝑩𝒆𝒕𝒘𝒆𝒆𝒏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𝑩𝒆𝒕𝒘𝒆𝒆𝒏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43F759-7C1F-D312-CD88-EE18CF294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07" y="3622202"/>
                  <a:ext cx="519146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056" t="-9836" b="-229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Loss Function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364937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 SVM Equation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/>
              <p:nvPr/>
            </p:nvSpPr>
            <p:spPr>
              <a:xfrm>
                <a:off x="706432" y="1035133"/>
                <a:ext cx="10450435" cy="344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𝑝𝑖𝑐𝑘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𝒉𝒊𝒏𝒈𝒆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𝒍𝒐𝒔𝒔</m:t>
                      </m:r>
                    </m:oMath>
                  </m:oMathPara>
                </a14:m>
                <a:endParaRPr lang="en-US" sz="25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(0, 1− </m:t>
                          </m:r>
                          <m:sSub>
                            <m:sSubPr>
                              <m:ctrlPr>
                                <a:rPr lang="en-PH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⋅ </m:t>
                          </m:r>
                          <m:r>
                            <a:rPr lang="en-US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5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𝒊𝒔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𝒎𝒊𝒏𝒊𝒎𝒊𝒛𝒆𝒅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𝑚𝑎𝑥𝑖𝑚𝑖𝑛𝑔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𝒎𝒂𝒓𝒈𝒊𝒏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32" y="1035133"/>
                <a:ext cx="10450435" cy="3449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/>
              <p:nvPr/>
            </p:nvSpPr>
            <p:spPr>
              <a:xfrm>
                <a:off x="789560" y="4667913"/>
                <a:ext cx="1077912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𝐿𝑎𝑚𝑏𝑑𝑎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F0"/>
                    </a:solidFill>
                  </a:rPr>
                  <a:t> is a positive parameter </a:t>
                </a:r>
                <a:r>
                  <a:rPr lang="en-US" sz="2400" dirty="0"/>
                  <a:t>which determines the trade off between increasing the margin size and ensuring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lie on the correct side of the margin. </a:t>
                </a:r>
                <a:endParaRPr lang="en-PH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60" y="4667913"/>
                <a:ext cx="10779127" cy="830997"/>
              </a:xfrm>
              <a:prstGeom prst="rect">
                <a:avLst/>
              </a:prstGeom>
              <a:blipFill>
                <a:blip r:embed="rId5"/>
                <a:stretch>
                  <a:fillRect l="-905" t="-5882" b="-161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1723179"/>
            <a:ext cx="2720030" cy="1938992"/>
          </a:xfrm>
          <a:custGeom>
            <a:avLst/>
            <a:gdLst>
              <a:gd name="connsiteX0" fmla="*/ 0 w 2720030"/>
              <a:gd name="connsiteY0" fmla="*/ 0 h 1938992"/>
              <a:gd name="connsiteX1" fmla="*/ 516806 w 2720030"/>
              <a:gd name="connsiteY1" fmla="*/ 0 h 1938992"/>
              <a:gd name="connsiteX2" fmla="*/ 979211 w 2720030"/>
              <a:gd name="connsiteY2" fmla="*/ 0 h 1938992"/>
              <a:gd name="connsiteX3" fmla="*/ 1577617 w 2720030"/>
              <a:gd name="connsiteY3" fmla="*/ 0 h 1938992"/>
              <a:gd name="connsiteX4" fmla="*/ 2094423 w 2720030"/>
              <a:gd name="connsiteY4" fmla="*/ 0 h 1938992"/>
              <a:gd name="connsiteX5" fmla="*/ 2720030 w 2720030"/>
              <a:gd name="connsiteY5" fmla="*/ 0 h 1938992"/>
              <a:gd name="connsiteX6" fmla="*/ 2720030 w 2720030"/>
              <a:gd name="connsiteY6" fmla="*/ 523528 h 1938992"/>
              <a:gd name="connsiteX7" fmla="*/ 2720030 w 2720030"/>
              <a:gd name="connsiteY7" fmla="*/ 1008276 h 1938992"/>
              <a:gd name="connsiteX8" fmla="*/ 2720030 w 2720030"/>
              <a:gd name="connsiteY8" fmla="*/ 1493024 h 1938992"/>
              <a:gd name="connsiteX9" fmla="*/ 2720030 w 2720030"/>
              <a:gd name="connsiteY9" fmla="*/ 1938992 h 1938992"/>
              <a:gd name="connsiteX10" fmla="*/ 2230425 w 2720030"/>
              <a:gd name="connsiteY10" fmla="*/ 1938992 h 1938992"/>
              <a:gd name="connsiteX11" fmla="*/ 1686419 w 2720030"/>
              <a:gd name="connsiteY11" fmla="*/ 1938992 h 1938992"/>
              <a:gd name="connsiteX12" fmla="*/ 1169613 w 2720030"/>
              <a:gd name="connsiteY12" fmla="*/ 1938992 h 1938992"/>
              <a:gd name="connsiteX13" fmla="*/ 571206 w 2720030"/>
              <a:gd name="connsiteY13" fmla="*/ 1938992 h 1938992"/>
              <a:gd name="connsiteX14" fmla="*/ 0 w 2720030"/>
              <a:gd name="connsiteY14" fmla="*/ 1938992 h 1938992"/>
              <a:gd name="connsiteX15" fmla="*/ 0 w 2720030"/>
              <a:gd name="connsiteY15" fmla="*/ 1493024 h 1938992"/>
              <a:gd name="connsiteX16" fmla="*/ 0 w 2720030"/>
              <a:gd name="connsiteY16" fmla="*/ 1008276 h 1938992"/>
              <a:gd name="connsiteX17" fmla="*/ 0 w 2720030"/>
              <a:gd name="connsiteY17" fmla="*/ 542918 h 1938992"/>
              <a:gd name="connsiteX18" fmla="*/ 0 w 2720030"/>
              <a:gd name="connsiteY18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20030" h="1938992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3415" y="132642"/>
                  <a:pt x="2657384" y="269357"/>
                  <a:pt x="2720030" y="523528"/>
                </a:cubicBezTo>
                <a:cubicBezTo>
                  <a:pt x="2782676" y="777699"/>
                  <a:pt x="2666017" y="853282"/>
                  <a:pt x="2720030" y="1008276"/>
                </a:cubicBezTo>
                <a:cubicBezTo>
                  <a:pt x="2774043" y="1163270"/>
                  <a:pt x="2683607" y="1393913"/>
                  <a:pt x="2720030" y="1493024"/>
                </a:cubicBezTo>
                <a:cubicBezTo>
                  <a:pt x="2756453" y="1592135"/>
                  <a:pt x="2695148" y="1848110"/>
                  <a:pt x="2720030" y="1938992"/>
                </a:cubicBezTo>
                <a:cubicBezTo>
                  <a:pt x="2619032" y="1941098"/>
                  <a:pt x="2423604" y="1895853"/>
                  <a:pt x="2230425" y="1938992"/>
                </a:cubicBezTo>
                <a:cubicBezTo>
                  <a:pt x="2037247" y="1982131"/>
                  <a:pt x="1816736" y="1899757"/>
                  <a:pt x="1686419" y="1938992"/>
                </a:cubicBezTo>
                <a:cubicBezTo>
                  <a:pt x="1556102" y="1978227"/>
                  <a:pt x="1301562" y="1895236"/>
                  <a:pt x="1169613" y="1938992"/>
                </a:cubicBezTo>
                <a:cubicBezTo>
                  <a:pt x="1037664" y="1982748"/>
                  <a:pt x="802621" y="1871816"/>
                  <a:pt x="571206" y="1938992"/>
                </a:cubicBezTo>
                <a:cubicBezTo>
                  <a:pt x="339791" y="2006168"/>
                  <a:pt x="136688" y="1906113"/>
                  <a:pt x="0" y="1938992"/>
                </a:cubicBezTo>
                <a:cubicBezTo>
                  <a:pt x="-49177" y="1847061"/>
                  <a:pt x="22887" y="1678349"/>
                  <a:pt x="0" y="1493024"/>
                </a:cubicBezTo>
                <a:cubicBezTo>
                  <a:pt x="-22887" y="1307699"/>
                  <a:pt x="3849" y="1121321"/>
                  <a:pt x="0" y="1008276"/>
                </a:cubicBezTo>
                <a:cubicBezTo>
                  <a:pt x="-3849" y="895231"/>
                  <a:pt x="29412" y="746192"/>
                  <a:pt x="0" y="542918"/>
                </a:cubicBezTo>
                <a:cubicBezTo>
                  <a:pt x="-29412" y="339644"/>
                  <a:pt x="45399" y="16486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It turns out that that this form of equation cannot be used to describe a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 </a:t>
            </a:r>
            <a:r>
              <a:rPr lang="en-GB" sz="2000" dirty="0">
                <a:ea typeface="Cambria Math" panose="02040503050406030204" pitchFamily="18" charset="0"/>
              </a:rPr>
              <a:t>because the slope would be infinitely large</a:t>
            </a:r>
            <a:endParaRPr lang="en-GB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977854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1723179"/>
            <a:ext cx="2720030" cy="1631216"/>
          </a:xfrm>
          <a:custGeom>
            <a:avLst/>
            <a:gdLst>
              <a:gd name="connsiteX0" fmla="*/ 0 w 2720030"/>
              <a:gd name="connsiteY0" fmla="*/ 0 h 1631216"/>
              <a:gd name="connsiteX1" fmla="*/ 516806 w 2720030"/>
              <a:gd name="connsiteY1" fmla="*/ 0 h 1631216"/>
              <a:gd name="connsiteX2" fmla="*/ 979211 w 2720030"/>
              <a:gd name="connsiteY2" fmla="*/ 0 h 1631216"/>
              <a:gd name="connsiteX3" fmla="*/ 1577617 w 2720030"/>
              <a:gd name="connsiteY3" fmla="*/ 0 h 1631216"/>
              <a:gd name="connsiteX4" fmla="*/ 2094423 w 2720030"/>
              <a:gd name="connsiteY4" fmla="*/ 0 h 1631216"/>
              <a:gd name="connsiteX5" fmla="*/ 2720030 w 2720030"/>
              <a:gd name="connsiteY5" fmla="*/ 0 h 1631216"/>
              <a:gd name="connsiteX6" fmla="*/ 2720030 w 2720030"/>
              <a:gd name="connsiteY6" fmla="*/ 576363 h 1631216"/>
              <a:gd name="connsiteX7" fmla="*/ 2720030 w 2720030"/>
              <a:gd name="connsiteY7" fmla="*/ 1120102 h 1631216"/>
              <a:gd name="connsiteX8" fmla="*/ 2720030 w 2720030"/>
              <a:gd name="connsiteY8" fmla="*/ 1631216 h 1631216"/>
              <a:gd name="connsiteX9" fmla="*/ 2230425 w 2720030"/>
              <a:gd name="connsiteY9" fmla="*/ 1631216 h 1631216"/>
              <a:gd name="connsiteX10" fmla="*/ 1686419 w 2720030"/>
              <a:gd name="connsiteY10" fmla="*/ 1631216 h 1631216"/>
              <a:gd name="connsiteX11" fmla="*/ 1142413 w 2720030"/>
              <a:gd name="connsiteY11" fmla="*/ 1631216 h 1631216"/>
              <a:gd name="connsiteX12" fmla="*/ 625607 w 2720030"/>
              <a:gd name="connsiteY12" fmla="*/ 1631216 h 1631216"/>
              <a:gd name="connsiteX13" fmla="*/ 0 w 2720030"/>
              <a:gd name="connsiteY13" fmla="*/ 1631216 h 1631216"/>
              <a:gd name="connsiteX14" fmla="*/ 0 w 2720030"/>
              <a:gd name="connsiteY14" fmla="*/ 1054853 h 1631216"/>
              <a:gd name="connsiteX15" fmla="*/ 0 w 2720030"/>
              <a:gd name="connsiteY15" fmla="*/ 478490 h 1631216"/>
              <a:gd name="connsiteX16" fmla="*/ 0 w 2720030"/>
              <a:gd name="connsiteY16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63121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89170" y="249505"/>
                  <a:pt x="2717951" y="451565"/>
                  <a:pt x="2720030" y="576363"/>
                </a:cubicBezTo>
                <a:cubicBezTo>
                  <a:pt x="2722109" y="701161"/>
                  <a:pt x="2681872" y="1008183"/>
                  <a:pt x="2720030" y="1120102"/>
                </a:cubicBezTo>
                <a:cubicBezTo>
                  <a:pt x="2758188" y="1232021"/>
                  <a:pt x="2659254" y="1408175"/>
                  <a:pt x="2720030" y="1631216"/>
                </a:cubicBezTo>
                <a:cubicBezTo>
                  <a:pt x="2548123" y="1642595"/>
                  <a:pt x="2438404" y="1621455"/>
                  <a:pt x="2230425" y="1631216"/>
                </a:cubicBezTo>
                <a:cubicBezTo>
                  <a:pt x="2022446" y="1640977"/>
                  <a:pt x="1906917" y="1623135"/>
                  <a:pt x="1686419" y="1631216"/>
                </a:cubicBezTo>
                <a:cubicBezTo>
                  <a:pt x="1465921" y="1639297"/>
                  <a:pt x="1272730" y="1591981"/>
                  <a:pt x="1142413" y="1631216"/>
                </a:cubicBezTo>
                <a:cubicBezTo>
                  <a:pt x="1012096" y="1670451"/>
                  <a:pt x="757556" y="1587460"/>
                  <a:pt x="625607" y="1631216"/>
                </a:cubicBezTo>
                <a:cubicBezTo>
                  <a:pt x="493658" y="1674972"/>
                  <a:pt x="243831" y="1615645"/>
                  <a:pt x="0" y="1631216"/>
                </a:cubicBezTo>
                <a:cubicBezTo>
                  <a:pt x="-14002" y="1500168"/>
                  <a:pt x="50436" y="1265717"/>
                  <a:pt x="0" y="1054853"/>
                </a:cubicBezTo>
                <a:cubicBezTo>
                  <a:pt x="-50436" y="843989"/>
                  <a:pt x="46578" y="715972"/>
                  <a:pt x="0" y="478490"/>
                </a:cubicBezTo>
                <a:cubicBezTo>
                  <a:pt x="-46578" y="241008"/>
                  <a:pt x="49973" y="2004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This is one reason why we need to use the so-called </a:t>
            </a:r>
            <a:r>
              <a:rPr lang="en-GB" sz="2000" b="1" dirty="0">
                <a:ea typeface="Cambria Math" panose="02040503050406030204" pitchFamily="18" charset="0"/>
              </a:rPr>
              <a:t>“general form” </a:t>
            </a:r>
            <a:r>
              <a:rPr lang="en-GB" sz="2000" dirty="0">
                <a:ea typeface="Cambria Math" panose="02040503050406030204" pitchFamily="18" charset="0"/>
              </a:rPr>
              <a:t>of the equation for a straight line</a:t>
            </a:r>
            <a:endParaRPr lang="en-GB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88220-1A4F-A38D-DB04-879F22D9B645}"/>
                  </a:ext>
                </a:extLst>
              </p:cNvPr>
              <p:cNvSpPr txBox="1"/>
              <p:nvPr/>
            </p:nvSpPr>
            <p:spPr>
              <a:xfrm>
                <a:off x="710270" y="3883455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88220-1A4F-A38D-DB04-879F22D9B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70" y="3883455"/>
                <a:ext cx="3068938" cy="553998"/>
              </a:xfrm>
              <a:prstGeom prst="rect">
                <a:avLst/>
              </a:prstGeom>
              <a:blipFill>
                <a:blip r:embed="rId6"/>
                <a:stretch>
                  <a:fillRect b="-12766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8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2395190"/>
            <a:ext cx="2720030" cy="2554545"/>
          </a:xfrm>
          <a:custGeom>
            <a:avLst/>
            <a:gdLst>
              <a:gd name="connsiteX0" fmla="*/ 0 w 2720030"/>
              <a:gd name="connsiteY0" fmla="*/ 0 h 2554545"/>
              <a:gd name="connsiteX1" fmla="*/ 516806 w 2720030"/>
              <a:gd name="connsiteY1" fmla="*/ 0 h 2554545"/>
              <a:gd name="connsiteX2" fmla="*/ 979211 w 2720030"/>
              <a:gd name="connsiteY2" fmla="*/ 0 h 2554545"/>
              <a:gd name="connsiteX3" fmla="*/ 1577617 w 2720030"/>
              <a:gd name="connsiteY3" fmla="*/ 0 h 2554545"/>
              <a:gd name="connsiteX4" fmla="*/ 2094423 w 2720030"/>
              <a:gd name="connsiteY4" fmla="*/ 0 h 2554545"/>
              <a:gd name="connsiteX5" fmla="*/ 2720030 w 2720030"/>
              <a:gd name="connsiteY5" fmla="*/ 0 h 2554545"/>
              <a:gd name="connsiteX6" fmla="*/ 2720030 w 2720030"/>
              <a:gd name="connsiteY6" fmla="*/ 562000 h 2554545"/>
              <a:gd name="connsiteX7" fmla="*/ 2720030 w 2720030"/>
              <a:gd name="connsiteY7" fmla="*/ 1072909 h 2554545"/>
              <a:gd name="connsiteX8" fmla="*/ 2720030 w 2720030"/>
              <a:gd name="connsiteY8" fmla="*/ 1583818 h 2554545"/>
              <a:gd name="connsiteX9" fmla="*/ 2720030 w 2720030"/>
              <a:gd name="connsiteY9" fmla="*/ 2043636 h 2554545"/>
              <a:gd name="connsiteX10" fmla="*/ 2720030 w 2720030"/>
              <a:gd name="connsiteY10" fmla="*/ 2554545 h 2554545"/>
              <a:gd name="connsiteX11" fmla="*/ 2176024 w 2720030"/>
              <a:gd name="connsiteY11" fmla="*/ 2554545 h 2554545"/>
              <a:gd name="connsiteX12" fmla="*/ 1659218 w 2720030"/>
              <a:gd name="connsiteY12" fmla="*/ 2554545 h 2554545"/>
              <a:gd name="connsiteX13" fmla="*/ 1060812 w 2720030"/>
              <a:gd name="connsiteY13" fmla="*/ 2554545 h 2554545"/>
              <a:gd name="connsiteX14" fmla="*/ 462405 w 2720030"/>
              <a:gd name="connsiteY14" fmla="*/ 2554545 h 2554545"/>
              <a:gd name="connsiteX15" fmla="*/ 0 w 2720030"/>
              <a:gd name="connsiteY15" fmla="*/ 2554545 h 2554545"/>
              <a:gd name="connsiteX16" fmla="*/ 0 w 2720030"/>
              <a:gd name="connsiteY16" fmla="*/ 2043636 h 2554545"/>
              <a:gd name="connsiteX17" fmla="*/ 0 w 2720030"/>
              <a:gd name="connsiteY17" fmla="*/ 1558272 h 2554545"/>
              <a:gd name="connsiteX18" fmla="*/ 0 w 2720030"/>
              <a:gd name="connsiteY18" fmla="*/ 1124000 h 2554545"/>
              <a:gd name="connsiteX19" fmla="*/ 0 w 2720030"/>
              <a:gd name="connsiteY19" fmla="*/ 664182 h 2554545"/>
              <a:gd name="connsiteX20" fmla="*/ 0 w 2720030"/>
              <a:gd name="connsiteY20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20030" h="2554545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5239" y="134651"/>
                  <a:pt x="2701269" y="343717"/>
                  <a:pt x="2720030" y="562000"/>
                </a:cubicBezTo>
                <a:cubicBezTo>
                  <a:pt x="2738791" y="780283"/>
                  <a:pt x="2663229" y="902661"/>
                  <a:pt x="2720030" y="1072909"/>
                </a:cubicBezTo>
                <a:cubicBezTo>
                  <a:pt x="2776831" y="1243157"/>
                  <a:pt x="2683415" y="1459986"/>
                  <a:pt x="2720030" y="1583818"/>
                </a:cubicBezTo>
                <a:cubicBezTo>
                  <a:pt x="2756645" y="1707650"/>
                  <a:pt x="2685182" y="1950917"/>
                  <a:pt x="2720030" y="2043636"/>
                </a:cubicBezTo>
                <a:cubicBezTo>
                  <a:pt x="2754878" y="2136355"/>
                  <a:pt x="2712206" y="2346749"/>
                  <a:pt x="2720030" y="2554545"/>
                </a:cubicBezTo>
                <a:cubicBezTo>
                  <a:pt x="2523358" y="2603290"/>
                  <a:pt x="2306341" y="2515310"/>
                  <a:pt x="2176024" y="2554545"/>
                </a:cubicBezTo>
                <a:cubicBezTo>
                  <a:pt x="2045707" y="2593780"/>
                  <a:pt x="1791167" y="2510789"/>
                  <a:pt x="1659218" y="2554545"/>
                </a:cubicBezTo>
                <a:cubicBezTo>
                  <a:pt x="1527269" y="2598301"/>
                  <a:pt x="1289591" y="2485333"/>
                  <a:pt x="1060812" y="2554545"/>
                </a:cubicBezTo>
                <a:cubicBezTo>
                  <a:pt x="832033" y="2623757"/>
                  <a:pt x="600156" y="2483189"/>
                  <a:pt x="462405" y="2554545"/>
                </a:cubicBezTo>
                <a:cubicBezTo>
                  <a:pt x="324654" y="2625901"/>
                  <a:pt x="124798" y="2526337"/>
                  <a:pt x="0" y="2554545"/>
                </a:cubicBezTo>
                <a:cubicBezTo>
                  <a:pt x="-33668" y="2384080"/>
                  <a:pt x="19553" y="2250321"/>
                  <a:pt x="0" y="2043636"/>
                </a:cubicBezTo>
                <a:cubicBezTo>
                  <a:pt x="-19553" y="1836951"/>
                  <a:pt x="22140" y="1711261"/>
                  <a:pt x="0" y="1558272"/>
                </a:cubicBezTo>
                <a:cubicBezTo>
                  <a:pt x="-22140" y="1405283"/>
                  <a:pt x="40236" y="1255729"/>
                  <a:pt x="0" y="1124000"/>
                </a:cubicBezTo>
                <a:cubicBezTo>
                  <a:pt x="-40236" y="992271"/>
                  <a:pt x="21048" y="761847"/>
                  <a:pt x="0" y="664182"/>
                </a:cubicBezTo>
                <a:cubicBezTo>
                  <a:pt x="-21048" y="566517"/>
                  <a:pt x="50226" y="1589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Since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lines </a:t>
            </a:r>
            <a:r>
              <a:rPr lang="en-GB" sz="2000" dirty="0">
                <a:ea typeface="Cambria Math" panose="02040503050406030204" pitchFamily="18" charset="0"/>
              </a:rPr>
              <a:t>can be used to separate data points of two classes, the </a:t>
            </a:r>
            <a:r>
              <a:rPr lang="en-GB" sz="2000" b="1" dirty="0">
                <a:ea typeface="Cambria Math" panose="02040503050406030204" pitchFamily="18" charset="0"/>
              </a:rPr>
              <a:t>slope-intercept form </a:t>
            </a:r>
            <a:r>
              <a:rPr lang="en-GB" sz="2000" dirty="0">
                <a:ea typeface="Cambria Math" panose="02040503050406030204" pitchFamily="18" charset="0"/>
              </a:rPr>
              <a:t>to describe the line is not appropriate to use in </a:t>
            </a:r>
            <a:r>
              <a:rPr lang="en-GB" sz="2000" b="1" dirty="0">
                <a:ea typeface="Cambria Math" panose="02040503050406030204" pitchFamily="18" charset="0"/>
              </a:rPr>
              <a:t>SVM</a:t>
            </a:r>
            <a:endParaRPr lang="en-GB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764642-B15A-5506-EC39-BD70D6AF4E51}"/>
                  </a:ext>
                </a:extLst>
              </p:cNvPr>
              <p:cNvSpPr txBox="1"/>
              <p:nvPr/>
            </p:nvSpPr>
            <p:spPr>
              <a:xfrm>
                <a:off x="237087" y="1564193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764642-B15A-5506-EC39-BD70D6AF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7" y="1564193"/>
                <a:ext cx="3068938" cy="553998"/>
              </a:xfrm>
              <a:prstGeom prst="rect">
                <a:avLst/>
              </a:prstGeom>
              <a:blipFill>
                <a:blip r:embed="rId6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5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3106</TotalTime>
  <Words>2341</Words>
  <Application>Microsoft Macintosh PowerPoint</Application>
  <PresentationFormat>Widescreen</PresentationFormat>
  <Paragraphs>827</Paragraphs>
  <Slides>62</Slides>
  <Notes>62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Light</vt:lpstr>
      <vt:lpstr>Calibri Light (Headings)</vt:lpstr>
      <vt:lpstr>Cambria Math</vt:lpstr>
      <vt:lpstr>Chalkboard</vt:lpstr>
      <vt:lpstr>Raleway</vt:lpstr>
      <vt:lpstr>Wingdings</vt:lpstr>
      <vt:lpstr>Office Theme</vt:lpstr>
      <vt:lpstr>Support Vector Machine - Math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 Margin</vt:lpstr>
      <vt:lpstr>Crocodile and Alligator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 Margin SVM Equation</vt:lpstr>
      <vt:lpstr>Hard Margin SVM Equation</vt:lpstr>
      <vt:lpstr>Outline</vt:lpstr>
      <vt:lpstr>Soft Margin</vt:lpstr>
      <vt:lpstr>Crocodile and Alligator Example</vt:lpstr>
      <vt:lpstr>PowerPoint Presentation</vt:lpstr>
      <vt:lpstr>Loss Function</vt:lpstr>
      <vt:lpstr>Loss Function</vt:lpstr>
      <vt:lpstr>Soft Margin SVM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665</cp:revision>
  <dcterms:created xsi:type="dcterms:W3CDTF">2022-05-11T03:47:05Z</dcterms:created>
  <dcterms:modified xsi:type="dcterms:W3CDTF">2024-10-08T14:04:05Z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2024-07-11T14:05:52Z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289508b0-b184-4b20-b307-26ea0997b178</vt:lpwstr>
  </property>
  <property fmtid="{D5CDD505-2E9C-101B-9397-08002B2CF9AE}" pid="9" name="MSIP_Label_8a813f4b-519a-4481-a498-85770f517757_ContentBits">
    <vt:lpwstr>0</vt:lpwstr>
  </property>
</Properties>
</file>