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593" r:id="rId4"/>
    <p:sldId id="629" r:id="rId5"/>
    <p:sldId id="630" r:id="rId6"/>
    <p:sldId id="631" r:id="rId7"/>
    <p:sldId id="594" r:id="rId8"/>
    <p:sldId id="595" r:id="rId9"/>
    <p:sldId id="596" r:id="rId10"/>
    <p:sldId id="598" r:id="rId11"/>
    <p:sldId id="602" r:id="rId12"/>
    <p:sldId id="603" r:id="rId13"/>
    <p:sldId id="604" r:id="rId14"/>
    <p:sldId id="606" r:id="rId15"/>
    <p:sldId id="607" r:id="rId16"/>
    <p:sldId id="608" r:id="rId17"/>
    <p:sldId id="609" r:id="rId18"/>
    <p:sldId id="610" r:id="rId19"/>
    <p:sldId id="619" r:id="rId20"/>
    <p:sldId id="611" r:id="rId21"/>
    <p:sldId id="622" r:id="rId22"/>
    <p:sldId id="612" r:id="rId23"/>
    <p:sldId id="613" r:id="rId24"/>
    <p:sldId id="614" r:id="rId25"/>
    <p:sldId id="615" r:id="rId26"/>
    <p:sldId id="620" r:id="rId27"/>
    <p:sldId id="621" r:id="rId28"/>
    <p:sldId id="616" r:id="rId29"/>
    <p:sldId id="617" r:id="rId30"/>
    <p:sldId id="618" r:id="rId31"/>
    <p:sldId id="623" r:id="rId32"/>
    <p:sldId id="625" r:id="rId33"/>
    <p:sldId id="624" r:id="rId34"/>
    <p:sldId id="626" r:id="rId35"/>
    <p:sldId id="627" r:id="rId36"/>
    <p:sldId id="6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875"/>
    <p:restoredTop sz="94444"/>
  </p:normalViewPr>
  <p:slideViewPr>
    <p:cSldViewPr snapToGrid="0">
      <p:cViewPr varScale="1">
        <p:scale>
          <a:sx n="161" d="100"/>
          <a:sy n="161" d="100"/>
        </p:scale>
        <p:origin x="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52A-A780-7CC2-D114-84E17605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E7048-81F9-921E-9438-269F644A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D0A7-3476-B602-8381-4DBE3431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4D261-80E4-E066-D072-7BC405248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CCMACLRL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/>
                </a:solidFill>
              </a:rPr>
              <a:t>CCMACLRL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CCMACLRL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797302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</a:t>
            </a:r>
            <a:r>
              <a:rPr lang="en-PH"/>
              <a:t>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FC7269A-AB81-5A0C-9E3A-8EDF6D5C677E}"/>
              </a:ext>
            </a:extLst>
          </p:cNvPr>
          <p:cNvSpPr/>
          <p:nvPr/>
        </p:nvSpPr>
        <p:spPr>
          <a:xfrm>
            <a:off x="4164109" y="3516628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89E50-B598-0671-1F54-FA98267B1971}"/>
              </a:ext>
            </a:extLst>
          </p:cNvPr>
          <p:cNvSpPr/>
          <p:nvPr/>
        </p:nvSpPr>
        <p:spPr>
          <a:xfrm>
            <a:off x="4696692" y="512366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1061040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=1(1)=1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10610404" cy="1200521"/>
              </a:xfrm>
              <a:prstGeom prst="rect">
                <a:avLst/>
              </a:prstGeom>
              <a:blipFill>
                <a:blip r:embed="rId2"/>
                <a:stretch>
                  <a:fillRect l="-287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10430714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9D5E-D41A-988F-0639-8A8F1A2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55-E5E9-BF25-8712-A2F6047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blipFill>
                <a:blip r:embed="rId2"/>
                <a:stretch>
                  <a:fillRect l="-4615" t="-14655" b="-370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/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/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/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blipFill>
                <a:blip r:embed="rId2"/>
                <a:stretch>
                  <a:fillRect l="-2983" t="-13675" b="-367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/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72EF-0F28-3BF0-1199-B7D0A57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B56-F01E-D1A9-FBA9-6CFDAF3A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blipFill>
                <a:blip r:embed="rId2"/>
                <a:stretch>
                  <a:fillRect l="-2983" t="-2308" b="-3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/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/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BFC-1C70-96EC-4D1C-CFB143B7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D80-47AF-59E8-C7A9-20C5758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/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3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F51F-A444-D0AB-1397-C8CCD112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GB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blipFill>
                <a:blip r:embed="rId3"/>
                <a:stretch>
                  <a:fillRect l="-3166" b="-136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/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/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/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/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/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A43-9757-A0F1-6C17-6D197AB5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/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/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/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/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/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/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6BBD-6FEE-C9CC-35DB-10F6AFCF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109-2166-ADFF-9C50-48408D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/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9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A53-0C82-2ADA-55A7-7833BCD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/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A3B1-36BF-43CE-8694-E5E4609F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/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/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/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/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/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(1)(1)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910D-D116-CC35-2078-E9F09C25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CE6F-D9AA-0D3A-2D0E-1F961A0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/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/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/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/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/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2C66-723B-45CA-49B1-96479DEF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/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/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(15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−35)−(15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+18)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−35−15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/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−53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638-98C0-965E-9056-87C0FB0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9C2-AFC7-06DF-A9A7-7A5D27F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/>
                  <a:t>The derivative of the composite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this formula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B9FC-271D-7849-8610-7AF640F1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3A7-240F-AEE1-0598-239CBC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composite function can be described as a function being inside of another function. In this formula,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inside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r="-1797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42CD-DA06-7C82-D2E9-CD98AE5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blipFill>
                <a:blip r:embed="rId3"/>
                <a:stretch>
                  <a:fillRect l="-5337" b="-114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02F1-14C8-B9C6-2450-E3C32641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/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/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/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/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/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/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4[5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/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20(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129A-633A-A18E-3D15-AB4B365A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4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blipFill>
                <a:blip r:embed="rId3"/>
                <a:stretch>
                  <a:fillRect l="-5337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/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/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/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9BF0-7C09-E56A-239B-858B805E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/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4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/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/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/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/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/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7D64-7AF5-BABA-0D77-5F8CA409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48-5F62-FA32-3F0A-231DA1B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BCBB21-3EE3-3E56-2C30-F3034C2EC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254440"/>
              </p:ext>
            </p:extLst>
          </p:nvPr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3FB7B0-1395-4A58-8B02-831444B82E94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ln w="28575"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blipFill>
                <a:blip r:embed="rId5"/>
                <a:stretch>
                  <a:fillRect l="-3731" r="-746" b="-13636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blipFill>
                <a:blip r:embed="rId6"/>
                <a:stretch>
                  <a:fillRect l="-2174" r="-1087" b="-697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4000" dirty="0"/>
                  <a:t>For example, if we have a function</a:t>
                </a:r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4000" dirty="0"/>
                  <a:t>.</a:t>
                </a:r>
                <a:endParaRPr lang="en-US" sz="40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  <a:blipFill>
                <a:blip r:embed="rId7"/>
                <a:stretch>
                  <a:fillRect l="-3333" t="-21311" r="-333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ED39B90-E9FB-3421-BF68-59AF0DD20FFD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37FD34-5FDE-35B3-EEB5-3469D54B3BBD}"/>
              </a:ext>
            </a:extLst>
          </p:cNvPr>
          <p:cNvSpPr txBox="1">
            <a:spLocks/>
          </p:cNvSpPr>
          <p:nvPr/>
        </p:nvSpPr>
        <p:spPr>
          <a:xfrm>
            <a:off x="838199" y="4742426"/>
            <a:ext cx="3967887" cy="76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This will give us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4507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784F-8DC4-DFB9-BE04-46880D8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1081-EE57-9B70-AE56-FD039B5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1024F7-36A6-C2DB-7A8E-387B6A562907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E002C5-FAF9-9913-E8E1-FDA26950599D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blipFill>
                <a:blip r:embed="rId6"/>
                <a:stretch>
                  <a:fillRect l="-2013" b="-21429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blipFill>
                <a:blip r:embed="rId7"/>
                <a:stretch>
                  <a:fillRect l="-2581" t="-4167" b="-8333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A straight line has a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GB" sz="2400" dirty="0"/>
                  <a:t> of 0.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  <a:blipFill>
                <a:blip r:embed="rId8"/>
                <a:stretch>
                  <a:fillRect l="-2446" t="-11475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9360D05-6849-300D-B25F-65573D80835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If we are to find the derivative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then its derivative is also 0.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  <a:blipFill>
                <a:blip r:embed="rId9"/>
                <a:stretch>
                  <a:fillRect l="-2909" t="-5600" r="-1818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9E66-4302-98F1-9352-8FC97A73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2CE8-2C02-8B7B-6D96-4713BDD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DC0FE2-0F01-C4DA-1F52-AE5AB6B45729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78F85-159D-3CB6-218C-55E00876EA8A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blipFill>
                <a:blip r:embed="rId6"/>
                <a:stretch>
                  <a:fillRect l="-1271" t="-2469" r="-2119" b="-4938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Whenever we get the derivative of some of function with respect to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3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/>
                  <a:t> We use this notation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  <a:blipFill>
                <a:blip r:embed="rId7"/>
                <a:stretch>
                  <a:fillRect l="-2090" t="-6173" r="-298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86CAF5D-CB8F-B264-A881-942444B0E74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/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Thus, the derivate of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300" dirty="0"/>
                  <a:t>  with respect to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300" dirty="0"/>
                  <a:t> is,</a:t>
                </a:r>
                <a:endParaRPr lang="en-US" sz="23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  <a:blipFill>
                <a:blip r:embed="rId9"/>
                <a:stretch>
                  <a:fillRect l="-2333" t="-81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5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4387</TotalTime>
  <Words>1123</Words>
  <Application>Microsoft Macintosh PowerPoint</Application>
  <PresentationFormat>Widescreen</PresentationFormat>
  <Paragraphs>178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What is a derivative?</vt:lpstr>
      <vt:lpstr>What is a derivative?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Polynomials</vt:lpstr>
      <vt:lpstr>Derivatives of Radical functions</vt:lpstr>
      <vt:lpstr>Derivatives of Radical functions</vt:lpstr>
      <vt:lpstr>Product Rule</vt:lpstr>
      <vt:lpstr>PowerPoint Presentation</vt:lpstr>
      <vt:lpstr>PowerPoint Presentation</vt:lpstr>
      <vt:lpstr>Quotient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805</cp:revision>
  <dcterms:created xsi:type="dcterms:W3CDTF">2024-08-08T01:29:50Z</dcterms:created>
  <dcterms:modified xsi:type="dcterms:W3CDTF">2025-08-14T04:00:34Z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