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Play"/>
      <p:regular r:id="rId27"/>
      <p:bold r:id="rId28"/>
    </p:embeddedFont>
    <p:embeddedFont>
      <p:font typeface="Poppi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ub2AAeb/HwVwuh5QTLv6erQ2e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300147b6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37300147b6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300147b6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7300147b60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300147b60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37300147b60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300147b60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7300147b60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5dc8b68de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375dc8b68de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300147b60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7300147b60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document/d/17QuqcdppsqedahKeuBdGZXji6bPtV23m1N3JWYPuqOg/edit?usp=sharing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document/d/1R0-9VJdEgkNcYdtWnxM0ORGkA8jrn8bevItAY3HbeNM/edit?usp=sharing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77981" y="2719137"/>
            <a:ext cx="8366216" cy="331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Times New Roman"/>
              <a:buNone/>
            </a:pPr>
            <a:br>
              <a:rPr b="1" lang="en-US" sz="49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2000">
                <a:latin typeface="Georgia"/>
                <a:ea typeface="Georgia"/>
                <a:cs typeface="Georgia"/>
                <a:sym typeface="Georgia"/>
              </a:rPr>
              <a:t>Demo 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Session No.: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Name: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Code: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Instructor Name: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Duration: 50 Minutes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Date of Conduction of Class:  </a:t>
            </a:r>
            <a:endParaRPr b="1"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61275" y="2321721"/>
            <a:ext cx="819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ircle with text and words&#10;&#10;Description automatically generated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300147b60_0_19"/>
          <p:cNvSpPr txBox="1"/>
          <p:nvPr>
            <p:ph idx="11" type="ftr"/>
          </p:nvPr>
        </p:nvSpPr>
        <p:spPr>
          <a:xfrm>
            <a:off x="12693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97" name="Google Shape;197;g37300147b60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98" name="Google Shape;198;g37300147b60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7300147b60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7300147b60_0_19"/>
          <p:cNvSpPr/>
          <p:nvPr/>
        </p:nvSpPr>
        <p:spPr>
          <a:xfrm>
            <a:off x="340734" y="1998759"/>
            <a:ext cx="29988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7300147b60_0_19"/>
          <p:cNvSpPr txBox="1"/>
          <p:nvPr/>
        </p:nvSpPr>
        <p:spPr>
          <a:xfrm>
            <a:off x="0" y="1319425"/>
            <a:ext cx="92967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Conditional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Unreal Past / Regrets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+ Past Perfect, Would Have + Past Participle</a:t>
            </a:r>
            <a:b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had studied harder, I would have passed the exam.</a:t>
            </a:r>
            <a:endParaRPr b="1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37300147b60_0_19"/>
          <p:cNvPicPr preferRelativeResize="0"/>
          <p:nvPr/>
        </p:nvPicPr>
        <p:blipFill rotWithShape="1">
          <a:blip r:embed="rId5">
            <a:alphaModFix/>
          </a:blip>
          <a:srcRect b="0" l="0" r="0" t="15224"/>
          <a:stretch/>
        </p:blipFill>
        <p:spPr>
          <a:xfrm>
            <a:off x="6759225" y="4065499"/>
            <a:ext cx="4391600" cy="29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428398" y="1051486"/>
            <a:ext cx="8607317" cy="10246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Learning Activity 1:</a:t>
            </a:r>
            <a:r>
              <a:rPr b="1" lang="en-US" sz="4000"/>
              <a:t>Think-Pair-Share</a:t>
            </a:r>
            <a:br>
              <a:rPr b="1" lang="en-US" sz="4000"/>
            </a:b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701264" y="1804736"/>
            <a:ext cx="10102714" cy="2147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Task:</a:t>
            </a:r>
            <a:endParaRPr/>
          </a:p>
          <a:p>
            <a:pPr indent="-285748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Think of 4 conditional sentences (1 from each type) individually</a:t>
            </a:r>
            <a:endParaRPr/>
          </a:p>
          <a:p>
            <a:pPr indent="-285748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Pair up and discuss your thoughts.</a:t>
            </a:r>
            <a:endParaRPr/>
          </a:p>
          <a:p>
            <a:pPr indent="-285748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Share key points with the class.</a:t>
            </a:r>
            <a:endParaRPr/>
          </a:p>
        </p:txBody>
      </p:sp>
      <p:sp>
        <p:nvSpPr>
          <p:cNvPr id="209" name="Google Shape;20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0" name="Google Shape;2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/>
          <p:nvPr>
            <p:ph type="title"/>
          </p:nvPr>
        </p:nvSpPr>
        <p:spPr>
          <a:xfrm>
            <a:off x="601914" y="3664247"/>
            <a:ext cx="10411094" cy="1644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b="1" lang="en-US" sz="2400"/>
              <a:t>Try </a:t>
            </a:r>
            <a:r>
              <a:rPr lang="en-US" sz="2400"/>
              <a:t>writing a </a:t>
            </a:r>
            <a:r>
              <a:rPr b="1" lang="en-US" sz="2400"/>
              <a:t>short paragraph</a:t>
            </a:r>
            <a:r>
              <a:rPr lang="en-US" sz="2400"/>
              <a:t> (3-4 sentences) using conditional sentences.</a:t>
            </a:r>
            <a:endParaRPr/>
          </a:p>
        </p:txBody>
      </p:sp>
      <p:sp>
        <p:nvSpPr>
          <p:cNvPr id="218" name="Google Shape;2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/>
        </p:nvSpPr>
        <p:spPr>
          <a:xfrm>
            <a:off x="768762" y="1549161"/>
            <a:ext cx="977090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Activity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Creative Writing Challenge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300147b60_0_39"/>
          <p:cNvSpPr txBox="1"/>
          <p:nvPr>
            <p:ph type="title"/>
          </p:nvPr>
        </p:nvSpPr>
        <p:spPr>
          <a:xfrm>
            <a:off x="558702" y="1102452"/>
            <a:ext cx="10542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sp>
        <p:nvSpPr>
          <p:cNvPr id="228" name="Google Shape;228;g37300147b60_0_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9" name="Google Shape;229;g37300147b60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g37300147b60_0_39"/>
          <p:cNvGrpSpPr/>
          <p:nvPr/>
        </p:nvGrpSpPr>
        <p:grpSpPr>
          <a:xfrm>
            <a:off x="366275" y="2503193"/>
            <a:ext cx="10927800" cy="2204417"/>
            <a:chOff x="0" y="602498"/>
            <a:chExt cx="10927800" cy="1844700"/>
          </a:xfrm>
        </p:grpSpPr>
        <p:sp>
          <p:nvSpPr>
            <p:cNvPr id="231" name="Google Shape;231;g37300147b60_0_39"/>
            <p:cNvSpPr/>
            <p:nvPr/>
          </p:nvSpPr>
          <p:spPr>
            <a:xfrm>
              <a:off x="0" y="602498"/>
              <a:ext cx="10927800" cy="18447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7300147b60_0_39"/>
            <p:cNvSpPr txBox="1"/>
            <p:nvPr/>
          </p:nvSpPr>
          <p:spPr>
            <a:xfrm>
              <a:off x="54029" y="656527"/>
              <a:ext cx="10819800" cy="17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200" lIns="156200" spcFirstLastPara="1" rIns="156200" wrap="square" tIns="15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Arial"/>
                <a:buNone/>
              </a:pPr>
              <a:r>
                <a:rPr b="0" i="0" lang="en-US" sz="4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: Identify and correct errors related to conditionals in sentences.</a:t>
              </a:r>
              <a:endPara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233" name="Google Shape;233;g37300147b60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7300147b60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940300" y="1759475"/>
            <a:ext cx="106239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b="1" lang="en-US" sz="4000">
                <a:solidFill>
                  <a:schemeClr val="dk2"/>
                </a:solidFill>
              </a:rPr>
              <a:t>Reflection-</a:t>
            </a:r>
            <a:r>
              <a:rPr b="1" lang="en-US" sz="1600"/>
              <a:t> </a:t>
            </a:r>
            <a:r>
              <a:rPr b="1" lang="en-US" sz="4000"/>
              <a:t>Understand the correct use of conditionals </a:t>
            </a:r>
            <a:r>
              <a:rPr lang="en-US" sz="4000"/>
              <a:t>through </a:t>
            </a:r>
            <a:r>
              <a:rPr b="1" lang="en-US" sz="4000"/>
              <a:t>collaboration, humor, and real-world application</a:t>
            </a:r>
            <a:r>
              <a:rPr lang="en-US" sz="4000"/>
              <a:t>.</a:t>
            </a:r>
            <a:br>
              <a:rPr lang="en-US" sz="1600"/>
            </a:br>
            <a:br>
              <a:rPr b="1" lang="en-US" sz="4000">
                <a:solidFill>
                  <a:schemeClr val="dk2"/>
                </a:solidFill>
              </a:rPr>
            </a:br>
            <a:endParaRPr b="1" sz="4000">
              <a:solidFill>
                <a:schemeClr val="dk2"/>
              </a:solidFill>
            </a:endParaRPr>
          </a:p>
        </p:txBody>
      </p:sp>
      <p:sp>
        <p:nvSpPr>
          <p:cNvPr id="240" name="Google Shape;2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 txBox="1"/>
          <p:nvPr/>
        </p:nvSpPr>
        <p:spPr>
          <a:xfrm>
            <a:off x="940293" y="1051486"/>
            <a:ext cx="609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Activity 2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300147b60_0_66"/>
          <p:cNvSpPr txBox="1"/>
          <p:nvPr>
            <p:ph type="title"/>
          </p:nvPr>
        </p:nvSpPr>
        <p:spPr>
          <a:xfrm>
            <a:off x="220375" y="1759475"/>
            <a:ext cx="113436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 sz="1877">
                <a:latin typeface="Arial"/>
                <a:ea typeface="Arial"/>
                <a:cs typeface="Arial"/>
                <a:sym typeface="Arial"/>
              </a:rPr>
              <a:t>Student Activity:</a:t>
            </a:r>
            <a:endParaRPr b="1" sz="1877">
              <a:latin typeface="Arial"/>
              <a:ea typeface="Arial"/>
              <a:cs typeface="Arial"/>
              <a:sym typeface="Arial"/>
            </a:endParaRPr>
          </a:p>
          <a:p>
            <a:pPr indent="-34783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78"/>
              <a:buFont typeface="Arial"/>
              <a:buChar char="●"/>
            </a:pPr>
            <a:r>
              <a:rPr lang="en-US" sz="1877">
                <a:latin typeface="Arial"/>
                <a:ea typeface="Arial"/>
                <a:cs typeface="Arial"/>
                <a:sym typeface="Arial"/>
              </a:rPr>
              <a:t>Complete an exercise sheet filling blanks with the correct form of verbs.</a:t>
            </a:r>
            <a:br>
              <a:rPr lang="en-US" sz="1877">
                <a:latin typeface="Arial"/>
                <a:ea typeface="Arial"/>
                <a:cs typeface="Arial"/>
                <a:sym typeface="Arial"/>
              </a:rPr>
            </a:br>
            <a:endParaRPr sz="1877">
              <a:latin typeface="Arial"/>
              <a:ea typeface="Arial"/>
              <a:cs typeface="Arial"/>
              <a:sym typeface="Arial"/>
            </a:endParaRPr>
          </a:p>
          <a:p>
            <a:pPr indent="-3478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8"/>
              <a:buAutoNum type="arabicPeriod"/>
            </a:pPr>
            <a:r>
              <a:rPr lang="en-US" sz="1877">
                <a:solidFill>
                  <a:schemeClr val="dk1"/>
                </a:solidFill>
              </a:rPr>
              <a:t>If water ___ (freeze), it turns to ice.</a:t>
            </a:r>
            <a:endParaRPr sz="1877">
              <a:solidFill>
                <a:schemeClr val="dk1"/>
              </a:solidFill>
            </a:endParaRPr>
          </a:p>
          <a:p>
            <a:pPr indent="-3478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8"/>
              <a:buAutoNum type="arabicPeriod"/>
            </a:pPr>
            <a:r>
              <a:rPr lang="en-US" sz="1877">
                <a:solidFill>
                  <a:schemeClr val="dk1"/>
                </a:solidFill>
              </a:rPr>
              <a:t>If I ___ (be) you, I would take the job.</a:t>
            </a:r>
            <a:endParaRPr sz="1877">
              <a:solidFill>
                <a:schemeClr val="dk1"/>
              </a:solidFill>
            </a:endParaRPr>
          </a:p>
          <a:p>
            <a:pPr indent="-34783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8"/>
              <a:buAutoNum type="arabicPeriod"/>
            </a:pPr>
            <a:r>
              <a:rPr lang="en-US" sz="1877">
                <a:solidFill>
                  <a:schemeClr val="dk1"/>
                </a:solidFill>
              </a:rPr>
              <a:t>If he had studied, he ___ (pass) the test.</a:t>
            </a:r>
            <a:endParaRPr b="1" sz="4000">
              <a:solidFill>
                <a:schemeClr val="dk2"/>
              </a:solidFill>
            </a:endParaRPr>
          </a:p>
        </p:txBody>
      </p:sp>
      <p:sp>
        <p:nvSpPr>
          <p:cNvPr id="250" name="Google Shape;250;g37300147b60_0_6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51" name="Google Shape;251;g37300147b60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52" name="Google Shape;252;g37300147b60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7300147b60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300147b60_0_57"/>
          <p:cNvSpPr txBox="1"/>
          <p:nvPr>
            <p:ph type="title"/>
          </p:nvPr>
        </p:nvSpPr>
        <p:spPr>
          <a:xfrm>
            <a:off x="890389" y="2881610"/>
            <a:ext cx="104112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7400">
                <a:solidFill>
                  <a:schemeClr val="dk2"/>
                </a:solidFill>
              </a:rPr>
              <a:t>Solving Worksheet</a:t>
            </a:r>
            <a:endParaRPr b="1" sz="74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3300" u="sng">
                <a:solidFill>
                  <a:schemeClr val="hlink"/>
                </a:solidFill>
                <a:hlinkClick r:id="rId3"/>
              </a:rPr>
              <a:t>Conditional Sentences Worksheet</a:t>
            </a:r>
            <a:endParaRPr b="1" sz="3300">
              <a:solidFill>
                <a:schemeClr val="dk2"/>
              </a:solidFill>
            </a:endParaRPr>
          </a:p>
        </p:txBody>
      </p:sp>
      <p:sp>
        <p:nvSpPr>
          <p:cNvPr id="259" name="Google Shape;259;g37300147b60_0_5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0" name="Google Shape;260;g37300147b60_0_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61" name="Google Shape;261;g37300147b60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7300147b60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5dc8b68de_1_2"/>
          <p:cNvSpPr txBox="1"/>
          <p:nvPr>
            <p:ph type="title"/>
          </p:nvPr>
        </p:nvSpPr>
        <p:spPr>
          <a:xfrm>
            <a:off x="890389" y="2881610"/>
            <a:ext cx="10411200" cy="16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7400">
                <a:solidFill>
                  <a:schemeClr val="dk2"/>
                </a:solidFill>
              </a:rPr>
              <a:t>Solving Worksheet</a:t>
            </a:r>
            <a:endParaRPr b="1" sz="74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b="1" lang="en-US" sz="3300">
                <a:solidFill>
                  <a:schemeClr val="dk2"/>
                </a:solidFill>
              </a:rPr>
              <a:t>Answers: </a:t>
            </a:r>
            <a:r>
              <a:rPr b="1" lang="en-US" sz="3300" u="sng">
                <a:solidFill>
                  <a:schemeClr val="hlink"/>
                </a:solidFill>
                <a:hlinkClick r:id="rId3"/>
              </a:rPr>
              <a:t>Conditional Sentences Worksheet</a:t>
            </a:r>
            <a:endParaRPr b="1" sz="3300">
              <a:solidFill>
                <a:schemeClr val="dk2"/>
              </a:solidFill>
            </a:endParaRPr>
          </a:p>
        </p:txBody>
      </p:sp>
      <p:sp>
        <p:nvSpPr>
          <p:cNvPr id="268" name="Google Shape;268;g375dc8b68de_1_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9" name="Google Shape;269;g375dc8b68de_1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70" name="Google Shape;270;g375dc8b68de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75dc8b68de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300147b60_0_83"/>
          <p:cNvSpPr txBox="1"/>
          <p:nvPr>
            <p:ph type="title"/>
          </p:nvPr>
        </p:nvSpPr>
        <p:spPr>
          <a:xfrm>
            <a:off x="220375" y="1759475"/>
            <a:ext cx="11343600" cy="4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329"/>
              <a:buNone/>
            </a:pPr>
            <a:r>
              <a:rPr b="1" lang="en-US" sz="2655">
                <a:latin typeface="Arial"/>
                <a:ea typeface="Arial"/>
                <a:cs typeface="Arial"/>
                <a:sym typeface="Arial"/>
              </a:rPr>
              <a:t> Interactive Group Activity (15 mins)</a:t>
            </a:r>
            <a:endParaRPr b="1" sz="265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329"/>
              <a:buNone/>
            </a:pPr>
            <a:r>
              <a:rPr b="1" lang="en-US" sz="2655">
                <a:latin typeface="Arial"/>
                <a:ea typeface="Arial"/>
                <a:cs typeface="Arial"/>
                <a:sym typeface="Arial"/>
              </a:rPr>
              <a:t>Student Activity:</a:t>
            </a:r>
            <a:endParaRPr b="1" sz="2655">
              <a:latin typeface="Arial"/>
              <a:ea typeface="Arial"/>
              <a:cs typeface="Arial"/>
              <a:sym typeface="Arial"/>
            </a:endParaRPr>
          </a:p>
          <a:p>
            <a:pPr indent="-38039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2655">
                <a:latin typeface="Arial"/>
                <a:ea typeface="Arial"/>
                <a:cs typeface="Arial"/>
                <a:sym typeface="Arial"/>
              </a:rPr>
              <a:t>In groups of 3–4, create original sentences for each type of conditional based on prompts:</a:t>
            </a:r>
            <a:br>
              <a:rPr lang="en-US" sz="2655">
                <a:latin typeface="Arial"/>
                <a:ea typeface="Arial"/>
                <a:cs typeface="Arial"/>
                <a:sym typeface="Arial"/>
              </a:rPr>
            </a:br>
            <a:endParaRPr sz="2655">
              <a:latin typeface="Arial"/>
              <a:ea typeface="Arial"/>
              <a:cs typeface="Arial"/>
              <a:sym typeface="Arial"/>
            </a:endParaRPr>
          </a:p>
          <a:p>
            <a:pPr indent="-3803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55">
                <a:solidFill>
                  <a:schemeClr val="dk1"/>
                </a:solidFill>
              </a:rPr>
              <a:t>“If aliens landed on Earth…”</a:t>
            </a:r>
            <a:endParaRPr sz="2655">
              <a:solidFill>
                <a:schemeClr val="dk1"/>
              </a:solidFill>
            </a:endParaRPr>
          </a:p>
          <a:p>
            <a:pPr indent="-3803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55">
                <a:solidFill>
                  <a:schemeClr val="dk1"/>
                </a:solidFill>
              </a:rPr>
              <a:t>“If you had wings…”</a:t>
            </a:r>
            <a:endParaRPr sz="2655">
              <a:solidFill>
                <a:schemeClr val="dk1"/>
              </a:solidFill>
            </a:endParaRPr>
          </a:p>
          <a:p>
            <a:pPr indent="-3803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655">
                <a:solidFill>
                  <a:schemeClr val="dk1"/>
                </a:solidFill>
              </a:rPr>
              <a:t>“If you had prepared for the exam…”</a:t>
            </a:r>
            <a:endParaRPr sz="26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6553"/>
              <a:buNone/>
            </a:pPr>
            <a:r>
              <a:t/>
            </a:r>
            <a:endParaRPr b="1" sz="1877">
              <a:solidFill>
                <a:schemeClr val="dk1"/>
              </a:solidFill>
            </a:endParaRPr>
          </a:p>
        </p:txBody>
      </p:sp>
      <p:sp>
        <p:nvSpPr>
          <p:cNvPr id="277" name="Google Shape;277;g37300147b60_0_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8" name="Google Shape;278;g37300147b60_0_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79" name="Google Shape;279;g37300147b60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7300147b60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754640" y="988508"/>
            <a:ext cx="9718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en-US" sz="4000"/>
              <a:t>Conclusion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87" name="Google Shape;28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644056" y="2615979"/>
            <a:ext cx="10927829" cy="368940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circle with text and words&#10;&#10;Description automatically generated" id="289" name="Google Shape;2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/>
        </p:nvSpPr>
        <p:spPr>
          <a:xfrm>
            <a:off x="4730363" y="4047214"/>
            <a:ext cx="662343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Apply</a:t>
            </a:r>
            <a:r>
              <a:rPr b="0" i="0" lang="en-US" sz="2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parallel structure in writing to ensure clarity and consistency.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644056" y="2382727"/>
            <a:ext cx="1070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Mastering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conditional sentences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improves clarity and precision in communication. Each type expresses a different time frame or possibility, helping you present ideas accurately.</a:t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As you apply these concepts, remember:</a:t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✔ Use correct verb tenses for each conditional type.</a:t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✔ Choose the right structure for real, hypothetical, or impossible situations.</a:t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✔ Practice regularly to avoid common mistakes.</a:t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lay"/>
              <a:buNone/>
            </a:pPr>
            <a: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Reflect on the responses of post session activity</a:t>
            </a: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br>
              <a:rPr lang="en-US" sz="28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</a:br>
            <a:endParaRPr sz="28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9" name="Google Shape;9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465500" y="2055750"/>
            <a:ext cx="11580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Respond to fun scenario questions:</a:t>
            </a:r>
            <a:endParaRPr b="0" i="0" sz="37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-US" sz="37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“If it rains today, what will you do?”</a:t>
            </a:r>
            <a:endParaRPr b="0" i="1" sz="37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37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“If you won a lottery, what would you buy first?”</a:t>
            </a:r>
            <a:endParaRPr b="0" i="0" sz="66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822250" y="3299791"/>
            <a:ext cx="9818849" cy="1765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Post session activities</a:t>
            </a:r>
            <a:br>
              <a:rPr lang="en-US" sz="5400">
                <a:latin typeface="Georgia"/>
                <a:ea typeface="Georgia"/>
                <a:cs typeface="Georgia"/>
                <a:sym typeface="Georgia"/>
              </a:rPr>
            </a:b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……………………………………………</a:t>
            </a:r>
            <a:br>
              <a:rPr lang="en-US" sz="54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54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400"/>
            </a:br>
            <a:r>
              <a:rPr lang="en-US" sz="4800"/>
              <a:t>Ensure you complete the assessment on time given on GU LMS.</a:t>
            </a:r>
            <a:br>
              <a:rPr lang="en-US" sz="2400"/>
            </a:br>
            <a:br>
              <a:rPr lang="en-US" sz="5400"/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2800">
                <a:latin typeface="Georgia"/>
                <a:ea typeface="Georgia"/>
                <a:cs typeface="Georgia"/>
                <a:sym typeface="Georgia"/>
              </a:rPr>
            </a:b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8" name="Google Shape;29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99" name="Google Shape;29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00" name="Google Shape;3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type="title"/>
          </p:nvPr>
        </p:nvSpPr>
        <p:spPr>
          <a:xfrm>
            <a:off x="683655" y="2437635"/>
            <a:ext cx="10392512" cy="155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</a:pP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br>
              <a:rPr lang="en-US" sz="540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5400">
                <a:latin typeface="Georgia"/>
                <a:ea typeface="Georgia"/>
                <a:cs typeface="Georgia"/>
                <a:sym typeface="Georgia"/>
              </a:rPr>
            </a:b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7" name="Google Shape;30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08" name="Google Shape;30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09" name="Google Shape;3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2"/>
          <p:cNvPicPr preferRelativeResize="0"/>
          <p:nvPr/>
        </p:nvPicPr>
        <p:blipFill rotWithShape="1">
          <a:blip r:embed="rId5">
            <a:alphaModFix/>
          </a:blip>
          <a:srcRect b="0" l="0" r="20578" t="0"/>
          <a:stretch/>
        </p:blipFill>
        <p:spPr>
          <a:xfrm>
            <a:off x="3017520" y="1757239"/>
            <a:ext cx="5593080" cy="4280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5">
            <a:alphaModFix/>
          </a:blip>
          <a:srcRect b="14683" l="13212" r="13056" t="15188"/>
          <a:stretch/>
        </p:blipFill>
        <p:spPr>
          <a:xfrm>
            <a:off x="611875" y="1274125"/>
            <a:ext cx="10511324" cy="49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Session Outline</a:t>
            </a:r>
            <a:endParaRPr/>
          </a:p>
        </p:txBody>
      </p:sp>
      <p:grpSp>
        <p:nvGrpSpPr>
          <p:cNvPr id="118" name="Google Shape;118;p5"/>
          <p:cNvGrpSpPr/>
          <p:nvPr/>
        </p:nvGrpSpPr>
        <p:grpSpPr>
          <a:xfrm>
            <a:off x="4147086" y="640825"/>
            <a:ext cx="6900512" cy="5533435"/>
            <a:chOff x="0" y="2"/>
            <a:chExt cx="6900512" cy="5533435"/>
          </a:xfrm>
        </p:grpSpPr>
        <p:cxnSp>
          <p:nvCxnSpPr>
            <p:cNvPr id="119" name="Google Shape;119;p5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0" name="Google Shape;120;p5"/>
            <p:cNvSpPr/>
            <p:nvPr/>
          </p:nvSpPr>
          <p:spPr>
            <a:xfrm>
              <a:off x="0" y="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0" y="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Introduction of the Conditionals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5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cap="flat" cmpd="sng" w="19050">
              <a:solidFill>
                <a:srgbClr val="176B2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5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 Rules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5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cap="flat" cmpd="sng" w="19050">
              <a:solidFill>
                <a:srgbClr val="0C9ED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5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Activity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5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cap="flat" cmpd="sng" w="19050">
              <a:solidFill>
                <a:srgbClr val="A0289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5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5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cap="flat" cmpd="sng" w="19050">
              <a:solidFill>
                <a:srgbClr val="4EA62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5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 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5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cap="flat" cmpd="sng" w="19050">
              <a:solidFill>
                <a:srgbClr val="E9713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5" name="Google Shape;135;p5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b="0" i="0" lang="en-US" sz="35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endParaRPr/>
          </a:p>
        </p:txBody>
      </p:sp>
      <p:sp>
        <p:nvSpPr>
          <p:cNvPr id="146" name="Google Shape;14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7" name="Google Shape;14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8" name="Google Shape;148;p4"/>
          <p:cNvGrpSpPr/>
          <p:nvPr/>
        </p:nvGrpSpPr>
        <p:grpSpPr>
          <a:xfrm>
            <a:off x="366275" y="2503193"/>
            <a:ext cx="10927829" cy="2204419"/>
            <a:chOff x="0" y="602498"/>
            <a:chExt cx="10927829" cy="1844702"/>
          </a:xfrm>
        </p:grpSpPr>
        <p:sp>
          <p:nvSpPr>
            <p:cNvPr id="149" name="Google Shape;149;p4"/>
            <p:cNvSpPr/>
            <p:nvPr/>
          </p:nvSpPr>
          <p:spPr>
            <a:xfrm>
              <a:off x="0" y="602498"/>
              <a:ext cx="10927829" cy="1844702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54029" y="656527"/>
              <a:ext cx="10819771" cy="17366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200" lIns="156200" spcFirstLastPara="1" rIns="156200" wrap="square" tIns="15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100"/>
                <a:buFont typeface="Arial"/>
                <a:buNone/>
              </a:pPr>
              <a:r>
                <a:rPr b="0" i="0" lang="en-US" sz="4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Learning Outcome : Identify and correct errors related to conditionals in sentences.</a:t>
              </a:r>
              <a:endPara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151" name="Google Shape;1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58" name="Google Shape;1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>
            <p:ph type="title"/>
          </p:nvPr>
        </p:nvSpPr>
        <p:spPr>
          <a:xfrm>
            <a:off x="0" y="1325650"/>
            <a:ext cx="12192000" cy="54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4400"/>
              <a:buFont typeface="Poppins"/>
              <a:buNone/>
            </a:pPr>
            <a:r>
              <a:rPr b="1" i="0" lang="en-US" sz="680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  <a:t>Rules and Tips</a:t>
            </a:r>
            <a:br>
              <a:rPr b="1" i="0" lang="en-US" sz="6800">
                <a:solidFill>
                  <a:srgbClr val="444444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6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104925" y="1449875"/>
            <a:ext cx="8934300" cy="2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 Conditional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Facts &amp; Universal Truths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+ Present Simple, Present Simple</a:t>
            </a:r>
            <a:b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water freezes, it turns to ice.</a:t>
            </a:r>
            <a:endParaRPr b="0" i="1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1925" y="3943150"/>
            <a:ext cx="4445319" cy="277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289975" y="2058850"/>
            <a:ext cx="8992200" cy="2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Conditional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Real &amp; Possible Future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+ Present Simple, Will + Base Verb</a:t>
            </a:r>
            <a:b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rains, I will take an umbrella.</a:t>
            </a:r>
            <a:endParaRPr b="0" i="1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3400" y="3668711"/>
            <a:ext cx="2605025" cy="297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idx="11" type="ftr"/>
          </p:nvPr>
        </p:nvSpPr>
        <p:spPr>
          <a:xfrm>
            <a:off x="12693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6" name="Google Shape;18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/>
          <p:nvPr/>
        </p:nvSpPr>
        <p:spPr>
          <a:xfrm>
            <a:off x="340734" y="1998759"/>
            <a:ext cx="2998814" cy="34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104925" y="1319425"/>
            <a:ext cx="9441600" cy="2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Conditional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Imaginary / Unlikely Situations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+ Past Simple, Would + Base Verb</a:t>
            </a:r>
            <a:b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won the lottery, I would travel the world.</a:t>
            </a:r>
            <a:endParaRPr b="0" i="1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95450" y="4265100"/>
            <a:ext cx="5176126" cy="315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2024-08-22T06:33:55Z</dcterms:created>
  <dc:creator>Deepak Gupta</dc:creator>
</cp:coreProperties>
</file>