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1" r:id="rId7"/>
    <p:sldId id="273" r:id="rId8"/>
    <p:sldId id="275" r:id="rId9"/>
    <p:sldId id="272" r:id="rId10"/>
    <p:sldId id="274" r:id="rId11"/>
    <p:sldId id="276" r:id="rId12"/>
    <p:sldId id="277" r:id="rId13"/>
    <p:sldId id="278" r:id="rId14"/>
    <p:sldId id="269" r:id="rId15"/>
    <p:sldId id="279" r:id="rId16"/>
  </p:sldIdLst>
  <p:sldSz cx="12192000" cy="6858000"/>
  <p:notesSz cx="6858000" cy="9144000"/>
  <p:embeddedFontLst>
    <p:embeddedFont>
      <p:font typeface="Algerian" panose="04020705040A02060702" pitchFamily="82" charset="0"/>
      <p:regular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Play" panose="020B0604020202020204" charset="0"/>
      <p:regular r:id="rId27"/>
      <p:bold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cUDrhJgoonO0tfy+ZXBIWOmzq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738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613095" y="1190469"/>
            <a:ext cx="9601201" cy="5553329"/>
          </a:xfrm>
          <a:prstGeom prst="rect">
            <a:avLst/>
          </a:pr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0"/>
            <a:ext cx="11416413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Galgotias University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8732520" y="6356350"/>
            <a:ext cx="31993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1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3692" y="0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Introductory PPT</a:t>
            </a:r>
            <a:br>
              <a:rPr lang="en-US" sz="4800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Probability and Statistics </a:t>
            </a:r>
            <a:br>
              <a:rPr lang="en-US" sz="4800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C1UC322T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5800" y="1295401"/>
            <a:ext cx="8458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Importance of Probabili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ty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Why  do we study Probability?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Helps us deal with uncertainty in real life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Foundation for risk analysis and predictions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in AI, machine learning, weather forecasting, and finance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Example: Predicting rain, stock prices, or exam success chances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" y="4038600"/>
            <a:ext cx="8229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Importance of Statistics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Why do we study Statistics?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Helps collect, analyze, and interpret data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Converts raw data into meaningful information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Basis of decision-making in science, business, health, and engineering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Example: Average marks in a class, market surveys, patient recovery rates</a:t>
            </a:r>
          </a:p>
        </p:txBody>
      </p:sp>
    </p:spTree>
    <p:extLst>
      <p:ext uri="{BB962C8B-B14F-4D97-AF65-F5344CB8AC3E}">
        <p14:creationId xmlns:p14="http://schemas.microsoft.com/office/powerpoint/2010/main" val="279776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295400" y="1447800"/>
            <a:ext cx="8763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Applications in Real Life</a:t>
            </a: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Where Do We Use Them?</a:t>
            </a: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Engineering: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Quality testing, reliability of systems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Business: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Market research, customer trends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Medicine: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Clinical trials, drug effectiveness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Technology: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Machine learning, AI models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Everyday Life: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Sports predictions, games, insurance policies</a:t>
            </a:r>
          </a:p>
        </p:txBody>
      </p:sp>
    </p:spTree>
    <p:extLst>
      <p:ext uri="{BB962C8B-B14F-4D97-AF65-F5344CB8AC3E}">
        <p14:creationId xmlns:p14="http://schemas.microsoft.com/office/powerpoint/2010/main" val="13447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96027" y="1582341"/>
            <a:ext cx="9525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Why Study This Course?</a:t>
            </a: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understand uncertainty and variability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make better, data-driven decisions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build analytical &amp; problem-solving skills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Essential for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research, academics, and careers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2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29200" y="1066800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933558" y="1981200"/>
            <a:ext cx="4742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https://app.wooflash.com/join/W8EZFPK2?from=1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2743200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W8EZFPK2</a:t>
            </a:r>
          </a:p>
        </p:txBody>
      </p:sp>
      <p:sp>
        <p:nvSpPr>
          <p:cNvPr id="6" name="AutoShape 2" descr="data:image/png;base64,iVBORw0KGgoAAAANSUhEUgAAAKQAAACkCAYAAAAZtYVBAAAAAXNSR0IArs4c6QAACmdJREFUeF7tndGO4zgMBJP//+g54J7WNuBCoSmPMul9lUyRzSIle+zs++fn5+fVf1VgEwXeBXKTTNSN/xUokAVhKwUK5FbpqDMFsgxspUCB3CoddaZAloGtFCiQW6WjzhTIMrCVAgVyq3TUmQJZBrZSoEBulY46UyDLwFYKFMit0lFnCmQZ2EqBArlVOupMDOT7/X5URfv65tm/8/U0ngaX6pP6m65v47f5OdsvkKeCSgW9CBwWbIGUJbF7BVIHpHEpx2V6qk+BlBlIBZfLvWwHI+Bo3PrXDpl9ETO+ZVtgKOEpMFQw1l/rj51Petjx1etP2y+Q8hs3mwA73wJH81evP22/QBZIYvp2vECGAJ3V7ZYd8fj6OCDpDEeAUMBkn+5Sp9cnwMnf1B+6qbJ6TPtD+C/fslcngOzbBNB8O06AUIKm1yN7q/0h+wXypBAlzI4XSELwOF4gC6QiJi1IWuzPAUmC0ZmIBLPj6ZGCzqTkT3oGJ73IPvl32UHS3/YhhyghacDp+mnCSXCKnwoo9S/VJ80P6VMgYYu2AtL8AkkK/fEzJHUcqngnH88ukKzRvzP+3BnSAkfAODlf4y9/2Lt0Kkgap3jp+viI8dfOkAXy+LZNz5CnP+3ZDmQrkOxTxdL11DFsAVDHS/2d1o/iI+Ctft2ywze6KWGUEJtQKqAC+fAnAFZw25Fswsk+AWk7Is0nf+z15L8tKLS3+gxJDtA4BUzjNkEFkjJyekwz3JCWb9kuvOtsAo7GC+Txq9B2yJBIAo7GC+SXAxnyh5fbMyQB+23jKHA4Ie3A41t2GA9eXiDXPmfEBMCEAgmH6m/rgFSwKXB0fYEskAdGvh5IqpjV49QB7U2NnZ+ub/VJO5Bd7+n58RnyaYctMKvnF8hZAgokfFZLwNE4FYRNZzukVezh+SkQlGCyT+MF0gERd0hKCP0pzrnL7xuSPwQI3RTsBrD1x+p9nk/rpfYLZHiX/jTgFpCnG0KBPCnQDnkUpECGL+hShdGWUSAL5C1DnwaQLYi0A5E+9khA82nLt/FY/0nf8TMkBUyCUYDUAWmc1ifB6KaHrrf6kL9WL1q/QMoXPAk4GqcEE1AF8qgQFQTpecnH9BvjVIEEBAVIwNE4rU8CFsgPA9ICRQDQOAFC42Q/HSc9yD4VWLrFpvbT+JZ3SHLQCkgJI+BonOyn46QH2U+BoR0rtZ/GVyCHP3sloNKEpcAUSPmyAiWUxqkD0jjZT8cLpFMwfuxDNwkExPR46s/uHSXtmKS3w4ffLbD2CiRs4ZRAGifAdcLk395p/fRMn+4A42fItCNRQu146o9NIPlH9grkUYF2yHZIWxOH+dt1yOmW/7Q9EtSe2ay9iIbX9QxH/tIOQh3d2rfxxR3yaYAowOktlBJA4xYAim8aGMof6UkFaOMpkPIxVZogAsAmcLU/qX0bT4EskLfMfByQVAHUEdKWT1tmOk5bLiWMtljSj9Yn+9P6T9tb/tgnFTBNEAFixykeskfApPGS/WmApu0VSPjEgjq27bgETIFc/BySOsrqBFHHsuMUD9lbHS/Zn+5o0/bGOyQ5SIJRwqmDTAORdsA0XorHdnDSb9pfu16BHL6rpgRYgAokKQaKt0PeC0Ty2o5s7VHBtEPKDkWCUkeZFnx1AVI8BZKIOI1TwqygaYLojEr2KXyKh64n/9KCovVt/NPxjp8hVwtKglmB7BZpE0rzaXy6oGk90tcWBK1H4/GfDgvk8UfoSXAaL5C2xYQ3ObSc7WBkjwrGdojVHaNA2ozCmZHMEXAEEHUYC0zqDwFNelA8BChdT/6RXqQPjZN/42dI61A63wZIQKT+UMJpfYqnQJJC7ZAHBQrk7H9dF9/UTHeYbtlHBdohww759JnEFgQBb7dYWn83oGx+aL7EBaePd0gKwCaQACF7pMDq6wskZeC0Izz9c3wEAI0/3eFITvK3QJKCBfKgAAFFctL1BZIUHAbSLfd6UQJXd0DrL91FTx9RyB7pQ9dTgaTxWn0v8aRbtnWgQN7/f9cEVIG0xMH8Alkg7xCJ77ItrwWyQC4Fks4kBCw91qEtis48ZJ/8t9en860/VOBkj/JjjxDW3vgZMg2YElggjwrYAkzzUyDDMyh1DALcJiBdjwAjf2j9Ail7djtkdqYskCfgqAKpAxCQ1j51wNXrTa+/2t+n9aV+Fd9l24CooimhtIXR9asTPL3+an9t/tL4CmT4fynaAkgT9tsFa+O1/hbIAnnLQDukBIQqijqSvZ46BCWQrp/2l87oFL+9nubTEYP82f4MSQFMJ5iAKpD3TwUKpLzrt4BTRyB7lCAL+OqCIX9ID4qX9GqHBIUoASQwJYgAsPatPRsfzad4KZ5xIK1DVkAKyI6vFpiOFKTX9F3s9v6k70OmghXI+59iSfWlArX27Xxa/1IgBXLtIX37jiSfehRIW2Jyfrds96H/xwNpA5ienx4Jps941h9bMKSfXZ/qm/Sh6x/fskmg1VtamgASPI2PElYgSSF47mcFLJD3gls9qUDSAqXnoBKfy/Tlj31IoAJZIP9VYDmQFjhbwdRBqGLpetqyKT5anzqO1cOuNz3f6vX4GZISRkCQYKuvtwKnAKXxkF6rx61eBfKkAAFgBS6Q2W+ud8sO/zNO2gFsR6ICsfaenm8LeLxDPh2wBcAKRB1uNTDkr/WP8kM3nbQenYFp/QIJClECCqR7KlAg4YxIAhVI91luO+RJAQtQgTwq8Oe2bAKCALDjdMaiM+b0lkv2yN/VQFj7aTw2n+NnyAKZvb5mgaGEW6Ds+lRg5B+Njz/2oQXTcSuIFdz6ZwFY3cGtP1Yfq7/Vs0CeXlC1AloACuS9wuNATldQWsH2SDEN2PhdKBSQ1d/qQwVr119+hkwdSjsIAWUFpYIgfwskKX666//tb2rIXQLCjtN6BDQVHHUcup78m7ZP9sif8YIrkEdJC6RF8F4/a235GdJWoAXC2h+vaPnVnt3iyd80fgLG5oPs0XiBPL3tQ4IRUHZLtkARINZ/mk/r2XhpvQJZIG8ZKZDy/UTbYWgLpApuh3TfcWs9V9/UWGBsRZJ9a48ETO/qx7e48LmkjWdaz0uBF0j3yr1N4HRHpg5t17PxFEi4i22HPG6hBTIEhgS0FZza65bt3l6i/JCeX7dlE6B2C7QC05mROjz5b68ne6QHxWP1KZDwmCdNcJpwSiid4ej61L8CufhIQB3BJjhNOK1XIEEhOkPYjkOC07hNaIH83V/wfXzLJkBonIAnoNIthgoqtb/af6svzZ+Ot0CS4qfxAnkUpEDKt2lsRyU+C2SBPChgAbPzC+T9g3V7k0Z60vj42z60YDpONzU0ngpMwNO4jZ86NMVD19MWnF6v453+W7Z1wM4n4GicEkj+EHA0TvbpJoeun46/QILiJDiNF0h3JiyQBfL2DN0OSQp0vAoMKhDf1Az6UlNV4FUgC8FWChTIrdJRZwpkGdhKgQK5VTrqTIEsA1spUCC3SkedKZBlYCsFCuRW6agzBbIMbKVAgdwqHXWmQJaBrRQokFulo84UyDKwlQIFcqt01Jn/AFnQ9vYgfXC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AKQAAACkCAYAAAAZtYVBAAAAAXNSR0IArs4c6QAACmdJREFUeF7tndGO4zgMBJP//+g54J7WNuBCoSmPMul9lUyRzSIle+zs++fn5+fVf1VgEwXeBXKTTNSN/xUokAVhKwUK5FbpqDMFsgxspUCB3CoddaZAloGtFCiQW6WjzhTIMrCVAgVyq3TUmQJZBrZSoEBulY46UyDLwFYKFMit0lFnCmQZ2EqBArlVOupMDOT7/X5URfv65tm/8/U0ngaX6pP6m65v47f5OdsvkKeCSgW9CBwWbIGUJbF7BVIHpHEpx2V6qk+BlBlIBZfLvWwHI+Bo3PrXDpl9ETO+ZVtgKOEpMFQw1l/rj51Petjx1etP2y+Q8hs3mwA73wJH81evP22/QBZIYvp2vECGAJ3V7ZYd8fj6OCDpDEeAUMBkn+5Sp9cnwMnf1B+6qbJ6TPtD+C/fslcngOzbBNB8O06AUIKm1yN7q/0h+wXypBAlzI4XSELwOF4gC6QiJi1IWuzPAUmC0ZmIBLPj6ZGCzqTkT3oGJ73IPvl32UHS3/YhhyghacDp+mnCSXCKnwoo9S/VJ80P6VMgYYu2AtL8AkkK/fEzJHUcqngnH88ukKzRvzP+3BnSAkfAODlf4y9/2Lt0Kkgap3jp+viI8dfOkAXy+LZNz5CnP+3ZDmQrkOxTxdL11DFsAVDHS/2d1o/iI+Ctft2ywze6KWGUEJtQKqAC+fAnAFZw25Fswsk+AWk7Is0nf+z15L8tKLS3+gxJDtA4BUzjNkEFkjJyekwz3JCWb9kuvOtsAo7GC+Txq9B2yJBIAo7GC+SXAxnyh5fbMyQB+23jKHA4Ie3A41t2GA9eXiDXPmfEBMCEAgmH6m/rgFSwKXB0fYEskAdGvh5IqpjV49QB7U2NnZ+ub/VJO5Bd7+n58RnyaYctMKvnF8hZAgokfFZLwNE4FYRNZzukVezh+SkQlGCyT+MF0gERd0hKCP0pzrnL7xuSPwQI3RTsBrD1x+p9nk/rpfYLZHiX/jTgFpCnG0KBPCnQDnkUpECGL+hShdGWUSAL5C1DnwaQLYi0A5E+9khA82nLt/FY/0nf8TMkBUyCUYDUAWmc1ifB6KaHrrf6kL9WL1q/QMoXPAk4GqcEE1AF8qgQFQTpecnH9BvjVIEEBAVIwNE4rU8CFsgPA9ICRQDQOAFC42Q/HSc9yD4VWLrFpvbT+JZ3SHLQCkgJI+BonOyn46QH2U+BoR0rtZ/GVyCHP3sloNKEpcAUSPmyAiWUxqkD0jjZT8cLpFMwfuxDNwkExPR46s/uHSXtmKS3w4ffLbD2CiRs4ZRAGifAdcLk395p/fRMn+4A42fItCNRQu146o9NIPlH9grkUYF2yHZIWxOH+dt1yOmW/7Q9EtSe2ay9iIbX9QxH/tIOQh3d2rfxxR3yaYAowOktlBJA4xYAim8aGMof6UkFaOMpkPIxVZogAsAmcLU/qX0bT4EskLfMfByQVAHUEdKWT1tmOk5bLiWMtljSj9Yn+9P6T9tb/tgnFTBNEAFixykeskfApPGS/WmApu0VSPjEgjq27bgETIFc/BySOsrqBFHHsuMUD9lbHS/Zn+5o0/bGOyQ5SIJRwqmDTAORdsA0XorHdnDSb9pfu16BHL6rpgRYgAokKQaKt0PeC0Ty2o5s7VHBtEPKDkWCUkeZFnx1AVI8BZKIOI1TwqygaYLojEr2KXyKh64n/9KCovVt/NPxjp8hVwtKglmB7BZpE0rzaXy6oGk90tcWBK1H4/GfDgvk8UfoSXAaL5C2xYQ3ObSc7WBkjwrGdojVHaNA2ozCmZHMEXAEEHUYC0zqDwFNelA8BChdT/6RXqQPjZN/42dI61A63wZIQKT+UMJpfYqnQJJC7ZAHBQrk7H9dF9/UTHeYbtlHBdohww759JnEFgQBb7dYWn83oGx+aL7EBaePd0gKwCaQACF7pMDq6wskZeC0Izz9c3wEAI0/3eFITvK3QJKCBfKgAAFFctL1BZIUHAbSLfd6UQJXd0DrL91FTx9RyB7pQ9dTgaTxWn0v8aRbtnWgQN7/f9cEVIG0xMH8Alkg7xCJ77ItrwWyQC4Fks4kBCw91qEtis48ZJ/8t9en860/VOBkj/JjjxDW3vgZMg2YElggjwrYAkzzUyDDMyh1DALcJiBdjwAjf2j9Ail7djtkdqYskCfgqAKpAxCQ1j51wNXrTa+/2t+n9aV+Fd9l24CooimhtIXR9asTPL3+an9t/tL4CmT4fynaAkgT9tsFa+O1/hbIAnnLQDukBIQqijqSvZ46BCWQrp/2l87oFL+9nubTEYP82f4MSQFMJ5iAKpD3TwUKpLzrt4BTRyB7lCAL+OqCIX9ID4qX9GqHBIUoASQwJYgAsPatPRsfzad4KZ5xIK1DVkAKyI6vFpiOFKTX9F3s9v6k70OmghXI+59iSfWlArX27Xxa/1IgBXLtIX37jiSfehRIW2Jyfrds96H/xwNpA5ienx4Jps941h9bMKSfXZ/qm/Sh6x/fskmg1VtamgASPI2PElYgSSF47mcFLJD3gls9qUDSAqXnoBKfy/Tlj31IoAJZIP9VYDmQFjhbwdRBqGLpetqyKT5anzqO1cOuNz3f6vX4GZISRkCQYKuvtwKnAKXxkF6rx61eBfKkAAFgBS6Q2W+ud8sO/zNO2gFsR6ICsfaenm8LeLxDPh2wBcAKRB1uNTDkr/WP8kM3nbQenYFp/QIJClECCqR7KlAg4YxIAhVI91luO+RJAQtQgTwq8Oe2bAKCALDjdMaiM+b0lkv2yN/VQFj7aTw2n+NnyAKZvb5mgaGEW6Ds+lRg5B+Njz/2oQXTcSuIFdz6ZwFY3cGtP1Yfq7/Vs0CeXlC1AloACuS9wuNATldQWsH2SDEN2PhdKBSQ1d/qQwVr119+hkwdSjsIAWUFpYIgfwskKX666//tb2rIXQLCjtN6BDQVHHUcup78m7ZP9sif8YIrkEdJC6RF8F4/a235GdJWoAXC2h+vaPnVnt3iyd80fgLG5oPs0XiBPL3tQ4IRUHZLtkARINZ/mk/r2XhpvQJZIG8ZKZDy/UTbYWgLpApuh3TfcWs9V9/UWGBsRZJ9a48ETO/qx7e48LmkjWdaz0uBF0j3yr1N4HRHpg5t17PxFEi4i22HPG6hBTIEhgS0FZza65bt3l6i/JCeX7dlE6B2C7QC05mROjz5b68ne6QHxWP1KZDwmCdNcJpwSiid4ej61L8CufhIQB3BJjhNOK1XIEEhOkPYjkOC07hNaIH83V/wfXzLJkBonIAnoNIthgoqtb/af6svzZ+Ot0CS4qfxAnkUpEDKt2lsRyU+C2SBPChgAbPzC+T9g3V7k0Z60vj42z60YDpONzU0ngpMwNO4jZ86NMVD19MWnF6v453+W7Z1wM4n4GicEkj+EHA0TvbpJoeun46/QILiJDiNF0h3JiyQBfL2DN0OSQp0vAoMKhDf1Az6UlNV4FUgC8FWChTIrdJRZwpkGdhKgQK5VTrqTIEsA1spUCC3SkedKZBlYCsFCuRW6agzBbIMbKVAgdwqHXWmQJaBrRQokFulo84UyDKwlQIFcqt01Jn/AFnQ9vYgfXC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514600"/>
            <a:ext cx="15621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63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683655" y="1213803"/>
            <a:ext cx="9818849" cy="433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rgia"/>
              <a:buNone/>
            </a:pPr>
            <a:r>
              <a:rPr lang="en-IN" sz="4000" dirty="0">
                <a:latin typeface="Georgia"/>
                <a:ea typeface="Georgia"/>
                <a:cs typeface="Georgia"/>
                <a:sym typeface="Georgia"/>
              </a:rPr>
              <a:t>In the next lesson we shall learn about  Mean (A. M.), Median and Mode of a data.</a:t>
            </a:r>
            <a:endParaRPr dirty="0"/>
          </a:p>
        </p:txBody>
      </p:sp>
      <p:sp>
        <p:nvSpPr>
          <p:cNvPr id="248" name="Google Shape;2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pic>
        <p:nvPicPr>
          <p:cNvPr id="250" name="Google Shape;250;p1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itchFamily="82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4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IN"/>
              <a:t> </a:t>
            </a:r>
            <a:r>
              <a:rPr lang="en-IN" sz="4400">
                <a:solidFill>
                  <a:schemeClr val="lt1"/>
                </a:solidFill>
              </a:rPr>
              <a:t>1.</a:t>
            </a:r>
            <a:r>
              <a:rPr lang="en-IN" sz="4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five friends go to a restaurant and split the bill equally, How they will split the bill?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450439"/>
            <a:ext cx="10515600" cy="563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Alternate Process 2"/>
          <p:cNvSpPr/>
          <p:nvPr/>
        </p:nvSpPr>
        <p:spPr>
          <a:xfrm>
            <a:off x="1143000" y="2057400"/>
            <a:ext cx="9296400" cy="1527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Why do we study Probability and Statistics course?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dirty="0"/>
              <a:t> At the end of this lesson, students will be able to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3" name="Google Shape;1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3900566" y="801304"/>
            <a:ext cx="3569110" cy="8893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916858" y="2467666"/>
            <a:ext cx="10046110" cy="3067255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IN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Know about Course Outcomes of the course.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IN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real life situations where this course is useful.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32" y="114202"/>
            <a:ext cx="3405184" cy="66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635001" y="640823"/>
            <a:ext cx="2641600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IN" sz="5400" dirty="0"/>
              <a:t>Session Outline</a:t>
            </a:r>
            <a:endParaRPr dirty="0"/>
          </a:p>
        </p:txBody>
      </p:sp>
      <p:grpSp>
        <p:nvGrpSpPr>
          <p:cNvPr id="124" name="Google Shape;124;p4"/>
          <p:cNvGrpSpPr/>
          <p:nvPr/>
        </p:nvGrpSpPr>
        <p:grpSpPr>
          <a:xfrm>
            <a:off x="3935013" y="1250930"/>
            <a:ext cx="7764636" cy="4963847"/>
            <a:chOff x="0" y="2398"/>
            <a:chExt cx="7624652" cy="4963847"/>
          </a:xfrm>
        </p:grpSpPr>
        <p:cxnSp>
          <p:nvCxnSpPr>
            <p:cNvPr id="125" name="Google Shape;125;p4"/>
            <p:cNvCxnSpPr/>
            <p:nvPr/>
          </p:nvCxnSpPr>
          <p:spPr>
            <a:xfrm>
              <a:off x="0" y="2398"/>
              <a:ext cx="7518401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6" name="Google Shape;126;p4"/>
            <p:cNvSpPr/>
            <p:nvPr/>
          </p:nvSpPr>
          <p:spPr>
            <a:xfrm>
              <a:off x="0" y="2398"/>
              <a:ext cx="7449768" cy="1618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0" y="2398"/>
              <a:ext cx="7449768" cy="1618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4000" dirty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  <a:sym typeface="Arial"/>
                </a:rPr>
                <a:t>1 </a:t>
              </a:r>
              <a:r>
                <a:rPr lang="en-IN" sz="4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Arial"/>
                </a:rPr>
                <a:t>Introduction of Probability and Statistics course</a:t>
              </a:r>
              <a:r>
                <a:rPr lang="en-IN" sz="3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3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4"/>
            <p:cNvCxnSpPr/>
            <p:nvPr/>
          </p:nvCxnSpPr>
          <p:spPr>
            <a:xfrm>
              <a:off x="0" y="1620849"/>
              <a:ext cx="7518401" cy="0"/>
            </a:xfrm>
            <a:prstGeom prst="straightConnector1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9" name="Google Shape;129;p4"/>
            <p:cNvSpPr/>
            <p:nvPr/>
          </p:nvSpPr>
          <p:spPr>
            <a:xfrm>
              <a:off x="0" y="1620849"/>
              <a:ext cx="7518401" cy="843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0" y="1620849"/>
              <a:ext cx="7518401" cy="843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Arial"/>
                <a:buNone/>
              </a:pPr>
              <a:endParaRPr dirty="0"/>
            </a:p>
          </p:txBody>
        </p:sp>
        <p:cxnSp>
          <p:nvCxnSpPr>
            <p:cNvPr id="131" name="Google Shape;131;p4"/>
            <p:cNvCxnSpPr/>
            <p:nvPr/>
          </p:nvCxnSpPr>
          <p:spPr>
            <a:xfrm>
              <a:off x="0" y="2464137"/>
              <a:ext cx="7518401" cy="0"/>
            </a:xfrm>
            <a:prstGeom prst="straightConnector1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2" name="Google Shape;132;p4"/>
            <p:cNvSpPr/>
            <p:nvPr/>
          </p:nvSpPr>
          <p:spPr>
            <a:xfrm>
              <a:off x="270604" y="2464137"/>
              <a:ext cx="7354048" cy="891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4"/>
            <p:cNvCxnSpPr/>
            <p:nvPr/>
          </p:nvCxnSpPr>
          <p:spPr>
            <a:xfrm>
              <a:off x="0" y="3355318"/>
              <a:ext cx="7518401" cy="0"/>
            </a:xfrm>
            <a:prstGeom prst="straightConnector1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" name="Google Shape;135;p4"/>
            <p:cNvSpPr/>
            <p:nvPr/>
          </p:nvSpPr>
          <p:spPr>
            <a:xfrm>
              <a:off x="0" y="3355318"/>
              <a:ext cx="7518401" cy="1610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0" y="3355318"/>
              <a:ext cx="7518401" cy="1610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Arial"/>
                <a:buNone/>
              </a:pPr>
              <a:endParaRPr sz="3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139" name="Google Shape;139;p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900566" y="3047999"/>
            <a:ext cx="737703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Clr>
                <a:schemeClr val="dk1"/>
              </a:buClr>
              <a:buSzPts val="3800"/>
            </a:pPr>
            <a:r>
              <a:rPr lang="en-IN" sz="3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2    Know about CO-PO.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5680" y="3883846"/>
            <a:ext cx="7001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Clr>
                <a:schemeClr val="dk1"/>
              </a:buClr>
              <a:buSzPts val="3800"/>
            </a:pPr>
            <a:r>
              <a:rPr lang="en-US" sz="4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3   Wrap up and Reflection.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Syllabus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10662"/>
              </p:ext>
            </p:extLst>
          </p:nvPr>
        </p:nvGraphicFramePr>
        <p:xfrm>
          <a:off x="685800" y="1524000"/>
          <a:ext cx="10972800" cy="464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040">
                <a:tc>
                  <a:txBody>
                    <a:bodyPr/>
                    <a:lstStyle/>
                    <a:p>
                      <a:pPr marL="0" marR="28511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1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Measures of Central Tendency, Measures of dispersion, Curve Fitting , Method of least squares, Fitting of straight lines, Fitting of second degree parabola, Exponential curves, Correlation and Rank correlation, Regression Analysis: Regression lines of y on x and x on y, regression coefficients, properties of regressions coefficients and non-linear regression.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Probability and Distribution: Introduction, Addition and multiplication law of probability, Conditional probability, 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Baye’s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theorem, Random variables (Discrete and Continuous Random variable) Probability mass function and Probability density function,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 Expectation and variance, Discrete and Continuous Probability distribution: Binomial, 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</a:rPr>
                        <a:t>Poission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 and Normal distributions.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Sampling, Testing of Hypothesis and Statistical: Introduction, Sampling Theory (Small and Large) , Hypothesis, Null hypothesis, Alternative hypothesis, Testing a Hypothesis, Level of significance, Confidence limits, Test of significance of difference of means, T-test, F-test and Chi-square test, One way Analysis of Variance (ANOVA). Quality Control.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28511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6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Outcomes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38082"/>
              </p:ext>
            </p:extLst>
          </p:nvPr>
        </p:nvGraphicFramePr>
        <p:xfrm>
          <a:off x="1143000" y="1828800"/>
          <a:ext cx="9677399" cy="3810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9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445">
                <a:tc>
                  <a:txBody>
                    <a:bodyPr/>
                    <a:lstStyle/>
                    <a:p>
                      <a:pPr marL="174625" marR="0">
                        <a:lnSpc>
                          <a:spcPts val="126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endParaRPr lang="en-US" sz="1800" spc="-2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74625" marR="0">
                        <a:lnSpc>
                          <a:spcPts val="1265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 No.</a:t>
                      </a:r>
                      <a:endParaRPr lang="en-US" sz="1800" dirty="0">
                        <a:effectLst/>
                        <a:latin typeface="Times New Roman" pitchFamily="18" charset="0"/>
                        <a:ea typeface="Trebuchet MS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7395" marR="2005965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Course Outcomes</a:t>
                      </a:r>
                      <a:endParaRPr lang="en-US" sz="1800" dirty="0">
                        <a:effectLst/>
                        <a:latin typeface="Times New Roman" pitchFamily="18" charset="0"/>
                        <a:ea typeface="Trebuchet MS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CO1</a:t>
                      </a:r>
                      <a:endParaRPr lang="en-US" sz="1800">
                        <a:effectLst/>
                        <a:latin typeface="Times New Roman" pitchFamily="18" charset="0"/>
                        <a:ea typeface="Trebuchet MS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Explore the basic concept of statistical techniques &amp; probability theory.</a:t>
                      </a:r>
                      <a:endParaRPr lang="en-US" sz="1800" dirty="0">
                        <a:effectLst/>
                        <a:latin typeface="Times New Roman" pitchFamily="18" charset="0"/>
                        <a:ea typeface="Trebuchet MS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3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CO2</a:t>
                      </a:r>
                      <a:endParaRPr lang="en-US" sz="1800">
                        <a:effectLst/>
                        <a:latin typeface="Times New Roman" pitchFamily="18" charset="0"/>
                        <a:ea typeface="Trebuchet MS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Apply various methods to measure central tendencies, curve fitting and correlation regression concepts </a:t>
                      </a:r>
                      <a:endParaRPr lang="en-US" sz="1800" dirty="0">
                        <a:effectLst/>
                        <a:latin typeface="Times New Roman" pitchFamily="18" charset="0"/>
                        <a:ea typeface="Trebuchet MS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3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CO3</a:t>
                      </a:r>
                      <a:endParaRPr lang="en-US" sz="1800">
                        <a:effectLst/>
                        <a:latin typeface="Times New Roman" pitchFamily="18" charset="0"/>
                        <a:ea typeface="Trebuchet MS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Examine the concept of various probability distributions and its hypothetical testing.</a:t>
                      </a:r>
                      <a:endParaRPr lang="en-US" sz="1800" dirty="0">
                        <a:effectLst/>
                        <a:latin typeface="Times New Roman" pitchFamily="18" charset="0"/>
                        <a:ea typeface="Trebuchet MS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CO4</a:t>
                      </a:r>
                      <a:endParaRPr lang="en-US" sz="1800">
                        <a:effectLst/>
                        <a:latin typeface="Times New Roman" pitchFamily="18" charset="0"/>
                        <a:ea typeface="Trebuchet MS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Analyze the concept of sampling theory and its applications.</a:t>
                      </a:r>
                      <a:endParaRPr lang="en-US" sz="1800" dirty="0">
                        <a:effectLst/>
                        <a:latin typeface="Times New Roman" pitchFamily="18" charset="0"/>
                        <a:ea typeface="Trebuchet MS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40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11181"/>
              </p:ext>
            </p:extLst>
          </p:nvPr>
        </p:nvGraphicFramePr>
        <p:xfrm>
          <a:off x="990600" y="1662036"/>
          <a:ext cx="10210800" cy="29709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81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38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6364">
                <a:tc rowSpan="2">
                  <a:txBody>
                    <a:bodyPr/>
                    <a:lstStyle/>
                    <a:p>
                      <a:pPr marL="67945" marR="0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Sno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6675" marR="0">
                        <a:lnSpc>
                          <a:spcPct val="17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Assessment Tools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607185" marR="160147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CIE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56515" marR="5016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CIE</a:t>
                      </a:r>
                    </a:p>
                    <a:p>
                      <a:pPr marL="56515" marR="5016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marks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16319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SEE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265" marR="0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QUIZ1</a:t>
                      </a:r>
                    </a:p>
                    <a:p>
                      <a:pPr marL="123190" marR="0">
                        <a:spcBef>
                          <a:spcPts val="90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/AAT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marR="4572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MTE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marR="0" indent="-60960">
                        <a:lnSpc>
                          <a:spcPct val="17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QUIZ2 AAT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57785" algn="ctr">
                        <a:lnSpc>
                          <a:spcPct val="107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260">
                <a:tc>
                  <a:txBody>
                    <a:bodyPr/>
                    <a:lstStyle/>
                    <a:p>
                      <a:pPr marL="5080" marR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Theory</a:t>
                      </a:r>
                      <a:endParaRPr lang="en-US" sz="20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80975" algn="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4572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</a:t>
                      </a:r>
                      <a:endParaRPr lang="en-US" sz="20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25</a:t>
                      </a:r>
                      <a:endParaRPr lang="en-US" sz="20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34620" algn="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 marR="13335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0" y="228600"/>
            <a:ext cx="8673805" cy="14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9656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FC0"/>
                </a:solidFill>
                <a:effectLst/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COURSE ASSESSMENT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rebuchet MS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The course assessment patterns are the assessment tools used both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rebuchet MS" pitchFamily="34" charset="0"/>
                <a:cs typeface="Times New Roman" pitchFamily="18" charset="0"/>
              </a:rPr>
              <a:t>formative and summative examinations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rebuchet MS" pitchFamily="34" charset="0"/>
                <a:cs typeface="Trebuchet MS" pitchFamily="34" charset="0"/>
              </a:rPr>
              <a:t>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9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05440"/>
              </p:ext>
            </p:extLst>
          </p:nvPr>
        </p:nvGraphicFramePr>
        <p:xfrm>
          <a:off x="609600" y="1524000"/>
          <a:ext cx="11049002" cy="5247784"/>
        </p:xfrm>
        <a:graphic>
          <a:graphicData uri="http://schemas.openxmlformats.org/drawingml/2006/table">
            <a:tbl>
              <a:tblPr/>
              <a:tblGrid>
                <a:gridCol w="1217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3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2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9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L-No</a:t>
                      </a:r>
                      <a:endParaRPr lang="en-US" sz="16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600" b="1" dirty="0">
                          <a:solidFill>
                            <a:srgbClr val="000009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Topic for Delivery</a:t>
                      </a:r>
                      <a:endParaRPr lang="en-US" sz="16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9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Theory/Practical</a:t>
                      </a:r>
                      <a:endParaRPr lang="en-US" sz="16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9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Skill</a:t>
                      </a:r>
                      <a:endParaRPr lang="en-US" sz="16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9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Competency</a:t>
                      </a:r>
                      <a:endParaRPr lang="en-US" sz="16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Introduction 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Measurement of central tendency and dispersion of data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Students will be competent in Critical thinking ,data analysis and decision making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Mean for grouped and ungrouped data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Median for grouped and ungrouped data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Mode for grouped and ungrouped data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Range, Mean deviation, Standard deviation , Variance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Curve fitting with Least square method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Fitting various curves by least square method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 Fitting of Straight line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Fitting of parabola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Fitting of exponential curve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9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Correlation ,Karl Pearson coefficient of correlation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Correlation and regression of data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9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Rank Correlation (Repeated and Non repeated)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Regression, Lines of regression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Regression continued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Non-linear regression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9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Concepts of probability, Addition and multiplication Rule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Concept of probability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Conditional probability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Bayes theorem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097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Random variables, Discrete Random variables 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39847" y="835967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Lecture Plan</a:t>
            </a:r>
          </a:p>
        </p:txBody>
      </p:sp>
    </p:spTree>
    <p:extLst>
      <p:ext uri="{BB962C8B-B14F-4D97-AF65-F5344CB8AC3E}">
        <p14:creationId xmlns:p14="http://schemas.microsoft.com/office/powerpoint/2010/main" val="268888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08398"/>
              </p:ext>
            </p:extLst>
          </p:nvPr>
        </p:nvGraphicFramePr>
        <p:xfrm>
          <a:off x="914400" y="762000"/>
          <a:ext cx="10591800" cy="2159760"/>
        </p:xfrm>
        <a:graphic>
          <a:graphicData uri="http://schemas.openxmlformats.org/drawingml/2006/table">
            <a:tbl>
              <a:tblPr/>
              <a:tblGrid>
                <a:gridCol w="1428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Concepts of random variables , mass and density functions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45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19</a:t>
                      </a: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Continuous Random variables.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45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20</a:t>
                      </a: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Revision before MTE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245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21</a:t>
                      </a: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Probability mass function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5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22</a:t>
                      </a: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Probability density function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75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23</a:t>
                      </a: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Expectation of random variable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245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24</a:t>
                      </a: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Variance of random variable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758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25</a:t>
                      </a: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Joint probability distribution </a:t>
                      </a:r>
                      <a:endParaRPr lang="en-US" sz="12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2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26</a:t>
                      </a: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Joint probability distribution continued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2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27</a:t>
                      </a: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rebuchet MS"/>
                          <a:ea typeface="Trebuchet MS"/>
                          <a:cs typeface="Trebuchet MS"/>
                        </a:rPr>
                        <a:t>Binomial Distribution</a:t>
                      </a: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42870" marR="42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12852"/>
              </p:ext>
            </p:extLst>
          </p:nvPr>
        </p:nvGraphicFramePr>
        <p:xfrm>
          <a:off x="914400" y="2895600"/>
          <a:ext cx="10591799" cy="3520440"/>
        </p:xfrm>
        <a:graphic>
          <a:graphicData uri="http://schemas.openxmlformats.org/drawingml/2006/table">
            <a:tbl>
              <a:tblPr/>
              <a:tblGrid>
                <a:gridCol w="1428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28 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Poisson distributions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29 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 Normal distributions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30 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Normal distributions continued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31 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 Normal distributions continued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32 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Sampling concepts, Central limit theorem.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Concepts of sampling ,testing of Hypothesis and various tests of samples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33 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Hypothesis testing , basic concepts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34 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z-test for single mean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35 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z-test for difference of means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36 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T-test for single mean and difference of means 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37 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T-test for large sample.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38 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Test for single variance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39 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 F-test for ratio of variance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40 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 Chi-square test for goodness of fit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41 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43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Chi-square test for independence of attributes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42 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One way ANOVA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43 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/>
                          <a:ea typeface="Trebuchet MS"/>
                          <a:cs typeface="Trebuchet MS"/>
                        </a:rPr>
                        <a:t>One way ANOVA Continued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solidFill>
                            <a:srgbClr val="000101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44 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Quality Control</a:t>
                      </a:r>
                      <a:endParaRPr lang="en-US" sz="110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Theory</a:t>
                      </a:r>
                      <a:endParaRPr lang="en-US" sz="1100" dirty="0">
                        <a:effectLst/>
                        <a:latin typeface="Trebuchet MS"/>
                        <a:ea typeface="Trebuchet MS"/>
                        <a:cs typeface="Trebuchet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71813" y="2241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9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979</Words>
  <Application>Microsoft Office PowerPoint</Application>
  <PresentationFormat>Widescreen</PresentationFormat>
  <Paragraphs>257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Play</vt:lpstr>
      <vt:lpstr>Trebuchet MS</vt:lpstr>
      <vt:lpstr>Arial</vt:lpstr>
      <vt:lpstr>Algerian</vt:lpstr>
      <vt:lpstr>Times New Roman</vt:lpstr>
      <vt:lpstr>Noto Sans Symbols</vt:lpstr>
      <vt:lpstr>Georgia</vt:lpstr>
      <vt:lpstr>Cambria</vt:lpstr>
      <vt:lpstr>Wingdings</vt:lpstr>
      <vt:lpstr>Office Theme</vt:lpstr>
      <vt:lpstr>Introductory PPT Probability and Statistics  C1UC322T</vt:lpstr>
      <vt:lpstr> 1.If five friends go to a restaurant and split the bill equally, How they will split the bill?</vt:lpstr>
      <vt:lpstr> </vt:lpstr>
      <vt:lpstr>Session Outline</vt:lpstr>
      <vt:lpstr>Syllabus</vt:lpstr>
      <vt:lpstr>Course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the next lesson we shall learn about  Mean (A. M.), Median and Mode of a data.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</dc:title>
  <dc:creator>Deepak Gupta</dc:creator>
  <cp:lastModifiedBy>user</cp:lastModifiedBy>
  <cp:revision>23</cp:revision>
  <dcterms:created xsi:type="dcterms:W3CDTF">2024-08-22T06:33:55Z</dcterms:created>
  <dcterms:modified xsi:type="dcterms:W3CDTF">2025-08-18T08:43:14Z</dcterms:modified>
</cp:coreProperties>
</file>