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78" r:id="rId16"/>
    <p:sldId id="277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6858000" cy="9144000"/>
  <p:embeddedFontLst>
    <p:embeddedFont>
      <p:font typeface="Georgia" panose="02040502050405020303" pitchFamily="18" charset="0"/>
      <p:regular r:id="rId25"/>
      <p:bold r:id="rId26"/>
      <p:italic r:id="rId27"/>
      <p:boldItalic r:id="rId28"/>
    </p:embeddedFont>
    <p:embeddedFont>
      <p:font typeface="Play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d6mlk+CRaKlzLLyuzTWvbAYk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665A44-1128-40AB-98CB-CB33C931021F}">
  <a:tblStyle styleId="{FC665A44-1128-40AB-98CB-CB33C931021F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 b="off" i="off"/>
      <a:tcStyle>
        <a:tcBdr/>
        <a:fill>
          <a:solidFill>
            <a:srgbClr val="CAD1D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1D8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D6E3D6C9-A00D-14F4-F96B-07FE741E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:notes">
            <a:extLst>
              <a:ext uri="{FF2B5EF4-FFF2-40B4-BE49-F238E27FC236}">
                <a16:creationId xmlns:a16="http://schemas.microsoft.com/office/drawing/2014/main" id="{A101E05A-3DE4-C53F-59BB-EBCA3805D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5" name="Google Shape;265;p12:notes">
            <a:extLst>
              <a:ext uri="{FF2B5EF4-FFF2-40B4-BE49-F238E27FC236}">
                <a16:creationId xmlns:a16="http://schemas.microsoft.com/office/drawing/2014/main" id="{2A7133FF-A994-85B6-EB55-969F5B4F7E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8849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>
          <a:extLst>
            <a:ext uri="{FF2B5EF4-FFF2-40B4-BE49-F238E27FC236}">
              <a16:creationId xmlns:a16="http://schemas.microsoft.com/office/drawing/2014/main" id="{4F257FE7-3355-083C-0ED3-20751CE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>
            <a:extLst>
              <a:ext uri="{FF2B5EF4-FFF2-40B4-BE49-F238E27FC236}">
                <a16:creationId xmlns:a16="http://schemas.microsoft.com/office/drawing/2014/main" id="{1D2DB782-9369-9E1F-59CE-21A9A94C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13:notes">
            <a:extLst>
              <a:ext uri="{FF2B5EF4-FFF2-40B4-BE49-F238E27FC236}">
                <a16:creationId xmlns:a16="http://schemas.microsoft.com/office/drawing/2014/main" id="{3D2438BF-CD50-24AE-AAEB-501640A77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1616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" name="Google Shape;3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.jp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lt2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solidFill>
                  <a:schemeClr val="dk1"/>
                </a:solidFill>
              </a:rPr>
              <a:t>Galgotias University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732520" y="6356350"/>
            <a:ext cx="31993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>
                <a:solidFill>
                  <a:schemeClr val="dk1"/>
                </a:solidFill>
              </a:rPr>
              <a:t>1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3692" y="0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7192B7-95B9-0938-D9FD-269797879BD9}"/>
              </a:ext>
            </a:extLst>
          </p:cNvPr>
          <p:cNvSpPr txBox="1"/>
          <p:nvPr/>
        </p:nvSpPr>
        <p:spPr>
          <a:xfrm>
            <a:off x="509036" y="3962745"/>
            <a:ext cx="6093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01</a:t>
            </a:r>
            <a:br>
              <a:rPr lang="en-IN" sz="20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0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Probability and statistics</a:t>
            </a:r>
            <a:br>
              <a:rPr lang="en-IN" sz="20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0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C1UC322T</a:t>
            </a:r>
            <a:br>
              <a:rPr lang="en-IN" sz="20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2000" b="1" dirty="0">
                <a:latin typeface="Georgia" panose="02040502050405020303" pitchFamily="18" charset="0"/>
                <a:cs typeface="Arial" panose="020B0604020202020204" pitchFamily="34" charset="0"/>
              </a:rPr>
              <a:t>Duration:50 Minutes</a:t>
            </a:r>
            <a:endParaRPr lang="en-IN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F6A99-D175-F91C-9353-9D341DC254C6}"/>
              </a:ext>
            </a:extLst>
          </p:cNvPr>
          <p:cNvSpPr txBox="1"/>
          <p:nvPr/>
        </p:nvSpPr>
        <p:spPr>
          <a:xfrm>
            <a:off x="1937205" y="2184693"/>
            <a:ext cx="83175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Georgia" panose="02040502050405020303" pitchFamily="18" charset="0"/>
                <a:cs typeface="Arial" panose="020B0604020202020204" pitchFamily="34" charset="0"/>
              </a:rPr>
              <a:t>M</a:t>
            </a:r>
            <a:r>
              <a:rPr lang="en-IN" sz="4000" b="1" dirty="0" err="1">
                <a:latin typeface="Georgia" panose="02040502050405020303" pitchFamily="18" charset="0"/>
                <a:cs typeface="Arial" panose="020B0604020202020204" pitchFamily="34" charset="0"/>
              </a:rPr>
              <a:t>easures</a:t>
            </a:r>
            <a:r>
              <a:rPr lang="en-IN" sz="4000" b="1" dirty="0">
                <a:latin typeface="Georgia" panose="02040502050405020303" pitchFamily="18" charset="0"/>
                <a:cs typeface="Arial" panose="020B0604020202020204" pitchFamily="34" charset="0"/>
              </a:rPr>
              <a:t> of Central Tendency </a:t>
            </a:r>
            <a:endParaRPr lang="en-IN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55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22" name="Google Shape;22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23" name="Google Shape;2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24" name="Google Shape;2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2749" y="2938072"/>
            <a:ext cx="8520346" cy="177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 txBox="1"/>
          <p:nvPr/>
        </p:nvSpPr>
        <p:spPr>
          <a:xfrm>
            <a:off x="838200" y="1380021"/>
            <a:ext cx="863558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IN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Activity-1  (Group Activity)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2143593" y="3043003"/>
            <a:ext cx="1514007" cy="34995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2143593" y="3043002"/>
            <a:ext cx="1364105" cy="32383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body" idx="1"/>
          </p:nvPr>
        </p:nvSpPr>
        <p:spPr>
          <a:xfrm>
            <a:off x="587477" y="164623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37" name="Google Shape;2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38" name="Google Shape;2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239" name="Google Shape;23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7477" y="2135554"/>
            <a:ext cx="10040549" cy="324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0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0"/>
          <p:cNvSpPr/>
          <p:nvPr/>
        </p:nvSpPr>
        <p:spPr>
          <a:xfrm>
            <a:off x="2368445" y="2180004"/>
            <a:ext cx="449705" cy="48824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272" y="1690688"/>
            <a:ext cx="9518753" cy="228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  <p:pic>
        <p:nvPicPr>
          <p:cNvPr id="284" name="Google Shape;2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70D440-2A36-0B1C-C3F4-D0D3A8C8B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03" y="1105363"/>
            <a:ext cx="9531628" cy="3605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D1C944-FFC9-AB95-3852-FBF3C299B1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662" y="4710741"/>
            <a:ext cx="2762250" cy="980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FBE07-2DE4-7E12-CE1E-56677B5093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5836" y="5668801"/>
            <a:ext cx="1290677" cy="584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092629-D977-F23C-66C1-EF543E7739B9}"/>
              </a:ext>
            </a:extLst>
          </p:cNvPr>
          <p:cNvSpPr/>
          <p:nvPr/>
        </p:nvSpPr>
        <p:spPr>
          <a:xfrm>
            <a:off x="3962399" y="537130"/>
            <a:ext cx="1957388" cy="4402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 Method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8" name="Google Shape;248;p11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49" name="Google Shape;24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sp>
        <p:nvSpPr>
          <p:cNvPr id="251" name="Google Shape;251;p11"/>
          <p:cNvSpPr/>
          <p:nvPr/>
        </p:nvSpPr>
        <p:spPr>
          <a:xfrm>
            <a:off x="2878395" y="982328"/>
            <a:ext cx="6120579" cy="826969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Short-cut Methods to Compute Mean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/>
          <p:nvPr/>
        </p:nvSpPr>
        <p:spPr>
          <a:xfrm>
            <a:off x="1555955" y="2396800"/>
            <a:ext cx="3822290" cy="693174"/>
          </a:xfrm>
          <a:prstGeom prst="roundRect">
            <a:avLst>
              <a:gd name="adj" fmla="val 16667"/>
            </a:avLst>
          </a:prstGeom>
          <a:solidFill>
            <a:srgbClr val="1F5C99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Assumed mean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6096000" y="2454044"/>
            <a:ext cx="4031226" cy="666060"/>
          </a:xfrm>
          <a:prstGeom prst="roundRect">
            <a:avLst>
              <a:gd name="adj" fmla="val 16667"/>
            </a:avLst>
          </a:prstGeom>
          <a:solidFill>
            <a:srgbClr val="1F5C99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Step-deviation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11"/>
          <p:cNvCxnSpPr/>
          <p:nvPr/>
        </p:nvCxnSpPr>
        <p:spPr>
          <a:xfrm>
            <a:off x="3630560" y="1925532"/>
            <a:ext cx="4481164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11"/>
          <p:cNvCxnSpPr/>
          <p:nvPr/>
        </p:nvCxnSpPr>
        <p:spPr>
          <a:xfrm>
            <a:off x="3630560" y="1925532"/>
            <a:ext cx="0" cy="47126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6" name="Google Shape;256;p11"/>
          <p:cNvCxnSpPr/>
          <p:nvPr/>
        </p:nvCxnSpPr>
        <p:spPr>
          <a:xfrm>
            <a:off x="8097087" y="1930365"/>
            <a:ext cx="0" cy="49874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7" name="Google Shape;257;p11"/>
          <p:cNvSpPr/>
          <p:nvPr/>
        </p:nvSpPr>
        <p:spPr>
          <a:xfrm>
            <a:off x="1339469" y="3378390"/>
            <a:ext cx="4306528" cy="2801578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5938685" y="3482721"/>
            <a:ext cx="4429429" cy="2752561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1"/>
          <p:cNvCxnSpPr/>
          <p:nvPr/>
        </p:nvCxnSpPr>
        <p:spPr>
          <a:xfrm>
            <a:off x="3630560" y="3089974"/>
            <a:ext cx="0" cy="28681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0" name="Google Shape;260;p11"/>
          <p:cNvCxnSpPr/>
          <p:nvPr/>
        </p:nvCxnSpPr>
        <p:spPr>
          <a:xfrm>
            <a:off x="8153400" y="3125521"/>
            <a:ext cx="0" cy="35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61" name="Google Shape;261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11" descr="A blue circle with text and word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B92049F-7871-0083-E06E-C34CE7179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">
            <a:extLst>
              <a:ext uri="{FF2B5EF4-FFF2-40B4-BE49-F238E27FC236}">
                <a16:creationId xmlns:a16="http://schemas.microsoft.com/office/drawing/2014/main" id="{34B1A733-71AB-7810-C912-54FFFBBFE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68" name="Google Shape;268;p12">
            <a:extLst>
              <a:ext uri="{FF2B5EF4-FFF2-40B4-BE49-F238E27FC236}">
                <a16:creationId xmlns:a16="http://schemas.microsoft.com/office/drawing/2014/main" id="{B8A98F32-3D44-A934-CFDE-E84F520A1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69" name="Google Shape;269;p12">
            <a:extLst>
              <a:ext uri="{FF2B5EF4-FFF2-40B4-BE49-F238E27FC236}">
                <a16:creationId xmlns:a16="http://schemas.microsoft.com/office/drawing/2014/main" id="{C882503C-81D4-F8A6-20F6-59117C9509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70" name="Google Shape;270;p12">
            <a:extLst>
              <a:ext uri="{FF2B5EF4-FFF2-40B4-BE49-F238E27FC236}">
                <a16:creationId xmlns:a16="http://schemas.microsoft.com/office/drawing/2014/main" id="{A539C6E0-D845-248F-A472-827E091C4A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15</a:t>
            </a:fld>
            <a:endParaRPr/>
          </a:p>
        </p:txBody>
      </p:sp>
      <p:pic>
        <p:nvPicPr>
          <p:cNvPr id="271" name="Google Shape;271;p12">
            <a:extLst>
              <a:ext uri="{FF2B5EF4-FFF2-40B4-BE49-F238E27FC236}">
                <a16:creationId xmlns:a16="http://schemas.microsoft.com/office/drawing/2014/main" id="{83E07FAF-EFF2-60C3-C166-96EEA3FD6E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9272" y="1690688"/>
            <a:ext cx="9518753" cy="228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C3B5A20-92B9-5CF9-9EE0-D5875235DCB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2">
            <a:extLst>
              <a:ext uri="{FF2B5EF4-FFF2-40B4-BE49-F238E27FC236}">
                <a16:creationId xmlns:a16="http://schemas.microsoft.com/office/drawing/2014/main" id="{8C67B5E8-9A00-D78C-0FF1-232B18F2BB2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995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>
          <a:extLst>
            <a:ext uri="{FF2B5EF4-FFF2-40B4-BE49-F238E27FC236}">
              <a16:creationId xmlns:a16="http://schemas.microsoft.com/office/drawing/2014/main" id="{83D89E92-279B-8074-82F9-78017B4C5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">
            <a:extLst>
              <a:ext uri="{FF2B5EF4-FFF2-40B4-BE49-F238E27FC236}">
                <a16:creationId xmlns:a16="http://schemas.microsoft.com/office/drawing/2014/main" id="{348B214A-DDE3-7109-13D4-D0A8C8502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79" name="Google Shape;279;p13">
            <a:extLst>
              <a:ext uri="{FF2B5EF4-FFF2-40B4-BE49-F238E27FC236}">
                <a16:creationId xmlns:a16="http://schemas.microsoft.com/office/drawing/2014/main" id="{1FFDEAC3-9CD8-0732-7C92-BDD9DF653F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80" name="Google Shape;280;p13">
            <a:extLst>
              <a:ext uri="{FF2B5EF4-FFF2-40B4-BE49-F238E27FC236}">
                <a16:creationId xmlns:a16="http://schemas.microsoft.com/office/drawing/2014/main" id="{D9C9ED88-6C25-CBEE-2A04-74DEA029C01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81" name="Google Shape;281;p13">
            <a:extLst>
              <a:ext uri="{FF2B5EF4-FFF2-40B4-BE49-F238E27FC236}">
                <a16:creationId xmlns:a16="http://schemas.microsoft.com/office/drawing/2014/main" id="{BAB081B1-B0E7-D3B3-59F8-9B217B7190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16</a:t>
            </a:fld>
            <a:endParaRPr/>
          </a:p>
        </p:txBody>
      </p:sp>
      <p:sp>
        <p:nvSpPr>
          <p:cNvPr id="282" name="Google Shape;282;p13">
            <a:extLst>
              <a:ext uri="{FF2B5EF4-FFF2-40B4-BE49-F238E27FC236}">
                <a16:creationId xmlns:a16="http://schemas.microsoft.com/office/drawing/2014/main" id="{1EB42B45-25DD-DD89-7E70-D2F8E3094C19}"/>
              </a:ext>
            </a:extLst>
          </p:cNvPr>
          <p:cNvSpPr/>
          <p:nvPr/>
        </p:nvSpPr>
        <p:spPr>
          <a:xfrm>
            <a:off x="1150374" y="2284930"/>
            <a:ext cx="9468465" cy="4110986"/>
          </a:xfrm>
          <a:prstGeom prst="rect">
            <a:avLst/>
          </a:prstGeom>
          <a:solidFill>
            <a:srgbClr val="0A304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13">
            <a:extLst>
              <a:ext uri="{FF2B5EF4-FFF2-40B4-BE49-F238E27FC236}">
                <a16:creationId xmlns:a16="http://schemas.microsoft.com/office/drawing/2014/main" id="{16743EAA-0E24-3D8A-6244-5E00B252E5CD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276337" y="2446825"/>
            <a:ext cx="9128045" cy="381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3">
            <a:extLst>
              <a:ext uri="{FF2B5EF4-FFF2-40B4-BE49-F238E27FC236}">
                <a16:creationId xmlns:a16="http://schemas.microsoft.com/office/drawing/2014/main" id="{7E7F6989-37DC-365C-12AF-D5B8084E8C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3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E6A67EA-7DA4-5879-5446-9319254C869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96;p14">
            <a:extLst>
              <a:ext uri="{FF2B5EF4-FFF2-40B4-BE49-F238E27FC236}">
                <a16:creationId xmlns:a16="http://schemas.microsoft.com/office/drawing/2014/main" id="{72A9473D-395D-0082-0029-806B182B5880}"/>
              </a:ext>
            </a:extLst>
          </p:cNvPr>
          <p:cNvSpPr/>
          <p:nvPr/>
        </p:nvSpPr>
        <p:spPr>
          <a:xfrm>
            <a:off x="3486763" y="880336"/>
            <a:ext cx="4795685" cy="7844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IN" sz="2800" dirty="0">
                <a:solidFill>
                  <a:schemeClr val="lt1"/>
                </a:solidFill>
              </a:rPr>
              <a:t>Assumed Mean</a:t>
            </a: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2800" dirty="0">
                <a:solidFill>
                  <a:schemeClr val="lt1"/>
                </a:solidFill>
              </a:rPr>
              <a:t>M</a:t>
            </a: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47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 </a:t>
            </a:r>
            <a:endParaRPr/>
          </a:p>
        </p:txBody>
      </p:sp>
      <p:sp>
        <p:nvSpPr>
          <p:cNvPr id="291" name="Google Shape;2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92" name="Google Shape;29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93" name="Google Shape;29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17</a:t>
            </a:fld>
            <a:endParaRPr/>
          </a:p>
        </p:txBody>
      </p:sp>
      <p:sp>
        <p:nvSpPr>
          <p:cNvPr id="294" name="Google Shape;294;p14"/>
          <p:cNvSpPr/>
          <p:nvPr/>
        </p:nvSpPr>
        <p:spPr>
          <a:xfrm>
            <a:off x="1268361" y="1356852"/>
            <a:ext cx="10205884" cy="4820111"/>
          </a:xfrm>
          <a:prstGeom prst="rect">
            <a:avLst/>
          </a:prstGeom>
          <a:solidFill>
            <a:srgbClr val="0A304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4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1555544" y="1646238"/>
            <a:ext cx="9655607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4"/>
          <p:cNvSpPr/>
          <p:nvPr/>
        </p:nvSpPr>
        <p:spPr>
          <a:xfrm>
            <a:off x="4186082" y="365126"/>
            <a:ext cx="4795685" cy="7844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step-deviation method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4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>
            <a:spLocks noGrp="1"/>
          </p:cNvSpPr>
          <p:nvPr>
            <p:ph type="title"/>
          </p:nvPr>
        </p:nvSpPr>
        <p:spPr>
          <a:xfrm>
            <a:off x="3951462" y="-293790"/>
            <a:ext cx="67146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 dirty="0"/>
              <a:t> </a:t>
            </a:r>
            <a:r>
              <a:rPr lang="en-IN" sz="3200" dirty="0"/>
              <a:t>Activity-2 (</a:t>
            </a:r>
            <a:r>
              <a:rPr lang="en-IN" sz="3200" dirty="0" err="1"/>
              <a:t>Wooclap</a:t>
            </a:r>
            <a:r>
              <a:rPr lang="en-IN" sz="3200" dirty="0"/>
              <a:t>)</a:t>
            </a:r>
            <a:endParaRPr dirty="0"/>
          </a:p>
        </p:txBody>
      </p:sp>
      <p:sp>
        <p:nvSpPr>
          <p:cNvPr id="304" name="Google Shape;304;p15"/>
          <p:cNvSpPr txBox="1">
            <a:spLocks noGrp="1"/>
          </p:cNvSpPr>
          <p:nvPr>
            <p:ph type="body" idx="1"/>
          </p:nvPr>
        </p:nvSpPr>
        <p:spPr>
          <a:xfrm>
            <a:off x="838200" y="136525"/>
            <a:ext cx="10060858" cy="604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 </a:t>
            </a:r>
            <a:endParaRPr/>
          </a:p>
        </p:txBody>
      </p:sp>
      <p:sp>
        <p:nvSpPr>
          <p:cNvPr id="305" name="Google Shape;30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06" name="Google Shape;30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18</a:t>
            </a:fld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663939" y="876764"/>
            <a:ext cx="10060857" cy="1190469"/>
          </a:xfrm>
          <a:prstGeom prst="roundRect">
            <a:avLst>
              <a:gd name="adj" fmla="val 16667"/>
            </a:avLst>
          </a:prstGeom>
          <a:solidFill>
            <a:srgbClr val="262626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school cafeteria tracks the number of sandwiches sold each day over a month. The data is large, so they organize it into the following grouped frequency table: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5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/>
          <p:nvPr/>
        </p:nvSpPr>
        <p:spPr>
          <a:xfrm>
            <a:off x="653325" y="5012984"/>
            <a:ext cx="7219088" cy="1186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mean number of Sandwiches sold per day.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1" name="Google Shape;311;p15"/>
          <p:cNvGraphicFramePr/>
          <p:nvPr>
            <p:extLst>
              <p:ext uri="{D42A27DB-BD31-4B8C-83A1-F6EECF244321}">
                <p14:modId xmlns:p14="http://schemas.microsoft.com/office/powerpoint/2010/main" val="4262452136"/>
              </p:ext>
            </p:extLst>
          </p:nvPr>
        </p:nvGraphicFramePr>
        <p:xfrm>
          <a:off x="974361" y="2448263"/>
          <a:ext cx="6898052" cy="2194620"/>
        </p:xfrm>
        <a:graphic>
          <a:graphicData uri="http://schemas.openxmlformats.org/drawingml/2006/table">
            <a:tbl>
              <a:tblPr firstRow="1" bandRow="1">
                <a:noFill/>
                <a:tableStyleId>{FC665A44-1128-40AB-98CB-CB33C931021F}</a:tableStyleId>
              </a:tblPr>
              <a:tblGrid>
                <a:gridCol w="3449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9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Number of Sandwiches Sold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Frequency (Number of Days)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20-30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30-40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40-50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50-60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/>
                        <a:t>10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60-70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 dirty="0"/>
                        <a:t>5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9BC1140-DF1F-C0B7-056A-251F9C8A1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681" y="3744928"/>
            <a:ext cx="2495884" cy="24722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17" name="Google Shape;3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18" name="Google Shape;31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19" name="Google Shape;31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19</a:t>
            </a:fld>
            <a:endParaRPr/>
          </a:p>
        </p:txBody>
      </p:sp>
      <p:pic>
        <p:nvPicPr>
          <p:cNvPr id="320" name="Google Shape;320;p1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 txBox="1"/>
          <p:nvPr/>
        </p:nvSpPr>
        <p:spPr>
          <a:xfrm>
            <a:off x="843028" y="1367222"/>
            <a:ext cx="10515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</a:rPr>
              <a:t>Reflection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 number of sandwiches sold per day is 45.5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cafeteria can prepare around 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45–46 sandwiches daily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general estimate.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IN"/>
              <a:t> </a:t>
            </a:r>
            <a:r>
              <a:rPr lang="en-IN" sz="4400">
                <a:solidFill>
                  <a:schemeClr val="lt1"/>
                </a:solidFill>
              </a:rPr>
              <a:t>1.</a:t>
            </a:r>
            <a:r>
              <a:rPr lang="en-IN" sz="4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five friends go to a restaurant and split the bill equally, How they will split the bill?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838200" y="450439"/>
            <a:ext cx="10515600" cy="5631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1209206" y="1924155"/>
            <a:ext cx="9773587" cy="1774183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sp>
        <p:nvSpPr>
          <p:cNvPr id="104" name="Google Shape;104;p2"/>
          <p:cNvSpPr/>
          <p:nvPr/>
        </p:nvSpPr>
        <p:spPr>
          <a:xfrm>
            <a:off x="1209205" y="4158791"/>
            <a:ext cx="9773587" cy="1922921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 descr="A blue circle with text and word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44BB55-527C-0F5A-AD86-2495FB58AC5F}"/>
              </a:ext>
            </a:extLst>
          </p:cNvPr>
          <p:cNvSpPr/>
          <p:nvPr/>
        </p:nvSpPr>
        <p:spPr>
          <a:xfrm>
            <a:off x="4462462" y="585545"/>
            <a:ext cx="3690938" cy="8641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Opening Activity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r>
              <a:rPr lang="en-IN">
                <a:solidFill>
                  <a:srgbClr val="C00000"/>
                </a:solidFill>
              </a:rPr>
              <a:t>Assessment</a:t>
            </a:r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body" idx="1"/>
          </p:nvPr>
        </p:nvSpPr>
        <p:spPr>
          <a:xfrm>
            <a:off x="838200" y="1789650"/>
            <a:ext cx="10515600" cy="43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20</a:t>
            </a:fld>
            <a:endParaRPr/>
          </a:p>
        </p:txBody>
      </p:sp>
      <p:sp>
        <p:nvSpPr>
          <p:cNvPr id="331" name="Google Shape;331;p17"/>
          <p:cNvSpPr/>
          <p:nvPr/>
        </p:nvSpPr>
        <p:spPr>
          <a:xfrm>
            <a:off x="1435504" y="1509957"/>
            <a:ext cx="9320981" cy="1075532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Question:</a:t>
            </a:r>
            <a:r>
              <a:rPr lang="en-IN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Find the mean of the following frequency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7"/>
          <p:cNvSpPr/>
          <p:nvPr/>
        </p:nvSpPr>
        <p:spPr>
          <a:xfrm>
            <a:off x="1059422" y="2725083"/>
            <a:ext cx="10073149" cy="1532731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79" y="3004271"/>
            <a:ext cx="9601033" cy="89549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17"/>
          <p:cNvSpPr/>
          <p:nvPr/>
        </p:nvSpPr>
        <p:spPr>
          <a:xfrm>
            <a:off x="8153400" y="4501963"/>
            <a:ext cx="3031197" cy="1091381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7" descr="A blue circle with text and word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21</a:t>
            </a:fld>
            <a:endParaRPr/>
          </a:p>
        </p:txBody>
      </p:sp>
      <p:pic>
        <p:nvPicPr>
          <p:cNvPr id="343" name="Google Shape;343;p18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8"/>
          <p:cNvSpPr/>
          <p:nvPr/>
        </p:nvSpPr>
        <p:spPr>
          <a:xfrm>
            <a:off x="1002890" y="1637071"/>
            <a:ext cx="10350910" cy="381983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Exit Ticket: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"In one sentence, explain why grouped data is sometimes more useful than ungrouped data when calculating the mean."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title"/>
          </p:nvPr>
        </p:nvSpPr>
        <p:spPr>
          <a:xfrm>
            <a:off x="683655" y="1213803"/>
            <a:ext cx="10377635" cy="4945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</a:pPr>
            <a:r>
              <a:rPr lang="en-IN" sz="4000"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22</a:t>
            </a:fld>
            <a:endParaRPr/>
          </a:p>
        </p:txBody>
      </p:sp>
      <p:pic>
        <p:nvPicPr>
          <p:cNvPr id="353" name="Google Shape;353;p19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9"/>
          <p:cNvSpPr/>
          <p:nvPr/>
        </p:nvSpPr>
        <p:spPr>
          <a:xfrm>
            <a:off x="1700980" y="2030843"/>
            <a:ext cx="9057585" cy="1398158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 the next lesson we will learn the concept of </a:t>
            </a:r>
            <a:r>
              <a:rPr lang="en-IN" sz="3200" b="0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Weighted Arithmetic Mean </a:t>
            </a:r>
            <a:r>
              <a:rPr lang="en-IN"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and </a:t>
            </a:r>
            <a:r>
              <a:rPr lang="en-IN" sz="3200" b="0" i="0" u="none" strike="noStrike" cap="none">
                <a:solidFill>
                  <a:srgbClr val="FFFF00"/>
                </a:solidFill>
                <a:latin typeface="Georgia"/>
                <a:ea typeface="Georgia"/>
                <a:cs typeface="Georgia"/>
                <a:sym typeface="Georgia"/>
              </a:rPr>
              <a:t>Median</a:t>
            </a:r>
            <a:r>
              <a:rPr lang="en-IN"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of a data</a:t>
            </a: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At the end of this session students will be able to </a:t>
            </a:r>
            <a:b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4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                    </a:t>
            </a:r>
            <a:r>
              <a:rPr lang="en-IN" sz="3100"/>
              <a:t>At the end of this lesson, students will be able to </a:t>
            </a:r>
            <a:endParaRPr sz="31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644056" y="2615979"/>
            <a:ext cx="10927829" cy="368940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4311445" y="657760"/>
            <a:ext cx="3569110" cy="88938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Learning outcomes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6;p3">
            <a:extLst>
              <a:ext uri="{FF2B5EF4-FFF2-40B4-BE49-F238E27FC236}">
                <a16:creationId xmlns:a16="http://schemas.microsoft.com/office/drawing/2014/main" id="{15065D9B-22D2-CC47-0CCC-F6DBC7AA8380}"/>
              </a:ext>
            </a:extLst>
          </p:cNvPr>
          <p:cNvSpPr/>
          <p:nvPr/>
        </p:nvSpPr>
        <p:spPr>
          <a:xfrm>
            <a:off x="7613825" y="3807142"/>
            <a:ext cx="1079150" cy="1079150"/>
          </a:xfrm>
          <a:prstGeom prst="downArrow">
            <a:avLst>
              <a:gd name="adj1" fmla="val 55000"/>
              <a:gd name="adj2" fmla="val 45000"/>
            </a:avLst>
          </a:prstGeom>
          <a:solidFill>
            <a:srgbClr val="F6D4CC">
              <a:alpha val="89803"/>
            </a:srgbClr>
          </a:solidFill>
          <a:ln w="19050" cap="flat" cmpd="sng">
            <a:solidFill>
              <a:srgbClr val="F6D4CC">
                <a:alpha val="8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2;p3">
            <a:extLst>
              <a:ext uri="{FF2B5EF4-FFF2-40B4-BE49-F238E27FC236}">
                <a16:creationId xmlns:a16="http://schemas.microsoft.com/office/drawing/2014/main" id="{2E335A7B-FC34-1368-C72A-911CC39A4383}"/>
              </a:ext>
            </a:extLst>
          </p:cNvPr>
          <p:cNvSpPr/>
          <p:nvPr/>
        </p:nvSpPr>
        <p:spPr>
          <a:xfrm>
            <a:off x="693546" y="2535391"/>
            <a:ext cx="9288654" cy="1660232"/>
          </a:xfrm>
          <a:prstGeom prst="roundRect">
            <a:avLst>
              <a:gd name="adj" fmla="val 10000"/>
            </a:avLst>
          </a:prstGeom>
          <a:solidFill>
            <a:srgbClr val="E9713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2400" dirty="0">
                <a:solidFill>
                  <a:schemeClr val="lt1"/>
                </a:solidFill>
              </a:rPr>
              <a:t>Recognize the concept of measure of Central Tendency.</a:t>
            </a:r>
            <a:endParaRPr sz="2400" dirty="0"/>
          </a:p>
        </p:txBody>
      </p:sp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88A58A9F-9D6A-0AE5-7D88-BC34B2C6E92F}"/>
              </a:ext>
            </a:extLst>
          </p:cNvPr>
          <p:cNvSpPr/>
          <p:nvPr/>
        </p:nvSpPr>
        <p:spPr>
          <a:xfrm>
            <a:off x="2463282" y="4670635"/>
            <a:ext cx="9288654" cy="1660232"/>
          </a:xfrm>
          <a:prstGeom prst="roundRect">
            <a:avLst>
              <a:gd name="adj" fmla="val 10000"/>
            </a:avLst>
          </a:prstGeom>
          <a:solidFill>
            <a:srgbClr val="186923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IN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Interpret the Results in different contexts.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</a:pPr>
            <a:r>
              <a:rPr lang="en-IN" sz="5400"/>
              <a:t>Session Outline</a:t>
            </a:r>
            <a:endParaRPr/>
          </a:p>
        </p:txBody>
      </p:sp>
      <p:grpSp>
        <p:nvGrpSpPr>
          <p:cNvPr id="122" name="Google Shape;122;p4"/>
          <p:cNvGrpSpPr/>
          <p:nvPr/>
        </p:nvGrpSpPr>
        <p:grpSpPr>
          <a:xfrm>
            <a:off x="4569527" y="643525"/>
            <a:ext cx="7167745" cy="5530734"/>
            <a:chOff x="-78491" y="2703"/>
            <a:chExt cx="7167745" cy="5530734"/>
          </a:xfrm>
        </p:grpSpPr>
        <p:cxnSp>
          <p:nvCxnSpPr>
            <p:cNvPr id="123" name="Google Shape;123;p4"/>
            <p:cNvCxnSpPr/>
            <p:nvPr/>
          </p:nvCxnSpPr>
          <p:spPr>
            <a:xfrm>
              <a:off x="0" y="2703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4"/>
            <p:cNvSpPr/>
            <p:nvPr/>
          </p:nvSpPr>
          <p:spPr>
            <a:xfrm>
              <a:off x="0" y="2703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-78491" y="78167"/>
              <a:ext cx="7167745" cy="961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   </a:t>
              </a:r>
              <a:r>
                <a:rPr lang="en-IN" sz="3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 to </a:t>
              </a:r>
              <a:r>
                <a:rPr lang="en-IN" sz="3200" dirty="0">
                  <a:solidFill>
                    <a:schemeClr val="dk1"/>
                  </a:solidFill>
                </a:rPr>
                <a:t>Central Tendency</a:t>
              </a:r>
              <a:endParaRPr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4"/>
            <p:cNvCxnSpPr/>
            <p:nvPr/>
          </p:nvCxnSpPr>
          <p:spPr>
            <a:xfrm>
              <a:off x="0" y="924492"/>
              <a:ext cx="6900512" cy="0"/>
            </a:xfrm>
            <a:prstGeom prst="straightConnector1">
              <a:avLst/>
            </a:prstGeom>
            <a:solidFill>
              <a:srgbClr val="176B22"/>
            </a:solidFill>
            <a:ln w="19050" cap="flat" cmpd="sng">
              <a:solidFill>
                <a:srgbClr val="176B2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4"/>
            <p:cNvSpPr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924492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4"/>
            <p:cNvCxnSpPr/>
            <p:nvPr/>
          </p:nvCxnSpPr>
          <p:spPr>
            <a:xfrm>
              <a:off x="0" y="1846281"/>
              <a:ext cx="6900512" cy="0"/>
            </a:xfrm>
            <a:prstGeom prst="straightConnector1">
              <a:avLst/>
            </a:prstGeom>
            <a:solidFill>
              <a:srgbClr val="0C9ED5"/>
            </a:solidFill>
            <a:ln w="19050" cap="flat" cmpd="sng">
              <a:solidFill>
                <a:srgbClr val="0C9ED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0" name="Google Shape;130;p4"/>
            <p:cNvSpPr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0" y="1846281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2" name="Google Shape;132;p4"/>
            <p:cNvCxnSpPr/>
            <p:nvPr/>
          </p:nvCxnSpPr>
          <p:spPr>
            <a:xfrm>
              <a:off x="0" y="2768070"/>
              <a:ext cx="6900512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3" name="Google Shape;133;p4"/>
            <p:cNvSpPr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0" y="2768070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" name="Google Shape;135;p4"/>
            <p:cNvCxnSpPr/>
            <p:nvPr/>
          </p:nvCxnSpPr>
          <p:spPr>
            <a:xfrm>
              <a:off x="0" y="3689859"/>
              <a:ext cx="6900512" cy="0"/>
            </a:xfrm>
            <a:prstGeom prst="straightConnector1">
              <a:avLst/>
            </a:prstGeom>
            <a:solidFill>
              <a:srgbClr val="4EA62C"/>
            </a:solidFill>
            <a:ln w="19050" cap="flat" cmpd="sng">
              <a:solidFill>
                <a:srgbClr val="4E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136;p4"/>
            <p:cNvSpPr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3689859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8" name="Google Shape;138;p4"/>
            <p:cNvCxnSpPr/>
            <p:nvPr/>
          </p:nvCxnSpPr>
          <p:spPr>
            <a:xfrm>
              <a:off x="0" y="4611648"/>
              <a:ext cx="6900512" cy="0"/>
            </a:xfrm>
            <a:prstGeom prst="straightConnector1">
              <a:avLst/>
            </a:prstGeom>
            <a:solidFill>
              <a:srgbClr val="E97131"/>
            </a:solidFill>
            <a:ln w="19050" cap="flat" cmpd="sng">
              <a:solidFill>
                <a:srgbClr val="E9713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9" name="Google Shape;139;p4"/>
            <p:cNvSpPr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0" y="4611648"/>
              <a:ext cx="6900512" cy="9217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0000" tIns="160000" rIns="160000" bIns="16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200"/>
                <a:buFont typeface="Arial"/>
                <a:buNone/>
              </a:pPr>
              <a:r>
                <a:rPr lang="en-IN" sz="4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   </a:t>
              </a:r>
              <a:r>
                <a:rPr lang="en-IN" sz="3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Assessment</a:t>
              </a:r>
              <a:endPara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43" name="Google Shape;143;p4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9655" y="8778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4"/>
          <p:cNvSpPr txBox="1"/>
          <p:nvPr/>
        </p:nvSpPr>
        <p:spPr>
          <a:xfrm>
            <a:off x="5309419" y="1515554"/>
            <a:ext cx="6044381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Mean (A. M.) of the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5259275" y="2592772"/>
            <a:ext cx="43478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5309419" y="3569110"/>
            <a:ext cx="5449147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Assumed mean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5309419" y="4483510"/>
            <a:ext cx="46162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Step-deviation method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GSCALE full form and date</a:t>
            </a:r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pic>
        <p:nvPicPr>
          <p:cNvPr id="147" name="Google Shape;147;p5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 txBox="1"/>
          <p:nvPr/>
        </p:nvSpPr>
        <p:spPr>
          <a:xfrm>
            <a:off x="938236" y="1240565"/>
            <a:ext cx="10135536" cy="95410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 of Central Tendency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focuses on identifying a </a:t>
            </a:r>
            <a:r>
              <a:rPr lang="en-IN" sz="1800" dirty="0">
                <a:solidFill>
                  <a:srgbClr val="BF4F14"/>
                </a:solidFill>
                <a:latin typeface="Arial"/>
                <a:ea typeface="Arial"/>
                <a:cs typeface="Arial"/>
                <a:sym typeface="Arial"/>
              </a:rPr>
              <a:t>central or representative (Average)</a:t>
            </a:r>
            <a:r>
              <a:rPr lang="en-IN" sz="180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value </a:t>
            </a:r>
            <a:r>
              <a:rPr lang="en-IN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 a dataset. It aims to describe a typical or middle value that summarizes the distribution of data.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2277789" y="2354242"/>
            <a:ext cx="7375161" cy="45382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two ways to measure of central tendency</a:t>
            </a: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2190586" y="3406476"/>
            <a:ext cx="2908092" cy="45382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25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Mathematical	</a:t>
            </a: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6889255" y="3465044"/>
            <a:ext cx="2743199" cy="45382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C8155"/>
              </a:gs>
              <a:gs pos="50000">
                <a:srgbClr val="F26E27"/>
              </a:gs>
              <a:gs pos="100000">
                <a:srgbClr val="DF5D19"/>
              </a:gs>
            </a:gsLst>
            <a:lin ang="5400000" scaled="0"/>
          </a:gra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Positional</a:t>
            </a: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3644632" y="4021269"/>
            <a:ext cx="2167312" cy="5540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Arithmetic Mean or Mean</a:t>
            </a: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3584894" y="4801965"/>
            <a:ext cx="2196337" cy="46312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Harmonic Mean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3644632" y="5496801"/>
            <a:ext cx="2196337" cy="463128"/>
          </a:xfrm>
          <a:prstGeom prst="roundRect">
            <a:avLst>
              <a:gd name="adj" fmla="val 16667"/>
            </a:avLst>
          </a:prstGeom>
          <a:solidFill>
            <a:srgbClr val="FF5050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Geometric Mean</a:t>
            </a:r>
            <a:endParaRPr/>
          </a:p>
        </p:txBody>
      </p:sp>
      <p:sp>
        <p:nvSpPr>
          <p:cNvPr id="155" name="Google Shape;155;p5"/>
          <p:cNvSpPr/>
          <p:nvPr/>
        </p:nvSpPr>
        <p:spPr>
          <a:xfrm rot="10800000" flipH="1">
            <a:off x="2830939" y="3887737"/>
            <a:ext cx="414567" cy="1107331"/>
          </a:xfrm>
          <a:prstGeom prst="bentArrow">
            <a:avLst>
              <a:gd name="adj1" fmla="val 25000"/>
              <a:gd name="adj2" fmla="val 23158"/>
              <a:gd name="adj3" fmla="val 25000"/>
              <a:gd name="adj4" fmla="val 4375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5"/>
          <p:cNvCxnSpPr/>
          <p:nvPr/>
        </p:nvCxnSpPr>
        <p:spPr>
          <a:xfrm flipH="1">
            <a:off x="3584894" y="2803417"/>
            <a:ext cx="987251" cy="5452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57" name="Google Shape;157;p5"/>
          <p:cNvCxnSpPr/>
          <p:nvPr/>
        </p:nvCxnSpPr>
        <p:spPr>
          <a:xfrm>
            <a:off x="7218443" y="2817838"/>
            <a:ext cx="761197" cy="59985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58" name="Google Shape;158;p5"/>
          <p:cNvSpPr/>
          <p:nvPr/>
        </p:nvSpPr>
        <p:spPr>
          <a:xfrm rot="10800000" flipH="1">
            <a:off x="7565073" y="3935066"/>
            <a:ext cx="414567" cy="1107331"/>
          </a:xfrm>
          <a:prstGeom prst="bentArrow">
            <a:avLst>
              <a:gd name="adj1" fmla="val 25000"/>
              <a:gd name="adj2" fmla="val 23158"/>
              <a:gd name="adj3" fmla="val 25000"/>
              <a:gd name="adj4" fmla="val 4375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8260855" y="4216468"/>
            <a:ext cx="2167312" cy="5540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Median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8310061" y="4988061"/>
            <a:ext cx="2167312" cy="55406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9710" y="191744"/>
            <a:ext cx="3405184" cy="664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3303639" y="253527"/>
            <a:ext cx="5306961" cy="950139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(collection of information or facts)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6635750" y="1850078"/>
            <a:ext cx="3035300" cy="562922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Grouped 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5"/>
          <p:cNvGrpSpPr/>
          <p:nvPr/>
        </p:nvGrpSpPr>
        <p:grpSpPr>
          <a:xfrm>
            <a:off x="2831738" y="1203666"/>
            <a:ext cx="5321662" cy="605679"/>
            <a:chOff x="2831738" y="1628548"/>
            <a:chExt cx="5321662" cy="1441302"/>
          </a:xfrm>
        </p:grpSpPr>
        <p:cxnSp>
          <p:nvCxnSpPr>
            <p:cNvPr id="158" name="Google Shape;158;p5"/>
            <p:cNvCxnSpPr>
              <a:cxnSpLocks/>
              <a:endCxn id="159" idx="0"/>
            </p:cNvCxnSpPr>
            <p:nvPr/>
          </p:nvCxnSpPr>
          <p:spPr>
            <a:xfrm flipV="1">
              <a:off x="2831738" y="2999051"/>
              <a:ext cx="14700" cy="7079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0" name="Google Shape;160;p5"/>
            <p:cNvCxnSpPr>
              <a:cxnSpLocks/>
              <a:stCxn id="155" idx="2"/>
            </p:cNvCxnSpPr>
            <p:nvPr/>
          </p:nvCxnSpPr>
          <p:spPr>
            <a:xfrm flipH="1">
              <a:off x="5508524" y="1628548"/>
              <a:ext cx="448596" cy="14295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61" name="Google Shape;161;p5"/>
            <p:cNvCxnSpPr/>
            <p:nvPr/>
          </p:nvCxnSpPr>
          <p:spPr>
            <a:xfrm rot="10800000" flipH="1">
              <a:off x="2846438" y="2357135"/>
              <a:ext cx="5306962" cy="867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9" name="Google Shape;159;p5"/>
          <p:cNvSpPr/>
          <p:nvPr/>
        </p:nvSpPr>
        <p:spPr>
          <a:xfrm>
            <a:off x="1525228" y="1779593"/>
            <a:ext cx="2642419" cy="633407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Ungrouped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5"/>
          <p:cNvCxnSpPr>
            <a:endCxn id="156" idx="0"/>
          </p:cNvCxnSpPr>
          <p:nvPr/>
        </p:nvCxnSpPr>
        <p:spPr>
          <a:xfrm>
            <a:off x="8153400" y="1502078"/>
            <a:ext cx="0" cy="348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63" name="Google Shape;163;p5"/>
          <p:cNvCxnSpPr/>
          <p:nvPr/>
        </p:nvCxnSpPr>
        <p:spPr>
          <a:xfrm>
            <a:off x="2632789" y="4128541"/>
            <a:ext cx="6219111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" name="Google Shape;164;p5"/>
          <p:cNvCxnSpPr/>
          <p:nvPr/>
        </p:nvCxnSpPr>
        <p:spPr>
          <a:xfrm>
            <a:off x="7816645" y="2409354"/>
            <a:ext cx="0" cy="159302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5"/>
          <p:cNvSpPr/>
          <p:nvPr/>
        </p:nvSpPr>
        <p:spPr>
          <a:xfrm>
            <a:off x="1521806" y="4613518"/>
            <a:ext cx="3413433" cy="914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2800"/>
            </a:pPr>
            <a:r>
              <a:rPr lang="en-IN" sz="28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frequency distribution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7178043" y="4699486"/>
            <a:ext cx="3667435" cy="9144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28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frequency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5"/>
          <p:cNvCxnSpPr/>
          <p:nvPr/>
        </p:nvCxnSpPr>
        <p:spPr>
          <a:xfrm>
            <a:off x="2632789" y="4128541"/>
            <a:ext cx="14339" cy="43767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5"/>
          <p:cNvCxnSpPr/>
          <p:nvPr/>
        </p:nvCxnSpPr>
        <p:spPr>
          <a:xfrm>
            <a:off x="8837561" y="4165864"/>
            <a:ext cx="14339" cy="51212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32" y="114202"/>
            <a:ext cx="2991188" cy="58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 descr="A blue circle with text and wor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5"/>
          <p:cNvCxnSpPr>
            <a:cxnSpLocks/>
            <a:endCxn id="159" idx="0"/>
          </p:cNvCxnSpPr>
          <p:nvPr/>
        </p:nvCxnSpPr>
        <p:spPr>
          <a:xfrm>
            <a:off x="2831738" y="1472993"/>
            <a:ext cx="14700" cy="30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GSCALE full form and date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78" name="Google Shape;178;p6" descr="A blue circle with text and word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566" y="191744"/>
            <a:ext cx="874732" cy="87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6"/>
          <p:cNvSpPr txBox="1"/>
          <p:nvPr/>
        </p:nvSpPr>
        <p:spPr>
          <a:xfrm>
            <a:off x="3292270" y="231389"/>
            <a:ext cx="679611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Dataset and its categories</a:t>
            </a:r>
            <a:endParaRPr sz="32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197808" y="1753850"/>
            <a:ext cx="2785047" cy="467085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12,12,11,14,15,13,17,18,19,20,12,11,12,12,19,17,18,12,15,15,15,16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2534499" y="1981775"/>
            <a:ext cx="1103502" cy="5507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6"/>
          <p:cNvGraphicFramePr/>
          <p:nvPr/>
        </p:nvGraphicFramePr>
        <p:xfrm>
          <a:off x="3699875" y="2033147"/>
          <a:ext cx="2495050" cy="4297790"/>
        </p:xfrm>
        <a:graphic>
          <a:graphicData uri="http://schemas.openxmlformats.org/drawingml/2006/table">
            <a:tbl>
              <a:tblPr firstRow="1" bandRow="1">
                <a:noFill/>
                <a:tableStyleId>{FC665A44-1128-40AB-98CB-CB33C931021F}</a:tableStyleId>
              </a:tblPr>
              <a:tblGrid>
                <a:gridCol w="124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Marks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No.of students 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4" name="Google Shape;184;p6"/>
          <p:cNvSpPr txBox="1"/>
          <p:nvPr/>
        </p:nvSpPr>
        <p:spPr>
          <a:xfrm>
            <a:off x="197808" y="6386499"/>
            <a:ext cx="21382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 dirty="0">
                <a:solidFill>
                  <a:srgbClr val="0F486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Individual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/>
          <p:nvPr/>
        </p:nvSpPr>
        <p:spPr>
          <a:xfrm>
            <a:off x="6149533" y="4922677"/>
            <a:ext cx="147840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Discrete frequency distribution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6"/>
          <p:cNvGraphicFramePr/>
          <p:nvPr/>
        </p:nvGraphicFramePr>
        <p:xfrm>
          <a:off x="7734602" y="2532509"/>
          <a:ext cx="3898700" cy="1957010"/>
        </p:xfrm>
        <a:graphic>
          <a:graphicData uri="http://schemas.openxmlformats.org/drawingml/2006/table">
            <a:tbl>
              <a:tblPr firstRow="1" bandRow="1">
                <a:noFill/>
                <a:tableStyleId>{FC665A44-1128-40AB-98CB-CB33C931021F}</a:tableStyleId>
              </a:tblPr>
              <a:tblGrid>
                <a:gridCol w="19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Clas interval of Marks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No. of Students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10-15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15-20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IN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7" name="Google Shape;187;p6"/>
          <p:cNvSpPr/>
          <p:nvPr/>
        </p:nvSpPr>
        <p:spPr>
          <a:xfrm>
            <a:off x="2248524" y="5065016"/>
            <a:ext cx="7644983" cy="165645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6"/>
          <p:cNvSpPr txBox="1"/>
          <p:nvPr/>
        </p:nvSpPr>
        <p:spPr>
          <a:xfrm>
            <a:off x="8611522" y="4522567"/>
            <a:ext cx="30217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0" i="0" u="none" strike="noStrike" cap="none">
                <a:solidFill>
                  <a:srgbClr val="0F486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Continuous frequency distribution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6"/>
          <p:cNvSpPr txBox="1"/>
          <p:nvPr/>
        </p:nvSpPr>
        <p:spPr>
          <a:xfrm>
            <a:off x="1524170" y="1117522"/>
            <a:ext cx="9818527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Data: </a:t>
            </a:r>
            <a:r>
              <a:rPr lang="en-I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It is a collection of facts or observation or measurement that are used for analysis and decision -making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96" name="Google Shape;196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97" name="Google Shape;19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98" name="Google Shape;19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99" name="Google Shape;199;p7"/>
          <p:cNvSpPr/>
          <p:nvPr/>
        </p:nvSpPr>
        <p:spPr>
          <a:xfrm>
            <a:off x="4038599" y="681037"/>
            <a:ext cx="5030449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en-IN" sz="2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Arithmetic Mean (A. M.) for Individual (Ungrouped) Data</a:t>
            </a: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1125794" y="2057400"/>
            <a:ext cx="9940412" cy="1371600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 l="-548" t="-4384" b="-1096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125795" y="3660775"/>
            <a:ext cx="9940412" cy="2516188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7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09" name="Google Shape;209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210" name="Google Shape;21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  <p:sp>
        <p:nvSpPr>
          <p:cNvPr id="212" name="Google Shape;212;p8"/>
          <p:cNvSpPr/>
          <p:nvPr/>
        </p:nvSpPr>
        <p:spPr>
          <a:xfrm>
            <a:off x="1993692" y="944132"/>
            <a:ext cx="8034728" cy="956105"/>
          </a:xfrm>
          <a:prstGeom prst="roundRect">
            <a:avLst>
              <a:gd name="adj" fmla="val 16667"/>
            </a:avLst>
          </a:prstGeom>
          <a:solidFill>
            <a:srgbClr val="747474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Arithmetic Mean for Grouped Data (Discrete Data with Frequency)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262076" y="2306209"/>
            <a:ext cx="9497960" cy="1373187"/>
          </a:xfrm>
          <a:prstGeom prst="roundRect">
            <a:avLst>
              <a:gd name="adj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2221323" y="4051121"/>
            <a:ext cx="7654413" cy="2320466"/>
          </a:xfrm>
          <a:prstGeom prst="roundRect">
            <a:avLst>
              <a:gd name="adj" fmla="val 16667"/>
            </a:avLst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8" descr="A blue circle with text and words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579</Words>
  <Application>Microsoft Office PowerPoint</Application>
  <PresentationFormat>Widescreen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Times New Roman</vt:lpstr>
      <vt:lpstr>Georgia</vt:lpstr>
      <vt:lpstr>Play</vt:lpstr>
      <vt:lpstr>Office Theme</vt:lpstr>
      <vt:lpstr>PowerPoint Presentation</vt:lpstr>
      <vt:lpstr> 1.If five friends go to a restaurant and split the bill equally, How they will split the bill?</vt:lpstr>
      <vt:lpstr>At the end of this session students will be able to                                                                                                                At the end of this lesson, students will be able to </vt:lpstr>
      <vt:lpstr>Session Outline</vt:lpstr>
      <vt:lpstr>PowerPoint Presentation</vt:lpstr>
      <vt:lpstr>PowerPoint Presentation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 </vt:lpstr>
      <vt:lpstr> Activity-2 (Wooclap)</vt:lpstr>
      <vt:lpstr> </vt:lpstr>
      <vt:lpstr> Assessment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Gupta</dc:creator>
  <cp:lastModifiedBy>sapna jain</cp:lastModifiedBy>
  <cp:revision>12</cp:revision>
  <dcterms:created xsi:type="dcterms:W3CDTF">2024-08-22T06:33:55Z</dcterms:created>
  <dcterms:modified xsi:type="dcterms:W3CDTF">2025-08-21T03:57:00Z</dcterms:modified>
</cp:coreProperties>
</file>