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58" r:id="rId4"/>
    <p:sldId id="339" r:id="rId5"/>
    <p:sldId id="296" r:id="rId6"/>
    <p:sldId id="330" r:id="rId7"/>
    <p:sldId id="341" r:id="rId8"/>
    <p:sldId id="301" r:id="rId9"/>
    <p:sldId id="308" r:id="rId10"/>
    <p:sldId id="344" r:id="rId11"/>
    <p:sldId id="300" r:id="rId12"/>
    <p:sldId id="342" r:id="rId13"/>
    <p:sldId id="343" r:id="rId14"/>
    <p:sldId id="311" r:id="rId15"/>
    <p:sldId id="345" r:id="rId16"/>
    <p:sldId id="284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CE2BF-E837-4849-B11C-0944C199F6A4}" v="228" dt="2024-09-19T16:05:47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4200" dirty="0"/>
            <a:t>1   </a:t>
          </a:r>
          <a:r>
            <a:rPr lang="en-IN" sz="3200" dirty="0"/>
            <a:t>Introduction to Median</a:t>
          </a:r>
          <a:endParaRPr lang="en-US" sz="3200" dirty="0"/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/>
      <dgm:spPr/>
      <dgm:t>
        <a:bodyPr/>
        <a:lstStyle/>
        <a:p>
          <a:r>
            <a:rPr lang="en-IN" dirty="0"/>
            <a:t>2</a:t>
          </a:r>
          <a:endParaRPr lang="en-US" dirty="0"/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5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3</a:t>
          </a:r>
          <a:r>
            <a:rPr lang="en-IN" sz="2700" kern="1200" dirty="0"/>
            <a:t>  </a:t>
          </a:r>
          <a:r>
            <a: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Calculate median for grouped data</a:t>
          </a: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4700" kern="1200" dirty="0"/>
            <a:t>4 </a:t>
          </a:r>
          <a:r>
            <a:rPr lang="en-IN" sz="3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Wrap up and Reflection</a:t>
          </a:r>
          <a:endParaRPr 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4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4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4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4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4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4" custScaleX="100098" custScaleY="150217" custLinFactNeighborX="-409" custLinFactNeighborY="3817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4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4"/>
      <dgm:spPr/>
    </dgm:pt>
    <dgm:pt modelId="{42E34139-9E2B-4ED7-9D4C-0E180FD5C739}" type="pres">
      <dgm:prSet presAssocID="{51474CA9-1ADD-4331-9534-6780C3A18768}" presName="vert1" presStyleCnt="0"/>
      <dgm:spPr/>
    </dgm:pt>
  </dgm:ptLst>
  <dgm:cxnLst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38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383"/>
          <a:ext cx="6900512" cy="1228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1   </a:t>
          </a:r>
          <a:r>
            <a:rPr lang="en-IN" sz="3200" kern="1200" dirty="0"/>
            <a:t>Introduction to Median</a:t>
          </a:r>
          <a:endParaRPr lang="en-US" sz="3200" kern="1200" dirty="0"/>
        </a:p>
      </dsp:txBody>
      <dsp:txXfrm>
        <a:off x="0" y="2383"/>
        <a:ext cx="6900512" cy="1228601"/>
      </dsp:txXfrm>
    </dsp:sp>
    <dsp:sp modelId="{F83A5B86-9D43-4C81-A6D4-87875817B689}">
      <dsp:nvSpPr>
        <dsp:cNvPr id="0" name=""/>
        <dsp:cNvSpPr/>
      </dsp:nvSpPr>
      <dsp:spPr>
        <a:xfrm>
          <a:off x="0" y="123098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1230985"/>
          <a:ext cx="6900512" cy="1228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2</a:t>
          </a:r>
          <a:endParaRPr lang="en-US" sz="5600" kern="1200" dirty="0"/>
        </a:p>
      </dsp:txBody>
      <dsp:txXfrm>
        <a:off x="0" y="1230985"/>
        <a:ext cx="6900512" cy="1228601"/>
      </dsp:txXfrm>
    </dsp:sp>
    <dsp:sp modelId="{7EE56E18-6978-43E9-9D4D-E31AA5BEE441}">
      <dsp:nvSpPr>
        <dsp:cNvPr id="0" name=""/>
        <dsp:cNvSpPr/>
      </dsp:nvSpPr>
      <dsp:spPr>
        <a:xfrm>
          <a:off x="0" y="245958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2506482"/>
          <a:ext cx="6893783" cy="1845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3</a:t>
          </a:r>
          <a:r>
            <a:rPr lang="en-IN" sz="2700" kern="1200" dirty="0"/>
            <a:t>  </a:t>
          </a:r>
          <a:r>
            <a:rPr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Calculate median for grouped data</a:t>
          </a:r>
        </a:p>
      </dsp:txBody>
      <dsp:txXfrm>
        <a:off x="0" y="2506482"/>
        <a:ext cx="6893783" cy="1845568"/>
      </dsp:txXfrm>
    </dsp:sp>
    <dsp:sp modelId="{B514687E-679F-4404-A929-C733AA004539}">
      <dsp:nvSpPr>
        <dsp:cNvPr id="0" name=""/>
        <dsp:cNvSpPr/>
      </dsp:nvSpPr>
      <dsp:spPr>
        <a:xfrm>
          <a:off x="0" y="430515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4305155"/>
          <a:ext cx="6900512" cy="1228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4 </a:t>
          </a:r>
          <a:r>
            <a:rPr lang="en-IN" sz="3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Wrap up and Reflection</a:t>
          </a:r>
          <a:endParaRPr lang="en-US" sz="3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0" y="4305155"/>
        <a:ext cx="6900512" cy="1228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nt">
            <a:extLst>
              <a:ext uri="{FF2B5EF4-FFF2-40B4-BE49-F238E27FC236}">
                <a16:creationId xmlns:a16="http://schemas.microsoft.com/office/drawing/2014/main" id="{873A92BB-13E0-64A6-16EC-4FE94F239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FDA5145-032B-2849-FFAC-7B626031F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3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4841D-4109-20CB-B253-8EF7C080604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585800" y="2856307"/>
                <a:ext cx="7363581" cy="2467861"/>
              </a:xfrm>
            </p:spPr>
            <p:txBody>
              <a:bodyPr anchor="t">
                <a:normAutofit/>
              </a:bodyPr>
              <a:lstStyle/>
              <a:p>
                <a:pPr algn="l"/>
                <a:r>
                  <a:rPr lang="en-IN" sz="2450" b="1" dirty="0">
                    <a:latin typeface="Georgia" panose="02040502050405020303" pitchFamily="18" charset="0"/>
                    <a:cs typeface="Arial" panose="020B0604020202020204" pitchFamily="34" charset="0"/>
                  </a:rPr>
                  <a:t>Session Title: </a:t>
                </a:r>
                <a:r>
                  <a:rPr lang="en-IN" sz="2450" b="1" i="1" dirty="0">
                    <a:solidFill>
                      <a:srgbClr val="00206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Median</a:t>
                </a:r>
                <a:br>
                  <a:rPr lang="en-IN" sz="2450" b="1" dirty="0">
                    <a:latin typeface="Georgia" panose="02040502050405020303" pitchFamily="18" charset="0"/>
                    <a:cs typeface="Arial" panose="020B0604020202020204" pitchFamily="34" charset="0"/>
                  </a:rPr>
                </a:br>
                <a:r>
                  <a:rPr lang="en-IN" sz="2450" b="1" dirty="0">
                    <a:latin typeface="Georgia" panose="02040502050405020303" pitchFamily="18" charset="0"/>
                    <a:cs typeface="Arial" panose="020B0604020202020204" pitchFamily="34" charset="0"/>
                  </a:rPr>
                  <a:t>Session No.: </a:t>
                </a:r>
                <a14:m>
                  <m:oMath xmlns:m="http://schemas.openxmlformats.org/officeDocument/2006/math">
                    <m:r>
                      <a:rPr lang="en-IN" sz="245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245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</m:t>
                    </m:r>
                  </m:oMath>
                </a14:m>
                <a:br>
                  <a:rPr lang="en-IN" sz="2450" b="1" dirty="0">
                    <a:latin typeface="Georgia" panose="02040502050405020303" pitchFamily="18" charset="0"/>
                    <a:cs typeface="Arial" panose="020B0604020202020204" pitchFamily="34" charset="0"/>
                  </a:rPr>
                </a:br>
                <a:r>
                  <a:rPr lang="en-IN" sz="2450" b="1" dirty="0">
                    <a:latin typeface="Georgia" panose="02040502050405020303" pitchFamily="18" charset="0"/>
                    <a:cs typeface="Arial" panose="020B0604020202020204" pitchFamily="34" charset="0"/>
                  </a:rPr>
                  <a:t>Course Name: </a:t>
                </a:r>
                <a:r>
                  <a:rPr lang="en-IN" sz="2450" b="1" i="1" dirty="0">
                    <a:solidFill>
                      <a:srgbClr val="002060"/>
                    </a:solidFill>
                    <a:latin typeface="Georgia" panose="02040502050405020303" pitchFamily="18" charset="0"/>
                    <a:cs typeface="Times New Roman" panose="02020603050405020304" pitchFamily="18" charset="0"/>
                  </a:rPr>
                  <a:t>Probability and statistics</a:t>
                </a:r>
                <a:br>
                  <a:rPr lang="en-IN" sz="2450" b="1" dirty="0">
                    <a:latin typeface="Georgia" panose="02040502050405020303" pitchFamily="18" charset="0"/>
                    <a:cs typeface="Arial" panose="020B0604020202020204" pitchFamily="34" charset="0"/>
                  </a:rPr>
                </a:br>
                <a:r>
                  <a:rPr lang="en-IN" sz="2450" b="1" dirty="0">
                    <a:latin typeface="Georgia" panose="02040502050405020303" pitchFamily="18" charset="0"/>
                    <a:cs typeface="Arial" panose="020B0604020202020204" pitchFamily="34" charset="0"/>
                  </a:rPr>
                  <a:t>Course Code: C1UC322T</a:t>
                </a:r>
                <a:br>
                  <a:rPr lang="en-IN" sz="2450" b="1" dirty="0">
                    <a:solidFill>
                      <a:srgbClr val="002060"/>
                    </a:solidFill>
                    <a:latin typeface="Georgia" panose="02040502050405020303" pitchFamily="18" charset="0"/>
                    <a:cs typeface="Arial" panose="020B0604020202020204" pitchFamily="34" charset="0"/>
                  </a:rPr>
                </a:br>
                <a:endParaRPr lang="en-IN" sz="2450" b="1" i="1" dirty="0">
                  <a:solidFill>
                    <a:srgbClr val="002060"/>
                  </a:solidFill>
                  <a:latin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4841D-4109-20CB-B253-8EF7C0806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585800" y="2856307"/>
                <a:ext cx="7363581" cy="2467861"/>
              </a:xfrm>
              <a:blipFill>
                <a:blip r:embed="rId2"/>
                <a:stretch>
                  <a:fillRect l="-1325" t="-3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/>
                </a:solidFill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19938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6510230-8DD5-4BA5-AB2D-CA30FC08F9D7}" type="slidenum">
              <a:rPr lang="en-IN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92" y="0"/>
            <a:ext cx="1190469" cy="1190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06D68-517F-81A1-E4D5-1FA6E0CFA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95071-CA51-9AD5-22E6-55842095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44956-C378-8D8D-8AAD-35DD43A9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908230-BFD6-BE03-06CE-9B4A1FFC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D9B79-733B-5B87-7C77-582064D3E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991188" cy="583352"/>
          </a:xfrm>
          <a:prstGeom prst="rect">
            <a:avLst/>
          </a:prstGeom>
        </p:spPr>
      </p:pic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72A3E38-47B6-2D86-A39A-3F11AC7BD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85280E-8227-B8B9-516F-A52B4795EFA4}"/>
              </a:ext>
            </a:extLst>
          </p:cNvPr>
          <p:cNvSpPr txBox="1"/>
          <p:nvPr/>
        </p:nvSpPr>
        <p:spPr>
          <a:xfrm>
            <a:off x="5012395" y="514310"/>
            <a:ext cx="1914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/>
              <a:t>Answer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1E72E-09FA-721F-CC3B-9C26A7E09A7E}"/>
              </a:ext>
            </a:extLst>
          </p:cNvPr>
          <p:cNvSpPr txBox="1"/>
          <p:nvPr/>
        </p:nvSpPr>
        <p:spPr>
          <a:xfrm>
            <a:off x="511629" y="1742559"/>
            <a:ext cx="111216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The median travel time is 15 minutes, meaning half of the students take 15 minutes or less, while the other half take more than 15 minutes. </a:t>
            </a:r>
          </a:p>
          <a:p>
            <a:pPr marL="342900" indent="-342900" algn="just"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2. If students with very short travel times joined, the median might shift downward. </a:t>
            </a:r>
          </a:p>
          <a:p>
            <a:pPr algn="just"/>
            <a:r>
              <a:rPr lang="en-US" sz="2000" dirty="0"/>
              <a:t>    If students with very long travel times joined, the median might shift upward. </a:t>
            </a:r>
          </a:p>
          <a:p>
            <a:pPr algn="just"/>
            <a:r>
              <a:rPr lang="en-US" sz="2000" dirty="0"/>
              <a:t>    Unlike the mean, the median is less affected by extreme values, making it a reliable measure of </a:t>
            </a:r>
          </a:p>
          <a:p>
            <a:pPr algn="just"/>
            <a:r>
              <a:rPr lang="en-US" sz="2000" dirty="0"/>
              <a:t>    typical travel time.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3. If many students have travel times longer than 15 minutes, the school could: </a:t>
            </a:r>
          </a:p>
          <a:p>
            <a:pPr algn="just"/>
            <a:r>
              <a:rPr lang="en-US" sz="2000" dirty="0"/>
              <a:t>	Introduce new bus routes. </a:t>
            </a:r>
          </a:p>
          <a:p>
            <a:pPr algn="just"/>
            <a:r>
              <a:rPr lang="en-US" sz="2000" dirty="0"/>
              <a:t>	Adjust pick-up/drop-off locations. </a:t>
            </a:r>
          </a:p>
          <a:p>
            <a:pPr algn="just"/>
            <a:r>
              <a:rPr lang="en-US" sz="2000" dirty="0"/>
              <a:t>	Encourage carpooling or public transport options. </a:t>
            </a:r>
          </a:p>
        </p:txBody>
      </p:sp>
    </p:spTree>
    <p:extLst>
      <p:ext uri="{BB962C8B-B14F-4D97-AF65-F5344CB8AC3E}">
        <p14:creationId xmlns:p14="http://schemas.microsoft.com/office/powerpoint/2010/main" val="23197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2B0E2-BB53-09A9-39DB-7B30897B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CECC-D199-BD75-D787-B44852B3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D6A015-B63D-62BE-02CB-6106E722466A}"/>
              </a:ext>
            </a:extLst>
          </p:cNvPr>
          <p:cNvSpPr/>
          <p:nvPr/>
        </p:nvSpPr>
        <p:spPr>
          <a:xfrm>
            <a:off x="3900566" y="539959"/>
            <a:ext cx="4856813" cy="63794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Median for grouped data </a:t>
            </a:r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3E5F00A-AA0E-E150-C0B7-A7F04640B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E5E3C-D2DA-61E6-1BF9-AFF2AA1D6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6BD3D9-2160-72A7-72D0-086C97206C88}"/>
              </a:ext>
            </a:extLst>
          </p:cNvPr>
          <p:cNvSpPr/>
          <p:nvPr/>
        </p:nvSpPr>
        <p:spPr>
          <a:xfrm>
            <a:off x="3013023" y="1274965"/>
            <a:ext cx="6400800" cy="84547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Continuous data i.e., in the class interval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746288-521A-2980-CADD-E90C7C5F6C61}"/>
                  </a:ext>
                </a:extLst>
              </p:cNvPr>
              <p:cNvSpPr/>
              <p:nvPr/>
            </p:nvSpPr>
            <p:spPr>
              <a:xfrm>
                <a:off x="472815" y="2309754"/>
                <a:ext cx="11632367" cy="404659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000" dirty="0"/>
                  <a:t>When data is grouped into </a:t>
                </a:r>
                <a:r>
                  <a:rPr lang="en-US" sz="2000" dirty="0">
                    <a:solidFill>
                      <a:srgbClr val="92D050"/>
                    </a:solidFill>
                  </a:rPr>
                  <a:t>class intervals</a:t>
                </a:r>
                <a:r>
                  <a:rPr lang="en-US" sz="2000" dirty="0"/>
                  <a:t>, the median is calculated using the formula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    where: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000" dirty="0"/>
                  <a:t>lower value of the median class</a:t>
                </a:r>
              </a:p>
              <a:p>
                <a:pPr algn="just"/>
                <a:r>
                  <a:rPr lang="en-US" sz="2000" dirty="0"/>
                  <a:t>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000" dirty="0"/>
                  <a:t>total number of observations or total frequency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000" dirty="0"/>
                  <a:t>cumulative frequency before the median class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000" dirty="0"/>
                  <a:t>frequency of the median class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000" dirty="0"/>
                  <a:t>class width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>
                    <a:solidFill>
                      <a:srgbClr val="FFFF00"/>
                    </a:solidFill>
                  </a:rPr>
                  <a:t>To find the </a:t>
                </a:r>
                <a:r>
                  <a:rPr lang="en-US" sz="2000" b="1" dirty="0">
                    <a:solidFill>
                      <a:srgbClr val="FFFF00"/>
                    </a:solidFill>
                  </a:rPr>
                  <a:t>median class</a:t>
                </a:r>
                <a:r>
                  <a:rPr lang="en-US" sz="2000" dirty="0">
                    <a:solidFill>
                      <a:srgbClr val="FFFF00"/>
                    </a:solidFill>
                  </a:rPr>
                  <a:t>, we locate the class where the cumulative frequency just exceeds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FFFF00"/>
                    </a:solidFill>
                  </a:rPr>
                  <a:t>or equal</a:t>
                </a:r>
              </a:p>
              <a:p>
                <a:pPr algn="just"/>
                <a:endParaRPr lang="en-US" sz="2000" dirty="0"/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4746288-521A-2980-CADD-E90C7C5F6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5" y="2309754"/>
                <a:ext cx="11632367" cy="404659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86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036E-3968-B658-13B4-F6448AA0E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DCAB-FB7A-9322-0B6B-F6D49F0D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87E51-C193-056E-03D9-EB20B904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3D0C7-108E-3E60-467B-C3D7C9BC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 dirty="0"/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9A912A0-D5C3-B651-717B-300E6579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C4383-9DE6-9A10-B954-7F2987608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605DA07-16B0-379F-AD58-1D34C8C00577}"/>
              </a:ext>
            </a:extLst>
          </p:cNvPr>
          <p:cNvSpPr/>
          <p:nvPr/>
        </p:nvSpPr>
        <p:spPr>
          <a:xfrm>
            <a:off x="2143593" y="3043003"/>
            <a:ext cx="1514007" cy="349955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CEE0C-CA25-12C3-CF4C-B7EE41A62B0D}"/>
              </a:ext>
            </a:extLst>
          </p:cNvPr>
          <p:cNvSpPr/>
          <p:nvPr/>
        </p:nvSpPr>
        <p:spPr>
          <a:xfrm>
            <a:off x="2143593" y="3043002"/>
            <a:ext cx="1364105" cy="323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C88A6-52CC-9D9E-CA8C-90BC3FB4C545}"/>
              </a:ext>
            </a:extLst>
          </p:cNvPr>
          <p:cNvSpPr txBox="1"/>
          <p:nvPr/>
        </p:nvSpPr>
        <p:spPr>
          <a:xfrm>
            <a:off x="1955578" y="980817"/>
            <a:ext cx="525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Example-1. Find the median of the following data. </a:t>
            </a:r>
          </a:p>
          <a:p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FC35F2D-69B9-1ED8-8314-315EC55A2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95390"/>
              </p:ext>
            </p:extLst>
          </p:nvPr>
        </p:nvGraphicFramePr>
        <p:xfrm>
          <a:off x="1107447" y="1401460"/>
          <a:ext cx="647611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873">
                  <a:extLst>
                    <a:ext uri="{9D8B030D-6E8A-4147-A177-3AD203B41FA5}">
                      <a16:colId xmlns:a16="http://schemas.microsoft.com/office/drawing/2014/main" val="3066836498"/>
                    </a:ext>
                  </a:extLst>
                </a:gridCol>
                <a:gridCol w="3075244">
                  <a:extLst>
                    <a:ext uri="{9D8B030D-6E8A-4147-A177-3AD203B41FA5}">
                      <a16:colId xmlns:a16="http://schemas.microsoft.com/office/drawing/2014/main" val="3538532669"/>
                    </a:ext>
                  </a:extLst>
                </a:gridCol>
              </a:tblGrid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Class interval 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(f)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17345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54917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10-20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49565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20-30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9712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24580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40-50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77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94BD1E4-3B7B-780F-BB57-F4A76412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57281"/>
              </p:ext>
            </p:extLst>
          </p:nvPr>
        </p:nvGraphicFramePr>
        <p:xfrm>
          <a:off x="7583565" y="1374597"/>
          <a:ext cx="102703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35">
                  <a:extLst>
                    <a:ext uri="{9D8B030D-6E8A-4147-A177-3AD203B41FA5}">
                      <a16:colId xmlns:a16="http://schemas.microsoft.com/office/drawing/2014/main" val="2802356191"/>
                    </a:ext>
                  </a:extLst>
                </a:gridCol>
              </a:tblGrid>
              <a:tr h="303409">
                <a:tc>
                  <a:txBody>
                    <a:bodyPr/>
                    <a:lstStyle/>
                    <a:p>
                      <a:r>
                        <a:rPr lang="en-US" dirty="0" err="1"/>
                        <a:t>C.f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9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4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597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4B06B3-F5C1-E15A-89C0-0C52A3BB4CE7}"/>
                  </a:ext>
                </a:extLst>
              </p:cNvPr>
              <p:cNvSpPr txBox="1"/>
              <p:nvPr/>
            </p:nvSpPr>
            <p:spPr>
              <a:xfrm>
                <a:off x="419726" y="3571798"/>
                <a:ext cx="5087818" cy="1062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Total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𝑭𝒊𝒏𝒅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𝟒𝟓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, 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4B06B3-F5C1-E15A-89C0-0C52A3BB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6" y="3571798"/>
                <a:ext cx="5087818" cy="1062535"/>
              </a:xfrm>
              <a:prstGeom prst="rect">
                <a:avLst/>
              </a:prstGeom>
              <a:blipFill>
                <a:blip r:embed="rId4"/>
                <a:stretch>
                  <a:fillRect l="-1079" r="-1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1FF7B-1BE5-691D-6EF9-6833CD3E2974}"/>
                  </a:ext>
                </a:extLst>
              </p:cNvPr>
              <p:cNvSpPr txBox="1"/>
              <p:nvPr/>
            </p:nvSpPr>
            <p:spPr>
              <a:xfrm>
                <a:off x="462364" y="4356822"/>
                <a:ext cx="6476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so, the corresponding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2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. So median class is </a:t>
                </a:r>
                <a:r>
                  <a:rPr lang="en-US" b="1" dirty="0"/>
                  <a:t>20</a:t>
                </a:r>
                <a:r>
                  <a:rPr lang="en-US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D1FF7B-1BE5-691D-6EF9-6833CD3E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4" y="4356822"/>
                <a:ext cx="6476116" cy="646331"/>
              </a:xfrm>
              <a:prstGeom prst="rect">
                <a:avLst/>
              </a:prstGeom>
              <a:blipFill>
                <a:blip r:embed="rId5"/>
                <a:stretch>
                  <a:fillRect l="-847" t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898CA2-D7A8-261F-DB24-4325543B60CA}"/>
                  </a:ext>
                </a:extLst>
              </p:cNvPr>
              <p:cNvSpPr txBox="1"/>
              <p:nvPr/>
            </p:nvSpPr>
            <p:spPr>
              <a:xfrm>
                <a:off x="5353298" y="3870881"/>
                <a:ext cx="6844823" cy="50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Now check the cumulative frequency just greater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=22.5</a:t>
                </a:r>
                <a:r>
                  <a:rPr lang="en-US" dirty="0"/>
                  <a:t> is </a:t>
                </a:r>
                <a:r>
                  <a:rPr lang="en-US" b="1" dirty="0"/>
                  <a:t>28</a:t>
                </a:r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898CA2-D7A8-261F-DB24-4325543B6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98" y="3870881"/>
                <a:ext cx="6844823" cy="508537"/>
              </a:xfrm>
              <a:prstGeom prst="rect">
                <a:avLst/>
              </a:prstGeom>
              <a:blipFill>
                <a:blip r:embed="rId6"/>
                <a:stretch>
                  <a:fillRect l="-712" b="-60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664B36-64CD-863D-05DF-502089B1F840}"/>
                  </a:ext>
                </a:extLst>
              </p:cNvPr>
              <p:cNvSpPr txBox="1"/>
              <p:nvPr/>
            </p:nvSpPr>
            <p:spPr>
              <a:xfrm>
                <a:off x="419726" y="4725935"/>
                <a:ext cx="6392709" cy="2445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Identify values for the formula: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 </m:t>
                    </m:r>
                  </m:oMath>
                </a14:m>
                <a:r>
                  <a:rPr lang="en-US" dirty="0"/>
                  <a:t>(lower boundary of median class)</a:t>
                </a:r>
              </a:p>
              <a:p>
                <a:pPr/>
                <a:r>
                  <a:rPr lang="en-US" dirty="0"/>
                  <a:t>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=13 </m:t>
                    </m:r>
                  </m:oMath>
                </a14:m>
                <a:r>
                  <a:rPr lang="en-US" dirty="0"/>
                  <a:t>(cumulative frequency before median class)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/>
                  <a:t> (frequency of median class)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dirty="0"/>
                  <a:t>(class width)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664B36-64CD-863D-05DF-502089B1F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6" y="4725935"/>
                <a:ext cx="6392709" cy="2445862"/>
              </a:xfrm>
              <a:prstGeom prst="rect">
                <a:avLst/>
              </a:prstGeom>
              <a:blipFill>
                <a:blip r:embed="rId7"/>
                <a:stretch>
                  <a:fillRect l="-10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76343-DAC4-2071-30C3-1DC838A90AB1}"/>
                  </a:ext>
                </a:extLst>
              </p:cNvPr>
              <p:cNvSpPr txBox="1"/>
              <p:nvPr/>
            </p:nvSpPr>
            <p:spPr>
              <a:xfrm>
                <a:off x="6684459" y="4305990"/>
                <a:ext cx="5609862" cy="1984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/>
                  <a:t>Apply the formula: </a:t>
                </a:r>
                <a:r>
                  <a:rPr lang="en-IN" dirty="0"/>
                  <a:t>Median=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20+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×10=26.33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:r>
                  <a:rPr lang="en-IN" dirty="0"/>
                  <a:t>The median is </a:t>
                </a:r>
                <a:r>
                  <a:rPr lang="en-IN" b="1" dirty="0"/>
                  <a:t>26.33</a:t>
                </a:r>
                <a:r>
                  <a:rPr lang="en-US" sz="1800" dirty="0"/>
                  <a:t> </a:t>
                </a:r>
                <a:endParaRPr lang="en-IN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3F76343-DAC4-2071-30C3-1DC838A90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59" y="4305990"/>
                <a:ext cx="5609862" cy="1984582"/>
              </a:xfrm>
              <a:prstGeom prst="rect">
                <a:avLst/>
              </a:prstGeom>
              <a:blipFill>
                <a:blip r:embed="rId8"/>
                <a:stretch>
                  <a:fillRect l="-978" b="-4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46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3" grpId="0"/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AF35C-D29C-88B1-6E54-5E702E38E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DFF0-84B2-1FE6-9C31-C074EF59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00" y="-148215"/>
            <a:ext cx="6714665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Activity-2 (Problem-Based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4E4-C366-D237-2658-FFFB283E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060858" cy="604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12360-855B-3A5C-A34A-C6A21B4F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1E34-BB20-E73A-9B15-D6751E43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90848E-57F7-D9BE-A0A2-867112F7A88B}"/>
              </a:ext>
            </a:extLst>
          </p:cNvPr>
          <p:cNvSpPr/>
          <p:nvPr/>
        </p:nvSpPr>
        <p:spPr>
          <a:xfrm>
            <a:off x="665051" y="866853"/>
            <a:ext cx="10060857" cy="11904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 company wants to determine the </a:t>
            </a:r>
            <a:r>
              <a:rPr lang="en-US" sz="2400" b="1" dirty="0"/>
              <a:t>typical salary</a:t>
            </a:r>
            <a:r>
              <a:rPr lang="en-US" sz="2400" dirty="0"/>
              <a:t> of its employees to make fair compensation decisions. They collect salary data from 50 employees and categorize it into a grouped frequency table: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F77F7-220C-012C-03CE-AD4D038F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9CB1EC8-8867-C108-1666-73355A78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4A7092-77E2-9115-AF28-AD5F9AA1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59798"/>
              </p:ext>
            </p:extLst>
          </p:nvPr>
        </p:nvGraphicFramePr>
        <p:xfrm>
          <a:off x="958587" y="2182281"/>
          <a:ext cx="9473784" cy="3060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892">
                  <a:extLst>
                    <a:ext uri="{9D8B030D-6E8A-4147-A177-3AD203B41FA5}">
                      <a16:colId xmlns:a16="http://schemas.microsoft.com/office/drawing/2014/main" val="2093796601"/>
                    </a:ext>
                  </a:extLst>
                </a:gridCol>
                <a:gridCol w="4736892">
                  <a:extLst>
                    <a:ext uri="{9D8B030D-6E8A-4147-A177-3AD203B41FA5}">
                      <a16:colId xmlns:a16="http://schemas.microsoft.com/office/drawing/2014/main" val="2287331006"/>
                    </a:ext>
                  </a:extLst>
                </a:gridCol>
              </a:tblGrid>
              <a:tr h="4371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Salary (₹1000s per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Employees (Frequency 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74177"/>
                  </a:ext>
                </a:extLst>
              </a:tr>
              <a:tr h="4371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21338"/>
                  </a:ext>
                </a:extLst>
              </a:tr>
              <a:tr h="437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IN" dirty="0"/>
                        <a:t>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71482"/>
                  </a:ext>
                </a:extLst>
              </a:tr>
              <a:tr h="4371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6917"/>
                  </a:ext>
                </a:extLst>
              </a:tr>
              <a:tr h="4371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16632"/>
                  </a:ext>
                </a:extLst>
              </a:tr>
              <a:tr h="4371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46941"/>
                  </a:ext>
                </a:extLst>
              </a:tr>
              <a:tr h="4371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60-70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1327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50F393-8685-6A27-4B83-DA272E1EBF27}"/>
              </a:ext>
            </a:extLst>
          </p:cNvPr>
          <p:cNvSpPr txBox="1"/>
          <p:nvPr/>
        </p:nvSpPr>
        <p:spPr>
          <a:xfrm>
            <a:off x="544286" y="5414920"/>
            <a:ext cx="11647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Q1. What does the median salary tell us about the company’s pay distribution?</a:t>
            </a:r>
          </a:p>
          <a:p>
            <a:pPr algn="just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0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704BD-2A8F-C283-C85A-2E13E1550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FC85-0C29-1D41-2C4A-9D7AF5B9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31" y="2296886"/>
            <a:ext cx="11277597" cy="2122714"/>
          </a:xfrm>
        </p:spPr>
        <p:txBody>
          <a:bodyPr>
            <a:noAutofit/>
          </a:bodyPr>
          <a:lstStyle/>
          <a:p>
            <a:pPr algn="just"/>
            <a:r>
              <a:rPr lang="en-US" sz="3600" dirty="0"/>
              <a:t>Answers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1. It represents the </a:t>
            </a:r>
            <a:r>
              <a:rPr lang="en-US" sz="2400" b="1" dirty="0"/>
              <a:t>typical salary</a:t>
            </a:r>
            <a:r>
              <a:rPr lang="en-US" sz="2400" dirty="0"/>
              <a:t> at which half the employees earn </a:t>
            </a:r>
            <a:r>
              <a:rPr lang="en-US" sz="2400" b="1" dirty="0"/>
              <a:t>less than ₹40,000</a:t>
            </a:r>
            <a:r>
              <a:rPr lang="en-US" sz="2400" dirty="0"/>
              <a:t> and half earn </a:t>
            </a:r>
            <a:r>
              <a:rPr lang="en-US" sz="2400" b="1" dirty="0"/>
              <a:t>more than ₹40,000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2. The </a:t>
            </a:r>
            <a:r>
              <a:rPr lang="en-US" sz="2400" b="1" dirty="0"/>
              <a:t>median is not affected by outliers</a:t>
            </a:r>
            <a:r>
              <a:rPr lang="en-US" sz="2400" dirty="0"/>
              <a:t>, unlike the mean.</a:t>
            </a:r>
            <a:br>
              <a:rPr lang="en-US" sz="2400" dirty="0"/>
            </a:br>
            <a:r>
              <a:rPr lang="en-US" sz="2400" dirty="0"/>
              <a:t>If a few employees earn </a:t>
            </a:r>
            <a:r>
              <a:rPr lang="en-US" sz="2400" b="1" dirty="0"/>
              <a:t>very high salaries</a:t>
            </a:r>
            <a:r>
              <a:rPr lang="en-US" sz="2400" dirty="0"/>
              <a:t>, the </a:t>
            </a:r>
            <a:r>
              <a:rPr lang="en-US" sz="2400" b="1" dirty="0"/>
              <a:t>mean salary would be misleadingly high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3.     If some employees earned </a:t>
            </a:r>
            <a:r>
              <a:rPr lang="en-US" sz="2400" b="1" dirty="0"/>
              <a:t>₹100,000+</a:t>
            </a:r>
            <a:r>
              <a:rPr lang="en-US" sz="2400" dirty="0"/>
              <a:t>, the </a:t>
            </a:r>
            <a:r>
              <a:rPr lang="en-US" sz="2400" b="1" dirty="0"/>
              <a:t>mean salary would increase</a:t>
            </a:r>
            <a:r>
              <a:rPr lang="en-US" sz="2400" dirty="0"/>
              <a:t>, but the </a:t>
            </a:r>
            <a:r>
              <a:rPr lang="en-US" sz="2400" b="1" dirty="0"/>
              <a:t>median would remain stable</a:t>
            </a:r>
            <a:r>
              <a:rPr lang="en-US" sz="2400" dirty="0"/>
              <a:t>, making it a better measure of the typical salary.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91FC-D4EF-FFCA-B834-0941349F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9101"/>
            <a:ext cx="10515600" cy="48097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FC5F2-9BFF-8586-F42C-3AC3BB78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20575-6768-7E3B-88C1-4785FE18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112ED-6383-CBA8-159F-E50A627A7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11" name="Picture 10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194F879-72B7-F31B-6EB5-C4C2B0C6B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C64D2C-D787-FF9B-347B-41FF83FA9FEB}"/>
              </a:ext>
            </a:extLst>
          </p:cNvPr>
          <p:cNvSpPr/>
          <p:nvPr/>
        </p:nvSpPr>
        <p:spPr>
          <a:xfrm>
            <a:off x="359231" y="3566624"/>
            <a:ext cx="11277597" cy="17059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6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5D1EE-57DE-FF66-44E3-8D2015DE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F194-A1E1-B5E6-6940-1B2D417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154A-E2D7-D530-3184-18E960DDF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650"/>
            <a:ext cx="10515600" cy="43873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29A21-4F07-3ECE-2487-3F8F61D4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14E8-9400-31ED-0A31-29A3EBA6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266033-539D-14B0-061B-9A67A23ACFA7}"/>
              </a:ext>
            </a:extLst>
          </p:cNvPr>
          <p:cNvSpPr/>
          <p:nvPr/>
        </p:nvSpPr>
        <p:spPr>
          <a:xfrm>
            <a:off x="1435504" y="1509957"/>
            <a:ext cx="9320981" cy="107553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Question: Find the median of the following frequency distribution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59FF5-D1D3-99F8-250C-E9500E564462}"/>
              </a:ext>
            </a:extLst>
          </p:cNvPr>
          <p:cNvSpPr/>
          <p:nvPr/>
        </p:nvSpPr>
        <p:spPr>
          <a:xfrm>
            <a:off x="1059422" y="2725083"/>
            <a:ext cx="10073149" cy="1532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8711FA-E678-B1B0-C3FD-288C7CE4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79" y="3004271"/>
            <a:ext cx="9601033" cy="895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A56DAD-78B5-2FAF-11F3-F4777461C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11" name="Picture 10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5D9A454-D454-C7F2-3A6A-79A60A6E9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7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0A3D7-8C56-079A-BFFF-58D27E7E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1C2E48-C27F-8444-4230-6A67793EFEAC}"/>
              </a:ext>
            </a:extLst>
          </p:cNvPr>
          <p:cNvSpPr/>
          <p:nvPr/>
        </p:nvSpPr>
        <p:spPr>
          <a:xfrm>
            <a:off x="1002890" y="1637071"/>
            <a:ext cx="10350910" cy="3819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Exit Ticket:</a:t>
            </a:r>
          </a:p>
          <a:p>
            <a:pPr algn="just"/>
            <a:r>
              <a:rPr lang="en-US" sz="3200" i="1" dirty="0"/>
              <a:t>"</a:t>
            </a:r>
            <a:r>
              <a:rPr lang="en-US" sz="3200" dirty="0"/>
              <a:t>Give one real-life example where you think the </a:t>
            </a:r>
            <a:r>
              <a:rPr lang="en-US" sz="3200" b="1" dirty="0"/>
              <a:t>median</a:t>
            </a:r>
            <a:r>
              <a:rPr lang="en-US" sz="3200" dirty="0"/>
              <a:t> is more useful than the </a:t>
            </a:r>
            <a:r>
              <a:rPr lang="en-US" sz="3200" b="1" dirty="0"/>
              <a:t>mean</a:t>
            </a:r>
            <a:r>
              <a:rPr lang="en-US" sz="3200" dirty="0"/>
              <a:t> and explain why</a:t>
            </a:r>
            <a:r>
              <a:rPr lang="en-US" sz="3200" i="1" dirty="0"/>
              <a:t>."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132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377635" cy="4945501"/>
          </a:xfrm>
        </p:spPr>
        <p:txBody>
          <a:bodyPr>
            <a:noAutofit/>
          </a:bodyPr>
          <a:lstStyle/>
          <a:p>
            <a:r>
              <a:rPr lang="en-IN" sz="40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D47848-6081-3D95-D8DC-784F8C7A990F}"/>
              </a:ext>
            </a:extLst>
          </p:cNvPr>
          <p:cNvSpPr/>
          <p:nvPr/>
        </p:nvSpPr>
        <p:spPr>
          <a:xfrm>
            <a:off x="1700980" y="2030843"/>
            <a:ext cx="9057585" cy="1398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latin typeface="Georgia" panose="02040502050405020303" pitchFamily="18" charset="0"/>
              </a:rPr>
              <a:t>In the next lesson we will learn the concept of </a:t>
            </a:r>
            <a:r>
              <a:rPr lang="en-IN" sz="3200" dirty="0">
                <a:solidFill>
                  <a:srgbClr val="FFFF00"/>
                </a:solidFill>
                <a:latin typeface="Georgia" panose="02040502050405020303" pitchFamily="18" charset="0"/>
              </a:rPr>
              <a:t>Mode</a:t>
            </a:r>
            <a:r>
              <a:rPr lang="en-IN" sz="3200" dirty="0">
                <a:latin typeface="Georgia" panose="02040502050405020303" pitchFamily="18" charset="0"/>
              </a:rPr>
              <a:t> for grouped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044295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Reflect on the responses of post session activity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D5415-04E5-9984-5403-67A36753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23A4A-5CE7-2BA1-E1C7-649A5669B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EC071A-27F6-A959-74AA-01B0F95AAC5A}"/>
              </a:ext>
            </a:extLst>
          </p:cNvPr>
          <p:cNvSpPr/>
          <p:nvPr/>
        </p:nvSpPr>
        <p:spPr>
          <a:xfrm>
            <a:off x="825909" y="1967266"/>
            <a:ext cx="10540181" cy="2044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Imagine a marathon with 100 runners. If we arrange their finishing times in order, which time would best represent the ‘middle’ performance?</a:t>
            </a:r>
          </a:p>
        </p:txBody>
      </p:sp>
    </p:spTree>
    <p:extLst>
      <p:ext uri="{BB962C8B-B14F-4D97-AF65-F5344CB8AC3E}">
        <p14:creationId xmlns:p14="http://schemas.microsoft.com/office/powerpoint/2010/main" val="28925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b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</a:t>
            </a:r>
            <a:r>
              <a:rPr lang="en-IN" sz="3100"/>
              <a:t>At the end of this lesson, students will be able to </a:t>
            </a:r>
            <a:endParaRPr sz="31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44056" y="2615979"/>
            <a:ext cx="10927829" cy="36894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6;p3">
            <a:extLst>
              <a:ext uri="{FF2B5EF4-FFF2-40B4-BE49-F238E27FC236}">
                <a16:creationId xmlns:a16="http://schemas.microsoft.com/office/drawing/2014/main" id="{15065D9B-22D2-CC47-0CCC-F6DBC7AA8380}"/>
              </a:ext>
            </a:extLst>
          </p:cNvPr>
          <p:cNvSpPr/>
          <p:nvPr/>
        </p:nvSpPr>
        <p:spPr>
          <a:xfrm>
            <a:off x="7613825" y="3807142"/>
            <a:ext cx="1079150" cy="1079150"/>
          </a:xfrm>
          <a:prstGeom prst="downArrow">
            <a:avLst>
              <a:gd name="adj1" fmla="val 55000"/>
              <a:gd name="adj2" fmla="val 45000"/>
            </a:avLst>
          </a:prstGeom>
          <a:solidFill>
            <a:srgbClr val="F6D4CC">
              <a:alpha val="89803"/>
            </a:srgbClr>
          </a:solidFill>
          <a:ln w="19050" cap="flat" cmpd="sng">
            <a:solidFill>
              <a:srgbClr val="F6D4CC">
                <a:alpha val="8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2;p3">
            <a:extLst>
              <a:ext uri="{FF2B5EF4-FFF2-40B4-BE49-F238E27FC236}">
                <a16:creationId xmlns:a16="http://schemas.microsoft.com/office/drawing/2014/main" id="{2E335A7B-FC34-1368-C72A-911CC39A4383}"/>
              </a:ext>
            </a:extLst>
          </p:cNvPr>
          <p:cNvSpPr/>
          <p:nvPr/>
        </p:nvSpPr>
        <p:spPr>
          <a:xfrm>
            <a:off x="693546" y="2535391"/>
            <a:ext cx="9288654" cy="1660232"/>
          </a:xfrm>
          <a:prstGeom prst="roundRect">
            <a:avLst>
              <a:gd name="adj" fmla="val 10000"/>
            </a:avLst>
          </a:prstGeom>
          <a:solidFill>
            <a:srgbClr val="E9713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Compute the median for grouped and ungrouped data</a:t>
            </a:r>
            <a:endParaRPr sz="2400" dirty="0"/>
          </a:p>
        </p:txBody>
      </p:sp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88A58A9F-9D6A-0AE5-7D88-BC34B2C6E92F}"/>
              </a:ext>
            </a:extLst>
          </p:cNvPr>
          <p:cNvSpPr/>
          <p:nvPr/>
        </p:nvSpPr>
        <p:spPr>
          <a:xfrm>
            <a:off x="2463282" y="4670635"/>
            <a:ext cx="9288654" cy="1660232"/>
          </a:xfrm>
          <a:prstGeom prst="roundRect">
            <a:avLst>
              <a:gd name="adj" fmla="val 10000"/>
            </a:avLst>
          </a:prstGeom>
          <a:solidFill>
            <a:srgbClr val="18692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Interpret its significance in data distribution.</a:t>
            </a:r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A4E14-82AB-DA15-E128-E8C612C4F905}"/>
              </a:ext>
            </a:extLst>
          </p:cNvPr>
          <p:cNvSpPr txBox="1"/>
          <p:nvPr/>
        </p:nvSpPr>
        <p:spPr>
          <a:xfrm>
            <a:off x="644056" y="1279735"/>
            <a:ext cx="7875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658581"/>
              </p:ext>
            </p:extLst>
          </p:nvPr>
        </p:nvGraphicFramePr>
        <p:xfrm>
          <a:off x="4053659" y="807898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91578-CBF5-758D-3492-82AA23482A65}"/>
              </a:ext>
            </a:extLst>
          </p:cNvPr>
          <p:cNvSpPr txBox="1"/>
          <p:nvPr/>
        </p:nvSpPr>
        <p:spPr>
          <a:xfrm>
            <a:off x="4692584" y="2114268"/>
            <a:ext cx="7115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Calculate median for </a:t>
            </a:r>
            <a:r>
              <a:rPr lang="en-US" sz="3200"/>
              <a:t>Ungrouped </a:t>
            </a:r>
          </a:p>
          <a:p>
            <a:r>
              <a:rPr lang="en-US" sz="3200"/>
              <a:t>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60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53C2-DEE8-1BD9-5E02-C7A6CA46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BD88-FAD8-92A9-F226-249DB7C63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ABEF0-5D18-0499-51C7-9D95B095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514D3-815B-C32B-7BA6-53D5BFC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7161A0-9FED-5482-48BD-028A1115F55B}"/>
              </a:ext>
            </a:extLst>
          </p:cNvPr>
          <p:cNvSpPr/>
          <p:nvPr/>
        </p:nvSpPr>
        <p:spPr>
          <a:xfrm>
            <a:off x="4795291" y="223837"/>
            <a:ext cx="2909653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Median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85228-D4ED-7A9A-2A8C-0603274D4005}"/>
              </a:ext>
            </a:extLst>
          </p:cNvPr>
          <p:cNvSpPr/>
          <p:nvPr/>
        </p:nvSpPr>
        <p:spPr>
          <a:xfrm>
            <a:off x="242966" y="1293500"/>
            <a:ext cx="11706068" cy="188601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bg2"/>
                </a:solidFill>
              </a:rPr>
              <a:t>Definition: The median is the middle value of a dataset when arranged in ascending or descending order. </a:t>
            </a:r>
          </a:p>
          <a:p>
            <a:pPr algn="just"/>
            <a:r>
              <a:rPr lang="en-US" sz="2400" dirty="0">
                <a:solidFill>
                  <a:schemeClr val="bg2"/>
                </a:solidFill>
              </a:rPr>
              <a:t>It represents the central tendency of the data and is less affected by extreme values compared to the mean.</a:t>
            </a:r>
            <a:endParaRPr lang="en-IN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10C0251-1440-E5D0-28EB-5C09D3100186}"/>
                  </a:ext>
                </a:extLst>
              </p:cNvPr>
              <p:cNvSpPr/>
              <p:nvPr/>
            </p:nvSpPr>
            <p:spPr>
              <a:xfrm>
                <a:off x="242966" y="3159186"/>
                <a:ext cx="11706068" cy="33336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Median for Ungrouped Data:</a:t>
                </a:r>
              </a:p>
              <a:p>
                <a:r>
                  <a:rPr lang="en-US" sz="2000" dirty="0"/>
                  <a:t>For a dataset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values arranged in ascending order and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odd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/>
                  <a:t>then median is=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 dirty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num>
                              <m:den>
                                <m:r>
                                  <a:rPr lang="en-IN" sz="2400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th position value in the ordered dataset​ </a:t>
                </a:r>
                <a:r>
                  <a:rPr lang="en-US" sz="2000" dirty="0"/>
                  <a:t>i.e., The middle value in the ordered dataset.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even</a:t>
                </a:r>
                <a:r>
                  <a:rPr lang="en-US" sz="2000" dirty="0"/>
                  <a:t> then the median </a:t>
                </a:r>
                <a:r>
                  <a:rPr lang="en-I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i.e., </a:t>
                </a:r>
                <a:r>
                  <a:rPr lang="en-US" sz="2000" dirty="0">
                    <a:solidFill>
                      <a:srgbClr val="00B050"/>
                    </a:solidFill>
                  </a:rPr>
                  <a:t>The average of the two middle values</a:t>
                </a:r>
                <a:r>
                  <a:rPr lang="en-US" sz="2000" dirty="0"/>
                  <a:t>.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</a:p>
              <a:p>
                <a:pPr algn="ctr"/>
                <a:endParaRPr lang="en-US" sz="20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10C0251-1440-E5D0-28EB-5C09D3100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66" y="3159186"/>
                <a:ext cx="11706068" cy="33336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FD9614B-A976-E2FB-008D-0AC835E3E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56833"/>
            <a:ext cx="1190469" cy="119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A88982-B692-7D1B-4AB0-6CC31633E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1FB64-77A5-3C2F-4150-FEB0B4D6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737147-D063-C76D-E9BC-27DF04B2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20639-3790-E036-B0E3-8CD55223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C288F-68A5-8358-55ED-A02191113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991188" cy="583352"/>
          </a:xfrm>
          <a:prstGeom prst="rect">
            <a:avLst/>
          </a:prstGeom>
        </p:spPr>
      </p:pic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DE152A-03C2-5465-169D-DFD29BE9E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6D0279-3628-D317-6117-13C0D53A902C}"/>
              </a:ext>
            </a:extLst>
          </p:cNvPr>
          <p:cNvSpPr txBox="1"/>
          <p:nvPr/>
        </p:nvSpPr>
        <p:spPr>
          <a:xfrm>
            <a:off x="4860434" y="114202"/>
            <a:ext cx="2471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b="1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C5DF0-0A42-78DE-E666-AB3EF19A3315}"/>
                  </a:ext>
                </a:extLst>
              </p:cNvPr>
              <p:cNvSpPr txBox="1"/>
              <p:nvPr/>
            </p:nvSpPr>
            <p:spPr>
              <a:xfrm>
                <a:off x="1029006" y="977367"/>
                <a:ext cx="10604292" cy="2714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solidFill>
                      <a:srgbClr val="00B050"/>
                    </a:solidFill>
                  </a:rPr>
                  <a:t>Example-1</a:t>
                </a:r>
                <a:r>
                  <a:rPr lang="en-IN" sz="2000" b="1" dirty="0"/>
                  <a:t> Given Data:  </a:t>
                </a:r>
                <a:r>
                  <a:rPr lang="en-IN" sz="2000" dirty="0"/>
                  <a:t>7,12,5,9,15</a:t>
                </a:r>
              </a:p>
              <a:p>
                <a:pPr marL="457200" indent="-457200">
                  <a:buAutoNum type="arabicPeriod"/>
                </a:pPr>
                <a:endParaRPr lang="en-IN" sz="2000" dirty="0"/>
              </a:p>
              <a:p>
                <a:r>
                  <a:rPr lang="en-IN" sz="2000" b="1" dirty="0"/>
                  <a:t>Step 1:</a:t>
                </a:r>
                <a:r>
                  <a:rPr lang="en-IN" sz="2000" dirty="0"/>
                  <a:t> Arrange the data in ascending order:   5,7,9,12,15</a:t>
                </a:r>
              </a:p>
              <a:p>
                <a:endParaRPr lang="en-IN" sz="2000" dirty="0"/>
              </a:p>
              <a:p>
                <a:r>
                  <a:rPr lang="en-IN" sz="2000" b="1" dirty="0"/>
                  <a:t>Step 2:</a:t>
                </a:r>
                <a:r>
                  <a:rPr lang="en-IN" sz="2000" dirty="0"/>
                  <a:t> Count the number of values: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IN" sz="2000" dirty="0"/>
                  <a:t>(odd)</a:t>
                </a:r>
              </a:p>
              <a:p>
                <a:endParaRPr lang="en-IN" sz="2000" dirty="0"/>
              </a:p>
              <a:p>
                <a:r>
                  <a:rPr lang="en-IN" sz="2000" b="1" dirty="0"/>
                  <a:t>Step 3:</a:t>
                </a:r>
                <a:r>
                  <a:rPr lang="en-IN" sz="2000" dirty="0"/>
                  <a:t> Use the formula:</a:t>
                </a:r>
                <a:r>
                  <a:rPr lang="en-IN" sz="2000" b="0" dirty="0"/>
                  <a:t> Median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f>
                              <m:fPr>
                                <m:ctrlP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IN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num>
                              <m:den>
                                <m:r>
                                  <a:rPr lang="en-IN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th position value=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5+1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endParaRPr lang="en-I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C5DF0-0A42-78DE-E666-AB3EF19A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6" y="977367"/>
                <a:ext cx="10604292" cy="2714397"/>
              </a:xfrm>
              <a:prstGeom prst="rect">
                <a:avLst/>
              </a:prstGeom>
              <a:blipFill>
                <a:blip r:embed="rId4"/>
                <a:stretch>
                  <a:fillRect l="-633" t="-1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2EABE-4651-086E-D1E7-6C9E69EE6A24}"/>
                  </a:ext>
                </a:extLst>
              </p:cNvPr>
              <p:cNvSpPr txBox="1"/>
              <p:nvPr/>
            </p:nvSpPr>
            <p:spPr>
              <a:xfrm>
                <a:off x="1029006" y="3406728"/>
                <a:ext cx="11162994" cy="3410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Example-2</a:t>
                </a:r>
                <a:r>
                  <a:rPr lang="en-US" sz="2000" b="1" dirty="0"/>
                  <a:t> </a:t>
                </a:r>
                <a:r>
                  <a:rPr lang="pt-BR" sz="2000" b="1" dirty="0"/>
                  <a:t>Given Data:  </a:t>
                </a:r>
                <a:r>
                  <a:rPr lang="pt-BR" sz="2000" dirty="0"/>
                  <a:t>3,8,10,17,24,30</a:t>
                </a:r>
                <a:br>
                  <a:rPr lang="pt-BR" sz="2000" dirty="0"/>
                </a:br>
                <a:endParaRPr lang="pt-BR" sz="2000" dirty="0"/>
              </a:p>
              <a:p>
                <a:r>
                  <a:rPr lang="en-IN" sz="2000" b="1" dirty="0"/>
                  <a:t>Step 1: </a:t>
                </a:r>
                <a:r>
                  <a:rPr lang="en-IN" sz="2000" dirty="0"/>
                  <a:t>Arrange the data in ascending order</a:t>
                </a:r>
                <a:r>
                  <a:rPr lang="pt-BR" sz="2000" dirty="0"/>
                  <a:t>: 3,8,10,17,24,30</a:t>
                </a:r>
              </a:p>
              <a:p>
                <a:br>
                  <a:rPr lang="pt-BR" sz="2000" dirty="0"/>
                </a:br>
                <a:r>
                  <a:rPr lang="en-IN" sz="2000" b="1" dirty="0"/>
                  <a:t>Step 2: </a:t>
                </a:r>
                <a:r>
                  <a:rPr lang="en-IN" sz="2000" dirty="0"/>
                  <a:t>Count the number of values: </a:t>
                </a:r>
                <a14:m>
                  <m:oMath xmlns:m="http://schemas.openxmlformats.org/officeDocument/2006/math">
                    <m:r>
                      <a:rPr lang="en-IN" sz="2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000" dirty="0">
                        <a:latin typeface="Cambria Math" panose="02040503050406030204" pitchFamily="18" charset="0"/>
                      </a:rPr>
                      <m:t>=6 </m:t>
                    </m:r>
                  </m:oMath>
                </a14:m>
                <a:r>
                  <a:rPr lang="en-IN" sz="2000" dirty="0"/>
                  <a:t>(Even)</a:t>
                </a:r>
              </a:p>
              <a:p>
                <a:endParaRPr lang="en-IN" sz="2000" dirty="0"/>
              </a:p>
              <a:p>
                <a:r>
                  <a:rPr lang="en-IN" sz="2000" b="1" dirty="0"/>
                  <a:t>Step 3: </a:t>
                </a:r>
                <a:r>
                  <a:rPr lang="en-IN" sz="2000" dirty="0"/>
                  <a:t>Use the formula: Median=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b>
                        </m:sSub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3+1</m:t>
                            </m:r>
                          </m:sub>
                        </m:sSub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10+17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=13.5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So, the median is </a:t>
                </a:r>
                <a:r>
                  <a:rPr lang="en-US" sz="2000" b="1" dirty="0"/>
                  <a:t>13.5</a:t>
                </a:r>
                <a:endParaRPr lang="en-IN" sz="20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12EABE-4651-086E-D1E7-6C9E69EE6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06" y="3406728"/>
                <a:ext cx="11162994" cy="3410485"/>
              </a:xfrm>
              <a:prstGeom prst="rect">
                <a:avLst/>
              </a:prstGeom>
              <a:blipFill>
                <a:blip r:embed="rId5"/>
                <a:stretch>
                  <a:fillRect l="-601" t="-10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4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C9C3-ABA3-3889-2F72-A36C1E7BC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DF2F-C38D-600C-1B07-F9CEBF9A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5119D-540E-4E7F-AFBD-16C4A88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D1F32-4205-AE83-0363-C27D837E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043D3A-CB79-46F4-AE2E-14195594878E}"/>
              </a:ext>
            </a:extLst>
          </p:cNvPr>
          <p:cNvSpPr/>
          <p:nvPr/>
        </p:nvSpPr>
        <p:spPr>
          <a:xfrm>
            <a:off x="4038600" y="134040"/>
            <a:ext cx="4856813" cy="63794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Median for grouped data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5AB19F-1359-B047-29A9-B5FDCE5F3A0F}"/>
              </a:ext>
            </a:extLst>
          </p:cNvPr>
          <p:cNvSpPr/>
          <p:nvPr/>
        </p:nvSpPr>
        <p:spPr>
          <a:xfrm>
            <a:off x="4483711" y="820029"/>
            <a:ext cx="3669689" cy="44423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Discrete data with frequency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48D739C-4A6B-921D-55ED-4F53FFD882D7}"/>
                  </a:ext>
                </a:extLst>
              </p:cNvPr>
              <p:cNvSpPr/>
              <p:nvPr/>
            </p:nvSpPr>
            <p:spPr>
              <a:xfrm>
                <a:off x="242966" y="1286585"/>
                <a:ext cx="11724182" cy="545721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rgbClr val="92D050"/>
                    </a:solidFill>
                  </a:rPr>
                  <a:t>1. Positioning Method</a:t>
                </a:r>
                <a:r>
                  <a:rPr lang="en-US" sz="2000" dirty="0">
                    <a:solidFill>
                      <a:srgbClr val="92D050"/>
                    </a:solidFill>
                  </a:rPr>
                  <a:t> (When the dataset is small): </a:t>
                </a:r>
                <a:r>
                  <a:rPr lang="en-US" sz="2000" dirty="0"/>
                  <a:t>When data is grouped into </a:t>
                </a:r>
                <a:r>
                  <a:rPr lang="en-US" sz="2000" dirty="0">
                    <a:solidFill>
                      <a:schemeClr val="bg1"/>
                    </a:solidFill>
                  </a:rPr>
                  <a:t>discrete values and with frequencies</a:t>
                </a:r>
                <a:r>
                  <a:rPr lang="en-US" sz="2000" dirty="0">
                    <a:solidFill>
                      <a:srgbClr val="92D050"/>
                    </a:solidFill>
                  </a:rPr>
                  <a:t> </a:t>
                </a:r>
                <a:r>
                  <a:rPr lang="en-US" sz="2000" dirty="0"/>
                  <a:t>the median is calculated using the formulas</a:t>
                </a:r>
              </a:p>
              <a:p>
                <a:r>
                  <a:rPr lang="en-US" sz="2000" dirty="0"/>
                  <a:t>Median=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p>
                        </m:sSup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position value,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Even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Median=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position value,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odd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where: N</a:t>
                </a:r>
                <a14:m>
                  <m:oMath xmlns:m="http://schemas.openxmlformats.org/officeDocument/2006/math">
                    <m:r>
                      <a:rPr lang="en-US" altLang="en-US" sz="2000" dirty="0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>
                    <a:solidFill>
                      <a:schemeClr val="lt1"/>
                    </a:solidFill>
                  </a:rPr>
                  <a:t>Total frequency</a:t>
                </a:r>
                <a:endParaRPr lang="en-US" sz="2000" dirty="0"/>
              </a:p>
              <a:p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IN" sz="2000" dirty="0">
                    <a:solidFill>
                      <a:srgbClr val="92D050"/>
                    </a:solidFill>
                  </a:rPr>
                  <a:t>Cumulative Frequency Method </a:t>
                </a:r>
                <a:r>
                  <a:rPr lang="en-US" sz="2000" dirty="0">
                    <a:solidFill>
                      <a:srgbClr val="92D050"/>
                    </a:solidFill>
                  </a:rPr>
                  <a:t>(When the dataset is large):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    where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48D739C-4A6B-921D-55ED-4F53FFD88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66" y="1286585"/>
                <a:ext cx="11724182" cy="54572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14FFFA-F240-F77F-F74E-B9D5BB9FF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86813"/>
            <a:ext cx="1190469" cy="119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907225-5A62-E259-5590-CD3B77ACF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64E37FB-425C-0722-7CFA-EBBE4D5DF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5081" y="4751456"/>
                <a:ext cx="8322178" cy="17324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>
                    <a:solidFill>
                      <a:schemeClr val="lt1"/>
                    </a:solidFill>
                  </a:rPr>
                  <a:t>Median class value i.e., </a:t>
                </a:r>
                <a:r>
                  <a:rPr lang="en-US" sz="2000" dirty="0">
                    <a:solidFill>
                      <a:schemeClr val="lt1"/>
                    </a:solidFill>
                  </a:rPr>
                  <a:t>The cumulative frequency just greater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000">
                            <a:solidFill>
                              <a:schemeClr val="l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en-US" sz="2000" dirty="0">
                  <a:solidFill>
                    <a:schemeClr val="lt1"/>
                  </a:solidFill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2000" dirty="0">
                    <a:solidFill>
                      <a:schemeClr val="lt1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>
                    <a:solidFill>
                      <a:schemeClr val="lt1"/>
                    </a:solidFill>
                  </a:rPr>
                  <a:t>Total frequency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>
                    <a:solidFill>
                      <a:schemeClr val="lt1"/>
                    </a:solidFill>
                  </a:rPr>
                  <a:t>Cumulative frequency before the median class value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>
                    <a:solidFill>
                      <a:schemeClr val="lt1"/>
                    </a:solidFill>
                  </a:rPr>
                  <a:t>Frequency of the corresponding median class value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000" dirty="0">
                        <a:solidFill>
                          <a:schemeClr val="l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>
                    <a:solidFill>
                      <a:schemeClr val="lt1"/>
                    </a:solidFill>
                  </a:rPr>
                  <a:t>Interval size</a:t>
                </a:r>
              </a:p>
            </p:txBody>
          </p:sp>
        </mc:Choice>
        <mc:Fallback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864E37FB-425C-0722-7CFA-EBBE4D5DF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5081" y="4751456"/>
                <a:ext cx="8322178" cy="1732462"/>
              </a:xfrm>
              <a:prstGeom prst="rect">
                <a:avLst/>
              </a:prstGeom>
              <a:blipFill>
                <a:blip r:embed="rId5"/>
                <a:stretch>
                  <a:fillRect l="-733" b="-59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4EDF-D4A5-B204-73F3-4A61B6D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5D8F9-699D-D214-72CB-11A11E31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27840-FFCD-35C4-F407-7A3DFAF0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9389F77-422A-48D0-39E7-7B53AB1D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6B3E1-418C-EC86-EA66-0B809CF8F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D3636-A971-C8F0-0706-04C97CEFC393}"/>
              </a:ext>
            </a:extLst>
          </p:cNvPr>
          <p:cNvSpPr txBox="1"/>
          <p:nvPr/>
        </p:nvSpPr>
        <p:spPr>
          <a:xfrm>
            <a:off x="4286560" y="484321"/>
            <a:ext cx="386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Let’s try an example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CE58C2-852A-71D0-CB90-6222BC665CB2}"/>
              </a:ext>
            </a:extLst>
          </p:cNvPr>
          <p:cNvSpPr/>
          <p:nvPr/>
        </p:nvSpPr>
        <p:spPr>
          <a:xfrm>
            <a:off x="2143593" y="3043003"/>
            <a:ext cx="1514007" cy="349955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D9A74-83DA-8323-5F76-EB91BA537100}"/>
              </a:ext>
            </a:extLst>
          </p:cNvPr>
          <p:cNvSpPr/>
          <p:nvPr/>
        </p:nvSpPr>
        <p:spPr>
          <a:xfrm>
            <a:off x="2143593" y="3043002"/>
            <a:ext cx="1364105" cy="323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FA7F5-B150-D804-83B2-1082EAFD68E2}"/>
              </a:ext>
            </a:extLst>
          </p:cNvPr>
          <p:cNvSpPr txBox="1"/>
          <p:nvPr/>
        </p:nvSpPr>
        <p:spPr>
          <a:xfrm>
            <a:off x="393691" y="1202058"/>
            <a:ext cx="701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Example-1. Find the median of the following data. </a:t>
            </a:r>
          </a:p>
          <a:p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1E297C-BB52-382A-37A3-9EF2C9130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86760"/>
              </p:ext>
            </p:extLst>
          </p:nvPr>
        </p:nvGraphicFramePr>
        <p:xfrm>
          <a:off x="601891" y="1629935"/>
          <a:ext cx="2783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366">
                  <a:extLst>
                    <a:ext uri="{9D8B030D-6E8A-4147-A177-3AD203B41FA5}">
                      <a16:colId xmlns:a16="http://schemas.microsoft.com/office/drawing/2014/main" val="3066836498"/>
                    </a:ext>
                  </a:extLst>
                </a:gridCol>
                <a:gridCol w="1616234">
                  <a:extLst>
                    <a:ext uri="{9D8B030D-6E8A-4147-A177-3AD203B41FA5}">
                      <a16:colId xmlns:a16="http://schemas.microsoft.com/office/drawing/2014/main" val="3538532669"/>
                    </a:ext>
                  </a:extLst>
                </a:gridCol>
              </a:tblGrid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values 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(f)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17345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54917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49565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9712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24580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77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2016CA-1B2D-1E08-FA3A-FE3CA4EE2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53229"/>
              </p:ext>
            </p:extLst>
          </p:nvPr>
        </p:nvGraphicFramePr>
        <p:xfrm>
          <a:off x="4518593" y="1643701"/>
          <a:ext cx="28109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47">
                  <a:extLst>
                    <a:ext uri="{9D8B030D-6E8A-4147-A177-3AD203B41FA5}">
                      <a16:colId xmlns:a16="http://schemas.microsoft.com/office/drawing/2014/main" val="3066836498"/>
                    </a:ext>
                  </a:extLst>
                </a:gridCol>
                <a:gridCol w="1618825">
                  <a:extLst>
                    <a:ext uri="{9D8B030D-6E8A-4147-A177-3AD203B41FA5}">
                      <a16:colId xmlns:a16="http://schemas.microsoft.com/office/drawing/2014/main" val="3538532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 (x)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(f)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21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5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4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27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2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7700"/>
                  </a:ext>
                </a:extLst>
              </a:tr>
            </a:tbl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F9AA483F-48CE-89EE-89A7-B073124E714A}"/>
              </a:ext>
            </a:extLst>
          </p:cNvPr>
          <p:cNvSpPr/>
          <p:nvPr/>
        </p:nvSpPr>
        <p:spPr>
          <a:xfrm>
            <a:off x="3657600" y="2611466"/>
            <a:ext cx="588884" cy="1157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D3307B3-3CFD-1548-7DC0-65120A4BE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23417"/>
              </p:ext>
            </p:extLst>
          </p:nvPr>
        </p:nvGraphicFramePr>
        <p:xfrm>
          <a:off x="7324420" y="1644339"/>
          <a:ext cx="102703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035">
                  <a:extLst>
                    <a:ext uri="{9D8B030D-6E8A-4147-A177-3AD203B41FA5}">
                      <a16:colId xmlns:a16="http://schemas.microsoft.com/office/drawing/2014/main" val="280235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C.f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1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8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49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64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3597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5B0FAB-1863-4E7D-4FFB-7EEAA3704D77}"/>
                  </a:ext>
                </a:extLst>
              </p:cNvPr>
              <p:cNvSpPr txBox="1"/>
              <p:nvPr/>
            </p:nvSpPr>
            <p:spPr>
              <a:xfrm>
                <a:off x="838200" y="3916410"/>
                <a:ext cx="10515600" cy="1293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Total frequency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 n is even then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𝟐𝟔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Now 13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position value is 30, So median is 30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5B0FAB-1863-4E7D-4FFB-7EEAA3704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6410"/>
                <a:ext cx="10515600" cy="1293687"/>
              </a:xfrm>
              <a:prstGeom prst="rect">
                <a:avLst/>
              </a:prstGeom>
              <a:blipFill>
                <a:blip r:embed="rId4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3359B-3A7D-31C6-5E5D-777A0BA7BB4B}"/>
                  </a:ext>
                </a:extLst>
              </p:cNvPr>
              <p:cNvSpPr txBox="1"/>
              <p:nvPr/>
            </p:nvSpPr>
            <p:spPr>
              <a:xfrm>
                <a:off x="673308" y="5094324"/>
                <a:ext cx="109290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Alternatively ,</a:t>
                </a:r>
              </a:p>
              <a:p>
                <a:r>
                  <a:rPr lang="en-US" dirty="0"/>
                  <a:t>Now check the cumulative frequency just greater than </a:t>
                </a:r>
                <a:r>
                  <a:rPr lang="en-US" b="1" dirty="0"/>
                  <a:t>13</a:t>
                </a:r>
                <a:r>
                  <a:rPr lang="en-US" dirty="0"/>
                  <a:t> is </a:t>
                </a:r>
                <a:r>
                  <a:rPr lang="en-US" b="1" dirty="0"/>
                  <a:t>16</a:t>
                </a:r>
                <a:r>
                  <a:rPr lang="en-US" dirty="0"/>
                  <a:t>, so the corresponding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𝟑𝟎</m:t>
                    </m:r>
                  </m:oMath>
                </a14:m>
                <a:r>
                  <a:rPr lang="en-US" dirty="0"/>
                  <a:t>. So median is </a:t>
                </a:r>
                <a:r>
                  <a:rPr lang="en-US" b="1" dirty="0"/>
                  <a:t>30</a:t>
                </a:r>
                <a:r>
                  <a:rPr lang="en-US" dirty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3359B-3A7D-31C6-5E5D-777A0BA7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08" y="5094324"/>
                <a:ext cx="10929080" cy="1200329"/>
              </a:xfrm>
              <a:prstGeom prst="rect">
                <a:avLst/>
              </a:prstGeom>
              <a:blipFill>
                <a:blip r:embed="rId5"/>
                <a:stretch>
                  <a:fillRect l="-446" t="-2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DC55-76DA-6659-7F6D-6714DBEF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00" y="-148215"/>
            <a:ext cx="6714665" cy="13255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Activity-1 (Pen-paper)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6CFF-6C82-930A-C8CE-05AE99CA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060858" cy="60404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9B5C9-8ECD-F92F-D300-52E25546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308CD-6272-59C8-A2AE-F44F6618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B6CDC2-F7CB-EC54-C3CC-56ED8F7AE1C2}"/>
              </a:ext>
            </a:extLst>
          </p:cNvPr>
          <p:cNvSpPr/>
          <p:nvPr/>
        </p:nvSpPr>
        <p:spPr>
          <a:xfrm>
            <a:off x="680824" y="1115424"/>
            <a:ext cx="10060857" cy="119046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/>
              <a:t>A school principal wants to understand how long students take to reach school to assess the need for improved transportation services. The following data shows the travel time (in minutes) for a group of students: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B293F-D98F-801C-289D-86DFC7FB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BDAEDA2-DEE5-7275-8387-ADA701103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BBB978-BA8D-EA73-BD43-300E2C9EE5D4}"/>
              </a:ext>
            </a:extLst>
          </p:cNvPr>
          <p:cNvSpPr/>
          <p:nvPr/>
        </p:nvSpPr>
        <p:spPr>
          <a:xfrm>
            <a:off x="653322" y="4815674"/>
            <a:ext cx="10060858" cy="162227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What does the median tell us about students’ travel time?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How would the median change if new students with very long or very short travel times joined?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What recommendations can be made to improve transportation?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38D7DC-5FD4-9F92-538E-CD37768D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42597"/>
              </p:ext>
            </p:extLst>
          </p:nvPr>
        </p:nvGraphicFramePr>
        <p:xfrm>
          <a:off x="680823" y="2448263"/>
          <a:ext cx="100608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0429">
                  <a:extLst>
                    <a:ext uri="{9D8B030D-6E8A-4147-A177-3AD203B41FA5}">
                      <a16:colId xmlns:a16="http://schemas.microsoft.com/office/drawing/2014/main" val="2093796601"/>
                    </a:ext>
                  </a:extLst>
                </a:gridCol>
                <a:gridCol w="5030429">
                  <a:extLst>
                    <a:ext uri="{9D8B030D-6E8A-4147-A177-3AD203B41FA5}">
                      <a16:colId xmlns:a16="http://schemas.microsoft.com/office/drawing/2014/main" val="2287331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Travel Time (minutes)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Students (Frequency)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974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2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7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8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1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44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88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6593</TotalTime>
  <Words>1337</Words>
  <Application>Microsoft Office PowerPoint</Application>
  <PresentationFormat>Widescreen</PresentationFormat>
  <Paragraphs>230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Georgia</vt:lpstr>
      <vt:lpstr>Office Theme</vt:lpstr>
      <vt:lpstr>Session Title: Median Session No.: 02 Course Name: Probability and statistics Course Code: C1UC322T </vt:lpstr>
      <vt:lpstr>Reflect on the responses of post session activity  </vt:lpstr>
      <vt:lpstr>At the end of this session students will be able to                                                                                                                At the end of this lesson, students will be able to </vt:lpstr>
      <vt:lpstr>Session Outline</vt:lpstr>
      <vt:lpstr> </vt:lpstr>
      <vt:lpstr>PowerPoint Presentation</vt:lpstr>
      <vt:lpstr> </vt:lpstr>
      <vt:lpstr> </vt:lpstr>
      <vt:lpstr> Activity-1 (Pen-paper)</vt:lpstr>
      <vt:lpstr>PowerPoint Presentation</vt:lpstr>
      <vt:lpstr>PowerPoint Presentation</vt:lpstr>
      <vt:lpstr> </vt:lpstr>
      <vt:lpstr> Activity-2 (Problem-Based Learning)</vt:lpstr>
      <vt:lpstr>Answers   1. It represents the typical salary at which half the employees earn less than ₹40,000 and half earn more than ₹40,000.  2. The median is not affected by outliers, unlike the mean. If a few employees earn very high salaries, the mean salary would be misleadingly high.  3.     If some employees earned ₹100,000+, the mean salary would increase, but the median would remain stable, making it a better measure of the typical salary.</vt:lpstr>
      <vt:lpstr> Assessment</vt:lpstr>
      <vt:lpstr>PowerPoint Presentation</vt:lpstr>
      <vt:lpstr>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sapna jain</cp:lastModifiedBy>
  <cp:revision>104</cp:revision>
  <cp:lastPrinted>2025-02-24T10:01:54Z</cp:lastPrinted>
  <dcterms:created xsi:type="dcterms:W3CDTF">2024-08-22T06:33:55Z</dcterms:created>
  <dcterms:modified xsi:type="dcterms:W3CDTF">2025-08-25T05:04:01Z</dcterms:modified>
</cp:coreProperties>
</file>