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57" r:id="rId4"/>
    <p:sldId id="276" r:id="rId5"/>
    <p:sldId id="293" r:id="rId6"/>
    <p:sldId id="294" r:id="rId7"/>
    <p:sldId id="292" r:id="rId8"/>
    <p:sldId id="285" r:id="rId9"/>
    <p:sldId id="260" r:id="rId10"/>
    <p:sldId id="295" r:id="rId11"/>
    <p:sldId id="296" r:id="rId12"/>
    <p:sldId id="261" r:id="rId13"/>
    <p:sldId id="299" r:id="rId14"/>
    <p:sldId id="286" r:id="rId15"/>
    <p:sldId id="262" r:id="rId16"/>
    <p:sldId id="297" r:id="rId17"/>
    <p:sldId id="300" r:id="rId18"/>
    <p:sldId id="263" r:id="rId19"/>
    <p:sldId id="302" r:id="rId20"/>
    <p:sldId id="303" r:id="rId21"/>
    <p:sldId id="301" r:id="rId22"/>
    <p:sldId id="290" r:id="rId23"/>
    <p:sldId id="281"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CE2BF-E837-4849-B11C-0944C199F6A4}" v="228" dt="2024-09-19T16:05:47.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94"/>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61E78557-A66C-4CE5-B60F-73372A952247}" type="presParOf" srcId="{E218E0F1-97EC-4D60-8F4A-A6E21D910199}" destId="{353F2BDB-A1CE-4ECD-BC0F-35AD5A327550}" srcOrd="0"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DB52A-CA4F-4852-B41E-6A1F43CC58F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8BD7C71-8F1B-400D-96A3-6B553A93EB7F}">
      <dgm:prSet/>
      <dgm:spPr/>
      <dgm:t>
        <a:bodyPr/>
        <a:lstStyle/>
        <a:p>
          <a:r>
            <a:rPr lang="en-IN" dirty="0"/>
            <a:t>1 Discussion on engaging question</a:t>
          </a:r>
          <a:endParaRPr lang="en-US" dirty="0"/>
        </a:p>
      </dgm:t>
    </dgm:pt>
    <dgm:pt modelId="{BBCFB319-5299-4310-B646-22472DABF40A}" type="parTrans" cxnId="{942D76EB-4E8A-49F9-9193-131FE6139044}">
      <dgm:prSet/>
      <dgm:spPr/>
      <dgm:t>
        <a:bodyPr/>
        <a:lstStyle/>
        <a:p>
          <a:endParaRPr lang="en-US"/>
        </a:p>
      </dgm:t>
    </dgm:pt>
    <dgm:pt modelId="{AF1C4F3A-D240-4EB1-9ECB-2ED225CCC019}" type="sibTrans" cxnId="{942D76EB-4E8A-49F9-9193-131FE6139044}">
      <dgm:prSet/>
      <dgm:spPr/>
      <dgm:t>
        <a:bodyPr/>
        <a:lstStyle/>
        <a:p>
          <a:endParaRPr lang="en-US"/>
        </a:p>
      </dgm:t>
    </dgm:pt>
    <dgm:pt modelId="{311F9A05-A7F4-4328-B319-DBCDF0DF0E82}">
      <dgm:prSet/>
      <dgm:spPr/>
      <dgm:t>
        <a:bodyPr/>
        <a:lstStyle/>
        <a:p>
          <a:r>
            <a:rPr lang="en-IN" dirty="0"/>
            <a:t>2 Introduction of Measure of  Dispersion</a:t>
          </a:r>
          <a:endParaRPr lang="en-US" dirty="0"/>
        </a:p>
      </dgm:t>
    </dgm:pt>
    <dgm:pt modelId="{23B85C74-2F21-4685-BD89-BB563657B099}" type="parTrans" cxnId="{6DCFA649-9D6E-469B-AACA-1BA847263E9A}">
      <dgm:prSet/>
      <dgm:spPr/>
      <dgm:t>
        <a:bodyPr/>
        <a:lstStyle/>
        <a:p>
          <a:endParaRPr lang="en-US"/>
        </a:p>
      </dgm:t>
    </dgm:pt>
    <dgm:pt modelId="{91F4A534-BBDE-4EB5-BAE5-EACEB7D0B868}" type="sibTrans" cxnId="{6DCFA649-9D6E-469B-AACA-1BA847263E9A}">
      <dgm:prSet/>
      <dgm:spPr/>
      <dgm:t>
        <a:bodyPr/>
        <a:lstStyle/>
        <a:p>
          <a:endParaRPr lang="en-US"/>
        </a:p>
      </dgm:t>
    </dgm:pt>
    <dgm:pt modelId="{81CB55E0-0FB6-485C-B15D-9BD278F78C6F}">
      <dgm:prSet/>
      <dgm:spPr/>
      <dgm:t>
        <a:bodyPr/>
        <a:lstStyle/>
        <a:p>
          <a:r>
            <a:rPr lang="en-IN" dirty="0"/>
            <a:t>3 Range and Mean Deviation</a:t>
          </a:r>
          <a:endParaRPr lang="en-US" dirty="0"/>
        </a:p>
      </dgm:t>
    </dgm:pt>
    <dgm:pt modelId="{81E23C2F-5B75-4C87-B80F-F92D751EF2D3}" type="parTrans" cxnId="{B28E7539-702F-4403-B38C-CCE2EC9E181E}">
      <dgm:prSet/>
      <dgm:spPr/>
      <dgm:t>
        <a:bodyPr/>
        <a:lstStyle/>
        <a:p>
          <a:endParaRPr lang="en-US"/>
        </a:p>
      </dgm:t>
    </dgm:pt>
    <dgm:pt modelId="{CA453529-0F48-4EF3-8F16-E732FB1811C3}" type="sibTrans" cxnId="{B28E7539-702F-4403-B38C-CCE2EC9E181E}">
      <dgm:prSet/>
      <dgm:spPr/>
      <dgm:t>
        <a:bodyPr/>
        <a:lstStyle/>
        <a:p>
          <a:endParaRPr lang="en-US"/>
        </a:p>
      </dgm:t>
    </dgm:pt>
    <dgm:pt modelId="{51474CA9-1ADD-4331-9534-6780C3A18768}">
      <dgm:prSet/>
      <dgm:spPr/>
      <dgm:t>
        <a:bodyPr/>
        <a:lstStyle/>
        <a:p>
          <a:r>
            <a:rPr lang="en-IN" dirty="0"/>
            <a:t>4 Variance and Standard Deviation</a:t>
          </a:r>
          <a:endParaRPr lang="en-US" dirty="0"/>
        </a:p>
      </dgm:t>
    </dgm:pt>
    <dgm:pt modelId="{BD15203B-A2C4-421B-84CE-AC22CC6E237F}" type="parTrans" cxnId="{C10A2E97-40D9-4123-9647-358E1A64D6C9}">
      <dgm:prSet/>
      <dgm:spPr/>
      <dgm:t>
        <a:bodyPr/>
        <a:lstStyle/>
        <a:p>
          <a:endParaRPr lang="en-US"/>
        </a:p>
      </dgm:t>
    </dgm:pt>
    <dgm:pt modelId="{5FA359DE-6932-424A-BDE2-579D3E29B33A}" type="sibTrans" cxnId="{C10A2E97-40D9-4123-9647-358E1A64D6C9}">
      <dgm:prSet/>
      <dgm:spPr/>
      <dgm:t>
        <a:bodyPr/>
        <a:lstStyle/>
        <a:p>
          <a:endParaRPr lang="en-US"/>
        </a:p>
      </dgm:t>
    </dgm:pt>
    <dgm:pt modelId="{B3A5C720-F6BA-415B-BACC-D6E1E00A3E9C}">
      <dgm:prSet/>
      <dgm:spPr/>
      <dgm:t>
        <a:bodyPr/>
        <a:lstStyle/>
        <a:p>
          <a:endParaRPr lang="en-US" dirty="0"/>
        </a:p>
      </dgm:t>
    </dgm:pt>
    <dgm:pt modelId="{F429E385-C516-4FAE-9D81-A0D8E294980B}" type="parTrans" cxnId="{0929CE6D-F2B1-4F6D-A0E5-1B096EB2DD2D}">
      <dgm:prSet/>
      <dgm:spPr/>
      <dgm:t>
        <a:bodyPr/>
        <a:lstStyle/>
        <a:p>
          <a:endParaRPr lang="en-US"/>
        </a:p>
      </dgm:t>
    </dgm:pt>
    <dgm:pt modelId="{70FFF6AF-5C8B-41F5-90C8-E0C6F35FD649}" type="sibTrans" cxnId="{0929CE6D-F2B1-4F6D-A0E5-1B096EB2DD2D}">
      <dgm:prSet/>
      <dgm:spPr/>
      <dgm:t>
        <a:bodyPr/>
        <a:lstStyle/>
        <a:p>
          <a:endParaRPr lang="en-US"/>
        </a:p>
      </dgm:t>
    </dgm:pt>
    <dgm:pt modelId="{573103A9-89AC-4873-8CB5-0F4B7370B2E1}" type="pres">
      <dgm:prSet presAssocID="{B64DB52A-CA4F-4852-B41E-6A1F43CC58F9}" presName="vert0" presStyleCnt="0">
        <dgm:presLayoutVars>
          <dgm:dir/>
          <dgm:animOne val="branch"/>
          <dgm:animLvl val="lvl"/>
        </dgm:presLayoutVars>
      </dgm:prSet>
      <dgm:spPr/>
    </dgm:pt>
    <dgm:pt modelId="{6FF76B5C-2320-4CB5-9844-D984662B1716}" type="pres">
      <dgm:prSet presAssocID="{C8BD7C71-8F1B-400D-96A3-6B553A93EB7F}" presName="thickLine" presStyleLbl="alignNode1" presStyleIdx="0" presStyleCnt="5"/>
      <dgm:spPr/>
    </dgm:pt>
    <dgm:pt modelId="{41C87863-73DE-4F9B-A76B-880D805954CA}" type="pres">
      <dgm:prSet presAssocID="{C8BD7C71-8F1B-400D-96A3-6B553A93EB7F}" presName="horz1" presStyleCnt="0"/>
      <dgm:spPr/>
    </dgm:pt>
    <dgm:pt modelId="{CBF4003A-096B-4C8D-8E4F-9D9EAB681D72}" type="pres">
      <dgm:prSet presAssocID="{C8BD7C71-8F1B-400D-96A3-6B553A93EB7F}" presName="tx1" presStyleLbl="revTx" presStyleIdx="0" presStyleCnt="5"/>
      <dgm:spPr/>
    </dgm:pt>
    <dgm:pt modelId="{608B7948-37DA-4DDD-A56D-16AA8CC3AD50}" type="pres">
      <dgm:prSet presAssocID="{C8BD7C71-8F1B-400D-96A3-6B553A93EB7F}" presName="vert1" presStyleCnt="0"/>
      <dgm:spPr/>
    </dgm:pt>
    <dgm:pt modelId="{F83A5B86-9D43-4C81-A6D4-87875817B689}" type="pres">
      <dgm:prSet presAssocID="{311F9A05-A7F4-4328-B319-DBCDF0DF0E82}" presName="thickLine" presStyleLbl="alignNode1" presStyleIdx="1" presStyleCnt="5"/>
      <dgm:spPr/>
    </dgm:pt>
    <dgm:pt modelId="{3BC975C1-0C99-4F97-8C52-C1CFA0BAF551}" type="pres">
      <dgm:prSet presAssocID="{311F9A05-A7F4-4328-B319-DBCDF0DF0E82}" presName="horz1" presStyleCnt="0"/>
      <dgm:spPr/>
    </dgm:pt>
    <dgm:pt modelId="{7BF0A7F7-0F37-4B11-9AED-B46FE7E128D8}" type="pres">
      <dgm:prSet presAssocID="{311F9A05-A7F4-4328-B319-DBCDF0DF0E82}" presName="tx1" presStyleLbl="revTx" presStyleIdx="1" presStyleCnt="5"/>
      <dgm:spPr/>
    </dgm:pt>
    <dgm:pt modelId="{AA11931C-C560-424D-BE37-4872DC1B2048}" type="pres">
      <dgm:prSet presAssocID="{311F9A05-A7F4-4328-B319-DBCDF0DF0E82}" presName="vert1" presStyleCnt="0"/>
      <dgm:spPr/>
    </dgm:pt>
    <dgm:pt modelId="{7EE56E18-6978-43E9-9D4D-E31AA5BEE441}" type="pres">
      <dgm:prSet presAssocID="{81CB55E0-0FB6-485C-B15D-9BD278F78C6F}" presName="thickLine" presStyleLbl="alignNode1" presStyleIdx="2" presStyleCnt="5"/>
      <dgm:spPr/>
    </dgm:pt>
    <dgm:pt modelId="{447FCB44-517C-43F4-BE59-391C36D21C9C}" type="pres">
      <dgm:prSet presAssocID="{81CB55E0-0FB6-485C-B15D-9BD278F78C6F}" presName="horz1" presStyleCnt="0"/>
      <dgm:spPr/>
    </dgm:pt>
    <dgm:pt modelId="{89436931-860B-40AD-8DCE-CEE0F56E60ED}" type="pres">
      <dgm:prSet presAssocID="{81CB55E0-0FB6-485C-B15D-9BD278F78C6F}" presName="tx1" presStyleLbl="revTx" presStyleIdx="2" presStyleCnt="5"/>
      <dgm:spPr/>
    </dgm:pt>
    <dgm:pt modelId="{0E51C315-1B46-45D6-B4D4-E44AF2F7FE47}" type="pres">
      <dgm:prSet presAssocID="{81CB55E0-0FB6-485C-B15D-9BD278F78C6F}" presName="vert1" presStyleCnt="0"/>
      <dgm:spPr/>
    </dgm:pt>
    <dgm:pt modelId="{B514687E-679F-4404-A929-C733AA004539}" type="pres">
      <dgm:prSet presAssocID="{51474CA9-1ADD-4331-9534-6780C3A18768}" presName="thickLine" presStyleLbl="alignNode1" presStyleIdx="3" presStyleCnt="5"/>
      <dgm:spPr/>
    </dgm:pt>
    <dgm:pt modelId="{80414A13-977F-40A0-BF88-8AEFF7DE361E}" type="pres">
      <dgm:prSet presAssocID="{51474CA9-1ADD-4331-9534-6780C3A18768}" presName="horz1" presStyleCnt="0"/>
      <dgm:spPr/>
    </dgm:pt>
    <dgm:pt modelId="{3E95DC57-D848-494F-A343-6CBABA986252}" type="pres">
      <dgm:prSet presAssocID="{51474CA9-1ADD-4331-9534-6780C3A18768}" presName="tx1" presStyleLbl="revTx" presStyleIdx="3" presStyleCnt="5"/>
      <dgm:spPr/>
    </dgm:pt>
    <dgm:pt modelId="{42E34139-9E2B-4ED7-9D4C-0E180FD5C739}" type="pres">
      <dgm:prSet presAssocID="{51474CA9-1ADD-4331-9534-6780C3A18768}" presName="vert1" presStyleCnt="0"/>
      <dgm:spPr/>
    </dgm:pt>
    <dgm:pt modelId="{2B37DFBD-1045-417A-89DD-348147EAB4F5}" type="pres">
      <dgm:prSet presAssocID="{B3A5C720-F6BA-415B-BACC-D6E1E00A3E9C}" presName="thickLine" presStyleLbl="alignNode1" presStyleIdx="4" presStyleCnt="5"/>
      <dgm:spPr/>
    </dgm:pt>
    <dgm:pt modelId="{37DCFB0B-1A16-4C35-A117-077E4A9AB132}" type="pres">
      <dgm:prSet presAssocID="{B3A5C720-F6BA-415B-BACC-D6E1E00A3E9C}" presName="horz1" presStyleCnt="0"/>
      <dgm:spPr/>
    </dgm:pt>
    <dgm:pt modelId="{1DE32878-1683-410B-AEEA-0DF09EA5FA62}" type="pres">
      <dgm:prSet presAssocID="{B3A5C720-F6BA-415B-BACC-D6E1E00A3E9C}" presName="tx1" presStyleLbl="revTx" presStyleIdx="4" presStyleCnt="5"/>
      <dgm:spPr/>
    </dgm:pt>
    <dgm:pt modelId="{41D82D7D-82CC-403F-8FAA-7EF8B4434DBF}" type="pres">
      <dgm:prSet presAssocID="{B3A5C720-F6BA-415B-BACC-D6E1E00A3E9C}" presName="vert1" presStyleCnt="0"/>
      <dgm:spPr/>
    </dgm:pt>
  </dgm:ptLst>
  <dgm:cxnLst>
    <dgm:cxn modelId="{AC777213-F11B-480E-B008-A2643A65BF23}" type="presOf" srcId="{B3A5C720-F6BA-415B-BACC-D6E1E00A3E9C}" destId="{1DE32878-1683-410B-AEEA-0DF09EA5FA62}" srcOrd="0" destOrd="0" presId="urn:microsoft.com/office/officeart/2008/layout/LinedList"/>
    <dgm:cxn modelId="{DC4EA019-245A-44D8-9BF0-3AD33B0D2A8D}" type="presOf" srcId="{311F9A05-A7F4-4328-B319-DBCDF0DF0E82}" destId="{7BF0A7F7-0F37-4B11-9AED-B46FE7E128D8}" srcOrd="0" destOrd="0" presId="urn:microsoft.com/office/officeart/2008/layout/LinedList"/>
    <dgm:cxn modelId="{B28E7539-702F-4403-B38C-CCE2EC9E181E}" srcId="{B64DB52A-CA4F-4852-B41E-6A1F43CC58F9}" destId="{81CB55E0-0FB6-485C-B15D-9BD278F78C6F}" srcOrd="2" destOrd="0" parTransId="{81E23C2F-5B75-4C87-B80F-F92D751EF2D3}" sibTransId="{CA453529-0F48-4EF3-8F16-E732FB1811C3}"/>
    <dgm:cxn modelId="{A8279F42-205C-42CA-8385-164FB091EC3D}" type="presOf" srcId="{B64DB52A-CA4F-4852-B41E-6A1F43CC58F9}" destId="{573103A9-89AC-4873-8CB5-0F4B7370B2E1}" srcOrd="0" destOrd="0" presId="urn:microsoft.com/office/officeart/2008/layout/LinedList"/>
    <dgm:cxn modelId="{6DCFA649-9D6E-469B-AACA-1BA847263E9A}" srcId="{B64DB52A-CA4F-4852-B41E-6A1F43CC58F9}" destId="{311F9A05-A7F4-4328-B319-DBCDF0DF0E82}" srcOrd="1" destOrd="0" parTransId="{23B85C74-2F21-4685-BD89-BB563657B099}" sibTransId="{91F4A534-BBDE-4EB5-BAE5-EACEB7D0B868}"/>
    <dgm:cxn modelId="{0929CE6D-F2B1-4F6D-A0E5-1B096EB2DD2D}" srcId="{B64DB52A-CA4F-4852-B41E-6A1F43CC58F9}" destId="{B3A5C720-F6BA-415B-BACC-D6E1E00A3E9C}" srcOrd="4" destOrd="0" parTransId="{F429E385-C516-4FAE-9D81-A0D8E294980B}" sibTransId="{70FFF6AF-5C8B-41F5-90C8-E0C6F35FD649}"/>
    <dgm:cxn modelId="{C10A2E97-40D9-4123-9647-358E1A64D6C9}" srcId="{B64DB52A-CA4F-4852-B41E-6A1F43CC58F9}" destId="{51474CA9-1ADD-4331-9534-6780C3A18768}" srcOrd="3" destOrd="0" parTransId="{BD15203B-A2C4-421B-84CE-AC22CC6E237F}" sibTransId="{5FA359DE-6932-424A-BDE2-579D3E29B33A}"/>
    <dgm:cxn modelId="{CAEFD1C0-21C6-4BEE-BBD0-3E2B7599C8A0}" type="presOf" srcId="{C8BD7C71-8F1B-400D-96A3-6B553A93EB7F}" destId="{CBF4003A-096B-4C8D-8E4F-9D9EAB681D72}" srcOrd="0" destOrd="0" presId="urn:microsoft.com/office/officeart/2008/layout/LinedList"/>
    <dgm:cxn modelId="{36D8DFD7-E3DD-4A01-AC6D-A44FD86D70FA}" type="presOf" srcId="{81CB55E0-0FB6-485C-B15D-9BD278F78C6F}" destId="{89436931-860B-40AD-8DCE-CEE0F56E60ED}" srcOrd="0" destOrd="0" presId="urn:microsoft.com/office/officeart/2008/layout/LinedList"/>
    <dgm:cxn modelId="{942D76EB-4E8A-49F9-9193-131FE6139044}" srcId="{B64DB52A-CA4F-4852-B41E-6A1F43CC58F9}" destId="{C8BD7C71-8F1B-400D-96A3-6B553A93EB7F}" srcOrd="0" destOrd="0" parTransId="{BBCFB319-5299-4310-B646-22472DABF40A}" sibTransId="{AF1C4F3A-D240-4EB1-9ECB-2ED225CCC019}"/>
    <dgm:cxn modelId="{791F67ED-636D-40F8-93C7-87F14CF35636}" type="presOf" srcId="{51474CA9-1ADD-4331-9534-6780C3A18768}" destId="{3E95DC57-D848-494F-A343-6CBABA986252}" srcOrd="0" destOrd="0" presId="urn:microsoft.com/office/officeart/2008/layout/LinedList"/>
    <dgm:cxn modelId="{A8499597-22C4-40AB-8BB7-CEB6565C2724}" type="presParOf" srcId="{573103A9-89AC-4873-8CB5-0F4B7370B2E1}" destId="{6FF76B5C-2320-4CB5-9844-D984662B1716}" srcOrd="0" destOrd="0" presId="urn:microsoft.com/office/officeart/2008/layout/LinedList"/>
    <dgm:cxn modelId="{A93CB1D0-23F3-45EE-9AB1-A15778F91C98}" type="presParOf" srcId="{573103A9-89AC-4873-8CB5-0F4B7370B2E1}" destId="{41C87863-73DE-4F9B-A76B-880D805954CA}" srcOrd="1" destOrd="0" presId="urn:microsoft.com/office/officeart/2008/layout/LinedList"/>
    <dgm:cxn modelId="{F575AF3D-87A6-47A5-83AC-A73999B61EA5}" type="presParOf" srcId="{41C87863-73DE-4F9B-A76B-880D805954CA}" destId="{CBF4003A-096B-4C8D-8E4F-9D9EAB681D72}" srcOrd="0" destOrd="0" presId="urn:microsoft.com/office/officeart/2008/layout/LinedList"/>
    <dgm:cxn modelId="{C4AD05CD-ABA2-45F9-AD70-453A59B257AA}" type="presParOf" srcId="{41C87863-73DE-4F9B-A76B-880D805954CA}" destId="{608B7948-37DA-4DDD-A56D-16AA8CC3AD50}" srcOrd="1" destOrd="0" presId="urn:microsoft.com/office/officeart/2008/layout/LinedList"/>
    <dgm:cxn modelId="{09135F7C-D882-4001-9420-48C6F669E5A1}" type="presParOf" srcId="{573103A9-89AC-4873-8CB5-0F4B7370B2E1}" destId="{F83A5B86-9D43-4C81-A6D4-87875817B689}" srcOrd="2" destOrd="0" presId="urn:microsoft.com/office/officeart/2008/layout/LinedList"/>
    <dgm:cxn modelId="{42A74311-A9B5-4722-908E-E69DF0F7B3F2}" type="presParOf" srcId="{573103A9-89AC-4873-8CB5-0F4B7370B2E1}" destId="{3BC975C1-0C99-4F97-8C52-C1CFA0BAF551}" srcOrd="3" destOrd="0" presId="urn:microsoft.com/office/officeart/2008/layout/LinedList"/>
    <dgm:cxn modelId="{06716FB4-91E0-498C-9B25-67FC8A0410EE}" type="presParOf" srcId="{3BC975C1-0C99-4F97-8C52-C1CFA0BAF551}" destId="{7BF0A7F7-0F37-4B11-9AED-B46FE7E128D8}" srcOrd="0" destOrd="0" presId="urn:microsoft.com/office/officeart/2008/layout/LinedList"/>
    <dgm:cxn modelId="{08808E65-016C-4832-AD3A-0BCD56638EE0}" type="presParOf" srcId="{3BC975C1-0C99-4F97-8C52-C1CFA0BAF551}" destId="{AA11931C-C560-424D-BE37-4872DC1B2048}" srcOrd="1" destOrd="0" presId="urn:microsoft.com/office/officeart/2008/layout/LinedList"/>
    <dgm:cxn modelId="{206F6E77-1951-4EBC-9057-DD630DD20CCA}" type="presParOf" srcId="{573103A9-89AC-4873-8CB5-0F4B7370B2E1}" destId="{7EE56E18-6978-43E9-9D4D-E31AA5BEE441}" srcOrd="4" destOrd="0" presId="urn:microsoft.com/office/officeart/2008/layout/LinedList"/>
    <dgm:cxn modelId="{5A60FA20-ADA2-431F-8796-1BE8C988B2D2}" type="presParOf" srcId="{573103A9-89AC-4873-8CB5-0F4B7370B2E1}" destId="{447FCB44-517C-43F4-BE59-391C36D21C9C}" srcOrd="5" destOrd="0" presId="urn:microsoft.com/office/officeart/2008/layout/LinedList"/>
    <dgm:cxn modelId="{A05C2049-7944-4478-8D68-709AB77FAB96}" type="presParOf" srcId="{447FCB44-517C-43F4-BE59-391C36D21C9C}" destId="{89436931-860B-40AD-8DCE-CEE0F56E60ED}" srcOrd="0" destOrd="0" presId="urn:microsoft.com/office/officeart/2008/layout/LinedList"/>
    <dgm:cxn modelId="{2AEA7D18-2CA4-4040-8CA3-2E8EA6C53110}" type="presParOf" srcId="{447FCB44-517C-43F4-BE59-391C36D21C9C}" destId="{0E51C315-1B46-45D6-B4D4-E44AF2F7FE47}" srcOrd="1" destOrd="0" presId="urn:microsoft.com/office/officeart/2008/layout/LinedList"/>
    <dgm:cxn modelId="{0B8319B9-A001-4929-BF67-CFB04FA16945}" type="presParOf" srcId="{573103A9-89AC-4873-8CB5-0F4B7370B2E1}" destId="{B514687E-679F-4404-A929-C733AA004539}" srcOrd="6" destOrd="0" presId="urn:microsoft.com/office/officeart/2008/layout/LinedList"/>
    <dgm:cxn modelId="{257188D6-0003-435E-A862-DB1729B0A2C3}" type="presParOf" srcId="{573103A9-89AC-4873-8CB5-0F4B7370B2E1}" destId="{80414A13-977F-40A0-BF88-8AEFF7DE361E}" srcOrd="7" destOrd="0" presId="urn:microsoft.com/office/officeart/2008/layout/LinedList"/>
    <dgm:cxn modelId="{0D4D7625-BCDC-4E36-BA9D-FCFD4CC793E3}" type="presParOf" srcId="{80414A13-977F-40A0-BF88-8AEFF7DE361E}" destId="{3E95DC57-D848-494F-A343-6CBABA986252}" srcOrd="0" destOrd="0" presId="urn:microsoft.com/office/officeart/2008/layout/LinedList"/>
    <dgm:cxn modelId="{0E040604-2F36-489D-A967-FB8740498707}" type="presParOf" srcId="{80414A13-977F-40A0-BF88-8AEFF7DE361E}" destId="{42E34139-9E2B-4ED7-9D4C-0E180FD5C739}" srcOrd="1" destOrd="0" presId="urn:microsoft.com/office/officeart/2008/layout/LinedList"/>
    <dgm:cxn modelId="{D52B8AEE-6B59-47DE-96B8-D9B647AB0BD5}" type="presParOf" srcId="{573103A9-89AC-4873-8CB5-0F4B7370B2E1}" destId="{2B37DFBD-1045-417A-89DD-348147EAB4F5}" srcOrd="8" destOrd="0" presId="urn:microsoft.com/office/officeart/2008/layout/LinedList"/>
    <dgm:cxn modelId="{87CEFD5A-15D0-405F-A288-77213AA4C691}" type="presParOf" srcId="{573103A9-89AC-4873-8CB5-0F4B7370B2E1}" destId="{37DCFB0B-1A16-4C35-A117-077E4A9AB132}" srcOrd="9" destOrd="0" presId="urn:microsoft.com/office/officeart/2008/layout/LinedList"/>
    <dgm:cxn modelId="{FAE27A14-2C4C-460F-8666-684E767B4C26}" type="presParOf" srcId="{37DCFB0B-1A16-4C35-A117-077E4A9AB132}" destId="{1DE32878-1683-410B-AEEA-0DF09EA5FA62}" srcOrd="0" destOrd="0" presId="urn:microsoft.com/office/officeart/2008/layout/LinedList"/>
    <dgm:cxn modelId="{B8632CF4-76F8-45D5-970F-DC293805AC34}" type="presParOf" srcId="{37DCFB0B-1A16-4C35-A117-077E4A9AB132}" destId="{41D82D7D-82CC-403F-8FAA-7EF8B4434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6B5C-2320-4CB5-9844-D984662B1716}">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003A-096B-4C8D-8E4F-9D9EAB681D72}">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1 Discussion on engaging question</a:t>
          </a:r>
          <a:endParaRPr lang="en-US" sz="3100" kern="1200" dirty="0"/>
        </a:p>
      </dsp:txBody>
      <dsp:txXfrm>
        <a:off x="0" y="675"/>
        <a:ext cx="6900512" cy="1106957"/>
      </dsp:txXfrm>
    </dsp:sp>
    <dsp:sp modelId="{F83A5B86-9D43-4C81-A6D4-87875817B689}">
      <dsp:nvSpPr>
        <dsp:cNvPr id="0" name=""/>
        <dsp:cNvSpPr/>
      </dsp:nvSpPr>
      <dsp:spPr>
        <a:xfrm>
          <a:off x="0" y="1107633"/>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0A7F7-0F37-4B11-9AED-B46FE7E128D8}">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2 Introduction of Measure of  Dispersion</a:t>
          </a:r>
          <a:endParaRPr lang="en-US" sz="3100" kern="1200" dirty="0"/>
        </a:p>
      </dsp:txBody>
      <dsp:txXfrm>
        <a:off x="0" y="1107633"/>
        <a:ext cx="6900512" cy="1106957"/>
      </dsp:txXfrm>
    </dsp:sp>
    <dsp:sp modelId="{7EE56E18-6978-43E9-9D4D-E31AA5BEE441}">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36931-860B-40AD-8DCE-CEE0F56E60ED}">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3 Range and Mean Deviation</a:t>
          </a:r>
          <a:endParaRPr lang="en-US" sz="3100" kern="1200" dirty="0"/>
        </a:p>
      </dsp:txBody>
      <dsp:txXfrm>
        <a:off x="0" y="2214591"/>
        <a:ext cx="6900512" cy="1106957"/>
      </dsp:txXfrm>
    </dsp:sp>
    <dsp:sp modelId="{B514687E-679F-4404-A929-C733AA004539}">
      <dsp:nvSpPr>
        <dsp:cNvPr id="0" name=""/>
        <dsp:cNvSpPr/>
      </dsp:nvSpPr>
      <dsp:spPr>
        <a:xfrm>
          <a:off x="0" y="3321549"/>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DC57-D848-494F-A343-6CBABA986252}">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kern="1200" dirty="0"/>
            <a:t>4 Variance and Standard Deviation</a:t>
          </a:r>
          <a:endParaRPr lang="en-US" sz="3100" kern="1200" dirty="0"/>
        </a:p>
      </dsp:txBody>
      <dsp:txXfrm>
        <a:off x="0" y="3321549"/>
        <a:ext cx="6900512" cy="1106957"/>
      </dsp:txXfrm>
    </dsp:sp>
    <dsp:sp modelId="{2B37DFBD-1045-417A-89DD-348147EAB4F5}">
      <dsp:nvSpPr>
        <dsp:cNvPr id="0" name=""/>
        <dsp:cNvSpPr/>
      </dsp:nvSpPr>
      <dsp:spPr>
        <a:xfrm>
          <a:off x="0" y="4428507"/>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32878-1683-410B-AEEA-0DF09EA5FA62}">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endParaRPr lang="en-US" sz="3100" kern="1200" dirty="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25-08-2025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9FE326-85E6-4395-8F28-A8F972B7BB4E}" type="slidenum">
              <a:rPr lang="en-IN" smtClean="0"/>
              <a:t>11</a:t>
            </a:fld>
            <a:endParaRPr lang="en-IN"/>
          </a:p>
        </p:txBody>
      </p:sp>
    </p:spTree>
    <p:extLst>
      <p:ext uri="{BB962C8B-B14F-4D97-AF65-F5344CB8AC3E}">
        <p14:creationId xmlns:p14="http://schemas.microsoft.com/office/powerpoint/2010/main" val="40901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9FE326-85E6-4395-8F28-A8F972B7BB4E}" type="slidenum">
              <a:rPr lang="en-IN" smtClean="0"/>
              <a:t>12</a:t>
            </a:fld>
            <a:endParaRPr lang="en-IN"/>
          </a:p>
        </p:txBody>
      </p:sp>
    </p:spTree>
    <p:extLst>
      <p:ext uri="{BB962C8B-B14F-4D97-AF65-F5344CB8AC3E}">
        <p14:creationId xmlns:p14="http://schemas.microsoft.com/office/powerpoint/2010/main" val="242662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25-08-2025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25-08-2025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25-08-2025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25-08-2025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25-08-2025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25-08-2025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25-08-2025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25-08-2025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25-08-2025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25-08-2025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25-08-2025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25-08-2025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a:bodyPr>
              <a:lstStyle/>
              <a:p>
                <a:pPr algn="l"/>
                <a:r>
                  <a:rPr lang="en-IN" sz="2400" b="1" dirty="0">
                    <a:latin typeface="Georgia" panose="02040502050405020303" pitchFamily="18" charset="0"/>
                    <a:cs typeface="Arial" panose="020B0604020202020204" pitchFamily="34" charset="0"/>
                  </a:rPr>
                  <a:t>Session Title: </a:t>
                </a:r>
                <a:r>
                  <a:rPr lang="en-US" sz="2400" b="1" dirty="0">
                    <a:solidFill>
                      <a:srgbClr val="002060"/>
                    </a:solidFill>
                    <a:latin typeface="Georgia" panose="02040502050405020303" pitchFamily="18" charset="0"/>
                    <a:cs typeface="Times New Roman" panose="02020603050405020304" pitchFamily="18" charset="0"/>
                  </a:rPr>
                  <a:t>Measure of Dispersion</a:t>
                </a:r>
                <a:br>
                  <a:rPr lang="en-IN" sz="2400" b="1" dirty="0">
                    <a:latin typeface="Georgia" panose="02040502050405020303" pitchFamily="18" charset="0"/>
                    <a:cs typeface="Arial" panose="020B0604020202020204" pitchFamily="34" charset="0"/>
                  </a:rPr>
                </a:br>
                <a:br>
                  <a:rPr lang="en-IN" sz="2400" b="1" dirty="0">
                    <a:latin typeface="Georgia" panose="02040502050405020303" pitchFamily="18" charset="0"/>
                    <a:cs typeface="Arial" panose="020B0604020202020204" pitchFamily="34" charset="0"/>
                  </a:rPr>
                </a:br>
                <a:br>
                  <a:rPr lang="en-IN" sz="2400" b="1" dirty="0">
                    <a:latin typeface="Georgia" panose="02040502050405020303" pitchFamily="18" charset="0"/>
                    <a:cs typeface="Arial" panose="020B0604020202020204" pitchFamily="34" charset="0"/>
                  </a:rPr>
                </a:br>
                <a:r>
                  <a:rPr lang="en-IN" sz="2400" b="1" dirty="0">
                    <a:latin typeface="Georgia" panose="02040502050405020303" pitchFamily="18" charset="0"/>
                    <a:cs typeface="Arial" panose="020B0604020202020204" pitchFamily="34" charset="0"/>
                  </a:rPr>
                  <a:t>Session No.: 04</a:t>
                </a:r>
                <a:br>
                  <a:rPr lang="en-IN" sz="2400" b="1" dirty="0">
                    <a:latin typeface="Georgia" panose="02040502050405020303" pitchFamily="18" charset="0"/>
                    <a:cs typeface="Arial" panose="020B0604020202020204" pitchFamily="34" charset="0"/>
                  </a:rPr>
                </a:br>
                <a:r>
                  <a:rPr lang="en-IN" sz="2400" b="1" dirty="0">
                    <a:latin typeface="Georgia" panose="02040502050405020303" pitchFamily="18" charset="0"/>
                    <a:cs typeface="Arial" panose="020B0604020202020204" pitchFamily="34" charset="0"/>
                  </a:rPr>
                  <a:t>Course Name: Probability and statistics</a:t>
                </a:r>
                <a:br>
                  <a:rPr lang="en-IN" sz="2400" b="1" dirty="0">
                    <a:latin typeface="Georgia" panose="02040502050405020303" pitchFamily="18" charset="0"/>
                    <a:cs typeface="Arial" panose="020B0604020202020204" pitchFamily="34" charset="0"/>
                  </a:rPr>
                </a:br>
                <a:r>
                  <a:rPr lang="en-IN" sz="2400" b="1" dirty="0">
                    <a:latin typeface="Georgia" panose="02040502050405020303" pitchFamily="18" charset="0"/>
                    <a:cs typeface="Arial" panose="020B0604020202020204" pitchFamily="34" charset="0"/>
                  </a:rPr>
                  <a:t>Course Code: </a:t>
                </a:r>
                <a14:m>
                  <m:oMath xmlns:m="http://schemas.openxmlformats.org/officeDocument/2006/math">
                    <m:r>
                      <a:rPr lang="en-US" sz="2400" b="1" i="1" smtClean="0">
                        <a:latin typeface="Cambria Math" panose="02040503050406030204" pitchFamily="18" charset="0"/>
                        <a:cs typeface="Arial" panose="020B0604020202020204" pitchFamily="34" charset="0"/>
                      </a:rPr>
                      <m:t>𝑪</m:t>
                    </m:r>
                    <m:r>
                      <a:rPr lang="en-US" sz="2400" b="1" i="1" smtClean="0">
                        <a:latin typeface="Cambria Math" panose="02040503050406030204" pitchFamily="18" charset="0"/>
                        <a:cs typeface="Arial" panose="020B0604020202020204" pitchFamily="34" charset="0"/>
                      </a:rPr>
                      <m:t>𝟏</m:t>
                    </m:r>
                    <m:r>
                      <a:rPr lang="en-US" sz="2400" b="1" i="1" smtClean="0">
                        <a:latin typeface="Cambria Math" panose="02040503050406030204" pitchFamily="18" charset="0"/>
                        <a:cs typeface="Arial" panose="020B0604020202020204" pitchFamily="34" charset="0"/>
                      </a:rPr>
                      <m:t>𝑼𝑪</m:t>
                    </m:r>
                    <m:r>
                      <a:rPr lang="en-US" sz="2400" b="1" i="1" smtClean="0">
                        <a:latin typeface="Cambria Math" panose="02040503050406030204" pitchFamily="18" charset="0"/>
                        <a:cs typeface="Arial" panose="020B0604020202020204" pitchFamily="34" charset="0"/>
                      </a:rPr>
                      <m:t>𝟑𝟐𝟐</m:t>
                    </m:r>
                    <m:r>
                      <a:rPr lang="en-US" sz="2400" b="1" i="1" smtClean="0">
                        <a:latin typeface="Cambria Math" panose="02040503050406030204" pitchFamily="18" charset="0"/>
                        <a:cs typeface="Arial" panose="020B0604020202020204" pitchFamily="34" charset="0"/>
                      </a:rPr>
                      <m:t>𝑻</m:t>
                    </m:r>
                  </m:oMath>
                </a14:m>
                <a:br>
                  <a:rPr lang="en-IN" sz="2400" b="1" dirty="0">
                    <a:latin typeface="Georgia" panose="02040502050405020303" pitchFamily="18" charset="0"/>
                    <a:cs typeface="Arial" panose="020B0604020202020204" pitchFamily="34" charset="0"/>
                  </a:rPr>
                </a:br>
                <a:br>
                  <a:rPr lang="en-US" sz="2400" b="1" dirty="0">
                    <a:latin typeface="Georgia" panose="02040502050405020303" pitchFamily="18" charset="0"/>
                    <a:cs typeface="Arial" panose="020B0604020202020204" pitchFamily="34" charset="0"/>
                  </a:rPr>
                </a:br>
                <a:br>
                  <a:rPr lang="en-IN" sz="2400" b="1" dirty="0">
                    <a:latin typeface="Georgia" panose="02040502050405020303" pitchFamily="18" charset="0"/>
                    <a:cs typeface="Arial" panose="020B0604020202020204" pitchFamily="34" charset="0"/>
                  </a:rPr>
                </a:br>
                <a:endParaRPr lang="en-IN" sz="2400" b="1" dirty="0">
                  <a:latin typeface="Georgia" panose="02040502050405020303" pitchFamily="18" charset="0"/>
                  <a:cs typeface="Arial" panose="020B0604020202020204" pitchFamily="34" charset="0"/>
                </a:endParaRPr>
              </a:p>
            </p:txBody>
          </p:sp>
        </mc:Choice>
        <mc:Fallback xmlns="">
          <p:sp>
            <p:nvSpPr>
              <p:cNvPr id="2" name="Title 1">
                <a:extLst>
                  <a:ext uri="{FF2B5EF4-FFF2-40B4-BE49-F238E27FC236}">
                    <a16:creationId xmlns:a16="http://schemas.microsoft.com/office/drawing/2014/main" id="{52B4841D-4109-20CB-B253-8EF7C080604D}"/>
                  </a:ext>
                </a:extLst>
              </p:cNvPr>
              <p:cNvSpPr>
                <a:spLocks noGrp="1" noRot="1" noChangeAspect="1" noMove="1" noResize="1" noEditPoints="1" noAdjustHandles="1" noChangeArrowheads="1" noChangeShapeType="1" noTextEdit="1"/>
              </p:cNvSpPr>
              <p:nvPr>
                <p:ph type="ctrTitle"/>
              </p:nvPr>
            </p:nvSpPr>
            <p:spPr>
              <a:xfrm>
                <a:off x="477981" y="1122362"/>
                <a:ext cx="8366216" cy="4909225"/>
              </a:xfrm>
              <a:blipFill>
                <a:blip r:embed="rId2"/>
                <a:stretch>
                  <a:fillRect l="-109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8" name="Picture 7">
            <a:extLst>
              <a:ext uri="{FF2B5EF4-FFF2-40B4-BE49-F238E27FC236}">
                <a16:creationId xmlns:a16="http://schemas.microsoft.com/office/drawing/2014/main" id="{D622C87D-66F3-E0F4-0306-4C9A87A52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CF5D3-4EAA-BD62-31D0-A14CFFEE4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9625A-7A15-FA75-6374-A934BB20494B}"/>
              </a:ext>
            </a:extLst>
          </p:cNvPr>
          <p:cNvSpPr>
            <a:spLocks noGrp="1"/>
          </p:cNvSpPr>
          <p:nvPr>
            <p:ph type="title"/>
          </p:nvPr>
        </p:nvSpPr>
        <p:spPr>
          <a:xfrm>
            <a:off x="589935" y="1172145"/>
            <a:ext cx="10441857" cy="740239"/>
          </a:xfrm>
        </p:spPr>
        <p:txBody>
          <a:bodyPr vert="horz" lIns="91440" tIns="45720" rIns="91440" bIns="45720" rtlCol="0" anchor="t">
            <a:normAutofit/>
          </a:bodyPr>
          <a:lstStyle/>
          <a:p>
            <a:r>
              <a:rPr lang="en-US" sz="2400" b="1" dirty="0">
                <a:solidFill>
                  <a:schemeClr val="tx2"/>
                </a:solidFill>
              </a:rPr>
              <a:t>            Range:  </a:t>
            </a:r>
            <a:r>
              <a:rPr lang="en-US" sz="2400" b="0" i="0" u="none" strike="noStrike" baseline="0" dirty="0">
                <a:latin typeface="TimesNewRoman"/>
              </a:rPr>
              <a:t>Range of a series or set of data = Maximum value – Minimum value.</a:t>
            </a:r>
            <a:endParaRPr lang="en-US" sz="2400" b="1" dirty="0">
              <a:solidFill>
                <a:schemeClr val="tx2"/>
              </a:solidFill>
            </a:endParaRPr>
          </a:p>
        </p:txBody>
      </p:sp>
      <p:sp>
        <p:nvSpPr>
          <p:cNvPr id="7" name="Footer Placeholder 6">
            <a:extLst>
              <a:ext uri="{FF2B5EF4-FFF2-40B4-BE49-F238E27FC236}">
                <a16:creationId xmlns:a16="http://schemas.microsoft.com/office/drawing/2014/main" id="{E74630E8-FF69-D12B-1F78-098EC3E71448}"/>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D6B21A34-FC6F-BE5D-0049-1337FCC21946}"/>
              </a:ext>
            </a:extLst>
          </p:cNvPr>
          <p:cNvSpPr>
            <a:spLocks noGrp="1"/>
          </p:cNvSpPr>
          <p:nvPr>
            <p:ph type="sldNum" sz="quarter" idx="12"/>
          </p:nvPr>
        </p:nvSpPr>
        <p:spPr/>
        <p:txBody>
          <a:bodyPr/>
          <a:lstStyle/>
          <a:p>
            <a:fld id="{26510230-8DD5-4BA5-AB2D-CA30FC08F9D7}" type="slidenum">
              <a:rPr lang="en-IN" smtClean="0"/>
              <a:t>10</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67111F23-D7EF-6BA4-A979-76B0C32B4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C3B9E2E1-2030-D442-E4E9-34971183A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Rounded Corners 3">
            <a:extLst>
              <a:ext uri="{FF2B5EF4-FFF2-40B4-BE49-F238E27FC236}">
                <a16:creationId xmlns:a16="http://schemas.microsoft.com/office/drawing/2014/main" id="{0D3F55D0-8C9C-07DE-A3CC-4F45BAB7AF43}"/>
              </a:ext>
            </a:extLst>
          </p:cNvPr>
          <p:cNvSpPr/>
          <p:nvPr/>
        </p:nvSpPr>
        <p:spPr>
          <a:xfrm>
            <a:off x="911943" y="1850922"/>
            <a:ext cx="10441857" cy="157807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For example, in the opening question,</a:t>
            </a:r>
          </a:p>
          <a:p>
            <a:pPr algn="l"/>
            <a:r>
              <a:rPr lang="en-US" sz="2200" b="0" i="0" u="none" strike="noStrike" baseline="0" dirty="0">
                <a:solidFill>
                  <a:schemeClr val="tx1"/>
                </a:solidFill>
                <a:latin typeface="TimesNewRoman"/>
              </a:rPr>
              <a:t>In case of batsman A, </a:t>
            </a:r>
            <a:r>
              <a:rPr lang="en-US" sz="2200" b="1" i="0" u="none" strike="noStrike" baseline="0" dirty="0">
                <a:solidFill>
                  <a:schemeClr val="accent4">
                    <a:lumMod val="50000"/>
                  </a:schemeClr>
                </a:solidFill>
                <a:latin typeface="TimesNewRoman"/>
              </a:rPr>
              <a:t>Range = 117 – 0 = 117</a:t>
            </a:r>
            <a:r>
              <a:rPr lang="en-US" sz="2200" b="0" i="0" u="none" strike="noStrike" baseline="0" dirty="0">
                <a:solidFill>
                  <a:schemeClr val="tx1"/>
                </a:solidFill>
                <a:latin typeface="TimesNewRoman"/>
              </a:rPr>
              <a:t> and for batsman B, </a:t>
            </a:r>
            <a:r>
              <a:rPr lang="en-US" sz="2200" b="0" i="0" u="none" strike="noStrike" baseline="0" dirty="0">
                <a:solidFill>
                  <a:schemeClr val="accent4">
                    <a:lumMod val="50000"/>
                  </a:schemeClr>
                </a:solidFill>
                <a:latin typeface="TimesNewRoman"/>
              </a:rPr>
              <a:t>Range = 60 – 46 = 14</a:t>
            </a:r>
            <a:r>
              <a:rPr lang="en-US" sz="2200" b="0" i="0" u="none" strike="noStrike" baseline="0" dirty="0">
                <a:solidFill>
                  <a:schemeClr val="tx1"/>
                </a:solidFill>
                <a:latin typeface="TimesNewRoman"/>
              </a:rPr>
              <a:t>.</a:t>
            </a:r>
          </a:p>
          <a:p>
            <a:pPr algn="l"/>
            <a:r>
              <a:rPr lang="en-US" sz="2200" b="0" i="0" u="none" strike="noStrike" baseline="0" dirty="0">
                <a:solidFill>
                  <a:schemeClr val="tx1"/>
                </a:solidFill>
                <a:latin typeface="TimesNewRoman"/>
              </a:rPr>
              <a:t>Clearly, Range of A &gt; Range of B. Therefore, the scores are scattered or dispersed in</a:t>
            </a:r>
          </a:p>
          <a:p>
            <a:pPr algn="l"/>
            <a:r>
              <a:rPr lang="en-US" sz="2200" b="0" i="0" u="none" strike="noStrike" baseline="0" dirty="0">
                <a:solidFill>
                  <a:schemeClr val="tx1"/>
                </a:solidFill>
                <a:latin typeface="TimesNewRoman"/>
              </a:rPr>
              <a:t>case of A while for B these are close to each other.</a:t>
            </a:r>
            <a:endParaRPr lang="en-US" sz="2200" dirty="0">
              <a:solidFill>
                <a:schemeClr val="tx1"/>
              </a:solidFill>
            </a:endParaRPr>
          </a:p>
        </p:txBody>
      </p:sp>
      <p:sp>
        <p:nvSpPr>
          <p:cNvPr id="5" name="Rectangle 4">
            <a:extLst>
              <a:ext uri="{FF2B5EF4-FFF2-40B4-BE49-F238E27FC236}">
                <a16:creationId xmlns:a16="http://schemas.microsoft.com/office/drawing/2014/main" id="{6C848187-AA22-2C48-9599-3C143759A4C4}"/>
              </a:ext>
            </a:extLst>
          </p:cNvPr>
          <p:cNvSpPr/>
          <p:nvPr/>
        </p:nvSpPr>
        <p:spPr>
          <a:xfrm>
            <a:off x="1032387" y="3872543"/>
            <a:ext cx="10321413" cy="1150374"/>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0" i="0" u="none" strike="noStrike" baseline="0" dirty="0">
                <a:solidFill>
                  <a:schemeClr val="accent4">
                    <a:lumMod val="50000"/>
                  </a:schemeClr>
                </a:solidFill>
                <a:latin typeface="TimesNewRoman"/>
              </a:rPr>
              <a:t>Note that: </a:t>
            </a:r>
            <a:r>
              <a:rPr lang="en-US" sz="2400" b="0" i="0" u="none" strike="noStrike" baseline="0" dirty="0">
                <a:solidFill>
                  <a:schemeClr val="tx1"/>
                </a:solidFill>
                <a:latin typeface="TimesNewRoman"/>
              </a:rPr>
              <a:t>The range of data gives us a rough idea of variability or scatter but does not tell about the dispersion of the data from a measure of central tendency.</a:t>
            </a:r>
            <a:endParaRPr lang="en-US" sz="2400" dirty="0">
              <a:solidFill>
                <a:schemeClr val="tx1"/>
              </a:solidFill>
            </a:endParaRPr>
          </a:p>
        </p:txBody>
      </p:sp>
    </p:spTree>
    <p:extLst>
      <p:ext uri="{BB962C8B-B14F-4D97-AF65-F5344CB8AC3E}">
        <p14:creationId xmlns:p14="http://schemas.microsoft.com/office/powerpoint/2010/main" val="360325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94D2E-8A8D-D9D2-0508-594D41F60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AE0AD-95EC-EE76-3B3A-EAA5A856093E}"/>
              </a:ext>
            </a:extLst>
          </p:cNvPr>
          <p:cNvSpPr>
            <a:spLocks noGrp="1"/>
          </p:cNvSpPr>
          <p:nvPr>
            <p:ph type="title"/>
          </p:nvPr>
        </p:nvSpPr>
        <p:spPr>
          <a:xfrm>
            <a:off x="3724854" y="891124"/>
            <a:ext cx="3428114" cy="548406"/>
          </a:xfrm>
        </p:spPr>
        <p:txBody>
          <a:bodyPr vert="horz" lIns="91440" tIns="45720" rIns="91440" bIns="45720" rtlCol="0" anchor="t">
            <a:normAutofit fontScale="90000"/>
          </a:bodyPr>
          <a:lstStyle/>
          <a:p>
            <a:r>
              <a:rPr lang="en-US" sz="4000" b="1" dirty="0">
                <a:solidFill>
                  <a:schemeClr val="tx2"/>
                </a:solidFill>
              </a:rPr>
              <a:t>Mean Deviation</a:t>
            </a:r>
          </a:p>
        </p:txBody>
      </p:sp>
      <p:sp>
        <p:nvSpPr>
          <p:cNvPr id="7" name="Footer Placeholder 6">
            <a:extLst>
              <a:ext uri="{FF2B5EF4-FFF2-40B4-BE49-F238E27FC236}">
                <a16:creationId xmlns:a16="http://schemas.microsoft.com/office/drawing/2014/main" id="{F434D011-3995-604A-9FB8-671EB9D851E0}"/>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5C2EA098-4DBB-CA00-DC54-4A3972F75425}"/>
              </a:ext>
            </a:extLst>
          </p:cNvPr>
          <p:cNvSpPr>
            <a:spLocks noGrp="1"/>
          </p:cNvSpPr>
          <p:nvPr>
            <p:ph type="sldNum" sz="quarter" idx="12"/>
          </p:nvPr>
        </p:nvSpPr>
        <p:spPr/>
        <p:txBody>
          <a:bodyPr/>
          <a:lstStyle/>
          <a:p>
            <a:fld id="{26510230-8DD5-4BA5-AB2D-CA30FC08F9D7}" type="slidenum">
              <a:rPr lang="en-IN" smtClean="0"/>
              <a:t>11</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D447A676-A3F3-8458-EA31-7C81349AF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304FF310-F77D-52AF-025B-563D7AE985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3">
            <a:extLst>
              <a:ext uri="{FF2B5EF4-FFF2-40B4-BE49-F238E27FC236}">
                <a16:creationId xmlns:a16="http://schemas.microsoft.com/office/drawing/2014/main" id="{1F341F5F-8005-D610-A41E-CF56A0A533F7}"/>
              </a:ext>
            </a:extLst>
          </p:cNvPr>
          <p:cNvSpPr/>
          <p:nvPr/>
        </p:nvSpPr>
        <p:spPr>
          <a:xfrm>
            <a:off x="1002890" y="1431292"/>
            <a:ext cx="10350909" cy="6776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b="0" i="0" u="none" strike="noStrike" baseline="0" dirty="0">
                <a:solidFill>
                  <a:schemeClr val="tx1"/>
                </a:solidFill>
                <a:latin typeface="TimesNewRoman"/>
              </a:rPr>
              <a:t>Recall that the </a:t>
            </a:r>
            <a:r>
              <a:rPr lang="en-US" sz="2400" b="0" i="0" u="none" strike="noStrike" baseline="0" dirty="0">
                <a:solidFill>
                  <a:srgbClr val="FF0000"/>
                </a:solidFill>
                <a:latin typeface="TimesNewRoman"/>
              </a:rPr>
              <a:t>deviation of an observation</a:t>
            </a:r>
            <a:r>
              <a:rPr lang="en-US" sz="2400" b="0" i="0" u="none" strike="noStrike" baseline="0" dirty="0">
                <a:solidFill>
                  <a:schemeClr val="tx1"/>
                </a:solidFill>
                <a:latin typeface="TimesNewRoman"/>
              </a:rPr>
              <a:t> </a:t>
            </a:r>
            <a:r>
              <a:rPr lang="en-US" sz="2400" b="0" i="1" u="none" strike="noStrike" baseline="0" dirty="0">
                <a:solidFill>
                  <a:schemeClr val="tx1"/>
                </a:solidFill>
                <a:latin typeface="TimesNewRoman,Italic"/>
              </a:rPr>
              <a:t>x </a:t>
            </a:r>
            <a:r>
              <a:rPr lang="en-US" sz="2400" b="0" i="0" u="none" strike="noStrike" baseline="0" dirty="0">
                <a:solidFill>
                  <a:schemeClr val="tx1"/>
                </a:solidFill>
                <a:latin typeface="TimesNewRoman"/>
              </a:rPr>
              <a:t>from a fixed value </a:t>
            </a:r>
            <a:r>
              <a:rPr lang="en-US" sz="2400" b="0" i="1" u="none" strike="noStrike" baseline="0" dirty="0">
                <a:solidFill>
                  <a:schemeClr val="tx1"/>
                </a:solidFill>
                <a:latin typeface="TimesNewRoman,Italic"/>
              </a:rPr>
              <a:t>‘a’ </a:t>
            </a:r>
            <a:r>
              <a:rPr lang="en-US" sz="2400" b="0" i="0" u="none" strike="noStrike" baseline="0" dirty="0">
                <a:solidFill>
                  <a:schemeClr val="tx1"/>
                </a:solidFill>
                <a:latin typeface="TimesNewRoman"/>
              </a:rPr>
              <a:t>is the difference</a:t>
            </a:r>
          </a:p>
          <a:p>
            <a:pPr algn="l"/>
            <a:r>
              <a:rPr lang="en-US" sz="2400" b="0" i="1" u="none" strike="noStrike" baseline="0" dirty="0">
                <a:solidFill>
                  <a:schemeClr val="tx1"/>
                </a:solidFill>
                <a:latin typeface="TimesNewRoman,Italic"/>
              </a:rPr>
              <a:t>x </a:t>
            </a:r>
            <a:r>
              <a:rPr lang="en-US" sz="2400" b="0" i="0" u="none" strike="noStrike" baseline="0" dirty="0">
                <a:solidFill>
                  <a:schemeClr val="tx1"/>
                </a:solidFill>
                <a:latin typeface="TimesNewRoman"/>
              </a:rPr>
              <a:t>– </a:t>
            </a:r>
            <a:r>
              <a:rPr lang="en-US" sz="2400" b="0" i="1" u="none" strike="noStrike" baseline="0" dirty="0">
                <a:solidFill>
                  <a:schemeClr val="tx1"/>
                </a:solidFill>
                <a:latin typeface="TimesNewRoman,Italic"/>
              </a:rPr>
              <a:t>a</a:t>
            </a:r>
            <a:r>
              <a:rPr lang="en-US" sz="2400" b="0" i="0" u="none" strike="noStrike" baseline="0" dirty="0">
                <a:solidFill>
                  <a:schemeClr val="tx1"/>
                </a:solidFill>
                <a:latin typeface="TimesNewRoman"/>
              </a:rPr>
              <a:t>.</a:t>
            </a:r>
            <a:endParaRPr lang="en-US" sz="2400" dirty="0">
              <a:solidFill>
                <a:schemeClr val="tx1"/>
              </a:solidFill>
            </a:endParaRPr>
          </a:p>
        </p:txBody>
      </p:sp>
      <p:sp>
        <p:nvSpPr>
          <p:cNvPr id="5" name="Rectangle: Rounded Corners 4">
            <a:extLst>
              <a:ext uri="{FF2B5EF4-FFF2-40B4-BE49-F238E27FC236}">
                <a16:creationId xmlns:a16="http://schemas.microsoft.com/office/drawing/2014/main" id="{EEFC18E1-D9FA-9A34-6059-3B1D0EF21AC0}"/>
              </a:ext>
            </a:extLst>
          </p:cNvPr>
          <p:cNvSpPr/>
          <p:nvPr/>
        </p:nvSpPr>
        <p:spPr>
          <a:xfrm>
            <a:off x="838201" y="2198917"/>
            <a:ext cx="10515598" cy="439675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2400" b="0" i="0" u="none" strike="noStrike" baseline="0" dirty="0">
              <a:solidFill>
                <a:schemeClr val="tx1"/>
              </a:solidFill>
              <a:latin typeface="TimesNewRoman"/>
            </a:endParaRPr>
          </a:p>
          <a:p>
            <a:pPr algn="just"/>
            <a:r>
              <a:rPr lang="en-US" sz="2400" b="0" i="0" u="none" strike="noStrike" baseline="0" dirty="0">
                <a:solidFill>
                  <a:schemeClr val="tx1"/>
                </a:solidFill>
                <a:latin typeface="TimesNewRoman"/>
              </a:rPr>
              <a:t>The mean deviation about a central value ‘</a:t>
            </a:r>
            <a:r>
              <a:rPr lang="en-US" sz="2400" b="0" i="1" u="none" strike="noStrike" baseline="0" dirty="0">
                <a:solidFill>
                  <a:schemeClr val="tx1"/>
                </a:solidFill>
                <a:latin typeface="TimesNewRoman,Italic"/>
              </a:rPr>
              <a:t>a</a:t>
            </a:r>
            <a:r>
              <a:rPr lang="en-US" sz="2400" b="0" i="0" u="none" strike="noStrike" baseline="0" dirty="0">
                <a:solidFill>
                  <a:schemeClr val="tx1"/>
                </a:solidFill>
                <a:latin typeface="TimesNewRoman"/>
              </a:rPr>
              <a:t>’ (</a:t>
            </a:r>
            <a:r>
              <a:rPr lang="en-US" sz="2400" b="0" i="0" u="sng" strike="noStrike" baseline="0" dirty="0">
                <a:solidFill>
                  <a:schemeClr val="accent3">
                    <a:lumMod val="60000"/>
                    <a:lumOff val="40000"/>
                  </a:schemeClr>
                </a:solidFill>
                <a:latin typeface="TimesNewRoman"/>
              </a:rPr>
              <a:t>mean or median)</a:t>
            </a:r>
            <a:r>
              <a:rPr lang="en-US" sz="2400" b="0" i="0" strike="noStrike" baseline="0" dirty="0">
                <a:solidFill>
                  <a:schemeClr val="accent3">
                    <a:lumMod val="60000"/>
                    <a:lumOff val="40000"/>
                  </a:schemeClr>
                </a:solidFill>
                <a:latin typeface="TimesNewRoman"/>
              </a:rPr>
              <a:t> </a:t>
            </a:r>
            <a:r>
              <a:rPr lang="en-US" sz="2400" b="0" i="0" u="none" strike="noStrike" baseline="0" dirty="0">
                <a:solidFill>
                  <a:schemeClr val="tx1"/>
                </a:solidFill>
                <a:latin typeface="TimesNewRoman"/>
              </a:rPr>
              <a:t>is the mean of the absolute values of the deviations of the observations from ‘</a:t>
            </a:r>
            <a:r>
              <a:rPr lang="en-US" sz="2400" b="0" i="1" u="none" strike="noStrike" baseline="0" dirty="0">
                <a:solidFill>
                  <a:schemeClr val="tx1"/>
                </a:solidFill>
                <a:latin typeface="TimesNewRoman,Italic"/>
              </a:rPr>
              <a:t>a</a:t>
            </a:r>
            <a:r>
              <a:rPr lang="en-US" sz="2400" b="0" i="0" u="none" strike="noStrike" baseline="0" dirty="0">
                <a:solidFill>
                  <a:schemeClr val="tx1"/>
                </a:solidFill>
                <a:latin typeface="TimesNewRoman"/>
              </a:rPr>
              <a:t>’. </a:t>
            </a:r>
            <a:r>
              <a:rPr lang="en-US" sz="2400" b="0" i="0" u="none" strike="noStrike" baseline="0" dirty="0">
                <a:solidFill>
                  <a:schemeClr val="tx2">
                    <a:lumMod val="75000"/>
                    <a:lumOff val="25000"/>
                  </a:schemeClr>
                </a:solidFill>
                <a:latin typeface="TimesNewRoman"/>
              </a:rPr>
              <a:t>The mean deviation from ‘</a:t>
            </a:r>
            <a:r>
              <a:rPr lang="en-US" sz="2400" b="0" i="1" u="none" strike="noStrike" baseline="0" dirty="0">
                <a:solidFill>
                  <a:schemeClr val="tx2">
                    <a:lumMod val="75000"/>
                    <a:lumOff val="25000"/>
                  </a:schemeClr>
                </a:solidFill>
                <a:latin typeface="TimesNewRoman,Italic"/>
              </a:rPr>
              <a:t>a</a:t>
            </a:r>
            <a:r>
              <a:rPr lang="en-US" sz="2400" b="0" i="0" u="none" strike="noStrike" baseline="0" dirty="0">
                <a:solidFill>
                  <a:schemeClr val="tx2">
                    <a:lumMod val="75000"/>
                    <a:lumOff val="25000"/>
                  </a:schemeClr>
                </a:solidFill>
                <a:latin typeface="TimesNewRoman"/>
              </a:rPr>
              <a:t>’ is denoted as M.D</a:t>
            </a:r>
            <a:r>
              <a:rPr lang="en-US" sz="2400" b="0" i="0" u="none" strike="noStrike" baseline="0" dirty="0">
                <a:solidFill>
                  <a:schemeClr val="tx1"/>
                </a:solidFill>
                <a:latin typeface="TimesNewRoman"/>
              </a:rPr>
              <a:t>. </a:t>
            </a:r>
            <a:r>
              <a:rPr lang="en-US" sz="2400" dirty="0">
                <a:solidFill>
                  <a:srgbClr val="FF0000"/>
                </a:solidFill>
                <a:latin typeface="TimesNewRoman"/>
              </a:rPr>
              <a:t>It Shows how much data values deviate from the mean or median </a:t>
            </a:r>
            <a:r>
              <a:rPr lang="en-US" sz="2400" dirty="0">
                <a:solidFill>
                  <a:schemeClr val="tx1"/>
                </a:solidFill>
                <a:latin typeface="TimesNewRoman"/>
              </a:rPr>
              <a:t>and </a:t>
            </a:r>
            <a:r>
              <a:rPr lang="en-US" sz="2400" dirty="0">
                <a:solidFill>
                  <a:srgbClr val="FF0000"/>
                </a:solidFill>
                <a:latin typeface="TimesNewRoman"/>
              </a:rPr>
              <a:t>compared to range, it provides a better sense of variability.</a:t>
            </a:r>
          </a:p>
          <a:p>
            <a:pPr algn="just">
              <a:buNone/>
            </a:pPr>
            <a:endParaRPr lang="en-US" sz="2400" dirty="0">
              <a:solidFill>
                <a:schemeClr val="tx1"/>
              </a:solidFill>
              <a:latin typeface="TimesNewRoman"/>
            </a:endParaRPr>
          </a:p>
          <a:p>
            <a:pPr algn="just">
              <a:buNone/>
            </a:pPr>
            <a:r>
              <a:rPr lang="en-US" sz="2800" b="1" dirty="0">
                <a:solidFill>
                  <a:schemeClr val="tx1"/>
                </a:solidFill>
                <a:latin typeface="TimesNewRoman"/>
              </a:rPr>
              <a:t>Compare with the Mean or Median</a:t>
            </a:r>
          </a:p>
          <a:p>
            <a:pPr algn="just">
              <a:buNone/>
            </a:pPr>
            <a:endParaRPr lang="en-US" sz="2400" dirty="0">
              <a:solidFill>
                <a:schemeClr val="tx1"/>
              </a:solidFill>
              <a:latin typeface="TimesNewRoman"/>
            </a:endParaRPr>
          </a:p>
          <a:p>
            <a:pPr marL="342900" indent="-342900" algn="just">
              <a:buFont typeface="Wingdings" panose="05000000000000000000" pitchFamily="2" charset="2"/>
              <a:buChar char="Ø"/>
            </a:pPr>
            <a:r>
              <a:rPr lang="en-US" sz="2400" dirty="0">
                <a:solidFill>
                  <a:schemeClr val="tx1"/>
                </a:solidFill>
                <a:latin typeface="TimesNewRoman"/>
              </a:rPr>
              <a:t>If the mean deviation is relatively small compared to the mean/median, the data points are closely packed (less dispersion).</a:t>
            </a:r>
          </a:p>
          <a:p>
            <a:pPr marL="342900" indent="-342900" algn="just">
              <a:buFont typeface="Wingdings" panose="05000000000000000000" pitchFamily="2" charset="2"/>
              <a:buChar char="Ø"/>
            </a:pPr>
            <a:r>
              <a:rPr lang="en-US" sz="2400" dirty="0">
                <a:solidFill>
                  <a:schemeClr val="tx1"/>
                </a:solidFill>
                <a:latin typeface="TimesNewRoman"/>
              </a:rPr>
              <a:t>If the mean deviation is large, the data points are widely spread (high</a:t>
            </a:r>
          </a:p>
          <a:p>
            <a:pPr algn="just"/>
            <a:endParaRPr lang="en-US" sz="2400" dirty="0">
              <a:solidFill>
                <a:schemeClr val="tx1"/>
              </a:solidFill>
              <a:latin typeface="TimesNewRoman"/>
            </a:endParaRPr>
          </a:p>
        </p:txBody>
      </p:sp>
    </p:spTree>
    <p:extLst>
      <p:ext uri="{BB962C8B-B14F-4D97-AF65-F5344CB8AC3E}">
        <p14:creationId xmlns:p14="http://schemas.microsoft.com/office/powerpoint/2010/main" val="168960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54586958-1DB9-1CC5-53F8-FFDE8D57502D}"/>
              </a:ext>
            </a:extLst>
          </p:cNvPr>
          <p:cNvSpPr>
            <a:spLocks noGrp="1"/>
          </p:cNvSpPr>
          <p:nvPr>
            <p:ph type="ftr" sz="quarter" idx="11"/>
          </p:nvPr>
        </p:nvSpPr>
        <p:spPr/>
        <p:txBody>
          <a:bodyPr/>
          <a:lstStyle/>
          <a:p>
            <a:r>
              <a:rPr lang="en-IN"/>
              <a:t>Galgotias University</a:t>
            </a:r>
          </a:p>
        </p:txBody>
      </p:sp>
      <p:sp>
        <p:nvSpPr>
          <p:cNvPr id="8" name="Slide Number Placeholder 7">
            <a:extLst>
              <a:ext uri="{FF2B5EF4-FFF2-40B4-BE49-F238E27FC236}">
                <a16:creationId xmlns:a16="http://schemas.microsoft.com/office/drawing/2014/main" id="{0FBC34C4-937D-0155-8F30-D6ACD001CD6C}"/>
              </a:ext>
            </a:extLst>
          </p:cNvPr>
          <p:cNvSpPr>
            <a:spLocks noGrp="1"/>
          </p:cNvSpPr>
          <p:nvPr>
            <p:ph type="sldNum" sz="quarter" idx="12"/>
          </p:nvPr>
        </p:nvSpPr>
        <p:spPr/>
        <p:txBody>
          <a:bodyPr/>
          <a:lstStyle/>
          <a:p>
            <a:fld id="{26510230-8DD5-4BA5-AB2D-CA30FC08F9D7}" type="slidenum">
              <a:rPr lang="en-IN" smtClean="0"/>
              <a:t>12</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64174061-BF99-492B-2C4A-23874DE91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C44D92CE-8282-0BEE-C5B9-AD12742F2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9" name="Content Placeholder 8">
            <a:extLst>
              <a:ext uri="{FF2B5EF4-FFF2-40B4-BE49-F238E27FC236}">
                <a16:creationId xmlns:a16="http://schemas.microsoft.com/office/drawing/2014/main" id="{5E676DEE-605C-5514-2287-3AC72D65140A}"/>
              </a:ext>
            </a:extLst>
          </p:cNvPr>
          <p:cNvSpPr>
            <a:spLocks noGrp="1"/>
          </p:cNvSpPr>
          <p:nvPr>
            <p:ph idx="1"/>
          </p:nvPr>
        </p:nvSpPr>
        <p:spPr/>
        <p:txBody>
          <a:bodyPr/>
          <a:lstStyle/>
          <a:p>
            <a:pPr marL="0" indent="0">
              <a:buNone/>
            </a:pPr>
            <a:r>
              <a:rPr lang="en-US" dirty="0"/>
              <a:t> </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35365795-A19F-3092-66E9-97E8E084F879}"/>
                  </a:ext>
                </a:extLst>
              </p:cNvPr>
              <p:cNvSpPr/>
              <p:nvPr/>
            </p:nvSpPr>
            <p:spPr>
              <a:xfrm>
                <a:off x="324787" y="920877"/>
                <a:ext cx="11542426" cy="54354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2400" b="1" i="0" u="none" strike="noStrike" baseline="0" dirty="0">
                  <a:solidFill>
                    <a:srgbClr val="FF0000"/>
                  </a:solidFill>
                  <a:latin typeface="TimesNewRoman"/>
                </a:endParaRPr>
              </a:p>
              <a:p>
                <a:pPr algn="just"/>
                <a:endParaRPr lang="en-US" sz="2400" b="1" i="0" u="none" strike="noStrike" baseline="0" dirty="0">
                  <a:solidFill>
                    <a:srgbClr val="FF0000"/>
                  </a:solidFill>
                  <a:latin typeface="TimesNewRoman"/>
                </a:endParaRPr>
              </a:p>
              <a:p>
                <a:pPr algn="just"/>
                <a:r>
                  <a:rPr lang="en-US" sz="2400" b="1" i="0" u="none" strike="noStrike" baseline="0" dirty="0">
                    <a:solidFill>
                      <a:srgbClr val="FF0000"/>
                    </a:solidFill>
                    <a:latin typeface="TimesNewRoman"/>
                  </a:rPr>
                  <a:t>Formulas:  </a:t>
                </a:r>
                <a:r>
                  <a:rPr lang="en-US" sz="2400" b="1" dirty="0">
                    <a:solidFill>
                      <a:srgbClr val="00B050"/>
                    </a:solidFill>
                    <a:latin typeface="TimesNewRoman"/>
                  </a:rPr>
                  <a:t>1. For Individual data: </a:t>
                </a:r>
                <a:r>
                  <a:rPr lang="en-US" sz="2400" b="1" i="0" u="none" strike="noStrike" baseline="0" dirty="0">
                    <a:solidFill>
                      <a:schemeClr val="tx1"/>
                    </a:solidFill>
                    <a:latin typeface="TimesNewRoman"/>
                  </a:rPr>
                  <a:t>Let </a:t>
                </a:r>
                <a:r>
                  <a:rPr lang="en-US" sz="2400" b="1" i="1" u="none" strike="noStrike" baseline="0" dirty="0">
                    <a:solidFill>
                      <a:schemeClr val="tx1"/>
                    </a:solidFill>
                    <a:latin typeface="TimesNewRoman,Italic"/>
                  </a:rPr>
                  <a:t>n </a:t>
                </a:r>
                <a:r>
                  <a:rPr lang="en-US" sz="2400" b="1" i="0" u="none" strike="noStrike" baseline="0" dirty="0">
                    <a:solidFill>
                      <a:schemeClr val="tx1"/>
                    </a:solidFill>
                    <a:latin typeface="TimesNewRoman"/>
                  </a:rPr>
                  <a:t>observations be</a:t>
                </a:r>
                <a:r>
                  <a:rPr lang="en-US" sz="2400" b="1" i="0" u="none" strike="noStrike" dirty="0">
                    <a:solidFill>
                      <a:schemeClr val="tx1"/>
                    </a:solidFill>
                    <a:latin typeface="TimesNewRoman"/>
                  </a:rPr>
                  <a:t> </a:t>
                </a:r>
                <a14:m>
                  <m:oMath xmlns:m="http://schemas.openxmlformats.org/officeDocument/2006/math">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𝟏</m:t>
                        </m:r>
                      </m:sub>
                    </m:sSub>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𝟐</m:t>
                        </m:r>
                      </m:sub>
                    </m:sSub>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𝟑</m:t>
                        </m:r>
                      </m:sub>
                    </m:sSub>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𝒏</m:t>
                        </m:r>
                      </m:sub>
                    </m:sSub>
                  </m:oMath>
                </a14:m>
                <a:r>
                  <a:rPr lang="en-US" sz="2400" b="1" i="1" u="none" strike="noStrike" baseline="0" dirty="0">
                    <a:solidFill>
                      <a:schemeClr val="tx1"/>
                    </a:solidFill>
                    <a:latin typeface="TimesNewRoman,Italic"/>
                  </a:rPr>
                  <a:t>. Then</a:t>
                </a:r>
                <a:r>
                  <a:rPr lang="en-US" sz="2400" b="1" i="1" u="none" strike="noStrike" dirty="0">
                    <a:solidFill>
                      <a:schemeClr val="tx1"/>
                    </a:solidFill>
                    <a:latin typeface="TimesNewRoman,Italic"/>
                  </a:rPr>
                  <a:t> </a:t>
                </a:r>
                <a14:m>
                  <m:oMath xmlns:m="http://schemas.openxmlformats.org/officeDocument/2006/math">
                    <m:r>
                      <a:rPr lang="en-US" sz="2800" b="1" i="1" u="none" strike="noStrike" baseline="0" smtClean="0">
                        <a:solidFill>
                          <a:srgbClr val="C00000"/>
                        </a:solidFill>
                        <a:latin typeface="Cambria Math" panose="02040503050406030204" pitchFamily="18" charset="0"/>
                      </a:rPr>
                      <m:t>𝑴</m:t>
                    </m:r>
                    <m:r>
                      <a:rPr lang="en-US" sz="2800" b="1" i="1" u="none" strike="noStrike" baseline="0" smtClean="0">
                        <a:solidFill>
                          <a:srgbClr val="C00000"/>
                        </a:solidFill>
                        <a:latin typeface="Cambria Math" panose="02040503050406030204" pitchFamily="18" charset="0"/>
                      </a:rPr>
                      <m:t>.</m:t>
                    </m:r>
                    <m:r>
                      <a:rPr lang="en-US" sz="2800" b="1" i="1" u="none" strike="noStrike" baseline="0" smtClean="0">
                        <a:solidFill>
                          <a:srgbClr val="C00000"/>
                        </a:solidFill>
                        <a:latin typeface="Cambria Math" panose="02040503050406030204" pitchFamily="18" charset="0"/>
                      </a:rPr>
                      <m:t>𝑫</m:t>
                    </m:r>
                    <m:r>
                      <a:rPr lang="en-US" sz="2800" b="1" i="1" u="none" strike="noStrike" baseline="0" smtClean="0">
                        <a:solidFill>
                          <a:srgbClr val="C00000"/>
                        </a:solidFill>
                        <a:latin typeface="Cambria Math" panose="02040503050406030204" pitchFamily="18" charset="0"/>
                      </a:rPr>
                      <m:t>=</m:t>
                    </m:r>
                    <m:f>
                      <m:fPr>
                        <m:ctrlPr>
                          <a:rPr lang="en-US" sz="2800" b="1" i="1" u="none" strike="noStrike" baseline="0" smtClean="0">
                            <a:solidFill>
                              <a:srgbClr val="C00000"/>
                            </a:solidFill>
                            <a:latin typeface="Cambria Math" panose="02040503050406030204" pitchFamily="18" charset="0"/>
                          </a:rPr>
                        </m:ctrlPr>
                      </m:fPr>
                      <m:num>
                        <m:r>
                          <a:rPr lang="en-US" sz="2800" b="1" i="1" u="none" strike="noStrike" baseline="0" smtClean="0">
                            <a:solidFill>
                              <a:srgbClr val="C00000"/>
                            </a:solidFill>
                            <a:latin typeface="Cambria Math" panose="02040503050406030204" pitchFamily="18" charset="0"/>
                          </a:rPr>
                          <m:t>𝟏</m:t>
                        </m:r>
                      </m:num>
                      <m:den>
                        <m:r>
                          <a:rPr lang="en-US" sz="2800" b="1" i="1" u="none" strike="noStrike" baseline="0" smtClean="0">
                            <a:solidFill>
                              <a:srgbClr val="C00000"/>
                            </a:solidFill>
                            <a:latin typeface="Cambria Math" panose="02040503050406030204" pitchFamily="18" charset="0"/>
                          </a:rPr>
                          <m:t>𝒏</m:t>
                        </m:r>
                      </m:den>
                    </m:f>
                    <m:nary>
                      <m:naryPr>
                        <m:chr m:val="∑"/>
                        <m:ctrlPr>
                          <a:rPr lang="en-US" sz="2800" b="1" i="1" u="none" strike="noStrike" baseline="0" smtClean="0">
                            <a:solidFill>
                              <a:srgbClr val="C00000"/>
                            </a:solidFill>
                            <a:latin typeface="Cambria Math" panose="02040503050406030204" pitchFamily="18" charset="0"/>
                          </a:rPr>
                        </m:ctrlPr>
                      </m:naryPr>
                      <m:sub>
                        <m:r>
                          <m:rPr>
                            <m:brk m:alnAt="23"/>
                          </m:rPr>
                          <a:rPr lang="en-US" sz="2800" b="1" i="1" u="none" strike="noStrike" baseline="0" smtClean="0">
                            <a:solidFill>
                              <a:srgbClr val="C00000"/>
                            </a:solidFill>
                            <a:latin typeface="Cambria Math" panose="02040503050406030204" pitchFamily="18" charset="0"/>
                          </a:rPr>
                          <m:t>𝒊</m:t>
                        </m:r>
                        <m:r>
                          <a:rPr lang="en-US" sz="2800" b="1" i="1" u="none" strike="noStrike" baseline="0" smtClean="0">
                            <a:solidFill>
                              <a:srgbClr val="C00000"/>
                            </a:solidFill>
                            <a:latin typeface="Cambria Math" panose="02040503050406030204" pitchFamily="18" charset="0"/>
                          </a:rPr>
                          <m:t>=</m:t>
                        </m:r>
                        <m:r>
                          <a:rPr lang="en-US" sz="2800" b="1" i="1" u="none" strike="noStrike" baseline="0" smtClean="0">
                            <a:solidFill>
                              <a:srgbClr val="C00000"/>
                            </a:solidFill>
                            <a:latin typeface="Cambria Math" panose="02040503050406030204" pitchFamily="18" charset="0"/>
                          </a:rPr>
                          <m:t>𝟏</m:t>
                        </m:r>
                      </m:sub>
                      <m:sup>
                        <m:r>
                          <a:rPr lang="en-US" sz="2800" b="1" i="1" u="none" strike="noStrike" baseline="0" smtClean="0">
                            <a:solidFill>
                              <a:srgbClr val="C00000"/>
                            </a:solidFill>
                            <a:latin typeface="Cambria Math" panose="02040503050406030204" pitchFamily="18" charset="0"/>
                          </a:rPr>
                          <m:t>𝒏</m:t>
                        </m:r>
                      </m:sup>
                      <m:e>
                        <m:r>
                          <a:rPr lang="en-US" sz="2800" b="1" i="1" u="none" strike="noStrike" baseline="0" smtClean="0">
                            <a:solidFill>
                              <a:srgbClr val="C00000"/>
                            </a:solidFill>
                            <a:latin typeface="Cambria Math" panose="02040503050406030204" pitchFamily="18" charset="0"/>
                          </a:rPr>
                          <m:t>|</m:t>
                        </m:r>
                        <m:sSub>
                          <m:sSubPr>
                            <m:ctrlPr>
                              <a:rPr lang="en-US" sz="2800" b="1" i="1" u="none" strike="noStrike" baseline="0" smtClean="0">
                                <a:solidFill>
                                  <a:srgbClr val="C00000"/>
                                </a:solidFill>
                                <a:latin typeface="Cambria Math" panose="02040503050406030204" pitchFamily="18" charset="0"/>
                              </a:rPr>
                            </m:ctrlPr>
                          </m:sSubPr>
                          <m:e>
                            <m:r>
                              <a:rPr lang="en-US" sz="2800" b="1" i="1" u="none" strike="noStrike" baseline="0" smtClean="0">
                                <a:solidFill>
                                  <a:srgbClr val="C00000"/>
                                </a:solidFill>
                                <a:latin typeface="Cambria Math" panose="02040503050406030204" pitchFamily="18" charset="0"/>
                              </a:rPr>
                              <m:t>𝒙</m:t>
                            </m:r>
                          </m:e>
                          <m:sub>
                            <m:r>
                              <a:rPr lang="en-US" sz="2800" b="1" i="1" u="none" strike="noStrike" baseline="0" smtClean="0">
                                <a:solidFill>
                                  <a:srgbClr val="C00000"/>
                                </a:solidFill>
                                <a:latin typeface="Cambria Math" panose="02040503050406030204" pitchFamily="18" charset="0"/>
                              </a:rPr>
                              <m:t>𝒊</m:t>
                            </m:r>
                          </m:sub>
                        </m:sSub>
                        <m:r>
                          <a:rPr lang="en-US" sz="2800" b="1" i="1" u="none" strike="noStrike" baseline="0" smtClean="0">
                            <a:solidFill>
                              <a:srgbClr val="C00000"/>
                            </a:solidFill>
                            <a:latin typeface="Cambria Math" panose="02040503050406030204" pitchFamily="18" charset="0"/>
                          </a:rPr>
                          <m:t>−</m:t>
                        </m:r>
                        <m:r>
                          <a:rPr lang="en-US" sz="2800" b="1" i="1" u="none" strike="noStrike" baseline="0" smtClean="0">
                            <a:solidFill>
                              <a:srgbClr val="C00000"/>
                            </a:solidFill>
                            <a:latin typeface="Cambria Math" panose="02040503050406030204" pitchFamily="18" charset="0"/>
                          </a:rPr>
                          <m:t>𝒂</m:t>
                        </m:r>
                        <m:r>
                          <a:rPr lang="en-US" sz="2800" b="1" i="1" u="none" strike="noStrike" baseline="0" smtClean="0">
                            <a:solidFill>
                              <a:srgbClr val="C00000"/>
                            </a:solidFill>
                            <a:latin typeface="Cambria Math" panose="02040503050406030204" pitchFamily="18" charset="0"/>
                          </a:rPr>
                          <m:t>|</m:t>
                        </m:r>
                      </m:e>
                    </m:nary>
                  </m:oMath>
                </a14:m>
                <a:r>
                  <a:rPr lang="en-US" sz="2800" b="1" i="1" u="none" strike="noStrike" baseline="0" dirty="0">
                    <a:solidFill>
                      <a:srgbClr val="C00000"/>
                    </a:solidFill>
                    <a:latin typeface="TimesNewRoman,Italic"/>
                  </a:rPr>
                  <a:t>, </a:t>
                </a:r>
                <a:r>
                  <a:rPr lang="en-US" sz="2400" b="1" i="1" u="none" strike="noStrike" baseline="0" dirty="0">
                    <a:solidFill>
                      <a:schemeClr val="tx1"/>
                    </a:solidFill>
                    <a:latin typeface="TimesNewRoman,Italic"/>
                  </a:rPr>
                  <a:t>Where a </a:t>
                </a:r>
                <a:r>
                  <a:rPr lang="en-US" sz="2400" b="1" i="1" dirty="0">
                    <a:solidFill>
                      <a:schemeClr val="tx1"/>
                    </a:solidFill>
                    <a:latin typeface="TimesNewRoman,Italic"/>
                  </a:rPr>
                  <a:t>is mean or median.</a:t>
                </a:r>
              </a:p>
              <a:p>
                <a:pPr algn="just"/>
                <a:endParaRPr lang="en-US" sz="2400" b="1" dirty="0">
                  <a:solidFill>
                    <a:srgbClr val="00B050"/>
                  </a:solidFill>
                  <a:latin typeface="TimesNewRoman"/>
                </a:endParaRPr>
              </a:p>
              <a:p>
                <a:pPr algn="just"/>
                <a:r>
                  <a:rPr lang="en-US" sz="2400" b="1" dirty="0">
                    <a:solidFill>
                      <a:srgbClr val="00B050"/>
                    </a:solidFill>
                    <a:latin typeface="TimesNewRoman"/>
                  </a:rPr>
                  <a:t>2. For Discrete with frequencies: </a:t>
                </a:r>
                <a:r>
                  <a:rPr lang="en-US" sz="2400" b="1" i="0" u="none" strike="noStrike" baseline="0" dirty="0">
                    <a:solidFill>
                      <a:schemeClr val="tx1"/>
                    </a:solidFill>
                    <a:latin typeface="TimesNewRoman"/>
                  </a:rPr>
                  <a:t>Let </a:t>
                </a:r>
                <a:r>
                  <a:rPr lang="en-US" sz="2400" b="1" i="1" u="none" strike="noStrike" baseline="0" dirty="0">
                    <a:solidFill>
                      <a:schemeClr val="tx1"/>
                    </a:solidFill>
                    <a:latin typeface="TimesNewRoman,Italic"/>
                  </a:rPr>
                  <a:t>n </a:t>
                </a:r>
                <a:r>
                  <a:rPr lang="en-US" sz="2400" b="1" i="0" u="none" strike="noStrike" baseline="0" dirty="0">
                    <a:solidFill>
                      <a:schemeClr val="tx1"/>
                    </a:solidFill>
                    <a:latin typeface="TimesNewRoman"/>
                  </a:rPr>
                  <a:t>observations be</a:t>
                </a:r>
                <a:r>
                  <a:rPr lang="en-US" sz="2400" b="1" i="0" u="none" strike="noStrike" dirty="0">
                    <a:solidFill>
                      <a:schemeClr val="tx1"/>
                    </a:solidFill>
                    <a:latin typeface="TimesNewRoman"/>
                  </a:rPr>
                  <a:t> </a:t>
                </a:r>
                <a14:m>
                  <m:oMath xmlns:m="http://schemas.openxmlformats.org/officeDocument/2006/math">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𝟏</m:t>
                        </m:r>
                      </m:sub>
                    </m:sSub>
                    <m:r>
                      <a:rPr lang="en-US" sz="2400" b="1" i="1" u="none" strike="noStrike" baseline="0" dirty="0" smtClean="0">
                        <a:solidFill>
                          <a:schemeClr val="tx1"/>
                        </a:solidFill>
                        <a:latin typeface="Cambria Math" panose="02040503050406030204" pitchFamily="18" charset="0"/>
                      </a:rPr>
                      <m:t>,</m:t>
                    </m:r>
                    <m:r>
                      <a:rPr lang="en-IN" sz="2400" b="1" i="1" u="none" strike="noStrike" baseline="0" dirty="0" smtClean="0">
                        <a:solidFill>
                          <a:schemeClr val="tx1"/>
                        </a:solidFill>
                        <a:latin typeface="Cambria Math" panose="02040503050406030204" pitchFamily="18" charset="0"/>
                      </a:rPr>
                      <m:t> </m:t>
                    </m:r>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𝟐</m:t>
                        </m:r>
                      </m:sub>
                    </m:sSub>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𝟑</m:t>
                        </m:r>
                      </m:sub>
                    </m:sSub>
                    <m:r>
                      <a:rPr lang="en-US" sz="2400" b="1" i="1" u="none" strike="noStrike" baseline="0" dirty="0" smtClean="0">
                        <a:solidFill>
                          <a:schemeClr val="tx1"/>
                        </a:solidFill>
                        <a:latin typeface="Cambria Math" panose="02040503050406030204" pitchFamily="18" charset="0"/>
                      </a:rPr>
                      <m:t>, ….,</m:t>
                    </m:r>
                    <m:sSub>
                      <m:sSubPr>
                        <m:ctrlPr>
                          <a:rPr lang="en-US" sz="2400" b="1" i="1" u="none" strike="noStrike" baseline="0" dirty="0" smtClean="0">
                            <a:solidFill>
                              <a:schemeClr val="tx1"/>
                            </a:solidFill>
                            <a:latin typeface="Cambria Math" panose="02040503050406030204" pitchFamily="18" charset="0"/>
                          </a:rPr>
                        </m:ctrlPr>
                      </m:sSubPr>
                      <m:e>
                        <m:r>
                          <a:rPr lang="en-US" sz="2400" b="1" i="1" u="none" strike="noStrike" baseline="0" dirty="0" smtClean="0">
                            <a:solidFill>
                              <a:schemeClr val="tx1"/>
                            </a:solidFill>
                            <a:latin typeface="Cambria Math" panose="02040503050406030204" pitchFamily="18" charset="0"/>
                          </a:rPr>
                          <m:t>𝒙</m:t>
                        </m:r>
                      </m:e>
                      <m:sub>
                        <m:r>
                          <a:rPr lang="en-US" sz="2400" b="1" i="1" u="none" strike="noStrike" baseline="0" dirty="0" smtClean="0">
                            <a:solidFill>
                              <a:schemeClr val="tx1"/>
                            </a:solidFill>
                            <a:latin typeface="Cambria Math" panose="02040503050406030204" pitchFamily="18" charset="0"/>
                          </a:rPr>
                          <m:t>𝒏</m:t>
                        </m:r>
                      </m:sub>
                    </m:sSub>
                    <m:r>
                      <a:rPr lang="en-IN" sz="2400" b="1" i="1" u="none" strike="noStrike" baseline="0" dirty="0" smtClean="0">
                        <a:solidFill>
                          <a:schemeClr val="tx1"/>
                        </a:solidFill>
                        <a:latin typeface="Cambria Math" panose="02040503050406030204" pitchFamily="18" charset="0"/>
                      </a:rPr>
                      <m:t> </m:t>
                    </m:r>
                    <m:r>
                      <a:rPr lang="en-IN" sz="2400" b="1" i="1" u="none" strike="noStrike" baseline="0" dirty="0" smtClean="0">
                        <a:solidFill>
                          <a:schemeClr val="tx1"/>
                        </a:solidFill>
                        <a:latin typeface="Cambria Math" panose="02040503050406030204" pitchFamily="18" charset="0"/>
                      </a:rPr>
                      <m:t>𝒘𝒊𝒕𝒉</m:t>
                    </m:r>
                    <m:r>
                      <a:rPr lang="en-IN" sz="2400" b="1" i="1" u="none" strike="noStrike" baseline="0" dirty="0" smtClean="0">
                        <a:solidFill>
                          <a:schemeClr val="tx1"/>
                        </a:solidFill>
                        <a:latin typeface="Cambria Math" panose="02040503050406030204" pitchFamily="18" charset="0"/>
                      </a:rPr>
                      <m:t> </m:t>
                    </m:r>
                    <m:r>
                      <a:rPr lang="en-IN" sz="2400" b="1" i="1" u="none" strike="noStrike" baseline="0" dirty="0" smtClean="0">
                        <a:solidFill>
                          <a:schemeClr val="tx1"/>
                        </a:solidFill>
                        <a:latin typeface="Cambria Math" panose="02040503050406030204" pitchFamily="18" charset="0"/>
                      </a:rPr>
                      <m:t>𝒕𝒉𝒆𝒊𝒓</m:t>
                    </m:r>
                    <m:r>
                      <a:rPr lang="en-IN" sz="2400" b="1" i="1" u="none" strike="noStrike" baseline="0" dirty="0" smtClean="0">
                        <a:solidFill>
                          <a:schemeClr val="tx1"/>
                        </a:solidFill>
                        <a:latin typeface="Cambria Math" panose="02040503050406030204" pitchFamily="18" charset="0"/>
                      </a:rPr>
                      <m:t> </m:t>
                    </m:r>
                    <m:r>
                      <a:rPr lang="en-IN" sz="2400" b="1" i="1" u="none" strike="noStrike" baseline="0" dirty="0" smtClean="0">
                        <a:solidFill>
                          <a:schemeClr val="tx1"/>
                        </a:solidFill>
                        <a:latin typeface="Cambria Math" panose="02040503050406030204" pitchFamily="18" charset="0"/>
                      </a:rPr>
                      <m:t>𝒇𝒓𝒒𝒖𝒆𝒏𝒄𝒊𝒆𝒔</m:t>
                    </m:r>
                    <m:r>
                      <a:rPr lang="en-IN" sz="2400" b="1" i="1" u="none" strike="noStrike" baseline="0" dirty="0" smtClean="0">
                        <a:solidFill>
                          <a:schemeClr val="tx1"/>
                        </a:solidFill>
                        <a:latin typeface="Cambria Math" panose="02040503050406030204" pitchFamily="18" charset="0"/>
                      </a:rPr>
                      <m:t> </m:t>
                    </m:r>
                    <m:sSub>
                      <m:sSubPr>
                        <m:ctrlPr>
                          <a:rPr lang="en-IN" sz="2400" b="1" i="1" u="none" strike="noStrike" baseline="0" dirty="0" smtClean="0">
                            <a:solidFill>
                              <a:schemeClr val="tx1"/>
                            </a:solidFill>
                            <a:latin typeface="Cambria Math" panose="02040503050406030204" pitchFamily="18" charset="0"/>
                          </a:rPr>
                        </m:ctrlPr>
                      </m:sSubPr>
                      <m:e>
                        <m:r>
                          <a:rPr lang="en-IN" sz="2400" b="1" i="1" u="none" strike="noStrike" baseline="0" dirty="0" smtClean="0">
                            <a:solidFill>
                              <a:schemeClr val="tx1"/>
                            </a:solidFill>
                            <a:latin typeface="Cambria Math" panose="02040503050406030204" pitchFamily="18" charset="0"/>
                          </a:rPr>
                          <m:t>𝒇</m:t>
                        </m:r>
                      </m:e>
                      <m:sub>
                        <m:r>
                          <a:rPr lang="en-IN" sz="2400" b="1" i="1" u="none" strike="noStrike" baseline="0" dirty="0" smtClean="0">
                            <a:solidFill>
                              <a:schemeClr val="tx1"/>
                            </a:solidFill>
                            <a:latin typeface="Cambria Math" panose="02040503050406030204" pitchFamily="18" charset="0"/>
                          </a:rPr>
                          <m:t>𝟏</m:t>
                        </m:r>
                      </m:sub>
                    </m:sSub>
                    <m:r>
                      <a:rPr lang="en-IN" sz="2400" b="1" i="1" u="none" strike="noStrike" baseline="0" dirty="0" smtClean="0">
                        <a:solidFill>
                          <a:schemeClr val="tx1"/>
                        </a:solidFill>
                        <a:latin typeface="Cambria Math" panose="02040503050406030204" pitchFamily="18" charset="0"/>
                      </a:rPr>
                      <m:t>,</m:t>
                    </m:r>
                    <m:sSub>
                      <m:sSubPr>
                        <m:ctrlPr>
                          <a:rPr lang="en-IN" sz="2400" b="1" i="1" u="none" strike="noStrike" baseline="0" dirty="0" smtClean="0">
                            <a:solidFill>
                              <a:schemeClr val="tx1"/>
                            </a:solidFill>
                            <a:latin typeface="Cambria Math" panose="02040503050406030204" pitchFamily="18" charset="0"/>
                          </a:rPr>
                        </m:ctrlPr>
                      </m:sSubPr>
                      <m:e>
                        <m:r>
                          <a:rPr lang="en-IN" sz="2400" b="1" i="1" u="none" strike="noStrike" baseline="0" dirty="0" smtClean="0">
                            <a:solidFill>
                              <a:schemeClr val="tx1"/>
                            </a:solidFill>
                            <a:latin typeface="Cambria Math" panose="02040503050406030204" pitchFamily="18" charset="0"/>
                          </a:rPr>
                          <m:t>𝒇</m:t>
                        </m:r>
                      </m:e>
                      <m:sub>
                        <m:r>
                          <a:rPr lang="en-IN" sz="2400" b="1" i="1" u="none" strike="noStrike" baseline="0" dirty="0" smtClean="0">
                            <a:solidFill>
                              <a:schemeClr val="tx1"/>
                            </a:solidFill>
                            <a:latin typeface="Cambria Math" panose="02040503050406030204" pitchFamily="18" charset="0"/>
                          </a:rPr>
                          <m:t>𝟐</m:t>
                        </m:r>
                      </m:sub>
                    </m:sSub>
                    <m:r>
                      <a:rPr lang="en-IN" sz="2400" b="1" i="1" u="none" strike="noStrike" baseline="0" dirty="0" smtClean="0">
                        <a:solidFill>
                          <a:schemeClr val="tx1"/>
                        </a:solidFill>
                        <a:latin typeface="Cambria Math" panose="02040503050406030204" pitchFamily="18" charset="0"/>
                      </a:rPr>
                      <m:t>,</m:t>
                    </m:r>
                    <m:sSub>
                      <m:sSubPr>
                        <m:ctrlPr>
                          <a:rPr lang="en-IN" sz="2400" b="1" i="1" u="none" strike="noStrike" baseline="0" dirty="0" smtClean="0">
                            <a:solidFill>
                              <a:schemeClr val="tx1"/>
                            </a:solidFill>
                            <a:latin typeface="Cambria Math" panose="02040503050406030204" pitchFamily="18" charset="0"/>
                          </a:rPr>
                        </m:ctrlPr>
                      </m:sSubPr>
                      <m:e>
                        <m:r>
                          <a:rPr lang="en-IN" sz="2400" b="1" i="1" u="none" strike="noStrike" baseline="0" dirty="0" smtClean="0">
                            <a:solidFill>
                              <a:schemeClr val="tx1"/>
                            </a:solidFill>
                            <a:latin typeface="Cambria Math" panose="02040503050406030204" pitchFamily="18" charset="0"/>
                          </a:rPr>
                          <m:t>𝒇</m:t>
                        </m:r>
                      </m:e>
                      <m:sub>
                        <m:r>
                          <a:rPr lang="en-IN" sz="2400" b="1" i="1" u="none" strike="noStrike" baseline="0" dirty="0" smtClean="0">
                            <a:solidFill>
                              <a:schemeClr val="tx1"/>
                            </a:solidFill>
                            <a:latin typeface="Cambria Math" panose="02040503050406030204" pitchFamily="18" charset="0"/>
                          </a:rPr>
                          <m:t>𝟑</m:t>
                        </m:r>
                      </m:sub>
                    </m:sSub>
                    <m:r>
                      <a:rPr lang="en-IN" sz="2400" b="1" i="1" u="none" strike="noStrike" baseline="0" dirty="0" smtClean="0">
                        <a:solidFill>
                          <a:schemeClr val="tx1"/>
                        </a:solidFill>
                        <a:latin typeface="Cambria Math" panose="02040503050406030204" pitchFamily="18" charset="0"/>
                      </a:rPr>
                      <m:t>,……..</m:t>
                    </m:r>
                    <m:sSub>
                      <m:sSubPr>
                        <m:ctrlPr>
                          <a:rPr lang="en-IN" sz="2400" b="1" i="1" u="none" strike="noStrike" baseline="0" dirty="0" smtClean="0">
                            <a:solidFill>
                              <a:schemeClr val="tx1"/>
                            </a:solidFill>
                            <a:latin typeface="Cambria Math" panose="02040503050406030204" pitchFamily="18" charset="0"/>
                          </a:rPr>
                        </m:ctrlPr>
                      </m:sSubPr>
                      <m:e>
                        <m:r>
                          <a:rPr lang="en-IN" sz="2400" b="1" i="1" u="none" strike="noStrike" baseline="0" dirty="0" smtClean="0">
                            <a:solidFill>
                              <a:schemeClr val="tx1"/>
                            </a:solidFill>
                            <a:latin typeface="Cambria Math" panose="02040503050406030204" pitchFamily="18" charset="0"/>
                          </a:rPr>
                          <m:t>𝒇</m:t>
                        </m:r>
                      </m:e>
                      <m:sub>
                        <m:r>
                          <a:rPr lang="en-IN" sz="2400" b="1" i="1" u="none" strike="noStrike" baseline="0" dirty="0" smtClean="0">
                            <a:solidFill>
                              <a:schemeClr val="tx1"/>
                            </a:solidFill>
                            <a:latin typeface="Cambria Math" panose="02040503050406030204" pitchFamily="18" charset="0"/>
                          </a:rPr>
                          <m:t>𝒏</m:t>
                        </m:r>
                      </m:sub>
                    </m:sSub>
                  </m:oMath>
                </a14:m>
                <a:r>
                  <a:rPr lang="en-US" sz="2400" b="1" i="1" u="none" strike="noStrike" baseline="0" dirty="0">
                    <a:solidFill>
                      <a:schemeClr val="tx1"/>
                    </a:solidFill>
                    <a:latin typeface="TimesNewRoman,Italic"/>
                  </a:rPr>
                  <a:t> Then</a:t>
                </a:r>
                <a:r>
                  <a:rPr lang="en-US" sz="2400" b="1" i="1" u="none" strike="noStrike" dirty="0">
                    <a:solidFill>
                      <a:schemeClr val="tx1"/>
                    </a:solidFill>
                    <a:latin typeface="TimesNewRoman,Italic"/>
                  </a:rPr>
                  <a:t> </a:t>
                </a:r>
                <a:endParaRPr lang="en-IN" sz="2400" b="1" i="1" u="none" strike="noStrike" baseline="0" dirty="0">
                  <a:solidFill>
                    <a:schemeClr val="tx1"/>
                  </a:solidFill>
                  <a:latin typeface="Cambria Math" panose="02040503050406030204" pitchFamily="18" charset="0"/>
                </a:endParaRPr>
              </a:p>
              <a:p>
                <a:pPr algn="just"/>
                <a:endParaRPr lang="en-IN" sz="2400" b="1" i="1" u="none" strike="noStrike" baseline="0" dirty="0">
                  <a:solidFill>
                    <a:schemeClr val="tx1"/>
                  </a:solidFill>
                  <a:latin typeface="Cambria Math" panose="02040503050406030204" pitchFamily="18" charset="0"/>
                </a:endParaRPr>
              </a:p>
              <a:p>
                <a:pPr algn="just"/>
                <a14:m>
                  <m:oMath xmlns:m="http://schemas.openxmlformats.org/officeDocument/2006/math">
                    <m:r>
                      <a:rPr lang="en-US" sz="2800" b="1" i="1" u="none" strike="noStrike" baseline="0" smtClean="0">
                        <a:solidFill>
                          <a:srgbClr val="C00000"/>
                        </a:solidFill>
                        <a:latin typeface="Cambria Math" panose="02040503050406030204" pitchFamily="18" charset="0"/>
                      </a:rPr>
                      <m:t>𝑴</m:t>
                    </m:r>
                    <m:r>
                      <a:rPr lang="en-US" sz="2800" b="1" i="1" u="none" strike="noStrike" baseline="0" smtClean="0">
                        <a:solidFill>
                          <a:srgbClr val="C00000"/>
                        </a:solidFill>
                        <a:latin typeface="Cambria Math" panose="02040503050406030204" pitchFamily="18" charset="0"/>
                      </a:rPr>
                      <m:t>.</m:t>
                    </m:r>
                    <m:r>
                      <a:rPr lang="en-US" sz="2800" b="1" i="1" u="none" strike="noStrike" baseline="0" smtClean="0">
                        <a:solidFill>
                          <a:srgbClr val="C00000"/>
                        </a:solidFill>
                        <a:latin typeface="Cambria Math" panose="02040503050406030204" pitchFamily="18" charset="0"/>
                      </a:rPr>
                      <m:t>𝑫</m:t>
                    </m:r>
                    <m:r>
                      <a:rPr lang="en-US" sz="2800" b="1" i="1" u="none" strike="noStrike" baseline="0" smtClean="0">
                        <a:solidFill>
                          <a:srgbClr val="C00000"/>
                        </a:solidFill>
                        <a:latin typeface="Cambria Math" panose="02040503050406030204" pitchFamily="18" charset="0"/>
                      </a:rPr>
                      <m:t>=</m:t>
                    </m:r>
                    <m:f>
                      <m:fPr>
                        <m:ctrlPr>
                          <a:rPr lang="en-US" sz="2800" b="1" i="1" u="none" strike="noStrike" baseline="0" smtClean="0">
                            <a:solidFill>
                              <a:srgbClr val="C00000"/>
                            </a:solidFill>
                            <a:latin typeface="Cambria Math" panose="02040503050406030204" pitchFamily="18" charset="0"/>
                          </a:rPr>
                        </m:ctrlPr>
                      </m:fPr>
                      <m:num>
                        <m:nary>
                          <m:naryPr>
                            <m:chr m:val="∑"/>
                            <m:ctrlPr>
                              <a:rPr lang="en-US" sz="2800" b="1" i="1">
                                <a:solidFill>
                                  <a:srgbClr val="C00000"/>
                                </a:solidFill>
                                <a:latin typeface="Cambria Math" panose="02040503050406030204" pitchFamily="18" charset="0"/>
                              </a:rPr>
                            </m:ctrlPr>
                          </m:naryPr>
                          <m:sub>
                            <m:r>
                              <m:rPr>
                                <m:brk m:alnAt="23"/>
                              </m:rPr>
                              <a:rPr lang="en-US" sz="2800" b="1" i="1">
                                <a:solidFill>
                                  <a:srgbClr val="C00000"/>
                                </a:solidFill>
                                <a:latin typeface="Cambria Math" panose="02040503050406030204" pitchFamily="18" charset="0"/>
                              </a:rPr>
                              <m:t>𝒊</m:t>
                            </m:r>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𝟏</m:t>
                            </m:r>
                          </m:sub>
                          <m:sup>
                            <m:r>
                              <a:rPr lang="en-US" sz="2800" b="1" i="1">
                                <a:solidFill>
                                  <a:srgbClr val="C00000"/>
                                </a:solidFill>
                                <a:latin typeface="Cambria Math" panose="02040503050406030204" pitchFamily="18" charset="0"/>
                              </a:rPr>
                              <m:t>𝒏</m:t>
                            </m:r>
                          </m:sup>
                          <m:e>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𝒇</m:t>
                                </m:r>
                              </m:e>
                              <m:sub>
                                <m:r>
                                  <a:rPr lang="en-US" sz="2800" b="1" i="1">
                                    <a:solidFill>
                                      <a:srgbClr val="C00000"/>
                                    </a:solidFill>
                                    <a:latin typeface="Cambria Math" panose="02040503050406030204" pitchFamily="18" charset="0"/>
                                  </a:rPr>
                                  <m:t>𝒊</m:t>
                                </m:r>
                              </m:sub>
                            </m:sSub>
                            <m:r>
                              <a:rPr lang="en-IN" sz="2800" b="1" i="1">
                                <a:solidFill>
                                  <a:srgbClr val="C00000"/>
                                </a:solidFill>
                                <a:latin typeface="Cambria Math" panose="02040503050406030204" pitchFamily="18" charset="0"/>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𝒙</m:t>
                                </m:r>
                              </m:e>
                              <m:sub>
                                <m:r>
                                  <a:rPr lang="en-US" sz="2800" b="1" i="1">
                                    <a:solidFill>
                                      <a:srgbClr val="C00000"/>
                                    </a:solidFill>
                                    <a:latin typeface="Cambria Math" panose="02040503050406030204" pitchFamily="18" charset="0"/>
                                  </a:rPr>
                                  <m:t>𝒊</m:t>
                                </m:r>
                              </m:sub>
                            </m:sSub>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𝒂</m:t>
                            </m:r>
                            <m:r>
                              <a:rPr lang="en-US" sz="2800" b="1" i="1">
                                <a:solidFill>
                                  <a:srgbClr val="C00000"/>
                                </a:solidFill>
                                <a:latin typeface="Cambria Math" panose="02040503050406030204" pitchFamily="18" charset="0"/>
                              </a:rPr>
                              <m:t>|</m:t>
                            </m:r>
                          </m:e>
                        </m:nary>
                      </m:num>
                      <m:den>
                        <m:nary>
                          <m:naryPr>
                            <m:chr m:val="∑"/>
                            <m:subHide m:val="on"/>
                            <m:supHide m:val="on"/>
                            <m:ctrlPr>
                              <a:rPr lang="en-US" sz="2800" b="1" i="1" u="none" strike="noStrike" baseline="0" smtClean="0">
                                <a:solidFill>
                                  <a:srgbClr val="C00000"/>
                                </a:solidFill>
                                <a:latin typeface="Cambria Math" panose="02040503050406030204" pitchFamily="18" charset="0"/>
                              </a:rPr>
                            </m:ctrlPr>
                          </m:naryPr>
                          <m:sub/>
                          <m:sup/>
                          <m:e>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𝒇</m:t>
                                </m:r>
                              </m:e>
                              <m:sub>
                                <m:r>
                                  <a:rPr lang="en-US" sz="2800" b="1" i="1">
                                    <a:solidFill>
                                      <a:srgbClr val="C00000"/>
                                    </a:solidFill>
                                    <a:latin typeface="Cambria Math" panose="02040503050406030204" pitchFamily="18" charset="0"/>
                                  </a:rPr>
                                  <m:t>𝒊</m:t>
                                </m:r>
                              </m:sub>
                            </m:sSub>
                          </m:e>
                        </m:nary>
                      </m:den>
                    </m:f>
                  </m:oMath>
                </a14:m>
                <a:r>
                  <a:rPr lang="en-US" sz="2400" b="1" i="1" u="none" strike="noStrike" baseline="0" dirty="0">
                    <a:solidFill>
                      <a:schemeClr val="tx1"/>
                    </a:solidFill>
                    <a:latin typeface="TimesNewRoman,Italic"/>
                  </a:rPr>
                  <a:t> , Where a </a:t>
                </a:r>
                <a:r>
                  <a:rPr lang="en-US" sz="2400" b="1" i="1" dirty="0">
                    <a:solidFill>
                      <a:schemeClr val="tx1"/>
                    </a:solidFill>
                    <a:latin typeface="TimesNewRoman,Italic"/>
                  </a:rPr>
                  <a:t>is mean or median.</a:t>
                </a:r>
              </a:p>
              <a:p>
                <a:pPr algn="just"/>
                <a:endParaRPr lang="en-US" sz="2400" b="1" dirty="0">
                  <a:solidFill>
                    <a:srgbClr val="00B050"/>
                  </a:solidFill>
                  <a:latin typeface="TimesNewRoman"/>
                </a:endParaRPr>
              </a:p>
              <a:p>
                <a:pPr algn="just"/>
                <a:r>
                  <a:rPr lang="en-US" sz="2400" b="1" dirty="0">
                    <a:solidFill>
                      <a:srgbClr val="00B050"/>
                    </a:solidFill>
                    <a:latin typeface="TimesNewRoman"/>
                  </a:rPr>
                  <a:t>3. For Continuous data: </a:t>
                </a:r>
                <a:r>
                  <a:rPr lang="en-US" sz="2400" b="1" i="1" dirty="0">
                    <a:solidFill>
                      <a:schemeClr val="tx1"/>
                    </a:solidFill>
                    <a:latin typeface="TimesNewRoman,Italic"/>
                  </a:rPr>
                  <a:t>Let n be the class intervals </a:t>
                </a:r>
                <a14:m>
                  <m:oMath xmlns:m="http://schemas.openxmlformats.org/officeDocument/2006/math">
                    <m:r>
                      <a:rPr lang="en-IN" sz="2400" b="1" i="1" dirty="0">
                        <a:solidFill>
                          <a:schemeClr val="tx1"/>
                        </a:solidFill>
                        <a:latin typeface="Cambria Math" panose="02040503050406030204" pitchFamily="18" charset="0"/>
                      </a:rPr>
                      <m:t>𝒘𝒊𝒕𝒉</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𝒕𝒉𝒆𝒊𝒓</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𝒇𝒓𝒒𝒖𝒆𝒏𝒄𝒊𝒆𝒔</m:t>
                    </m:r>
                    <m:r>
                      <a:rPr lang="en-IN" sz="2400" b="1" i="1" dirty="0">
                        <a:solidFill>
                          <a:schemeClr val="tx1"/>
                        </a:solidFill>
                        <a:latin typeface="Cambria Math" panose="02040503050406030204" pitchFamily="18" charset="0"/>
                      </a:rPr>
                      <m:t> </m:t>
                    </m:r>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𝒇</m:t>
                        </m:r>
                      </m:e>
                      <m:sub>
                        <m:r>
                          <a:rPr lang="en-IN" sz="2400" b="1" i="1" dirty="0">
                            <a:solidFill>
                              <a:schemeClr val="tx1"/>
                            </a:solidFill>
                            <a:latin typeface="Cambria Math" panose="02040503050406030204" pitchFamily="18" charset="0"/>
                          </a:rPr>
                          <m:t>𝟏</m:t>
                        </m:r>
                      </m:sub>
                    </m:sSub>
                    <m:r>
                      <a:rPr lang="en-IN" sz="2400" b="1" i="1" dirty="0">
                        <a:solidFill>
                          <a:schemeClr val="tx1"/>
                        </a:solidFill>
                        <a:latin typeface="Cambria Math" panose="02040503050406030204" pitchFamily="18" charset="0"/>
                      </a:rPr>
                      <m:t>,</m:t>
                    </m:r>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𝒇</m:t>
                        </m:r>
                      </m:e>
                      <m:sub>
                        <m:r>
                          <a:rPr lang="en-IN" sz="2400" b="1" i="1" dirty="0">
                            <a:solidFill>
                              <a:schemeClr val="tx1"/>
                            </a:solidFill>
                            <a:latin typeface="Cambria Math" panose="02040503050406030204" pitchFamily="18" charset="0"/>
                          </a:rPr>
                          <m:t>𝟐</m:t>
                        </m:r>
                      </m:sub>
                    </m:sSub>
                    <m:r>
                      <a:rPr lang="en-IN" sz="2400" b="1" i="1" dirty="0">
                        <a:solidFill>
                          <a:schemeClr val="tx1"/>
                        </a:solidFill>
                        <a:latin typeface="Cambria Math" panose="02040503050406030204" pitchFamily="18" charset="0"/>
                      </a:rPr>
                      <m:t>,</m:t>
                    </m:r>
                    <m:sSub>
                      <m:sSubPr>
                        <m:ctrlPr>
                          <a:rPr lang="en-IN" sz="2400" b="1" i="1" dirty="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𝒇</m:t>
                        </m:r>
                      </m:e>
                      <m:sub>
                        <m:r>
                          <a:rPr lang="en-IN" sz="2400" b="1" i="1" dirty="0">
                            <a:solidFill>
                              <a:schemeClr val="tx1"/>
                            </a:solidFill>
                            <a:latin typeface="Cambria Math" panose="02040503050406030204" pitchFamily="18" charset="0"/>
                          </a:rPr>
                          <m:t>𝟑</m:t>
                        </m:r>
                      </m:sub>
                    </m:sSub>
                    <m:r>
                      <a:rPr lang="en-IN" sz="2400" b="1" i="1" dirty="0">
                        <a:solidFill>
                          <a:schemeClr val="tx1"/>
                        </a:solidFill>
                        <a:latin typeface="Cambria Math" panose="02040503050406030204" pitchFamily="18" charset="0"/>
                      </a:rPr>
                      <m:t>,…</m:t>
                    </m:r>
                    <m:r>
                      <a:rPr lang="en-IN" sz="2400" b="1" i="1" dirty="0" smtClean="0">
                        <a:solidFill>
                          <a:schemeClr val="tx1"/>
                        </a:solidFill>
                        <a:latin typeface="Cambria Math" panose="02040503050406030204" pitchFamily="18" charset="0"/>
                      </a:rPr>
                      <m:t>…..</m:t>
                    </m:r>
                    <m:sSub>
                      <m:sSubPr>
                        <m:ctrlPr>
                          <a:rPr lang="en-IN" sz="2400" b="1" i="1" dirty="0" smtClean="0">
                            <a:solidFill>
                              <a:schemeClr val="tx1"/>
                            </a:solidFill>
                            <a:latin typeface="Cambria Math" panose="02040503050406030204" pitchFamily="18" charset="0"/>
                          </a:rPr>
                        </m:ctrlPr>
                      </m:sSubPr>
                      <m:e>
                        <m:r>
                          <a:rPr lang="en-IN" sz="2400" b="1" i="1" dirty="0">
                            <a:solidFill>
                              <a:schemeClr val="tx1"/>
                            </a:solidFill>
                            <a:latin typeface="Cambria Math" panose="02040503050406030204" pitchFamily="18" charset="0"/>
                          </a:rPr>
                          <m:t>𝒇</m:t>
                        </m:r>
                      </m:e>
                      <m:sub>
                        <m:r>
                          <a:rPr lang="en-IN" sz="2400" b="1" i="1" dirty="0">
                            <a:solidFill>
                              <a:schemeClr val="tx1"/>
                            </a:solidFill>
                            <a:latin typeface="Cambria Math" panose="02040503050406030204" pitchFamily="18" charset="0"/>
                          </a:rPr>
                          <m:t>𝒏</m:t>
                        </m:r>
                      </m:sub>
                    </m:sSub>
                    <m:r>
                      <a:rPr lang="en-IN" sz="2400" b="1" i="1" dirty="0" smtClean="0">
                        <a:solidFill>
                          <a:schemeClr val="tx1"/>
                        </a:solidFill>
                        <a:latin typeface="Cambria Math" panose="02040503050406030204" pitchFamily="18" charset="0"/>
                      </a:rPr>
                      <m:t> </m:t>
                    </m:r>
                  </m:oMath>
                </a14:m>
                <a:r>
                  <a:rPr lang="en-US" sz="2400" b="1" i="1" dirty="0">
                    <a:solidFill>
                      <a:schemeClr val="tx1"/>
                    </a:solidFill>
                    <a:latin typeface="TimesNewRoman,Italic"/>
                  </a:rPr>
                  <a:t> Then </a:t>
                </a:r>
                <a:endParaRPr lang="en-IN" sz="2400" b="1" i="1" dirty="0">
                  <a:solidFill>
                    <a:schemeClr val="tx1"/>
                  </a:solidFill>
                  <a:latin typeface="TimesNewRoman,Italic"/>
                </a:endParaRPr>
              </a:p>
              <a:p>
                <a:pPr algn="just"/>
                <a14:m>
                  <m:oMath xmlns:m="http://schemas.openxmlformats.org/officeDocument/2006/math">
                    <m:r>
                      <a:rPr lang="en-US" sz="2800" b="1" i="1" smtClean="0">
                        <a:solidFill>
                          <a:srgbClr val="C00000"/>
                        </a:solidFill>
                        <a:latin typeface="Cambria Math" panose="02040503050406030204" pitchFamily="18" charset="0"/>
                      </a:rPr>
                      <m:t>𝑴</m:t>
                    </m:r>
                    <m:r>
                      <a:rPr lang="en-US" sz="2800" b="1" i="1" smtClean="0">
                        <a:solidFill>
                          <a:srgbClr val="C00000"/>
                        </a:solidFill>
                        <a:latin typeface="Cambria Math" panose="02040503050406030204" pitchFamily="18" charset="0"/>
                      </a:rPr>
                      <m:t>.</m:t>
                    </m:r>
                    <m:r>
                      <a:rPr lang="en-US" sz="2800" b="1" i="1" smtClean="0">
                        <a:solidFill>
                          <a:srgbClr val="C00000"/>
                        </a:solidFill>
                        <a:latin typeface="Cambria Math" panose="02040503050406030204" pitchFamily="18" charset="0"/>
                      </a:rPr>
                      <m:t>𝑫</m:t>
                    </m:r>
                    <m:r>
                      <a:rPr lang="en-US" sz="2800" b="1" i="1" smtClean="0">
                        <a:solidFill>
                          <a:srgbClr val="C00000"/>
                        </a:solidFill>
                        <a:latin typeface="Cambria Math" panose="02040503050406030204" pitchFamily="18" charset="0"/>
                      </a:rPr>
                      <m:t>=</m:t>
                    </m:r>
                    <m:f>
                      <m:fPr>
                        <m:ctrlPr>
                          <a:rPr lang="en-US" sz="2800" b="1" i="1">
                            <a:solidFill>
                              <a:srgbClr val="C00000"/>
                            </a:solidFill>
                            <a:latin typeface="Cambria Math" panose="02040503050406030204" pitchFamily="18" charset="0"/>
                          </a:rPr>
                        </m:ctrlPr>
                      </m:fPr>
                      <m:num>
                        <m:nary>
                          <m:naryPr>
                            <m:chr m:val="∑"/>
                            <m:ctrlPr>
                              <a:rPr lang="en-US" sz="2800" b="1" i="1">
                                <a:solidFill>
                                  <a:srgbClr val="C00000"/>
                                </a:solidFill>
                                <a:latin typeface="Cambria Math" panose="02040503050406030204" pitchFamily="18" charset="0"/>
                              </a:rPr>
                            </m:ctrlPr>
                          </m:naryPr>
                          <m:sub>
                            <m:r>
                              <m:rPr>
                                <m:brk m:alnAt="23"/>
                              </m:rPr>
                              <a:rPr lang="en-US" sz="2800" b="1" i="1">
                                <a:solidFill>
                                  <a:srgbClr val="C00000"/>
                                </a:solidFill>
                                <a:latin typeface="Cambria Math" panose="02040503050406030204" pitchFamily="18" charset="0"/>
                              </a:rPr>
                              <m:t>𝒊</m:t>
                            </m:r>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𝟏</m:t>
                            </m:r>
                          </m:sub>
                          <m:sup>
                            <m:r>
                              <a:rPr lang="en-US" sz="2800" b="1" i="1">
                                <a:solidFill>
                                  <a:srgbClr val="C00000"/>
                                </a:solidFill>
                                <a:latin typeface="Cambria Math" panose="02040503050406030204" pitchFamily="18" charset="0"/>
                              </a:rPr>
                              <m:t>𝒏</m:t>
                            </m:r>
                          </m:sup>
                          <m:e>
                            <m:r>
                              <a:rPr lang="en-IN" sz="2800" b="1" i="1">
                                <a:solidFill>
                                  <a:srgbClr val="C00000"/>
                                </a:solidFill>
                                <a:latin typeface="Cambria Math" panose="02040503050406030204" pitchFamily="18" charset="0"/>
                              </a:rPr>
                              <m:t>.</m:t>
                            </m:r>
                            <m:sSub>
                              <m:sSubPr>
                                <m:ctrlPr>
                                  <a:rPr lang="en-US" sz="2800" b="1" i="1">
                                    <a:solidFill>
                                      <a:srgbClr val="C00000"/>
                                    </a:solidFill>
                                    <a:latin typeface="Cambria Math" panose="02040503050406030204" pitchFamily="18" charset="0"/>
                                  </a:rPr>
                                </m:ctrlPr>
                              </m:sSubPr>
                              <m:e>
                                <m:r>
                                  <a:rPr lang="en-US" sz="2800" b="1" i="1" smtClean="0">
                                    <a:solidFill>
                                      <a:srgbClr val="C00000"/>
                                    </a:solidFill>
                                    <a:latin typeface="Cambria Math" panose="02040503050406030204" pitchFamily="18" charset="0"/>
                                  </a:rPr>
                                  <m:t>𝒇</m:t>
                                </m:r>
                              </m:e>
                              <m:sub>
                                <m:r>
                                  <a:rPr lang="en-US" sz="2800" b="1" i="1" smtClean="0">
                                    <a:solidFill>
                                      <a:srgbClr val="C00000"/>
                                    </a:solidFill>
                                    <a:latin typeface="Cambria Math" panose="02040503050406030204" pitchFamily="18" charset="0"/>
                                  </a:rPr>
                                  <m:t>𝒊</m:t>
                                </m:r>
                              </m:sub>
                            </m:sSub>
                            <m:r>
                              <a:rPr lang="en-IN" sz="2800" b="1" i="1">
                                <a:solidFill>
                                  <a:srgbClr val="C00000"/>
                                </a:solidFill>
                                <a:latin typeface="Cambria Math" panose="02040503050406030204" pitchFamily="18" charset="0"/>
                              </a:rPr>
                              <m:t>|</m:t>
                            </m:r>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𝒙</m:t>
                                </m:r>
                              </m:e>
                              <m:sub>
                                <m:r>
                                  <a:rPr lang="en-US" sz="2800" b="1" i="1">
                                    <a:solidFill>
                                      <a:srgbClr val="C00000"/>
                                    </a:solidFill>
                                    <a:latin typeface="Cambria Math" panose="02040503050406030204" pitchFamily="18" charset="0"/>
                                  </a:rPr>
                                  <m:t>𝒊</m:t>
                                </m:r>
                              </m:sub>
                            </m:sSub>
                            <m:r>
                              <a:rPr lang="en-US" sz="2800" b="1" i="1">
                                <a:solidFill>
                                  <a:srgbClr val="C00000"/>
                                </a:solidFill>
                                <a:latin typeface="Cambria Math" panose="02040503050406030204" pitchFamily="18" charset="0"/>
                              </a:rPr>
                              <m:t>−</m:t>
                            </m:r>
                            <m:r>
                              <a:rPr lang="en-US" sz="2800" b="1" i="1">
                                <a:solidFill>
                                  <a:srgbClr val="C00000"/>
                                </a:solidFill>
                                <a:latin typeface="Cambria Math" panose="02040503050406030204" pitchFamily="18" charset="0"/>
                              </a:rPr>
                              <m:t>𝒂</m:t>
                            </m:r>
                            <m:r>
                              <a:rPr lang="en-US" sz="2800" b="1" i="1">
                                <a:solidFill>
                                  <a:srgbClr val="C00000"/>
                                </a:solidFill>
                                <a:latin typeface="Cambria Math" panose="02040503050406030204" pitchFamily="18" charset="0"/>
                              </a:rPr>
                              <m:t>|</m:t>
                            </m:r>
                          </m:e>
                        </m:nary>
                        <m:r>
                          <m:rPr>
                            <m:nor/>
                          </m:rPr>
                          <a:rPr lang="en-US" sz="2800" b="1" i="1" dirty="0">
                            <a:solidFill>
                              <a:srgbClr val="C00000"/>
                            </a:solidFill>
                            <a:latin typeface="TimesNewRoman,Italic"/>
                          </a:rPr>
                          <m:t>,</m:t>
                        </m:r>
                      </m:num>
                      <m:den>
                        <m:nary>
                          <m:naryPr>
                            <m:chr m:val="∑"/>
                            <m:subHide m:val="on"/>
                            <m:supHide m:val="on"/>
                            <m:ctrlPr>
                              <a:rPr lang="en-US" sz="2800" b="1" i="1">
                                <a:solidFill>
                                  <a:srgbClr val="C00000"/>
                                </a:solidFill>
                                <a:latin typeface="Cambria Math" panose="02040503050406030204" pitchFamily="18" charset="0"/>
                              </a:rPr>
                            </m:ctrlPr>
                          </m:naryPr>
                          <m:sub/>
                          <m:sup/>
                          <m:e>
                            <m:sSub>
                              <m:sSubPr>
                                <m:ctrlPr>
                                  <a:rPr lang="en-US" sz="2800" b="1" i="1">
                                    <a:solidFill>
                                      <a:srgbClr val="C00000"/>
                                    </a:solidFill>
                                    <a:latin typeface="Cambria Math" panose="02040503050406030204" pitchFamily="18" charset="0"/>
                                  </a:rPr>
                                </m:ctrlPr>
                              </m:sSubPr>
                              <m:e>
                                <m:r>
                                  <a:rPr lang="en-US" sz="2800" b="1" i="1">
                                    <a:solidFill>
                                      <a:srgbClr val="C00000"/>
                                    </a:solidFill>
                                    <a:latin typeface="Cambria Math" panose="02040503050406030204" pitchFamily="18" charset="0"/>
                                  </a:rPr>
                                  <m:t>𝒇</m:t>
                                </m:r>
                              </m:e>
                              <m:sub>
                                <m:r>
                                  <a:rPr lang="en-US" sz="2800" b="1" i="1">
                                    <a:solidFill>
                                      <a:srgbClr val="C00000"/>
                                    </a:solidFill>
                                    <a:latin typeface="Cambria Math" panose="02040503050406030204" pitchFamily="18" charset="0"/>
                                  </a:rPr>
                                  <m:t>𝒊</m:t>
                                </m:r>
                              </m:sub>
                            </m:sSub>
                          </m:e>
                        </m:nary>
                      </m:den>
                    </m:f>
                  </m:oMath>
                </a14:m>
                <a:r>
                  <a:rPr lang="en-US" sz="2400" b="1" i="1" dirty="0">
                    <a:solidFill>
                      <a:schemeClr val="tx1"/>
                    </a:solidFill>
                    <a:latin typeface="TimesNewRoman,Italic"/>
                  </a:rPr>
                  <a:t>Where a is mean or median and </a:t>
                </a:r>
                <a14:m>
                  <m:oMath xmlns:m="http://schemas.openxmlformats.org/officeDocument/2006/math">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𝟏</m:t>
                        </m:r>
                      </m:sub>
                    </m:sSub>
                    <m:r>
                      <a:rPr lang="en-US" sz="2400" b="1" i="1" dirty="0">
                        <a:solidFill>
                          <a:schemeClr val="tx1"/>
                        </a:solidFill>
                        <a:latin typeface="Cambria Math" panose="02040503050406030204" pitchFamily="18" charset="0"/>
                      </a:rPr>
                      <m:t>,  </m:t>
                    </m:r>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𝟐</m:t>
                        </m:r>
                      </m:sub>
                    </m:sSub>
                    <m:r>
                      <a:rPr lang="en-US" sz="2400" b="1" i="1" dirty="0">
                        <a:solidFill>
                          <a:schemeClr val="tx1"/>
                        </a:solidFill>
                        <a:latin typeface="Cambria Math" panose="02040503050406030204" pitchFamily="18" charset="0"/>
                      </a:rPr>
                      <m:t>, </m:t>
                    </m:r>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𝟑</m:t>
                        </m:r>
                      </m:sub>
                    </m:sSub>
                    <m:r>
                      <a:rPr lang="en-US" sz="2400" b="1" i="1" dirty="0">
                        <a:solidFill>
                          <a:schemeClr val="tx1"/>
                        </a:solidFill>
                        <a:latin typeface="Cambria Math" panose="02040503050406030204" pitchFamily="18" charset="0"/>
                      </a:rPr>
                      <m:t>, ….,</m:t>
                    </m:r>
                    <m:sSub>
                      <m:sSubPr>
                        <m:ctrlPr>
                          <a:rPr lang="en-US" sz="2400" b="1" i="1" dirty="0">
                            <a:solidFill>
                              <a:schemeClr val="tx1"/>
                            </a:solidFill>
                            <a:latin typeface="Cambria Math" panose="02040503050406030204" pitchFamily="18" charset="0"/>
                          </a:rPr>
                        </m:ctrlPr>
                      </m:sSubPr>
                      <m:e>
                        <m:r>
                          <a:rPr lang="en-US" sz="2400" b="1" i="1" dirty="0">
                            <a:solidFill>
                              <a:schemeClr val="tx1"/>
                            </a:solidFill>
                            <a:latin typeface="Cambria Math" panose="02040503050406030204" pitchFamily="18" charset="0"/>
                          </a:rPr>
                          <m:t>𝒙</m:t>
                        </m:r>
                      </m:e>
                      <m:sub>
                        <m:r>
                          <a:rPr lang="en-US" sz="2400" b="1" i="1" dirty="0">
                            <a:solidFill>
                              <a:schemeClr val="tx1"/>
                            </a:solidFill>
                            <a:latin typeface="Cambria Math" panose="02040503050406030204" pitchFamily="18" charset="0"/>
                          </a:rPr>
                          <m:t>𝒏</m:t>
                        </m:r>
                      </m:sub>
                    </m:sSub>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𝒃𝒆</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𝒕𝒉𝒆</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𝒎𝒊𝒅</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𝒗𝒂𝒍𝒖𝒆𝒔</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𝒐𝒇</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𝒕𝒉𝒆</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𝒄𝒍𝒂𝒔𝒔</m:t>
                    </m:r>
                    <m:r>
                      <a:rPr lang="en-IN" sz="2400" b="1" i="1" dirty="0">
                        <a:solidFill>
                          <a:schemeClr val="tx1"/>
                        </a:solidFill>
                        <a:latin typeface="Cambria Math" panose="02040503050406030204" pitchFamily="18" charset="0"/>
                      </a:rPr>
                      <m:t> </m:t>
                    </m:r>
                    <m:r>
                      <a:rPr lang="en-IN" sz="2400" b="1" i="1" dirty="0">
                        <a:solidFill>
                          <a:schemeClr val="tx1"/>
                        </a:solidFill>
                        <a:latin typeface="Cambria Math" panose="02040503050406030204" pitchFamily="18" charset="0"/>
                      </a:rPr>
                      <m:t>𝒊𝒏𝒕𝒆𝒓𝒗𝒂𝒍𝒔</m:t>
                    </m:r>
                    <m:r>
                      <a:rPr lang="en-IN" sz="2400" b="1" i="1" dirty="0">
                        <a:solidFill>
                          <a:schemeClr val="tx1"/>
                        </a:solidFill>
                        <a:latin typeface="Cambria Math" panose="02040503050406030204" pitchFamily="18" charset="0"/>
                      </a:rPr>
                      <m:t> </m:t>
                    </m:r>
                  </m:oMath>
                </a14:m>
                <a:endParaRPr lang="en-US" sz="2400" b="1" i="1" dirty="0">
                  <a:solidFill>
                    <a:schemeClr val="tx1"/>
                  </a:solidFill>
                  <a:latin typeface="TimesNewRoman,Italic"/>
                </a:endParaRPr>
              </a:p>
              <a:p>
                <a:pPr algn="just"/>
                <a:endParaRPr lang="en-US" sz="2400" b="1" i="1" dirty="0">
                  <a:solidFill>
                    <a:schemeClr val="tx1"/>
                  </a:solidFill>
                  <a:latin typeface="TimesNewRoman,Italic"/>
                </a:endParaRPr>
              </a:p>
              <a:p>
                <a:pPr algn="just"/>
                <a:endParaRPr lang="en-US" sz="2400" b="1" i="1" u="none" strike="noStrike" baseline="0" dirty="0">
                  <a:solidFill>
                    <a:schemeClr val="tx1"/>
                  </a:solidFill>
                  <a:latin typeface="TimesNewRoman,Italic"/>
                </a:endParaRPr>
              </a:p>
            </p:txBody>
          </p:sp>
        </mc:Choice>
        <mc:Fallback>
          <p:sp>
            <p:nvSpPr>
              <p:cNvPr id="6" name="Rectangle 5">
                <a:extLst>
                  <a:ext uri="{FF2B5EF4-FFF2-40B4-BE49-F238E27FC236}">
                    <a16:creationId xmlns:a16="http://schemas.microsoft.com/office/drawing/2014/main" id="{35365795-A19F-3092-66E9-97E8E084F879}"/>
                  </a:ext>
                </a:extLst>
              </p:cNvPr>
              <p:cNvSpPr>
                <a:spLocks noRot="1" noChangeAspect="1" noMove="1" noResize="1" noEditPoints="1" noAdjustHandles="1" noChangeArrowheads="1" noChangeShapeType="1" noTextEdit="1"/>
              </p:cNvSpPr>
              <p:nvPr/>
            </p:nvSpPr>
            <p:spPr>
              <a:xfrm>
                <a:off x="324787" y="920877"/>
                <a:ext cx="11542426" cy="5435473"/>
              </a:xfrm>
              <a:prstGeom prst="rect">
                <a:avLst/>
              </a:prstGeom>
              <a:blipFill>
                <a:blip r:embed="rId5"/>
                <a:stretch>
                  <a:fillRect l="-738" t="-670" r="-685" b="-1453"/>
                </a:stretch>
              </a:blipFill>
            </p:spPr>
            <p:txBody>
              <a:bodyPr/>
              <a:lstStyle/>
              <a:p>
                <a:r>
                  <a:rPr lang="en-IN">
                    <a:noFill/>
                  </a:rPr>
                  <a:t> </a:t>
                </a:r>
              </a:p>
            </p:txBody>
          </p:sp>
        </mc:Fallback>
      </mc:AlternateContent>
    </p:spTree>
    <p:extLst>
      <p:ext uri="{BB962C8B-B14F-4D97-AF65-F5344CB8AC3E}">
        <p14:creationId xmlns:p14="http://schemas.microsoft.com/office/powerpoint/2010/main" val="345965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BF844A-AAE5-A8AF-7EC8-FEF7439C82B0}"/>
            </a:ext>
          </a:extLst>
        </p:cNvPr>
        <p:cNvGrpSpPr/>
        <p:nvPr/>
      </p:nvGrpSpPr>
      <p:grpSpPr>
        <a:xfrm>
          <a:off x="0" y="0"/>
          <a:ext cx="0" cy="0"/>
          <a:chOff x="0" y="0"/>
          <a:chExt cx="0" cy="0"/>
        </a:xfrm>
      </p:grpSpPr>
      <p:sp>
        <p:nvSpPr>
          <p:cNvPr id="7" name="Footer Placeholder 6">
            <a:extLst>
              <a:ext uri="{FF2B5EF4-FFF2-40B4-BE49-F238E27FC236}">
                <a16:creationId xmlns:a16="http://schemas.microsoft.com/office/drawing/2014/main" id="{C974F2A8-EA0A-7ABF-9AFF-D270EF08C0C9}"/>
              </a:ext>
            </a:extLst>
          </p:cNvPr>
          <p:cNvSpPr>
            <a:spLocks noGrp="1"/>
          </p:cNvSpPr>
          <p:nvPr>
            <p:ph type="ftr" sz="quarter" idx="11"/>
          </p:nvPr>
        </p:nvSpPr>
        <p:spPr/>
        <p:txBody>
          <a:bodyPr/>
          <a:lstStyle/>
          <a:p>
            <a:r>
              <a:rPr lang="en-IN"/>
              <a:t>Galgotias University</a:t>
            </a:r>
          </a:p>
        </p:txBody>
      </p:sp>
      <p:sp>
        <p:nvSpPr>
          <p:cNvPr id="8" name="Slide Number Placeholder 7">
            <a:extLst>
              <a:ext uri="{FF2B5EF4-FFF2-40B4-BE49-F238E27FC236}">
                <a16:creationId xmlns:a16="http://schemas.microsoft.com/office/drawing/2014/main" id="{80AAD00A-B4CE-BD48-7698-BF36F7E4713E}"/>
              </a:ext>
            </a:extLst>
          </p:cNvPr>
          <p:cNvSpPr>
            <a:spLocks noGrp="1"/>
          </p:cNvSpPr>
          <p:nvPr>
            <p:ph type="sldNum" sz="quarter" idx="12"/>
          </p:nvPr>
        </p:nvSpPr>
        <p:spPr/>
        <p:txBody>
          <a:bodyPr/>
          <a:lstStyle/>
          <a:p>
            <a:fld id="{26510230-8DD5-4BA5-AB2D-CA30FC08F9D7}" type="slidenum">
              <a:rPr lang="en-IN" smtClean="0"/>
              <a:t>13</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011F88AB-B09E-1C12-2C64-8116BEE17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DEDA079E-5AC9-D20B-328D-38E376F97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9" name="Content Placeholder 8">
            <a:extLst>
              <a:ext uri="{FF2B5EF4-FFF2-40B4-BE49-F238E27FC236}">
                <a16:creationId xmlns:a16="http://schemas.microsoft.com/office/drawing/2014/main" id="{203C6971-5CE8-A5F1-F205-E6B607A5C8F4}"/>
              </a:ext>
            </a:extLst>
          </p:cNvPr>
          <p:cNvSpPr>
            <a:spLocks noGrp="1"/>
          </p:cNvSpPr>
          <p:nvPr>
            <p:ph idx="1"/>
          </p:nvPr>
        </p:nvSpPr>
        <p:spPr/>
        <p:txBody>
          <a:bodyPr/>
          <a:lstStyle/>
          <a:p>
            <a:pPr marL="0" indent="0">
              <a:buNone/>
            </a:pPr>
            <a:r>
              <a:rPr lang="en-US" dirty="0"/>
              <a:t> </a:t>
            </a:r>
          </a:p>
        </p:txBody>
      </p:sp>
      <p:sp>
        <p:nvSpPr>
          <p:cNvPr id="11" name="Rectangle: Rounded Corners 10">
            <a:extLst>
              <a:ext uri="{FF2B5EF4-FFF2-40B4-BE49-F238E27FC236}">
                <a16:creationId xmlns:a16="http://schemas.microsoft.com/office/drawing/2014/main" id="{3066AF16-1365-FD21-CDF7-FA245A584A78}"/>
              </a:ext>
            </a:extLst>
          </p:cNvPr>
          <p:cNvSpPr/>
          <p:nvPr/>
        </p:nvSpPr>
        <p:spPr>
          <a:xfrm>
            <a:off x="1262183" y="1086784"/>
            <a:ext cx="9401714" cy="17436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u="none" strike="noStrike" baseline="0" dirty="0">
                <a:latin typeface="TimesNewRoman"/>
              </a:rPr>
              <a:t>Problem: Find the mean deviation about the mean for the following data:</a:t>
            </a:r>
          </a:p>
          <a:p>
            <a:pPr algn="ctr"/>
            <a:r>
              <a:rPr lang="en-US" sz="2800" b="0" i="0" u="none" strike="noStrike" baseline="0" dirty="0">
                <a:latin typeface="TimesNewRoman"/>
              </a:rPr>
              <a:t>6, 7, 10, 12, 13, 4, 8, 12</a:t>
            </a:r>
            <a:endParaRPr lang="en-US" sz="28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FEDC917-6D1A-76F0-DCB7-3F194B5680B6}"/>
                  </a:ext>
                </a:extLst>
              </p:cNvPr>
              <p:cNvSpPr/>
              <p:nvPr/>
            </p:nvSpPr>
            <p:spPr>
              <a:xfrm>
                <a:off x="1262183" y="3361757"/>
                <a:ext cx="9496383" cy="2125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Step-1: Compute the mean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=9)</a:t>
                </a:r>
              </a:p>
              <a:p>
                <a:pPr algn="ctr"/>
                <a:r>
                  <a:rPr lang="en-US" sz="2400" dirty="0"/>
                  <a:t>Step-02: Find Deviations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r>
                          <a:rPr lang="en-US" sz="2400" b="0" i="1" smtClean="0">
                            <a:latin typeface="Cambria Math" panose="02040503050406030204" pitchFamily="18" charset="0"/>
                          </a:rPr>
                          <m:t>|</m:t>
                        </m:r>
                      </m:e>
                    </m:acc>
                  </m:oMath>
                </a14:m>
                <a:r>
                  <a:rPr lang="en-US" sz="2400" dirty="0"/>
                  <a:t> </a:t>
                </a:r>
              </a:p>
              <a:p>
                <a:pPr algn="ctr"/>
                <a:r>
                  <a:rPr lang="en-US" sz="2800" b="0" i="0" u="none" strike="noStrike" baseline="0" dirty="0">
                    <a:latin typeface="TimesNewRoman"/>
                  </a:rPr>
                  <a:t>3, 2, 1, 3, 4, 5, 1, 3</a:t>
                </a:r>
              </a:p>
              <a:p>
                <a:pPr algn="ctr"/>
                <a:r>
                  <a:rPr lang="en-US" sz="2800" dirty="0">
                    <a:latin typeface="TimesNewRoman"/>
                  </a:rPr>
                  <a:t>Step-03: </a:t>
                </a:r>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22</m:t>
                        </m:r>
                      </m:num>
                      <m:den>
                        <m:r>
                          <a:rPr lang="en-US" sz="2800" b="0" i="1" smtClean="0">
                            <a:latin typeface="Cambria Math" panose="02040503050406030204" pitchFamily="18" charset="0"/>
                          </a:rPr>
                          <m:t>8</m:t>
                        </m:r>
                      </m:den>
                    </m:f>
                  </m:oMath>
                </a14:m>
                <a:endParaRPr lang="en-US" sz="2800" dirty="0"/>
              </a:p>
            </p:txBody>
          </p:sp>
        </mc:Choice>
        <mc:Fallback xmlns="">
          <p:sp>
            <p:nvSpPr>
              <p:cNvPr id="12" name="Rectangle 11">
                <a:extLst>
                  <a:ext uri="{FF2B5EF4-FFF2-40B4-BE49-F238E27FC236}">
                    <a16:creationId xmlns:a16="http://schemas.microsoft.com/office/drawing/2014/main" id="{0FEDC917-6D1A-76F0-DCB7-3F194B5680B6}"/>
                  </a:ext>
                </a:extLst>
              </p:cNvPr>
              <p:cNvSpPr>
                <a:spLocks noRot="1" noChangeAspect="1" noMove="1" noResize="1" noEditPoints="1" noAdjustHandles="1" noChangeArrowheads="1" noChangeShapeType="1" noTextEdit="1"/>
              </p:cNvSpPr>
              <p:nvPr/>
            </p:nvSpPr>
            <p:spPr>
              <a:xfrm>
                <a:off x="1262183" y="3361757"/>
                <a:ext cx="9496383" cy="212566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983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C052BF2-DB06-0F33-BF4F-030AA3F678EC}"/>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5272DA88-D8CC-8A73-7FE5-80FE9C227176}"/>
              </a:ext>
            </a:extLst>
          </p:cNvPr>
          <p:cNvSpPr>
            <a:spLocks noGrp="1"/>
          </p:cNvSpPr>
          <p:nvPr>
            <p:ph type="sldNum" sz="quarter" idx="12"/>
          </p:nvPr>
        </p:nvSpPr>
        <p:spPr/>
        <p:txBody>
          <a:bodyPr/>
          <a:lstStyle/>
          <a:p>
            <a:fld id="{26510230-8DD5-4BA5-AB2D-CA30FC08F9D7}" type="slidenum">
              <a:rPr lang="en-IN" smtClean="0"/>
              <a:t>14</a:t>
            </a:fld>
            <a:endParaRPr lang="en-IN"/>
          </a:p>
        </p:txBody>
      </p:sp>
      <p:pic>
        <p:nvPicPr>
          <p:cNvPr id="7" name="Picture 6" descr="A blue circle with text and words&#10;&#10;Description automatically generated">
            <a:extLst>
              <a:ext uri="{FF2B5EF4-FFF2-40B4-BE49-F238E27FC236}">
                <a16:creationId xmlns:a16="http://schemas.microsoft.com/office/drawing/2014/main" id="{DE8C5C32-4B1A-2F85-5953-205FDF0CF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E90C4719-7DA0-43DD-C475-A04941375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8" name="Picture 7">
            <a:extLst>
              <a:ext uri="{FF2B5EF4-FFF2-40B4-BE49-F238E27FC236}">
                <a16:creationId xmlns:a16="http://schemas.microsoft.com/office/drawing/2014/main" id="{00BE334B-7D7C-A81E-A1DC-710294C73EE2}"/>
              </a:ext>
            </a:extLst>
          </p:cNvPr>
          <p:cNvPicPr>
            <a:picLocks noChangeAspect="1"/>
          </p:cNvPicPr>
          <p:nvPr/>
        </p:nvPicPr>
        <p:blipFill>
          <a:blip r:embed="rId4"/>
          <a:stretch>
            <a:fillRect/>
          </a:stretch>
        </p:blipFill>
        <p:spPr>
          <a:xfrm>
            <a:off x="1021411" y="1261062"/>
            <a:ext cx="8733333" cy="1628571"/>
          </a:xfrm>
          <a:prstGeom prst="rect">
            <a:avLst/>
          </a:prstGeom>
        </p:spPr>
      </p:pic>
      <p:pic>
        <p:nvPicPr>
          <p:cNvPr id="12" name="Picture 11">
            <a:extLst>
              <a:ext uri="{FF2B5EF4-FFF2-40B4-BE49-F238E27FC236}">
                <a16:creationId xmlns:a16="http://schemas.microsoft.com/office/drawing/2014/main" id="{1074B175-FFAE-11AF-9B4C-84A3277313EC}"/>
              </a:ext>
            </a:extLst>
          </p:cNvPr>
          <p:cNvPicPr>
            <a:picLocks noChangeAspect="1"/>
          </p:cNvPicPr>
          <p:nvPr/>
        </p:nvPicPr>
        <p:blipFill>
          <a:blip r:embed="rId5"/>
          <a:stretch>
            <a:fillRect/>
          </a:stretch>
        </p:blipFill>
        <p:spPr>
          <a:xfrm>
            <a:off x="1560210" y="2786605"/>
            <a:ext cx="5725010" cy="3672773"/>
          </a:xfrm>
          <a:prstGeom prst="rect">
            <a:avLst/>
          </a:prstGeom>
        </p:spPr>
      </p:pic>
      <p:pic>
        <p:nvPicPr>
          <p:cNvPr id="14" name="Picture 13">
            <a:extLst>
              <a:ext uri="{FF2B5EF4-FFF2-40B4-BE49-F238E27FC236}">
                <a16:creationId xmlns:a16="http://schemas.microsoft.com/office/drawing/2014/main" id="{5D5D9F4F-B1D4-44FC-7E44-2BF308212A37}"/>
              </a:ext>
            </a:extLst>
          </p:cNvPr>
          <p:cNvPicPr>
            <a:picLocks noChangeAspect="1"/>
          </p:cNvPicPr>
          <p:nvPr/>
        </p:nvPicPr>
        <p:blipFill>
          <a:blip r:embed="rId6"/>
          <a:stretch>
            <a:fillRect/>
          </a:stretch>
        </p:blipFill>
        <p:spPr>
          <a:xfrm>
            <a:off x="7285220" y="3237014"/>
            <a:ext cx="4749775" cy="2562378"/>
          </a:xfrm>
          <a:prstGeom prst="rect">
            <a:avLst/>
          </a:prstGeom>
        </p:spPr>
      </p:pic>
    </p:spTree>
    <p:extLst>
      <p:ext uri="{BB962C8B-B14F-4D97-AF65-F5344CB8AC3E}">
        <p14:creationId xmlns:p14="http://schemas.microsoft.com/office/powerpoint/2010/main" val="24506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2862072" y="933600"/>
            <a:ext cx="5748528" cy="625251"/>
          </a:xfrm>
        </p:spPr>
        <p:txBody>
          <a:bodyPr vert="horz" lIns="91440" tIns="45720" rIns="91440" bIns="45720" rtlCol="0" anchor="t">
            <a:normAutofit fontScale="90000"/>
          </a:bodyPr>
          <a:lstStyle/>
          <a:p>
            <a:r>
              <a:rPr lang="en-US" sz="4000" b="1" dirty="0">
                <a:solidFill>
                  <a:schemeClr val="tx2"/>
                </a:solidFill>
              </a:rPr>
              <a:t>Activity 1 Pen Paper Activity</a:t>
            </a:r>
          </a:p>
        </p:txBody>
      </p:sp>
      <p:sp>
        <p:nvSpPr>
          <p:cNvPr id="7" name="Footer Placeholder 6">
            <a:extLst>
              <a:ext uri="{FF2B5EF4-FFF2-40B4-BE49-F238E27FC236}">
                <a16:creationId xmlns:a16="http://schemas.microsoft.com/office/drawing/2014/main" id="{8DBBCF98-7194-A5B3-66D3-440169D0A907}"/>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1F036879-2E50-808F-68A7-FB01CEB99BF0}"/>
              </a:ext>
            </a:extLst>
          </p:cNvPr>
          <p:cNvSpPr>
            <a:spLocks noGrp="1"/>
          </p:cNvSpPr>
          <p:nvPr>
            <p:ph type="sldNum" sz="quarter" idx="12"/>
          </p:nvPr>
        </p:nvSpPr>
        <p:spPr/>
        <p:txBody>
          <a:bodyPr/>
          <a:lstStyle/>
          <a:p>
            <a:fld id="{26510230-8DD5-4BA5-AB2D-CA30FC08F9D7}" type="slidenum">
              <a:rPr lang="en-IN" smtClean="0"/>
              <a:t>15</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820737F5-4AA9-BC02-8957-C9DB2C2DF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42F28D91-705A-E725-0E92-0E3494439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Rounded Corners 3">
            <a:extLst>
              <a:ext uri="{FF2B5EF4-FFF2-40B4-BE49-F238E27FC236}">
                <a16:creationId xmlns:a16="http://schemas.microsoft.com/office/drawing/2014/main" id="{368BEAF0-9E0F-42BD-7549-5C535006C1CD}"/>
              </a:ext>
            </a:extLst>
          </p:cNvPr>
          <p:cNvSpPr/>
          <p:nvPr/>
        </p:nvSpPr>
        <p:spPr>
          <a:xfrm>
            <a:off x="817741" y="1501775"/>
            <a:ext cx="9645445" cy="27505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dirty="0"/>
              <a:t>Find the </a:t>
            </a:r>
            <a:r>
              <a:rPr lang="en-US" sz="2800" b="1" dirty="0"/>
              <a:t>mean deviation about the mean</a:t>
            </a:r>
            <a:r>
              <a:rPr lang="en-US" sz="2800" dirty="0"/>
              <a:t> for the following data:</a:t>
            </a:r>
          </a:p>
          <a:p>
            <a:pPr algn="just"/>
            <a:endParaRPr lang="en-US" sz="2800" dirty="0"/>
          </a:p>
          <a:p>
            <a:pPr algn="just"/>
            <a:endParaRPr lang="en-US" sz="2800" dirty="0"/>
          </a:p>
          <a:p>
            <a:pPr algn="just"/>
            <a:endParaRPr lang="en-US" sz="2800" dirty="0"/>
          </a:p>
          <a:p>
            <a:pPr algn="just"/>
            <a:endParaRPr lang="en-US" sz="2800" dirty="0"/>
          </a:p>
        </p:txBody>
      </p:sp>
      <p:graphicFrame>
        <p:nvGraphicFramePr>
          <p:cNvPr id="8" name="Table 7">
            <a:extLst>
              <a:ext uri="{FF2B5EF4-FFF2-40B4-BE49-F238E27FC236}">
                <a16:creationId xmlns:a16="http://schemas.microsoft.com/office/drawing/2014/main" id="{47D7FD8D-BA12-7961-F0A5-F5DC4B0DCB38}"/>
              </a:ext>
            </a:extLst>
          </p:cNvPr>
          <p:cNvGraphicFramePr>
            <a:graphicFrameLocks noGrp="1"/>
          </p:cNvGraphicFramePr>
          <p:nvPr>
            <p:extLst>
              <p:ext uri="{D42A27DB-BD31-4B8C-83A1-F6EECF244321}">
                <p14:modId xmlns:p14="http://schemas.microsoft.com/office/powerpoint/2010/main" val="2335400672"/>
              </p:ext>
            </p:extLst>
          </p:nvPr>
        </p:nvGraphicFramePr>
        <p:xfrm>
          <a:off x="1237520" y="3429000"/>
          <a:ext cx="8805888" cy="741680"/>
        </p:xfrm>
        <a:graphic>
          <a:graphicData uri="http://schemas.openxmlformats.org/drawingml/2006/table">
            <a:tbl>
              <a:tblPr firstRow="1" bandRow="1">
                <a:tableStyleId>{1E171933-4619-4E11-9A3F-F7608DF75F80}</a:tableStyleId>
              </a:tblPr>
              <a:tblGrid>
                <a:gridCol w="1467648">
                  <a:extLst>
                    <a:ext uri="{9D8B030D-6E8A-4147-A177-3AD203B41FA5}">
                      <a16:colId xmlns:a16="http://schemas.microsoft.com/office/drawing/2014/main" val="1694239381"/>
                    </a:ext>
                  </a:extLst>
                </a:gridCol>
                <a:gridCol w="1467648">
                  <a:extLst>
                    <a:ext uri="{9D8B030D-6E8A-4147-A177-3AD203B41FA5}">
                      <a16:colId xmlns:a16="http://schemas.microsoft.com/office/drawing/2014/main" val="3884058708"/>
                    </a:ext>
                  </a:extLst>
                </a:gridCol>
                <a:gridCol w="1467648">
                  <a:extLst>
                    <a:ext uri="{9D8B030D-6E8A-4147-A177-3AD203B41FA5}">
                      <a16:colId xmlns:a16="http://schemas.microsoft.com/office/drawing/2014/main" val="3146361152"/>
                    </a:ext>
                  </a:extLst>
                </a:gridCol>
                <a:gridCol w="1467648">
                  <a:extLst>
                    <a:ext uri="{9D8B030D-6E8A-4147-A177-3AD203B41FA5}">
                      <a16:colId xmlns:a16="http://schemas.microsoft.com/office/drawing/2014/main" val="3409453031"/>
                    </a:ext>
                  </a:extLst>
                </a:gridCol>
                <a:gridCol w="1467648">
                  <a:extLst>
                    <a:ext uri="{9D8B030D-6E8A-4147-A177-3AD203B41FA5}">
                      <a16:colId xmlns:a16="http://schemas.microsoft.com/office/drawing/2014/main" val="2651641754"/>
                    </a:ext>
                  </a:extLst>
                </a:gridCol>
                <a:gridCol w="1467648">
                  <a:extLst>
                    <a:ext uri="{9D8B030D-6E8A-4147-A177-3AD203B41FA5}">
                      <a16:colId xmlns:a16="http://schemas.microsoft.com/office/drawing/2014/main" val="3981264964"/>
                    </a:ext>
                  </a:extLst>
                </a:gridCol>
              </a:tblGrid>
              <a:tr h="370840">
                <a:tc>
                  <a:txBody>
                    <a:bodyPr/>
                    <a:lstStyle/>
                    <a:p>
                      <a:r>
                        <a:rPr lang="en-IN" dirty="0"/>
                        <a:t>x</a:t>
                      </a:r>
                    </a:p>
                  </a:txBody>
                  <a:tcPr/>
                </a:tc>
                <a:tc>
                  <a:txBody>
                    <a:bodyPr/>
                    <a:lstStyle/>
                    <a:p>
                      <a:r>
                        <a:rPr lang="en-IN" dirty="0"/>
                        <a:t>10</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50</a:t>
                      </a:r>
                    </a:p>
                  </a:txBody>
                  <a:tcPr/>
                </a:tc>
                <a:extLst>
                  <a:ext uri="{0D108BD9-81ED-4DB2-BD59-A6C34878D82A}">
                    <a16:rowId xmlns:a16="http://schemas.microsoft.com/office/drawing/2014/main" val="876610990"/>
                  </a:ext>
                </a:extLst>
              </a:tr>
              <a:tr h="370840">
                <a:tc>
                  <a:txBody>
                    <a:bodyPr/>
                    <a:lstStyle/>
                    <a:p>
                      <a:r>
                        <a:rPr lang="en-IN" dirty="0"/>
                        <a:t>f</a:t>
                      </a:r>
                    </a:p>
                  </a:txBody>
                  <a:tcPr/>
                </a:tc>
                <a:tc>
                  <a:txBody>
                    <a:bodyPr/>
                    <a:lstStyle/>
                    <a:p>
                      <a:r>
                        <a:rPr lang="en-IN" dirty="0"/>
                        <a:t>4</a:t>
                      </a:r>
                    </a:p>
                  </a:txBody>
                  <a:tcPr/>
                </a:tc>
                <a:tc>
                  <a:txBody>
                    <a:bodyPr/>
                    <a:lstStyle/>
                    <a:p>
                      <a:r>
                        <a:rPr lang="en-IN" dirty="0"/>
                        <a:t>6</a:t>
                      </a:r>
                    </a:p>
                  </a:txBody>
                  <a:tcPr/>
                </a:tc>
                <a:tc>
                  <a:txBody>
                    <a:bodyPr/>
                    <a:lstStyle/>
                    <a:p>
                      <a:r>
                        <a:rPr lang="en-IN" dirty="0"/>
                        <a:t>8</a:t>
                      </a:r>
                    </a:p>
                  </a:txBody>
                  <a:tcPr/>
                </a:tc>
                <a:tc>
                  <a:txBody>
                    <a:bodyPr/>
                    <a:lstStyle/>
                    <a:p>
                      <a:r>
                        <a:rPr lang="en-IN" dirty="0"/>
                        <a:t>10</a:t>
                      </a:r>
                    </a:p>
                  </a:txBody>
                  <a:tcPr/>
                </a:tc>
                <a:tc>
                  <a:txBody>
                    <a:bodyPr/>
                    <a:lstStyle/>
                    <a:p>
                      <a:r>
                        <a:rPr lang="en-IN" dirty="0"/>
                        <a:t>12</a:t>
                      </a:r>
                    </a:p>
                  </a:txBody>
                  <a:tcPr/>
                </a:tc>
                <a:extLst>
                  <a:ext uri="{0D108BD9-81ED-4DB2-BD59-A6C34878D82A}">
                    <a16:rowId xmlns:a16="http://schemas.microsoft.com/office/drawing/2014/main" val="2867574191"/>
                  </a:ext>
                </a:extLst>
              </a:tr>
            </a:tbl>
          </a:graphicData>
        </a:graphic>
      </p:graphicFrame>
      <p:pic>
        <p:nvPicPr>
          <p:cNvPr id="6" name="Picture 5">
            <a:extLst>
              <a:ext uri="{FF2B5EF4-FFF2-40B4-BE49-F238E27FC236}">
                <a16:creationId xmlns:a16="http://schemas.microsoft.com/office/drawing/2014/main" id="{897EAC13-C464-F9AD-D5CD-E09F423FB7F0}"/>
              </a:ext>
            </a:extLst>
          </p:cNvPr>
          <p:cNvPicPr>
            <a:picLocks noChangeAspect="1"/>
          </p:cNvPicPr>
          <p:nvPr/>
        </p:nvPicPr>
        <p:blipFill>
          <a:blip r:embed="rId4"/>
          <a:stretch>
            <a:fillRect/>
          </a:stretch>
        </p:blipFill>
        <p:spPr>
          <a:xfrm>
            <a:off x="1909563" y="5516094"/>
            <a:ext cx="4333321" cy="663476"/>
          </a:xfrm>
          <a:prstGeom prst="rect">
            <a:avLst/>
          </a:prstGeom>
        </p:spPr>
      </p:pic>
      <p:sp>
        <p:nvSpPr>
          <p:cNvPr id="10" name="Rectangle 9">
            <a:extLst>
              <a:ext uri="{FF2B5EF4-FFF2-40B4-BE49-F238E27FC236}">
                <a16:creationId xmlns:a16="http://schemas.microsoft.com/office/drawing/2014/main" id="{C8B23FD9-048F-54A2-11FD-824C003F3635}"/>
              </a:ext>
            </a:extLst>
          </p:cNvPr>
          <p:cNvSpPr/>
          <p:nvPr/>
        </p:nvSpPr>
        <p:spPr>
          <a:xfrm>
            <a:off x="1237520" y="4456352"/>
            <a:ext cx="2495740" cy="72833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800" dirty="0"/>
              <a:t>Reflection</a:t>
            </a:r>
            <a:endParaRPr lang="en-IN" sz="2800" dirty="0"/>
          </a:p>
        </p:txBody>
      </p:sp>
    </p:spTree>
    <p:extLst>
      <p:ext uri="{BB962C8B-B14F-4D97-AF65-F5344CB8AC3E}">
        <p14:creationId xmlns:p14="http://schemas.microsoft.com/office/powerpoint/2010/main" val="276616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B6D3A-989D-063C-D4D5-2B730D5E7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36359-2EE7-2AB3-A391-DD98EEAC9C6F}"/>
              </a:ext>
            </a:extLst>
          </p:cNvPr>
          <p:cNvSpPr>
            <a:spLocks noGrp="1"/>
          </p:cNvSpPr>
          <p:nvPr>
            <p:ph type="title"/>
          </p:nvPr>
        </p:nvSpPr>
        <p:spPr>
          <a:xfrm>
            <a:off x="584614" y="1409074"/>
            <a:ext cx="11393455" cy="4302177"/>
          </a:xfrm>
        </p:spPr>
        <p:txBody>
          <a:bodyPr anchor="ctr">
            <a:normAutofit fontScale="90000"/>
          </a:bodyPr>
          <a:lstStyle/>
          <a:p>
            <a:r>
              <a:rPr lang="en-IN" sz="3200" b="1" dirty="0">
                <a:solidFill>
                  <a:srgbClr val="C00000"/>
                </a:solidFill>
                <a:latin typeface="Times New Roman" panose="02020603050405020304" pitchFamily="18" charset="0"/>
                <a:cs typeface="Times New Roman" panose="02020603050405020304" pitchFamily="18" charset="0"/>
              </a:rPr>
              <a:t>Variance : </a:t>
            </a:r>
            <a:r>
              <a:rPr lang="en-US" sz="2700" dirty="0">
                <a:latin typeface="Times New Roman" panose="02020603050405020304" pitchFamily="18" charset="0"/>
                <a:cs typeface="Times New Roman" panose="02020603050405020304" pitchFamily="18" charset="0"/>
              </a:rPr>
              <a:t>Variance is one of the most important measures of </a:t>
            </a:r>
            <a:r>
              <a:rPr lang="en-US" sz="2700" b="1" dirty="0">
                <a:latin typeface="Times New Roman" panose="02020603050405020304" pitchFamily="18" charset="0"/>
                <a:cs typeface="Times New Roman" panose="02020603050405020304" pitchFamily="18" charset="0"/>
              </a:rPr>
              <a:t>dispersion</a:t>
            </a:r>
            <a:r>
              <a:rPr lang="en-US" sz="2700" dirty="0">
                <a:latin typeface="Times New Roman" panose="02020603050405020304" pitchFamily="18" charset="0"/>
                <a:cs typeface="Times New Roman" panose="02020603050405020304" pitchFamily="18" charset="0"/>
              </a:rPr>
              <a:t>, which tells us </a:t>
            </a:r>
            <a:r>
              <a:rPr lang="en-US" sz="2700" b="1" dirty="0">
                <a:latin typeface="Times New Roman" panose="02020603050405020304" pitchFamily="18" charset="0"/>
                <a:cs typeface="Times New Roman" panose="02020603050405020304" pitchFamily="18" charset="0"/>
              </a:rPr>
              <a:t>how much the data values spread out from the mean</a:t>
            </a:r>
            <a:r>
              <a:rPr lang="en-US" sz="2700" dirty="0">
                <a:latin typeface="Times New Roman" panose="02020603050405020304" pitchFamily="18" charset="0"/>
                <a:cs typeface="Times New Roman" panose="02020603050405020304" pitchFamily="18" charset="0"/>
              </a:rPr>
              <a:t>. It helps in understanding the </a:t>
            </a:r>
            <a:r>
              <a:rPr lang="en-US" sz="2700" b="1" dirty="0">
                <a:latin typeface="Times New Roman" panose="02020603050405020304" pitchFamily="18" charset="0"/>
                <a:cs typeface="Times New Roman" panose="02020603050405020304" pitchFamily="18" charset="0"/>
              </a:rPr>
              <a:t>degree of variability</a:t>
            </a:r>
            <a:r>
              <a:rPr lang="en-US" sz="2700" dirty="0">
                <a:latin typeface="Times New Roman" panose="02020603050405020304" pitchFamily="18" charset="0"/>
                <a:cs typeface="Times New Roman" panose="02020603050405020304" pitchFamily="18" charset="0"/>
              </a:rPr>
              <a:t> in a dataset.</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b="1" dirty="0">
                <a:solidFill>
                  <a:srgbClr val="C00000"/>
                </a:solidFill>
                <a:latin typeface="Times New Roman" panose="02020603050405020304" pitchFamily="18" charset="0"/>
                <a:cs typeface="Times New Roman" panose="02020603050405020304" pitchFamily="18" charset="0"/>
              </a:rPr>
              <a:t>Note:</a:t>
            </a:r>
            <a:br>
              <a:rPr lang="en-US" sz="2700" b="1" dirty="0">
                <a:solidFill>
                  <a:srgbClr val="C00000"/>
                </a:solidFill>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1. A low variance means data points are closely packed around the mean (less variability).</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2. A high variance means data points are widely spread out (high variability).</a:t>
            </a:r>
            <a:br>
              <a:rPr lang="en-US" sz="2700" b="1" dirty="0">
                <a:latin typeface="Times New Roman" panose="02020603050405020304" pitchFamily="18" charset="0"/>
                <a:cs typeface="Times New Roman" panose="02020603050405020304" pitchFamily="18" charset="0"/>
              </a:rPr>
            </a:br>
            <a:endParaRPr lang="en-IN" sz="2700" b="1" dirty="0">
              <a:latin typeface="Times New Roman" panose="02020603050405020304" pitchFamily="18" charset="0"/>
              <a:cs typeface="Times New Roman" panose="02020603050405020304" pitchFamily="18" charset="0"/>
            </a:endParaRPr>
          </a:p>
        </p:txBody>
      </p:sp>
      <p:sp>
        <p:nvSpPr>
          <p:cNvPr id="15" name="Footer Placeholder 14">
            <a:extLst>
              <a:ext uri="{FF2B5EF4-FFF2-40B4-BE49-F238E27FC236}">
                <a16:creationId xmlns:a16="http://schemas.microsoft.com/office/drawing/2014/main" id="{9C185C2F-8AA6-6F43-F359-FA7FFD780634}"/>
              </a:ext>
            </a:extLst>
          </p:cNvPr>
          <p:cNvSpPr>
            <a:spLocks noGrp="1"/>
          </p:cNvSpPr>
          <p:nvPr>
            <p:ph type="ftr" sz="quarter" idx="11"/>
          </p:nvPr>
        </p:nvSpPr>
        <p:spPr/>
        <p:txBody>
          <a:bodyPr/>
          <a:lstStyle/>
          <a:p>
            <a:r>
              <a:rPr lang="en-IN"/>
              <a:t>Galgotias University</a:t>
            </a:r>
          </a:p>
        </p:txBody>
      </p:sp>
      <p:sp>
        <p:nvSpPr>
          <p:cNvPr id="16" name="Slide Number Placeholder 15">
            <a:extLst>
              <a:ext uri="{FF2B5EF4-FFF2-40B4-BE49-F238E27FC236}">
                <a16:creationId xmlns:a16="http://schemas.microsoft.com/office/drawing/2014/main" id="{5AB2B027-7995-B33E-390A-819A9EFB7F8C}"/>
              </a:ext>
            </a:extLst>
          </p:cNvPr>
          <p:cNvSpPr>
            <a:spLocks noGrp="1"/>
          </p:cNvSpPr>
          <p:nvPr>
            <p:ph type="sldNum" sz="quarter" idx="12"/>
          </p:nvPr>
        </p:nvSpPr>
        <p:spPr/>
        <p:txBody>
          <a:bodyPr/>
          <a:lstStyle/>
          <a:p>
            <a:fld id="{26510230-8DD5-4BA5-AB2D-CA30FC08F9D7}" type="slidenum">
              <a:rPr lang="en-IN" smtClean="0"/>
              <a:t>16</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3496A503-C783-1D59-29FC-79DF28FE0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C9DBC50D-CBEE-6C8B-240C-D28B16699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38375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B595-56B3-A1C6-7650-459A3A1F7CA2}"/>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76DEA7B7-9CCB-460B-7500-5B9DAF2E5EB8}"/>
              </a:ext>
            </a:extLst>
          </p:cNvPr>
          <p:cNvSpPr>
            <a:spLocks noGrp="1"/>
          </p:cNvSpPr>
          <p:nvPr>
            <p:ph type="ftr" sz="quarter" idx="11"/>
          </p:nvPr>
        </p:nvSpPr>
        <p:spPr/>
        <p:txBody>
          <a:bodyPr/>
          <a:lstStyle/>
          <a:p>
            <a:r>
              <a:rPr lang="en-IN"/>
              <a:t>Galgotias University</a:t>
            </a:r>
          </a:p>
        </p:txBody>
      </p:sp>
      <p:sp>
        <p:nvSpPr>
          <p:cNvPr id="16" name="Slide Number Placeholder 15">
            <a:extLst>
              <a:ext uri="{FF2B5EF4-FFF2-40B4-BE49-F238E27FC236}">
                <a16:creationId xmlns:a16="http://schemas.microsoft.com/office/drawing/2014/main" id="{070F738B-D4CA-ACFD-DA43-093F88422F06}"/>
              </a:ext>
            </a:extLst>
          </p:cNvPr>
          <p:cNvSpPr>
            <a:spLocks noGrp="1"/>
          </p:cNvSpPr>
          <p:nvPr>
            <p:ph type="sldNum" sz="quarter" idx="12"/>
          </p:nvPr>
        </p:nvSpPr>
        <p:spPr/>
        <p:txBody>
          <a:bodyPr/>
          <a:lstStyle/>
          <a:p>
            <a:fld id="{26510230-8DD5-4BA5-AB2D-CA30FC08F9D7}" type="slidenum">
              <a:rPr lang="en-IN" smtClean="0"/>
              <a:t>17</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CAED2C21-4B3D-16B6-A9B0-3B56B600F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979765D0-E8C2-D543-8301-16A134CEF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mc:AlternateContent xmlns:mc="http://schemas.openxmlformats.org/markup-compatibility/2006">
        <mc:Choice xmlns:a14="http://schemas.microsoft.com/office/drawing/2010/main" Requires="a14">
          <p:sp>
            <p:nvSpPr>
              <p:cNvPr id="8" name="Rectangle: Rounded Corners 7">
                <a:extLst>
                  <a:ext uri="{FF2B5EF4-FFF2-40B4-BE49-F238E27FC236}">
                    <a16:creationId xmlns:a16="http://schemas.microsoft.com/office/drawing/2014/main" id="{CFD51970-6E79-81A8-5C36-1C6D8B3FBE85}"/>
                  </a:ext>
                </a:extLst>
              </p:cNvPr>
              <p:cNvSpPr/>
              <p:nvPr/>
            </p:nvSpPr>
            <p:spPr>
              <a:xfrm>
                <a:off x="299806" y="1034318"/>
                <a:ext cx="11333492" cy="5741233"/>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NewRoman"/>
                  </a:rPr>
                  <a:t>Formulas of V</a:t>
                </a:r>
                <a:r>
                  <a:rPr lang="en-US" sz="2800" b="0" i="0" u="none" strike="noStrike" baseline="0" dirty="0">
                    <a:solidFill>
                      <a:schemeClr val="tx1"/>
                    </a:solidFill>
                    <a:latin typeface="TimesNewRoman"/>
                  </a:rPr>
                  <a:t>ariance</a:t>
                </a:r>
                <a:r>
                  <a:rPr lang="en-US" sz="2800" b="0" i="0" u="none" strike="noStrike" dirty="0">
                    <a:solidFill>
                      <a:schemeClr val="tx1"/>
                    </a:solidFill>
                    <a:latin typeface="TimesNewRoman"/>
                  </a:rPr>
                  <a:t> and standard Deviation </a:t>
                </a:r>
                <a:r>
                  <a:rPr lang="en-US" sz="2800" dirty="0">
                    <a:latin typeface="TimesNewRoman"/>
                  </a:rPr>
                  <a:t>: </a:t>
                </a:r>
              </a:p>
              <a:p>
                <a:pPr algn="ctr"/>
                <a:endParaRPr lang="en-US" sz="2800" dirty="0">
                  <a:latin typeface="TimesNewRoman"/>
                </a:endParaRPr>
              </a:p>
              <a:p>
                <a:pPr algn="just"/>
                <a:r>
                  <a:rPr lang="en-US" sz="2000" dirty="0">
                    <a:solidFill>
                      <a:srgbClr val="C00000"/>
                    </a:solidFill>
                    <a:latin typeface="TimesNewRoman"/>
                  </a:rPr>
                  <a:t>For individual data </a:t>
                </a:r>
                <a:r>
                  <a:rPr lang="en-US" sz="2000" dirty="0">
                    <a:solidFill>
                      <a:schemeClr val="tx1"/>
                    </a:solidFill>
                    <a:latin typeface="TimesNewRoman"/>
                  </a:rPr>
                  <a:t>let</a:t>
                </a:r>
                <a:r>
                  <a:rPr lang="en-US" sz="2000" b="0" i="0" u="none" strike="noStrike" baseline="0" dirty="0">
                    <a:solidFill>
                      <a:schemeClr val="tx1"/>
                    </a:solidFill>
                    <a:latin typeface="TimesNewRoman"/>
                  </a:rPr>
                  <a:t> </a:t>
                </a:r>
                <a14:m>
                  <m:oMath xmlns:m="http://schemas.openxmlformats.org/officeDocument/2006/math">
                    <m:r>
                      <a:rPr lang="en-US" sz="2000" b="0" i="1" u="none" strike="noStrike" baseline="0" dirty="0" smtClean="0">
                        <a:solidFill>
                          <a:schemeClr val="tx1"/>
                        </a:solidFill>
                        <a:latin typeface="Cambria Math" panose="02040503050406030204" pitchFamily="18" charset="0"/>
                      </a:rPr>
                      <m:t>𝑛</m:t>
                    </m:r>
                    <m:r>
                      <a:rPr lang="en-US" sz="2000" b="0" i="1" u="none" strike="noStrike" baseline="0" dirty="0" smtClean="0">
                        <a:solidFill>
                          <a:schemeClr val="tx1"/>
                        </a:solidFill>
                        <a:latin typeface="Cambria Math" panose="02040503050406030204" pitchFamily="18" charset="0"/>
                      </a:rPr>
                      <m:t> </m:t>
                    </m:r>
                  </m:oMath>
                </a14:m>
                <a:r>
                  <a:rPr lang="en-US" sz="2000" b="0" i="0" u="none" strike="noStrike" baseline="0" dirty="0">
                    <a:solidFill>
                      <a:schemeClr val="tx1"/>
                    </a:solidFill>
                    <a:latin typeface="TimesNewRoman"/>
                  </a:rPr>
                  <a:t>observations </a:t>
                </a:r>
                <a14:m>
                  <m:oMath xmlns:m="http://schemas.openxmlformats.org/officeDocument/2006/math">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1</m:t>
                        </m:r>
                      </m:sub>
                    </m:sSub>
                    <m:r>
                      <a:rPr lang="en-US" sz="2000" b="0" i="1" u="none" strike="noStrike" baseline="0" dirty="0" smtClean="0">
                        <a:solidFill>
                          <a:schemeClr val="tx1"/>
                        </a:solidFill>
                        <a:latin typeface="Cambria Math" panose="02040503050406030204" pitchFamily="18" charset="0"/>
                      </a:rPr>
                      <m:t> , </m:t>
                    </m:r>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2</m:t>
                        </m:r>
                      </m:sub>
                    </m:sSub>
                    <m:r>
                      <a:rPr lang="en-US" sz="2000" b="0" i="1" u="none" strike="noStrike" baseline="0" dirty="0" smtClean="0">
                        <a:solidFill>
                          <a:schemeClr val="tx1"/>
                        </a:solidFill>
                        <a:latin typeface="Cambria Math" panose="02040503050406030204" pitchFamily="18" charset="0"/>
                      </a:rPr>
                      <m:t> ,…, </m:t>
                    </m:r>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err="1"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𝑛</m:t>
                        </m:r>
                      </m:sub>
                    </m:sSub>
                    <m:r>
                      <a:rPr lang="en-US" sz="2000" b="0" i="1" u="none" strike="noStrike" baseline="0" dirty="0" smtClean="0">
                        <a:solidFill>
                          <a:schemeClr val="tx1"/>
                        </a:solidFill>
                        <a:latin typeface="Cambria Math" panose="02040503050406030204" pitchFamily="18" charset="0"/>
                      </a:rPr>
                      <m:t> </m:t>
                    </m:r>
                  </m:oMath>
                </a14:m>
                <a:r>
                  <a:rPr lang="en-US" sz="2000" b="0" i="0" u="none" strike="noStrike" baseline="0" dirty="0">
                    <a:solidFill>
                      <a:schemeClr val="tx1"/>
                    </a:solidFill>
                    <a:latin typeface="TimesNewRoman"/>
                  </a:rPr>
                  <a:t>then the </a:t>
                </a:r>
                <a:r>
                  <a:rPr lang="en-US" sz="2000" b="1" i="0" u="sng" strike="noStrike" baseline="0" dirty="0">
                    <a:solidFill>
                      <a:schemeClr val="tx1"/>
                    </a:solidFill>
                    <a:latin typeface="TimesNewRoman"/>
                  </a:rPr>
                  <a:t>variance</a:t>
                </a:r>
                <a:r>
                  <a:rPr lang="en-US" sz="2000" b="0" i="0" u="none" strike="noStrike" baseline="0" dirty="0">
                    <a:solidFill>
                      <a:schemeClr val="tx1"/>
                    </a:solidFill>
                    <a:latin typeface="TimesNewRoman"/>
                  </a:rPr>
                  <a:t> is given by </a:t>
                </a:r>
              </a:p>
              <a:p>
                <a:pPr algn="just"/>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𝜎</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𝑛</m:t>
                        </m:r>
                      </m:den>
                    </m:f>
                    <m:nary>
                      <m:naryPr>
                        <m:chr m:val="∑"/>
                        <m:ctrlPr>
                          <a:rPr lang="en-US" sz="2000" b="0" i="1" smtClean="0">
                            <a:solidFill>
                              <a:schemeClr val="tx1"/>
                            </a:solidFill>
                            <a:latin typeface="Cambria Math" panose="02040503050406030204" pitchFamily="18" charset="0"/>
                          </a:rPr>
                        </m:ctrlPr>
                      </m:naryPr>
                      <m:sub>
                        <m:r>
                          <m:rPr>
                            <m:brk m:alnAt="23"/>
                          </m:rP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𝑛</m:t>
                        </m:r>
                      </m:sup>
                      <m:e>
                        <m:sSup>
                          <m:sSupPr>
                            <m:ctrlPr>
                              <a:rPr lang="en-US" sz="2000" b="0" i="1" smtClean="0">
                                <a:solidFill>
                                  <a:schemeClr val="tx1"/>
                                </a:solidFill>
                                <a:latin typeface="Cambria Math" panose="02040503050406030204" pitchFamily="18" charset="0"/>
                              </a:rPr>
                            </m:ctrlPr>
                          </m:sSupPr>
                          <m:e>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d>
                          </m:e>
                          <m:sup>
                            <m:r>
                              <a:rPr lang="en-US" sz="2000" b="0" i="1" smtClean="0">
                                <a:solidFill>
                                  <a:schemeClr val="tx1"/>
                                </a:solidFill>
                                <a:latin typeface="Cambria Math" panose="02040503050406030204" pitchFamily="18" charset="0"/>
                              </a:rPr>
                              <m:t>2</m:t>
                            </m:r>
                          </m:sup>
                        </m:sSup>
                      </m:e>
                    </m:nary>
                  </m:oMath>
                </a14:m>
                <a:r>
                  <a:rPr lang="en-US" sz="2000" dirty="0">
                    <a:solidFill>
                      <a:schemeClr val="tx1"/>
                    </a:solidFill>
                  </a:rPr>
                  <a:t> and </a:t>
                </a:r>
                <a:r>
                  <a:rPr lang="en-US" sz="2000" b="1" u="sng" dirty="0">
                    <a:solidFill>
                      <a:schemeClr val="tx1"/>
                    </a:solidFill>
                  </a:rPr>
                  <a:t>Standard Deviation </a:t>
                </a:r>
                <a:r>
                  <a:rPr lang="en-US" sz="2000" dirty="0">
                    <a:solidFill>
                      <a:schemeClr val="tx1"/>
                    </a:solidFill>
                  </a:rPr>
                  <a:t>is given by  </a:t>
                </a:r>
                <a14:m>
                  <m:oMath xmlns:m="http://schemas.openxmlformats.org/officeDocument/2006/math">
                    <m:r>
                      <m:rPr>
                        <m:sty m:val="p"/>
                      </m:rPr>
                      <a:rPr lang="en-US" sz="2000" i="1">
                        <a:solidFill>
                          <a:schemeClr val="tx1"/>
                        </a:solidFill>
                        <a:latin typeface="Cambria Math" panose="02040503050406030204" pitchFamily="18" charset="0"/>
                      </a:rPr>
                      <m:t>σ</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1</m:t>
                                </m:r>
                              </m:num>
                              <m:den>
                                <m:r>
                                  <a:rPr lang="en-US" sz="2000" i="1">
                                    <a:solidFill>
                                      <a:schemeClr val="tx1"/>
                                    </a:solidFill>
                                    <a:latin typeface="Cambria Math" panose="02040503050406030204" pitchFamily="18" charset="0"/>
                                  </a:rPr>
                                  <m:t>𝑛</m:t>
                                </m:r>
                              </m:den>
                            </m:f>
                            <m:nary>
                              <m:naryPr>
                                <m:chr m:val="∑"/>
                                <m:ctrlPr>
                                  <a:rPr lang="en-US" sz="2000" i="1">
                                    <a:solidFill>
                                      <a:schemeClr val="tx1"/>
                                    </a:solidFill>
                                    <a:latin typeface="Cambria Math" panose="02040503050406030204" pitchFamily="18" charset="0"/>
                                  </a:rPr>
                                </m:ctrlPr>
                              </m:naryPr>
                              <m:sub>
                                <m:r>
                                  <m:rPr>
                                    <m:brk m:alnAt="23"/>
                                  </m:rP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d>
                                  </m:e>
                                  <m:sup>
                                    <m:r>
                                      <a:rPr lang="en-US" sz="2000" i="1">
                                        <a:solidFill>
                                          <a:schemeClr val="tx1"/>
                                        </a:solidFill>
                                        <a:latin typeface="Cambria Math" panose="02040503050406030204" pitchFamily="18" charset="0"/>
                                      </a:rPr>
                                      <m:t>2</m:t>
                                    </m:r>
                                  </m:sup>
                                </m:sSup>
                              </m:e>
                            </m:nary>
                          </m:e>
                        </m:d>
                      </m:e>
                      <m:sup>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2</m:t>
                            </m:r>
                          </m:den>
                        </m:f>
                      </m:sup>
                    </m:sSup>
                  </m:oMath>
                </a14:m>
                <a:endParaRPr lang="en-US" sz="2000" b="0" dirty="0">
                  <a:solidFill>
                    <a:schemeClr val="tx1"/>
                  </a:solidFill>
                </a:endParaRPr>
              </a:p>
              <a:p>
                <a:pPr algn="just"/>
                <a:endParaRPr lang="en-US" sz="2000" dirty="0">
                  <a:solidFill>
                    <a:srgbClr val="C00000"/>
                  </a:solidFill>
                  <a:latin typeface="TimesNewRoman"/>
                </a:endParaRPr>
              </a:p>
              <a:p>
                <a:pPr algn="just"/>
                <a:r>
                  <a:rPr lang="en-US" sz="2000" dirty="0">
                    <a:solidFill>
                      <a:srgbClr val="C00000"/>
                    </a:solidFill>
                    <a:latin typeface="TimesNewRoman"/>
                  </a:rPr>
                  <a:t>For discrete with frequency</a:t>
                </a:r>
                <a:r>
                  <a:rPr lang="en-US" sz="2000" dirty="0">
                    <a:solidFill>
                      <a:schemeClr val="tx1"/>
                    </a:solidFill>
                    <a:latin typeface="TimesNewRoman"/>
                  </a:rPr>
                  <a:t>: let</a:t>
                </a:r>
                <a:r>
                  <a:rPr lang="en-US" sz="2000" b="0" i="0" u="none" strike="noStrike" baseline="0" dirty="0">
                    <a:solidFill>
                      <a:schemeClr val="tx1"/>
                    </a:solidFill>
                    <a:latin typeface="TimesNewRoman"/>
                  </a:rPr>
                  <a:t> </a:t>
                </a:r>
                <a14:m>
                  <m:oMath xmlns:m="http://schemas.openxmlformats.org/officeDocument/2006/math">
                    <m:r>
                      <a:rPr lang="en-US" sz="2000" b="0" i="1" u="none" strike="noStrike" baseline="0" dirty="0" smtClean="0">
                        <a:solidFill>
                          <a:schemeClr val="tx1"/>
                        </a:solidFill>
                        <a:latin typeface="Cambria Math" panose="02040503050406030204" pitchFamily="18" charset="0"/>
                      </a:rPr>
                      <m:t>𝑛</m:t>
                    </m:r>
                    <m:r>
                      <a:rPr lang="en-US" sz="2000" b="0" i="1" u="none" strike="noStrike" baseline="0" dirty="0" smtClean="0">
                        <a:solidFill>
                          <a:schemeClr val="tx1"/>
                        </a:solidFill>
                        <a:latin typeface="Cambria Math" panose="02040503050406030204" pitchFamily="18" charset="0"/>
                      </a:rPr>
                      <m:t> </m:t>
                    </m:r>
                  </m:oMath>
                </a14:m>
                <a:r>
                  <a:rPr lang="en-US" sz="2000" b="0" i="0" u="none" strike="noStrike" baseline="0" dirty="0">
                    <a:solidFill>
                      <a:schemeClr val="tx1"/>
                    </a:solidFill>
                    <a:latin typeface="TimesNewRoman"/>
                  </a:rPr>
                  <a:t>observations </a:t>
                </a:r>
                <a14:m>
                  <m:oMath xmlns:m="http://schemas.openxmlformats.org/officeDocument/2006/math">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1</m:t>
                        </m:r>
                      </m:sub>
                    </m:sSub>
                    <m:r>
                      <a:rPr lang="en-US" sz="2000" b="0" i="1" u="none" strike="noStrike" baseline="0" dirty="0" smtClean="0">
                        <a:solidFill>
                          <a:schemeClr val="tx1"/>
                        </a:solidFill>
                        <a:latin typeface="Cambria Math" panose="02040503050406030204" pitchFamily="18" charset="0"/>
                      </a:rPr>
                      <m:t> , </m:t>
                    </m:r>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2</m:t>
                        </m:r>
                      </m:sub>
                    </m:sSub>
                    <m:r>
                      <a:rPr lang="en-US" sz="2000" b="0" i="1" u="none" strike="noStrike" baseline="0" dirty="0" smtClean="0">
                        <a:solidFill>
                          <a:schemeClr val="tx1"/>
                        </a:solidFill>
                        <a:latin typeface="Cambria Math" panose="02040503050406030204" pitchFamily="18" charset="0"/>
                      </a:rPr>
                      <m:t> ,…, </m:t>
                    </m:r>
                    <m:sSub>
                      <m:sSubPr>
                        <m:ctrlPr>
                          <a:rPr lang="en-US" sz="2000" b="0" i="1" u="none" strike="noStrike" baseline="0" dirty="0" smtClean="0">
                            <a:solidFill>
                              <a:schemeClr val="tx1"/>
                            </a:solidFill>
                            <a:latin typeface="Cambria Math" panose="02040503050406030204" pitchFamily="18" charset="0"/>
                          </a:rPr>
                        </m:ctrlPr>
                      </m:sSubPr>
                      <m:e>
                        <m:r>
                          <a:rPr lang="en-US" sz="2000" b="0" i="1" u="none" strike="noStrike" baseline="0" dirty="0" err="1" smtClean="0">
                            <a:solidFill>
                              <a:schemeClr val="tx1"/>
                            </a:solidFill>
                            <a:latin typeface="Cambria Math" panose="02040503050406030204" pitchFamily="18" charset="0"/>
                          </a:rPr>
                          <m:t>𝑥</m:t>
                        </m:r>
                      </m:e>
                      <m:sub>
                        <m:r>
                          <a:rPr lang="en-US" sz="2000" b="0" i="1" u="none" strike="noStrike" baseline="0" dirty="0" smtClean="0">
                            <a:solidFill>
                              <a:schemeClr val="tx1"/>
                            </a:solidFill>
                            <a:latin typeface="Cambria Math" panose="02040503050406030204" pitchFamily="18" charset="0"/>
                          </a:rPr>
                          <m:t>𝑛</m:t>
                        </m:r>
                      </m:sub>
                    </m:sSub>
                    <m:r>
                      <a:rPr lang="en-US" sz="2000" b="0" i="1" u="none" strike="noStrike" baseline="0" dirty="0" smtClean="0">
                        <a:solidFill>
                          <a:schemeClr val="tx1"/>
                        </a:solidFill>
                        <a:latin typeface="Cambria Math" panose="02040503050406030204" pitchFamily="18" charset="0"/>
                      </a:rPr>
                      <m:t> </m:t>
                    </m:r>
                  </m:oMath>
                </a14:m>
                <a:r>
                  <a:rPr lang="en-US" sz="2000" b="0" i="0" u="none" strike="noStrike" baseline="0" dirty="0">
                    <a:solidFill>
                      <a:schemeClr val="tx1"/>
                    </a:solidFill>
                    <a:latin typeface="TimesNewRoman"/>
                  </a:rPr>
                  <a:t>with their frequencies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1</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2</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𝑛</m:t>
                        </m:r>
                      </m:sub>
                    </m:sSub>
                  </m:oMath>
                </a14:m>
                <a:r>
                  <a:rPr lang="en-US" sz="2000" dirty="0">
                    <a:solidFill>
                      <a:schemeClr val="tx1"/>
                    </a:solidFill>
                    <a:latin typeface="TimesNewRoman"/>
                  </a:rPr>
                  <a:t> then the </a:t>
                </a:r>
                <a:r>
                  <a:rPr lang="en-US" sz="2000" b="1" u="sng" dirty="0">
                    <a:solidFill>
                      <a:schemeClr val="tx1"/>
                    </a:solidFill>
                    <a:latin typeface="TimesNewRoman"/>
                  </a:rPr>
                  <a:t>variance</a:t>
                </a:r>
                <a:r>
                  <a:rPr lang="en-US" sz="2000" dirty="0">
                    <a:solidFill>
                      <a:schemeClr val="tx1"/>
                    </a:solidFill>
                    <a:latin typeface="TimesNewRoman"/>
                  </a:rPr>
                  <a:t> is </a:t>
                </a:r>
                <a:r>
                  <a:rPr lang="en-US" sz="2000" b="0" i="0" u="none" strike="noStrike" baseline="0" dirty="0">
                    <a:solidFill>
                      <a:schemeClr val="tx1"/>
                    </a:solidFill>
                    <a:latin typeface="TimesNewRoman"/>
                  </a:rPr>
                  <a:t>given by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𝜎</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nary>
                          <m:naryPr>
                            <m:chr m:val="∑"/>
                            <m:ctrlPr>
                              <a:rPr lang="en-US" sz="2000" i="1">
                                <a:solidFill>
                                  <a:schemeClr val="tx1"/>
                                </a:solidFill>
                                <a:latin typeface="Cambria Math" panose="02040503050406030204" pitchFamily="18" charset="0"/>
                              </a:rPr>
                            </m:ctrlPr>
                          </m:naryPr>
                          <m:sub>
                            <m:r>
                              <m:rPr>
                                <m:brk m:alnAt="23"/>
                              </m:rP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r>
                              <a:rPr lang="en-IN" sz="2000" i="1">
                                <a:solidFill>
                                  <a:schemeClr val="tx1"/>
                                </a:solidFill>
                                <a:latin typeface="Cambria Math" panose="02040503050406030204" pitchFamily="18" charset="0"/>
                              </a:rPr>
                              <m:t>𝑓</m:t>
                            </m:r>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d>
                              </m:e>
                              <m:sup>
                                <m:r>
                                  <a:rPr lang="en-US" sz="2000" i="1">
                                    <a:solidFill>
                                      <a:schemeClr val="tx1"/>
                                    </a:solidFill>
                                    <a:latin typeface="Cambria Math" panose="02040503050406030204" pitchFamily="18" charset="0"/>
                                  </a:rPr>
                                  <m:t>2</m:t>
                                </m:r>
                              </m:sup>
                            </m:sSup>
                          </m:e>
                        </m:nary>
                      </m:num>
                      <m:den>
                        <m:nary>
                          <m:naryPr>
                            <m:chr m:val="∑"/>
                            <m:subHide m:val="on"/>
                            <m:supHide m:val="on"/>
                            <m:ctrlPr>
                              <a:rPr lang="en-US" sz="2000" b="0" i="1" smtClean="0">
                                <a:solidFill>
                                  <a:schemeClr val="tx1"/>
                                </a:solidFill>
                                <a:latin typeface="Cambria Math" panose="02040503050406030204" pitchFamily="18" charset="0"/>
                              </a:rPr>
                            </m:ctrlPr>
                          </m:naryPr>
                          <m:sub/>
                          <m:sup/>
                          <m:e>
                            <m:r>
                              <a:rPr lang="en-IN" sz="2000" b="0" i="1" smtClean="0">
                                <a:solidFill>
                                  <a:schemeClr val="tx1"/>
                                </a:solidFill>
                                <a:latin typeface="Cambria Math" panose="02040503050406030204" pitchFamily="18" charset="0"/>
                              </a:rPr>
                              <m:t>𝑓</m:t>
                            </m:r>
                          </m:e>
                        </m:nary>
                      </m:den>
                    </m:f>
                  </m:oMath>
                </a14:m>
                <a:r>
                  <a:rPr lang="en-US" sz="2000" dirty="0">
                    <a:solidFill>
                      <a:schemeClr val="tx1"/>
                    </a:solidFill>
                  </a:rPr>
                  <a:t> and </a:t>
                </a:r>
                <a:r>
                  <a:rPr lang="en-US" sz="2000" b="1" u="sng" dirty="0">
                    <a:solidFill>
                      <a:schemeClr val="tx1"/>
                    </a:solidFill>
                  </a:rPr>
                  <a:t>Standard Deviation </a:t>
                </a:r>
                <a:r>
                  <a:rPr lang="en-US" sz="2000" dirty="0">
                    <a:solidFill>
                      <a:schemeClr val="tx1"/>
                    </a:solidFill>
                  </a:rPr>
                  <a:t>is given by  </a:t>
                </a:r>
                <a:endParaRPr lang="en-US" sz="2000" dirty="0"/>
              </a:p>
              <a:p>
                <a:pPr algn="just"/>
                <a14:m>
                  <m:oMathPara xmlns:m="http://schemas.openxmlformats.org/officeDocument/2006/math">
                    <m:oMathParaPr>
                      <m:jc m:val="centerGroup"/>
                    </m:oMathParaPr>
                    <m:oMath xmlns:m="http://schemas.openxmlformats.org/officeDocument/2006/math">
                      <m:r>
                        <m:rPr>
                          <m:sty m:val="p"/>
                        </m:rPr>
                        <a:rPr lang="en-US" sz="2000" i="1" smtClean="0">
                          <a:solidFill>
                            <a:schemeClr val="tx1"/>
                          </a:solidFill>
                          <a:latin typeface="Cambria Math" panose="02040503050406030204" pitchFamily="18" charset="0"/>
                        </a:rPr>
                        <m:t>σ</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nary>
                                    <m:naryPr>
                                      <m:chr m:val="∑"/>
                                      <m:ctrlPr>
                                        <a:rPr lang="en-US" sz="2000" i="1">
                                          <a:solidFill>
                                            <a:schemeClr val="tx1"/>
                                          </a:solidFill>
                                          <a:latin typeface="Cambria Math" panose="02040503050406030204" pitchFamily="18" charset="0"/>
                                        </a:rPr>
                                      </m:ctrlPr>
                                    </m:naryPr>
                                    <m:sub>
                                      <m:r>
                                        <m:rPr>
                                          <m:brk m:alnAt="23"/>
                                        </m:rP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d>
                                        </m:e>
                                        <m:sup>
                                          <m:r>
                                            <a:rPr lang="en-US" sz="2000" i="1">
                                              <a:solidFill>
                                                <a:schemeClr val="tx1"/>
                                              </a:solidFill>
                                              <a:latin typeface="Cambria Math" panose="02040503050406030204" pitchFamily="18" charset="0"/>
                                            </a:rPr>
                                            <m:t>2</m:t>
                                          </m:r>
                                        </m:sup>
                                      </m:sSup>
                                    </m:e>
                                  </m:nary>
                                </m:num>
                                <m:den>
                                  <m:nary>
                                    <m:naryPr>
                                      <m:chr m:val="∑"/>
                                      <m:subHide m:val="on"/>
                                      <m:supHide m:val="on"/>
                                      <m:ctrlPr>
                                        <a:rPr lang="en-US" sz="2000" i="1">
                                          <a:solidFill>
                                            <a:schemeClr val="tx1"/>
                                          </a:solidFill>
                                          <a:latin typeface="Cambria Math" panose="02040503050406030204" pitchFamily="18" charset="0"/>
                                        </a:rPr>
                                      </m:ctrlPr>
                                    </m:naryPr>
                                    <m:sub/>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e>
                                  </m:nary>
                                </m:den>
                              </m:f>
                            </m:e>
                          </m:d>
                        </m:e>
                        <m:sup>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2</m:t>
                              </m:r>
                            </m:den>
                          </m:f>
                        </m:sup>
                      </m:sSup>
                    </m:oMath>
                  </m:oMathPara>
                </a14:m>
                <a:endParaRPr lang="en-US" sz="2000" b="0" dirty="0"/>
              </a:p>
              <a:p>
                <a:pPr algn="just"/>
                <a:r>
                  <a:rPr lang="en-US" sz="2000" dirty="0">
                    <a:solidFill>
                      <a:srgbClr val="C00000"/>
                    </a:solidFill>
                    <a:latin typeface="TimesNewRoman"/>
                  </a:rPr>
                  <a:t>For continuous data: </a:t>
                </a:r>
                <a:r>
                  <a:rPr lang="en-US" sz="2000" dirty="0">
                    <a:solidFill>
                      <a:schemeClr val="tx1"/>
                    </a:solidFill>
                    <a:latin typeface="TimesNewRoman"/>
                  </a:rPr>
                  <a:t>let</a:t>
                </a:r>
                <a:r>
                  <a:rPr lang="en-US" sz="2000" b="0" i="0" u="none" strike="noStrike" baseline="0" dirty="0">
                    <a:solidFill>
                      <a:schemeClr val="tx1"/>
                    </a:solidFill>
                    <a:latin typeface="TimesNewRoman"/>
                  </a:rPr>
                  <a:t> </a:t>
                </a:r>
                <a14:m>
                  <m:oMath xmlns:m="http://schemas.openxmlformats.org/officeDocument/2006/math">
                    <m:r>
                      <a:rPr lang="en-US" sz="2000" b="0" i="1" u="none" strike="noStrike" baseline="0" dirty="0" smtClean="0">
                        <a:solidFill>
                          <a:schemeClr val="tx1"/>
                        </a:solidFill>
                        <a:latin typeface="Cambria Math" panose="02040503050406030204" pitchFamily="18" charset="0"/>
                      </a:rPr>
                      <m:t>𝑛</m:t>
                    </m:r>
                  </m:oMath>
                </a14:m>
                <a:r>
                  <a:rPr lang="en-US" sz="2000" b="0" i="0" u="none" strike="noStrike" baseline="0" dirty="0">
                    <a:solidFill>
                      <a:schemeClr val="tx1"/>
                    </a:solidFill>
                    <a:latin typeface="TimesNewRoman"/>
                  </a:rPr>
                  <a:t> be the number</a:t>
                </a:r>
                <a:r>
                  <a:rPr lang="en-US" sz="2000" b="0" i="0" u="none" strike="noStrike" dirty="0">
                    <a:solidFill>
                      <a:schemeClr val="tx1"/>
                    </a:solidFill>
                    <a:latin typeface="TimesNewRoman"/>
                  </a:rPr>
                  <a:t> of </a:t>
                </a:r>
                <a:r>
                  <a:rPr lang="en-US" sz="2000" b="0" i="0" u="none" strike="noStrike" baseline="0" dirty="0">
                    <a:solidFill>
                      <a:schemeClr val="tx1"/>
                    </a:solidFill>
                    <a:latin typeface="TimesNewRoman"/>
                  </a:rPr>
                  <a:t>class intervals and their frequencies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1</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2</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IN" sz="2000" b="0" i="1" dirty="0" smtClean="0">
                            <a:solidFill>
                              <a:schemeClr val="tx1"/>
                            </a:solidFill>
                            <a:latin typeface="Cambria Math" panose="02040503050406030204" pitchFamily="18" charset="0"/>
                          </a:rPr>
                          <m:t>𝑓</m:t>
                        </m:r>
                      </m:e>
                      <m:sub>
                        <m:r>
                          <a:rPr lang="en-US" sz="2000" i="1" dirty="0">
                            <a:solidFill>
                              <a:schemeClr val="tx1"/>
                            </a:solidFill>
                            <a:latin typeface="Cambria Math" panose="02040503050406030204" pitchFamily="18" charset="0"/>
                          </a:rPr>
                          <m:t>𝑛</m:t>
                        </m:r>
                      </m:sub>
                    </m:sSub>
                  </m:oMath>
                </a14:m>
                <a:r>
                  <a:rPr lang="en-US" sz="2000" b="0" i="0" u="none" strike="noStrike" baseline="0" dirty="0">
                    <a:solidFill>
                      <a:schemeClr val="tx1"/>
                    </a:solidFill>
                    <a:latin typeface="TimesNewRoman"/>
                  </a:rPr>
                  <a:t> the </a:t>
                </a:r>
                <a:r>
                  <a:rPr lang="en-US" sz="2000" b="1" i="0" u="sng" strike="noStrike" baseline="0" dirty="0">
                    <a:solidFill>
                      <a:schemeClr val="tx1"/>
                    </a:solidFill>
                    <a:latin typeface="TimesNewRoman"/>
                  </a:rPr>
                  <a:t>variance</a:t>
                </a:r>
                <a:r>
                  <a:rPr lang="en-US" sz="2000" b="0" i="0" u="none" strike="noStrike" baseline="0" dirty="0">
                    <a:solidFill>
                      <a:schemeClr val="tx1"/>
                    </a:solidFill>
                    <a:latin typeface="TimesNewRoman"/>
                  </a:rPr>
                  <a:t> is given by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𝜎</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nary>
                          <m:naryPr>
                            <m:chr m:val="∑"/>
                            <m:ctrlPr>
                              <a:rPr lang="en-US" sz="2000" i="1">
                                <a:solidFill>
                                  <a:schemeClr val="tx1"/>
                                </a:solidFill>
                                <a:latin typeface="Cambria Math" panose="02040503050406030204" pitchFamily="18" charset="0"/>
                              </a:rPr>
                            </m:ctrlPr>
                          </m:naryPr>
                          <m:sub>
                            <m:r>
                              <m:rPr>
                                <m:brk m:alnAt="23"/>
                              </m:rP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d>
                              </m:e>
                              <m:sup>
                                <m:r>
                                  <a:rPr lang="en-US" sz="2000" i="1">
                                    <a:solidFill>
                                      <a:schemeClr val="tx1"/>
                                    </a:solidFill>
                                    <a:latin typeface="Cambria Math" panose="02040503050406030204" pitchFamily="18" charset="0"/>
                                  </a:rPr>
                                  <m:t>2</m:t>
                                </m:r>
                              </m:sup>
                            </m:sSup>
                          </m:e>
                        </m:nary>
                      </m:num>
                      <m:den>
                        <m:nary>
                          <m:naryPr>
                            <m:chr m:val="∑"/>
                            <m:subHide m:val="on"/>
                            <m:supHide m:val="on"/>
                            <m:ctrlPr>
                              <a:rPr lang="en-US" sz="2000" b="0" i="1" smtClean="0">
                                <a:solidFill>
                                  <a:schemeClr val="tx1"/>
                                </a:solidFill>
                                <a:latin typeface="Cambria Math" panose="02040503050406030204" pitchFamily="18" charset="0"/>
                              </a:rPr>
                            </m:ctrlPr>
                          </m:naryPr>
                          <m:sub/>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e>
                        </m:nary>
                      </m:den>
                    </m:f>
                  </m:oMath>
                </a14:m>
                <a:r>
                  <a:rPr lang="en-US" sz="2000" dirty="0">
                    <a:solidFill>
                      <a:schemeClr val="tx1"/>
                    </a:solidFill>
                  </a:rPr>
                  <a:t> and </a:t>
                </a:r>
                <a:r>
                  <a:rPr lang="en-US" sz="2000" b="1" u="sng" dirty="0">
                    <a:solidFill>
                      <a:schemeClr val="tx1"/>
                    </a:solidFill>
                  </a:rPr>
                  <a:t>Standard Deviation </a:t>
                </a:r>
                <a:r>
                  <a:rPr lang="en-US" sz="2000" dirty="0">
                    <a:solidFill>
                      <a:schemeClr val="tx1"/>
                    </a:solidFill>
                  </a:rPr>
                  <a:t>is given by </a:t>
                </a:r>
              </a:p>
              <a:p>
                <a:pPr algn="just"/>
                <a:r>
                  <a:rPr lang="en-US" sz="2000" dirty="0">
                    <a:solidFill>
                      <a:schemeClr val="tx1"/>
                    </a:solidFill>
                  </a:rPr>
                  <a:t> </a:t>
                </a:r>
                <a14:m>
                  <m:oMath xmlns:m="http://schemas.openxmlformats.org/officeDocument/2006/math">
                    <m:r>
                      <m:rPr>
                        <m:sty m:val="p"/>
                      </m:rPr>
                      <a:rPr lang="en-US" sz="2000" i="1">
                        <a:solidFill>
                          <a:schemeClr val="tx1"/>
                        </a:solidFill>
                        <a:latin typeface="Cambria Math" panose="02040503050406030204" pitchFamily="18" charset="0"/>
                      </a:rPr>
                      <m:t>σ</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nary>
                                  <m:naryPr>
                                    <m:chr m:val="∑"/>
                                    <m:ctrlPr>
                                      <a:rPr lang="en-US" sz="2000" i="1">
                                        <a:solidFill>
                                          <a:schemeClr val="tx1"/>
                                        </a:solidFill>
                                        <a:latin typeface="Cambria Math" panose="02040503050406030204" pitchFamily="18" charset="0"/>
                                      </a:rPr>
                                    </m:ctrlPr>
                                  </m:naryPr>
                                  <m:sub>
                                    <m:r>
                                      <m:rPr>
                                        <m:brk m:alnAt="23"/>
                                      </m:rP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sSup>
                                      <m:sSupPr>
                                        <m:ctrlPr>
                                          <a:rPr lang="en-US" sz="2000" i="1">
                                            <a:solidFill>
                                              <a:schemeClr val="tx1"/>
                                            </a:solidFill>
                                            <a:latin typeface="Cambria Math" panose="02040503050406030204" pitchFamily="18" charset="0"/>
                                          </a:rPr>
                                        </m:ctrlPr>
                                      </m:sSupPr>
                                      <m:e>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d>
                                      </m:e>
                                      <m:sup>
                                        <m:r>
                                          <a:rPr lang="en-US" sz="2000" i="1">
                                            <a:solidFill>
                                              <a:schemeClr val="tx1"/>
                                            </a:solidFill>
                                            <a:latin typeface="Cambria Math" panose="02040503050406030204" pitchFamily="18" charset="0"/>
                                          </a:rPr>
                                          <m:t>2</m:t>
                                        </m:r>
                                      </m:sup>
                                    </m:sSup>
                                  </m:e>
                                </m:nary>
                              </m:num>
                              <m:den>
                                <m:nary>
                                  <m:naryPr>
                                    <m:chr m:val="∑"/>
                                    <m:subHide m:val="on"/>
                                    <m:supHide m:val="on"/>
                                    <m:ctrlPr>
                                      <a:rPr lang="en-US" sz="2000" i="1" smtClean="0">
                                        <a:solidFill>
                                          <a:schemeClr val="tx1"/>
                                        </a:solidFill>
                                        <a:latin typeface="Cambria Math" panose="02040503050406030204" pitchFamily="18" charset="0"/>
                                      </a:rPr>
                                    </m:ctrlPr>
                                  </m:naryPr>
                                  <m:sub/>
                                  <m:sup/>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𝒇</m:t>
                                        </m:r>
                                      </m:e>
                                      <m:sub>
                                        <m:r>
                                          <a:rPr lang="en-US" sz="2000" b="1" i="1">
                                            <a:solidFill>
                                              <a:schemeClr val="tx1"/>
                                            </a:solidFill>
                                            <a:latin typeface="Cambria Math" panose="02040503050406030204" pitchFamily="18" charset="0"/>
                                          </a:rPr>
                                          <m:t>𝒊</m:t>
                                        </m:r>
                                      </m:sub>
                                    </m:sSub>
                                  </m:e>
                                </m:nary>
                              </m:den>
                            </m:f>
                          </m:e>
                        </m:d>
                      </m:e>
                      <m:sup>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2</m:t>
                            </m:r>
                          </m:den>
                        </m:f>
                      </m:sup>
                    </m:sSup>
                  </m:oMath>
                </a14:m>
                <a:r>
                  <a:rPr lang="en-US" sz="2000" dirty="0">
                    <a:solidFill>
                      <a:schemeClr val="tx1"/>
                    </a:solidFill>
                  </a:rPr>
                  <a:t>, where </a:t>
                </a:r>
                <a14:m>
                  <m:oMath xmlns:m="http://schemas.openxmlformats.org/officeDocument/2006/math">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𝑥</m:t>
                        </m:r>
                      </m:e>
                      <m:sub>
                        <m:r>
                          <a:rPr lang="en-US" sz="2000" i="1" dirty="0">
                            <a:solidFill>
                              <a:schemeClr val="tx1"/>
                            </a:solidFill>
                            <a:latin typeface="Cambria Math" panose="02040503050406030204" pitchFamily="18" charset="0"/>
                          </a:rPr>
                          <m:t>1</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𝑥</m:t>
                        </m:r>
                      </m:e>
                      <m:sub>
                        <m:r>
                          <a:rPr lang="en-US" sz="2000" i="1" dirty="0">
                            <a:solidFill>
                              <a:schemeClr val="tx1"/>
                            </a:solidFill>
                            <a:latin typeface="Cambria Math" panose="02040503050406030204" pitchFamily="18" charset="0"/>
                          </a:rPr>
                          <m:t>2</m:t>
                        </m:r>
                      </m:sub>
                    </m:sSub>
                    <m:r>
                      <a:rPr lang="en-US" sz="2000" i="1" dirty="0">
                        <a:solidFill>
                          <a:schemeClr val="tx1"/>
                        </a:solidFill>
                        <a:latin typeface="Cambria Math" panose="02040503050406030204" pitchFamily="18" charset="0"/>
                      </a:rPr>
                      <m:t> ,…, </m:t>
                    </m:r>
                    <m:sSub>
                      <m:sSubPr>
                        <m:ctrlPr>
                          <a:rPr lang="en-US" sz="2000" i="1" dirty="0">
                            <a:solidFill>
                              <a:schemeClr val="tx1"/>
                            </a:solidFill>
                            <a:latin typeface="Cambria Math" panose="02040503050406030204" pitchFamily="18" charset="0"/>
                          </a:rPr>
                        </m:ctrlPr>
                      </m:sSubPr>
                      <m:e>
                        <m:r>
                          <a:rPr lang="en-US" sz="2000" i="1" dirty="0" err="1">
                            <a:solidFill>
                              <a:schemeClr val="tx1"/>
                            </a:solidFill>
                            <a:latin typeface="Cambria Math" panose="02040503050406030204" pitchFamily="18" charset="0"/>
                          </a:rPr>
                          <m:t>𝑥</m:t>
                        </m:r>
                      </m:e>
                      <m:sub>
                        <m:r>
                          <a:rPr lang="en-US" sz="2000" i="1" dirty="0">
                            <a:solidFill>
                              <a:schemeClr val="tx1"/>
                            </a:solidFill>
                            <a:latin typeface="Cambria Math" panose="02040503050406030204" pitchFamily="18" charset="0"/>
                          </a:rPr>
                          <m:t>𝑛</m:t>
                        </m:r>
                      </m:sub>
                    </m:sSub>
                  </m:oMath>
                </a14:m>
                <a:r>
                  <a:rPr lang="en-US" sz="2000" dirty="0">
                    <a:solidFill>
                      <a:schemeClr val="tx1"/>
                    </a:solidFill>
                  </a:rPr>
                  <a:t> is the mid point of the class intervals </a:t>
                </a:r>
                <a:endParaRPr lang="en-US" sz="2000" dirty="0"/>
              </a:p>
              <a:p>
                <a:pPr algn="just"/>
                <a:endParaRPr lang="en-US" sz="2000" dirty="0"/>
              </a:p>
            </p:txBody>
          </p:sp>
        </mc:Choice>
        <mc:Fallback>
          <p:sp>
            <p:nvSpPr>
              <p:cNvPr id="8" name="Rectangle: Rounded Corners 7">
                <a:extLst>
                  <a:ext uri="{FF2B5EF4-FFF2-40B4-BE49-F238E27FC236}">
                    <a16:creationId xmlns:a16="http://schemas.microsoft.com/office/drawing/2014/main" id="{CFD51970-6E79-81A8-5C36-1C6D8B3FBE85}"/>
                  </a:ext>
                </a:extLst>
              </p:cNvPr>
              <p:cNvSpPr>
                <a:spLocks noRot="1" noChangeAspect="1" noMove="1" noResize="1" noEditPoints="1" noAdjustHandles="1" noChangeArrowheads="1" noChangeShapeType="1" noTextEdit="1"/>
              </p:cNvSpPr>
              <p:nvPr/>
            </p:nvSpPr>
            <p:spPr>
              <a:xfrm>
                <a:off x="299806" y="1034318"/>
                <a:ext cx="11333492" cy="5741233"/>
              </a:xfrm>
              <a:prstGeom prst="round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668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23840C26-7FEF-7DEE-1FE6-C2FC8B409D1C}"/>
              </a:ext>
            </a:extLst>
          </p:cNvPr>
          <p:cNvSpPr>
            <a:spLocks noGrp="1"/>
          </p:cNvSpPr>
          <p:nvPr>
            <p:ph type="ftr" sz="quarter" idx="11"/>
          </p:nvPr>
        </p:nvSpPr>
        <p:spPr/>
        <p:txBody>
          <a:bodyPr/>
          <a:lstStyle/>
          <a:p>
            <a:r>
              <a:rPr lang="en-IN" dirty="0" err="1"/>
              <a:t>Galgotias</a:t>
            </a:r>
            <a:r>
              <a:rPr lang="en-IN" dirty="0"/>
              <a:t> University</a:t>
            </a:r>
          </a:p>
        </p:txBody>
      </p:sp>
      <p:sp>
        <p:nvSpPr>
          <p:cNvPr id="16" name="Slide Number Placeholder 15">
            <a:extLst>
              <a:ext uri="{FF2B5EF4-FFF2-40B4-BE49-F238E27FC236}">
                <a16:creationId xmlns:a16="http://schemas.microsoft.com/office/drawing/2014/main" id="{8213A1C2-456F-1608-85D6-8CE28AB4C040}"/>
              </a:ext>
            </a:extLst>
          </p:cNvPr>
          <p:cNvSpPr>
            <a:spLocks noGrp="1"/>
          </p:cNvSpPr>
          <p:nvPr>
            <p:ph type="sldNum" sz="quarter" idx="12"/>
          </p:nvPr>
        </p:nvSpPr>
        <p:spPr/>
        <p:txBody>
          <a:bodyPr/>
          <a:lstStyle/>
          <a:p>
            <a:fld id="{26510230-8DD5-4BA5-AB2D-CA30FC08F9D7}" type="slidenum">
              <a:rPr lang="en-IN" smtClean="0"/>
              <a:t>18</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657EADCA-AAF4-A0F1-EC18-583A4169E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A74611B9-0745-E418-1A83-F8B0764E0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7" name="Content Placeholder 6">
            <a:extLst>
              <a:ext uri="{FF2B5EF4-FFF2-40B4-BE49-F238E27FC236}">
                <a16:creationId xmlns:a16="http://schemas.microsoft.com/office/drawing/2014/main" id="{5EF468CD-9D0D-01AF-D5AD-1C6290AD495B}"/>
              </a:ext>
            </a:extLst>
          </p:cNvPr>
          <p:cNvSpPr>
            <a:spLocks noGrp="1"/>
          </p:cNvSpPr>
          <p:nvPr>
            <p:ph idx="1"/>
          </p:nvPr>
        </p:nvSpPr>
        <p:spPr/>
        <p:txBody>
          <a:bodyPr/>
          <a:lstStyle/>
          <a:p>
            <a:pPr marL="0" indent="0">
              <a:buNone/>
            </a:pPr>
            <a:r>
              <a:rPr lang="en-US" dirty="0"/>
              <a:t> </a:t>
            </a:r>
          </a:p>
        </p:txBody>
      </p:sp>
      <p:sp>
        <p:nvSpPr>
          <p:cNvPr id="9" name="Rectangle 8">
            <a:extLst>
              <a:ext uri="{FF2B5EF4-FFF2-40B4-BE49-F238E27FC236}">
                <a16:creationId xmlns:a16="http://schemas.microsoft.com/office/drawing/2014/main" id="{7CA9B3C9-BF27-D780-BB4D-4F9827069105}"/>
              </a:ext>
            </a:extLst>
          </p:cNvPr>
          <p:cNvSpPr/>
          <p:nvPr/>
        </p:nvSpPr>
        <p:spPr>
          <a:xfrm>
            <a:off x="1091381" y="1721179"/>
            <a:ext cx="9986564" cy="28957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dirty="0">
                <a:latin typeface="TimesNewRoman"/>
              </a:rPr>
              <a:t>Problem.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Let's solve the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variance and standard deviation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for the given frequency distribution:</a:t>
            </a:r>
            <a:r>
              <a:rPr lang="en-US" sz="2400" b="0" i="0" u="none" strike="noStrike" baseline="0" dirty="0">
                <a:latin typeface="Times New Roman" panose="02020603050405020304" pitchFamily="18" charset="0"/>
                <a:cs typeface="Times New Roman" panose="02020603050405020304" pitchFamily="18" charset="0"/>
              </a:rPr>
              <a:t>data</a:t>
            </a:r>
            <a:r>
              <a:rPr lang="en-US" sz="2800" b="0" i="0" u="none" strike="noStrike" baseline="0" dirty="0">
                <a:latin typeface="TimesNewRoman"/>
              </a:rPr>
              <a:t>:</a:t>
            </a:r>
          </a:p>
          <a:p>
            <a:pPr algn="l"/>
            <a:endParaRPr lang="en-US" sz="2800" dirty="0">
              <a:latin typeface="TimesNewRoman"/>
            </a:endParaRPr>
          </a:p>
          <a:p>
            <a:pPr algn="l"/>
            <a:endParaRPr lang="en-US" sz="2800" b="0" i="0" u="none" strike="noStrike" baseline="0" dirty="0">
              <a:latin typeface="TimesNewRoman"/>
            </a:endParaRPr>
          </a:p>
          <a:p>
            <a:pPr algn="l"/>
            <a:endParaRPr lang="en-US" sz="2800" b="0" i="0" u="none" strike="noStrike" baseline="0" dirty="0">
              <a:latin typeface="TimesNewRoman"/>
            </a:endParaRPr>
          </a:p>
          <a:p>
            <a:pPr algn="l"/>
            <a:endParaRPr lang="en-US" sz="2800" b="0" i="0" u="none" strike="noStrike" baseline="0" dirty="0">
              <a:latin typeface="TimesNewRoman"/>
            </a:endParaRPr>
          </a:p>
        </p:txBody>
      </p:sp>
      <p:graphicFrame>
        <p:nvGraphicFramePr>
          <p:cNvPr id="10" name="Table 9">
            <a:extLst>
              <a:ext uri="{FF2B5EF4-FFF2-40B4-BE49-F238E27FC236}">
                <a16:creationId xmlns:a16="http://schemas.microsoft.com/office/drawing/2014/main" id="{DA2278F1-DCBD-FDF0-398F-ED4B5BFC0591}"/>
              </a:ext>
            </a:extLst>
          </p:cNvPr>
          <p:cNvGraphicFramePr>
            <a:graphicFrameLocks noGrp="1"/>
          </p:cNvGraphicFramePr>
          <p:nvPr>
            <p:extLst>
              <p:ext uri="{D42A27DB-BD31-4B8C-83A1-F6EECF244321}">
                <p14:modId xmlns:p14="http://schemas.microsoft.com/office/powerpoint/2010/main" val="512985115"/>
              </p:ext>
            </p:extLst>
          </p:nvPr>
        </p:nvGraphicFramePr>
        <p:xfrm>
          <a:off x="1229194" y="3221123"/>
          <a:ext cx="7979052" cy="767080"/>
        </p:xfrm>
        <a:graphic>
          <a:graphicData uri="http://schemas.openxmlformats.org/drawingml/2006/table">
            <a:tbl>
              <a:tblPr firstRow="1" bandRow="1">
                <a:tableStyleId>{ED083AE6-46FA-4A59-8FB0-9F97EB10719F}</a:tableStyleId>
              </a:tblPr>
              <a:tblGrid>
                <a:gridCol w="1574966">
                  <a:extLst>
                    <a:ext uri="{9D8B030D-6E8A-4147-A177-3AD203B41FA5}">
                      <a16:colId xmlns:a16="http://schemas.microsoft.com/office/drawing/2014/main" val="2182164256"/>
                    </a:ext>
                  </a:extLst>
                </a:gridCol>
                <a:gridCol w="1084718">
                  <a:extLst>
                    <a:ext uri="{9D8B030D-6E8A-4147-A177-3AD203B41FA5}">
                      <a16:colId xmlns:a16="http://schemas.microsoft.com/office/drawing/2014/main" val="224446267"/>
                    </a:ext>
                  </a:extLst>
                </a:gridCol>
                <a:gridCol w="1329842">
                  <a:extLst>
                    <a:ext uri="{9D8B030D-6E8A-4147-A177-3AD203B41FA5}">
                      <a16:colId xmlns:a16="http://schemas.microsoft.com/office/drawing/2014/main" val="2018917753"/>
                    </a:ext>
                  </a:extLst>
                </a:gridCol>
                <a:gridCol w="1329842">
                  <a:extLst>
                    <a:ext uri="{9D8B030D-6E8A-4147-A177-3AD203B41FA5}">
                      <a16:colId xmlns:a16="http://schemas.microsoft.com/office/drawing/2014/main" val="1893589474"/>
                    </a:ext>
                  </a:extLst>
                </a:gridCol>
                <a:gridCol w="1329842">
                  <a:extLst>
                    <a:ext uri="{9D8B030D-6E8A-4147-A177-3AD203B41FA5}">
                      <a16:colId xmlns:a16="http://schemas.microsoft.com/office/drawing/2014/main" val="2188237941"/>
                    </a:ext>
                  </a:extLst>
                </a:gridCol>
                <a:gridCol w="1329842">
                  <a:extLst>
                    <a:ext uri="{9D8B030D-6E8A-4147-A177-3AD203B41FA5}">
                      <a16:colId xmlns:a16="http://schemas.microsoft.com/office/drawing/2014/main" val="1030895462"/>
                    </a:ext>
                  </a:extLst>
                </a:gridCol>
              </a:tblGrid>
              <a:tr h="370840">
                <a:tc>
                  <a:txBody>
                    <a:bodyPr/>
                    <a:lstStyle/>
                    <a:p>
                      <a:pPr>
                        <a:lnSpc>
                          <a:spcPct val="107000"/>
                        </a:lnSpc>
                        <a:spcAft>
                          <a:spcPts val="800"/>
                        </a:spcAft>
                        <a:buNone/>
                      </a:pPr>
                      <a:r>
                        <a:rPr lang="en-IN" sz="2000" kern="100" dirty="0">
                          <a:effectLst/>
                        </a:rPr>
                        <a:t>Marks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10 - 20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20 - 30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30 - 40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40 - 50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50 - 60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96055259"/>
                  </a:ext>
                </a:extLst>
              </a:tr>
              <a:tr h="370840">
                <a:tc>
                  <a:txBody>
                    <a:bodyPr/>
                    <a:lstStyle/>
                    <a:p>
                      <a:r>
                        <a:rPr lang="en-IN" sz="2000" b="1" kern="100" dirty="0">
                          <a:solidFill>
                            <a:schemeClr val="tx1"/>
                          </a:solidFill>
                          <a:effectLst/>
                        </a:rPr>
                        <a:t>frequency</a:t>
                      </a:r>
                      <a:endPar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buNone/>
                      </a:pPr>
                      <a:r>
                        <a:rPr lang="en-IN" sz="2000" kern="100" dirty="0">
                          <a:effectLst/>
                        </a:rPr>
                        <a:t>5</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12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10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rPr>
                        <a:t>7</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36908846"/>
                  </a:ext>
                </a:extLst>
              </a:tr>
            </a:tbl>
          </a:graphicData>
        </a:graphic>
      </p:graphicFrame>
    </p:spTree>
    <p:extLst>
      <p:ext uri="{BB962C8B-B14F-4D97-AF65-F5344CB8AC3E}">
        <p14:creationId xmlns:p14="http://schemas.microsoft.com/office/powerpoint/2010/main" val="91005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1CA76-A18A-656C-BC7E-B6770959C84F}"/>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841161B0-F183-6224-EC1F-D8CA07EE20F8}"/>
              </a:ext>
            </a:extLst>
          </p:cNvPr>
          <p:cNvSpPr>
            <a:spLocks noGrp="1"/>
          </p:cNvSpPr>
          <p:nvPr>
            <p:ph type="ftr" sz="quarter" idx="11"/>
          </p:nvPr>
        </p:nvSpPr>
        <p:spPr/>
        <p:txBody>
          <a:bodyPr/>
          <a:lstStyle/>
          <a:p>
            <a:r>
              <a:rPr lang="en-IN" dirty="0" err="1"/>
              <a:t>Galgotias</a:t>
            </a:r>
            <a:r>
              <a:rPr lang="en-IN" dirty="0"/>
              <a:t> University</a:t>
            </a:r>
          </a:p>
        </p:txBody>
      </p:sp>
      <p:sp>
        <p:nvSpPr>
          <p:cNvPr id="16" name="Slide Number Placeholder 15">
            <a:extLst>
              <a:ext uri="{FF2B5EF4-FFF2-40B4-BE49-F238E27FC236}">
                <a16:creationId xmlns:a16="http://schemas.microsoft.com/office/drawing/2014/main" id="{2053851D-145F-29EA-DEB1-10D45E300738}"/>
              </a:ext>
            </a:extLst>
          </p:cNvPr>
          <p:cNvSpPr>
            <a:spLocks noGrp="1"/>
          </p:cNvSpPr>
          <p:nvPr>
            <p:ph type="sldNum" sz="quarter" idx="12"/>
          </p:nvPr>
        </p:nvSpPr>
        <p:spPr/>
        <p:txBody>
          <a:bodyPr/>
          <a:lstStyle/>
          <a:p>
            <a:fld id="{26510230-8DD5-4BA5-AB2D-CA30FC08F9D7}" type="slidenum">
              <a:rPr lang="en-IN" smtClean="0"/>
              <a:t>19</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D1DF9AA1-AF98-5838-DEEB-5A1A8A9EC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80BA1337-68A7-F2F1-F271-F0582571D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7" name="Content Placeholder 6">
            <a:extLst>
              <a:ext uri="{FF2B5EF4-FFF2-40B4-BE49-F238E27FC236}">
                <a16:creationId xmlns:a16="http://schemas.microsoft.com/office/drawing/2014/main" id="{64EDCE8D-3794-1B1E-C74E-D425553F8760}"/>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id="{B7EAFFB0-B545-7BFF-137A-D1CA72008D6F}"/>
              </a:ext>
            </a:extLst>
          </p:cNvPr>
          <p:cNvPicPr>
            <a:picLocks noChangeAspect="1"/>
          </p:cNvPicPr>
          <p:nvPr/>
        </p:nvPicPr>
        <p:blipFill>
          <a:blip r:embed="rId4">
            <a:duotone>
              <a:schemeClr val="accent1">
                <a:shade val="45000"/>
                <a:satMod val="135000"/>
              </a:schemeClr>
              <a:prstClr val="white"/>
            </a:duotone>
          </a:blip>
          <a:stretch>
            <a:fillRect/>
          </a:stretch>
        </p:blipFill>
        <p:spPr>
          <a:xfrm>
            <a:off x="313173" y="1438555"/>
            <a:ext cx="9249584" cy="3772096"/>
          </a:xfrm>
          <a:prstGeom prst="rect">
            <a:avLst/>
          </a:prstGeom>
        </p:spPr>
      </p:pic>
      <p:pic>
        <p:nvPicPr>
          <p:cNvPr id="6" name="Picture 5">
            <a:extLst>
              <a:ext uri="{FF2B5EF4-FFF2-40B4-BE49-F238E27FC236}">
                <a16:creationId xmlns:a16="http://schemas.microsoft.com/office/drawing/2014/main" id="{5CB51196-8AC6-6231-45E3-3BE2849E24F7}"/>
              </a:ext>
            </a:extLst>
          </p:cNvPr>
          <p:cNvPicPr>
            <a:picLocks noChangeAspect="1"/>
          </p:cNvPicPr>
          <p:nvPr/>
        </p:nvPicPr>
        <p:blipFill>
          <a:blip r:embed="rId5">
            <a:duotone>
              <a:schemeClr val="accent1">
                <a:shade val="45000"/>
                <a:satMod val="135000"/>
              </a:schemeClr>
              <a:prstClr val="white"/>
            </a:duotone>
          </a:blip>
          <a:stretch>
            <a:fillRect/>
          </a:stretch>
        </p:blipFill>
        <p:spPr>
          <a:xfrm>
            <a:off x="3319069" y="5210651"/>
            <a:ext cx="3580394" cy="774139"/>
          </a:xfrm>
          <a:prstGeom prst="rect">
            <a:avLst/>
          </a:prstGeom>
        </p:spPr>
      </p:pic>
      <p:sp>
        <p:nvSpPr>
          <p:cNvPr id="12" name="TextBox 11">
            <a:extLst>
              <a:ext uri="{FF2B5EF4-FFF2-40B4-BE49-F238E27FC236}">
                <a16:creationId xmlns:a16="http://schemas.microsoft.com/office/drawing/2014/main" id="{810F5BDD-7FBB-2C94-6A45-8B7DF3A310BD}"/>
              </a:ext>
            </a:extLst>
          </p:cNvPr>
          <p:cNvSpPr txBox="1"/>
          <p:nvPr/>
        </p:nvSpPr>
        <p:spPr>
          <a:xfrm>
            <a:off x="335718" y="875730"/>
            <a:ext cx="2671762" cy="523220"/>
          </a:xfrm>
          <a:prstGeom prst="rect">
            <a:avLst/>
          </a:prstGeom>
          <a:noFill/>
        </p:spPr>
        <p:txBody>
          <a:bodyPr wrap="square" rtlCol="0">
            <a:spAutoFit/>
          </a:bodyPr>
          <a:lstStyle/>
          <a:p>
            <a:r>
              <a:rPr lang="en-US" sz="2800" b="1" dirty="0">
                <a:solidFill>
                  <a:schemeClr val="tx1">
                    <a:lumMod val="95000"/>
                    <a:lumOff val="5000"/>
                  </a:schemeClr>
                </a:solidFill>
              </a:rPr>
              <a:t>Reflection</a:t>
            </a:r>
            <a:endParaRPr lang="en-IN" sz="2800" b="1" dirty="0">
              <a:solidFill>
                <a:schemeClr val="tx1">
                  <a:lumMod val="95000"/>
                  <a:lumOff val="5000"/>
                </a:schemeClr>
              </a:solidFill>
            </a:endParaRPr>
          </a:p>
        </p:txBody>
      </p:sp>
    </p:spTree>
    <p:extLst>
      <p:ext uri="{BB962C8B-B14F-4D97-AF65-F5344CB8AC3E}">
        <p14:creationId xmlns:p14="http://schemas.microsoft.com/office/powerpoint/2010/main" val="29734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4F6-7B57-DCCF-E6C1-F00D5A0C0026}"/>
              </a:ext>
            </a:extLst>
          </p:cNvPr>
          <p:cNvSpPr>
            <a:spLocks noGrp="1"/>
          </p:cNvSpPr>
          <p:nvPr>
            <p:ph type="title"/>
          </p:nvPr>
        </p:nvSpPr>
        <p:spPr>
          <a:xfrm>
            <a:off x="800947" y="1296892"/>
            <a:ext cx="10515600" cy="629586"/>
          </a:xfrm>
        </p:spPr>
        <p:txBody>
          <a:bodyPr>
            <a:normAutofit fontScale="90000"/>
          </a:bodyPr>
          <a:lstStyle/>
          <a:p>
            <a:br>
              <a:rPr lang="en-US" dirty="0"/>
            </a:br>
            <a:r>
              <a:rPr lang="en-US" dirty="0"/>
              <a:t>Review of the key concepts of session no. 3</a:t>
            </a:r>
            <a:br>
              <a:rPr lang="en-US" dirty="0"/>
            </a:br>
            <a:endParaRPr lang="en-IN" dirty="0"/>
          </a:p>
        </p:txBody>
      </p:sp>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48ED013E-C79F-88E6-C380-BA222F110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008A09BC-7C32-5262-9DE2-E4979AF3BA47}"/>
                  </a:ext>
                </a:extLst>
              </p:cNvPr>
              <p:cNvSpPr/>
              <p:nvPr/>
            </p:nvSpPr>
            <p:spPr>
              <a:xfrm>
                <a:off x="2566935" y="2868480"/>
                <a:ext cx="6311594" cy="2172729"/>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0" dirty="0">
                    <a:solidFill>
                      <a:schemeClr val="tx1"/>
                    </a:solidFill>
                  </a:rPr>
                  <a:t>Mode</a:t>
                </a:r>
                <a14:m>
                  <m:oMath xmlns:m="http://schemas.openxmlformats.org/officeDocument/2006/math">
                    <m:r>
                      <a:rPr lang="en-US" sz="4000" b="0" i="0"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𝑙</m:t>
                    </m:r>
                    <m:r>
                      <a:rPr lang="en-US" sz="4000" b="0" i="1" smtClean="0">
                        <a:solidFill>
                          <a:schemeClr val="tx1"/>
                        </a:solidFill>
                        <a:latin typeface="Cambria Math" panose="02040503050406030204" pitchFamily="18" charset="0"/>
                      </a:rPr>
                      <m:t>+</m:t>
                    </m:r>
                    <m:d>
                      <m:dPr>
                        <m:ctrlPr>
                          <a:rPr lang="en-US" sz="4000" b="0" i="1" smtClean="0">
                            <a:solidFill>
                              <a:schemeClr val="tx1"/>
                            </a:solidFill>
                            <a:latin typeface="Cambria Math" panose="02040503050406030204" pitchFamily="18" charset="0"/>
                          </a:rPr>
                        </m:ctrlPr>
                      </m:dPr>
                      <m:e>
                        <m:f>
                          <m:fPr>
                            <m:ctrlPr>
                              <a:rPr lang="en-US" sz="4000" b="0" i="1" smtClean="0">
                                <a:solidFill>
                                  <a:schemeClr val="tx1"/>
                                </a:solidFill>
                                <a:latin typeface="Cambria Math" panose="02040503050406030204" pitchFamily="18" charset="0"/>
                              </a:rPr>
                            </m:ctrlPr>
                          </m:fPr>
                          <m:num>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1</m:t>
                                </m:r>
                              </m:sub>
                            </m:sSub>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0</m:t>
                                </m:r>
                              </m:sub>
                            </m:sSub>
                          </m:num>
                          <m:den>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1</m:t>
                                </m:r>
                              </m:sub>
                            </m:sSub>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0</m:t>
                                </m:r>
                              </m:sub>
                            </m:sSub>
                            <m:r>
                              <a:rPr lang="en-US" sz="4000" b="0" i="1" smtClean="0">
                                <a:solidFill>
                                  <a:schemeClr val="tx1"/>
                                </a:solidFill>
                                <a:latin typeface="Cambria Math" panose="02040503050406030204" pitchFamily="18" charset="0"/>
                              </a:rPr>
                              <m:t>−</m:t>
                            </m:r>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2</m:t>
                                </m:r>
                              </m:sub>
                            </m:sSub>
                          </m:den>
                        </m:f>
                      </m:e>
                    </m:d>
                    <m:r>
                      <a:rPr lang="en-US" sz="4000" b="0" i="1" smtClean="0">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h</m:t>
                    </m:r>
                  </m:oMath>
                </a14:m>
                <a:endParaRPr lang="en-US" sz="4000" dirty="0">
                  <a:solidFill>
                    <a:schemeClr val="tx1"/>
                  </a:solidFill>
                </a:endParaRPr>
              </a:p>
            </p:txBody>
          </p:sp>
        </mc:Choice>
        <mc:Fallback xmlns="">
          <p:sp>
            <p:nvSpPr>
              <p:cNvPr id="4" name="Rectangle: Rounded Corners 3">
                <a:extLst>
                  <a:ext uri="{FF2B5EF4-FFF2-40B4-BE49-F238E27FC236}">
                    <a16:creationId xmlns:a16="http://schemas.microsoft.com/office/drawing/2014/main" id="{008A09BC-7C32-5262-9DE2-E4979AF3BA47}"/>
                  </a:ext>
                </a:extLst>
              </p:cNvPr>
              <p:cNvSpPr>
                <a:spLocks noRot="1" noChangeAspect="1" noMove="1" noResize="1" noEditPoints="1" noAdjustHandles="1" noChangeArrowheads="1" noChangeShapeType="1" noTextEdit="1"/>
              </p:cNvSpPr>
              <p:nvPr/>
            </p:nvSpPr>
            <p:spPr>
              <a:xfrm>
                <a:off x="2566935" y="2868480"/>
                <a:ext cx="6311594" cy="2172729"/>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721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527E2-B269-4EDA-EF02-85E99C42A330}"/>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CB1278E0-BF24-7763-0645-253362D75AE8}"/>
              </a:ext>
            </a:extLst>
          </p:cNvPr>
          <p:cNvSpPr>
            <a:spLocks noGrp="1"/>
          </p:cNvSpPr>
          <p:nvPr>
            <p:ph type="ftr" sz="quarter" idx="11"/>
          </p:nvPr>
        </p:nvSpPr>
        <p:spPr/>
        <p:txBody>
          <a:bodyPr/>
          <a:lstStyle/>
          <a:p>
            <a:r>
              <a:rPr lang="en-IN" dirty="0" err="1"/>
              <a:t>Galgotias</a:t>
            </a:r>
            <a:r>
              <a:rPr lang="en-IN" dirty="0"/>
              <a:t> University</a:t>
            </a:r>
          </a:p>
        </p:txBody>
      </p:sp>
      <p:sp>
        <p:nvSpPr>
          <p:cNvPr id="16" name="Slide Number Placeholder 15">
            <a:extLst>
              <a:ext uri="{FF2B5EF4-FFF2-40B4-BE49-F238E27FC236}">
                <a16:creationId xmlns:a16="http://schemas.microsoft.com/office/drawing/2014/main" id="{40D40A68-1A19-2FC9-459B-B0D500E64652}"/>
              </a:ext>
            </a:extLst>
          </p:cNvPr>
          <p:cNvSpPr>
            <a:spLocks noGrp="1"/>
          </p:cNvSpPr>
          <p:nvPr>
            <p:ph type="sldNum" sz="quarter" idx="12"/>
          </p:nvPr>
        </p:nvSpPr>
        <p:spPr/>
        <p:txBody>
          <a:bodyPr/>
          <a:lstStyle/>
          <a:p>
            <a:fld id="{26510230-8DD5-4BA5-AB2D-CA30FC08F9D7}" type="slidenum">
              <a:rPr lang="en-IN" smtClean="0"/>
              <a:t>20</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3FE5B47D-7848-5574-0B0F-EDECEDD3D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0714733F-70D5-874E-14A8-719B8F822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7" name="Content Placeholder 6">
            <a:extLst>
              <a:ext uri="{FF2B5EF4-FFF2-40B4-BE49-F238E27FC236}">
                <a16:creationId xmlns:a16="http://schemas.microsoft.com/office/drawing/2014/main" id="{497539AD-17C0-3FE1-8AFE-9E4336B802E7}"/>
              </a:ext>
            </a:extLst>
          </p:cNvPr>
          <p:cNvSpPr>
            <a:spLocks noGrp="1"/>
          </p:cNvSpPr>
          <p:nvPr>
            <p:ph idx="1"/>
          </p:nvPr>
        </p:nvSpPr>
        <p:spPr/>
        <p:txBody>
          <a:bodyPr/>
          <a:lstStyle/>
          <a:p>
            <a:pPr marL="0" indent="0">
              <a:buNone/>
            </a:pPr>
            <a:r>
              <a:rPr lang="en-US" dirty="0"/>
              <a:t> </a:t>
            </a:r>
          </a:p>
        </p:txBody>
      </p:sp>
      <p:pic>
        <p:nvPicPr>
          <p:cNvPr id="11" name="Picture 10">
            <a:extLst>
              <a:ext uri="{FF2B5EF4-FFF2-40B4-BE49-F238E27FC236}">
                <a16:creationId xmlns:a16="http://schemas.microsoft.com/office/drawing/2014/main" id="{DD5422A0-DEAD-FBDF-7943-745933DFC0F6}"/>
              </a:ext>
            </a:extLst>
          </p:cNvPr>
          <p:cNvPicPr>
            <a:picLocks noChangeAspect="1"/>
          </p:cNvPicPr>
          <p:nvPr/>
        </p:nvPicPr>
        <p:blipFill>
          <a:blip r:embed="rId4">
            <a:duotone>
              <a:schemeClr val="accent1">
                <a:shade val="45000"/>
                <a:satMod val="135000"/>
              </a:schemeClr>
              <a:prstClr val="white"/>
            </a:duotone>
          </a:blip>
          <a:stretch>
            <a:fillRect/>
          </a:stretch>
        </p:blipFill>
        <p:spPr>
          <a:xfrm>
            <a:off x="1683875" y="997961"/>
            <a:ext cx="9074691" cy="5358389"/>
          </a:xfrm>
          <a:prstGeom prst="rect">
            <a:avLst/>
          </a:prstGeom>
        </p:spPr>
      </p:pic>
    </p:spTree>
    <p:extLst>
      <p:ext uri="{BB962C8B-B14F-4D97-AF65-F5344CB8AC3E}">
        <p14:creationId xmlns:p14="http://schemas.microsoft.com/office/powerpoint/2010/main" val="339765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A5393A-275D-15C2-6410-D003F0C5F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21337-551D-C31A-FECA-308878F8F97D}"/>
              </a:ext>
            </a:extLst>
          </p:cNvPr>
          <p:cNvSpPr>
            <a:spLocks noGrp="1"/>
          </p:cNvSpPr>
          <p:nvPr>
            <p:ph type="title"/>
          </p:nvPr>
        </p:nvSpPr>
        <p:spPr>
          <a:xfrm>
            <a:off x="2338464" y="881283"/>
            <a:ext cx="8589364" cy="594752"/>
          </a:xfrm>
        </p:spPr>
        <p:txBody>
          <a:bodyPr anchor="ctr">
            <a:normAutofit fontScale="90000"/>
          </a:bodyPr>
          <a:lstStyle/>
          <a:p>
            <a:r>
              <a:rPr lang="en-IN" sz="4000" dirty="0">
                <a:latin typeface="Georgia" panose="02040502050405020303" pitchFamily="18" charset="0"/>
              </a:rPr>
              <a:t> Activity 2 Problem Base learning</a:t>
            </a:r>
          </a:p>
        </p:txBody>
      </p:sp>
      <p:sp>
        <p:nvSpPr>
          <p:cNvPr id="15" name="Footer Placeholder 14">
            <a:extLst>
              <a:ext uri="{FF2B5EF4-FFF2-40B4-BE49-F238E27FC236}">
                <a16:creationId xmlns:a16="http://schemas.microsoft.com/office/drawing/2014/main" id="{03F0E4E1-0D17-6DF0-7E66-E64DB928FF81}"/>
              </a:ext>
            </a:extLst>
          </p:cNvPr>
          <p:cNvSpPr>
            <a:spLocks noGrp="1"/>
          </p:cNvSpPr>
          <p:nvPr>
            <p:ph type="ftr" sz="quarter" idx="11"/>
          </p:nvPr>
        </p:nvSpPr>
        <p:spPr/>
        <p:txBody>
          <a:bodyPr/>
          <a:lstStyle/>
          <a:p>
            <a:r>
              <a:rPr lang="en-IN"/>
              <a:t>Galgotias University</a:t>
            </a:r>
          </a:p>
        </p:txBody>
      </p:sp>
      <p:sp>
        <p:nvSpPr>
          <p:cNvPr id="16" name="Slide Number Placeholder 15">
            <a:extLst>
              <a:ext uri="{FF2B5EF4-FFF2-40B4-BE49-F238E27FC236}">
                <a16:creationId xmlns:a16="http://schemas.microsoft.com/office/drawing/2014/main" id="{A0BAD4A8-5E48-7EC8-843E-2214FE99A0E7}"/>
              </a:ext>
            </a:extLst>
          </p:cNvPr>
          <p:cNvSpPr>
            <a:spLocks noGrp="1"/>
          </p:cNvSpPr>
          <p:nvPr>
            <p:ph type="sldNum" sz="quarter" idx="12"/>
          </p:nvPr>
        </p:nvSpPr>
        <p:spPr/>
        <p:txBody>
          <a:bodyPr/>
          <a:lstStyle/>
          <a:p>
            <a:fld id="{26510230-8DD5-4BA5-AB2D-CA30FC08F9D7}" type="slidenum">
              <a:rPr lang="en-IN" smtClean="0"/>
              <a:t>21</a:t>
            </a:fld>
            <a:endParaRPr lang="en-IN"/>
          </a:p>
        </p:txBody>
      </p:sp>
      <p:pic>
        <p:nvPicPr>
          <p:cNvPr id="17" name="Picture 16" descr="A blue circle with text and words&#10;&#10;Description automatically generated">
            <a:extLst>
              <a:ext uri="{FF2B5EF4-FFF2-40B4-BE49-F238E27FC236}">
                <a16:creationId xmlns:a16="http://schemas.microsoft.com/office/drawing/2014/main" id="{29775E04-926C-7340-A6D2-F5FE704E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4" name="Picture 3">
            <a:extLst>
              <a:ext uri="{FF2B5EF4-FFF2-40B4-BE49-F238E27FC236}">
                <a16:creationId xmlns:a16="http://schemas.microsoft.com/office/drawing/2014/main" id="{22FD5DAF-54C2-873F-96D2-7C905F161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7" name="Content Placeholder 6">
            <a:extLst>
              <a:ext uri="{FF2B5EF4-FFF2-40B4-BE49-F238E27FC236}">
                <a16:creationId xmlns:a16="http://schemas.microsoft.com/office/drawing/2014/main" id="{E72E2303-010B-2CD7-13AE-EB803957B67D}"/>
              </a:ext>
            </a:extLst>
          </p:cNvPr>
          <p:cNvSpPr>
            <a:spLocks noGrp="1"/>
          </p:cNvSpPr>
          <p:nvPr>
            <p:ph idx="1"/>
          </p:nvPr>
        </p:nvSpPr>
        <p:spPr/>
        <p:txBody>
          <a:bodyPr/>
          <a:lstStyle/>
          <a:p>
            <a:pPr marL="0" indent="0">
              <a:buNone/>
            </a:pPr>
            <a:r>
              <a:rPr lang="en-US" dirty="0"/>
              <a:t> </a:t>
            </a:r>
          </a:p>
        </p:txBody>
      </p:sp>
      <p:sp>
        <p:nvSpPr>
          <p:cNvPr id="9" name="Rectangle 8">
            <a:extLst>
              <a:ext uri="{FF2B5EF4-FFF2-40B4-BE49-F238E27FC236}">
                <a16:creationId xmlns:a16="http://schemas.microsoft.com/office/drawing/2014/main" id="{1D5F63D8-6260-604B-48AD-E0A31456EE68}"/>
              </a:ext>
            </a:extLst>
          </p:cNvPr>
          <p:cNvSpPr/>
          <p:nvPr/>
        </p:nvSpPr>
        <p:spPr>
          <a:xfrm>
            <a:off x="1091381" y="1721179"/>
            <a:ext cx="9986564" cy="23711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800" b="0" i="0" u="none" strike="noStrike" baseline="0" dirty="0">
                <a:latin typeface="TimesNewRoman"/>
              </a:rPr>
              <a:t>Find the variance and standard deviation of the following data:</a:t>
            </a:r>
          </a:p>
          <a:p>
            <a:pPr algn="l"/>
            <a:r>
              <a:rPr lang="en-US" sz="2800" b="0" i="0" u="none" strike="noStrike" baseline="0" dirty="0">
                <a:latin typeface="TimesNewRoman"/>
              </a:rPr>
              <a:t>             6, 8, 10, 12, 14, 16, 18, 20, 22, 24</a:t>
            </a:r>
            <a:endParaRPr lang="en-US" sz="2800" dirty="0"/>
          </a:p>
        </p:txBody>
      </p:sp>
      <p:sp>
        <p:nvSpPr>
          <p:cNvPr id="3" name="TextBox 2">
            <a:extLst>
              <a:ext uri="{FF2B5EF4-FFF2-40B4-BE49-F238E27FC236}">
                <a16:creationId xmlns:a16="http://schemas.microsoft.com/office/drawing/2014/main" id="{29E42E30-2F5E-5465-2611-149DB840602F}"/>
              </a:ext>
            </a:extLst>
          </p:cNvPr>
          <p:cNvSpPr txBox="1"/>
          <p:nvPr/>
        </p:nvSpPr>
        <p:spPr>
          <a:xfrm>
            <a:off x="6565692" y="5096656"/>
            <a:ext cx="3297836" cy="923330"/>
          </a:xfrm>
          <a:prstGeom prst="rect">
            <a:avLst/>
          </a:prstGeom>
          <a:noFill/>
        </p:spPr>
        <p:txBody>
          <a:bodyPr wrap="square" rtlCol="0">
            <a:spAutoFit/>
          </a:bodyPr>
          <a:lstStyle/>
          <a:p>
            <a:r>
              <a:rPr lang="en-IN" dirty="0"/>
              <a:t>Answer</a:t>
            </a:r>
          </a:p>
          <a:p>
            <a:r>
              <a:rPr lang="en-IN" dirty="0"/>
              <a:t>Variance=33</a:t>
            </a:r>
          </a:p>
          <a:p>
            <a:r>
              <a:rPr lang="en-IN" dirty="0"/>
              <a:t>S.D=5.74</a:t>
            </a:r>
          </a:p>
        </p:txBody>
      </p:sp>
    </p:spTree>
    <p:extLst>
      <p:ext uri="{BB962C8B-B14F-4D97-AF65-F5344CB8AC3E}">
        <p14:creationId xmlns:p14="http://schemas.microsoft.com/office/powerpoint/2010/main" val="120163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577298" y="2855984"/>
            <a:ext cx="11056000" cy="1146031"/>
          </a:xfrm>
          <a:solidFill>
            <a:schemeClr val="accent6">
              <a:lumMod val="20000"/>
              <a:lumOff val="80000"/>
            </a:schemeClr>
          </a:solidFill>
        </p:spPr>
        <p:txBody>
          <a:bodyPr>
            <a:noAutofit/>
          </a:bodyPr>
          <a:lstStyle/>
          <a:p>
            <a:pPr algn="ctr"/>
            <a:br>
              <a:rPr lang="en-US" sz="3000" dirty="0">
                <a:latin typeface="Georgia" panose="02040502050405020303" pitchFamily="18" charset="0"/>
              </a:rPr>
            </a:br>
            <a:br>
              <a:rPr lang="en-US" sz="3000" dirty="0">
                <a:latin typeface="Georgia" panose="02040502050405020303" pitchFamily="18" charset="0"/>
              </a:rPr>
            </a:br>
            <a:r>
              <a:rPr lang="en-US" sz="3000" dirty="0">
                <a:latin typeface="Georgia" panose="02040502050405020303" pitchFamily="18" charset="0"/>
              </a:rPr>
              <a:t>Exit Ticket</a:t>
            </a:r>
            <a:br>
              <a:rPr lang="en-US" sz="3000" dirty="0">
                <a:latin typeface="Georgia" panose="02040502050405020303" pitchFamily="18" charset="0"/>
              </a:rPr>
            </a:br>
            <a:r>
              <a:rPr lang="en-US" sz="3000" dirty="0">
                <a:latin typeface="Georgia" panose="02040502050405020303" pitchFamily="18" charset="0"/>
              </a:rPr>
              <a:t>What is the need of studying variance and standard deviation?</a:t>
            </a:r>
            <a:br>
              <a:rPr lang="en-US" sz="3200" dirty="0">
                <a:latin typeface="Georgia" panose="02040502050405020303" pitchFamily="18" charset="0"/>
              </a:rPr>
            </a:br>
            <a:br>
              <a:rPr lang="en-US" sz="3200" dirty="0">
                <a:latin typeface="Georgia" panose="02040502050405020303" pitchFamily="18" charset="0"/>
              </a:rPr>
            </a:br>
            <a:endParaRPr lang="en-IN" sz="32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22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A01523D9-5DDB-3527-A0E3-5779C8EBF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9827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1186575" y="2937146"/>
            <a:ext cx="9818849" cy="983707"/>
          </a:xfrm>
          <a:solidFill>
            <a:schemeClr val="accent2">
              <a:lumMod val="20000"/>
              <a:lumOff val="80000"/>
            </a:schemeClr>
          </a:solidFill>
        </p:spPr>
        <p:txBody>
          <a:bodyPr>
            <a:noAutofit/>
          </a:bodyPr>
          <a:lstStyle/>
          <a:p>
            <a:r>
              <a:rPr lang="en-IN" sz="3200" dirty="0">
                <a:latin typeface="Georgia" panose="02040502050405020303" pitchFamily="18" charset="0"/>
              </a:rPr>
              <a:t>In the next lecture we will learn the concept of </a:t>
            </a:r>
            <a:r>
              <a:rPr lang="en-US" sz="3200" dirty="0">
                <a:latin typeface="Georgia" panose="02040502050405020303" pitchFamily="18" charset="0"/>
              </a:rPr>
              <a:t>Curve fitting with least square method</a:t>
            </a:r>
            <a:endParaRPr lang="en-IN" sz="32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23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5D834257-EC96-D536-3BBD-72E7CFA6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04224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F593-41A2-5797-581D-24AD95F1C7D0}"/>
              </a:ext>
            </a:extLst>
          </p:cNvPr>
          <p:cNvSpPr>
            <a:spLocks noGrp="1"/>
          </p:cNvSpPr>
          <p:nvPr>
            <p:ph type="title"/>
          </p:nvPr>
        </p:nvSpPr>
        <p:spPr>
          <a:xfrm>
            <a:off x="6736501" y="2247113"/>
            <a:ext cx="4805996" cy="1297115"/>
          </a:xfrm>
        </p:spPr>
        <p:txBody>
          <a:bodyPr vert="horz" lIns="91440" tIns="45720" rIns="91440" bIns="45720" rtlCol="0" anchor="t">
            <a:normAutofit/>
          </a:bodyPr>
          <a:lstStyle/>
          <a:p>
            <a:pPr algn="ctr"/>
            <a:r>
              <a:rPr lang="en-US" sz="4000" kern="1200" dirty="0">
                <a:solidFill>
                  <a:schemeClr val="tx2"/>
                </a:solidFill>
                <a:latin typeface="+mj-lt"/>
                <a:ea typeface="+mj-ea"/>
                <a:cs typeface="+mj-cs"/>
              </a:rPr>
              <a:t>Review and Reflection from students</a:t>
            </a:r>
          </a:p>
        </p:txBody>
      </p:sp>
      <p:sp>
        <p:nvSpPr>
          <p:cNvPr id="5" name="Footer Placeholder 4">
            <a:extLst>
              <a:ext uri="{FF2B5EF4-FFF2-40B4-BE49-F238E27FC236}">
                <a16:creationId xmlns:a16="http://schemas.microsoft.com/office/drawing/2014/main" id="{58FB49D5-5A14-2BEC-3499-D6864FF742D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B506AAFE-4113-97E4-34C4-18F6BEDEAE3B}"/>
              </a:ext>
            </a:extLst>
          </p:cNvPr>
          <p:cNvSpPr>
            <a:spLocks noGrp="1"/>
          </p:cNvSpPr>
          <p:nvPr>
            <p:ph type="sldNum" sz="quarter" idx="12"/>
          </p:nvPr>
        </p:nvSpPr>
        <p:spPr/>
        <p:txBody>
          <a:bodyPr/>
          <a:lstStyle/>
          <a:p>
            <a:fld id="{26510230-8DD5-4BA5-AB2D-CA30FC08F9D7}" type="slidenum">
              <a:rPr lang="en-IN" smtClean="0"/>
              <a:t>24</a:t>
            </a:fld>
            <a:endParaRPr lang="en-IN"/>
          </a:p>
        </p:txBody>
      </p:sp>
      <p:pic>
        <p:nvPicPr>
          <p:cNvPr id="8" name="Picture 7" descr="A blue circle with text and words&#10;&#10;Description automatically generated">
            <a:extLst>
              <a:ext uri="{FF2B5EF4-FFF2-40B4-BE49-F238E27FC236}">
                <a16:creationId xmlns:a16="http://schemas.microsoft.com/office/drawing/2014/main" id="{2D872DDF-4447-626A-EA2D-F25500CB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DEA843D-98A8-0F4E-0617-582CE9651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7163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91369DC-8D11-0F83-CECC-16C8D86AF62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D93121A7-5B1D-94E2-DB07-9FE4C43AF361}"/>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19ECFAAD-17D4-0306-3A15-FB8674D17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1593B7E2-CC5E-CDA8-4EF8-BDA29B524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9B99DF8D-6C03-3FD0-E64F-64856E9C9F69}"/>
              </a:ext>
            </a:extLst>
          </p:cNvPr>
          <p:cNvSpPr>
            <a:spLocks noGrp="1"/>
          </p:cNvSpPr>
          <p:nvPr>
            <p:ph type="title"/>
          </p:nvPr>
        </p:nvSpPr>
        <p:spPr/>
        <p:txBody>
          <a:bodyPr/>
          <a:lstStyle/>
          <a:p>
            <a:r>
              <a:rPr lang="en-US" dirty="0"/>
              <a:t> </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BA076E9-1B60-27F3-E37D-44280D9AA4E1}"/>
                  </a:ext>
                </a:extLst>
              </p:cNvPr>
              <p:cNvSpPr/>
              <p:nvPr/>
            </p:nvSpPr>
            <p:spPr>
              <a:xfrm>
                <a:off x="558702" y="2579727"/>
                <a:ext cx="10199864" cy="22814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Consider now the runs scored by two batsmen in their last ten matches as follows:</a:t>
                </a:r>
              </a:p>
              <a:p>
                <a:pPr algn="l"/>
                <a:r>
                  <a:rPr lang="en-US" sz="2400" b="0" i="0" u="none" strike="noStrike" baseline="0" dirty="0">
                    <a:solidFill>
                      <a:schemeClr val="accent4">
                        <a:lumMod val="75000"/>
                      </a:schemeClr>
                    </a:solidFill>
                    <a:latin typeface="TimesNewRoman"/>
                  </a:rPr>
                  <a:t>Batsman </a:t>
                </a:r>
                <a14:m>
                  <m:oMath xmlns:m="http://schemas.openxmlformats.org/officeDocument/2006/math">
                    <m:r>
                      <a:rPr lang="en-US" sz="2400" b="0" i="1" u="none" strike="noStrike" baseline="0" dirty="0" smtClean="0">
                        <a:solidFill>
                          <a:schemeClr val="accent4">
                            <a:lumMod val="75000"/>
                          </a:schemeClr>
                        </a:solidFill>
                        <a:latin typeface="Cambria Math" panose="02040503050406030204" pitchFamily="18" charset="0"/>
                      </a:rPr>
                      <m:t>𝐴</m:t>
                    </m:r>
                    <m:r>
                      <a:rPr lang="en-US" sz="2400" b="0" i="1" u="none" strike="noStrike" baseline="0" dirty="0" smtClean="0">
                        <a:solidFill>
                          <a:schemeClr val="accent4">
                            <a:lumMod val="75000"/>
                          </a:schemeClr>
                        </a:solidFill>
                        <a:latin typeface="Cambria Math" panose="02040503050406030204" pitchFamily="18" charset="0"/>
                      </a:rPr>
                      <m:t> : 30, 91, 0, 64, 42, 80, 30, 5, 117, 71</m:t>
                    </m:r>
                  </m:oMath>
                </a14:m>
                <a:endParaRPr lang="en-US" sz="2400" b="0" i="0" u="none" strike="noStrike" baseline="0" dirty="0">
                  <a:solidFill>
                    <a:schemeClr val="tx1"/>
                  </a:solidFill>
                  <a:latin typeface="TimesNewRoman"/>
                </a:endParaRPr>
              </a:p>
              <a:p>
                <a:pPr algn="l"/>
                <a:r>
                  <a:rPr lang="en-US" sz="2400" b="0" i="0" u="none" strike="noStrike" baseline="0" dirty="0">
                    <a:solidFill>
                      <a:schemeClr val="accent4">
                        <a:lumMod val="75000"/>
                      </a:schemeClr>
                    </a:solidFill>
                    <a:latin typeface="TimesNewRoman"/>
                  </a:rPr>
                  <a:t>Batsman </a:t>
                </a:r>
                <a14:m>
                  <m:oMath xmlns:m="http://schemas.openxmlformats.org/officeDocument/2006/math">
                    <m:r>
                      <a:rPr lang="en-US" sz="2400" b="0" i="1" u="none" strike="noStrike" baseline="0" dirty="0" smtClean="0">
                        <a:solidFill>
                          <a:schemeClr val="accent4">
                            <a:lumMod val="75000"/>
                          </a:schemeClr>
                        </a:solidFill>
                        <a:latin typeface="Cambria Math" panose="02040503050406030204" pitchFamily="18" charset="0"/>
                      </a:rPr>
                      <m:t>𝐵</m:t>
                    </m:r>
                    <m:r>
                      <a:rPr lang="en-US" sz="2400" b="0" i="1" u="none" strike="noStrike" baseline="0" dirty="0" smtClean="0">
                        <a:solidFill>
                          <a:schemeClr val="accent4">
                            <a:lumMod val="75000"/>
                          </a:schemeClr>
                        </a:solidFill>
                        <a:latin typeface="Cambria Math" panose="02040503050406030204" pitchFamily="18" charset="0"/>
                      </a:rPr>
                      <m:t> : 53, 46, 48, 50, 53, 53, 58, 60, 57, 52</m:t>
                    </m:r>
                  </m:oMath>
                </a14:m>
                <a:endParaRPr lang="en-US" sz="2400" dirty="0">
                  <a:solidFill>
                    <a:schemeClr val="tx1"/>
                  </a:solidFill>
                </a:endParaRPr>
              </a:p>
              <a:p>
                <a:pPr algn="l"/>
                <a:r>
                  <a:rPr lang="en-US" sz="2400" b="0" i="0" u="none" strike="noStrike" baseline="0" dirty="0">
                    <a:solidFill>
                      <a:schemeClr val="tx1"/>
                    </a:solidFill>
                    <a:latin typeface="TimesNewRoman"/>
                  </a:rPr>
                  <a:t>Can we say that the performance of two players is same?</a:t>
                </a:r>
                <a:endParaRPr lang="en-US" sz="2400" dirty="0">
                  <a:solidFill>
                    <a:schemeClr val="tx1"/>
                  </a:solidFill>
                </a:endParaRPr>
              </a:p>
            </p:txBody>
          </p:sp>
        </mc:Choice>
        <mc:Fallback xmlns="">
          <p:sp>
            <p:nvSpPr>
              <p:cNvPr id="9" name="Rectangle 8">
                <a:extLst>
                  <a:ext uri="{FF2B5EF4-FFF2-40B4-BE49-F238E27FC236}">
                    <a16:creationId xmlns:a16="http://schemas.microsoft.com/office/drawing/2014/main" id="{EBA076E9-1B60-27F3-E37D-44280D9AA4E1}"/>
                  </a:ext>
                </a:extLst>
              </p:cNvPr>
              <p:cNvSpPr>
                <a:spLocks noRot="1" noChangeAspect="1" noMove="1" noResize="1" noEditPoints="1" noAdjustHandles="1" noChangeArrowheads="1" noChangeShapeType="1" noTextEdit="1"/>
              </p:cNvSpPr>
              <p:nvPr/>
            </p:nvSpPr>
            <p:spPr>
              <a:xfrm>
                <a:off x="558702" y="2579727"/>
                <a:ext cx="10199864" cy="2281449"/>
              </a:xfrm>
              <a:prstGeom prst="rect">
                <a:avLst/>
              </a:prstGeom>
              <a:blipFill>
                <a:blip r:embed="rId4"/>
                <a:stretch>
                  <a:fillRect l="-895"/>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445F468A-B6B0-8F58-B1D1-3F3336E8052D}"/>
              </a:ext>
            </a:extLst>
          </p:cNvPr>
          <p:cNvSpPr/>
          <p:nvPr/>
        </p:nvSpPr>
        <p:spPr>
          <a:xfrm>
            <a:off x="4486275" y="1027906"/>
            <a:ext cx="4124325" cy="13255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Opening Activity</a:t>
            </a:r>
            <a:endParaRPr lang="en-IN"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0465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a:xfrm>
            <a:off x="4112341" y="6356350"/>
            <a:ext cx="4114800" cy="365125"/>
          </a:xfrm>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a:xfrm>
            <a:off x="8684341" y="6356350"/>
            <a:ext cx="2743200" cy="365125"/>
          </a:xfrm>
        </p:spPr>
        <p:txBody>
          <a:bodyPr/>
          <a:lstStyle/>
          <a:p>
            <a:fld id="{26510230-8DD5-4BA5-AB2D-CA30FC08F9D7}" type="slidenum">
              <a:rPr lang="en-IN" smtClean="0"/>
              <a:t>4</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307" y="176754"/>
            <a:ext cx="874732" cy="874732"/>
          </a:xfrm>
          <a:prstGeom prst="rect">
            <a:avLst/>
          </a:prstGeom>
        </p:spPr>
      </p:pic>
      <p:pic>
        <p:nvPicPr>
          <p:cNvPr id="3" name="Picture 2">
            <a:extLst>
              <a:ext uri="{FF2B5EF4-FFF2-40B4-BE49-F238E27FC236}">
                <a16:creationId xmlns:a16="http://schemas.microsoft.com/office/drawing/2014/main" id="{67406B36-D765-D8A2-99EB-F12693215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73" y="114202"/>
            <a:ext cx="3795634" cy="740238"/>
          </a:xfrm>
          <a:prstGeom prst="rect">
            <a:avLst/>
          </a:prstGeom>
        </p:spPr>
      </p:pic>
      <p:sp>
        <p:nvSpPr>
          <p:cNvPr id="11" name="Content Placeholder 10">
            <a:extLst>
              <a:ext uri="{FF2B5EF4-FFF2-40B4-BE49-F238E27FC236}">
                <a16:creationId xmlns:a16="http://schemas.microsoft.com/office/drawing/2014/main" id="{084C7C42-1A94-5418-5CC8-CF50432BE421}"/>
              </a:ext>
            </a:extLst>
          </p:cNvPr>
          <p:cNvSpPr>
            <a:spLocks noGrp="1"/>
          </p:cNvSpPr>
          <p:nvPr>
            <p:ph idx="1"/>
          </p:nvPr>
        </p:nvSpPr>
        <p:spPr>
          <a:xfrm>
            <a:off x="911941" y="1825625"/>
            <a:ext cx="10515600" cy="4351338"/>
          </a:xfrm>
        </p:spPr>
        <p:txBody>
          <a:bodyPr/>
          <a:lstStyle/>
          <a:p>
            <a:pPr marL="0" indent="0">
              <a:buNone/>
            </a:pPr>
            <a:r>
              <a:rPr lang="en-US" dirty="0"/>
              <a:t> </a:t>
            </a:r>
          </a:p>
        </p:txBody>
      </p:sp>
      <p:sp>
        <p:nvSpPr>
          <p:cNvPr id="13" name="Title 12">
            <a:extLst>
              <a:ext uri="{FF2B5EF4-FFF2-40B4-BE49-F238E27FC236}">
                <a16:creationId xmlns:a16="http://schemas.microsoft.com/office/drawing/2014/main" id="{4ACF6A67-52D9-BB36-5149-3480EAAA1FEB}"/>
              </a:ext>
            </a:extLst>
          </p:cNvPr>
          <p:cNvSpPr>
            <a:spLocks noGrp="1"/>
          </p:cNvSpPr>
          <p:nvPr>
            <p:ph type="title"/>
          </p:nvPr>
        </p:nvSpPr>
        <p:spPr>
          <a:xfrm>
            <a:off x="911941" y="1230873"/>
            <a:ext cx="10515600" cy="1010882"/>
          </a:xfrm>
        </p:spPr>
        <p:txBody>
          <a:bodyPr>
            <a:normAutofit/>
          </a:bodyPr>
          <a:lstStyle/>
          <a:p>
            <a:r>
              <a:rPr lang="en-US" dirty="0"/>
              <a:t> </a:t>
            </a:r>
            <a:r>
              <a:rPr lang="en-US" sz="3600" dirty="0">
                <a:solidFill>
                  <a:schemeClr val="accent4">
                    <a:lumMod val="75000"/>
                  </a:schemeClr>
                </a:solidFill>
              </a:rPr>
              <a:t> </a:t>
            </a:r>
            <a:r>
              <a:rPr lang="en-US" sz="3600" dirty="0"/>
              <a:t>What are the mean and median of both the data?</a:t>
            </a:r>
          </a:p>
        </p:txBody>
      </p:sp>
      <p:sp>
        <p:nvSpPr>
          <p:cNvPr id="14" name="Rectangle 13">
            <a:extLst>
              <a:ext uri="{FF2B5EF4-FFF2-40B4-BE49-F238E27FC236}">
                <a16:creationId xmlns:a16="http://schemas.microsoft.com/office/drawing/2014/main" id="{B868841C-60A4-1B8D-FD87-221ECBB503DC}"/>
              </a:ext>
            </a:extLst>
          </p:cNvPr>
          <p:cNvSpPr/>
          <p:nvPr/>
        </p:nvSpPr>
        <p:spPr>
          <a:xfrm>
            <a:off x="1887792" y="2458629"/>
            <a:ext cx="8155859" cy="17004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i="0" u="none" strike="noStrike" baseline="0" dirty="0">
                <a:solidFill>
                  <a:schemeClr val="tx1"/>
                </a:solidFill>
                <a:latin typeface="TimesNewRoman"/>
              </a:rPr>
              <a:t>Batsman A</a:t>
            </a:r>
            <a:r>
              <a:rPr lang="en-US" sz="1800" b="0" i="0" u="none" strike="noStrike" baseline="0" dirty="0">
                <a:solidFill>
                  <a:schemeClr val="tx1"/>
                </a:solidFill>
                <a:latin typeface="TimesNewRoman"/>
              </a:rPr>
              <a:t>                     </a:t>
            </a:r>
            <a:r>
              <a:rPr lang="en-US" sz="2400" b="0" i="0" u="none" strike="noStrike" baseline="0" dirty="0">
                <a:solidFill>
                  <a:schemeClr val="tx1"/>
                </a:solidFill>
                <a:latin typeface="TimesNewRoman"/>
              </a:rPr>
              <a:t>Batsman B</a:t>
            </a:r>
            <a:r>
              <a:rPr lang="en-US" sz="1800" b="0" i="0" u="none" strike="noStrike" baseline="0" dirty="0">
                <a:solidFill>
                  <a:schemeClr val="tx1"/>
                </a:solidFill>
                <a:latin typeface="TimesNewRoman"/>
              </a:rPr>
              <a:t>                                                                                                                                                                                      </a:t>
            </a:r>
          </a:p>
          <a:p>
            <a:pPr algn="ctr"/>
            <a:endParaRPr lang="en-US" sz="1800" b="0" i="0" u="none" strike="noStrike" baseline="0" dirty="0">
              <a:solidFill>
                <a:schemeClr val="tx1"/>
              </a:solidFill>
              <a:latin typeface="TimesNewRoman"/>
            </a:endParaRPr>
          </a:p>
          <a:p>
            <a:pPr algn="ctr"/>
            <a:endParaRPr lang="en-US" dirty="0">
              <a:solidFill>
                <a:schemeClr val="tx1"/>
              </a:solidFill>
            </a:endParaRPr>
          </a:p>
        </p:txBody>
      </p:sp>
      <p:sp>
        <p:nvSpPr>
          <p:cNvPr id="15" name="TextBox 14">
            <a:extLst>
              <a:ext uri="{FF2B5EF4-FFF2-40B4-BE49-F238E27FC236}">
                <a16:creationId xmlns:a16="http://schemas.microsoft.com/office/drawing/2014/main" id="{066115B4-B243-B866-E8E3-FE2955627FAE}"/>
              </a:ext>
            </a:extLst>
          </p:cNvPr>
          <p:cNvSpPr txBox="1"/>
          <p:nvPr/>
        </p:nvSpPr>
        <p:spPr>
          <a:xfrm>
            <a:off x="2799737" y="3132415"/>
            <a:ext cx="975851" cy="461665"/>
          </a:xfrm>
          <a:prstGeom prst="rect">
            <a:avLst/>
          </a:prstGeom>
          <a:noFill/>
        </p:spPr>
        <p:txBody>
          <a:bodyPr wrap="square" rtlCol="0">
            <a:spAutoFit/>
          </a:bodyPr>
          <a:lstStyle/>
          <a:p>
            <a:r>
              <a:rPr lang="en-US" sz="2400" dirty="0">
                <a:solidFill>
                  <a:schemeClr val="accent1">
                    <a:lumMod val="50000"/>
                  </a:schemeClr>
                </a:solidFill>
              </a:rPr>
              <a:t>Mean</a:t>
            </a:r>
          </a:p>
        </p:txBody>
      </p:sp>
      <p:sp>
        <p:nvSpPr>
          <p:cNvPr id="16" name="TextBox 15">
            <a:extLst>
              <a:ext uri="{FF2B5EF4-FFF2-40B4-BE49-F238E27FC236}">
                <a16:creationId xmlns:a16="http://schemas.microsoft.com/office/drawing/2014/main" id="{8AE5CA12-ABE6-E88F-E7F1-1323F656F694}"/>
              </a:ext>
            </a:extLst>
          </p:cNvPr>
          <p:cNvSpPr txBox="1"/>
          <p:nvPr/>
        </p:nvSpPr>
        <p:spPr>
          <a:xfrm>
            <a:off x="2765328" y="3580121"/>
            <a:ext cx="1253614" cy="461665"/>
          </a:xfrm>
          <a:prstGeom prst="rect">
            <a:avLst/>
          </a:prstGeom>
          <a:noFill/>
        </p:spPr>
        <p:txBody>
          <a:bodyPr wrap="square" rtlCol="0">
            <a:spAutoFit/>
          </a:bodyPr>
          <a:lstStyle/>
          <a:p>
            <a:r>
              <a:rPr lang="en-US" sz="2400" dirty="0">
                <a:solidFill>
                  <a:schemeClr val="accent1">
                    <a:lumMod val="50000"/>
                  </a:schemeClr>
                </a:solidFill>
              </a:rPr>
              <a:t>Median</a:t>
            </a:r>
          </a:p>
        </p:txBody>
      </p:sp>
      <p:sp>
        <p:nvSpPr>
          <p:cNvPr id="18" name="TextBox 17">
            <a:extLst>
              <a:ext uri="{FF2B5EF4-FFF2-40B4-BE49-F238E27FC236}">
                <a16:creationId xmlns:a16="http://schemas.microsoft.com/office/drawing/2014/main" id="{17B6EBEF-5C51-893E-FED9-9DB1F78771DA}"/>
              </a:ext>
            </a:extLst>
          </p:cNvPr>
          <p:cNvSpPr txBox="1"/>
          <p:nvPr/>
        </p:nvSpPr>
        <p:spPr>
          <a:xfrm>
            <a:off x="4392569" y="3215309"/>
            <a:ext cx="975851" cy="369332"/>
          </a:xfrm>
          <a:prstGeom prst="rect">
            <a:avLst/>
          </a:prstGeom>
          <a:noFill/>
        </p:spPr>
        <p:txBody>
          <a:bodyPr wrap="square" rtlCol="0">
            <a:spAutoFit/>
          </a:bodyPr>
          <a:lstStyle/>
          <a:p>
            <a:r>
              <a:rPr lang="en-US" dirty="0"/>
              <a:t>53</a:t>
            </a:r>
          </a:p>
        </p:txBody>
      </p:sp>
      <p:sp>
        <p:nvSpPr>
          <p:cNvPr id="19" name="TextBox 18">
            <a:extLst>
              <a:ext uri="{FF2B5EF4-FFF2-40B4-BE49-F238E27FC236}">
                <a16:creationId xmlns:a16="http://schemas.microsoft.com/office/drawing/2014/main" id="{2D26474D-3678-F51C-ADEE-7967C5017C39}"/>
              </a:ext>
            </a:extLst>
          </p:cNvPr>
          <p:cNvSpPr txBox="1"/>
          <p:nvPr/>
        </p:nvSpPr>
        <p:spPr>
          <a:xfrm>
            <a:off x="6781811" y="3206940"/>
            <a:ext cx="975851" cy="369332"/>
          </a:xfrm>
          <a:prstGeom prst="rect">
            <a:avLst/>
          </a:prstGeom>
          <a:noFill/>
        </p:spPr>
        <p:txBody>
          <a:bodyPr wrap="square" rtlCol="0">
            <a:spAutoFit/>
          </a:bodyPr>
          <a:lstStyle/>
          <a:p>
            <a:r>
              <a:rPr lang="en-US" dirty="0"/>
              <a:t>53</a:t>
            </a:r>
          </a:p>
        </p:txBody>
      </p:sp>
      <p:sp>
        <p:nvSpPr>
          <p:cNvPr id="20" name="TextBox 19">
            <a:extLst>
              <a:ext uri="{FF2B5EF4-FFF2-40B4-BE49-F238E27FC236}">
                <a16:creationId xmlns:a16="http://schemas.microsoft.com/office/drawing/2014/main" id="{8F82DEF5-1F1E-0500-E9A4-65E81ABE732C}"/>
              </a:ext>
            </a:extLst>
          </p:cNvPr>
          <p:cNvSpPr txBox="1"/>
          <p:nvPr/>
        </p:nvSpPr>
        <p:spPr>
          <a:xfrm>
            <a:off x="4392569" y="3599375"/>
            <a:ext cx="516192" cy="369332"/>
          </a:xfrm>
          <a:prstGeom prst="rect">
            <a:avLst/>
          </a:prstGeom>
          <a:noFill/>
        </p:spPr>
        <p:txBody>
          <a:bodyPr wrap="square" rtlCol="0">
            <a:spAutoFit/>
          </a:bodyPr>
          <a:lstStyle/>
          <a:p>
            <a:r>
              <a:rPr lang="en-US" dirty="0"/>
              <a:t>53</a:t>
            </a:r>
          </a:p>
        </p:txBody>
      </p:sp>
      <p:sp>
        <p:nvSpPr>
          <p:cNvPr id="21" name="TextBox 20">
            <a:extLst>
              <a:ext uri="{FF2B5EF4-FFF2-40B4-BE49-F238E27FC236}">
                <a16:creationId xmlns:a16="http://schemas.microsoft.com/office/drawing/2014/main" id="{58E862BD-7C83-88C7-D44F-374DF99AA938}"/>
              </a:ext>
            </a:extLst>
          </p:cNvPr>
          <p:cNvSpPr txBox="1"/>
          <p:nvPr/>
        </p:nvSpPr>
        <p:spPr>
          <a:xfrm>
            <a:off x="6781811" y="3617704"/>
            <a:ext cx="501430" cy="369332"/>
          </a:xfrm>
          <a:prstGeom prst="rect">
            <a:avLst/>
          </a:prstGeom>
          <a:noFill/>
        </p:spPr>
        <p:txBody>
          <a:bodyPr wrap="square" rtlCol="0">
            <a:spAutoFit/>
          </a:bodyPr>
          <a:lstStyle/>
          <a:p>
            <a:r>
              <a:rPr lang="en-US" dirty="0"/>
              <a:t>53</a:t>
            </a:r>
          </a:p>
        </p:txBody>
      </p:sp>
      <p:sp>
        <p:nvSpPr>
          <p:cNvPr id="22" name="Rectangle 21">
            <a:extLst>
              <a:ext uri="{FF2B5EF4-FFF2-40B4-BE49-F238E27FC236}">
                <a16:creationId xmlns:a16="http://schemas.microsoft.com/office/drawing/2014/main" id="{1D6F3DD1-9F53-8862-837F-D649086B58BC}"/>
              </a:ext>
            </a:extLst>
          </p:cNvPr>
          <p:cNvSpPr/>
          <p:nvPr/>
        </p:nvSpPr>
        <p:spPr>
          <a:xfrm>
            <a:off x="1887792" y="4538473"/>
            <a:ext cx="815585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u="none" strike="noStrike" baseline="0" dirty="0">
                <a:latin typeface="TimesNewRoman"/>
              </a:rPr>
              <a:t>Can we say that the performance of two players is same? Discuss among your group.</a:t>
            </a:r>
            <a:endParaRPr lang="en-US" sz="2800" dirty="0"/>
          </a:p>
        </p:txBody>
      </p:sp>
    </p:spTree>
    <p:extLst>
      <p:ext uri="{BB962C8B-B14F-4D97-AF65-F5344CB8AC3E}">
        <p14:creationId xmlns:p14="http://schemas.microsoft.com/office/powerpoint/2010/main" val="303819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B90A0-C692-FC9D-E713-1E6533EC2B6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71513F-516D-2EB1-063C-63D0E77F92CC}"/>
              </a:ext>
            </a:extLst>
          </p:cNvPr>
          <p:cNvSpPr>
            <a:spLocks noGrp="1"/>
          </p:cNvSpPr>
          <p:nvPr>
            <p:ph type="ftr" sz="quarter" idx="11"/>
          </p:nvPr>
        </p:nvSpPr>
        <p:spPr>
          <a:xfrm>
            <a:off x="4112341" y="6356350"/>
            <a:ext cx="4114800" cy="365125"/>
          </a:xfrm>
        </p:spPr>
        <p:txBody>
          <a:bodyPr/>
          <a:lstStyle/>
          <a:p>
            <a:r>
              <a:rPr lang="en-IN"/>
              <a:t>Galgotias University</a:t>
            </a:r>
          </a:p>
        </p:txBody>
      </p:sp>
      <p:sp>
        <p:nvSpPr>
          <p:cNvPr id="6" name="Slide Number Placeholder 5">
            <a:extLst>
              <a:ext uri="{FF2B5EF4-FFF2-40B4-BE49-F238E27FC236}">
                <a16:creationId xmlns:a16="http://schemas.microsoft.com/office/drawing/2014/main" id="{7C93F6CA-3C12-99D9-3137-5CE6598E4FC1}"/>
              </a:ext>
            </a:extLst>
          </p:cNvPr>
          <p:cNvSpPr>
            <a:spLocks noGrp="1"/>
          </p:cNvSpPr>
          <p:nvPr>
            <p:ph type="sldNum" sz="quarter" idx="12"/>
          </p:nvPr>
        </p:nvSpPr>
        <p:spPr>
          <a:xfrm>
            <a:off x="8684341" y="6356350"/>
            <a:ext cx="2743200" cy="365125"/>
          </a:xfrm>
        </p:spPr>
        <p:txBody>
          <a:bodyPr/>
          <a:lstStyle/>
          <a:p>
            <a:fld id="{26510230-8DD5-4BA5-AB2D-CA30FC08F9D7}" type="slidenum">
              <a:rPr lang="en-IN" smtClean="0"/>
              <a:t>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D52D3498-9545-2D28-569A-16DD7260E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307" y="176754"/>
            <a:ext cx="874732" cy="874732"/>
          </a:xfrm>
          <a:prstGeom prst="rect">
            <a:avLst/>
          </a:prstGeom>
        </p:spPr>
      </p:pic>
      <p:pic>
        <p:nvPicPr>
          <p:cNvPr id="3" name="Picture 2">
            <a:extLst>
              <a:ext uri="{FF2B5EF4-FFF2-40B4-BE49-F238E27FC236}">
                <a16:creationId xmlns:a16="http://schemas.microsoft.com/office/drawing/2014/main" id="{7DABEA4D-CE1B-511E-F213-1E03C94FE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73" y="114202"/>
            <a:ext cx="3795634" cy="740238"/>
          </a:xfrm>
          <a:prstGeom prst="rect">
            <a:avLst/>
          </a:prstGeom>
        </p:spPr>
      </p:pic>
      <p:sp>
        <p:nvSpPr>
          <p:cNvPr id="11" name="Content Placeholder 10">
            <a:extLst>
              <a:ext uri="{FF2B5EF4-FFF2-40B4-BE49-F238E27FC236}">
                <a16:creationId xmlns:a16="http://schemas.microsoft.com/office/drawing/2014/main" id="{F988E274-0D26-A04E-AD80-CA8DB75EE599}"/>
              </a:ext>
            </a:extLst>
          </p:cNvPr>
          <p:cNvSpPr>
            <a:spLocks noGrp="1"/>
          </p:cNvSpPr>
          <p:nvPr>
            <p:ph idx="1"/>
          </p:nvPr>
        </p:nvSpPr>
        <p:spPr>
          <a:xfrm>
            <a:off x="911941" y="1825625"/>
            <a:ext cx="10515600" cy="4351338"/>
          </a:xfrm>
        </p:spPr>
        <p:txBody>
          <a:bodyPr/>
          <a:lstStyle/>
          <a:p>
            <a:pPr marL="0" indent="0">
              <a:buNone/>
            </a:pPr>
            <a:r>
              <a:rPr lang="en-US" dirty="0"/>
              <a:t> </a:t>
            </a:r>
          </a:p>
        </p:txBody>
      </p:sp>
      <p:sp>
        <p:nvSpPr>
          <p:cNvPr id="5" name="Title 4">
            <a:extLst>
              <a:ext uri="{FF2B5EF4-FFF2-40B4-BE49-F238E27FC236}">
                <a16:creationId xmlns:a16="http://schemas.microsoft.com/office/drawing/2014/main" id="{D6CBB62E-129D-6016-A706-807B88F54692}"/>
              </a:ext>
            </a:extLst>
          </p:cNvPr>
          <p:cNvSpPr>
            <a:spLocks noGrp="1"/>
          </p:cNvSpPr>
          <p:nvPr>
            <p:ph type="title"/>
          </p:nvPr>
        </p:nvSpPr>
        <p:spPr>
          <a:xfrm>
            <a:off x="754073" y="965797"/>
            <a:ext cx="10515600" cy="1325563"/>
          </a:xfrm>
        </p:spPr>
        <p:txBody>
          <a:bodyPr/>
          <a:lstStyle/>
          <a:p>
            <a:r>
              <a:rPr lang="en-US" dirty="0"/>
              <a:t>  </a:t>
            </a:r>
          </a:p>
        </p:txBody>
      </p:sp>
      <p:pic>
        <p:nvPicPr>
          <p:cNvPr id="9" name="Picture 8" descr="A graph of numbers and a line&#10;&#10;AI-generated content may be incorrect.">
            <a:extLst>
              <a:ext uri="{FF2B5EF4-FFF2-40B4-BE49-F238E27FC236}">
                <a16:creationId xmlns:a16="http://schemas.microsoft.com/office/drawing/2014/main" id="{5E6D920E-AFB0-ED8F-E6BE-A9763DB00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846" y="2121020"/>
            <a:ext cx="9326277" cy="2901178"/>
          </a:xfrm>
          <a:prstGeom prst="rect">
            <a:avLst/>
          </a:prstGeom>
        </p:spPr>
      </p:pic>
      <p:sp>
        <p:nvSpPr>
          <p:cNvPr id="12" name="TextBox 11">
            <a:extLst>
              <a:ext uri="{FF2B5EF4-FFF2-40B4-BE49-F238E27FC236}">
                <a16:creationId xmlns:a16="http://schemas.microsoft.com/office/drawing/2014/main" id="{4BF61E93-DBF1-8B3D-54C2-97643C2B8FD5}"/>
              </a:ext>
            </a:extLst>
          </p:cNvPr>
          <p:cNvSpPr txBox="1"/>
          <p:nvPr/>
        </p:nvSpPr>
        <p:spPr>
          <a:xfrm>
            <a:off x="1562565" y="1166913"/>
            <a:ext cx="9115267" cy="954107"/>
          </a:xfrm>
          <a:prstGeom prst="rect">
            <a:avLst/>
          </a:prstGeom>
          <a:noFill/>
        </p:spPr>
        <p:txBody>
          <a:bodyPr wrap="square">
            <a:spAutoFit/>
          </a:bodyPr>
          <a:lstStyle/>
          <a:p>
            <a:pPr algn="l"/>
            <a:r>
              <a:rPr lang="en-US" sz="2800" dirty="0">
                <a:latin typeface="TimesNewRoman"/>
              </a:rPr>
              <a:t>P</a:t>
            </a:r>
            <a:r>
              <a:rPr lang="en-US" sz="2800" b="0" i="0" u="none" strike="noStrike" baseline="0" dirty="0">
                <a:latin typeface="TimesNewRoman"/>
              </a:rPr>
              <a:t>lot of  the scores as dots on a number line. We find the following diagrams:</a:t>
            </a:r>
            <a:endParaRPr lang="en-US" sz="2800" dirty="0"/>
          </a:p>
        </p:txBody>
      </p:sp>
      <p:sp>
        <p:nvSpPr>
          <p:cNvPr id="17" name="Rectangle 16">
            <a:extLst>
              <a:ext uri="{FF2B5EF4-FFF2-40B4-BE49-F238E27FC236}">
                <a16:creationId xmlns:a16="http://schemas.microsoft.com/office/drawing/2014/main" id="{F9F7850E-27C0-A3A0-FA28-328B7B45CBC5}"/>
              </a:ext>
            </a:extLst>
          </p:cNvPr>
          <p:cNvSpPr/>
          <p:nvPr/>
        </p:nvSpPr>
        <p:spPr>
          <a:xfrm>
            <a:off x="911941" y="4881716"/>
            <a:ext cx="9532182" cy="10003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700" dirty="0"/>
              <a:t>What can you say about their scores after looking at the dots?</a:t>
            </a:r>
          </a:p>
        </p:txBody>
      </p:sp>
    </p:spTree>
    <p:extLst>
      <p:ext uri="{BB962C8B-B14F-4D97-AF65-F5344CB8AC3E}">
        <p14:creationId xmlns:p14="http://schemas.microsoft.com/office/powerpoint/2010/main" val="44687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AA7-37EE-6E2D-B6E6-A43D476A23CA}"/>
              </a:ext>
            </a:extLst>
          </p:cNvPr>
          <p:cNvSpPr>
            <a:spLocks noGrp="1"/>
          </p:cNvSpPr>
          <p:nvPr>
            <p:ph type="title"/>
          </p:nvPr>
        </p:nvSpPr>
        <p:spPr>
          <a:xfrm>
            <a:off x="754073" y="1230873"/>
            <a:ext cx="10515600" cy="1325563"/>
          </a:xfrm>
        </p:spPr>
        <p:txBody>
          <a:bodyPr>
            <a:noAutofit/>
          </a:bodyPr>
          <a:lstStyle/>
          <a:p>
            <a:pPr algn="l"/>
            <a:r>
              <a:rPr lang="en-US" sz="2400" b="0" i="0" u="none" strike="noStrike" baseline="0" dirty="0">
                <a:latin typeface="TimesNewRoman"/>
              </a:rPr>
              <a:t>We can see that the dots corresponding to </a:t>
            </a:r>
            <a:r>
              <a:rPr lang="en-US" sz="2400" b="0" i="0" u="none" strike="noStrike" baseline="0" dirty="0">
                <a:solidFill>
                  <a:schemeClr val="accent4">
                    <a:lumMod val="50000"/>
                  </a:schemeClr>
                </a:solidFill>
                <a:latin typeface="TimesNewRoman"/>
              </a:rPr>
              <a:t>batsman B</a:t>
            </a:r>
            <a:r>
              <a:rPr lang="en-US" sz="2400" b="0" i="0" u="none" strike="noStrike" baseline="0" dirty="0">
                <a:latin typeface="TimesNewRoman"/>
              </a:rPr>
              <a:t> are </a:t>
            </a:r>
            <a:r>
              <a:rPr lang="en-US" sz="2400" b="0" i="0" u="sng" strike="noStrike" baseline="0" dirty="0">
                <a:latin typeface="TimesNewRoman"/>
              </a:rPr>
              <a:t>close to each other</a:t>
            </a:r>
            <a:r>
              <a:rPr lang="en-US" sz="2400" b="0" i="0" u="none" strike="noStrike" baseline="0" dirty="0">
                <a:latin typeface="TimesNewRoman"/>
              </a:rPr>
              <a:t> and</a:t>
            </a:r>
            <a:br>
              <a:rPr lang="en-US" sz="2400" b="0" i="0" u="none" strike="noStrike" baseline="0" dirty="0">
                <a:latin typeface="TimesNewRoman"/>
              </a:rPr>
            </a:br>
            <a:r>
              <a:rPr lang="en-US" sz="2400" b="0" i="0" u="none" strike="noStrike" baseline="0" dirty="0">
                <a:latin typeface="TimesNewRoman"/>
              </a:rPr>
              <a:t>are </a:t>
            </a:r>
            <a:r>
              <a:rPr lang="en-US" sz="2400" b="0" i="0" u="sng" strike="noStrike" baseline="0" dirty="0">
                <a:latin typeface="TimesNewRoman"/>
              </a:rPr>
              <a:t>clustering</a:t>
            </a:r>
            <a:r>
              <a:rPr lang="en-US" sz="2400" b="0" i="0" u="none" strike="noStrike" baseline="0" dirty="0">
                <a:latin typeface="TimesNewRoman"/>
              </a:rPr>
              <a:t> around the measure of central tendency (mean and median), while those corresponding to </a:t>
            </a:r>
            <a:r>
              <a:rPr lang="en-US" sz="2400" b="0" i="0" u="none" strike="noStrike" baseline="0" dirty="0">
                <a:solidFill>
                  <a:schemeClr val="accent4">
                    <a:lumMod val="50000"/>
                  </a:schemeClr>
                </a:solidFill>
                <a:latin typeface="TimesNewRoman"/>
              </a:rPr>
              <a:t>batsman A</a:t>
            </a:r>
            <a:r>
              <a:rPr lang="en-US" sz="2400" b="0" i="0" u="none" strike="noStrike" baseline="0" dirty="0">
                <a:latin typeface="TimesNewRoman"/>
              </a:rPr>
              <a:t> are </a:t>
            </a:r>
            <a:r>
              <a:rPr lang="en-US" sz="2400" b="0" i="0" u="sng" strike="noStrike" baseline="0" dirty="0">
                <a:latin typeface="TimesNewRoman"/>
              </a:rPr>
              <a:t>scattered or more spread</a:t>
            </a:r>
            <a:r>
              <a:rPr lang="en-US" sz="2400" b="0" i="0" u="none" strike="noStrike" baseline="0" dirty="0">
                <a:latin typeface="TimesNewRoman"/>
              </a:rPr>
              <a:t> out.</a:t>
            </a:r>
            <a:endParaRPr lang="en-US" sz="2400" dirty="0"/>
          </a:p>
        </p:txBody>
      </p:sp>
      <p:sp>
        <p:nvSpPr>
          <p:cNvPr id="3" name="Content Placeholder 2">
            <a:extLst>
              <a:ext uri="{FF2B5EF4-FFF2-40B4-BE49-F238E27FC236}">
                <a16:creationId xmlns:a16="http://schemas.microsoft.com/office/drawing/2014/main" id="{F9AA4B58-2140-C923-073F-9CF2223A538B}"/>
              </a:ext>
            </a:extLst>
          </p:cNvPr>
          <p:cNvSpPr>
            <a:spLocks noGrp="1"/>
          </p:cNvSpPr>
          <p:nvPr>
            <p:ph idx="1"/>
          </p:nvPr>
        </p:nvSpPr>
        <p:spPr>
          <a:xfrm>
            <a:off x="754073" y="1051486"/>
            <a:ext cx="10599727" cy="1504951"/>
          </a:xfrm>
        </p:spPr>
        <p:txBody>
          <a:bodyPr/>
          <a:lstStyle/>
          <a:p>
            <a:pPr marL="0" indent="0">
              <a:buNone/>
            </a:pPr>
            <a:r>
              <a:rPr lang="en-US" dirty="0"/>
              <a:t> </a:t>
            </a:r>
          </a:p>
        </p:txBody>
      </p:sp>
      <p:sp>
        <p:nvSpPr>
          <p:cNvPr id="4" name="Footer Placeholder 3">
            <a:extLst>
              <a:ext uri="{FF2B5EF4-FFF2-40B4-BE49-F238E27FC236}">
                <a16:creationId xmlns:a16="http://schemas.microsoft.com/office/drawing/2014/main" id="{6335B7BB-CD0C-EF03-7780-4CAE10C63111}"/>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870EFBED-CA19-6A6D-685A-210C0E7D4DBE}"/>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6" name="Picture 5">
            <a:extLst>
              <a:ext uri="{FF2B5EF4-FFF2-40B4-BE49-F238E27FC236}">
                <a16:creationId xmlns:a16="http://schemas.microsoft.com/office/drawing/2014/main" id="{417BD834-9D10-3CF3-8890-281F294E4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3" y="114202"/>
            <a:ext cx="3795634" cy="740238"/>
          </a:xfrm>
          <a:prstGeom prst="rect">
            <a:avLst/>
          </a:prstGeom>
        </p:spPr>
      </p:pic>
      <p:pic>
        <p:nvPicPr>
          <p:cNvPr id="7" name="Picture 6" descr="A blue circle with text and words&#10;&#10;Description automatically generated">
            <a:extLst>
              <a:ext uri="{FF2B5EF4-FFF2-40B4-BE49-F238E27FC236}">
                <a16:creationId xmlns:a16="http://schemas.microsoft.com/office/drawing/2014/main" id="{4131518E-1335-B5C0-EDC4-C20755CB2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2307" y="176754"/>
            <a:ext cx="874732" cy="874732"/>
          </a:xfrm>
          <a:prstGeom prst="rect">
            <a:avLst/>
          </a:prstGeom>
        </p:spPr>
      </p:pic>
      <p:sp>
        <p:nvSpPr>
          <p:cNvPr id="8" name="Rectangle: Rounded Corners 7">
            <a:extLst>
              <a:ext uri="{FF2B5EF4-FFF2-40B4-BE49-F238E27FC236}">
                <a16:creationId xmlns:a16="http://schemas.microsoft.com/office/drawing/2014/main" id="{6CFEF01F-143A-CBA4-21E0-6D2B3C4464C0}"/>
              </a:ext>
            </a:extLst>
          </p:cNvPr>
          <p:cNvSpPr/>
          <p:nvPr/>
        </p:nvSpPr>
        <p:spPr>
          <a:xfrm>
            <a:off x="754073" y="2753483"/>
            <a:ext cx="10078233" cy="305303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600" b="0" i="0" u="none" strike="noStrike" baseline="0" dirty="0">
                <a:solidFill>
                  <a:schemeClr val="bg1"/>
                </a:solidFill>
                <a:latin typeface="TimesNewRoman"/>
              </a:rPr>
              <a:t>Thus, the measures of central tendency are not sufficient to give complete information about a given data. </a:t>
            </a:r>
            <a:r>
              <a:rPr lang="en-US" sz="2600" b="1" i="0" u="none" strike="noStrike" baseline="0" dirty="0">
                <a:solidFill>
                  <a:schemeClr val="bg1"/>
                </a:solidFill>
                <a:latin typeface="TimesNewRoman"/>
              </a:rPr>
              <a:t>Variability</a:t>
            </a:r>
            <a:r>
              <a:rPr lang="en-US" sz="2600" b="0" i="0" u="none" strike="noStrike" baseline="0" dirty="0">
                <a:solidFill>
                  <a:schemeClr val="bg1"/>
                </a:solidFill>
                <a:latin typeface="TimesNewRoman"/>
              </a:rPr>
              <a:t> is another factor which is required to be studied under statistics. Like ‘</a:t>
            </a:r>
            <a:r>
              <a:rPr lang="en-US" sz="2600" b="0" i="1" u="none" strike="noStrike" baseline="0" dirty="0">
                <a:solidFill>
                  <a:schemeClr val="bg1"/>
                </a:solidFill>
                <a:latin typeface="TimesNewRoman,Italic"/>
              </a:rPr>
              <a:t>measures of central tendency</a:t>
            </a:r>
            <a:r>
              <a:rPr lang="en-US" sz="2600" b="0" i="0" u="none" strike="noStrike" baseline="0" dirty="0">
                <a:solidFill>
                  <a:schemeClr val="bg1"/>
                </a:solidFill>
                <a:latin typeface="TimesNewRoman"/>
              </a:rPr>
              <a:t>’ we want to have a </a:t>
            </a:r>
            <a:r>
              <a:rPr lang="en-US" sz="2600" b="0" i="0" u="sng" strike="noStrike" baseline="0" dirty="0">
                <a:solidFill>
                  <a:schemeClr val="bg1"/>
                </a:solidFill>
                <a:latin typeface="TimesNewRoman"/>
              </a:rPr>
              <a:t>single number to describe variability</a:t>
            </a:r>
            <a:r>
              <a:rPr lang="en-US" sz="2600" b="0" i="0" u="none" strike="noStrike" baseline="0" dirty="0">
                <a:solidFill>
                  <a:schemeClr val="bg1"/>
                </a:solidFill>
                <a:latin typeface="TimesNewRoman"/>
              </a:rPr>
              <a:t>. This single number is called a ‘</a:t>
            </a:r>
            <a:r>
              <a:rPr lang="en-US" sz="2600" b="1" i="1" u="none" strike="noStrike" baseline="0" dirty="0">
                <a:solidFill>
                  <a:schemeClr val="bg1"/>
                </a:solidFill>
                <a:latin typeface="TimesNewRoman,Italic"/>
              </a:rPr>
              <a:t>measure of dispersion</a:t>
            </a:r>
            <a:r>
              <a:rPr lang="en-US" sz="2600" b="0" i="0" u="none" strike="noStrike" baseline="0" dirty="0">
                <a:solidFill>
                  <a:schemeClr val="bg1"/>
                </a:solidFill>
                <a:latin typeface="TimesNewRoman"/>
              </a:rPr>
              <a:t>’.</a:t>
            </a:r>
            <a:endParaRPr lang="en-US" sz="2600" dirty="0">
              <a:solidFill>
                <a:schemeClr val="bg1"/>
              </a:solidFill>
            </a:endParaRPr>
          </a:p>
        </p:txBody>
      </p:sp>
    </p:spTree>
    <p:extLst>
      <p:ext uri="{BB962C8B-B14F-4D97-AF65-F5344CB8AC3E}">
        <p14:creationId xmlns:p14="http://schemas.microsoft.com/office/powerpoint/2010/main" val="115604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F4F-6060-143D-E2D3-D39BCB3ADDA4}"/>
              </a:ext>
            </a:extLst>
          </p:cNvPr>
          <p:cNvSpPr>
            <a:spLocks noGrp="1"/>
          </p:cNvSpPr>
          <p:nvPr>
            <p:ph type="title"/>
          </p:nvPr>
        </p:nvSpPr>
        <p:spPr>
          <a:xfrm>
            <a:off x="558702" y="1102452"/>
            <a:ext cx="10542973" cy="822858"/>
          </a:xfrm>
        </p:spPr>
        <p:txBody>
          <a:bodyPr anchor="ctr">
            <a:normAutofit fontScale="90000"/>
          </a:bodyPr>
          <a:lstStyle/>
          <a:p>
            <a:r>
              <a:rPr lang="en-IN" sz="4000" b="1" dirty="0">
                <a:solidFill>
                  <a:srgbClr val="FFFFFF"/>
                </a:solidFill>
                <a:latin typeface="Arial" panose="020B0604020202020204" pitchFamily="34" charset="0"/>
                <a:cs typeface="Arial" panose="020B0604020202020204" pitchFamily="34" charset="0"/>
              </a:rPr>
              <a:t>At the end of this session students will be able to </a:t>
            </a:r>
            <a:r>
              <a:rPr lang="en-US" sz="4000" dirty="0"/>
              <a:t>At the end of this lesson, students will be able to </a:t>
            </a:r>
            <a:endParaRPr lang="en-IN" sz="4000" b="1" dirty="0">
              <a:solidFill>
                <a:srgbClr val="FFFFFF"/>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FA7A3F3-F9E0-0ED6-9640-C09E20B4F31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12BD711-0225-BB81-E56E-97842AEFBAFF}"/>
              </a:ext>
            </a:extLst>
          </p:cNvPr>
          <p:cNvSpPr>
            <a:spLocks noGrp="1"/>
          </p:cNvSpPr>
          <p:nvPr>
            <p:ph type="sldNum" sz="quarter" idx="12"/>
          </p:nvPr>
        </p:nvSpPr>
        <p:spPr/>
        <p:txBody>
          <a:bodyPr/>
          <a:lstStyle/>
          <a:p>
            <a:fld id="{26510230-8DD5-4BA5-AB2D-CA30FC08F9D7}" type="slidenum">
              <a:rPr lang="en-IN" smtClean="0"/>
              <a:t>7</a:t>
            </a:fld>
            <a:endParaRPr lang="en-IN" dirty="0"/>
          </a:p>
        </p:txBody>
      </p:sp>
      <p:graphicFrame>
        <p:nvGraphicFramePr>
          <p:cNvPr id="6" name="Title 1">
            <a:extLst>
              <a:ext uri="{FF2B5EF4-FFF2-40B4-BE49-F238E27FC236}">
                <a16:creationId xmlns:a16="http://schemas.microsoft.com/office/drawing/2014/main" id="{FBB5840F-85BE-5580-FDC6-C72FB2C1E292}"/>
              </a:ext>
            </a:extLst>
          </p:cNvPr>
          <p:cNvGraphicFramePr/>
          <p:nvPr/>
        </p:nvGraphicFramePr>
        <p:xfrm>
          <a:off x="644056" y="2433484"/>
          <a:ext cx="10927829" cy="3871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6DC91442-66F2-504B-C67F-2CC391B8C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CE66B6B-F371-2A0A-CB0C-8E7576D582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9" name="Rectangle: Rounded Corners 8">
            <a:extLst>
              <a:ext uri="{FF2B5EF4-FFF2-40B4-BE49-F238E27FC236}">
                <a16:creationId xmlns:a16="http://schemas.microsoft.com/office/drawing/2014/main" id="{9F2A30AE-A4EE-FD03-B310-382AD0295629}"/>
              </a:ext>
            </a:extLst>
          </p:cNvPr>
          <p:cNvSpPr/>
          <p:nvPr/>
        </p:nvSpPr>
        <p:spPr>
          <a:xfrm>
            <a:off x="1573967" y="4109809"/>
            <a:ext cx="9542697" cy="914400"/>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Calculate range, Mean deviation and Standard deviation</a:t>
            </a:r>
          </a:p>
        </p:txBody>
      </p:sp>
      <p:sp>
        <p:nvSpPr>
          <p:cNvPr id="10" name="Rectangle: Rounded Corners 9">
            <a:extLst>
              <a:ext uri="{FF2B5EF4-FFF2-40B4-BE49-F238E27FC236}">
                <a16:creationId xmlns:a16="http://schemas.microsoft.com/office/drawing/2014/main" id="{6C1A08C8-B50C-400C-FEE7-E3D05ADA0957}"/>
              </a:ext>
            </a:extLst>
          </p:cNvPr>
          <p:cNvSpPr/>
          <p:nvPr/>
        </p:nvSpPr>
        <p:spPr>
          <a:xfrm>
            <a:off x="1558978" y="2433484"/>
            <a:ext cx="9542698" cy="9144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 Recognize the concept of measure of dispersion</a:t>
            </a:r>
          </a:p>
        </p:txBody>
      </p:sp>
    </p:spTree>
    <p:extLst>
      <p:ext uri="{BB962C8B-B14F-4D97-AF65-F5344CB8AC3E}">
        <p14:creationId xmlns:p14="http://schemas.microsoft.com/office/powerpoint/2010/main" val="206182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553B-A216-73BB-FAAB-1FF7D4C33C20}"/>
              </a:ext>
            </a:extLst>
          </p:cNvPr>
          <p:cNvSpPr>
            <a:spLocks noGrp="1"/>
          </p:cNvSpPr>
          <p:nvPr>
            <p:ph type="title"/>
          </p:nvPr>
        </p:nvSpPr>
        <p:spPr>
          <a:xfrm>
            <a:off x="635000" y="640823"/>
            <a:ext cx="3418659" cy="5583148"/>
          </a:xfrm>
        </p:spPr>
        <p:txBody>
          <a:bodyPr anchor="ctr">
            <a:normAutofit/>
          </a:bodyPr>
          <a:lstStyle/>
          <a:p>
            <a:r>
              <a:rPr lang="en-IN" sz="5400" dirty="0"/>
              <a:t>Session Outline</a:t>
            </a:r>
          </a:p>
        </p:txBody>
      </p:sp>
      <p:graphicFrame>
        <p:nvGraphicFramePr>
          <p:cNvPr id="5" name="Content Placeholder 2">
            <a:extLst>
              <a:ext uri="{FF2B5EF4-FFF2-40B4-BE49-F238E27FC236}">
                <a16:creationId xmlns:a16="http://schemas.microsoft.com/office/drawing/2014/main" id="{41A9FE4B-6F20-1C22-6353-F1166E69B9D5}"/>
              </a:ext>
            </a:extLst>
          </p:cNvPr>
          <p:cNvGraphicFramePr>
            <a:graphicFrameLocks noGrp="1"/>
          </p:cNvGraphicFramePr>
          <p:nvPr>
            <p:ph idx="1"/>
            <p:extLst>
              <p:ext uri="{D42A27DB-BD31-4B8C-83A1-F6EECF244321}">
                <p14:modId xmlns:p14="http://schemas.microsoft.com/office/powerpoint/2010/main" val="3425050168"/>
              </p:ext>
            </p:extLst>
          </p:nvPr>
        </p:nvGraphicFramePr>
        <p:xfrm>
          <a:off x="4139381" y="980389"/>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C762DD5-123E-828B-BD74-061BEE1CE00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9924FF57-302B-97C8-BD3F-550746DA6FE1}"/>
              </a:ext>
            </a:extLst>
          </p:cNvPr>
          <p:cNvSpPr>
            <a:spLocks noGrp="1"/>
          </p:cNvSpPr>
          <p:nvPr>
            <p:ph type="sldNum" sz="quarter" idx="12"/>
          </p:nvPr>
        </p:nvSpPr>
        <p:spPr/>
        <p:txBody>
          <a:bodyPr/>
          <a:lstStyle/>
          <a:p>
            <a:fld id="{26510230-8DD5-4BA5-AB2D-CA30FC08F9D7}" type="slidenum">
              <a:rPr lang="en-IN" smtClean="0"/>
              <a:t>8</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4DDE187-E81D-B835-E4CD-A2B8788BF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82268" y="113763"/>
            <a:ext cx="874732" cy="874732"/>
          </a:xfrm>
          <a:prstGeom prst="rect">
            <a:avLst/>
          </a:prstGeom>
        </p:spPr>
      </p:pic>
      <p:pic>
        <p:nvPicPr>
          <p:cNvPr id="3" name="Picture 2">
            <a:extLst>
              <a:ext uri="{FF2B5EF4-FFF2-40B4-BE49-F238E27FC236}">
                <a16:creationId xmlns:a16="http://schemas.microsoft.com/office/drawing/2014/main" id="{953114F5-F06B-4D82-5258-AB40ED145D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114255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3900566" y="1041571"/>
            <a:ext cx="3926998" cy="540371"/>
          </a:xfrm>
          <a:solidFill>
            <a:schemeClr val="accent2">
              <a:lumMod val="60000"/>
              <a:lumOff val="40000"/>
            </a:schemeClr>
          </a:solidFill>
        </p:spPr>
        <p:txBody>
          <a:bodyPr vert="horz" lIns="91440" tIns="45720" rIns="91440" bIns="45720" rtlCol="0" anchor="t">
            <a:normAutofit/>
          </a:bodyPr>
          <a:lstStyle/>
          <a:p>
            <a:r>
              <a:rPr lang="en-US" sz="2800" b="1" i="0" u="none" strike="noStrike" baseline="0" dirty="0">
                <a:latin typeface="TimesNewRoman,Bold"/>
              </a:rPr>
              <a:t>Measures of Dispersion</a:t>
            </a:r>
            <a:endParaRPr lang="en-US" sz="2800" b="1" dirty="0"/>
          </a:p>
        </p:txBody>
      </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fld id="{26510230-8DD5-4BA5-AB2D-CA30FC08F9D7}" type="slidenum">
              <a:rPr lang="en-IN" smtClean="0"/>
              <a:t>9</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37C1D46A-BF2A-20B3-FD02-68B4F4BF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3">
            <a:extLst>
              <a:ext uri="{FF2B5EF4-FFF2-40B4-BE49-F238E27FC236}">
                <a16:creationId xmlns:a16="http://schemas.microsoft.com/office/drawing/2014/main" id="{8281346B-0A2D-39DD-C7BA-9F82ECB11F56}"/>
              </a:ext>
            </a:extLst>
          </p:cNvPr>
          <p:cNvSpPr/>
          <p:nvPr/>
        </p:nvSpPr>
        <p:spPr>
          <a:xfrm>
            <a:off x="749136" y="4616245"/>
            <a:ext cx="1297858" cy="9144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Range</a:t>
            </a:r>
          </a:p>
        </p:txBody>
      </p:sp>
      <p:sp>
        <p:nvSpPr>
          <p:cNvPr id="8" name="Rectangle 7">
            <a:extLst>
              <a:ext uri="{FF2B5EF4-FFF2-40B4-BE49-F238E27FC236}">
                <a16:creationId xmlns:a16="http://schemas.microsoft.com/office/drawing/2014/main" id="{13A98E2F-B2DD-22B6-E1EB-5D0E67837147}"/>
              </a:ext>
            </a:extLst>
          </p:cNvPr>
          <p:cNvSpPr/>
          <p:nvPr/>
        </p:nvSpPr>
        <p:spPr>
          <a:xfrm>
            <a:off x="4355252" y="4614342"/>
            <a:ext cx="246877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Mean Deviation</a:t>
            </a:r>
          </a:p>
        </p:txBody>
      </p:sp>
      <p:sp>
        <p:nvSpPr>
          <p:cNvPr id="10" name="Rectangle 9">
            <a:extLst>
              <a:ext uri="{FF2B5EF4-FFF2-40B4-BE49-F238E27FC236}">
                <a16:creationId xmlns:a16="http://schemas.microsoft.com/office/drawing/2014/main" id="{160043F7-0A25-9B9F-414D-190850431877}"/>
              </a:ext>
            </a:extLst>
          </p:cNvPr>
          <p:cNvSpPr/>
          <p:nvPr/>
        </p:nvSpPr>
        <p:spPr>
          <a:xfrm>
            <a:off x="8153400" y="4614342"/>
            <a:ext cx="275987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Standard Deviation</a:t>
            </a:r>
          </a:p>
        </p:txBody>
      </p:sp>
      <p:cxnSp>
        <p:nvCxnSpPr>
          <p:cNvPr id="12" name="Straight Connector 11">
            <a:extLst>
              <a:ext uri="{FF2B5EF4-FFF2-40B4-BE49-F238E27FC236}">
                <a16:creationId xmlns:a16="http://schemas.microsoft.com/office/drawing/2014/main" id="{AB504AB6-70DE-1830-8385-701F44AFD636}"/>
              </a:ext>
            </a:extLst>
          </p:cNvPr>
          <p:cNvCxnSpPr>
            <a:cxnSpLocks/>
          </p:cNvCxnSpPr>
          <p:nvPr/>
        </p:nvCxnSpPr>
        <p:spPr>
          <a:xfrm>
            <a:off x="1398064" y="4164487"/>
            <a:ext cx="84174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8075E6E-7F8E-3833-DC96-102DCDDE9747}"/>
              </a:ext>
            </a:extLst>
          </p:cNvPr>
          <p:cNvCxnSpPr>
            <a:cxnSpLocks/>
          </p:cNvCxnSpPr>
          <p:nvPr/>
        </p:nvCxnSpPr>
        <p:spPr>
          <a:xfrm>
            <a:off x="5589639" y="3311660"/>
            <a:ext cx="0" cy="8336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E044B56-F347-EF93-1666-5AA601446897}"/>
              </a:ext>
            </a:extLst>
          </p:cNvPr>
          <p:cNvCxnSpPr>
            <a:cxnSpLocks/>
          </p:cNvCxnSpPr>
          <p:nvPr/>
        </p:nvCxnSpPr>
        <p:spPr>
          <a:xfrm>
            <a:off x="1398064" y="4164487"/>
            <a:ext cx="1" cy="453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9A522C-D48B-94B4-6173-024137ED0040}"/>
              </a:ext>
            </a:extLst>
          </p:cNvPr>
          <p:cNvCxnSpPr>
            <a:cxnSpLocks/>
          </p:cNvCxnSpPr>
          <p:nvPr/>
        </p:nvCxnSpPr>
        <p:spPr>
          <a:xfrm>
            <a:off x="5589638" y="4164487"/>
            <a:ext cx="1" cy="4533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92E707B-E6E5-2E89-3270-8644350D0CB0}"/>
              </a:ext>
            </a:extLst>
          </p:cNvPr>
          <p:cNvCxnSpPr>
            <a:cxnSpLocks/>
          </p:cNvCxnSpPr>
          <p:nvPr/>
        </p:nvCxnSpPr>
        <p:spPr>
          <a:xfrm>
            <a:off x="9795282" y="4180156"/>
            <a:ext cx="0" cy="43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5184751C-75E7-A634-E7A2-7E6D42A86EF6}"/>
              </a:ext>
            </a:extLst>
          </p:cNvPr>
          <p:cNvSpPr/>
          <p:nvPr/>
        </p:nvSpPr>
        <p:spPr>
          <a:xfrm>
            <a:off x="1140684" y="1680145"/>
            <a:ext cx="9617882" cy="165863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The </a:t>
            </a:r>
            <a:r>
              <a:rPr lang="en-US" sz="2400" b="1" dirty="0">
                <a:solidFill>
                  <a:schemeClr val="tx1"/>
                </a:solidFill>
              </a:rPr>
              <a:t>measure of dispersion</a:t>
            </a:r>
            <a:r>
              <a:rPr lang="en-US" sz="2400" dirty="0">
                <a:solidFill>
                  <a:schemeClr val="tx1"/>
                </a:solidFill>
              </a:rPr>
              <a:t> is a statistical tool that quantifies the extent to which data values spread around a central value (such as the mean or median). It helps assess the </a:t>
            </a:r>
            <a:r>
              <a:rPr lang="en-US" sz="2400" b="1" dirty="0">
                <a:solidFill>
                  <a:schemeClr val="tx1"/>
                </a:solidFill>
              </a:rPr>
              <a:t>variability, consistency, and reliability</a:t>
            </a:r>
            <a:r>
              <a:rPr lang="en-US" sz="2400" dirty="0">
                <a:solidFill>
                  <a:schemeClr val="tx1"/>
                </a:solidFill>
              </a:rPr>
              <a:t> of a dataset.</a:t>
            </a:r>
            <a:r>
              <a:rPr lang="en-US" sz="2400" dirty="0"/>
              <a:t> </a:t>
            </a:r>
            <a:r>
              <a:rPr lang="en-US" sz="2400" dirty="0">
                <a:solidFill>
                  <a:schemeClr val="tx1"/>
                </a:solidFill>
              </a:rPr>
              <a:t>Types of Measures of Dispersion:</a:t>
            </a:r>
          </a:p>
        </p:txBody>
      </p:sp>
    </p:spTree>
    <p:extLst>
      <p:ext uri="{BB962C8B-B14F-4D97-AF65-F5344CB8AC3E}">
        <p14:creationId xmlns:p14="http://schemas.microsoft.com/office/powerpoint/2010/main" val="387261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4480</TotalTime>
  <Words>1327</Words>
  <Application>Microsoft Office PowerPoint</Application>
  <PresentationFormat>Widescreen</PresentationFormat>
  <Paragraphs>179</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Aptos</vt:lpstr>
      <vt:lpstr>Aptos Display</vt:lpstr>
      <vt:lpstr>Arial</vt:lpstr>
      <vt:lpstr>Cambria Math</vt:lpstr>
      <vt:lpstr>Georgia</vt:lpstr>
      <vt:lpstr>Times New Roman</vt:lpstr>
      <vt:lpstr>TimesNewRoman</vt:lpstr>
      <vt:lpstr>TimesNewRoman,Bold</vt:lpstr>
      <vt:lpstr>TimesNewRoman,Italic</vt:lpstr>
      <vt:lpstr>Wingdings</vt:lpstr>
      <vt:lpstr>Office Theme</vt:lpstr>
      <vt:lpstr>Session Title: Measure of Dispersion   Session No.: 04 Course Name: Probability and statistics Course Code: C1UC322T   </vt:lpstr>
      <vt:lpstr> Review of the key concepts of session no. 3 </vt:lpstr>
      <vt:lpstr> </vt:lpstr>
      <vt:lpstr>  What are the mean and median of both the data?</vt:lpstr>
      <vt:lpstr>  </vt:lpstr>
      <vt:lpstr>We can see that the dots corresponding to batsman B are close to each other and are clustering around the measure of central tendency (mean and median), while those corresponding to batsman A are scattered or more spread out.</vt:lpstr>
      <vt:lpstr>At the end of this session students will be able to At the end of this lesson, students will be able to </vt:lpstr>
      <vt:lpstr>Session Outline</vt:lpstr>
      <vt:lpstr>Measures of Dispersion</vt:lpstr>
      <vt:lpstr>            Range:  Range of a series or set of data = Maximum value – Minimum value.</vt:lpstr>
      <vt:lpstr>Mean Deviation</vt:lpstr>
      <vt:lpstr>PowerPoint Presentation</vt:lpstr>
      <vt:lpstr>PowerPoint Presentation</vt:lpstr>
      <vt:lpstr>PowerPoint Presentation</vt:lpstr>
      <vt:lpstr>Activity 1 Pen Paper Activity</vt:lpstr>
      <vt:lpstr>Variance : Variance is one of the most important measures of dispersion, which tells us how much the data values spread out from the mean. It helps in understanding the degree of variability in a dataset.  Note:  1. A low variance means data points are closely packed around the mean (less variability).  2. A high variance means data points are widely spread out (high variability). </vt:lpstr>
      <vt:lpstr>PowerPoint Presentation</vt:lpstr>
      <vt:lpstr>PowerPoint Presentation</vt:lpstr>
      <vt:lpstr>PowerPoint Presentation</vt:lpstr>
      <vt:lpstr>PowerPoint Presentation</vt:lpstr>
      <vt:lpstr> Activity 2 Problem Base learning</vt:lpstr>
      <vt:lpstr>  Exit Ticket What is the need of studying variance and standard deviation?  </vt:lpstr>
      <vt:lpstr>In the next lecture we will learn the concept of Curve fitting with least square method</vt:lpstr>
      <vt:lpstr>Review and Reflection from students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Gupta</dc:creator>
  <cp:lastModifiedBy>sapna jain</cp:lastModifiedBy>
  <cp:revision>98</cp:revision>
  <dcterms:created xsi:type="dcterms:W3CDTF">2024-08-22T06:33:55Z</dcterms:created>
  <dcterms:modified xsi:type="dcterms:W3CDTF">2025-08-25T05:19:21Z</dcterms:modified>
</cp:coreProperties>
</file>