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6858000" cx="12192000"/>
  <p:notesSz cx="6858000" cy="9144000"/>
  <p:embeddedFontLst>
    <p:embeddedFont>
      <p:font typeface="Play"/>
      <p:regular r:id="rId39"/>
      <p:bold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Palatino Linotyp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gGzn45e54SCTcAFke1z6yWUyJn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ay-bold.fntdata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alatinoLinotype-bold.fntdata"/><Relationship Id="rId45" Type="http://schemas.openxmlformats.org/officeDocument/2006/relationships/font" Target="fonts/PalatinoLinotyp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alatinoLinotype-boldItalic.fntdata"/><Relationship Id="rId47" Type="http://schemas.openxmlformats.org/officeDocument/2006/relationships/font" Target="fonts/PalatinoLinotype-italic.fntdata"/><Relationship Id="rId4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Play-regular.fntdata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b2600f5f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7b2600f5f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2032000     8.   1023*1093*3906 =</a:t>
            </a:r>
            <a:r>
              <a:rPr lang="en-US" sz="300"/>
              <a:t>  </a:t>
            </a:r>
            <a:r>
              <a:rPr lang="en-US" sz="1150">
                <a:solidFill>
                  <a:srgbClr val="1F1F1F"/>
                </a:solidFill>
                <a:highlight>
                  <a:srgbClr val="FFFFFF"/>
                </a:highlight>
              </a:rPr>
              <a:t>4367450934</a:t>
            </a:r>
            <a:r>
              <a:rPr lang="en-US"/>
              <a:t>                    9. 6138</a:t>
            </a:r>
            <a:endParaRPr/>
          </a:p>
        </p:txBody>
      </p:sp>
      <p:sp>
        <p:nvSpPr>
          <p:cNvPr id="212" name="Google Shape;21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10. ( 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7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11. (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5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10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 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12. (25600)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x 160</a:t>
            </a:r>
            <a:endParaRPr sz="1400"/>
          </a:p>
        </p:txBody>
      </p:sp>
      <p:sp>
        <p:nvSpPr>
          <p:cNvPr id="234" name="Google Shape;23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48e68a6e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748e68a6e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10. ( 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7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11. (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5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10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210  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12. (25600)</a:t>
            </a:r>
            <a:r>
              <a:rPr baseline="30000" lang="en-US" sz="1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x 160</a:t>
            </a:r>
            <a:endParaRPr sz="1400"/>
          </a:p>
        </p:txBody>
      </p:sp>
      <p:sp>
        <p:nvSpPr>
          <p:cNvPr id="257" name="Google Shape;257;g3748e68a6e0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13. 16 and 12      14. 60 and 24         15. 12 and 4</a:t>
            </a:r>
            <a:endParaRPr/>
          </a:p>
        </p:txBody>
      </p:sp>
      <p:sp>
        <p:nvSpPr>
          <p:cNvPr id="268" name="Google Shape;26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b2600f5f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7b2600f5f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1- 86    2- 5^10     3- 13      4- 14      5- 131</a:t>
            </a:r>
            <a:endParaRPr/>
          </a:p>
        </p:txBody>
      </p:sp>
      <p:sp>
        <p:nvSpPr>
          <p:cNvPr id="323" name="Google Shape;32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6- 25      7- 21</a:t>
            </a:r>
            <a:endParaRPr/>
          </a:p>
        </p:txBody>
      </p:sp>
      <p:sp>
        <p:nvSpPr>
          <p:cNvPr id="356" name="Google Shape;35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Answer:- 1-a, 2-b, 3-d</a:t>
            </a:r>
            <a:endParaRPr/>
          </a:p>
        </p:txBody>
      </p:sp>
      <p:sp>
        <p:nvSpPr>
          <p:cNvPr id="378" name="Google Shape;378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Answer:- 4-d, 5-b, 6-a, 7-d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Answer-a</a:t>
            </a:r>
            <a:endParaRPr/>
          </a:p>
        </p:txBody>
      </p:sp>
      <p:sp>
        <p:nvSpPr>
          <p:cNvPr id="400" name="Google Shape;400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 - b</a:t>
            </a:r>
            <a:endParaRPr/>
          </a:p>
        </p:txBody>
      </p:sp>
      <p:sp>
        <p:nvSpPr>
          <p:cNvPr id="410" name="Google Shape;41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Answer- A</a:t>
            </a:r>
            <a:endParaRPr/>
          </a:p>
        </p:txBody>
      </p:sp>
      <p:sp>
        <p:nvSpPr>
          <p:cNvPr id="420" name="Google Shape;420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Answer- B</a:t>
            </a:r>
            <a:endParaRPr/>
          </a:p>
        </p:txBody>
      </p:sp>
      <p:sp>
        <p:nvSpPr>
          <p:cNvPr id="430" name="Google Shape;43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7b2600f5f4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37b2600f5f4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7b2600f5f4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g37b2600f5f4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7b2600f5f4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7b2600f5f4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Answer: 1d 2b 3a</a:t>
            </a:r>
            <a:endParaRPr/>
          </a:p>
        </p:txBody>
      </p:sp>
      <p:sp>
        <p:nvSpPr>
          <p:cNvPr id="152" name="Google Shape;15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odd 16 even 96        5. </a:t>
            </a:r>
            <a:r>
              <a:rPr lang="en-US"/>
              <a:t>odd 42 even 378       6. odd 2 even 18  </a:t>
            </a:r>
            <a:endParaRPr/>
          </a:p>
        </p:txBody>
      </p:sp>
      <p:sp>
        <p:nvSpPr>
          <p:cNvPr id="174" name="Google Shape;17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jp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b2600f5f4_0_0"/>
          <p:cNvSpPr txBox="1"/>
          <p:nvPr>
            <p:ph type="ctrTitle"/>
          </p:nvPr>
        </p:nvSpPr>
        <p:spPr>
          <a:xfrm>
            <a:off x="1615984" y="1404408"/>
            <a:ext cx="8366100" cy="46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2271"/>
              <a:buFont typeface="Georgia"/>
              <a:buNone/>
            </a:pPr>
            <a:r>
              <a:rPr b="1" lang="en-US" sz="8022">
                <a:solidFill>
                  <a:srgbClr val="FF0000"/>
                </a:solidFill>
              </a:rPr>
              <a:t>Factors and Factorials</a:t>
            </a:r>
            <a:br>
              <a:rPr b="1" lang="en-US" sz="6600"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4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Session No.: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Course Name: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Course Code: O1UA422L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Instructor Name: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Duration: 50 Mins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Date of Conduction of Class: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endParaRPr b="1"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g37b2600f5f4_0_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0" name="Google Shape;90;g37b2600f5f4_0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91" name="Google Shape;91;g37b2600f5f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37b2600f5f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03" name="Google Shape;20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04" name="Google Shape;2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9"/>
          <p:cNvSpPr txBox="1"/>
          <p:nvPr/>
        </p:nvSpPr>
        <p:spPr>
          <a:xfrm>
            <a:off x="1502228" y="1219739"/>
            <a:ext cx="832756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N is a number.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			N=P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⋯×P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1"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 of Factors:-      (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+….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)× (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+….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x (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+….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)…….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Example:- N=36</a:t>
            </a:r>
            <a:r>
              <a:rPr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: -         </a:t>
            </a:r>
            <a:r>
              <a:rPr b="1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×3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×3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+ 2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+ 2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x (</a:t>
            </a:r>
            <a:r>
              <a:rPr b="1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+ 3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+ 3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7x13 = 91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7" name="Google Shape;207;p9"/>
          <p:cNvSpPr txBox="1"/>
          <p:nvPr/>
        </p:nvSpPr>
        <p:spPr>
          <a:xfrm>
            <a:off x="2601686" y="4958975"/>
            <a:ext cx="73043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List all factors of 36:- 1, 2, 3, 4, 6, 9, 12, 18, 36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Sum: </a:t>
            </a:r>
            <a:r>
              <a:rPr b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1+2+3+4+6+9+12+18+36=91</a:t>
            </a:r>
            <a:r>
              <a:rPr b="0" i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15" name="Google Shape;21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16" name="Google Shape;21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0"/>
          <p:cNvSpPr txBox="1"/>
          <p:nvPr/>
        </p:nvSpPr>
        <p:spPr>
          <a:xfrm>
            <a:off x="1409699" y="1397674"/>
            <a:ext cx="9372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7. Find the sum of the factors of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7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8. Find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 of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5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10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9. Find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 of 2560?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26" name="Google Shape;2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27" name="Google Shape;22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850" y="2167000"/>
            <a:ext cx="10379900" cy="25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37" name="Google Shape;23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38" name="Google Shape;2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2"/>
          <p:cNvSpPr txBox="1"/>
          <p:nvPr/>
        </p:nvSpPr>
        <p:spPr>
          <a:xfrm>
            <a:off x="1409699" y="1397674"/>
            <a:ext cx="9372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10. Find the product of factors of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7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11. Find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 of 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 of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5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10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12. Find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product of f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actors of 25600?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2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48" name="Google Shape;2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49" name="Google Shape;24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 txBox="1"/>
          <p:nvPr/>
        </p:nvSpPr>
        <p:spPr>
          <a:xfrm>
            <a:off x="347600" y="1399775"/>
            <a:ext cx="11285700" cy="34116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193" r="-1730" t="-182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3"/>
          <p:cNvSpPr txBox="1"/>
          <p:nvPr/>
        </p:nvSpPr>
        <p:spPr>
          <a:xfrm>
            <a:off x="455950" y="4811250"/>
            <a:ext cx="100401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see the remarks on how to use these formulae in the next slide.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48e68a6e0_0_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60" name="Google Shape;260;g3748e68a6e0_0_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61" name="Google Shape;261;g3748e68a6e0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1" cy="874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3748e68a6e0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3748e68a6e0_0_7"/>
          <p:cNvSpPr/>
          <p:nvPr/>
        </p:nvSpPr>
        <p:spPr>
          <a:xfrm>
            <a:off x="825258" y="861226"/>
            <a:ext cx="10541400" cy="3516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748e68a6e0_0_7"/>
          <p:cNvSpPr txBox="1"/>
          <p:nvPr/>
        </p:nvSpPr>
        <p:spPr>
          <a:xfrm>
            <a:off x="926150" y="1438500"/>
            <a:ext cx="10427700" cy="66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integer part of fractions only and the decimal part is to be ignored.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How many factors of 24 are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square?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24 = 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3`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no. of factors which are perfect squares= (3/2+1)(½+1)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=(1.5+1)(0.5+1)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ignore 0.5 in both the brackets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(1+1)(1) =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How many factors of 12 are perfect cube?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 12 = 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2`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no. of factors which are perfect cubes= (2/3+1)(½+1)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=(0.6+1)(0.5+1)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ignore 0.6 and 0.5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(1)(1) =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71" name="Google Shape;2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4"/>
          <p:cNvSpPr txBox="1"/>
          <p:nvPr/>
        </p:nvSpPr>
        <p:spPr>
          <a:xfrm>
            <a:off x="881743" y="1538912"/>
            <a:ext cx="9876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13. Find how many factors of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7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 are perfect square and  perfect cube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14. Find how many factors of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5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10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perfect square and 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cube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15. Find how many factors of 25600  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perfect square and 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perfect cube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82" name="Google Shape;28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83" name="Google Shape;2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5"/>
          <p:cNvSpPr txBox="1"/>
          <p:nvPr/>
        </p:nvSpPr>
        <p:spPr>
          <a:xfrm>
            <a:off x="825258" y="1363889"/>
            <a:ext cx="1009105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factors of the number 2</a:t>
            </a:r>
            <a:r>
              <a:rPr baseline="30000" lang="en-US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5</a:t>
            </a:r>
            <a:r>
              <a:rPr baseline="30000" lang="en-US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10</a:t>
            </a:r>
            <a:r>
              <a:rPr baseline="30000" lang="en-US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32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are multiples of 120?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Explanation:- 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120 can be prime-factorized as 2</a:t>
            </a:r>
            <a:r>
              <a:rPr baseline="30000"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x 3 x 5.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Given number can be written as multiples of 120 will be of the form :- 2^3 x 3 x 5 x K.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aseline="30000"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x 5</a:t>
            </a:r>
            <a:r>
              <a:rPr baseline="30000"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= 2</a:t>
            </a:r>
            <a:r>
              <a:rPr baseline="30000"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x 3 x 5 x K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=&gt;               K = 2</a:t>
            </a:r>
            <a:r>
              <a:rPr baseline="30000"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 X 5</a:t>
            </a:r>
            <a:r>
              <a:rPr baseline="30000"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The number of factors of N that are multiples of 120 is identical to the number of factors of K.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Number of factors of K = (10 + 1) x (5 + 1) x (8 + 1) = 11 X 6 X 9 = 594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825258" y="933301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293" name="Google Shape;29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294" name="Google Shape;2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6"/>
          <p:cNvSpPr txBox="1"/>
          <p:nvPr/>
        </p:nvSpPr>
        <p:spPr>
          <a:xfrm>
            <a:off x="881743" y="1166843"/>
            <a:ext cx="987682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 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factorial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of a non-negative integer 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denoted by n!, is the product of all positive integers from 1 to 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n!=n×(n−1)×(n−2)×⋯×2×1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×(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−1)!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4!=4×3×2×1=24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5!=5×4!=5×24=120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0!=1 (by definition)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16"/>
          <p:cNvSpPr/>
          <p:nvPr/>
        </p:nvSpPr>
        <p:spPr>
          <a:xfrm>
            <a:off x="1134208" y="823651"/>
            <a:ext cx="10840720" cy="365125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FACTORIALS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04" name="Google Shape;30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05" name="Google Shape;3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7"/>
          <p:cNvSpPr txBox="1"/>
          <p:nvPr/>
        </p:nvSpPr>
        <p:spPr>
          <a:xfrm>
            <a:off x="881743" y="1166843"/>
            <a:ext cx="98769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Trailing Zeroes or Power of 10: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very easy to find the number of zero at the end , all you have to do is count how many times does 2 and 5 occur in the question as factor. Number of zeros is equal to the one (2 or 5)which occurred less times.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2*5 = 10 or 2*2*5*5 = 100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the number of zeros depends upon the number of pairs of 2 and 5.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1. How many numbers of zeros will be there at the trail (end) of the 1*2*3*4*5*6*7*8*9*10?</a:t>
            </a:r>
            <a:b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given expression number of 2’s = 8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5’s = 2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total number of pairs = 2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zeroes will be there at the end of the calculation.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1134208" y="823651"/>
            <a:ext cx="10840720" cy="365125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FACTORIALS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b2600f5f4_0_8"/>
          <p:cNvSpPr txBox="1"/>
          <p:nvPr>
            <p:ph type="title"/>
          </p:nvPr>
        </p:nvSpPr>
        <p:spPr>
          <a:xfrm>
            <a:off x="479165" y="749508"/>
            <a:ext cx="9718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Learning Outcome: </a:t>
            </a:r>
            <a:endParaRPr/>
          </a:p>
        </p:txBody>
      </p:sp>
      <p:sp>
        <p:nvSpPr>
          <p:cNvPr id="98" name="Google Shape;98;g37b2600f5f4_0_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9" name="Google Shape;99;g37b2600f5f4_0_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" name="Google Shape;100;g37b2600f5f4_0_8"/>
          <p:cNvGrpSpPr/>
          <p:nvPr/>
        </p:nvGrpSpPr>
        <p:grpSpPr>
          <a:xfrm>
            <a:off x="425971" y="2228052"/>
            <a:ext cx="10927774" cy="3689372"/>
            <a:chOff x="0" y="0"/>
            <a:chExt cx="10927774" cy="3689372"/>
          </a:xfrm>
        </p:grpSpPr>
        <p:sp>
          <p:nvSpPr>
            <p:cNvPr id="101" name="Google Shape;101;g37b2600f5f4_0_8"/>
            <p:cNvSpPr/>
            <p:nvPr/>
          </p:nvSpPr>
          <p:spPr>
            <a:xfrm>
              <a:off x="0" y="0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7b2600f5f4_0_8"/>
            <p:cNvSpPr txBox="1"/>
            <p:nvPr/>
          </p:nvSpPr>
          <p:spPr>
            <a:xfrm>
              <a:off x="48629" y="48623"/>
              <a:ext cx="81609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Outcome 1: </a:t>
              </a: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Analyze and determine the number of factors, including odd and even factors, of a given number.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g37b2600f5f4_0_8"/>
            <p:cNvSpPr/>
            <p:nvPr/>
          </p:nvSpPr>
          <p:spPr>
            <a:xfrm>
              <a:off x="1639174" y="2029172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37b2600f5f4_0_8"/>
            <p:cNvSpPr txBox="1"/>
            <p:nvPr/>
          </p:nvSpPr>
          <p:spPr>
            <a:xfrm>
              <a:off x="1675704" y="1895573"/>
              <a:ext cx="8160900" cy="175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Outcome 2: </a:t>
              </a: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Apply factorial properties to solve problems involving trailing zeroes and highest power of a prime dividing n!</a:t>
              </a:r>
              <a:endPara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37b2600f5f4_0_8"/>
            <p:cNvSpPr/>
            <p:nvPr/>
          </p:nvSpPr>
          <p:spPr>
            <a:xfrm>
              <a:off x="8209503" y="1305127"/>
              <a:ext cx="1079100" cy="10791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0"/>
              </a:srgbClr>
            </a:solidFill>
            <a:ln cap="flat" cmpd="sng" w="19050">
              <a:solidFill>
                <a:srgbClr val="F6D4C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37b2600f5f4_0_8"/>
            <p:cNvSpPr txBox="1"/>
            <p:nvPr/>
          </p:nvSpPr>
          <p:spPr>
            <a:xfrm>
              <a:off x="8452312" y="1305127"/>
              <a:ext cx="5934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107" name="Google Shape;107;g37b2600f5f4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7b2600f5f4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16" name="Google Shape;3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8"/>
          <p:cNvSpPr txBox="1"/>
          <p:nvPr/>
        </p:nvSpPr>
        <p:spPr>
          <a:xfrm>
            <a:off x="881743" y="1166843"/>
            <a:ext cx="9876823" cy="584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Trailing Zeroes in any Factorial: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we know the number of Trailing zeros depends upon the number of pairs of 2 and 5 and no of pairs will be equal to lowest power of 2 or 5.</a:t>
            </a: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in any factorial it is obvious that power of 5 will be less as compared to power of 2. So we only calculate Power of 5 which will give no of pairs or no of Trailing Zeroes.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of 5 in any N!:-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Step-1:- Divide N by 5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 take the floor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Step-2:- Divide N by 5</a:t>
            </a:r>
            <a:r>
              <a:rPr b="1" baseline="3000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25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and take the floor value.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Step-3:-  Continue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for higher powers of 5 (125,625,…125,625,…) until the division result is less than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Step-4 Sum all the results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to get the power of 5 which will finally give total number of trailing zeros.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8"/>
          <p:cNvSpPr/>
          <p:nvPr/>
        </p:nvSpPr>
        <p:spPr>
          <a:xfrm>
            <a:off x="1134208" y="823651"/>
            <a:ext cx="10840720" cy="365125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FACTORIALS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26" name="Google Shape;32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27" name="Google Shape;32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9"/>
          <p:cNvSpPr/>
          <p:nvPr/>
        </p:nvSpPr>
        <p:spPr>
          <a:xfrm>
            <a:off x="1134208" y="823651"/>
            <a:ext cx="10840720" cy="365125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FACTORIALS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1134208" y="1188776"/>
            <a:ext cx="10752900" cy="58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Q-1 What is number of trailing zeros in 350!?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Q-2.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highest power of 5 that divide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90 x 80 x 70 x 60 x 50 x 40 x 30 x 20 x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Q-3 Find the number of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the end of 2^7 × 3^5 × 5^8 × 7^5 × 8^3 × 10^5.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Q-4 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trailing zeros does 60! have?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Q-5. Find the number of zeros in 532! ?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37" name="Google Shape;33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38" name="Google Shape;3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0"/>
          <p:cNvSpPr/>
          <p:nvPr/>
        </p:nvSpPr>
        <p:spPr>
          <a:xfrm>
            <a:off x="1134208" y="823651"/>
            <a:ext cx="10840720" cy="365125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FACTORIALS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1134208" y="1327406"/>
            <a:ext cx="10840719" cy="484113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518" l="-1124" r="0" t="-13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48" name="Google Shape;34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49" name="Google Shape;3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/>
          <p:nvPr/>
        </p:nvSpPr>
        <p:spPr>
          <a:xfrm>
            <a:off x="1134208" y="823651"/>
            <a:ext cx="10840720" cy="365125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FACTORIALS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2" name="Google Shape;352;p21"/>
          <p:cNvSpPr txBox="1"/>
          <p:nvPr/>
        </p:nvSpPr>
        <p:spPr>
          <a:xfrm>
            <a:off x="1134208" y="1266135"/>
            <a:ext cx="10840720" cy="545534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49" r="0" t="-8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59" name="Google Shape;35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60" name="Google Shape;36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2"/>
          <p:cNvSpPr/>
          <p:nvPr/>
        </p:nvSpPr>
        <p:spPr>
          <a:xfrm>
            <a:off x="1058008" y="881566"/>
            <a:ext cx="9624358" cy="543192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FACTORIALS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63" name="Google Shape;363;p22"/>
          <p:cNvSpPr txBox="1"/>
          <p:nvPr/>
        </p:nvSpPr>
        <p:spPr>
          <a:xfrm>
            <a:off x="598714" y="1563889"/>
            <a:ext cx="11277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6. What is the highest power of 12 that divides 54!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Q-7. How many values can natural number n take, if n! is a multiple of 2^20 but not 3^20?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70" name="Google Shape;37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71" name="Google Shape;3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3"/>
          <p:cNvSpPr/>
          <p:nvPr/>
        </p:nvSpPr>
        <p:spPr>
          <a:xfrm>
            <a:off x="1058008" y="881566"/>
            <a:ext cx="9624358" cy="543192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4" name="Google Shape;374;p23"/>
          <p:cNvSpPr txBox="1"/>
          <p:nvPr/>
        </p:nvSpPr>
        <p:spPr>
          <a:xfrm>
            <a:off x="457200" y="2409286"/>
            <a:ext cx="11277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r>
              <a:rPr lang="en-US" sz="6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Questions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81" name="Google Shape;38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82" name="Google Shape;3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4"/>
          <p:cNvSpPr/>
          <p:nvPr/>
        </p:nvSpPr>
        <p:spPr>
          <a:xfrm>
            <a:off x="1058008" y="881566"/>
            <a:ext cx="9624358" cy="543192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1058008" y="1720840"/>
            <a:ext cx="7860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How many numbers can divide 504? </a:t>
            </a:r>
            <a:endParaRPr/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 (b) 30 (c) 28 (d) 3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How many factors of 504 are odd?</a:t>
            </a:r>
            <a:endParaRPr/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7 (b) 6 (c) 2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5 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How many factors of 504 are even? </a:t>
            </a:r>
            <a:endParaRPr/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 (b) 16 (c) 4 (d) 18 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392" name="Google Shape;39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393" name="Google Shape;39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5"/>
          <p:cNvSpPr/>
          <p:nvPr/>
        </p:nvSpPr>
        <p:spPr>
          <a:xfrm>
            <a:off x="1058008" y="881566"/>
            <a:ext cx="9624358" cy="543192"/>
          </a:xfrm>
          <a:prstGeom prst="rect">
            <a:avLst/>
          </a:prstGeom>
          <a:solidFill>
            <a:srgbClr val="43AF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96" name="Google Shape;396;p25"/>
          <p:cNvSpPr txBox="1"/>
          <p:nvPr/>
        </p:nvSpPr>
        <p:spPr>
          <a:xfrm>
            <a:off x="1058008" y="1720840"/>
            <a:ext cx="78603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How many factors of 504 are multiples of 12? </a:t>
            </a:r>
            <a:endParaRPr/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(b) 6 (c) 12. (d) 8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What is the sum of the factors of 504? </a:t>
            </a:r>
            <a:endParaRPr/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1000 (b) 1560  (c) 1280 (d) 910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How many factors of 504 are </a:t>
            </a:r>
            <a:r>
              <a:rPr lang="en-US" sz="2400">
                <a:solidFill>
                  <a:schemeClr val="dk1"/>
                </a:solidFill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erfect square and </a:t>
            </a:r>
            <a:r>
              <a:rPr lang="en-US" sz="2400">
                <a:solidFill>
                  <a:schemeClr val="dk1"/>
                </a:solidFill>
              </a:rPr>
              <a:t>p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erfect cube respectively? </a:t>
            </a:r>
            <a:endParaRPr/>
          </a:p>
          <a:p>
            <a:pPr indent="-342900" lvl="0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lphaLcParenBoth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and 2 (b) 3 and 2 (c) 4 and 3 (d) 3 and  3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What is the multiply of the factors of 504?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100^54 (b) 1560^32  (c) 1280^12 (d) 504^12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6"/>
          <p:cNvSpPr txBox="1"/>
          <p:nvPr>
            <p:ph type="title"/>
          </p:nvPr>
        </p:nvSpPr>
        <p:spPr>
          <a:xfrm>
            <a:off x="664926" y="854440"/>
            <a:ext cx="10862148" cy="4544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Q8. How many trailing zeros (zeros at the end of the number) does 80! have?</a:t>
            </a:r>
            <a:br>
              <a:rPr b="1" lang="en-US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(a) 19		(b) 16		(c) 8		(d) 18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04" name="Google Shape;40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05" name="Google Shape;40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"/>
          <p:cNvSpPr txBox="1"/>
          <p:nvPr>
            <p:ph type="title"/>
          </p:nvPr>
        </p:nvSpPr>
        <p:spPr>
          <a:xfrm>
            <a:off x="664926" y="1051486"/>
            <a:ext cx="10862148" cy="454429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Q9. What is the highest power of 12 that divides 60!?</a:t>
            </a:r>
            <a:br>
              <a:rPr b="1" lang="en-US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(a) 5		(b) 28		(c) 30		(d) 4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14" name="Google Shape;4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15" name="Google Shape;41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idx="11" type="ftr"/>
          </p:nvPr>
        </p:nvSpPr>
        <p:spPr>
          <a:xfrm>
            <a:off x="3482182" y="6356350"/>
            <a:ext cx="450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8486252" y="6356350"/>
            <a:ext cx="300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"/>
          <p:cNvGrpSpPr/>
          <p:nvPr/>
        </p:nvGrpSpPr>
        <p:grpSpPr>
          <a:xfrm>
            <a:off x="815893" y="691125"/>
            <a:ext cx="10249859" cy="5665377"/>
            <a:chOff x="-161076" y="21019"/>
            <a:chExt cx="9215842" cy="5754573"/>
          </a:xfrm>
        </p:grpSpPr>
        <p:sp>
          <p:nvSpPr>
            <p:cNvPr id="119" name="Google Shape;119;p2"/>
            <p:cNvSpPr/>
            <p:nvPr/>
          </p:nvSpPr>
          <p:spPr>
            <a:xfrm>
              <a:off x="0" y="237685"/>
              <a:ext cx="9037122" cy="910206"/>
            </a:xfrm>
            <a:prstGeom prst="roundRect">
              <a:avLst>
                <a:gd fmla="val 16667" name="adj"/>
              </a:avLst>
            </a:prstGeom>
            <a:solidFill>
              <a:srgbClr val="43AFE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77329" y="21019"/>
              <a:ext cx="8834291" cy="11051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Palatino Linotype"/>
                <a:buNone/>
              </a:pPr>
              <a:r>
                <a:rPr b="1" i="0" lang="en-US" sz="3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Factors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0" y="1418063"/>
              <a:ext cx="9037122" cy="1681875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-161076" y="926061"/>
              <a:ext cx="9037122" cy="21912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86925" spcFirstLastPara="1" rIns="128000" wrap="square" tIns="22850">
              <a:noAutofit/>
            </a:bodyPr>
            <a:lstStyle/>
            <a:p>
              <a:pPr indent="-57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  <a:p>
              <a:pPr indent="-571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None/>
              </a:pPr>
              <a:r>
                <a:t/>
              </a:r>
              <a:endParaRPr b="0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Concepts of Factors and Multiples</a:t>
              </a:r>
              <a:endParaRPr b="1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Number of factors and Number of odd and even factors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 Sum of factors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Product of factors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Perfect Square and Perfect Cube factors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3190052"/>
              <a:ext cx="8977723" cy="910019"/>
            </a:xfrm>
            <a:prstGeom prst="roundRect">
              <a:avLst>
                <a:gd fmla="val 16667" name="adj"/>
              </a:avLst>
            </a:prstGeom>
            <a:solidFill>
              <a:srgbClr val="43AFE2"/>
            </a:solidFill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 txBox="1"/>
            <p:nvPr/>
          </p:nvSpPr>
          <p:spPr>
            <a:xfrm>
              <a:off x="-125502" y="3249449"/>
              <a:ext cx="8834291" cy="8506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Palatino Linotype"/>
                <a:buNone/>
              </a:pPr>
              <a:r>
                <a:rPr b="1" i="0" lang="en-US" sz="3500" u="none" cap="none" strike="noStrike">
                  <a:solidFill>
                    <a:schemeClr val="lt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Factorials</a:t>
              </a:r>
              <a:endPara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7644" y="4316737"/>
              <a:ext cx="9037122" cy="1458855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-125502" y="4370241"/>
              <a:ext cx="9037122" cy="891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286925" spcFirstLastPara="1" rIns="128000" wrap="square" tIns="228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Concept of Number of Zeros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Highest power of a number in a factorial 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Number of zeroes in a factorial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Palatino Linotype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Miscellaneous Problems </a:t>
              </a:r>
              <a:endParaRPr b="1" i="0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"/>
          <p:cNvSpPr txBox="1"/>
          <p:nvPr>
            <p:ph type="title"/>
          </p:nvPr>
        </p:nvSpPr>
        <p:spPr>
          <a:xfrm>
            <a:off x="664925" y="1051486"/>
            <a:ext cx="10968373" cy="5107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Q10. Find the highest power of 30 in 50!</a:t>
            </a:r>
            <a:br>
              <a:rPr b="1" lang="en-US" sz="4000"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(a) 12		(b) 14		(c) 16		(d) 18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24" name="Google Shape;42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25" name="Google Shape;42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33" name="Google Shape;43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34" name="Google Shape;43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29"/>
          <p:cNvSpPr txBox="1"/>
          <p:nvPr>
            <p:ph idx="1" type="body"/>
          </p:nvPr>
        </p:nvSpPr>
        <p:spPr>
          <a:xfrm>
            <a:off x="317881" y="824948"/>
            <a:ext cx="11556300" cy="5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Q11. Which digit from the right end of 933! is the first non-zero digit?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lphaLcParenBoth"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300</a:t>
            </a:r>
            <a:r>
              <a:rPr b="1" baseline="30000" lang="en-US" sz="40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             	(b) 232</a:t>
            </a:r>
            <a:r>
              <a:rPr b="1" baseline="30000" lang="en-US" sz="4000"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rtl="0" algn="l">
              <a:lnSpc>
                <a:spcPct val="10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(c) 400</a:t>
            </a:r>
            <a:r>
              <a:rPr b="1" baseline="30000" lang="en-US" sz="4000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    	       (d) 320th</a:t>
            </a:r>
            <a:endParaRPr b="1"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7b2600f5f4_0_87"/>
          <p:cNvSpPr txBox="1"/>
          <p:nvPr>
            <p:ph type="title"/>
          </p:nvPr>
        </p:nvSpPr>
        <p:spPr>
          <a:xfrm>
            <a:off x="422425" y="1014050"/>
            <a:ext cx="11371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Ensure attainment of LOs in alignment to the learning activities:</a:t>
            </a: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outcomes (1-2)</a:t>
            </a:r>
            <a:endParaRPr/>
          </a:p>
        </p:txBody>
      </p:sp>
      <p:sp>
        <p:nvSpPr>
          <p:cNvPr id="442" name="Google Shape;442;g37b2600f5f4_0_8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43" name="Google Shape;443;g37b2600f5f4_0_8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4" name="Google Shape;444;g37b2600f5f4_0_87"/>
          <p:cNvGrpSpPr/>
          <p:nvPr/>
        </p:nvGrpSpPr>
        <p:grpSpPr>
          <a:xfrm>
            <a:off x="632085" y="2228052"/>
            <a:ext cx="10927774" cy="3689372"/>
            <a:chOff x="0" y="0"/>
            <a:chExt cx="10927774" cy="3689372"/>
          </a:xfrm>
        </p:grpSpPr>
        <p:sp>
          <p:nvSpPr>
            <p:cNvPr id="445" name="Google Shape;445;g37b2600f5f4_0_87"/>
            <p:cNvSpPr/>
            <p:nvPr/>
          </p:nvSpPr>
          <p:spPr>
            <a:xfrm>
              <a:off x="0" y="0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g37b2600f5f4_0_87"/>
            <p:cNvSpPr txBox="1"/>
            <p:nvPr/>
          </p:nvSpPr>
          <p:spPr>
            <a:xfrm>
              <a:off x="48627" y="48627"/>
              <a:ext cx="7572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Outcome 1: </a:t>
              </a: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Students are able to calculate total factors, odd factors, and even factors of a given number.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g37b2600f5f4_0_87"/>
            <p:cNvSpPr/>
            <p:nvPr/>
          </p:nvSpPr>
          <p:spPr>
            <a:xfrm>
              <a:off x="1639174" y="2029172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g37b2600f5f4_0_87"/>
            <p:cNvSpPr txBox="1"/>
            <p:nvPr/>
          </p:nvSpPr>
          <p:spPr>
            <a:xfrm>
              <a:off x="1687790" y="1980598"/>
              <a:ext cx="7691400" cy="16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Outcome 2: </a:t>
              </a: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Students can solve factorial-based problems such as trailing zeroes and highest power of a prime dividing a factorial, relevant to aptitude tests.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g37b2600f5f4_0_87"/>
            <p:cNvSpPr/>
            <p:nvPr/>
          </p:nvSpPr>
          <p:spPr>
            <a:xfrm>
              <a:off x="8209503" y="1305127"/>
              <a:ext cx="1079100" cy="10791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0"/>
              </a:srgbClr>
            </a:solidFill>
            <a:ln cap="flat" cmpd="sng" w="19050">
              <a:solidFill>
                <a:srgbClr val="F6D4C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g37b2600f5f4_0_87"/>
            <p:cNvSpPr txBox="1"/>
            <p:nvPr/>
          </p:nvSpPr>
          <p:spPr>
            <a:xfrm>
              <a:off x="8452312" y="1305127"/>
              <a:ext cx="5934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451" name="Google Shape;451;g37b2600f5f4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g37b2600f5f4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b2600f5f4_0_102"/>
          <p:cNvSpPr txBox="1"/>
          <p:nvPr>
            <p:ph type="title"/>
          </p:nvPr>
        </p:nvSpPr>
        <p:spPr>
          <a:xfrm>
            <a:off x="838200" y="891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Information about the next lesson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8" name="Google Shape;458;g37b2600f5f4_0_10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59" name="Google Shape;459;g37b2600f5f4_0_10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60" name="Google Shape;460;g37b2600f5f4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37b2600f5f4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7b2600f5f4_0_110"/>
          <p:cNvSpPr txBox="1"/>
          <p:nvPr>
            <p:ph type="title"/>
          </p:nvPr>
        </p:nvSpPr>
        <p:spPr>
          <a:xfrm>
            <a:off x="740921" y="1424837"/>
            <a:ext cx="10254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Review and Reflection from students</a:t>
            </a:r>
            <a:endParaRPr/>
          </a:p>
        </p:txBody>
      </p:sp>
      <p:sp>
        <p:nvSpPr>
          <p:cNvPr id="467" name="Google Shape;467;g37b2600f5f4_0_1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68" name="Google Shape;468;g37b2600f5f4_0_1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69" name="Google Shape;469;g37b2600f5f4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37b2600f5f4_0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33" name="Google Shape;13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104932" y="1163281"/>
            <a:ext cx="10758600" cy="6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 	</a:t>
            </a:r>
            <a:r>
              <a:rPr b="1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Factors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 A factor of a number is an integer that divides the 	number </a:t>
            </a:r>
            <a:r>
              <a:rPr lang="en-US" sz="2800">
                <a:solidFill>
                  <a:srgbClr val="404040"/>
                </a:solidFill>
              </a:rPr>
              <a:t>comple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tely leaving zero as</a:t>
            </a:r>
            <a:r>
              <a:rPr lang="en-US" sz="2800">
                <a:solidFill>
                  <a:srgbClr val="404040"/>
                </a:solidFill>
              </a:rPr>
              <a:t>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remainder.</a:t>
            </a:r>
            <a:endParaRPr/>
          </a:p>
          <a:p>
            <a:pPr indent="0" lvl="1" marL="457200" marR="0" rtl="0" algn="l">
              <a:spcBef>
                <a:spcPts val="1329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	Example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2" marL="9144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Factors of </a:t>
            </a:r>
            <a:r>
              <a:rPr b="1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:- 1, 2, 3, 4, 6, 12</a:t>
            </a:r>
            <a:endParaRPr/>
          </a:p>
          <a:p>
            <a:pPr indent="0" lvl="2" marL="914400" marR="0" rtl="0" algn="l">
              <a:spcBef>
                <a:spcPts val="1329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(because 12÷1=12, 12÷</a:t>
            </a:r>
            <a:r>
              <a:rPr lang="en-US" sz="2800">
                <a:solidFill>
                  <a:srgbClr val="404040"/>
                </a:solidFill>
              </a:rPr>
              <a:t>2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>
                <a:solidFill>
                  <a:srgbClr val="404040"/>
                </a:solidFill>
              </a:rPr>
              <a:t>6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 12÷3=</a:t>
            </a:r>
            <a:r>
              <a:rPr lang="en-US" sz="2800">
                <a:solidFill>
                  <a:srgbClr val="404040"/>
                </a:solidFill>
              </a:rPr>
              <a:t>4, 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12÷</a:t>
            </a:r>
            <a:r>
              <a:rPr lang="en-US" sz="2800">
                <a:solidFill>
                  <a:srgbClr val="404040"/>
                </a:solidFill>
              </a:rPr>
              <a:t>4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>
                <a:solidFill>
                  <a:srgbClr val="404040"/>
                </a:solidFill>
              </a:rPr>
              <a:t>3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, etc.)        </a:t>
            </a:r>
            <a:endParaRPr/>
          </a:p>
          <a:p>
            <a:pPr indent="0" lvl="2" marL="914400" marR="0" rtl="0" algn="l">
              <a:spcBef>
                <a:spcPts val="1329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1329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given number which can be divided by another number </a:t>
            </a:r>
            <a:r>
              <a:rPr lang="en-US" sz="2800">
                <a:solidFill>
                  <a:srgbClr val="404040"/>
                </a:solidFill>
              </a:rPr>
              <a:t>completely leaving zero as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remainder, is called a multiple of another number.</a:t>
            </a:r>
            <a:endParaRPr/>
          </a:p>
          <a:p>
            <a:pPr indent="0" lvl="2" marL="914400" marR="0" rtl="0" algn="l">
              <a:spcBef>
                <a:spcPts val="1329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28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is multiple of 1,2,3,4,6,12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1143000" marR="0" rtl="0" algn="l">
              <a:lnSpc>
                <a:spcPct val="119055"/>
              </a:lnSpc>
              <a:spcBef>
                <a:spcPts val="13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29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44" name="Google Shape;14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"/>
          <p:cNvSpPr txBox="1"/>
          <p:nvPr/>
        </p:nvSpPr>
        <p:spPr>
          <a:xfrm>
            <a:off x="825258" y="1212953"/>
            <a:ext cx="9672051" cy="511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 Factorization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Breaking down a number into its prime factors.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Example: 24=  2*2*2*3 =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×3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	If N=P</a:t>
            </a:r>
            <a:r>
              <a:rPr b="1"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×P</a:t>
            </a:r>
            <a:r>
              <a:rPr b="1"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×⋯×P</a:t>
            </a:r>
            <a:r>
              <a:rPr b="1" baseline="30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b="1" baseline="-2500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Where P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,P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,P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……P</a:t>
            </a:r>
            <a:r>
              <a:rPr baseline="-25000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Prime Numbers</a:t>
            </a:r>
            <a:endParaRPr baseline="-25000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then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factors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 :-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(a+1)(b+1)…(m+1)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 24= = 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×3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→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factors = (3+1)(1+1)=8</a:t>
            </a:r>
            <a:endParaRPr/>
          </a:p>
        </p:txBody>
      </p:sp>
      <p:sp>
        <p:nvSpPr>
          <p:cNvPr id="148" name="Google Shape;148;p4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55" name="Google Shape;15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56" name="Google Shape;1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5"/>
          <p:cNvSpPr txBox="1"/>
          <p:nvPr/>
        </p:nvSpPr>
        <p:spPr>
          <a:xfrm>
            <a:off x="1478717" y="1303261"/>
            <a:ext cx="92346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1. How many factors are there in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7</a:t>
            </a:r>
            <a:r>
              <a:rPr baseline="30000"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lphaL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		b) 122		c)126		d)112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2. 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factors of the number 2</a:t>
            </a:r>
            <a:r>
              <a:rPr baseline="30000"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5</a:t>
            </a:r>
            <a:r>
              <a:rPr baseline="30000"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10</a:t>
            </a:r>
            <a:r>
              <a:rPr baseline="30000"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0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are there?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lphaLcParenR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594		b) 420		c)  628		d) 980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3. How many factors are there in 2560?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20		b) 22		c)26		d)30 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67" name="Google Shape;16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6"/>
          <p:cNvSpPr txBox="1"/>
          <p:nvPr/>
        </p:nvSpPr>
        <p:spPr>
          <a:xfrm>
            <a:off x="1524000" y="1849081"/>
            <a:ext cx="9234566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even Factors and odd factors: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N is a number.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			N=P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×P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P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⋯×P</a:t>
            </a:r>
            <a:r>
              <a:rPr b="1"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suppose that P</a:t>
            </a:r>
            <a:r>
              <a:rPr baseline="-25000"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only even prime no-2 anP</a:t>
            </a:r>
            <a:r>
              <a:rPr baseline="-25000"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,P</a:t>
            </a:r>
            <a:r>
              <a:rPr baseline="-25000"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3….</a:t>
            </a:r>
            <a: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aseline="-25000"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odd prime numbers in prime factorization of N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Odd no of factors </a:t>
            </a:r>
            <a: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1* 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(b+1)(c+1)….(m+1) (Consider power of 2 or P</a:t>
            </a:r>
            <a:r>
              <a:rPr baseline="30000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1)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no of factors </a:t>
            </a:r>
            <a:r>
              <a:rPr lang="en-US" sz="20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(total no of factors) - (odd no of factors).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a*(b+1)(c+1)….(m+1)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(Take power of 2 as it is and add 1 in other powers and multiply)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77" name="Google Shape;17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1480457" y="1166843"/>
            <a:ext cx="9372600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4. Find how many Even and Odd factors are there in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7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5. Find how many Even and Odd factors are there in 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3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5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x 10</a:t>
            </a:r>
            <a:r>
              <a:rPr baseline="30000"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-US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6. Find how many Even and Odd factors are there in 2560?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188" name="Google Shape;18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81366" y="2235538"/>
            <a:ext cx="7453234" cy="146838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8"/>
          <p:cNvSpPr txBox="1"/>
          <p:nvPr/>
        </p:nvSpPr>
        <p:spPr>
          <a:xfrm>
            <a:off x="2808292" y="1191919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N is a number.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			N=P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 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⋯×P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endParaRPr/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5284" y="4304921"/>
            <a:ext cx="6269855" cy="102884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8"/>
          <p:cNvSpPr txBox="1"/>
          <p:nvPr/>
        </p:nvSpPr>
        <p:spPr>
          <a:xfrm>
            <a:off x="2487385" y="3796739"/>
            <a:ext cx="72172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Example:- N=36     : -         </a:t>
            </a:r>
            <a:r>
              <a:rPr b="1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baseline="30000" lang="en-US" sz="2400">
                <a:solidFill>
                  <a:srgbClr val="2828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×3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2601686" y="5386365"/>
            <a:ext cx="73043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List all factors of 36:- 1, 2, 3, 4, 6, 9, 12, 18, 36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Sum: </a:t>
            </a:r>
            <a:r>
              <a:rPr b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1+2+3+4+6+9+12+18+36=91</a:t>
            </a:r>
            <a:r>
              <a:rPr b="0" i="0" lang="en-US" sz="1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825258" y="861226"/>
            <a:ext cx="10541483" cy="3517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FACTORS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2024-08-22T06:33:55Z</dcterms:created>
  <dc:creator>Deepak Gupta</dc:creator>
</cp:coreProperties>
</file>