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12192000"/>
  <p:notesSz cx="6858000" cy="9144000"/>
  <p:embeddedFontLst>
    <p:embeddedFont>
      <p:font typeface="Cambria Math"/>
      <p:regular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4" roundtripDataSignature="AMtx7mj9jEYbwO3DEssvKocOSfVJrP6O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F469E7-9480-4C10-9D7C-E8EE9DBF4025}">
  <a:tblStyle styleId="{78F469E7-9480-4C10-9D7C-E8EE9DBF402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CambriaMath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b59bc439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7b59bc439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7. Correct Option: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8. Correct Option: C</a:t>
            </a:r>
            <a:endParaRPr/>
          </a:p>
        </p:txBody>
      </p:sp>
      <p:sp>
        <p:nvSpPr>
          <p:cNvPr id="192" name="Google Shape;19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9. Correct Option: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 Correct option: C</a:t>
            </a:r>
            <a:endParaRPr/>
          </a:p>
        </p:txBody>
      </p:sp>
      <p:sp>
        <p:nvSpPr>
          <p:cNvPr id="202" name="Google Shape;20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11. Correct Option: D(512)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 Correct Option: C</a:t>
            </a:r>
            <a:endParaRPr/>
          </a:p>
        </p:txBody>
      </p:sp>
      <p:sp>
        <p:nvSpPr>
          <p:cNvPr id="212" name="Google Shape;21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13. Correct Option: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14. Correct Option: C</a:t>
            </a:r>
            <a:endParaRPr/>
          </a:p>
        </p:txBody>
      </p:sp>
      <p:sp>
        <p:nvSpPr>
          <p:cNvPr id="232" name="Google Shape;23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15. Correct Option: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16. Correct option: C</a:t>
            </a:r>
            <a:endParaRPr/>
          </a:p>
        </p:txBody>
      </p:sp>
      <p:sp>
        <p:nvSpPr>
          <p:cNvPr id="250" name="Google Shape;25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17. Correct Option: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18. Correct Option: D</a:t>
            </a:r>
            <a:endParaRPr/>
          </a:p>
        </p:txBody>
      </p:sp>
      <p:sp>
        <p:nvSpPr>
          <p:cNvPr id="268" name="Google Shape;268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b59bc439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7b59bc439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19. Correct Option: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20. Correct Option: C</a:t>
            </a:r>
            <a:endParaRPr/>
          </a:p>
        </p:txBody>
      </p:sp>
      <p:sp>
        <p:nvSpPr>
          <p:cNvPr id="278" name="Google Shape;27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19. Correct Option: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20. Correct Option: C</a:t>
            </a:r>
            <a:endParaRPr/>
          </a:p>
        </p:txBody>
      </p:sp>
      <p:sp>
        <p:nvSpPr>
          <p:cNvPr id="288" name="Google Shape;28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21. Correct Option: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22. Correct Option: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23. Correct Option: B</a:t>
            </a:r>
            <a:endParaRPr/>
          </a:p>
        </p:txBody>
      </p:sp>
      <p:sp>
        <p:nvSpPr>
          <p:cNvPr id="344" name="Google Shape;344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24. Correct Option: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25. Correct Option: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26. Correct Option: B</a:t>
            </a:r>
            <a:endParaRPr/>
          </a:p>
        </p:txBody>
      </p:sp>
      <p:sp>
        <p:nvSpPr>
          <p:cNvPr id="364" name="Google Shape;364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27. Correct Option: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28. Correct Option: C</a:t>
            </a:r>
            <a:endParaRPr/>
          </a:p>
        </p:txBody>
      </p:sp>
      <p:sp>
        <p:nvSpPr>
          <p:cNvPr id="387" name="Google Shape;387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29. Correct Option: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30. Correct Option: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 Correct option: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32. Correct Option: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33. Correct Option: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Option: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575 – 95 +120+25 = ?^2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480+120+25 = ?^2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625 = ?^2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? = 25</a:t>
            </a:r>
            <a:endParaRPr/>
          </a:p>
        </p:txBody>
      </p:sp>
      <p:sp>
        <p:nvSpPr>
          <p:cNvPr id="455" name="Google Shape;455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Option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BODMAS rule to solve this question,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{(841)^(</a:t>
            </a:r>
            <a:r>
              <a:rPr baseline="3000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1/2) </a:t>
            </a:r>
            <a:r>
              <a:rPr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× 6} + (12)^</a:t>
            </a:r>
            <a:r>
              <a:rPr baseline="3000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(?)^</a:t>
            </a:r>
            <a:r>
              <a:rPr baseline="3000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− 41 + 16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</a:t>
            </a:r>
            <a:r>
              <a:rPr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(29 × 6)+ 144 = ?^</a:t>
            </a:r>
            <a:r>
              <a:rPr baseline="3000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− 41 + 16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174 + 144 = ?^</a:t>
            </a:r>
            <a:r>
              <a:rPr baseline="3000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− 41 + 16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318= ?^</a:t>
            </a:r>
            <a:r>
              <a:rPr baseline="3000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− 41 + 16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318+ 41 − 16= ?^</a:t>
            </a:r>
            <a:r>
              <a:rPr baseline="3000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359 − 16 = ?^</a:t>
            </a:r>
            <a:r>
              <a:rPr baseline="3000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?^</a:t>
            </a:r>
            <a:r>
              <a:rPr baseline="3000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343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∴ </a:t>
            </a:r>
            <a:r>
              <a:rPr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= 7 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Option : 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19^2+20^2+21^2= ?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361+400+441= ?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𝟏𝟐𝟎𝟐=?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Option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[76 – {90 ÷ 5 ⨯ (24 – 36 ÷ 3) ÷ 3}]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 [76 – {90 ÷ 5 ⨯ (24 – 36 × 1/3) ÷ 3}]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 [76 – {90 ÷ 5 ⨯ (24 – 12) ÷ 3}]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 [76 – {90 × 1/5 ⨯ 12 × 1/3}]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[76 – {18 × 4}]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[76 – 72]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Option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480/6 - 11 × 5 + </a:t>
            </a:r>
            <a:r>
              <a:rPr b="0" i="0" lang="en-US" sz="12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√729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80 - 55 + 27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107 - 55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52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Option: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Taking lcm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Cambria Math"/>
                <a:ea typeface="Cambria Math"/>
                <a:cs typeface="Cambria Math"/>
                <a:sym typeface="Cambria Math"/>
              </a:rPr>
              <a:t>(6+8+3+4−36)/12=−15/12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 Option: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BODMAS RULE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162 ÷ [8 ÷ 4 × {13 + 14 - (3 + 10 - 13)}]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162 ÷ [2 × {27 - (13 - 13)}]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162 ÷ [2 × {27 - 0}]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162 ÷ [2 × 27]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162 ÷ 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7b59bc439f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37b59bc439f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7b59bc439f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37b59bc439f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7b59bc439f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37b59bc439f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b3bb60553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7b3bb60553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b3bb6055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7b3bb6055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Correct Option: C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Correct Option :A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Correct Option: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Correct Option: A</a:t>
            </a:r>
            <a:endParaRPr/>
          </a:p>
        </p:txBody>
      </p:sp>
      <p:sp>
        <p:nvSpPr>
          <p:cNvPr id="162" name="Google Shape;16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Correct Option: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Correct Option: C</a:t>
            </a:r>
            <a:endParaRPr/>
          </a:p>
        </p:txBody>
      </p:sp>
      <p:sp>
        <p:nvSpPr>
          <p:cNvPr id="172" name="Google Shape;17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4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1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b59bc439f_0_0"/>
          <p:cNvSpPr txBox="1"/>
          <p:nvPr>
            <p:ph type="ctrTitle"/>
          </p:nvPr>
        </p:nvSpPr>
        <p:spPr>
          <a:xfrm>
            <a:off x="1615984" y="1404408"/>
            <a:ext cx="8366100" cy="46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eorgia"/>
              <a:buNone/>
            </a:pPr>
            <a:r>
              <a:rPr b="1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Vedic Maths and Simplification</a:t>
            </a:r>
            <a:br>
              <a:rPr b="1" lang="en-US" sz="6600">
                <a:latin typeface="Georgia"/>
                <a:ea typeface="Georgia"/>
                <a:cs typeface="Georgia"/>
                <a:sym typeface="Georgia"/>
              </a:rPr>
            </a:br>
            <a:br>
              <a:rPr b="1" lang="en-US" sz="4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Session No.: </a:t>
            </a: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Course Name: </a:t>
            </a: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Course Code: O1UA422L</a:t>
            </a: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Instructor Name:</a:t>
            </a: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Duration: 50 Mins</a:t>
            </a: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Date of Conduction of Class: </a:t>
            </a: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endParaRPr b="1" sz="4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g37b59bc439f_0_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pic>
        <p:nvPicPr>
          <p:cNvPr descr="A blue circle with text and words&#10;&#10;Description automatically generated" id="90" name="Google Shape;90;g37b59bc439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5" y="176753"/>
            <a:ext cx="892851" cy="89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37b59bc439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2846725" cy="55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183" name="Google Shape;1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7"/>
          <p:cNvSpPr/>
          <p:nvPr/>
        </p:nvSpPr>
        <p:spPr>
          <a:xfrm>
            <a:off x="558702" y="1111204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490658" y="1137137"/>
            <a:ext cx="111605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DIVISION BY 5, 25, 125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457200" y="1445339"/>
            <a:ext cx="11194026" cy="3752304"/>
          </a:xfrm>
          <a:prstGeom prst="roundRect">
            <a:avLst>
              <a:gd fmla="val 3539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505516" y="1878432"/>
            <a:ext cx="1114571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5, multiply number by 2 and divide by 10.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25, multiply number by 4 and divide by 100.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125, multiply number by 8 and divide by 1000.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194" name="Google Shape;1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8"/>
          <p:cNvSpPr/>
          <p:nvPr/>
        </p:nvSpPr>
        <p:spPr>
          <a:xfrm>
            <a:off x="457200" y="1102937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439272" y="1871420"/>
            <a:ext cx="11194026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Find the value of  840 / 5? 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A)268		B) 168		C) 328		D) None 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Find the value of  152 / 5?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31.4		B) 32.4		C) 30.4		D) 33.4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469434" y="1135160"/>
            <a:ext cx="111817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204" name="Google Shape;2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/>
          <p:nvPr/>
        </p:nvSpPr>
        <p:spPr>
          <a:xfrm>
            <a:off x="457200" y="1159495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7" name="Google Shape;207;p9"/>
          <p:cNvSpPr txBox="1"/>
          <p:nvPr/>
        </p:nvSpPr>
        <p:spPr>
          <a:xfrm>
            <a:off x="439272" y="1965689"/>
            <a:ext cx="11194026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Find the value of  284 / 25? 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12.16		B) 11.36		C) 10.26		D) None 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Find the value of  452 / 25?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18.28		B) 18.18		C) 18.08		D) 18.38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478861" y="1187350"/>
            <a:ext cx="111817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214" name="Google Shape;2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/>
          <p:nvPr/>
        </p:nvSpPr>
        <p:spPr>
          <a:xfrm>
            <a:off x="457200" y="1159499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" name="Google Shape;217;p10"/>
          <p:cNvSpPr txBox="1"/>
          <p:nvPr/>
        </p:nvSpPr>
        <p:spPr>
          <a:xfrm>
            <a:off x="457200" y="2077457"/>
            <a:ext cx="11194026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 Find the value of  64000 / 125? 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522		B) 412		C) 612		D) None 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 Find the value of  5860 / 125?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48.88		B) 56.88		C) 46.88		D) None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451506" y="1183729"/>
            <a:ext cx="111817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223" name="Google Shape;2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1"/>
          <p:cNvSpPr/>
          <p:nvPr/>
        </p:nvSpPr>
        <p:spPr>
          <a:xfrm>
            <a:off x="466627" y="1225482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454686" y="1234483"/>
            <a:ext cx="1119654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imes New Roman"/>
              <a:buNone/>
            </a:pPr>
            <a:r>
              <a:rPr b="1" i="0" lang="en-US" sz="27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 OF NUMBERS WITH SERIES OF 1’s: 1, 11, 111….</a:t>
            </a:r>
            <a:endParaRPr b="1" i="0" sz="27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1"/>
          <p:cNvSpPr/>
          <p:nvPr/>
        </p:nvSpPr>
        <p:spPr>
          <a:xfrm>
            <a:off x="454686" y="1915541"/>
            <a:ext cx="11196540" cy="3924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MULTIPLY BY 11: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Write the rightmost digit as it is.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We add digits to the left in pair of 2.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 Repeat step 2 till leftmost digit.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52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x 11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5/(5+2)/2 =572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Step4: Write left hand most digit as it is.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11"/>
          <p:cNvCxnSpPr/>
          <p:nvPr/>
        </p:nvCxnSpPr>
        <p:spPr>
          <a:xfrm>
            <a:off x="1401097" y="4306529"/>
            <a:ext cx="132091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234" name="Google Shape;2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2"/>
          <p:cNvSpPr/>
          <p:nvPr/>
        </p:nvSpPr>
        <p:spPr>
          <a:xfrm>
            <a:off x="457200" y="1178348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439272" y="2083846"/>
            <a:ext cx="11194026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 Find the value of  24 x 11? 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264		B) 224		C) 244		D) None 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14. Find the value of  152 x 11?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2672		B) 1572		C) 1672		D) 1872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242" name="Google Shape;24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3"/>
          <p:cNvSpPr/>
          <p:nvPr/>
        </p:nvSpPr>
        <p:spPr>
          <a:xfrm>
            <a:off x="466627" y="1197202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5" name="Google Shape;245;p13"/>
          <p:cNvSpPr txBox="1"/>
          <p:nvPr/>
        </p:nvSpPr>
        <p:spPr>
          <a:xfrm>
            <a:off x="454686" y="1272190"/>
            <a:ext cx="1119654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 OF NUMBERS WITH SERIES OF 1’s: 1, 11, 111….</a:t>
            </a:r>
            <a:endParaRPr b="1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3"/>
          <p:cNvSpPr/>
          <p:nvPr/>
        </p:nvSpPr>
        <p:spPr>
          <a:xfrm>
            <a:off x="454686" y="1946825"/>
            <a:ext cx="11196540" cy="3429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MULTIPLY BY 11,111,1111: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 being multiplied by 11, 111, 1111, etc. accordingly the numbers will be added in doublets, triplets etc.</a:t>
            </a: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	           243</a:t>
            </a: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X   111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2/(2+4)/(2+4+3)/(4+3)/3</a:t>
            </a: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=26973</a:t>
            </a:r>
            <a:endParaRPr b="1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252" name="Google Shape;25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4"/>
          <p:cNvSpPr/>
          <p:nvPr/>
        </p:nvSpPr>
        <p:spPr>
          <a:xfrm>
            <a:off x="457200" y="1131214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457200" y="1093514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457200" y="2077457"/>
            <a:ext cx="11194026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15. Find the value of  24 x 111? 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2664		B) 2464		C) 2444		D) None 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16. Find the value of  152 x 111?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26722		B) 15722		C) 16872		D) 18722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261" name="Google Shape;26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5"/>
          <p:cNvSpPr/>
          <p:nvPr/>
        </p:nvSpPr>
        <p:spPr>
          <a:xfrm>
            <a:off x="457200" y="1150068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 OF NUMBERS WITH SERIES OF 9’s: 9, 99, 999….</a:t>
            </a:r>
            <a:endParaRPr b="1" i="0" sz="2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5"/>
          <p:cNvSpPr/>
          <p:nvPr/>
        </p:nvSpPr>
        <p:spPr>
          <a:xfrm>
            <a:off x="498987" y="1882125"/>
            <a:ext cx="11194026" cy="397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multiply any number with 9,99 &amp; 999… 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1:- Write number of zeroes equal to number of 9s on the right hand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side of the number to be multiplied. 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2:- Now subtract the number to be multiplied from this number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example:- 8*9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 :- Write one zero with 8 to make the number as 80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 :- Now subtract 8 from 80 i.e. 80-8 = 72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So 8*9 = 72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270" name="Google Shape;2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6"/>
          <p:cNvSpPr/>
          <p:nvPr/>
        </p:nvSpPr>
        <p:spPr>
          <a:xfrm>
            <a:off x="457200" y="1112361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457200" y="1953616"/>
            <a:ext cx="11194026" cy="4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17. Find the value of  257*9? 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2353		B) 2303		C) 2313		D) 2363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18. Find the value of  58*99?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5632  		B) 6182		C) 6822		D) 5742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457200" y="1150075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b59bc439f_0_7"/>
          <p:cNvSpPr txBox="1"/>
          <p:nvPr>
            <p:ph type="title"/>
          </p:nvPr>
        </p:nvSpPr>
        <p:spPr>
          <a:xfrm>
            <a:off x="479165" y="749508"/>
            <a:ext cx="97185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Learning Outcome: </a:t>
            </a:r>
            <a:endParaRPr/>
          </a:p>
        </p:txBody>
      </p:sp>
      <p:sp>
        <p:nvSpPr>
          <p:cNvPr id="97" name="Google Shape;97;g37b59bc439f_0_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98" name="Google Shape;98;g37b59bc439f_0_7"/>
          <p:cNvSpPr txBox="1"/>
          <p:nvPr>
            <p:ph idx="12" type="sldNum"/>
          </p:nvPr>
        </p:nvSpPr>
        <p:spPr>
          <a:xfrm>
            <a:off x="6457950" y="6356350"/>
            <a:ext cx="205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9" name="Google Shape;99;g37b59bc439f_0_7"/>
          <p:cNvGrpSpPr/>
          <p:nvPr/>
        </p:nvGrpSpPr>
        <p:grpSpPr>
          <a:xfrm>
            <a:off x="425975" y="2094875"/>
            <a:ext cx="10927770" cy="3822561"/>
            <a:chOff x="4" y="-2"/>
            <a:chExt cx="10927770" cy="3689374"/>
          </a:xfrm>
        </p:grpSpPr>
        <p:sp>
          <p:nvSpPr>
            <p:cNvPr id="100" name="Google Shape;100;g37b59bc439f_0_7"/>
            <p:cNvSpPr/>
            <p:nvPr/>
          </p:nvSpPr>
          <p:spPr>
            <a:xfrm>
              <a:off x="4" y="-2"/>
              <a:ext cx="9288600" cy="1851600"/>
            </a:xfrm>
            <a:prstGeom prst="roundRect">
              <a:avLst>
                <a:gd fmla="val 10000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g37b59bc439f_0_7"/>
            <p:cNvSpPr txBox="1"/>
            <p:nvPr/>
          </p:nvSpPr>
          <p:spPr>
            <a:xfrm>
              <a:off x="48629" y="48623"/>
              <a:ext cx="8997000" cy="16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350" lIns="213350" spcFirstLastPara="1" rIns="213350" wrap="square" tIns="21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6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Learning Outcome 1: </a:t>
              </a: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Apply Vedic Maths techniques to perform faster calculations useful for aptitude exams.</a:t>
              </a:r>
              <a:endPara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g37b59bc439f_0_7"/>
            <p:cNvSpPr/>
            <p:nvPr/>
          </p:nvSpPr>
          <p:spPr>
            <a:xfrm>
              <a:off x="1639174" y="2029172"/>
              <a:ext cx="9288600" cy="1660200"/>
            </a:xfrm>
            <a:prstGeom prst="roundRect">
              <a:avLst>
                <a:gd fmla="val 10000" name="adj"/>
              </a:avLst>
            </a:prstGeom>
            <a:solidFill>
              <a:srgbClr val="186923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g37b59bc439f_0_7"/>
            <p:cNvSpPr txBox="1"/>
            <p:nvPr/>
          </p:nvSpPr>
          <p:spPr>
            <a:xfrm>
              <a:off x="1687795" y="2077798"/>
              <a:ext cx="7572600" cy="15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350" lIns="213350" spcFirstLastPara="1" rIns="213350" wrap="square" tIns="21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600"/>
                <a:buFont typeface="Calibri"/>
                <a:buNone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Learning Outcome 2: </a:t>
              </a:r>
              <a:r>
                <a:rPr lang="en-US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Simplify arithmetic expressions using BODMAS rules and short-cut methods for aptitude exams.</a:t>
              </a:r>
              <a:endPara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g37b59bc439f_0_7"/>
            <p:cNvSpPr/>
            <p:nvPr/>
          </p:nvSpPr>
          <p:spPr>
            <a:xfrm>
              <a:off x="8209503" y="1305127"/>
              <a:ext cx="1079100" cy="107910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6D4CC">
                <a:alpha val="89800"/>
              </a:srgbClr>
            </a:solidFill>
            <a:ln cap="flat" cmpd="sng" w="19050">
              <a:solidFill>
                <a:srgbClr val="F6D4CC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g37b59bc439f_0_7"/>
            <p:cNvSpPr txBox="1"/>
            <p:nvPr/>
          </p:nvSpPr>
          <p:spPr>
            <a:xfrm>
              <a:off x="8452312" y="1305127"/>
              <a:ext cx="593400" cy="8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blue circle with text and words&#10;&#10;Description automatically generated" id="106" name="Google Shape;106;g37b59bc439f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656049" cy="65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37b59bc439f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2846725" cy="55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280" name="Google Shape;2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7"/>
          <p:cNvSpPr/>
          <p:nvPr/>
        </p:nvSpPr>
        <p:spPr>
          <a:xfrm>
            <a:off x="457200" y="1131213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3" name="Google Shape;283;p17"/>
          <p:cNvSpPr txBox="1"/>
          <p:nvPr/>
        </p:nvSpPr>
        <p:spPr>
          <a:xfrm>
            <a:off x="457200" y="1930459"/>
            <a:ext cx="11194026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19. Find the value of  436*99? 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A)39452  		B) 43164		C) 44724		D) 42492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20.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 the value of  689*999?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A)687431  		B) 688411		C) 688311		D) 688321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7"/>
          <p:cNvSpPr txBox="1"/>
          <p:nvPr/>
        </p:nvSpPr>
        <p:spPr>
          <a:xfrm>
            <a:off x="457200" y="1112371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290" name="Google Shape;2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8"/>
          <p:cNvSpPr/>
          <p:nvPr/>
        </p:nvSpPr>
        <p:spPr>
          <a:xfrm>
            <a:off x="457200" y="1234915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3" name="Google Shape;293;p18"/>
          <p:cNvSpPr txBox="1"/>
          <p:nvPr/>
        </p:nvSpPr>
        <p:spPr>
          <a:xfrm>
            <a:off x="457200" y="2165974"/>
            <a:ext cx="11194026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19. Find the value of  436*99? 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A)39452  		B) 43164		C) 44724		D) 42492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20.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 the value of  689*999?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A)687431  		B) 688411		C) 688311		D) 688321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457200" y="1253769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299" name="Google Shape;2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9"/>
          <p:cNvSpPr/>
          <p:nvPr/>
        </p:nvSpPr>
        <p:spPr>
          <a:xfrm>
            <a:off x="457200" y="1093507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2" name="Google Shape;302;p19"/>
          <p:cNvSpPr txBox="1"/>
          <p:nvPr/>
        </p:nvSpPr>
        <p:spPr>
          <a:xfrm>
            <a:off x="457200" y="1669841"/>
            <a:ext cx="11194026" cy="521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Squares of 2-digit numbers: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Base value: Lets find the square of 44.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base as 40.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square will be = (44+4)*40 +4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1920+16 = 1936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Face Value Method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use the formula to calculate the square of any two digit number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(ab)</a:t>
            </a:r>
            <a:r>
              <a:rPr b="1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="1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2*a*b | b</a:t>
            </a:r>
            <a:r>
              <a:rPr b="1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baseline="3000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19"/>
          <p:cNvSpPr txBox="1"/>
          <p:nvPr/>
        </p:nvSpPr>
        <p:spPr>
          <a:xfrm>
            <a:off x="457200" y="1093515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Squares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308" name="Google Shape;3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0"/>
          <p:cNvSpPr/>
          <p:nvPr/>
        </p:nvSpPr>
        <p:spPr>
          <a:xfrm>
            <a:off x="457200" y="1121790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457200" y="1971465"/>
            <a:ext cx="11326760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according to this method Square of any number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</a:t>
            </a:r>
            <a:r>
              <a:rPr b="1" i="0" lang="en-US" sz="21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&gt;Base value</a:t>
            </a:r>
            <a:r>
              <a:rPr b="0" i="0" lang="en-US" sz="21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[(Number + (number - base value)] × Base value + (Number - Base value)</a:t>
            </a:r>
            <a:r>
              <a:rPr b="0" baseline="30000" i="0" lang="en-US" sz="21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21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Times New Roman"/>
              <a:buNone/>
            </a:pPr>
            <a:r>
              <a:rPr b="0" i="0" lang="en-US" sz="21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</a:t>
            </a:r>
            <a:r>
              <a:rPr b="1" i="0" lang="en-US" sz="21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value &gt;Number</a:t>
            </a:r>
            <a:r>
              <a:rPr b="0" i="0" lang="en-US" sz="21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[(Number - (base value - number)] × Base value + (Base value - Number )</a:t>
            </a:r>
            <a:r>
              <a:rPr b="0" baseline="30000" i="0" lang="en-US" sz="21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21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457200" y="3265980"/>
            <a:ext cx="11194026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AutoNum type="arabicPeriod"/>
            </a:pPr>
            <a:r>
              <a:rPr b="1" i="0" lang="en-US" sz="2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BASE VALUE 100</a:t>
            </a:r>
            <a:endParaRPr b="0" i="0" sz="28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 To find the square of 106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As, 106 = 100+6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Lets take the base value as 100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So, the square of 106 = (106+6)×Base+6</a:t>
            </a:r>
            <a:r>
              <a:rPr b="0" baseline="30000" i="0" lang="en-US" sz="2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2 </a:t>
            </a:r>
            <a:endParaRPr b="0" i="0" sz="28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= 11200+36= 11236</a:t>
            </a:r>
            <a:endParaRPr b="0" i="0" sz="28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20"/>
          <p:cNvSpPr txBox="1"/>
          <p:nvPr/>
        </p:nvSpPr>
        <p:spPr>
          <a:xfrm>
            <a:off x="457200" y="1131221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Squares: Base Method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318" name="Google Shape;3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1"/>
          <p:cNvSpPr/>
          <p:nvPr/>
        </p:nvSpPr>
        <p:spPr>
          <a:xfrm>
            <a:off x="457200" y="1168921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457201" y="2182982"/>
            <a:ext cx="11194025" cy="3785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FOR BASE VALUE 200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find the square of 206.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As, 206 = (200+ 6)</a:t>
            </a:r>
            <a:endParaRPr b="0" i="0" sz="24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the square will be=  (206+6) ×200+6</a:t>
            </a:r>
            <a:r>
              <a:rPr b="0" baseline="3000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= 42400+36 = 42436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FOR BASE VALUE 50</a:t>
            </a:r>
            <a:endParaRPr b="0" i="0" sz="24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To find the square of 41?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As, 41 = 50- 9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So, the square will be = (41-9) ×50 + 9</a:t>
            </a:r>
            <a:r>
              <a:rPr b="0" baseline="3000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2 </a:t>
            </a:r>
            <a:endParaRPr b="0" i="0" sz="24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=1600 + 81 = 1681 Ans.</a:t>
            </a:r>
            <a:endParaRPr b="0" i="0" sz="24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21"/>
          <p:cNvSpPr txBox="1"/>
          <p:nvPr/>
        </p:nvSpPr>
        <p:spPr>
          <a:xfrm>
            <a:off x="457200" y="1187782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Squares: Base Method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327" name="Google Shape;3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2"/>
          <p:cNvSpPr/>
          <p:nvPr/>
        </p:nvSpPr>
        <p:spPr>
          <a:xfrm>
            <a:off x="457200" y="1216055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0" name="Google Shape;330;p22"/>
          <p:cNvSpPr/>
          <p:nvPr/>
        </p:nvSpPr>
        <p:spPr>
          <a:xfrm>
            <a:off x="457200" y="2032515"/>
            <a:ext cx="11194026" cy="4154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ANY OTHER BASE VALUE</a:t>
            </a:r>
            <a:endParaRPr b="0" i="0" sz="24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(i) To find the square of 76 </a:t>
            </a:r>
            <a:endParaRPr b="0" i="0" sz="24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Consider Base = 70</a:t>
            </a:r>
            <a:endParaRPr b="0" i="0" sz="24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As, 76 = 70+6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So , square of number = (76+6)×70+ 6</a:t>
            </a:r>
            <a:r>
              <a:rPr b="0" baseline="3000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=5740 + 36 = 5776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(ii) To find the square of 145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Consider Base = 150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As, 145 = 150-5</a:t>
            </a:r>
            <a:endParaRPr b="0" i="0" sz="24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So, square of number = (145-5) ×150 + 5</a:t>
            </a:r>
            <a:r>
              <a:rPr b="0" baseline="3000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b="0" baseline="3000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                                                                  =</a:t>
            </a:r>
            <a:r>
              <a:rPr b="0" i="0" lang="en-US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21025</a:t>
            </a:r>
            <a:endParaRPr b="0" i="0" sz="24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457200" y="1244341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Squares: Base Method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336" name="Google Shape;3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3"/>
          <p:cNvSpPr/>
          <p:nvPr/>
        </p:nvSpPr>
        <p:spPr>
          <a:xfrm>
            <a:off x="457200" y="1093510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9" name="Google Shape;339;p23"/>
          <p:cNvSpPr txBox="1"/>
          <p:nvPr/>
        </p:nvSpPr>
        <p:spPr>
          <a:xfrm>
            <a:off x="457200" y="1789129"/>
            <a:ext cx="11194026" cy="521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Squares of three digit numbers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any number from 100-999 :- (588)^2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1:-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Take the difference of this number and the nearest number ending with zero. Lets take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that number be 600, so difference will be 600-588 = 12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2:-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Take square of this difference and that will be 12^2 = 144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3:-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Now first add and then subtract the difference from step 1.  i.e. 600 and 576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4:-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Multiply 600 and 576 and then add 144(from step 2) in the result, so it will become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(588)^2 = 576*600 + 144 = 345600+144 = 345744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Base value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588=600-12, so take the base value as 600.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square of the number will be= (588-12)*600 +12</a:t>
            </a:r>
            <a:r>
              <a:rPr b="0" baseline="3000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345600+144 = 345744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3"/>
          <p:cNvSpPr txBox="1"/>
          <p:nvPr/>
        </p:nvSpPr>
        <p:spPr>
          <a:xfrm>
            <a:off x="457200" y="1102944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Squares: Base Method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346" name="Google Shape;3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4"/>
          <p:cNvSpPr/>
          <p:nvPr/>
        </p:nvSpPr>
        <p:spPr>
          <a:xfrm>
            <a:off x="457200" y="1168921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9" name="Google Shape;349;p24"/>
          <p:cNvSpPr txBox="1"/>
          <p:nvPr/>
        </p:nvSpPr>
        <p:spPr>
          <a:xfrm>
            <a:off x="457200" y="1197209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24"/>
          <p:cNvSpPr txBox="1"/>
          <p:nvPr/>
        </p:nvSpPr>
        <p:spPr>
          <a:xfrm>
            <a:off x="457200" y="2182982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 Find the square of  46?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2116		B) 2378		C) 2216		D) 2316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22. Find the square of  396?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156216 		B) 156816		C) 152664		D) 161664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23. Find the square of  112?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11544		B) 12544		C) 11344		D) 12444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355" name="Google Shape;3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Google Shape;357;p25"/>
          <p:cNvCxnSpPr/>
          <p:nvPr/>
        </p:nvCxnSpPr>
        <p:spPr>
          <a:xfrm rot="10800000">
            <a:off x="2722012" y="6412182"/>
            <a:ext cx="6414753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8" name="Google Shape;358;p25"/>
          <p:cNvSpPr/>
          <p:nvPr/>
        </p:nvSpPr>
        <p:spPr>
          <a:xfrm>
            <a:off x="457200" y="1100121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59" name="Google Shape;35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9800" y="1616242"/>
            <a:ext cx="7543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5"/>
          <p:cNvSpPr txBox="1"/>
          <p:nvPr/>
        </p:nvSpPr>
        <p:spPr>
          <a:xfrm>
            <a:off x="457200" y="1109559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 OF NUMBER ENDING WITH 5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366" name="Google Shape;3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6"/>
          <p:cNvSpPr/>
          <p:nvPr/>
        </p:nvSpPr>
        <p:spPr>
          <a:xfrm>
            <a:off x="457200" y="1140645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9" name="Google Shape;369;p26"/>
          <p:cNvSpPr txBox="1"/>
          <p:nvPr/>
        </p:nvSpPr>
        <p:spPr>
          <a:xfrm>
            <a:off x="457200" y="1165508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APPLICATION</a:t>
            </a:r>
            <a:endParaRPr b="1" i="0" sz="2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439272" y="2088970"/>
            <a:ext cx="11194026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 Find the square of  55?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2025		B) 3225		C) 3025		D) 2525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25. Find the square of  95?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9025		B) 9925		C) 7225		D) NONE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26. Find the square of  65?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4825		B) 4225		C) 3625		D) 3025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/>
          <p:nvPr/>
        </p:nvSpPr>
        <p:spPr>
          <a:xfrm>
            <a:off x="457200" y="1519076"/>
            <a:ext cx="11253019" cy="678426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471949" y="1607569"/>
            <a:ext cx="112382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Vedic Mathematics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471948" y="2215845"/>
            <a:ext cx="11470669" cy="3539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0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VINCULAM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 &amp; Division with powers of 5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 with series of 1s</a:t>
            </a:r>
            <a:endParaRPr sz="1000"/>
          </a:p>
          <a:p>
            <a:pPr indent="-260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 with series of 9s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 of 2-digit and 3-digit numbers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Squares of 2-digit numbers: Base Value &amp; Face Value Method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 root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Cubes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Cube root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375" name="Google Shape;3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10765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7"/>
          <p:cNvSpPr/>
          <p:nvPr/>
        </p:nvSpPr>
        <p:spPr>
          <a:xfrm>
            <a:off x="457200" y="1046375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8" name="Google Shape;378;p27"/>
          <p:cNvSpPr txBox="1"/>
          <p:nvPr/>
        </p:nvSpPr>
        <p:spPr>
          <a:xfrm>
            <a:off x="457200" y="1006594"/>
            <a:ext cx="11194025" cy="530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 ROOT SHORTCUTS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(For Perfect Square Numbers Only)</a:t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27"/>
          <p:cNvSpPr txBox="1"/>
          <p:nvPr/>
        </p:nvSpPr>
        <p:spPr>
          <a:xfrm>
            <a:off x="486777" y="1544631"/>
            <a:ext cx="11134869" cy="139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Check unit digit of the no. (in pair).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Select whose square less than remaining no.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Multiply no. with consecutively next no.    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Compare &amp; select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0" name="Google Shape;380;p27"/>
          <p:cNvGraphicFramePr/>
          <p:nvPr/>
        </p:nvGraphicFramePr>
        <p:xfrm>
          <a:off x="516355" y="3035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{78F469E7-9480-4C10-9D7C-E8EE9DBF4025}</a:tableStyleId>
              </a:tblPr>
              <a:tblGrid>
                <a:gridCol w="1704350"/>
                <a:gridCol w="1460875"/>
                <a:gridCol w="1339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Square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Last digit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36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49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64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81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81" name="Google Shape;381;p27"/>
          <p:cNvSpPr txBox="1"/>
          <p:nvPr/>
        </p:nvSpPr>
        <p:spPr>
          <a:xfrm>
            <a:off x="7469537" y="2612565"/>
            <a:ext cx="34290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Example:125</a:t>
            </a:r>
            <a:r>
              <a:rPr b="1" i="0" lang="en-US" sz="2000" u="sng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44</a:t>
            </a:r>
            <a:endParaRPr b="0" i="0" sz="2000" u="sng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11		2 or 8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r>
              <a:rPr b="1" baseline="3000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&lt;125&lt;12</a:t>
            </a:r>
            <a:r>
              <a:rPr b="1" baseline="3000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</a:pPr>
            <a:r>
              <a:rPr b="1" baseline="3000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Now, 11*12 = 132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125&lt;132; So, we’ll choose the smaller number i.e. 11.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Answer will be 112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82" name="Google Shape;382;p27"/>
          <p:cNvCxnSpPr/>
          <p:nvPr/>
        </p:nvCxnSpPr>
        <p:spPr>
          <a:xfrm flipH="1">
            <a:off x="7858157" y="2907486"/>
            <a:ext cx="907256" cy="4876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383" name="Google Shape;383;p27"/>
          <p:cNvCxnSpPr/>
          <p:nvPr/>
        </p:nvCxnSpPr>
        <p:spPr>
          <a:xfrm>
            <a:off x="9184037" y="2907486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389" name="Google Shape;3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8"/>
          <p:cNvSpPr/>
          <p:nvPr/>
        </p:nvSpPr>
        <p:spPr>
          <a:xfrm>
            <a:off x="457200" y="1112364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2" name="Google Shape;392;p28"/>
          <p:cNvSpPr txBox="1"/>
          <p:nvPr/>
        </p:nvSpPr>
        <p:spPr>
          <a:xfrm>
            <a:off x="439272" y="2046993"/>
            <a:ext cx="11194026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27. Find the square root of  14641?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121  		B) 91			C) 111			D) 141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28. Find the square root of  233289?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587		B) 377		C) 483			D) 733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8"/>
          <p:cNvSpPr txBox="1"/>
          <p:nvPr/>
        </p:nvSpPr>
        <p:spPr>
          <a:xfrm>
            <a:off x="457200" y="1131221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APPLICATION</a:t>
            </a:r>
            <a:endParaRPr b="1" i="0" sz="2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398" name="Google Shape;3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387" y="1183667"/>
            <a:ext cx="11193226" cy="4980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406" name="Google Shape;40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0"/>
          <p:cNvSpPr/>
          <p:nvPr/>
        </p:nvSpPr>
        <p:spPr>
          <a:xfrm>
            <a:off x="457200" y="1150072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9" name="Google Shape;409;p30"/>
          <p:cNvSpPr txBox="1"/>
          <p:nvPr/>
        </p:nvSpPr>
        <p:spPr>
          <a:xfrm>
            <a:off x="457200" y="2182982"/>
            <a:ext cx="11194026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29. Find the Cube of  17?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4179  		B) 4963		C) 3821		D) 4913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30. Find the Cube of  24?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14178  		B) 14964		C) 13824		D) 13148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31. Find the Cube of  73?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384131  		B) 389017		C) 413141		D) 361487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30"/>
          <p:cNvSpPr txBox="1"/>
          <p:nvPr/>
        </p:nvSpPr>
        <p:spPr>
          <a:xfrm>
            <a:off x="457200" y="1140652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APPLICATION</a:t>
            </a:r>
            <a:endParaRPr b="1" i="0" sz="2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415" name="Google Shape;4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8248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1"/>
          <p:cNvSpPr/>
          <p:nvPr/>
        </p:nvSpPr>
        <p:spPr>
          <a:xfrm>
            <a:off x="457200" y="1004075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8" name="Google Shape;418;p31"/>
          <p:cNvSpPr txBox="1"/>
          <p:nvPr/>
        </p:nvSpPr>
        <p:spPr>
          <a:xfrm>
            <a:off x="642745" y="1519591"/>
            <a:ext cx="10906509" cy="136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Check unit digit and write its corresponding last digit number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Ignore the last three digits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3:Select whose cube is less than or equal to the remaining digit.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Write that number with the corresponding number     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9" name="Google Shape;419;p31"/>
          <p:cNvGraphicFramePr/>
          <p:nvPr/>
        </p:nvGraphicFramePr>
        <p:xfrm>
          <a:off x="744716" y="29259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{78F469E7-9480-4C10-9D7C-E8EE9DBF4025}</a:tableStyleId>
              </a:tblPr>
              <a:tblGrid>
                <a:gridCol w="1423200"/>
                <a:gridCol w="1219875"/>
                <a:gridCol w="1118225"/>
              </a:tblGrid>
              <a:tr h="60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Cube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Last digit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64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125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216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343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512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729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20" name="Google Shape;420;p31"/>
          <p:cNvSpPr txBox="1"/>
          <p:nvPr/>
        </p:nvSpPr>
        <p:spPr>
          <a:xfrm>
            <a:off x="6362700" y="3237853"/>
            <a:ext cx="32766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Example:110592</a:t>
            </a:r>
            <a:endParaRPr b="0" i="0" sz="2000" u="sng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      8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4</a:t>
            </a:r>
            <a:r>
              <a:rPr b="1" baseline="3000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</a:pPr>
            <a:r>
              <a:rPr b="1" baseline="3000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Now, 48 will be the answer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21" name="Google Shape;421;p31"/>
          <p:cNvCxnSpPr/>
          <p:nvPr/>
        </p:nvCxnSpPr>
        <p:spPr>
          <a:xfrm rot="5400000">
            <a:off x="7063740" y="3885554"/>
            <a:ext cx="868680" cy="2743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22" name="Google Shape;422;p31"/>
          <p:cNvCxnSpPr/>
          <p:nvPr/>
        </p:nvCxnSpPr>
        <p:spPr>
          <a:xfrm flipH="1" rot="-5400000">
            <a:off x="8290560" y="3557894"/>
            <a:ext cx="335280" cy="3352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23" name="Google Shape;423;p31"/>
          <p:cNvSpPr txBox="1"/>
          <p:nvPr/>
        </p:nvSpPr>
        <p:spPr>
          <a:xfrm>
            <a:off x="439273" y="947513"/>
            <a:ext cx="11194025" cy="530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CUBE ROOT SHORTCUTS </a:t>
            </a:r>
            <a:endParaRPr b="0" i="0" sz="2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429" name="Google Shape;42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2"/>
          <p:cNvSpPr/>
          <p:nvPr/>
        </p:nvSpPr>
        <p:spPr>
          <a:xfrm>
            <a:off x="439272" y="1188282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2" name="Google Shape;432;p32"/>
          <p:cNvSpPr txBox="1"/>
          <p:nvPr/>
        </p:nvSpPr>
        <p:spPr>
          <a:xfrm>
            <a:off x="439272" y="2053066"/>
            <a:ext cx="11194026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32.Find the cube root of  5832?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14	  		B) 18			C) 16			D) 22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33.Find the cube root of 24389?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33 	 		B) 43			C) 23			D) 29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2"/>
          <p:cNvSpPr txBox="1"/>
          <p:nvPr/>
        </p:nvSpPr>
        <p:spPr>
          <a:xfrm>
            <a:off x="457200" y="1192333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APPLICATION</a:t>
            </a:r>
            <a:endParaRPr b="1" i="0" sz="2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438" name="Google Shape;43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3"/>
          <p:cNvSpPr txBox="1"/>
          <p:nvPr/>
        </p:nvSpPr>
        <p:spPr>
          <a:xfrm>
            <a:off x="457200" y="1349745"/>
            <a:ext cx="11038788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BODMAS?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BODMAS is a rule used to solve mathematical expressions in the correct order.</a:t>
            </a:r>
            <a:b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stands for: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→ Brackets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→ Of/Orders (powers, roots, etc.)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→ 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→ Multiplication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→ Addition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→ Subtraction</a:t>
            </a:r>
            <a:endParaRPr/>
          </a:p>
        </p:txBody>
      </p:sp>
      <p:sp>
        <p:nvSpPr>
          <p:cNvPr id="441" name="Google Shape;441;p33"/>
          <p:cNvSpPr/>
          <p:nvPr/>
        </p:nvSpPr>
        <p:spPr>
          <a:xfrm>
            <a:off x="457200" y="914397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2" name="Google Shape;442;p33"/>
          <p:cNvSpPr txBox="1"/>
          <p:nvPr/>
        </p:nvSpPr>
        <p:spPr>
          <a:xfrm>
            <a:off x="457200" y="914404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b="1" lang="en-US" sz="2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BODMAS</a:t>
            </a:r>
            <a:endParaRPr b="1" sz="2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447" name="Google Shape;44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4"/>
          <p:cNvSpPr txBox="1"/>
          <p:nvPr/>
        </p:nvSpPr>
        <p:spPr>
          <a:xfrm>
            <a:off x="457200" y="1880768"/>
            <a:ext cx="11092524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Solve: 120 + 15 × 20 ÷ 10.</a:t>
            </a:r>
            <a:endParaRPr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Sol: </a:t>
            </a:r>
            <a:endParaRPr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Applying BODMAS rule: </a:t>
            </a:r>
            <a:endParaRPr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First solve Divide </a:t>
            </a:r>
            <a:endParaRPr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120 + 15 × 20 /10 </a:t>
            </a:r>
            <a:endParaRPr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120 +15 x 2 </a:t>
            </a:r>
            <a:endParaRPr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 :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Solve multiplication</a:t>
            </a:r>
            <a:endParaRPr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120+30</a:t>
            </a:r>
            <a:endParaRPr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 :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Add</a:t>
            </a:r>
            <a:endParaRPr/>
          </a:p>
          <a:p>
            <a:pPr indent="0" lvl="0" marL="0" marR="0" rtl="0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150</a:t>
            </a:r>
            <a:endParaRPr/>
          </a:p>
        </p:txBody>
      </p:sp>
      <p:sp>
        <p:nvSpPr>
          <p:cNvPr id="450" name="Google Shape;450;p34"/>
          <p:cNvSpPr/>
          <p:nvPr/>
        </p:nvSpPr>
        <p:spPr>
          <a:xfrm>
            <a:off x="457200" y="1088573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51" name="Google Shape;451;p34"/>
          <p:cNvSpPr txBox="1"/>
          <p:nvPr/>
        </p:nvSpPr>
        <p:spPr>
          <a:xfrm>
            <a:off x="457200" y="1088578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b="1" lang="en-US" sz="2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APPLICATION</a:t>
            </a:r>
            <a:endParaRPr b="1" sz="2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457" name="Google Shape;45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5"/>
          <p:cNvSpPr txBox="1"/>
          <p:nvPr/>
        </p:nvSpPr>
        <p:spPr>
          <a:xfrm>
            <a:off x="493294" y="1995153"/>
            <a:ext cx="11121837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34. What will come in place of question mark (?) in the following equation?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575 - 95 + 120 + 25 = ?</a:t>
            </a:r>
            <a:r>
              <a:rPr b="1" baseline="30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125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eriod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5"/>
          <p:cNvSpPr/>
          <p:nvPr/>
        </p:nvSpPr>
        <p:spPr>
          <a:xfrm>
            <a:off x="457200" y="1110345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1" name="Google Shape;461;p35"/>
          <p:cNvSpPr txBox="1"/>
          <p:nvPr/>
        </p:nvSpPr>
        <p:spPr>
          <a:xfrm>
            <a:off x="457200" y="1110350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b="1" lang="en-US" sz="2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APPLICATION</a:t>
            </a:r>
            <a:endParaRPr b="1" sz="2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467" name="Google Shape;46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6"/>
          <p:cNvSpPr txBox="1"/>
          <p:nvPr/>
        </p:nvSpPr>
        <p:spPr>
          <a:xfrm>
            <a:off x="457200" y="1984268"/>
            <a:ext cx="11029983" cy="351326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991" l="-1105" r="0" t="-190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0" name="Google Shape;470;p36"/>
          <p:cNvSpPr/>
          <p:nvPr/>
        </p:nvSpPr>
        <p:spPr>
          <a:xfrm>
            <a:off x="457200" y="1132117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1" name="Google Shape;471;p36"/>
          <p:cNvSpPr txBox="1"/>
          <p:nvPr/>
        </p:nvSpPr>
        <p:spPr>
          <a:xfrm>
            <a:off x="457200" y="1197433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b="1" lang="en-US" sz="2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APPLICATION</a:t>
            </a:r>
            <a:endParaRPr b="1" sz="2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/>
          <p:nvPr/>
        </p:nvSpPr>
        <p:spPr>
          <a:xfrm>
            <a:off x="457200" y="1251279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490658" y="1228984"/>
            <a:ext cx="111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VINCULAM - A shortcut method for solving addition-subtraction based problems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0" y="1782221"/>
            <a:ext cx="11193900" cy="3752400"/>
          </a:xfrm>
          <a:prstGeom prst="roundRect">
            <a:avLst>
              <a:gd fmla="val 3539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505525" y="1905825"/>
            <a:ext cx="11145600" cy="5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125-438+759-367-276+493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Normally, we solve these types of questions in three steps. In the first step, we add all positive numbers. In second step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add all negative numbers. In final step, we take the difference of the two results obtained in the previous two steps.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VINCULAM method (A bar over the number is the symbol of VINCULAM), these types of questions can be solved in one or two steps. Please watch the method below:                                           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calculation of Unit digit: 5-8+9-7-6+3= -4 or   . As we get a negative result, we compliment it from 10, write 10-4=</a:t>
            </a:r>
            <a:r>
              <a:rPr b="1" i="1" lang="en-US" sz="27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carry -1. Now consider the calculation of Tens digit: carry -1+2-3+5-6-7+9=-1, write 10-1=</a:t>
            </a:r>
            <a:r>
              <a:rPr b="1" i="1" lang="en-US" sz="27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carry -1.     Contd…..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65341" y="5293200"/>
            <a:ext cx="2667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477" name="Google Shape;47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7"/>
          <p:cNvSpPr txBox="1"/>
          <p:nvPr/>
        </p:nvSpPr>
        <p:spPr>
          <a:xfrm>
            <a:off x="457201" y="1891653"/>
            <a:ext cx="11194025" cy="361316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088" r="0" t="-168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0" name="Google Shape;480;p37"/>
          <p:cNvSpPr/>
          <p:nvPr/>
        </p:nvSpPr>
        <p:spPr>
          <a:xfrm>
            <a:off x="457200" y="1121231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1" name="Google Shape;481;p37"/>
          <p:cNvSpPr txBox="1"/>
          <p:nvPr/>
        </p:nvSpPr>
        <p:spPr>
          <a:xfrm>
            <a:off x="457200" y="1077694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b="1" lang="en-US" sz="2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APPLICATION</a:t>
            </a:r>
            <a:endParaRPr b="1" sz="2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487" name="Google Shape;4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8"/>
          <p:cNvSpPr txBox="1"/>
          <p:nvPr/>
        </p:nvSpPr>
        <p:spPr>
          <a:xfrm>
            <a:off x="487919" y="1951672"/>
            <a:ext cx="11216161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37. Find the value of given expression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[76 – {90 ÷ 5 x (24 – 36 ÷ 3) ÷ 3}]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lphaUcPeriod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77.5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lphaUcPeriod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71.5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lphaUcPeriod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75.5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lphaUcPeriod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457200" y="1110345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1" name="Google Shape;491;p38"/>
          <p:cNvSpPr txBox="1"/>
          <p:nvPr/>
        </p:nvSpPr>
        <p:spPr>
          <a:xfrm>
            <a:off x="457200" y="1088580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b="1" lang="en-US" sz="2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APPLICATION</a:t>
            </a:r>
            <a:endParaRPr b="1" sz="2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497" name="Google Shape;49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9"/>
          <p:cNvSpPr txBox="1"/>
          <p:nvPr/>
        </p:nvSpPr>
        <p:spPr>
          <a:xfrm>
            <a:off x="457200" y="1885276"/>
            <a:ext cx="10913882" cy="30874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116" r="0" t="-690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0" name="Google Shape;500;p39"/>
          <p:cNvSpPr/>
          <p:nvPr/>
        </p:nvSpPr>
        <p:spPr>
          <a:xfrm>
            <a:off x="457200" y="1110345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01" name="Google Shape;501;p39"/>
          <p:cNvSpPr txBox="1"/>
          <p:nvPr/>
        </p:nvSpPr>
        <p:spPr>
          <a:xfrm>
            <a:off x="457200" y="1045036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b="1" lang="en-US" sz="2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APPLICATION</a:t>
            </a:r>
            <a:endParaRPr b="1" sz="2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507" name="Google Shape;50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0"/>
          <p:cNvSpPr txBox="1"/>
          <p:nvPr/>
        </p:nvSpPr>
        <p:spPr>
          <a:xfrm>
            <a:off x="358218" y="1592619"/>
            <a:ext cx="11189617" cy="570560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14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0" name="Google Shape;510;p40"/>
          <p:cNvSpPr/>
          <p:nvPr/>
        </p:nvSpPr>
        <p:spPr>
          <a:xfrm>
            <a:off x="353809" y="1102559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11" name="Google Shape;511;p40"/>
          <p:cNvSpPr txBox="1"/>
          <p:nvPr/>
        </p:nvSpPr>
        <p:spPr>
          <a:xfrm>
            <a:off x="353809" y="1009210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b="1" lang="en-US" sz="2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APPLICATION</a:t>
            </a:r>
            <a:endParaRPr b="1" sz="2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517" name="Google Shape;51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 txBox="1"/>
          <p:nvPr/>
        </p:nvSpPr>
        <p:spPr>
          <a:xfrm>
            <a:off x="397831" y="1811064"/>
            <a:ext cx="11150003" cy="62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696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40. Simplify </a:t>
            </a:r>
            <a:endParaRPr/>
          </a:p>
          <a:p>
            <a:pPr indent="0" lvl="0" marL="0" marR="0" rtl="0" algn="l">
              <a:lnSpc>
                <a:spcPct val="696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162 ÷ [8 ÷ 4 x {13 + 14 - (3 + 10 - (7 + 6))}.</a:t>
            </a:r>
            <a:endParaRPr/>
          </a:p>
        </p:txBody>
      </p:sp>
      <p:sp>
        <p:nvSpPr>
          <p:cNvPr id="520" name="Google Shape;520;p41"/>
          <p:cNvSpPr txBox="1"/>
          <p:nvPr/>
        </p:nvSpPr>
        <p:spPr>
          <a:xfrm>
            <a:off x="356392" y="1071142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b="1" lang="en-US" sz="2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APPLICATION</a:t>
            </a:r>
            <a:endParaRPr b="1" sz="2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1" name="Google Shape;521;p41"/>
          <p:cNvSpPr/>
          <p:nvPr/>
        </p:nvSpPr>
        <p:spPr>
          <a:xfrm>
            <a:off x="397832" y="1150604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2" name="Google Shape;522;p41"/>
          <p:cNvSpPr txBox="1"/>
          <p:nvPr/>
        </p:nvSpPr>
        <p:spPr>
          <a:xfrm>
            <a:off x="353809" y="1141188"/>
            <a:ext cx="1119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mbria"/>
              <a:buNone/>
            </a:pPr>
            <a:r>
              <a:rPr b="1" lang="en-US" sz="28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APPLICATION</a:t>
            </a:r>
            <a:endParaRPr b="1" sz="2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23" name="Google Shape;523;p41"/>
          <p:cNvSpPr txBox="1"/>
          <p:nvPr/>
        </p:nvSpPr>
        <p:spPr>
          <a:xfrm>
            <a:off x="397831" y="3182886"/>
            <a:ext cx="1075407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lphaUcPeriod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-3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lphaUcPeriod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lphaUcPeriod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lphaUcPeriod"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7b59bc439f_0_93"/>
          <p:cNvSpPr txBox="1"/>
          <p:nvPr>
            <p:ph type="title"/>
          </p:nvPr>
        </p:nvSpPr>
        <p:spPr>
          <a:xfrm>
            <a:off x="422425" y="1014050"/>
            <a:ext cx="113712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Ensure attainment of LOs in alignment to the learning activities:</a:t>
            </a:r>
            <a:r>
              <a:rPr b="1"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outcomes (1-2)</a:t>
            </a:r>
            <a:endParaRPr/>
          </a:p>
        </p:txBody>
      </p:sp>
      <p:grpSp>
        <p:nvGrpSpPr>
          <p:cNvPr id="529" name="Google Shape;529;g37b59bc439f_0_93"/>
          <p:cNvGrpSpPr/>
          <p:nvPr/>
        </p:nvGrpSpPr>
        <p:grpSpPr>
          <a:xfrm>
            <a:off x="632075" y="2228050"/>
            <a:ext cx="10927774" cy="3857976"/>
            <a:chOff x="0" y="0"/>
            <a:chExt cx="10927774" cy="3689372"/>
          </a:xfrm>
        </p:grpSpPr>
        <p:sp>
          <p:nvSpPr>
            <p:cNvPr id="530" name="Google Shape;530;g37b59bc439f_0_93"/>
            <p:cNvSpPr/>
            <p:nvPr/>
          </p:nvSpPr>
          <p:spPr>
            <a:xfrm>
              <a:off x="0" y="0"/>
              <a:ext cx="9288600" cy="1660200"/>
            </a:xfrm>
            <a:prstGeom prst="roundRect">
              <a:avLst>
                <a:gd fmla="val 10000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g37b59bc439f_0_93"/>
            <p:cNvSpPr txBox="1"/>
            <p:nvPr/>
          </p:nvSpPr>
          <p:spPr>
            <a:xfrm>
              <a:off x="48627" y="48627"/>
              <a:ext cx="7572600" cy="15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Outcome 1: </a:t>
              </a: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Students are able to use Vedic Maths methods to speed up calculations and reduce error.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g37b59bc439f_0_93"/>
            <p:cNvSpPr/>
            <p:nvPr/>
          </p:nvSpPr>
          <p:spPr>
            <a:xfrm>
              <a:off x="1639174" y="2029172"/>
              <a:ext cx="9288600" cy="1660200"/>
            </a:xfrm>
            <a:prstGeom prst="roundRect">
              <a:avLst>
                <a:gd fmla="val 10000" name="adj"/>
              </a:avLst>
            </a:prstGeom>
            <a:solidFill>
              <a:srgbClr val="186923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g37b59bc439f_0_93"/>
            <p:cNvSpPr txBox="1"/>
            <p:nvPr/>
          </p:nvSpPr>
          <p:spPr>
            <a:xfrm>
              <a:off x="1687818" y="2077798"/>
              <a:ext cx="7600800" cy="15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Outcome 2: </a:t>
              </a: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Students can simplify complex expressions efficiently and solve aptitude-based simplification problems with accuracy.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g37b59bc439f_0_93"/>
            <p:cNvSpPr/>
            <p:nvPr/>
          </p:nvSpPr>
          <p:spPr>
            <a:xfrm>
              <a:off x="8209503" y="1305127"/>
              <a:ext cx="1079100" cy="107910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6D4CC">
                <a:alpha val="89800"/>
              </a:srgbClr>
            </a:solidFill>
            <a:ln cap="flat" cmpd="sng" w="19050">
              <a:solidFill>
                <a:srgbClr val="F6D4CC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g37b59bc439f_0_93"/>
            <p:cNvSpPr txBox="1"/>
            <p:nvPr/>
          </p:nvSpPr>
          <p:spPr>
            <a:xfrm>
              <a:off x="8452312" y="1305127"/>
              <a:ext cx="593400" cy="8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blue circle with text and words&#10;&#10;Description automatically generated" id="536" name="Google Shape;536;g37b59bc439f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656049" cy="65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g37b59bc439f_0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2846725" cy="55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7b59bc439f_0_106"/>
          <p:cNvSpPr txBox="1"/>
          <p:nvPr>
            <p:ph type="title"/>
          </p:nvPr>
        </p:nvSpPr>
        <p:spPr>
          <a:xfrm>
            <a:off x="838200" y="1500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</a:pPr>
            <a:r>
              <a:rPr lang="en-US" sz="5400">
                <a:latin typeface="Georgia"/>
                <a:ea typeface="Georgia"/>
                <a:cs typeface="Georgia"/>
                <a:sym typeface="Georgia"/>
              </a:rPr>
              <a:t>Information about the next lesson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A blue circle with text and words&#10;&#10;Description automatically generated" id="543" name="Google Shape;543;g37b59bc439f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656049" cy="65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g37b59bc439f_0_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2846725" cy="55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7b59bc439f_0_112"/>
          <p:cNvSpPr txBox="1"/>
          <p:nvPr>
            <p:ph type="title"/>
          </p:nvPr>
        </p:nvSpPr>
        <p:spPr>
          <a:xfrm>
            <a:off x="740921" y="1424837"/>
            <a:ext cx="102540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Review and Reflection from students</a:t>
            </a:r>
            <a:endParaRPr/>
          </a:p>
        </p:txBody>
      </p:sp>
      <p:pic>
        <p:nvPicPr>
          <p:cNvPr descr="A blue circle with text and words&#10;&#10;Description automatically generated" id="550" name="Google Shape;550;g37b59bc439f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656049" cy="65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g37b59bc439f_0_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2846725" cy="55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132" name="Google Shape;132;g37b3bb60553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37b3bb60553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3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7b3bb60553_0_9"/>
          <p:cNvSpPr/>
          <p:nvPr/>
        </p:nvSpPr>
        <p:spPr>
          <a:xfrm>
            <a:off x="457200" y="1251279"/>
            <a:ext cx="11193900" cy="5310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g37b3bb60553_0_9"/>
          <p:cNvSpPr txBox="1"/>
          <p:nvPr/>
        </p:nvSpPr>
        <p:spPr>
          <a:xfrm>
            <a:off x="490658" y="1228984"/>
            <a:ext cx="111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VINCULAM - A shortcut method for solving addition-subtraction based problems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g37b3bb60553_0_9"/>
          <p:cNvSpPr/>
          <p:nvPr/>
        </p:nvSpPr>
        <p:spPr>
          <a:xfrm>
            <a:off x="0" y="1782221"/>
            <a:ext cx="11193900" cy="3752400"/>
          </a:xfrm>
          <a:prstGeom prst="roundRect">
            <a:avLst>
              <a:gd fmla="val 3539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Google Shape;137;g37b3bb60553_0_9"/>
          <p:cNvSpPr/>
          <p:nvPr/>
        </p:nvSpPr>
        <p:spPr>
          <a:xfrm>
            <a:off x="505525" y="1982025"/>
            <a:ext cx="11145600" cy="5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consider the calculation of Hundreds digit: carry -1+1-4+7-3-2+4=</a:t>
            </a:r>
            <a:r>
              <a:rPr b="1" i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125-438+759-367-276+493=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296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378-174-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77+256-779-218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calculation of Unit digit: 8-4-7+6-9-8= -14. This time it is greater than 10 in magnitude. So, we compliment it from 20, write 20-14=</a:t>
            </a:r>
            <a:r>
              <a:rPr b="1" i="1" lang="en-US" sz="23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carry -2. Now consider the calculation of Tens digit: carry -2+7-7-7+5-7-1=-12, write 20-12=</a:t>
            </a:r>
            <a:r>
              <a:rPr b="1" i="1" lang="en-US" sz="23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carry -2.   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consider the calculation of Hundreds digit: carry -2+3-1-6+2-7-2=</a:t>
            </a:r>
            <a:r>
              <a:rPr b="1" i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-13.</a:t>
            </a:r>
            <a:endParaRPr b="1" i="1"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get a (-) result in the end, only then we need second step.</a:t>
            </a:r>
            <a:endParaRPr b="1" i="1"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        means -1300+86 = -1214</a:t>
            </a:r>
            <a:endParaRPr b="1" i="1"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case of positive results, complimenting will not be required. </a:t>
            </a:r>
            <a:endParaRPr b="1" i="1"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378-124-617+286 calculated unit digit = 3. For Tens digit 7-2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2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g37b3bb60553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3765" y="4852450"/>
            <a:ext cx="6286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143" name="Google Shape;143;g37b3bb6055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37b3bb6055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3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7b3bb60553_0_0"/>
          <p:cNvSpPr/>
          <p:nvPr/>
        </p:nvSpPr>
        <p:spPr>
          <a:xfrm>
            <a:off x="457200" y="1251279"/>
            <a:ext cx="11193900" cy="53100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6" name="Google Shape;146;g37b3bb60553_0_0"/>
          <p:cNvSpPr txBox="1"/>
          <p:nvPr/>
        </p:nvSpPr>
        <p:spPr>
          <a:xfrm>
            <a:off x="490658" y="1228984"/>
            <a:ext cx="1116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 BY 5, 25, 125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37b3bb60553_0_0"/>
          <p:cNvSpPr/>
          <p:nvPr/>
        </p:nvSpPr>
        <p:spPr>
          <a:xfrm>
            <a:off x="457200" y="1782221"/>
            <a:ext cx="11193900" cy="3752400"/>
          </a:xfrm>
          <a:prstGeom prst="roundRect">
            <a:avLst>
              <a:gd fmla="val 3539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8" name="Google Shape;148;g37b3bb60553_0_0"/>
          <p:cNvSpPr/>
          <p:nvPr/>
        </p:nvSpPr>
        <p:spPr>
          <a:xfrm>
            <a:off x="505516" y="1809962"/>
            <a:ext cx="111456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5, multiply number by 10 and divide by 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5, multiply number by 100 and divide by 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125, multiply number by 1000 and divide by 8.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154" name="Google Shape;15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/>
          <p:nvPr/>
        </p:nvSpPr>
        <p:spPr>
          <a:xfrm>
            <a:off x="457200" y="1395657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469434" y="1372574"/>
            <a:ext cx="111817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457200" y="1897609"/>
            <a:ext cx="11194026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product 136 x 5?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595		B) 650		C) 680		D) 740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Find the value of  48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5?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240  		B) 360		C) 320		D) 260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164" name="Google Shape;16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5"/>
          <p:cNvSpPr/>
          <p:nvPr/>
        </p:nvSpPr>
        <p:spPr>
          <a:xfrm>
            <a:off x="457200" y="1507952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469434" y="1507526"/>
            <a:ext cx="111817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457200" y="2041988"/>
            <a:ext cx="11194026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product 36 x 25?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935		B) 765		C) 900		D) 245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Find the value of  124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25?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3100  		B) 3000		C) 3200		D) 3150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174" name="Google Shape;1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6"/>
          <p:cNvSpPr/>
          <p:nvPr/>
        </p:nvSpPr>
        <p:spPr>
          <a:xfrm>
            <a:off x="457200" y="1102937"/>
            <a:ext cx="11194026" cy="530942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439272" y="2003396"/>
            <a:ext cx="11194026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Find the value of  640 x 125?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800000		B) 80000		C) 8000		D) None 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Find the value of  152 x 125?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19200		B) 15200		C) 19000		D) 18000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439272" y="1112364"/>
            <a:ext cx="111817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b="1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2025-07-06T05:15:48Z</dcterms:created>
  <dc:creator>Mohit Solanki</dc:creator>
</cp:coreProperties>
</file>