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83" d="100"/>
          <a:sy n="83" d="100"/>
        </p:scale>
        <p:origin x="147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microsoft.com/office/2016/11/relationships/changesInfo" Target="changesInfos/changesInfo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render Dahiya" userId="41aed2cb0d1924f8" providerId="LiveId" clId="{8B4D435B-2FFF-4572-B53D-0DDA7D75D0C1}"/>
    <pc:docChg chg="custSel modSld">
      <pc:chgData name="Virender Dahiya" userId="41aed2cb0d1924f8" providerId="LiveId" clId="{8B4D435B-2FFF-4572-B53D-0DDA7D75D0C1}" dt="2024-01-19T13:42:23.326" v="17" actId="20577"/>
      <pc:docMkLst>
        <pc:docMk/>
      </pc:docMkLst>
      <pc:sldChg chg="modSp mod">
        <pc:chgData name="Virender Dahiya" userId="41aed2cb0d1924f8" providerId="LiveId" clId="{8B4D435B-2FFF-4572-B53D-0DDA7D75D0C1}" dt="2024-01-19T13:42:23.326" v="17" actId="20577"/>
        <pc:sldMkLst>
          <pc:docMk/>
          <pc:sldMk cId="0" sldId="256"/>
        </pc:sldMkLst>
        <pc:spChg chg="mod">
          <ac:chgData name="Virender Dahiya" userId="41aed2cb0d1924f8" providerId="LiveId" clId="{8B4D435B-2FFF-4572-B53D-0DDA7D75D0C1}" dt="2024-01-19T13:42:23.326" v="17" actId="20577"/>
          <ac:spMkLst>
            <pc:docMk/>
            <pc:sldMk cId="0" sldId="256"/>
            <ac:spMk id="3" creationId="{00000000-0000-0000-0000-000000000000}"/>
          </ac:spMkLst>
        </pc:spChg>
      </pc:sldChg>
    </pc:docChg>
  </pc:docChgLst>
  <pc:docChgLst>
    <pc:chgData name="sunil Kumar" userId="2ee7637218e2917f" providerId="LiveId" clId="{C48B8CB7-F317-4AAD-8B79-DC474022788A}"/>
    <pc:docChg chg="modSld">
      <pc:chgData name="sunil Kumar" userId="2ee7637218e2917f" providerId="LiveId" clId="{C48B8CB7-F317-4AAD-8B79-DC474022788A}" dt="2025-08-20T05:47:33.224" v="0" actId="20577"/>
      <pc:docMkLst>
        <pc:docMk/>
      </pc:docMkLst>
      <pc:sldChg chg="modSp mod">
        <pc:chgData name="sunil Kumar" userId="2ee7637218e2917f" providerId="LiveId" clId="{C48B8CB7-F317-4AAD-8B79-DC474022788A}" dt="2025-08-20T05:47:33.224" v="0" actId="20577"/>
        <pc:sldMkLst>
          <pc:docMk/>
          <pc:sldMk cId="0" sldId="256"/>
        </pc:sldMkLst>
        <pc:spChg chg="mod">
          <ac:chgData name="sunil Kumar" userId="2ee7637218e2917f" providerId="LiveId" clId="{C48B8CB7-F317-4AAD-8B79-DC474022788A}" dt="2025-08-20T05:47:33.224" v="0" actId="20577"/>
          <ac:spMkLst>
            <pc:docMk/>
            <pc:sldMk cId="0" sldId="25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DBB916-8B8C-46A0-8895-88A65D1C4321}" type="datetimeFigureOut">
              <a:rPr lang="en-US" smtClean="0"/>
              <a:pPr/>
              <a:t>8/20/2025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DA621E9-0EE2-47EC-8352-7CA3C54A577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B03E5262-32B0-413A-86B9-776E9D23EAEA}" type="slidenum">
              <a:rPr lang="en-US" smtClean="0"/>
              <a:pPr/>
              <a:t>14</a:t>
            </a:fld>
            <a:endParaRPr lang="en-US"/>
          </a:p>
        </p:txBody>
      </p:sp>
      <p:sp>
        <p:nvSpPr>
          <p:cNvPr id="18435" name="Slide Image Placeholder 1"/>
          <p:cNvSpPr>
            <a:spLocks noGrp="1" noRot="1" noChangeAspect="1" noTextEdit="1"/>
          </p:cNvSpPr>
          <p:nvPr>
            <p:ph type="sldImg"/>
          </p:nvPr>
        </p:nvSpPr>
        <p:spPr>
          <a:xfrm>
            <a:off x="-2719388" y="1250950"/>
            <a:ext cx="8877301" cy="6657975"/>
          </a:xfrm>
          <a:ln/>
        </p:spPr>
      </p:sp>
      <p:sp>
        <p:nvSpPr>
          <p:cNvPr id="18436" name="Notes Placeholder 2"/>
          <p:cNvSpPr>
            <a:spLocks noGrp="1"/>
          </p:cNvSpPr>
          <p:nvPr>
            <p:ph type="body" idx="1"/>
          </p:nvPr>
        </p:nvSpPr>
        <p:spPr>
          <a:xfrm>
            <a:off x="685800" y="4344988"/>
            <a:ext cx="5486400" cy="4113212"/>
          </a:xfrm>
          <a:noFill/>
          <a:ln/>
        </p:spPr>
        <p:txBody>
          <a:bodyPr/>
          <a:lstStyle/>
          <a:p>
            <a:pPr defTabSz="762000"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990600"/>
            <a:ext cx="7772400" cy="2667000"/>
          </a:xfrm>
        </p:spPr>
        <p:txBody>
          <a:bodyPr>
            <a:noAutofit/>
          </a:bodyPr>
          <a:lstStyle/>
          <a:p>
            <a:r>
              <a:rPr lang="en-US" sz="5400" b="1" dirty="0">
                <a:solidFill>
                  <a:srgbClr val="FF0000"/>
                </a:solidFill>
              </a:rPr>
              <a:t>Introduction</a:t>
            </a:r>
            <a:br>
              <a:rPr lang="en-US" sz="5400" b="1" dirty="0">
                <a:solidFill>
                  <a:srgbClr val="FF0000"/>
                </a:solidFill>
              </a:rPr>
            </a:br>
            <a:r>
              <a:rPr lang="en-US" sz="5400" b="1" dirty="0">
                <a:solidFill>
                  <a:srgbClr val="FF0000"/>
                </a:solidFill>
              </a:rPr>
              <a:t> to </a:t>
            </a:r>
            <a:br>
              <a:rPr lang="en-US" sz="5400" b="1" dirty="0">
                <a:solidFill>
                  <a:srgbClr val="FF0000"/>
                </a:solidFill>
              </a:rPr>
            </a:br>
            <a:r>
              <a:rPr lang="en-US" sz="5400" b="1" dirty="0">
                <a:solidFill>
                  <a:srgbClr val="FF0000"/>
                </a:solidFill>
              </a:rPr>
              <a:t>Computer Architecture</a:t>
            </a:r>
            <a:br>
              <a:rPr lang="en-US" sz="5400" b="1" dirty="0">
                <a:solidFill>
                  <a:srgbClr val="0070C0"/>
                </a:solidFill>
              </a:rPr>
            </a:br>
            <a:endParaRPr lang="en-US" sz="5400" b="1" dirty="0">
              <a:solidFill>
                <a:srgbClr val="FF0000"/>
              </a:solidFill>
            </a:endParaRPr>
          </a:p>
        </p:txBody>
      </p:sp>
      <p:sp>
        <p:nvSpPr>
          <p:cNvPr id="3" name="Subtitle 2"/>
          <p:cNvSpPr>
            <a:spLocks noGrp="1"/>
          </p:cNvSpPr>
          <p:nvPr>
            <p:ph type="subTitle" idx="1"/>
          </p:nvPr>
        </p:nvSpPr>
        <p:spPr>
          <a:xfrm>
            <a:off x="1371600" y="4114800"/>
            <a:ext cx="6400800" cy="1752600"/>
          </a:xfrm>
        </p:spPr>
        <p:txBody>
          <a:bodyPr>
            <a:normAutofit/>
          </a:bodyPr>
          <a:lstStyle/>
          <a:p>
            <a:endParaRPr lang="en-US" sz="4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2"/>
          <p:cNvSpPr>
            <a:spLocks noGrp="1"/>
          </p:cNvSpPr>
          <p:nvPr>
            <p:ph type="ftr" sz="quarter" idx="11"/>
          </p:nvPr>
        </p:nvSpPr>
        <p:spPr>
          <a:noFill/>
        </p:spPr>
        <p:txBody>
          <a:bodyPr/>
          <a:lstStyle/>
          <a:p>
            <a:r>
              <a:rPr lang="en-US"/>
              <a:t>Computer Architecture BCA- 203 by Ruby Dahiya</a:t>
            </a:r>
          </a:p>
        </p:txBody>
      </p:sp>
      <p:sp>
        <p:nvSpPr>
          <p:cNvPr id="3075" name="Slide Number Placeholder 3"/>
          <p:cNvSpPr>
            <a:spLocks noGrp="1"/>
          </p:cNvSpPr>
          <p:nvPr>
            <p:ph type="sldNum" sz="quarter" idx="12"/>
          </p:nvPr>
        </p:nvSpPr>
        <p:spPr>
          <a:noFill/>
        </p:spPr>
        <p:txBody>
          <a:bodyPr/>
          <a:lstStyle/>
          <a:p>
            <a:fld id="{61B7281C-8B53-4E3B-A9B3-9F070F95AE00}" type="slidenum">
              <a:rPr lang="en-US" smtClean="0"/>
              <a:pPr/>
              <a:t>10</a:t>
            </a:fld>
            <a:endParaRPr lang="en-US"/>
          </a:p>
        </p:txBody>
      </p:sp>
      <p:sp>
        <p:nvSpPr>
          <p:cNvPr id="3076" name="Rectangle 2"/>
          <p:cNvSpPr>
            <a:spLocks noGrp="1" noChangeArrowheads="1"/>
          </p:cNvSpPr>
          <p:nvPr>
            <p:ph type="title" idx="4294967295"/>
          </p:nvPr>
        </p:nvSpPr>
        <p:spPr>
          <a:xfrm>
            <a:off x="895350" y="414338"/>
            <a:ext cx="7392988" cy="728662"/>
          </a:xfrm>
          <a:noFill/>
        </p:spPr>
        <p:txBody>
          <a:bodyPr lIns="63500" tIns="25400" rIns="63500" bIns="25400" anchor="t">
            <a:spAutoFit/>
          </a:bodyPr>
          <a:lstStyle/>
          <a:p>
            <a:pPr eaLnBrk="1" hangingPunct="1"/>
            <a:r>
              <a:rPr lang="en-US" altLang="ko-KR" b="1">
                <a:solidFill>
                  <a:srgbClr val="FF0000"/>
                </a:solidFill>
                <a:ea typeface="굴림" pitchFamily="50" charset="-127"/>
              </a:rPr>
              <a:t>Microoperations </a:t>
            </a:r>
          </a:p>
        </p:txBody>
      </p:sp>
      <p:sp>
        <p:nvSpPr>
          <p:cNvPr id="3077" name="Rectangle 33"/>
          <p:cNvSpPr>
            <a:spLocks noGrp="1" noChangeArrowheads="1"/>
          </p:cNvSpPr>
          <p:nvPr>
            <p:ph type="body" idx="4294967295"/>
          </p:nvPr>
        </p:nvSpPr>
        <p:spPr>
          <a:xfrm>
            <a:off x="904875" y="1381125"/>
            <a:ext cx="7572375" cy="4525963"/>
          </a:xfrm>
        </p:spPr>
        <p:txBody>
          <a:bodyPr/>
          <a:lstStyle/>
          <a:p>
            <a:pPr marL="285750" indent="-285750" defTabSz="762000" eaLnBrk="1" hangingPunct="1"/>
            <a:r>
              <a:rPr lang="en-US" altLang="ko-KR" sz="2800">
                <a:ea typeface="굴림" pitchFamily="50" charset="-127"/>
              </a:rPr>
              <a:t>The operations on the data in registers are called micro operations.</a:t>
            </a:r>
          </a:p>
          <a:p>
            <a:pPr marL="285750" indent="-285750" defTabSz="762000" eaLnBrk="1" hangingPunct="1"/>
            <a:r>
              <a:rPr lang="en-US" altLang="ko-KR" sz="2800">
                <a:ea typeface="굴림" pitchFamily="50" charset="-127"/>
              </a:rPr>
              <a:t>The functions built into registers are examples of micro operations</a:t>
            </a:r>
          </a:p>
          <a:p>
            <a:pPr marL="685800" lvl="1" indent="-228600" defTabSz="762000" eaLnBrk="1" hangingPunct="1"/>
            <a:r>
              <a:rPr lang="en-US" altLang="ko-KR" sz="2400">
                <a:ea typeface="굴림" pitchFamily="50" charset="-127"/>
              </a:rPr>
              <a:t>Shift</a:t>
            </a:r>
          </a:p>
          <a:p>
            <a:pPr marL="685800" lvl="1" indent="-228600" defTabSz="762000" eaLnBrk="1" hangingPunct="1"/>
            <a:r>
              <a:rPr lang="en-US" altLang="ko-KR" sz="2400">
                <a:ea typeface="굴림" pitchFamily="50" charset="-127"/>
              </a:rPr>
              <a:t>Load</a:t>
            </a:r>
          </a:p>
          <a:p>
            <a:pPr marL="685800" lvl="1" indent="-228600" defTabSz="762000" eaLnBrk="1" hangingPunct="1"/>
            <a:r>
              <a:rPr lang="en-US" altLang="ko-KR" sz="2400">
                <a:ea typeface="굴림" pitchFamily="50" charset="-127"/>
              </a:rPr>
              <a:t>Clear</a:t>
            </a:r>
          </a:p>
          <a:p>
            <a:pPr marL="685800" lvl="1" indent="-228600" defTabSz="762000" eaLnBrk="1" hangingPunct="1"/>
            <a:r>
              <a:rPr lang="en-US" altLang="ko-KR" sz="2400">
                <a:ea typeface="굴림" pitchFamily="50" charset="-127"/>
              </a:rPr>
              <a:t>Increment</a:t>
            </a:r>
          </a:p>
          <a:p>
            <a:pPr marL="685800" lvl="1" indent="-228600" defTabSz="762000" eaLnBrk="1" hangingPunct="1"/>
            <a:r>
              <a:rPr lang="en-US" altLang="ko-KR" sz="2400">
                <a:ea typeface="굴림" pitchFamily="50" charset="-127"/>
              </a:rPr>
              <a:t>…</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p>
            <a:r>
              <a:rPr lang="en-US"/>
              <a:t>Computer Architecture BCA 203 by Ruby Dahiya </a:t>
            </a:r>
          </a:p>
        </p:txBody>
      </p:sp>
      <p:sp>
        <p:nvSpPr>
          <p:cNvPr id="6147" name="Slide Number Placeholder 5"/>
          <p:cNvSpPr>
            <a:spLocks noGrp="1"/>
          </p:cNvSpPr>
          <p:nvPr>
            <p:ph type="sldNum" sz="quarter" idx="12"/>
          </p:nvPr>
        </p:nvSpPr>
        <p:spPr>
          <a:noFill/>
        </p:spPr>
        <p:txBody>
          <a:bodyPr/>
          <a:lstStyle/>
          <a:p>
            <a:fld id="{F3193106-BAAD-429E-A5FA-A8B91090FE15}" type="slidenum">
              <a:rPr lang="en-US"/>
              <a:pPr/>
              <a:t>100</a:t>
            </a:fld>
            <a:endParaRPr lang="en-US"/>
          </a:p>
        </p:txBody>
      </p:sp>
      <p:sp>
        <p:nvSpPr>
          <p:cNvPr id="6148" name="Rectangle 2"/>
          <p:cNvSpPr>
            <a:spLocks noGrp="1" noChangeArrowheads="1"/>
          </p:cNvSpPr>
          <p:nvPr>
            <p:ph type="title"/>
          </p:nvPr>
        </p:nvSpPr>
        <p:spPr/>
        <p:txBody>
          <a:bodyPr/>
          <a:lstStyle/>
          <a:p>
            <a:pPr eaLnBrk="1" hangingPunct="1"/>
            <a:r>
              <a:rPr lang="en-US" sz="3200" b="1">
                <a:solidFill>
                  <a:srgbClr val="FF0000"/>
                </a:solidFill>
              </a:rPr>
              <a:t>Memory Reference Instruction</a:t>
            </a:r>
          </a:p>
        </p:txBody>
      </p:sp>
      <p:sp>
        <p:nvSpPr>
          <p:cNvPr id="6149" name="Rectangle 3"/>
          <p:cNvSpPr>
            <a:spLocks noGrp="1" noChangeArrowheads="1"/>
          </p:cNvSpPr>
          <p:nvPr>
            <p:ph type="body" idx="1"/>
          </p:nvPr>
        </p:nvSpPr>
        <p:spPr/>
        <p:txBody>
          <a:bodyPr/>
          <a:lstStyle/>
          <a:p>
            <a:pPr eaLnBrk="1" hangingPunct="1"/>
            <a:r>
              <a:rPr lang="en-US" sz="2800">
                <a:latin typeface="Times New Roman" pitchFamily="18" charset="0"/>
              </a:rPr>
              <a:t>BUN instruction is an unconditional Jump instruction from one memory location to another memory location.</a:t>
            </a:r>
          </a:p>
          <a:p>
            <a:pPr eaLnBrk="1" hangingPunct="1">
              <a:buFontTx/>
              <a:buNone/>
            </a:pPr>
            <a:endParaRPr lang="en-US" sz="2800">
              <a:latin typeface="Times New Roman" pitchFamily="18" charset="0"/>
            </a:endParaRPr>
          </a:p>
          <a:p>
            <a:pPr eaLnBrk="1" hangingPunct="1"/>
            <a:r>
              <a:rPr lang="en-US" sz="2800">
                <a:latin typeface="Times New Roman" pitchFamily="18" charset="0"/>
              </a:rPr>
              <a:t>If we want to come back to the old memory location, then it will not be possible.</a:t>
            </a:r>
          </a:p>
          <a:p>
            <a:pPr eaLnBrk="1" hangingPunct="1">
              <a:buFontTx/>
              <a:buNone/>
            </a:pPr>
            <a:endParaRPr lang="en-US" sz="2800">
              <a:latin typeface="Times New Roman" pitchFamily="18" charset="0"/>
            </a:endParaRPr>
          </a:p>
          <a:p>
            <a:pPr eaLnBrk="1" hangingPunct="1"/>
            <a:r>
              <a:rPr lang="en-US" sz="2800">
                <a:latin typeface="Times New Roman" pitchFamily="18" charset="0"/>
              </a:rPr>
              <a:t>For that, there is another instruction i.e., BSA.</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p:spPr>
        <p:txBody>
          <a:bodyPr/>
          <a:lstStyle/>
          <a:p>
            <a:r>
              <a:rPr lang="en-US" sz="1600"/>
              <a:t>Computer Architecture BCA 203 by Ruby Dahiya </a:t>
            </a:r>
          </a:p>
        </p:txBody>
      </p:sp>
      <p:sp>
        <p:nvSpPr>
          <p:cNvPr id="7171" name="Slide Number Placeholder 5"/>
          <p:cNvSpPr>
            <a:spLocks noGrp="1"/>
          </p:cNvSpPr>
          <p:nvPr>
            <p:ph type="sldNum" sz="quarter" idx="12"/>
          </p:nvPr>
        </p:nvSpPr>
        <p:spPr>
          <a:noFill/>
        </p:spPr>
        <p:txBody>
          <a:bodyPr/>
          <a:lstStyle/>
          <a:p>
            <a:fld id="{21FB1E54-59F4-403E-8338-84B3A2F02EFC}" type="slidenum">
              <a:rPr lang="en-US" sz="1600"/>
              <a:pPr/>
              <a:t>101</a:t>
            </a:fld>
            <a:endParaRPr lang="en-US" sz="1600"/>
          </a:p>
        </p:txBody>
      </p:sp>
      <p:sp>
        <p:nvSpPr>
          <p:cNvPr id="7172" name="Rectangle 2"/>
          <p:cNvSpPr>
            <a:spLocks noGrp="1" noChangeArrowheads="1"/>
          </p:cNvSpPr>
          <p:nvPr>
            <p:ph type="title"/>
          </p:nvPr>
        </p:nvSpPr>
        <p:spPr>
          <a:xfrm>
            <a:off x="762000" y="368300"/>
            <a:ext cx="7924800" cy="1006475"/>
          </a:xfrm>
          <a:noFill/>
        </p:spPr>
        <p:txBody>
          <a:bodyPr lIns="63500" tIns="25400" rIns="63500" bIns="25400"/>
          <a:lstStyle/>
          <a:p>
            <a:pPr eaLnBrk="1" hangingPunct="1"/>
            <a:r>
              <a:rPr lang="en-US" altLang="ko-KR" sz="3600" b="1">
                <a:solidFill>
                  <a:srgbClr val="FF0000"/>
                </a:solidFill>
                <a:ea typeface="굴림" pitchFamily="50" charset="-127"/>
              </a:rPr>
              <a:t>Memory  Reference  Instructions</a:t>
            </a:r>
          </a:p>
        </p:txBody>
      </p:sp>
      <p:sp>
        <p:nvSpPr>
          <p:cNvPr id="7173" name="Rectangle 3"/>
          <p:cNvSpPr>
            <a:spLocks noChangeArrowheads="1"/>
          </p:cNvSpPr>
          <p:nvPr/>
        </p:nvSpPr>
        <p:spPr bwMode="auto">
          <a:xfrm>
            <a:off x="5059363" y="3340100"/>
            <a:ext cx="3506787"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           Memory, PC after execution</a:t>
            </a:r>
          </a:p>
        </p:txBody>
      </p:sp>
      <p:sp>
        <p:nvSpPr>
          <p:cNvPr id="7174" name="Rectangle 4"/>
          <p:cNvSpPr>
            <a:spLocks noChangeArrowheads="1"/>
          </p:cNvSpPr>
          <p:nvPr/>
        </p:nvSpPr>
        <p:spPr bwMode="auto">
          <a:xfrm>
            <a:off x="6353175" y="4770438"/>
            <a:ext cx="355600" cy="290512"/>
          </a:xfrm>
          <a:prstGeom prst="rect">
            <a:avLst/>
          </a:prstGeom>
          <a:noFill/>
          <a:ln w="12700">
            <a:noFill/>
            <a:miter lim="800000"/>
            <a:headEnd/>
            <a:tailEnd/>
          </a:ln>
        </p:spPr>
        <p:txBody>
          <a:bodyPr wrap="none" lIns="63500" tIns="25400" rIns="63500" bIns="25400">
            <a:spAutoFit/>
          </a:bodyPr>
          <a:lstStyle/>
          <a:p>
            <a:pPr defTabSz="762000">
              <a:lnSpc>
                <a:spcPct val="97000"/>
              </a:lnSpc>
            </a:pPr>
            <a:r>
              <a:rPr kumimoji="1" lang="en-US" altLang="ko-KR" sz="1600" b="1">
                <a:ea typeface="굴림" pitchFamily="50" charset="-127"/>
              </a:rPr>
              <a:t>21</a:t>
            </a:r>
          </a:p>
        </p:txBody>
      </p:sp>
      <p:sp>
        <p:nvSpPr>
          <p:cNvPr id="7175" name="Rectangle 5"/>
          <p:cNvSpPr>
            <a:spLocks noChangeArrowheads="1"/>
          </p:cNvSpPr>
          <p:nvPr/>
        </p:nvSpPr>
        <p:spPr bwMode="auto">
          <a:xfrm>
            <a:off x="3152775" y="3629025"/>
            <a:ext cx="1504950" cy="2620963"/>
          </a:xfrm>
          <a:prstGeom prst="rect">
            <a:avLst/>
          </a:prstGeom>
          <a:noFill/>
          <a:ln w="12700">
            <a:solidFill>
              <a:srgbClr val="000000"/>
            </a:solidFill>
            <a:miter lim="800000"/>
            <a:headEnd/>
            <a:tailEnd/>
          </a:ln>
        </p:spPr>
        <p:txBody>
          <a:bodyPr wrap="none" anchor="ctr"/>
          <a:lstStyle/>
          <a:p>
            <a:endParaRPr lang="en-US" sz="1600"/>
          </a:p>
        </p:txBody>
      </p:sp>
      <p:sp>
        <p:nvSpPr>
          <p:cNvPr id="7176" name="Rectangle 6"/>
          <p:cNvSpPr>
            <a:spLocks noChangeArrowheads="1"/>
          </p:cNvSpPr>
          <p:nvPr/>
        </p:nvSpPr>
        <p:spPr bwMode="auto">
          <a:xfrm>
            <a:off x="3132138" y="3616325"/>
            <a:ext cx="296862"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0</a:t>
            </a:r>
          </a:p>
        </p:txBody>
      </p:sp>
      <p:sp>
        <p:nvSpPr>
          <p:cNvPr id="7177" name="Rectangle 7"/>
          <p:cNvSpPr>
            <a:spLocks noChangeArrowheads="1"/>
          </p:cNvSpPr>
          <p:nvPr/>
        </p:nvSpPr>
        <p:spPr bwMode="auto">
          <a:xfrm>
            <a:off x="3424238" y="3616325"/>
            <a:ext cx="614362"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BSA</a:t>
            </a:r>
          </a:p>
        </p:txBody>
      </p:sp>
      <p:sp>
        <p:nvSpPr>
          <p:cNvPr id="7178" name="Rectangle 8"/>
          <p:cNvSpPr>
            <a:spLocks noChangeArrowheads="1"/>
          </p:cNvSpPr>
          <p:nvPr/>
        </p:nvSpPr>
        <p:spPr bwMode="auto">
          <a:xfrm>
            <a:off x="4205288" y="3616325"/>
            <a:ext cx="523875"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135</a:t>
            </a:r>
          </a:p>
        </p:txBody>
      </p:sp>
      <p:sp>
        <p:nvSpPr>
          <p:cNvPr id="7179" name="Rectangle 9"/>
          <p:cNvSpPr>
            <a:spLocks noChangeArrowheads="1"/>
          </p:cNvSpPr>
          <p:nvPr/>
        </p:nvSpPr>
        <p:spPr bwMode="auto">
          <a:xfrm>
            <a:off x="3132138" y="3865563"/>
            <a:ext cx="1746250"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Next instruction</a:t>
            </a:r>
          </a:p>
        </p:txBody>
      </p:sp>
      <p:sp>
        <p:nvSpPr>
          <p:cNvPr id="7180" name="Rectangle 10"/>
          <p:cNvSpPr>
            <a:spLocks noChangeArrowheads="1"/>
          </p:cNvSpPr>
          <p:nvPr/>
        </p:nvSpPr>
        <p:spPr bwMode="auto">
          <a:xfrm>
            <a:off x="3424238" y="5014913"/>
            <a:ext cx="1265237"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Subroutine</a:t>
            </a:r>
          </a:p>
        </p:txBody>
      </p:sp>
      <p:sp>
        <p:nvSpPr>
          <p:cNvPr id="7181" name="Line 11"/>
          <p:cNvSpPr>
            <a:spLocks noChangeShapeType="1"/>
          </p:cNvSpPr>
          <p:nvPr/>
        </p:nvSpPr>
        <p:spPr bwMode="auto">
          <a:xfrm>
            <a:off x="3152775" y="3876675"/>
            <a:ext cx="1504950" cy="0"/>
          </a:xfrm>
          <a:prstGeom prst="line">
            <a:avLst/>
          </a:prstGeom>
          <a:noFill/>
          <a:ln w="12700">
            <a:solidFill>
              <a:srgbClr val="000000"/>
            </a:solidFill>
            <a:round/>
            <a:headEnd/>
            <a:tailEnd/>
          </a:ln>
        </p:spPr>
        <p:txBody>
          <a:bodyPr wrap="none" anchor="ctr"/>
          <a:lstStyle/>
          <a:p>
            <a:endParaRPr lang="en-US"/>
          </a:p>
        </p:txBody>
      </p:sp>
      <p:sp>
        <p:nvSpPr>
          <p:cNvPr id="7182" name="Line 12"/>
          <p:cNvSpPr>
            <a:spLocks noChangeShapeType="1"/>
          </p:cNvSpPr>
          <p:nvPr/>
        </p:nvSpPr>
        <p:spPr bwMode="auto">
          <a:xfrm>
            <a:off x="3152775" y="4124325"/>
            <a:ext cx="1504950" cy="0"/>
          </a:xfrm>
          <a:prstGeom prst="line">
            <a:avLst/>
          </a:prstGeom>
          <a:noFill/>
          <a:ln w="12700">
            <a:solidFill>
              <a:srgbClr val="000000"/>
            </a:solidFill>
            <a:round/>
            <a:headEnd/>
            <a:tailEnd/>
          </a:ln>
        </p:spPr>
        <p:txBody>
          <a:bodyPr wrap="none" anchor="ctr"/>
          <a:lstStyle/>
          <a:p>
            <a:endParaRPr lang="en-US"/>
          </a:p>
        </p:txBody>
      </p:sp>
      <p:sp>
        <p:nvSpPr>
          <p:cNvPr id="7183" name="Rectangle 13"/>
          <p:cNvSpPr>
            <a:spLocks noChangeArrowheads="1"/>
          </p:cNvSpPr>
          <p:nvPr/>
        </p:nvSpPr>
        <p:spPr bwMode="auto">
          <a:xfrm>
            <a:off x="2774950" y="3616325"/>
            <a:ext cx="411163"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20</a:t>
            </a:r>
          </a:p>
        </p:txBody>
      </p:sp>
      <p:sp>
        <p:nvSpPr>
          <p:cNvPr id="7184" name="Rectangle 14"/>
          <p:cNvSpPr>
            <a:spLocks noChangeArrowheads="1"/>
          </p:cNvSpPr>
          <p:nvPr/>
        </p:nvSpPr>
        <p:spPr bwMode="auto">
          <a:xfrm>
            <a:off x="2406650" y="3849688"/>
            <a:ext cx="930275"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PC = 21</a:t>
            </a:r>
          </a:p>
        </p:txBody>
      </p:sp>
      <p:sp>
        <p:nvSpPr>
          <p:cNvPr id="7185" name="Line 15"/>
          <p:cNvSpPr>
            <a:spLocks noChangeShapeType="1"/>
          </p:cNvSpPr>
          <p:nvPr/>
        </p:nvSpPr>
        <p:spPr bwMode="auto">
          <a:xfrm>
            <a:off x="3152775" y="4778375"/>
            <a:ext cx="1504950" cy="0"/>
          </a:xfrm>
          <a:prstGeom prst="line">
            <a:avLst/>
          </a:prstGeom>
          <a:noFill/>
          <a:ln w="12700">
            <a:solidFill>
              <a:srgbClr val="000000"/>
            </a:solidFill>
            <a:round/>
            <a:headEnd/>
            <a:tailEnd/>
          </a:ln>
        </p:spPr>
        <p:txBody>
          <a:bodyPr wrap="none" anchor="ctr"/>
          <a:lstStyle/>
          <a:p>
            <a:endParaRPr lang="en-US"/>
          </a:p>
        </p:txBody>
      </p:sp>
      <p:sp>
        <p:nvSpPr>
          <p:cNvPr id="7186" name="Line 16"/>
          <p:cNvSpPr>
            <a:spLocks noChangeShapeType="1"/>
          </p:cNvSpPr>
          <p:nvPr/>
        </p:nvSpPr>
        <p:spPr bwMode="auto">
          <a:xfrm>
            <a:off x="3152775" y="5026025"/>
            <a:ext cx="1504950" cy="0"/>
          </a:xfrm>
          <a:prstGeom prst="line">
            <a:avLst/>
          </a:prstGeom>
          <a:noFill/>
          <a:ln w="12700">
            <a:solidFill>
              <a:srgbClr val="000000"/>
            </a:solidFill>
            <a:round/>
            <a:headEnd/>
            <a:tailEnd/>
          </a:ln>
        </p:spPr>
        <p:txBody>
          <a:bodyPr wrap="none" anchor="ctr"/>
          <a:lstStyle/>
          <a:p>
            <a:endParaRPr lang="en-US"/>
          </a:p>
        </p:txBody>
      </p:sp>
      <p:sp>
        <p:nvSpPr>
          <p:cNvPr id="7187" name="Rectangle 17"/>
          <p:cNvSpPr>
            <a:spLocks noChangeArrowheads="1"/>
          </p:cNvSpPr>
          <p:nvPr/>
        </p:nvSpPr>
        <p:spPr bwMode="auto">
          <a:xfrm>
            <a:off x="2316163" y="4751388"/>
            <a:ext cx="1054100"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AR = 135</a:t>
            </a:r>
          </a:p>
        </p:txBody>
      </p:sp>
      <p:sp>
        <p:nvSpPr>
          <p:cNvPr id="7188" name="Rectangle 18"/>
          <p:cNvSpPr>
            <a:spLocks noChangeArrowheads="1"/>
          </p:cNvSpPr>
          <p:nvPr/>
        </p:nvSpPr>
        <p:spPr bwMode="auto">
          <a:xfrm>
            <a:off x="2698750" y="5014913"/>
            <a:ext cx="523875"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136</a:t>
            </a:r>
          </a:p>
        </p:txBody>
      </p:sp>
      <p:sp>
        <p:nvSpPr>
          <p:cNvPr id="7189" name="Rectangle 19"/>
          <p:cNvSpPr>
            <a:spLocks noChangeArrowheads="1"/>
          </p:cNvSpPr>
          <p:nvPr/>
        </p:nvSpPr>
        <p:spPr bwMode="auto">
          <a:xfrm>
            <a:off x="3132138" y="6005513"/>
            <a:ext cx="296862"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1</a:t>
            </a:r>
          </a:p>
        </p:txBody>
      </p:sp>
      <p:sp>
        <p:nvSpPr>
          <p:cNvPr id="7190" name="Rectangle 20"/>
          <p:cNvSpPr>
            <a:spLocks noChangeArrowheads="1"/>
          </p:cNvSpPr>
          <p:nvPr/>
        </p:nvSpPr>
        <p:spPr bwMode="auto">
          <a:xfrm>
            <a:off x="3424238" y="6005513"/>
            <a:ext cx="625475"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BUN</a:t>
            </a:r>
          </a:p>
        </p:txBody>
      </p:sp>
      <p:sp>
        <p:nvSpPr>
          <p:cNvPr id="7191" name="Rectangle 21"/>
          <p:cNvSpPr>
            <a:spLocks noChangeArrowheads="1"/>
          </p:cNvSpPr>
          <p:nvPr/>
        </p:nvSpPr>
        <p:spPr bwMode="auto">
          <a:xfrm>
            <a:off x="4186238" y="6005513"/>
            <a:ext cx="523875"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135</a:t>
            </a:r>
          </a:p>
        </p:txBody>
      </p:sp>
      <p:sp>
        <p:nvSpPr>
          <p:cNvPr id="7192" name="Line 22"/>
          <p:cNvSpPr>
            <a:spLocks noChangeShapeType="1"/>
          </p:cNvSpPr>
          <p:nvPr/>
        </p:nvSpPr>
        <p:spPr bwMode="auto">
          <a:xfrm>
            <a:off x="3152775" y="6016625"/>
            <a:ext cx="1504950" cy="0"/>
          </a:xfrm>
          <a:prstGeom prst="line">
            <a:avLst/>
          </a:prstGeom>
          <a:noFill/>
          <a:ln w="12700">
            <a:solidFill>
              <a:srgbClr val="000000"/>
            </a:solidFill>
            <a:round/>
            <a:headEnd/>
            <a:tailEnd/>
          </a:ln>
        </p:spPr>
        <p:txBody>
          <a:bodyPr wrap="none" anchor="ctr"/>
          <a:lstStyle/>
          <a:p>
            <a:endParaRPr lang="en-US"/>
          </a:p>
        </p:txBody>
      </p:sp>
      <p:sp>
        <p:nvSpPr>
          <p:cNvPr id="7193" name="Arc 23"/>
          <p:cNvSpPr>
            <a:spLocks/>
          </p:cNvSpPr>
          <p:nvPr/>
        </p:nvSpPr>
        <p:spPr bwMode="auto">
          <a:xfrm>
            <a:off x="3832225" y="5705475"/>
            <a:ext cx="96838" cy="138113"/>
          </a:xfrm>
          <a:custGeom>
            <a:avLst/>
            <a:gdLst>
              <a:gd name="T0" fmla="*/ 0 w 17255"/>
              <a:gd name="T1" fmla="*/ 11829 h 21600"/>
              <a:gd name="T2" fmla="*/ 96838 w 17255"/>
              <a:gd name="T3" fmla="*/ 11164 h 21600"/>
              <a:gd name="T4" fmla="*/ 49084 w 17255"/>
              <a:gd name="T5" fmla="*/ 138113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127000" cap="rnd">
            <a:noFill/>
            <a:round/>
            <a:headEnd/>
            <a:tailEnd/>
          </a:ln>
        </p:spPr>
        <p:txBody>
          <a:bodyPr wrap="none" anchor="ctr"/>
          <a:lstStyle/>
          <a:p>
            <a:endParaRPr lang="en-US" sz="1600"/>
          </a:p>
        </p:txBody>
      </p:sp>
      <p:sp>
        <p:nvSpPr>
          <p:cNvPr id="7194" name="Line 24"/>
          <p:cNvSpPr>
            <a:spLocks noChangeShapeType="1"/>
          </p:cNvSpPr>
          <p:nvPr/>
        </p:nvSpPr>
        <p:spPr bwMode="auto">
          <a:xfrm>
            <a:off x="3879850" y="5272088"/>
            <a:ext cx="0" cy="452437"/>
          </a:xfrm>
          <a:prstGeom prst="line">
            <a:avLst/>
          </a:prstGeom>
          <a:noFill/>
          <a:ln w="12700">
            <a:solidFill>
              <a:srgbClr val="000000"/>
            </a:solidFill>
            <a:round/>
            <a:headEnd/>
            <a:tailEnd/>
          </a:ln>
        </p:spPr>
        <p:txBody>
          <a:bodyPr wrap="none" anchor="ctr"/>
          <a:lstStyle/>
          <a:p>
            <a:endParaRPr lang="en-US"/>
          </a:p>
        </p:txBody>
      </p:sp>
      <p:sp>
        <p:nvSpPr>
          <p:cNvPr id="7195" name="Rectangle 25"/>
          <p:cNvSpPr>
            <a:spLocks noChangeArrowheads="1"/>
          </p:cNvSpPr>
          <p:nvPr/>
        </p:nvSpPr>
        <p:spPr bwMode="auto">
          <a:xfrm>
            <a:off x="2481263" y="3311525"/>
            <a:ext cx="3294062"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         Memory, PC, AR at time T4</a:t>
            </a:r>
          </a:p>
        </p:txBody>
      </p:sp>
      <p:sp>
        <p:nvSpPr>
          <p:cNvPr id="7196" name="Rectangle 26"/>
          <p:cNvSpPr>
            <a:spLocks noChangeArrowheads="1"/>
          </p:cNvSpPr>
          <p:nvPr/>
        </p:nvSpPr>
        <p:spPr bwMode="auto">
          <a:xfrm>
            <a:off x="5816600" y="3643313"/>
            <a:ext cx="1504950" cy="2620962"/>
          </a:xfrm>
          <a:prstGeom prst="rect">
            <a:avLst/>
          </a:prstGeom>
          <a:noFill/>
          <a:ln w="12700">
            <a:solidFill>
              <a:srgbClr val="000000"/>
            </a:solidFill>
            <a:miter lim="800000"/>
            <a:headEnd/>
            <a:tailEnd/>
          </a:ln>
        </p:spPr>
        <p:txBody>
          <a:bodyPr wrap="none" anchor="ctr"/>
          <a:lstStyle/>
          <a:p>
            <a:endParaRPr lang="en-US" sz="1600"/>
          </a:p>
        </p:txBody>
      </p:sp>
      <p:sp>
        <p:nvSpPr>
          <p:cNvPr id="7197" name="Rectangle 27"/>
          <p:cNvSpPr>
            <a:spLocks noChangeArrowheads="1"/>
          </p:cNvSpPr>
          <p:nvPr/>
        </p:nvSpPr>
        <p:spPr bwMode="auto">
          <a:xfrm>
            <a:off x="5808663" y="3616325"/>
            <a:ext cx="296862"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0</a:t>
            </a:r>
          </a:p>
        </p:txBody>
      </p:sp>
      <p:sp>
        <p:nvSpPr>
          <p:cNvPr id="7198" name="Rectangle 28"/>
          <p:cNvSpPr>
            <a:spLocks noChangeArrowheads="1"/>
          </p:cNvSpPr>
          <p:nvPr/>
        </p:nvSpPr>
        <p:spPr bwMode="auto">
          <a:xfrm>
            <a:off x="6102350" y="3616325"/>
            <a:ext cx="614363"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BSA</a:t>
            </a:r>
          </a:p>
        </p:txBody>
      </p:sp>
      <p:sp>
        <p:nvSpPr>
          <p:cNvPr id="7199" name="Rectangle 29"/>
          <p:cNvSpPr>
            <a:spLocks noChangeArrowheads="1"/>
          </p:cNvSpPr>
          <p:nvPr/>
        </p:nvSpPr>
        <p:spPr bwMode="auto">
          <a:xfrm>
            <a:off x="6854825" y="3616325"/>
            <a:ext cx="523875"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135</a:t>
            </a:r>
          </a:p>
        </p:txBody>
      </p:sp>
      <p:sp>
        <p:nvSpPr>
          <p:cNvPr id="7200" name="Rectangle 30"/>
          <p:cNvSpPr>
            <a:spLocks noChangeArrowheads="1"/>
          </p:cNvSpPr>
          <p:nvPr/>
        </p:nvSpPr>
        <p:spPr bwMode="auto">
          <a:xfrm>
            <a:off x="5808663" y="3865563"/>
            <a:ext cx="1746250"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Next instruction</a:t>
            </a:r>
          </a:p>
        </p:txBody>
      </p:sp>
      <p:sp>
        <p:nvSpPr>
          <p:cNvPr id="7201" name="Rectangle 31"/>
          <p:cNvSpPr>
            <a:spLocks noChangeArrowheads="1"/>
          </p:cNvSpPr>
          <p:nvPr/>
        </p:nvSpPr>
        <p:spPr bwMode="auto">
          <a:xfrm>
            <a:off x="6102350" y="5014913"/>
            <a:ext cx="1265238"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Subroutine</a:t>
            </a:r>
          </a:p>
        </p:txBody>
      </p:sp>
      <p:sp>
        <p:nvSpPr>
          <p:cNvPr id="7202" name="Line 32"/>
          <p:cNvSpPr>
            <a:spLocks noChangeShapeType="1"/>
          </p:cNvSpPr>
          <p:nvPr/>
        </p:nvSpPr>
        <p:spPr bwMode="auto">
          <a:xfrm>
            <a:off x="5829300" y="3876675"/>
            <a:ext cx="1504950" cy="0"/>
          </a:xfrm>
          <a:prstGeom prst="line">
            <a:avLst/>
          </a:prstGeom>
          <a:noFill/>
          <a:ln w="12700">
            <a:solidFill>
              <a:srgbClr val="000000"/>
            </a:solidFill>
            <a:round/>
            <a:headEnd/>
            <a:tailEnd/>
          </a:ln>
        </p:spPr>
        <p:txBody>
          <a:bodyPr wrap="none" anchor="ctr"/>
          <a:lstStyle/>
          <a:p>
            <a:endParaRPr lang="en-US"/>
          </a:p>
        </p:txBody>
      </p:sp>
      <p:sp>
        <p:nvSpPr>
          <p:cNvPr id="7203" name="Line 33"/>
          <p:cNvSpPr>
            <a:spLocks noChangeShapeType="1"/>
          </p:cNvSpPr>
          <p:nvPr/>
        </p:nvSpPr>
        <p:spPr bwMode="auto">
          <a:xfrm>
            <a:off x="5829300" y="4124325"/>
            <a:ext cx="1504950" cy="0"/>
          </a:xfrm>
          <a:prstGeom prst="line">
            <a:avLst/>
          </a:prstGeom>
          <a:noFill/>
          <a:ln w="12700">
            <a:solidFill>
              <a:srgbClr val="000000"/>
            </a:solidFill>
            <a:round/>
            <a:headEnd/>
            <a:tailEnd/>
          </a:ln>
        </p:spPr>
        <p:txBody>
          <a:bodyPr wrap="none" anchor="ctr"/>
          <a:lstStyle/>
          <a:p>
            <a:endParaRPr lang="en-US"/>
          </a:p>
        </p:txBody>
      </p:sp>
      <p:sp>
        <p:nvSpPr>
          <p:cNvPr id="7204" name="Rectangle 34"/>
          <p:cNvSpPr>
            <a:spLocks noChangeArrowheads="1"/>
          </p:cNvSpPr>
          <p:nvPr/>
        </p:nvSpPr>
        <p:spPr bwMode="auto">
          <a:xfrm>
            <a:off x="5453063" y="3616325"/>
            <a:ext cx="411162"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20</a:t>
            </a:r>
          </a:p>
        </p:txBody>
      </p:sp>
      <p:sp>
        <p:nvSpPr>
          <p:cNvPr id="7205" name="Rectangle 35"/>
          <p:cNvSpPr>
            <a:spLocks noChangeArrowheads="1"/>
          </p:cNvSpPr>
          <p:nvPr/>
        </p:nvSpPr>
        <p:spPr bwMode="auto">
          <a:xfrm>
            <a:off x="5440363" y="3865563"/>
            <a:ext cx="411162"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21</a:t>
            </a:r>
          </a:p>
        </p:txBody>
      </p:sp>
      <p:sp>
        <p:nvSpPr>
          <p:cNvPr id="7206" name="Line 36"/>
          <p:cNvSpPr>
            <a:spLocks noChangeShapeType="1"/>
          </p:cNvSpPr>
          <p:nvPr/>
        </p:nvSpPr>
        <p:spPr bwMode="auto">
          <a:xfrm>
            <a:off x="5829300" y="4778375"/>
            <a:ext cx="1504950" cy="0"/>
          </a:xfrm>
          <a:prstGeom prst="line">
            <a:avLst/>
          </a:prstGeom>
          <a:noFill/>
          <a:ln w="12700">
            <a:solidFill>
              <a:srgbClr val="000000"/>
            </a:solidFill>
            <a:round/>
            <a:headEnd/>
            <a:tailEnd/>
          </a:ln>
        </p:spPr>
        <p:txBody>
          <a:bodyPr wrap="none" anchor="ctr"/>
          <a:lstStyle/>
          <a:p>
            <a:endParaRPr lang="en-US"/>
          </a:p>
        </p:txBody>
      </p:sp>
      <p:sp>
        <p:nvSpPr>
          <p:cNvPr id="7207" name="Line 37"/>
          <p:cNvSpPr>
            <a:spLocks noChangeShapeType="1"/>
          </p:cNvSpPr>
          <p:nvPr/>
        </p:nvSpPr>
        <p:spPr bwMode="auto">
          <a:xfrm>
            <a:off x="5829300" y="5026025"/>
            <a:ext cx="1504950" cy="0"/>
          </a:xfrm>
          <a:prstGeom prst="line">
            <a:avLst/>
          </a:prstGeom>
          <a:noFill/>
          <a:ln w="12700">
            <a:solidFill>
              <a:srgbClr val="000000"/>
            </a:solidFill>
            <a:round/>
            <a:headEnd/>
            <a:tailEnd/>
          </a:ln>
        </p:spPr>
        <p:txBody>
          <a:bodyPr wrap="none" anchor="ctr"/>
          <a:lstStyle/>
          <a:p>
            <a:endParaRPr lang="en-US"/>
          </a:p>
        </p:txBody>
      </p:sp>
      <p:sp>
        <p:nvSpPr>
          <p:cNvPr id="7208" name="Rectangle 38"/>
          <p:cNvSpPr>
            <a:spLocks noChangeArrowheads="1"/>
          </p:cNvSpPr>
          <p:nvPr/>
        </p:nvSpPr>
        <p:spPr bwMode="auto">
          <a:xfrm>
            <a:off x="5375275" y="4767263"/>
            <a:ext cx="523875"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135</a:t>
            </a:r>
          </a:p>
        </p:txBody>
      </p:sp>
      <p:sp>
        <p:nvSpPr>
          <p:cNvPr id="7209" name="Rectangle 39"/>
          <p:cNvSpPr>
            <a:spLocks noChangeArrowheads="1"/>
          </p:cNvSpPr>
          <p:nvPr/>
        </p:nvSpPr>
        <p:spPr bwMode="auto">
          <a:xfrm>
            <a:off x="4992688" y="5030788"/>
            <a:ext cx="1042987"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PC = 136</a:t>
            </a:r>
          </a:p>
        </p:txBody>
      </p:sp>
      <p:sp>
        <p:nvSpPr>
          <p:cNvPr id="7210" name="Rectangle 40"/>
          <p:cNvSpPr>
            <a:spLocks noChangeArrowheads="1"/>
          </p:cNvSpPr>
          <p:nvPr/>
        </p:nvSpPr>
        <p:spPr bwMode="auto">
          <a:xfrm>
            <a:off x="5808663" y="6005513"/>
            <a:ext cx="296862"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1</a:t>
            </a:r>
          </a:p>
        </p:txBody>
      </p:sp>
      <p:sp>
        <p:nvSpPr>
          <p:cNvPr id="7211" name="Rectangle 41"/>
          <p:cNvSpPr>
            <a:spLocks noChangeArrowheads="1"/>
          </p:cNvSpPr>
          <p:nvPr/>
        </p:nvSpPr>
        <p:spPr bwMode="auto">
          <a:xfrm>
            <a:off x="6102350" y="6005513"/>
            <a:ext cx="625475"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BUN</a:t>
            </a:r>
          </a:p>
        </p:txBody>
      </p:sp>
      <p:sp>
        <p:nvSpPr>
          <p:cNvPr id="7212" name="Rectangle 42"/>
          <p:cNvSpPr>
            <a:spLocks noChangeArrowheads="1"/>
          </p:cNvSpPr>
          <p:nvPr/>
        </p:nvSpPr>
        <p:spPr bwMode="auto">
          <a:xfrm>
            <a:off x="6911975" y="6005513"/>
            <a:ext cx="523875"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135</a:t>
            </a:r>
          </a:p>
        </p:txBody>
      </p:sp>
      <p:sp>
        <p:nvSpPr>
          <p:cNvPr id="7213" name="Line 43"/>
          <p:cNvSpPr>
            <a:spLocks noChangeShapeType="1"/>
          </p:cNvSpPr>
          <p:nvPr/>
        </p:nvSpPr>
        <p:spPr bwMode="auto">
          <a:xfrm>
            <a:off x="5829300" y="6016625"/>
            <a:ext cx="1504950" cy="0"/>
          </a:xfrm>
          <a:prstGeom prst="line">
            <a:avLst/>
          </a:prstGeom>
          <a:noFill/>
          <a:ln w="12700">
            <a:solidFill>
              <a:srgbClr val="000000"/>
            </a:solidFill>
            <a:round/>
            <a:headEnd/>
            <a:tailEnd/>
          </a:ln>
        </p:spPr>
        <p:txBody>
          <a:bodyPr wrap="none" anchor="ctr"/>
          <a:lstStyle/>
          <a:p>
            <a:endParaRPr lang="en-US"/>
          </a:p>
        </p:txBody>
      </p:sp>
      <p:sp>
        <p:nvSpPr>
          <p:cNvPr id="7214" name="Arc 44"/>
          <p:cNvSpPr>
            <a:spLocks/>
          </p:cNvSpPr>
          <p:nvPr/>
        </p:nvSpPr>
        <p:spPr bwMode="auto">
          <a:xfrm>
            <a:off x="6508750" y="5705475"/>
            <a:ext cx="96838" cy="138113"/>
          </a:xfrm>
          <a:custGeom>
            <a:avLst/>
            <a:gdLst>
              <a:gd name="T0" fmla="*/ 0 w 17255"/>
              <a:gd name="T1" fmla="*/ 11829 h 21600"/>
              <a:gd name="T2" fmla="*/ 96838 w 17255"/>
              <a:gd name="T3" fmla="*/ 11164 h 21600"/>
              <a:gd name="T4" fmla="*/ 49084 w 17255"/>
              <a:gd name="T5" fmla="*/ 138113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127000" cap="rnd">
            <a:noFill/>
            <a:round/>
            <a:headEnd/>
            <a:tailEnd/>
          </a:ln>
        </p:spPr>
        <p:txBody>
          <a:bodyPr wrap="none" anchor="ctr"/>
          <a:lstStyle/>
          <a:p>
            <a:endParaRPr lang="en-US" sz="1600"/>
          </a:p>
        </p:txBody>
      </p:sp>
      <p:sp>
        <p:nvSpPr>
          <p:cNvPr id="7215" name="Line 45"/>
          <p:cNvSpPr>
            <a:spLocks noChangeShapeType="1"/>
          </p:cNvSpPr>
          <p:nvPr/>
        </p:nvSpPr>
        <p:spPr bwMode="auto">
          <a:xfrm>
            <a:off x="6556375" y="5272088"/>
            <a:ext cx="0" cy="452437"/>
          </a:xfrm>
          <a:prstGeom prst="line">
            <a:avLst/>
          </a:prstGeom>
          <a:noFill/>
          <a:ln w="12700">
            <a:solidFill>
              <a:srgbClr val="000000"/>
            </a:solidFill>
            <a:round/>
            <a:headEnd/>
            <a:tailEnd/>
          </a:ln>
        </p:spPr>
        <p:txBody>
          <a:bodyPr wrap="none" anchor="ctr"/>
          <a:lstStyle/>
          <a:p>
            <a:endParaRPr lang="en-US"/>
          </a:p>
        </p:txBody>
      </p:sp>
      <p:sp>
        <p:nvSpPr>
          <p:cNvPr id="7216" name="Rectangle 46"/>
          <p:cNvSpPr>
            <a:spLocks noChangeArrowheads="1"/>
          </p:cNvSpPr>
          <p:nvPr/>
        </p:nvSpPr>
        <p:spPr bwMode="auto">
          <a:xfrm>
            <a:off x="3527425" y="6269038"/>
            <a:ext cx="969963"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Memory</a:t>
            </a:r>
          </a:p>
        </p:txBody>
      </p:sp>
      <p:sp>
        <p:nvSpPr>
          <p:cNvPr id="7217" name="Rectangle 47"/>
          <p:cNvSpPr>
            <a:spLocks noChangeArrowheads="1"/>
          </p:cNvSpPr>
          <p:nvPr/>
        </p:nvSpPr>
        <p:spPr bwMode="auto">
          <a:xfrm>
            <a:off x="6165850" y="6297613"/>
            <a:ext cx="969963" cy="31115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600" b="1">
                <a:solidFill>
                  <a:srgbClr val="000000"/>
                </a:solidFill>
                <a:ea typeface="굴림" pitchFamily="50" charset="-127"/>
              </a:rPr>
              <a:t>Memory</a:t>
            </a:r>
          </a:p>
        </p:txBody>
      </p:sp>
      <p:sp>
        <p:nvSpPr>
          <p:cNvPr id="7218" name="Rectangle 48"/>
          <p:cNvSpPr>
            <a:spLocks noChangeArrowheads="1"/>
          </p:cNvSpPr>
          <p:nvPr/>
        </p:nvSpPr>
        <p:spPr bwMode="auto">
          <a:xfrm>
            <a:off x="912813" y="1262063"/>
            <a:ext cx="5759450" cy="1749425"/>
          </a:xfrm>
          <a:prstGeom prst="rect">
            <a:avLst/>
          </a:prstGeom>
          <a:noFill/>
          <a:ln w="25400">
            <a:noFill/>
            <a:miter lim="800000"/>
            <a:headEnd/>
            <a:tailEnd/>
          </a:ln>
        </p:spPr>
        <p:txBody>
          <a:bodyPr wrap="none" lIns="63500" tIns="25400" rIns="63500" bIns="25400">
            <a:spAutoFit/>
          </a:bodyPr>
          <a:lstStyle/>
          <a:p>
            <a:pPr defTabSz="762000">
              <a:lnSpc>
                <a:spcPct val="97000"/>
              </a:lnSpc>
            </a:pPr>
            <a:endParaRPr kumimoji="1" lang="en-US" altLang="ko-KR" sz="2800">
              <a:solidFill>
                <a:srgbClr val="000000"/>
              </a:solidFill>
              <a:latin typeface="Times New Roman" pitchFamily="18" charset="0"/>
              <a:ea typeface="굴림" pitchFamily="50" charset="-127"/>
              <a:sym typeface="Symbol" pitchFamily="18" charset="2"/>
            </a:endParaRPr>
          </a:p>
          <a:p>
            <a:pPr defTabSz="762000">
              <a:lnSpc>
                <a:spcPct val="97000"/>
              </a:lnSpc>
            </a:pPr>
            <a:r>
              <a:rPr kumimoji="1" lang="en-US" altLang="ko-KR" sz="2800">
                <a:solidFill>
                  <a:srgbClr val="000000"/>
                </a:solidFill>
                <a:latin typeface="Times New Roman" pitchFamily="18" charset="0"/>
                <a:ea typeface="굴림" pitchFamily="50" charset="-127"/>
                <a:sym typeface="Symbol" pitchFamily="18" charset="2"/>
              </a:rPr>
              <a:t>BSA: Branch and Save Return Address</a:t>
            </a:r>
          </a:p>
          <a:p>
            <a:pPr defTabSz="762000"/>
            <a:r>
              <a:rPr kumimoji="1" lang="en-US" altLang="ko-KR" sz="2800">
                <a:latin typeface="Times New Roman" pitchFamily="18" charset="0"/>
                <a:ea typeface="굴림" pitchFamily="50" charset="-127"/>
              </a:rPr>
              <a:t>D5T4:    M[AR] </a:t>
            </a:r>
            <a:r>
              <a:rPr kumimoji="1" lang="en-US" altLang="ko-KR" sz="2800">
                <a:solidFill>
                  <a:srgbClr val="000000"/>
                </a:solidFill>
                <a:latin typeface="Times New Roman" pitchFamily="18" charset="0"/>
                <a:ea typeface="굴림" pitchFamily="50" charset="-127"/>
                <a:sym typeface="Symbol" pitchFamily="18" charset="2"/>
              </a:rPr>
              <a:t> PC, PC  AR + 1 </a:t>
            </a:r>
            <a:endParaRPr kumimoji="1" lang="en-US" altLang="ko-KR" sz="2800">
              <a:latin typeface="Times New Roman" pitchFamily="18" charset="0"/>
              <a:ea typeface="굴림" pitchFamily="50" charset="-127"/>
            </a:endParaRPr>
          </a:p>
          <a:p>
            <a:pPr defTabSz="762000"/>
            <a:r>
              <a:rPr kumimoji="1" lang="en-US" altLang="ko-KR" sz="2800">
                <a:latin typeface="Times New Roman" pitchFamily="18" charset="0"/>
                <a:ea typeface="굴림" pitchFamily="50" charset="-127"/>
              </a:rPr>
              <a:t>D5T5:	PC </a:t>
            </a:r>
            <a:r>
              <a:rPr kumimoji="1" lang="en-US" altLang="ko-KR" sz="2800">
                <a:solidFill>
                  <a:srgbClr val="000000"/>
                </a:solidFill>
                <a:latin typeface="Times New Roman" pitchFamily="18" charset="0"/>
                <a:ea typeface="굴림" pitchFamily="50" charset="-127"/>
                <a:sym typeface="Symbol" pitchFamily="18" charset="2"/>
              </a:rPr>
              <a:t> AR, SC  0</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p>
            <a:r>
              <a:rPr lang="en-US"/>
              <a:t>Computer Architecture BCA 203 by Ruby Dahiya </a:t>
            </a:r>
          </a:p>
        </p:txBody>
      </p:sp>
      <p:sp>
        <p:nvSpPr>
          <p:cNvPr id="8195" name="Slide Number Placeholder 5"/>
          <p:cNvSpPr>
            <a:spLocks noGrp="1"/>
          </p:cNvSpPr>
          <p:nvPr>
            <p:ph type="sldNum" sz="quarter" idx="12"/>
          </p:nvPr>
        </p:nvSpPr>
        <p:spPr>
          <a:noFill/>
        </p:spPr>
        <p:txBody>
          <a:bodyPr/>
          <a:lstStyle/>
          <a:p>
            <a:fld id="{42A584F1-E418-44D4-B365-D2143A8E1722}" type="slidenum">
              <a:rPr lang="en-US"/>
              <a:pPr/>
              <a:t>102</a:t>
            </a:fld>
            <a:endParaRPr lang="en-US"/>
          </a:p>
        </p:txBody>
      </p:sp>
      <p:sp>
        <p:nvSpPr>
          <p:cNvPr id="8196" name="Rectangle 2"/>
          <p:cNvSpPr>
            <a:spLocks noGrp="1" noChangeArrowheads="1"/>
          </p:cNvSpPr>
          <p:nvPr>
            <p:ph type="title"/>
          </p:nvPr>
        </p:nvSpPr>
        <p:spPr>
          <a:xfrm>
            <a:off x="533400" y="320675"/>
            <a:ext cx="8001000" cy="1103313"/>
          </a:xfrm>
          <a:noFill/>
        </p:spPr>
        <p:txBody>
          <a:bodyPr lIns="63500" tIns="25400" rIns="63500" bIns="25400"/>
          <a:lstStyle/>
          <a:p>
            <a:pPr eaLnBrk="1" hangingPunct="1"/>
            <a:r>
              <a:rPr lang="en-US" altLang="ko-KR" sz="3600" b="1">
                <a:solidFill>
                  <a:srgbClr val="FF0000"/>
                </a:solidFill>
                <a:ea typeface="굴림" pitchFamily="50" charset="-127"/>
              </a:rPr>
              <a:t>Memory  Reference  Instructions</a:t>
            </a:r>
          </a:p>
        </p:txBody>
      </p:sp>
      <p:sp>
        <p:nvSpPr>
          <p:cNvPr id="8197" name="Rectangle 4"/>
          <p:cNvSpPr>
            <a:spLocks noChangeArrowheads="1"/>
          </p:cNvSpPr>
          <p:nvPr/>
        </p:nvSpPr>
        <p:spPr bwMode="auto">
          <a:xfrm>
            <a:off x="838200" y="1550988"/>
            <a:ext cx="7888288" cy="3779837"/>
          </a:xfrm>
          <a:prstGeom prst="rect">
            <a:avLst/>
          </a:prstGeom>
          <a:noFill/>
          <a:ln w="25400">
            <a:noFill/>
            <a:miter lim="800000"/>
            <a:headEnd/>
            <a:tailEnd/>
          </a:ln>
        </p:spPr>
        <p:txBody>
          <a:bodyPr wrap="none" lIns="63500" tIns="25400" rIns="63500" bIns="25400">
            <a:spAutoFit/>
          </a:bodyPr>
          <a:lstStyle/>
          <a:p>
            <a:pPr defTabSz="762000">
              <a:lnSpc>
                <a:spcPct val="97000"/>
              </a:lnSpc>
            </a:pPr>
            <a:endParaRPr kumimoji="1" lang="en-US" altLang="ko-KR" sz="2800">
              <a:solidFill>
                <a:srgbClr val="000000"/>
              </a:solidFill>
              <a:latin typeface="Times New Roman" pitchFamily="18" charset="0"/>
              <a:ea typeface="굴림" pitchFamily="50" charset="-127"/>
              <a:sym typeface="Symbol" pitchFamily="18" charset="2"/>
            </a:endParaRPr>
          </a:p>
          <a:p>
            <a:pPr defTabSz="762000">
              <a:lnSpc>
                <a:spcPct val="97000"/>
              </a:lnSpc>
            </a:pPr>
            <a:endParaRPr kumimoji="1" lang="en-US" altLang="ko-KR" sz="2800">
              <a:solidFill>
                <a:srgbClr val="000000"/>
              </a:solidFill>
              <a:latin typeface="Times New Roman" pitchFamily="18" charset="0"/>
              <a:ea typeface="굴림" pitchFamily="50" charset="-127"/>
              <a:sym typeface="Symbol" pitchFamily="18" charset="2"/>
            </a:endParaRPr>
          </a:p>
          <a:p>
            <a:pPr defTabSz="762000">
              <a:lnSpc>
                <a:spcPct val="97000"/>
              </a:lnSpc>
            </a:pPr>
            <a:r>
              <a:rPr kumimoji="1" lang="en-US" altLang="ko-KR" sz="2800">
                <a:solidFill>
                  <a:srgbClr val="000000"/>
                </a:solidFill>
                <a:latin typeface="Times New Roman" pitchFamily="18" charset="0"/>
                <a:ea typeface="굴림" pitchFamily="50" charset="-127"/>
                <a:sym typeface="Symbol" pitchFamily="18" charset="2"/>
              </a:rPr>
              <a:t>ISZ: Increment and Skip-if-Zero</a:t>
            </a:r>
          </a:p>
          <a:p>
            <a:pPr defTabSz="762000">
              <a:lnSpc>
                <a:spcPct val="97000"/>
              </a:lnSpc>
            </a:pPr>
            <a:endParaRPr kumimoji="1" lang="en-US" altLang="ko-KR" sz="2800">
              <a:solidFill>
                <a:srgbClr val="000000"/>
              </a:solidFill>
              <a:latin typeface="Times New Roman" pitchFamily="18" charset="0"/>
              <a:ea typeface="굴림" pitchFamily="50" charset="-127"/>
              <a:sym typeface="Symbol" pitchFamily="18" charset="2"/>
            </a:endParaRPr>
          </a:p>
          <a:p>
            <a:pPr defTabSz="762000">
              <a:lnSpc>
                <a:spcPct val="97000"/>
              </a:lnSpc>
            </a:pPr>
            <a:r>
              <a:rPr kumimoji="1" lang="en-US" altLang="ko-KR" sz="2800">
                <a:solidFill>
                  <a:srgbClr val="000000"/>
                </a:solidFill>
                <a:latin typeface="Times New Roman" pitchFamily="18" charset="0"/>
                <a:ea typeface="굴림" pitchFamily="50" charset="-127"/>
                <a:sym typeface="Symbol" pitchFamily="18" charset="2"/>
              </a:rPr>
              <a:t>	</a:t>
            </a:r>
            <a:r>
              <a:rPr kumimoji="1" lang="en-US" altLang="ko-KR" sz="2800">
                <a:latin typeface="Times New Roman" pitchFamily="18" charset="0"/>
                <a:ea typeface="굴림" pitchFamily="50" charset="-127"/>
              </a:rPr>
              <a:t>D</a:t>
            </a:r>
            <a:r>
              <a:rPr kumimoji="1" lang="en-US" altLang="ko-KR" sz="2800" baseline="-25000">
                <a:latin typeface="Times New Roman" pitchFamily="18" charset="0"/>
                <a:ea typeface="굴림" pitchFamily="50" charset="-127"/>
              </a:rPr>
              <a:t>6</a:t>
            </a:r>
            <a:r>
              <a:rPr kumimoji="1" lang="en-US" altLang="ko-KR" sz="2800">
                <a:latin typeface="Times New Roman" pitchFamily="18" charset="0"/>
                <a:ea typeface="굴림" pitchFamily="50" charset="-127"/>
              </a:rPr>
              <a:t>T</a:t>
            </a:r>
            <a:r>
              <a:rPr kumimoji="1" lang="en-US" altLang="ko-KR" sz="2800" baseline="-25000">
                <a:latin typeface="Times New Roman" pitchFamily="18" charset="0"/>
                <a:ea typeface="굴림" pitchFamily="50" charset="-127"/>
              </a:rPr>
              <a:t>4</a:t>
            </a:r>
            <a:r>
              <a:rPr kumimoji="1" lang="en-US" altLang="ko-KR" sz="2800">
                <a:latin typeface="Times New Roman" pitchFamily="18" charset="0"/>
                <a:ea typeface="굴림" pitchFamily="50" charset="-127"/>
              </a:rPr>
              <a:t>:	DR </a:t>
            </a:r>
            <a:r>
              <a:rPr kumimoji="1" lang="en-US" altLang="ko-KR" sz="2800">
                <a:solidFill>
                  <a:srgbClr val="000000"/>
                </a:solidFill>
                <a:latin typeface="Times New Roman" pitchFamily="18" charset="0"/>
                <a:ea typeface="굴림" pitchFamily="50" charset="-127"/>
                <a:sym typeface="Symbol" pitchFamily="18" charset="2"/>
              </a:rPr>
              <a:t> M[AR]</a:t>
            </a:r>
          </a:p>
          <a:p>
            <a:pPr defTabSz="762000">
              <a:lnSpc>
                <a:spcPct val="97000"/>
              </a:lnSpc>
            </a:pPr>
            <a:r>
              <a:rPr kumimoji="1" lang="en-US" altLang="ko-KR" sz="2800">
                <a:latin typeface="Times New Roman" pitchFamily="18" charset="0"/>
                <a:ea typeface="굴림" pitchFamily="50" charset="-127"/>
              </a:rPr>
              <a:t>	D</a:t>
            </a:r>
            <a:r>
              <a:rPr kumimoji="1" lang="en-US" altLang="ko-KR" sz="2800" baseline="-25000">
                <a:latin typeface="Times New Roman" pitchFamily="18" charset="0"/>
                <a:ea typeface="굴림" pitchFamily="50" charset="-127"/>
              </a:rPr>
              <a:t>6</a:t>
            </a:r>
            <a:r>
              <a:rPr kumimoji="1" lang="en-US" altLang="ko-KR" sz="2800">
                <a:latin typeface="Times New Roman" pitchFamily="18" charset="0"/>
                <a:ea typeface="굴림" pitchFamily="50" charset="-127"/>
              </a:rPr>
              <a:t>T</a:t>
            </a:r>
            <a:r>
              <a:rPr kumimoji="1" lang="en-US" altLang="ko-KR" sz="2800" baseline="-25000">
                <a:latin typeface="Times New Roman" pitchFamily="18" charset="0"/>
                <a:ea typeface="굴림" pitchFamily="50" charset="-127"/>
              </a:rPr>
              <a:t>5</a:t>
            </a:r>
            <a:r>
              <a:rPr kumimoji="1" lang="en-US" altLang="ko-KR" sz="2800">
                <a:latin typeface="Times New Roman" pitchFamily="18" charset="0"/>
                <a:ea typeface="굴림" pitchFamily="50" charset="-127"/>
              </a:rPr>
              <a:t>:	DR </a:t>
            </a:r>
            <a:r>
              <a:rPr kumimoji="1" lang="en-US" altLang="ko-KR" sz="2800">
                <a:solidFill>
                  <a:srgbClr val="000000"/>
                </a:solidFill>
                <a:latin typeface="Times New Roman" pitchFamily="18" charset="0"/>
                <a:ea typeface="굴림" pitchFamily="50" charset="-127"/>
                <a:sym typeface="Symbol" pitchFamily="18" charset="2"/>
              </a:rPr>
              <a:t> DR + 1</a:t>
            </a:r>
          </a:p>
          <a:p>
            <a:pPr defTabSz="762000">
              <a:lnSpc>
                <a:spcPct val="97000"/>
              </a:lnSpc>
            </a:pPr>
            <a:r>
              <a:rPr kumimoji="1" lang="en-US" altLang="ko-KR" sz="2800">
                <a:latin typeface="Times New Roman" pitchFamily="18" charset="0"/>
                <a:ea typeface="굴림" pitchFamily="50" charset="-127"/>
              </a:rPr>
              <a:t>	D</a:t>
            </a:r>
            <a:r>
              <a:rPr kumimoji="1" lang="en-US" altLang="ko-KR" sz="2800" baseline="-25000">
                <a:latin typeface="Times New Roman" pitchFamily="18" charset="0"/>
                <a:ea typeface="굴림" pitchFamily="50" charset="-127"/>
              </a:rPr>
              <a:t>6</a:t>
            </a:r>
            <a:r>
              <a:rPr kumimoji="1" lang="en-US" altLang="ko-KR" sz="2800">
                <a:latin typeface="Times New Roman" pitchFamily="18" charset="0"/>
                <a:ea typeface="굴림" pitchFamily="50" charset="-127"/>
              </a:rPr>
              <a:t>T</a:t>
            </a:r>
            <a:r>
              <a:rPr kumimoji="1" lang="en-US" altLang="ko-KR" sz="2800" baseline="-25000">
                <a:latin typeface="Times New Roman" pitchFamily="18" charset="0"/>
                <a:ea typeface="굴림" pitchFamily="50" charset="-127"/>
              </a:rPr>
              <a:t>4</a:t>
            </a:r>
            <a:r>
              <a:rPr kumimoji="1" lang="en-US" altLang="ko-KR" sz="2800">
                <a:latin typeface="Times New Roman" pitchFamily="18" charset="0"/>
                <a:ea typeface="굴림" pitchFamily="50" charset="-127"/>
              </a:rPr>
              <a:t>:	M[AR] </a:t>
            </a:r>
            <a:r>
              <a:rPr kumimoji="1" lang="en-US" altLang="ko-KR" sz="2800">
                <a:solidFill>
                  <a:srgbClr val="000000"/>
                </a:solidFill>
                <a:latin typeface="Times New Roman" pitchFamily="18" charset="0"/>
                <a:ea typeface="굴림" pitchFamily="50" charset="-127"/>
                <a:sym typeface="Symbol" pitchFamily="18" charset="2"/>
              </a:rPr>
              <a:t> DR,  </a:t>
            </a:r>
          </a:p>
          <a:p>
            <a:pPr defTabSz="762000">
              <a:lnSpc>
                <a:spcPct val="97000"/>
              </a:lnSpc>
            </a:pPr>
            <a:r>
              <a:rPr kumimoji="1" lang="en-US" altLang="ko-KR" sz="2800">
                <a:solidFill>
                  <a:srgbClr val="000000"/>
                </a:solidFill>
                <a:latin typeface="Times New Roman" pitchFamily="18" charset="0"/>
                <a:ea typeface="굴림" pitchFamily="50" charset="-127"/>
                <a:sym typeface="Symbol" pitchFamily="18" charset="2"/>
              </a:rPr>
              <a:t>                    if (DR = 0) then (PC  PC + 1),  SC  0</a:t>
            </a:r>
          </a:p>
          <a:p>
            <a:pPr defTabSz="762000">
              <a:lnSpc>
                <a:spcPct val="97000"/>
              </a:lnSpc>
            </a:pPr>
            <a:endParaRPr kumimoji="1" lang="en-US" altLang="ko-KR" sz="2800">
              <a:solidFill>
                <a:srgbClr val="000000"/>
              </a:solidFill>
              <a:latin typeface="Times New Roman" pitchFamily="18" charset="0"/>
              <a:ea typeface="굴림" pitchFamily="50" charset="-127"/>
              <a:sym typeface="Symbol" pitchFamily="18" charset="2"/>
            </a:endParaRP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p:spPr>
        <p:txBody>
          <a:bodyPr/>
          <a:lstStyle/>
          <a:p>
            <a:r>
              <a:rPr lang="en-US"/>
              <a:t>Computer Architecture BCA 203 by Ruby Dahiya </a:t>
            </a:r>
          </a:p>
        </p:txBody>
      </p:sp>
      <p:sp>
        <p:nvSpPr>
          <p:cNvPr id="9219" name="Slide Number Placeholder 5"/>
          <p:cNvSpPr>
            <a:spLocks noGrp="1"/>
          </p:cNvSpPr>
          <p:nvPr>
            <p:ph type="sldNum" sz="quarter" idx="12"/>
          </p:nvPr>
        </p:nvSpPr>
        <p:spPr>
          <a:noFill/>
        </p:spPr>
        <p:txBody>
          <a:bodyPr/>
          <a:lstStyle/>
          <a:p>
            <a:fld id="{499AFAC3-D572-4CF1-BA1B-DA8472439F1A}" type="slidenum">
              <a:rPr lang="en-US"/>
              <a:pPr/>
              <a:t>103</a:t>
            </a:fld>
            <a:endParaRPr lang="en-US"/>
          </a:p>
        </p:txBody>
      </p:sp>
      <p:sp>
        <p:nvSpPr>
          <p:cNvPr id="9220" name="Rectangle 2"/>
          <p:cNvSpPr>
            <a:spLocks noGrp="1" noChangeArrowheads="1"/>
          </p:cNvSpPr>
          <p:nvPr>
            <p:ph type="title"/>
          </p:nvPr>
        </p:nvSpPr>
        <p:spPr>
          <a:xfrm>
            <a:off x="3429000" y="304800"/>
            <a:ext cx="2870200" cy="479425"/>
          </a:xfrm>
          <a:noFill/>
        </p:spPr>
        <p:txBody>
          <a:bodyPr wrap="none" lIns="63500" tIns="25400" rIns="63500" bIns="25400" anchor="t">
            <a:spAutoFit/>
          </a:bodyPr>
          <a:lstStyle/>
          <a:p>
            <a:pPr eaLnBrk="1" hangingPunct="1">
              <a:lnSpc>
                <a:spcPct val="87000"/>
              </a:lnSpc>
            </a:pPr>
            <a:r>
              <a:rPr lang="en-US" altLang="ko-KR" sz="3200" b="1">
                <a:solidFill>
                  <a:srgbClr val="FF0000"/>
                </a:solidFill>
                <a:ea typeface="굴림" pitchFamily="50" charset="-127"/>
              </a:rPr>
              <a:t>FLOWCHART</a:t>
            </a:r>
            <a:r>
              <a:rPr lang="en-US" altLang="ko-KR" sz="2800">
                <a:ea typeface="굴림" pitchFamily="50" charset="-127"/>
              </a:rPr>
              <a:t> </a:t>
            </a:r>
          </a:p>
        </p:txBody>
      </p:sp>
      <p:sp>
        <p:nvSpPr>
          <p:cNvPr id="9221" name="Rectangle 4"/>
          <p:cNvSpPr>
            <a:spLocks noChangeArrowheads="1"/>
          </p:cNvSpPr>
          <p:nvPr/>
        </p:nvSpPr>
        <p:spPr bwMode="auto">
          <a:xfrm>
            <a:off x="2438400" y="914400"/>
            <a:ext cx="2682875" cy="280988"/>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Memory-reference instruction</a:t>
            </a:r>
          </a:p>
        </p:txBody>
      </p:sp>
      <p:sp>
        <p:nvSpPr>
          <p:cNvPr id="9222" name="Arc 5"/>
          <p:cNvSpPr>
            <a:spLocks/>
          </p:cNvSpPr>
          <p:nvPr/>
        </p:nvSpPr>
        <p:spPr bwMode="auto">
          <a:xfrm>
            <a:off x="3656013" y="1476375"/>
            <a:ext cx="100012" cy="112713"/>
          </a:xfrm>
          <a:custGeom>
            <a:avLst/>
            <a:gdLst>
              <a:gd name="T0" fmla="*/ 0 w 17255"/>
              <a:gd name="T1" fmla="*/ 9654 h 21600"/>
              <a:gd name="T2" fmla="*/ 100012 w 17255"/>
              <a:gd name="T3" fmla="*/ 9111 h 21600"/>
              <a:gd name="T4" fmla="*/ 50693 w 17255"/>
              <a:gd name="T5" fmla="*/ 112713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9223" name="Line 6"/>
          <p:cNvSpPr>
            <a:spLocks noChangeShapeType="1"/>
          </p:cNvSpPr>
          <p:nvPr/>
        </p:nvSpPr>
        <p:spPr bwMode="auto">
          <a:xfrm>
            <a:off x="3705225" y="1147763"/>
            <a:ext cx="0" cy="339725"/>
          </a:xfrm>
          <a:prstGeom prst="line">
            <a:avLst/>
          </a:prstGeom>
          <a:noFill/>
          <a:ln w="25400">
            <a:solidFill>
              <a:srgbClr val="000000"/>
            </a:solidFill>
            <a:round/>
            <a:headEnd/>
            <a:tailEnd/>
          </a:ln>
        </p:spPr>
        <p:txBody>
          <a:bodyPr wrap="none" anchor="ctr"/>
          <a:lstStyle/>
          <a:p>
            <a:endParaRPr lang="en-US"/>
          </a:p>
        </p:txBody>
      </p:sp>
      <p:sp>
        <p:nvSpPr>
          <p:cNvPr id="9224" name="Line 7"/>
          <p:cNvSpPr>
            <a:spLocks noChangeShapeType="1"/>
          </p:cNvSpPr>
          <p:nvPr/>
        </p:nvSpPr>
        <p:spPr bwMode="auto">
          <a:xfrm>
            <a:off x="1728788" y="1600200"/>
            <a:ext cx="4679950" cy="0"/>
          </a:xfrm>
          <a:prstGeom prst="line">
            <a:avLst/>
          </a:prstGeom>
          <a:noFill/>
          <a:ln w="25400">
            <a:solidFill>
              <a:srgbClr val="000000"/>
            </a:solidFill>
            <a:round/>
            <a:headEnd/>
            <a:tailEnd/>
          </a:ln>
        </p:spPr>
        <p:txBody>
          <a:bodyPr wrap="none" anchor="ctr"/>
          <a:lstStyle/>
          <a:p>
            <a:endParaRPr lang="en-US"/>
          </a:p>
        </p:txBody>
      </p:sp>
      <p:sp>
        <p:nvSpPr>
          <p:cNvPr id="9225" name="Rectangle 8"/>
          <p:cNvSpPr>
            <a:spLocks noChangeArrowheads="1"/>
          </p:cNvSpPr>
          <p:nvPr/>
        </p:nvSpPr>
        <p:spPr bwMode="auto">
          <a:xfrm>
            <a:off x="1157288" y="2049463"/>
            <a:ext cx="108426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DR </a:t>
            </a:r>
            <a:r>
              <a:rPr kumimoji="1" lang="en-US" altLang="ko-KR" sz="1200" b="1">
                <a:solidFill>
                  <a:srgbClr val="000000"/>
                </a:solidFill>
                <a:ea typeface="굴림" pitchFamily="50" charset="-127"/>
                <a:sym typeface="Symbol" pitchFamily="18" charset="2"/>
              </a:rPr>
              <a:t></a:t>
            </a:r>
            <a:r>
              <a:rPr kumimoji="1" lang="en-US" altLang="ko-KR" sz="1200" b="1">
                <a:solidFill>
                  <a:srgbClr val="000000"/>
                </a:solidFill>
                <a:ea typeface="굴림" pitchFamily="50" charset="-127"/>
              </a:rPr>
              <a:t> M[AR]</a:t>
            </a:r>
          </a:p>
        </p:txBody>
      </p:sp>
      <p:sp>
        <p:nvSpPr>
          <p:cNvPr id="9226" name="Rectangle 9"/>
          <p:cNvSpPr>
            <a:spLocks noChangeArrowheads="1"/>
          </p:cNvSpPr>
          <p:nvPr/>
        </p:nvSpPr>
        <p:spPr bwMode="auto">
          <a:xfrm>
            <a:off x="2476500" y="2039938"/>
            <a:ext cx="108426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DR </a:t>
            </a:r>
            <a:r>
              <a:rPr kumimoji="1" lang="en-US" altLang="ko-KR" sz="1200" b="1">
                <a:solidFill>
                  <a:srgbClr val="000000"/>
                </a:solidFill>
                <a:ea typeface="굴림" pitchFamily="50" charset="-127"/>
                <a:sym typeface="Symbol" pitchFamily="18" charset="2"/>
              </a:rPr>
              <a:t></a:t>
            </a:r>
            <a:r>
              <a:rPr kumimoji="1" lang="en-US" altLang="ko-KR" sz="1200" b="1">
                <a:solidFill>
                  <a:srgbClr val="000000"/>
                </a:solidFill>
                <a:ea typeface="굴림" pitchFamily="50" charset="-127"/>
              </a:rPr>
              <a:t> M[AR]</a:t>
            </a:r>
          </a:p>
        </p:txBody>
      </p:sp>
      <p:sp>
        <p:nvSpPr>
          <p:cNvPr id="9227" name="Rectangle 10"/>
          <p:cNvSpPr>
            <a:spLocks noChangeArrowheads="1"/>
          </p:cNvSpPr>
          <p:nvPr/>
        </p:nvSpPr>
        <p:spPr bwMode="auto">
          <a:xfrm>
            <a:off x="3819525" y="2049463"/>
            <a:ext cx="108426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DR </a:t>
            </a:r>
            <a:r>
              <a:rPr kumimoji="1" lang="en-US" altLang="ko-KR" sz="1200" b="1">
                <a:solidFill>
                  <a:srgbClr val="000000"/>
                </a:solidFill>
                <a:ea typeface="굴림" pitchFamily="50" charset="-127"/>
                <a:sym typeface="Symbol" pitchFamily="18" charset="2"/>
              </a:rPr>
              <a:t></a:t>
            </a:r>
            <a:r>
              <a:rPr kumimoji="1" lang="en-US" altLang="ko-KR" sz="1200" b="1">
                <a:solidFill>
                  <a:srgbClr val="000000"/>
                </a:solidFill>
                <a:ea typeface="굴림" pitchFamily="50" charset="-127"/>
              </a:rPr>
              <a:t> M[AR]</a:t>
            </a:r>
          </a:p>
        </p:txBody>
      </p:sp>
      <p:sp>
        <p:nvSpPr>
          <p:cNvPr id="9228" name="Rectangle 11"/>
          <p:cNvSpPr>
            <a:spLocks noChangeArrowheads="1"/>
          </p:cNvSpPr>
          <p:nvPr/>
        </p:nvSpPr>
        <p:spPr bwMode="auto">
          <a:xfrm>
            <a:off x="5110163" y="1989138"/>
            <a:ext cx="1084262"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M[AR] </a:t>
            </a:r>
            <a:r>
              <a:rPr kumimoji="1" lang="en-US" altLang="ko-KR" sz="1200" b="1">
                <a:solidFill>
                  <a:srgbClr val="000000"/>
                </a:solidFill>
                <a:ea typeface="굴림" pitchFamily="50" charset="-127"/>
                <a:sym typeface="Symbol" pitchFamily="18" charset="2"/>
              </a:rPr>
              <a:t></a:t>
            </a:r>
            <a:r>
              <a:rPr kumimoji="1" lang="en-US" altLang="ko-KR" sz="1200" b="1">
                <a:solidFill>
                  <a:srgbClr val="000000"/>
                </a:solidFill>
                <a:ea typeface="굴림" pitchFamily="50" charset="-127"/>
              </a:rPr>
              <a:t> AC</a:t>
            </a:r>
          </a:p>
          <a:p>
            <a:pPr defTabSz="762000" eaLnBrk="1">
              <a:lnSpc>
                <a:spcPct val="90000"/>
              </a:lnSpc>
            </a:pPr>
            <a:endParaRPr kumimoji="1" lang="en-US" altLang="ko-KR" sz="1200" b="1">
              <a:solidFill>
                <a:srgbClr val="000000"/>
              </a:solidFill>
              <a:ea typeface="굴림" pitchFamily="50" charset="-127"/>
            </a:endParaRPr>
          </a:p>
        </p:txBody>
      </p:sp>
      <p:sp>
        <p:nvSpPr>
          <p:cNvPr id="9229" name="Rectangle 12"/>
          <p:cNvSpPr>
            <a:spLocks noChangeArrowheads="1"/>
          </p:cNvSpPr>
          <p:nvPr/>
        </p:nvSpPr>
        <p:spPr bwMode="auto">
          <a:xfrm>
            <a:off x="5267325" y="2151063"/>
            <a:ext cx="712788"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SC </a:t>
            </a:r>
            <a:r>
              <a:rPr kumimoji="1" lang="en-US" altLang="ko-KR" sz="1200" b="1">
                <a:solidFill>
                  <a:srgbClr val="000000"/>
                </a:solidFill>
                <a:ea typeface="굴림" pitchFamily="50" charset="-127"/>
                <a:sym typeface="Symbol" pitchFamily="18" charset="2"/>
              </a:rPr>
              <a:t></a:t>
            </a:r>
            <a:r>
              <a:rPr kumimoji="1" lang="en-US" altLang="ko-KR" sz="1200" b="1">
                <a:solidFill>
                  <a:srgbClr val="000000"/>
                </a:solidFill>
                <a:ea typeface="굴림" pitchFamily="50" charset="-127"/>
              </a:rPr>
              <a:t> 0</a:t>
            </a:r>
          </a:p>
        </p:txBody>
      </p:sp>
      <p:sp>
        <p:nvSpPr>
          <p:cNvPr id="9230" name="Rectangle 13"/>
          <p:cNvSpPr>
            <a:spLocks noChangeArrowheads="1"/>
          </p:cNvSpPr>
          <p:nvPr/>
        </p:nvSpPr>
        <p:spPr bwMode="auto">
          <a:xfrm>
            <a:off x="1144588" y="2003425"/>
            <a:ext cx="1141412" cy="315913"/>
          </a:xfrm>
          <a:prstGeom prst="rect">
            <a:avLst/>
          </a:prstGeom>
          <a:noFill/>
          <a:ln w="25400">
            <a:solidFill>
              <a:srgbClr val="000000"/>
            </a:solidFill>
            <a:miter lim="800000"/>
            <a:headEnd/>
            <a:tailEnd/>
          </a:ln>
        </p:spPr>
        <p:txBody>
          <a:bodyPr wrap="none" anchor="ctr"/>
          <a:lstStyle/>
          <a:p>
            <a:endParaRPr lang="en-US"/>
          </a:p>
        </p:txBody>
      </p:sp>
      <p:sp>
        <p:nvSpPr>
          <p:cNvPr id="9231" name="Rectangle 14"/>
          <p:cNvSpPr>
            <a:spLocks noChangeArrowheads="1"/>
          </p:cNvSpPr>
          <p:nvPr/>
        </p:nvSpPr>
        <p:spPr bwMode="auto">
          <a:xfrm>
            <a:off x="2466975" y="2003425"/>
            <a:ext cx="1141413" cy="315913"/>
          </a:xfrm>
          <a:prstGeom prst="rect">
            <a:avLst/>
          </a:prstGeom>
          <a:noFill/>
          <a:ln w="25400">
            <a:solidFill>
              <a:srgbClr val="000000"/>
            </a:solidFill>
            <a:miter lim="800000"/>
            <a:headEnd/>
            <a:tailEnd/>
          </a:ln>
        </p:spPr>
        <p:txBody>
          <a:bodyPr wrap="none" anchor="ctr"/>
          <a:lstStyle/>
          <a:p>
            <a:endParaRPr lang="en-US"/>
          </a:p>
        </p:txBody>
      </p:sp>
      <p:sp>
        <p:nvSpPr>
          <p:cNvPr id="9232" name="Rectangle 15"/>
          <p:cNvSpPr>
            <a:spLocks noChangeArrowheads="1"/>
          </p:cNvSpPr>
          <p:nvPr/>
        </p:nvSpPr>
        <p:spPr bwMode="auto">
          <a:xfrm>
            <a:off x="3790950" y="2003425"/>
            <a:ext cx="1139825" cy="315913"/>
          </a:xfrm>
          <a:prstGeom prst="rect">
            <a:avLst/>
          </a:prstGeom>
          <a:noFill/>
          <a:ln w="25400">
            <a:solidFill>
              <a:srgbClr val="000000"/>
            </a:solidFill>
            <a:miter lim="800000"/>
            <a:headEnd/>
            <a:tailEnd/>
          </a:ln>
        </p:spPr>
        <p:txBody>
          <a:bodyPr wrap="none" anchor="ctr"/>
          <a:lstStyle/>
          <a:p>
            <a:endParaRPr lang="en-US"/>
          </a:p>
        </p:txBody>
      </p:sp>
      <p:sp>
        <p:nvSpPr>
          <p:cNvPr id="9233" name="Rectangle 16"/>
          <p:cNvSpPr>
            <a:spLocks noChangeArrowheads="1"/>
          </p:cNvSpPr>
          <p:nvPr/>
        </p:nvSpPr>
        <p:spPr bwMode="auto">
          <a:xfrm>
            <a:off x="5113338" y="2003425"/>
            <a:ext cx="1154112" cy="374650"/>
          </a:xfrm>
          <a:prstGeom prst="rect">
            <a:avLst/>
          </a:prstGeom>
          <a:noFill/>
          <a:ln w="25400">
            <a:solidFill>
              <a:srgbClr val="000000"/>
            </a:solidFill>
            <a:miter lim="800000"/>
            <a:headEnd/>
            <a:tailEnd/>
          </a:ln>
        </p:spPr>
        <p:txBody>
          <a:bodyPr wrap="none" anchor="ctr"/>
          <a:lstStyle/>
          <a:p>
            <a:endParaRPr lang="en-US"/>
          </a:p>
        </p:txBody>
      </p:sp>
      <p:sp>
        <p:nvSpPr>
          <p:cNvPr id="9234" name="Arc 17"/>
          <p:cNvSpPr>
            <a:spLocks/>
          </p:cNvSpPr>
          <p:nvPr/>
        </p:nvSpPr>
        <p:spPr bwMode="auto">
          <a:xfrm>
            <a:off x="1674813" y="1874838"/>
            <a:ext cx="96837" cy="111125"/>
          </a:xfrm>
          <a:custGeom>
            <a:avLst/>
            <a:gdLst>
              <a:gd name="T0" fmla="*/ 0 w 17255"/>
              <a:gd name="T1" fmla="*/ 9518 h 21600"/>
              <a:gd name="T2" fmla="*/ 96837 w 17255"/>
              <a:gd name="T3" fmla="*/ 8983 h 21600"/>
              <a:gd name="T4" fmla="*/ 49084 w 17255"/>
              <a:gd name="T5" fmla="*/ 111125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9235" name="Line 18"/>
          <p:cNvSpPr>
            <a:spLocks noChangeShapeType="1"/>
          </p:cNvSpPr>
          <p:nvPr/>
        </p:nvSpPr>
        <p:spPr bwMode="auto">
          <a:xfrm flipV="1">
            <a:off x="1722438" y="1587500"/>
            <a:ext cx="0" cy="320675"/>
          </a:xfrm>
          <a:prstGeom prst="line">
            <a:avLst/>
          </a:prstGeom>
          <a:noFill/>
          <a:ln w="25400">
            <a:solidFill>
              <a:srgbClr val="000000"/>
            </a:solidFill>
            <a:round/>
            <a:headEnd/>
            <a:tailEnd/>
          </a:ln>
        </p:spPr>
        <p:txBody>
          <a:bodyPr wrap="none" anchor="ctr"/>
          <a:lstStyle/>
          <a:p>
            <a:endParaRPr lang="en-US"/>
          </a:p>
        </p:txBody>
      </p:sp>
      <p:sp>
        <p:nvSpPr>
          <p:cNvPr id="9236" name="Arc 19"/>
          <p:cNvSpPr>
            <a:spLocks/>
          </p:cNvSpPr>
          <p:nvPr/>
        </p:nvSpPr>
        <p:spPr bwMode="auto">
          <a:xfrm>
            <a:off x="2995613" y="1874838"/>
            <a:ext cx="100012" cy="111125"/>
          </a:xfrm>
          <a:custGeom>
            <a:avLst/>
            <a:gdLst>
              <a:gd name="T0" fmla="*/ 0 w 17255"/>
              <a:gd name="T1" fmla="*/ 9518 h 21600"/>
              <a:gd name="T2" fmla="*/ 100012 w 17255"/>
              <a:gd name="T3" fmla="*/ 8983 h 21600"/>
              <a:gd name="T4" fmla="*/ 50693 w 17255"/>
              <a:gd name="T5" fmla="*/ 111125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9237" name="Line 20"/>
          <p:cNvSpPr>
            <a:spLocks noChangeShapeType="1"/>
          </p:cNvSpPr>
          <p:nvPr/>
        </p:nvSpPr>
        <p:spPr bwMode="auto">
          <a:xfrm flipV="1">
            <a:off x="3044825" y="1600200"/>
            <a:ext cx="0" cy="307975"/>
          </a:xfrm>
          <a:prstGeom prst="line">
            <a:avLst/>
          </a:prstGeom>
          <a:noFill/>
          <a:ln w="25400">
            <a:solidFill>
              <a:srgbClr val="000000"/>
            </a:solidFill>
            <a:round/>
            <a:headEnd/>
            <a:tailEnd/>
          </a:ln>
        </p:spPr>
        <p:txBody>
          <a:bodyPr wrap="none" anchor="ctr"/>
          <a:lstStyle/>
          <a:p>
            <a:endParaRPr lang="en-US"/>
          </a:p>
        </p:txBody>
      </p:sp>
      <p:sp>
        <p:nvSpPr>
          <p:cNvPr id="9238" name="Arc 21"/>
          <p:cNvSpPr>
            <a:spLocks/>
          </p:cNvSpPr>
          <p:nvPr/>
        </p:nvSpPr>
        <p:spPr bwMode="auto">
          <a:xfrm>
            <a:off x="4318000" y="1874838"/>
            <a:ext cx="100013" cy="111125"/>
          </a:xfrm>
          <a:custGeom>
            <a:avLst/>
            <a:gdLst>
              <a:gd name="T0" fmla="*/ 0 w 17255"/>
              <a:gd name="T1" fmla="*/ 9518 h 21600"/>
              <a:gd name="T2" fmla="*/ 100013 w 17255"/>
              <a:gd name="T3" fmla="*/ 8983 h 21600"/>
              <a:gd name="T4" fmla="*/ 50693 w 17255"/>
              <a:gd name="T5" fmla="*/ 111125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9239" name="Arc 22"/>
          <p:cNvSpPr>
            <a:spLocks/>
          </p:cNvSpPr>
          <p:nvPr/>
        </p:nvSpPr>
        <p:spPr bwMode="auto">
          <a:xfrm>
            <a:off x="5640388" y="1874838"/>
            <a:ext cx="100012" cy="111125"/>
          </a:xfrm>
          <a:custGeom>
            <a:avLst/>
            <a:gdLst>
              <a:gd name="T0" fmla="*/ 0 w 17255"/>
              <a:gd name="T1" fmla="*/ 9518 h 21600"/>
              <a:gd name="T2" fmla="*/ 100012 w 17255"/>
              <a:gd name="T3" fmla="*/ 8983 h 21600"/>
              <a:gd name="T4" fmla="*/ 50693 w 17255"/>
              <a:gd name="T5" fmla="*/ 111125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9240" name="Line 23"/>
          <p:cNvSpPr>
            <a:spLocks noChangeShapeType="1"/>
          </p:cNvSpPr>
          <p:nvPr/>
        </p:nvSpPr>
        <p:spPr bwMode="auto">
          <a:xfrm flipV="1">
            <a:off x="5689600" y="1603375"/>
            <a:ext cx="0" cy="304800"/>
          </a:xfrm>
          <a:prstGeom prst="line">
            <a:avLst/>
          </a:prstGeom>
          <a:noFill/>
          <a:ln w="25400">
            <a:solidFill>
              <a:srgbClr val="000000"/>
            </a:solidFill>
            <a:round/>
            <a:headEnd/>
            <a:tailEnd/>
          </a:ln>
        </p:spPr>
        <p:txBody>
          <a:bodyPr wrap="none" anchor="ctr"/>
          <a:lstStyle/>
          <a:p>
            <a:endParaRPr lang="en-US"/>
          </a:p>
        </p:txBody>
      </p:sp>
      <p:sp>
        <p:nvSpPr>
          <p:cNvPr id="9241" name="Rectangle 24"/>
          <p:cNvSpPr>
            <a:spLocks noChangeArrowheads="1"/>
          </p:cNvSpPr>
          <p:nvPr/>
        </p:nvSpPr>
        <p:spPr bwMode="auto">
          <a:xfrm>
            <a:off x="1479550" y="1403350"/>
            <a:ext cx="509588"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AND</a:t>
            </a:r>
          </a:p>
        </p:txBody>
      </p:sp>
      <p:sp>
        <p:nvSpPr>
          <p:cNvPr id="9242" name="Rectangle 25"/>
          <p:cNvSpPr>
            <a:spLocks noChangeArrowheads="1"/>
          </p:cNvSpPr>
          <p:nvPr/>
        </p:nvSpPr>
        <p:spPr bwMode="auto">
          <a:xfrm>
            <a:off x="2660650" y="1403350"/>
            <a:ext cx="509588"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ADD</a:t>
            </a:r>
          </a:p>
        </p:txBody>
      </p:sp>
      <p:sp>
        <p:nvSpPr>
          <p:cNvPr id="9243" name="Rectangle 26"/>
          <p:cNvSpPr>
            <a:spLocks noChangeArrowheads="1"/>
          </p:cNvSpPr>
          <p:nvPr/>
        </p:nvSpPr>
        <p:spPr bwMode="auto">
          <a:xfrm>
            <a:off x="4202113" y="1403350"/>
            <a:ext cx="4937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LDA</a:t>
            </a:r>
          </a:p>
        </p:txBody>
      </p:sp>
      <p:sp>
        <p:nvSpPr>
          <p:cNvPr id="9244" name="Rectangle 27"/>
          <p:cNvSpPr>
            <a:spLocks noChangeArrowheads="1"/>
          </p:cNvSpPr>
          <p:nvPr/>
        </p:nvSpPr>
        <p:spPr bwMode="auto">
          <a:xfrm>
            <a:off x="5448300" y="1403350"/>
            <a:ext cx="48577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STA</a:t>
            </a:r>
          </a:p>
        </p:txBody>
      </p:sp>
      <p:sp>
        <p:nvSpPr>
          <p:cNvPr id="9245" name="Rectangle 28"/>
          <p:cNvSpPr>
            <a:spLocks noChangeArrowheads="1"/>
          </p:cNvSpPr>
          <p:nvPr/>
        </p:nvSpPr>
        <p:spPr bwMode="auto">
          <a:xfrm>
            <a:off x="1090613" y="2717800"/>
            <a:ext cx="1246187"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AC </a:t>
            </a:r>
            <a:r>
              <a:rPr kumimoji="1" lang="en-US" altLang="ko-KR" sz="1200" b="1">
                <a:solidFill>
                  <a:srgbClr val="000000"/>
                </a:solidFill>
                <a:ea typeface="굴림" pitchFamily="50" charset="-127"/>
                <a:sym typeface="Symbol" pitchFamily="18" charset="2"/>
              </a:rPr>
              <a:t></a:t>
            </a:r>
            <a:r>
              <a:rPr kumimoji="1" lang="en-US" altLang="ko-KR" sz="1200" b="1">
                <a:solidFill>
                  <a:srgbClr val="000000"/>
                </a:solidFill>
                <a:ea typeface="굴림" pitchFamily="50" charset="-127"/>
              </a:rPr>
              <a:t> AC    DR</a:t>
            </a:r>
          </a:p>
          <a:p>
            <a:pPr defTabSz="762000" eaLnBrk="1">
              <a:lnSpc>
                <a:spcPct val="90000"/>
              </a:lnSpc>
            </a:pPr>
            <a:endParaRPr kumimoji="1" lang="en-US" altLang="ko-KR" sz="1200" b="1">
              <a:solidFill>
                <a:srgbClr val="000000"/>
              </a:solidFill>
              <a:ea typeface="굴림" pitchFamily="50" charset="-127"/>
            </a:endParaRPr>
          </a:p>
        </p:txBody>
      </p:sp>
      <p:sp>
        <p:nvSpPr>
          <p:cNvPr id="9246" name="Rectangle 29"/>
          <p:cNvSpPr>
            <a:spLocks noChangeArrowheads="1"/>
          </p:cNvSpPr>
          <p:nvPr/>
        </p:nvSpPr>
        <p:spPr bwMode="auto">
          <a:xfrm>
            <a:off x="1300163" y="2889250"/>
            <a:ext cx="71278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SC </a:t>
            </a:r>
            <a:r>
              <a:rPr kumimoji="1" lang="en-US" altLang="ko-KR" sz="1200" b="1">
                <a:solidFill>
                  <a:srgbClr val="000000"/>
                </a:solidFill>
                <a:ea typeface="굴림" pitchFamily="50" charset="-127"/>
                <a:sym typeface="Symbol" pitchFamily="18" charset="2"/>
              </a:rPr>
              <a:t></a:t>
            </a:r>
            <a:r>
              <a:rPr kumimoji="1" lang="en-US" altLang="ko-KR" sz="1200" b="1">
                <a:solidFill>
                  <a:srgbClr val="000000"/>
                </a:solidFill>
                <a:ea typeface="굴림" pitchFamily="50" charset="-127"/>
              </a:rPr>
              <a:t> 0</a:t>
            </a:r>
          </a:p>
        </p:txBody>
      </p:sp>
      <p:sp>
        <p:nvSpPr>
          <p:cNvPr id="9247" name="Rectangle 30"/>
          <p:cNvSpPr>
            <a:spLocks noChangeArrowheads="1"/>
          </p:cNvSpPr>
          <p:nvPr/>
        </p:nvSpPr>
        <p:spPr bwMode="auto">
          <a:xfrm>
            <a:off x="1144588" y="2741613"/>
            <a:ext cx="1141412" cy="374650"/>
          </a:xfrm>
          <a:prstGeom prst="rect">
            <a:avLst/>
          </a:prstGeom>
          <a:noFill/>
          <a:ln w="25400">
            <a:solidFill>
              <a:srgbClr val="000000"/>
            </a:solidFill>
            <a:miter lim="800000"/>
            <a:headEnd/>
            <a:tailEnd/>
          </a:ln>
        </p:spPr>
        <p:txBody>
          <a:bodyPr wrap="none" anchor="ctr"/>
          <a:lstStyle/>
          <a:p>
            <a:endParaRPr lang="en-US"/>
          </a:p>
        </p:txBody>
      </p:sp>
      <p:sp>
        <p:nvSpPr>
          <p:cNvPr id="9248" name="Rectangle 31"/>
          <p:cNvSpPr>
            <a:spLocks noChangeArrowheads="1"/>
          </p:cNvSpPr>
          <p:nvPr/>
        </p:nvSpPr>
        <p:spPr bwMode="auto">
          <a:xfrm>
            <a:off x="2427288" y="2735263"/>
            <a:ext cx="1249362"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AC </a:t>
            </a:r>
            <a:r>
              <a:rPr kumimoji="1" lang="en-US" altLang="ko-KR" sz="1200" b="1">
                <a:solidFill>
                  <a:srgbClr val="000000"/>
                </a:solidFill>
                <a:ea typeface="굴림" pitchFamily="50" charset="-127"/>
                <a:sym typeface="Symbol" pitchFamily="18" charset="2"/>
              </a:rPr>
              <a:t></a:t>
            </a:r>
            <a:r>
              <a:rPr kumimoji="1" lang="en-US" altLang="ko-KR" sz="1200" b="1">
                <a:solidFill>
                  <a:srgbClr val="000000"/>
                </a:solidFill>
                <a:ea typeface="굴림" pitchFamily="50" charset="-127"/>
              </a:rPr>
              <a:t> AC + DR</a:t>
            </a:r>
          </a:p>
          <a:p>
            <a:pPr defTabSz="762000" eaLnBrk="1">
              <a:lnSpc>
                <a:spcPct val="90000"/>
              </a:lnSpc>
            </a:pPr>
            <a:endParaRPr kumimoji="1" lang="en-US" altLang="ko-KR" sz="1200" b="1">
              <a:solidFill>
                <a:srgbClr val="000000"/>
              </a:solidFill>
              <a:ea typeface="굴림" pitchFamily="50" charset="-127"/>
            </a:endParaRPr>
          </a:p>
        </p:txBody>
      </p:sp>
      <p:sp>
        <p:nvSpPr>
          <p:cNvPr id="9249" name="Rectangle 32"/>
          <p:cNvSpPr>
            <a:spLocks noChangeArrowheads="1"/>
          </p:cNvSpPr>
          <p:nvPr/>
        </p:nvSpPr>
        <p:spPr bwMode="auto">
          <a:xfrm>
            <a:off x="2427288" y="2901950"/>
            <a:ext cx="866775"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E </a:t>
            </a:r>
            <a:r>
              <a:rPr kumimoji="1" lang="en-US" altLang="ko-KR" sz="1200" b="1">
                <a:solidFill>
                  <a:srgbClr val="000000"/>
                </a:solidFill>
                <a:ea typeface="굴림" pitchFamily="50" charset="-127"/>
                <a:sym typeface="Symbol" pitchFamily="18" charset="2"/>
              </a:rPr>
              <a:t></a:t>
            </a:r>
            <a:r>
              <a:rPr kumimoji="1" lang="en-US" altLang="ko-KR" sz="1200" b="1">
                <a:solidFill>
                  <a:srgbClr val="000000"/>
                </a:solidFill>
                <a:ea typeface="굴림" pitchFamily="50" charset="-127"/>
              </a:rPr>
              <a:t> Cout</a:t>
            </a:r>
          </a:p>
          <a:p>
            <a:pPr defTabSz="762000" eaLnBrk="1">
              <a:lnSpc>
                <a:spcPct val="90000"/>
              </a:lnSpc>
            </a:pPr>
            <a:endParaRPr kumimoji="1" lang="en-US" altLang="ko-KR" sz="1200" b="1">
              <a:solidFill>
                <a:srgbClr val="000000"/>
              </a:solidFill>
              <a:ea typeface="굴림" pitchFamily="50" charset="-127"/>
            </a:endParaRPr>
          </a:p>
        </p:txBody>
      </p:sp>
      <p:sp>
        <p:nvSpPr>
          <p:cNvPr id="9250" name="Rectangle 33"/>
          <p:cNvSpPr>
            <a:spLocks noChangeArrowheads="1"/>
          </p:cNvSpPr>
          <p:nvPr/>
        </p:nvSpPr>
        <p:spPr bwMode="auto">
          <a:xfrm>
            <a:off x="2427288" y="3065463"/>
            <a:ext cx="71278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SC </a:t>
            </a:r>
            <a:r>
              <a:rPr kumimoji="1" lang="en-US" altLang="ko-KR" sz="1200" b="1">
                <a:solidFill>
                  <a:srgbClr val="000000"/>
                </a:solidFill>
                <a:ea typeface="굴림" pitchFamily="50" charset="-127"/>
                <a:sym typeface="Symbol" pitchFamily="18" charset="2"/>
              </a:rPr>
              <a:t></a:t>
            </a:r>
            <a:r>
              <a:rPr kumimoji="1" lang="en-US" altLang="ko-KR" sz="1200" b="1">
                <a:ea typeface="굴림" pitchFamily="50" charset="-127"/>
              </a:rPr>
              <a:t> </a:t>
            </a:r>
            <a:r>
              <a:rPr kumimoji="1" lang="en-US" altLang="ko-KR" sz="1200" b="1">
                <a:solidFill>
                  <a:srgbClr val="000000"/>
                </a:solidFill>
                <a:ea typeface="굴림" pitchFamily="50" charset="-127"/>
              </a:rPr>
              <a:t>0</a:t>
            </a:r>
          </a:p>
        </p:txBody>
      </p:sp>
      <p:sp>
        <p:nvSpPr>
          <p:cNvPr id="9251" name="Rectangle 34"/>
          <p:cNvSpPr>
            <a:spLocks noChangeArrowheads="1"/>
          </p:cNvSpPr>
          <p:nvPr/>
        </p:nvSpPr>
        <p:spPr bwMode="auto">
          <a:xfrm>
            <a:off x="2466975" y="2741613"/>
            <a:ext cx="1141413" cy="569912"/>
          </a:xfrm>
          <a:prstGeom prst="rect">
            <a:avLst/>
          </a:prstGeom>
          <a:noFill/>
          <a:ln w="25400">
            <a:solidFill>
              <a:srgbClr val="000000"/>
            </a:solidFill>
            <a:miter lim="800000"/>
            <a:headEnd/>
            <a:tailEnd/>
          </a:ln>
        </p:spPr>
        <p:txBody>
          <a:bodyPr wrap="none" anchor="ctr"/>
          <a:lstStyle/>
          <a:p>
            <a:endParaRPr lang="en-US"/>
          </a:p>
        </p:txBody>
      </p:sp>
      <p:sp>
        <p:nvSpPr>
          <p:cNvPr id="9252" name="Rectangle 35"/>
          <p:cNvSpPr>
            <a:spLocks noChangeArrowheads="1"/>
          </p:cNvSpPr>
          <p:nvPr/>
        </p:nvSpPr>
        <p:spPr bwMode="auto">
          <a:xfrm>
            <a:off x="3970338" y="2727325"/>
            <a:ext cx="855662"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AC </a:t>
            </a:r>
            <a:r>
              <a:rPr kumimoji="1" lang="en-US" altLang="ko-KR" sz="1200" b="1">
                <a:solidFill>
                  <a:srgbClr val="000000"/>
                </a:solidFill>
                <a:ea typeface="굴림" pitchFamily="50" charset="-127"/>
                <a:sym typeface="Symbol" pitchFamily="18" charset="2"/>
              </a:rPr>
              <a:t></a:t>
            </a:r>
            <a:r>
              <a:rPr kumimoji="1" lang="en-US" altLang="ko-KR" sz="1200" b="1">
                <a:solidFill>
                  <a:srgbClr val="000000"/>
                </a:solidFill>
                <a:ea typeface="굴림" pitchFamily="50" charset="-127"/>
              </a:rPr>
              <a:t> DR</a:t>
            </a:r>
          </a:p>
          <a:p>
            <a:pPr defTabSz="762000" eaLnBrk="1">
              <a:lnSpc>
                <a:spcPct val="90000"/>
              </a:lnSpc>
            </a:pPr>
            <a:endParaRPr kumimoji="1" lang="en-US" altLang="ko-KR" sz="1200" b="1">
              <a:solidFill>
                <a:srgbClr val="000000"/>
              </a:solidFill>
              <a:ea typeface="굴림" pitchFamily="50" charset="-127"/>
            </a:endParaRPr>
          </a:p>
        </p:txBody>
      </p:sp>
      <p:sp>
        <p:nvSpPr>
          <p:cNvPr id="9253" name="Rectangle 36"/>
          <p:cNvSpPr>
            <a:spLocks noChangeArrowheads="1"/>
          </p:cNvSpPr>
          <p:nvPr/>
        </p:nvSpPr>
        <p:spPr bwMode="auto">
          <a:xfrm>
            <a:off x="4022725" y="2889250"/>
            <a:ext cx="712788"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SC </a:t>
            </a:r>
            <a:r>
              <a:rPr kumimoji="1" lang="en-US" altLang="ko-KR" sz="1200" b="1">
                <a:solidFill>
                  <a:srgbClr val="000000"/>
                </a:solidFill>
                <a:ea typeface="굴림" pitchFamily="50" charset="-127"/>
                <a:sym typeface="Symbol" pitchFamily="18" charset="2"/>
              </a:rPr>
              <a:t></a:t>
            </a:r>
            <a:r>
              <a:rPr kumimoji="1" lang="en-US" altLang="ko-KR" sz="1200" b="1">
                <a:solidFill>
                  <a:srgbClr val="000000"/>
                </a:solidFill>
                <a:ea typeface="굴림" pitchFamily="50" charset="-127"/>
              </a:rPr>
              <a:t> 0</a:t>
            </a:r>
          </a:p>
        </p:txBody>
      </p:sp>
      <p:sp>
        <p:nvSpPr>
          <p:cNvPr id="9254" name="Rectangle 37"/>
          <p:cNvSpPr>
            <a:spLocks noChangeArrowheads="1"/>
          </p:cNvSpPr>
          <p:nvPr/>
        </p:nvSpPr>
        <p:spPr bwMode="auto">
          <a:xfrm>
            <a:off x="3790950" y="2741613"/>
            <a:ext cx="1139825" cy="374650"/>
          </a:xfrm>
          <a:prstGeom prst="rect">
            <a:avLst/>
          </a:prstGeom>
          <a:noFill/>
          <a:ln w="25400">
            <a:solidFill>
              <a:srgbClr val="000000"/>
            </a:solidFill>
            <a:miter lim="800000"/>
            <a:headEnd/>
            <a:tailEnd/>
          </a:ln>
        </p:spPr>
        <p:txBody>
          <a:bodyPr wrap="none" anchor="ctr"/>
          <a:lstStyle/>
          <a:p>
            <a:endParaRPr lang="en-US"/>
          </a:p>
        </p:txBody>
      </p:sp>
      <p:sp>
        <p:nvSpPr>
          <p:cNvPr id="9255" name="Rectangle 38"/>
          <p:cNvSpPr>
            <a:spLocks noChangeArrowheads="1"/>
          </p:cNvSpPr>
          <p:nvPr/>
        </p:nvSpPr>
        <p:spPr bwMode="auto">
          <a:xfrm>
            <a:off x="1933575" y="1754188"/>
            <a:ext cx="4699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  T</a:t>
            </a:r>
          </a:p>
        </p:txBody>
      </p:sp>
      <p:sp>
        <p:nvSpPr>
          <p:cNvPr id="9256" name="Rectangle 39"/>
          <p:cNvSpPr>
            <a:spLocks noChangeArrowheads="1"/>
          </p:cNvSpPr>
          <p:nvPr/>
        </p:nvSpPr>
        <p:spPr bwMode="auto">
          <a:xfrm>
            <a:off x="2036763" y="1824038"/>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0</a:t>
            </a:r>
          </a:p>
        </p:txBody>
      </p:sp>
      <p:sp>
        <p:nvSpPr>
          <p:cNvPr id="9257" name="Rectangle 40"/>
          <p:cNvSpPr>
            <a:spLocks noChangeArrowheads="1"/>
          </p:cNvSpPr>
          <p:nvPr/>
        </p:nvSpPr>
        <p:spPr bwMode="auto">
          <a:xfrm>
            <a:off x="2232025" y="1812925"/>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4</a:t>
            </a:r>
          </a:p>
        </p:txBody>
      </p:sp>
      <p:sp>
        <p:nvSpPr>
          <p:cNvPr id="9258" name="Rectangle 41"/>
          <p:cNvSpPr>
            <a:spLocks noChangeArrowheads="1"/>
          </p:cNvSpPr>
          <p:nvPr/>
        </p:nvSpPr>
        <p:spPr bwMode="auto">
          <a:xfrm>
            <a:off x="3255963" y="1754188"/>
            <a:ext cx="4699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  T</a:t>
            </a:r>
          </a:p>
        </p:txBody>
      </p:sp>
      <p:sp>
        <p:nvSpPr>
          <p:cNvPr id="9259" name="Rectangle 42"/>
          <p:cNvSpPr>
            <a:spLocks noChangeArrowheads="1"/>
          </p:cNvSpPr>
          <p:nvPr/>
        </p:nvSpPr>
        <p:spPr bwMode="auto">
          <a:xfrm>
            <a:off x="3359150" y="1812925"/>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1</a:t>
            </a:r>
          </a:p>
        </p:txBody>
      </p:sp>
      <p:sp>
        <p:nvSpPr>
          <p:cNvPr id="9260" name="Rectangle 43"/>
          <p:cNvSpPr>
            <a:spLocks noChangeArrowheads="1"/>
          </p:cNvSpPr>
          <p:nvPr/>
        </p:nvSpPr>
        <p:spPr bwMode="auto">
          <a:xfrm>
            <a:off x="3554413" y="1812925"/>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4</a:t>
            </a:r>
          </a:p>
        </p:txBody>
      </p:sp>
      <p:sp>
        <p:nvSpPr>
          <p:cNvPr id="9261" name="Rectangle 44"/>
          <p:cNvSpPr>
            <a:spLocks noChangeArrowheads="1"/>
          </p:cNvSpPr>
          <p:nvPr/>
        </p:nvSpPr>
        <p:spPr bwMode="auto">
          <a:xfrm>
            <a:off x="4579938" y="1754188"/>
            <a:ext cx="4699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  T</a:t>
            </a:r>
          </a:p>
        </p:txBody>
      </p:sp>
      <p:sp>
        <p:nvSpPr>
          <p:cNvPr id="9262" name="Rectangle 45"/>
          <p:cNvSpPr>
            <a:spLocks noChangeArrowheads="1"/>
          </p:cNvSpPr>
          <p:nvPr/>
        </p:nvSpPr>
        <p:spPr bwMode="auto">
          <a:xfrm>
            <a:off x="4683125" y="1812925"/>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2</a:t>
            </a:r>
          </a:p>
        </p:txBody>
      </p:sp>
      <p:sp>
        <p:nvSpPr>
          <p:cNvPr id="9263" name="Rectangle 46"/>
          <p:cNvSpPr>
            <a:spLocks noChangeArrowheads="1"/>
          </p:cNvSpPr>
          <p:nvPr/>
        </p:nvSpPr>
        <p:spPr bwMode="auto">
          <a:xfrm>
            <a:off x="4875213" y="1812925"/>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4</a:t>
            </a:r>
          </a:p>
        </p:txBody>
      </p:sp>
      <p:sp>
        <p:nvSpPr>
          <p:cNvPr id="9264" name="Rectangle 47"/>
          <p:cNvSpPr>
            <a:spLocks noChangeArrowheads="1"/>
          </p:cNvSpPr>
          <p:nvPr/>
        </p:nvSpPr>
        <p:spPr bwMode="auto">
          <a:xfrm>
            <a:off x="5900738" y="1754188"/>
            <a:ext cx="4699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  T</a:t>
            </a:r>
          </a:p>
        </p:txBody>
      </p:sp>
      <p:sp>
        <p:nvSpPr>
          <p:cNvPr id="9265" name="Rectangle 48"/>
          <p:cNvSpPr>
            <a:spLocks noChangeArrowheads="1"/>
          </p:cNvSpPr>
          <p:nvPr/>
        </p:nvSpPr>
        <p:spPr bwMode="auto">
          <a:xfrm>
            <a:off x="6019800" y="1812925"/>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3</a:t>
            </a:r>
          </a:p>
        </p:txBody>
      </p:sp>
      <p:sp>
        <p:nvSpPr>
          <p:cNvPr id="9266" name="Rectangle 49"/>
          <p:cNvSpPr>
            <a:spLocks noChangeArrowheads="1"/>
          </p:cNvSpPr>
          <p:nvPr/>
        </p:nvSpPr>
        <p:spPr bwMode="auto">
          <a:xfrm>
            <a:off x="6200775" y="1812925"/>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4</a:t>
            </a:r>
          </a:p>
        </p:txBody>
      </p:sp>
      <p:sp>
        <p:nvSpPr>
          <p:cNvPr id="9267" name="Rectangle 50"/>
          <p:cNvSpPr>
            <a:spLocks noChangeArrowheads="1"/>
          </p:cNvSpPr>
          <p:nvPr/>
        </p:nvSpPr>
        <p:spPr bwMode="auto">
          <a:xfrm>
            <a:off x="1933575" y="2492375"/>
            <a:ext cx="4699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  T</a:t>
            </a:r>
          </a:p>
        </p:txBody>
      </p:sp>
      <p:sp>
        <p:nvSpPr>
          <p:cNvPr id="9268" name="Rectangle 51"/>
          <p:cNvSpPr>
            <a:spLocks noChangeArrowheads="1"/>
          </p:cNvSpPr>
          <p:nvPr/>
        </p:nvSpPr>
        <p:spPr bwMode="auto">
          <a:xfrm>
            <a:off x="2038350" y="2551113"/>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0</a:t>
            </a:r>
          </a:p>
        </p:txBody>
      </p:sp>
      <p:sp>
        <p:nvSpPr>
          <p:cNvPr id="9269" name="Rectangle 52"/>
          <p:cNvSpPr>
            <a:spLocks noChangeArrowheads="1"/>
          </p:cNvSpPr>
          <p:nvPr/>
        </p:nvSpPr>
        <p:spPr bwMode="auto">
          <a:xfrm>
            <a:off x="2232025" y="2551113"/>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5</a:t>
            </a:r>
          </a:p>
        </p:txBody>
      </p:sp>
      <p:sp>
        <p:nvSpPr>
          <p:cNvPr id="9270" name="Rectangle 53"/>
          <p:cNvSpPr>
            <a:spLocks noChangeArrowheads="1"/>
          </p:cNvSpPr>
          <p:nvPr/>
        </p:nvSpPr>
        <p:spPr bwMode="auto">
          <a:xfrm>
            <a:off x="3255963" y="2492375"/>
            <a:ext cx="4699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  T</a:t>
            </a:r>
          </a:p>
        </p:txBody>
      </p:sp>
      <p:sp>
        <p:nvSpPr>
          <p:cNvPr id="9271" name="Rectangle 54"/>
          <p:cNvSpPr>
            <a:spLocks noChangeArrowheads="1"/>
          </p:cNvSpPr>
          <p:nvPr/>
        </p:nvSpPr>
        <p:spPr bwMode="auto">
          <a:xfrm>
            <a:off x="3360738" y="2551113"/>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1</a:t>
            </a:r>
          </a:p>
        </p:txBody>
      </p:sp>
      <p:sp>
        <p:nvSpPr>
          <p:cNvPr id="9272" name="Rectangle 55"/>
          <p:cNvSpPr>
            <a:spLocks noChangeArrowheads="1"/>
          </p:cNvSpPr>
          <p:nvPr/>
        </p:nvSpPr>
        <p:spPr bwMode="auto">
          <a:xfrm>
            <a:off x="3554413" y="2551113"/>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5</a:t>
            </a:r>
          </a:p>
        </p:txBody>
      </p:sp>
      <p:sp>
        <p:nvSpPr>
          <p:cNvPr id="9273" name="Rectangle 56"/>
          <p:cNvSpPr>
            <a:spLocks noChangeArrowheads="1"/>
          </p:cNvSpPr>
          <p:nvPr/>
        </p:nvSpPr>
        <p:spPr bwMode="auto">
          <a:xfrm>
            <a:off x="4578350" y="2492375"/>
            <a:ext cx="4699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  T</a:t>
            </a:r>
          </a:p>
        </p:txBody>
      </p:sp>
      <p:sp>
        <p:nvSpPr>
          <p:cNvPr id="9274" name="Rectangle 57"/>
          <p:cNvSpPr>
            <a:spLocks noChangeArrowheads="1"/>
          </p:cNvSpPr>
          <p:nvPr/>
        </p:nvSpPr>
        <p:spPr bwMode="auto">
          <a:xfrm>
            <a:off x="4683125" y="2551113"/>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2</a:t>
            </a:r>
          </a:p>
        </p:txBody>
      </p:sp>
      <p:sp>
        <p:nvSpPr>
          <p:cNvPr id="9275" name="Rectangle 58"/>
          <p:cNvSpPr>
            <a:spLocks noChangeArrowheads="1"/>
          </p:cNvSpPr>
          <p:nvPr/>
        </p:nvSpPr>
        <p:spPr bwMode="auto">
          <a:xfrm>
            <a:off x="4876800" y="2551113"/>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5</a:t>
            </a:r>
          </a:p>
        </p:txBody>
      </p:sp>
      <p:sp>
        <p:nvSpPr>
          <p:cNvPr id="9276" name="Arc 59"/>
          <p:cNvSpPr>
            <a:spLocks/>
          </p:cNvSpPr>
          <p:nvPr/>
        </p:nvSpPr>
        <p:spPr bwMode="auto">
          <a:xfrm>
            <a:off x="1674813" y="2613025"/>
            <a:ext cx="96837" cy="111125"/>
          </a:xfrm>
          <a:custGeom>
            <a:avLst/>
            <a:gdLst>
              <a:gd name="T0" fmla="*/ 0 w 17255"/>
              <a:gd name="T1" fmla="*/ 9518 h 21600"/>
              <a:gd name="T2" fmla="*/ 96837 w 17255"/>
              <a:gd name="T3" fmla="*/ 8983 h 21600"/>
              <a:gd name="T4" fmla="*/ 49084 w 17255"/>
              <a:gd name="T5" fmla="*/ 111125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9277" name="Line 60"/>
          <p:cNvSpPr>
            <a:spLocks noChangeShapeType="1"/>
          </p:cNvSpPr>
          <p:nvPr/>
        </p:nvSpPr>
        <p:spPr bwMode="auto">
          <a:xfrm flipV="1">
            <a:off x="1722438" y="2319338"/>
            <a:ext cx="0" cy="327025"/>
          </a:xfrm>
          <a:prstGeom prst="line">
            <a:avLst/>
          </a:prstGeom>
          <a:noFill/>
          <a:ln w="25400">
            <a:solidFill>
              <a:srgbClr val="000000"/>
            </a:solidFill>
            <a:round/>
            <a:headEnd/>
            <a:tailEnd/>
          </a:ln>
        </p:spPr>
        <p:txBody>
          <a:bodyPr wrap="none" anchor="ctr"/>
          <a:lstStyle/>
          <a:p>
            <a:endParaRPr lang="en-US"/>
          </a:p>
        </p:txBody>
      </p:sp>
      <p:sp>
        <p:nvSpPr>
          <p:cNvPr id="9278" name="Arc 61"/>
          <p:cNvSpPr>
            <a:spLocks/>
          </p:cNvSpPr>
          <p:nvPr/>
        </p:nvSpPr>
        <p:spPr bwMode="auto">
          <a:xfrm>
            <a:off x="2995613" y="2613025"/>
            <a:ext cx="100012" cy="111125"/>
          </a:xfrm>
          <a:custGeom>
            <a:avLst/>
            <a:gdLst>
              <a:gd name="T0" fmla="*/ 0 w 17255"/>
              <a:gd name="T1" fmla="*/ 9518 h 21600"/>
              <a:gd name="T2" fmla="*/ 100012 w 17255"/>
              <a:gd name="T3" fmla="*/ 8983 h 21600"/>
              <a:gd name="T4" fmla="*/ 50693 w 17255"/>
              <a:gd name="T5" fmla="*/ 111125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9279" name="Line 62"/>
          <p:cNvSpPr>
            <a:spLocks noChangeShapeType="1"/>
          </p:cNvSpPr>
          <p:nvPr/>
        </p:nvSpPr>
        <p:spPr bwMode="auto">
          <a:xfrm flipV="1">
            <a:off x="3044825" y="2319338"/>
            <a:ext cx="0" cy="327025"/>
          </a:xfrm>
          <a:prstGeom prst="line">
            <a:avLst/>
          </a:prstGeom>
          <a:noFill/>
          <a:ln w="25400">
            <a:solidFill>
              <a:srgbClr val="000000"/>
            </a:solidFill>
            <a:round/>
            <a:headEnd/>
            <a:tailEnd/>
          </a:ln>
        </p:spPr>
        <p:txBody>
          <a:bodyPr wrap="none" anchor="ctr"/>
          <a:lstStyle/>
          <a:p>
            <a:endParaRPr lang="en-US"/>
          </a:p>
        </p:txBody>
      </p:sp>
      <p:sp>
        <p:nvSpPr>
          <p:cNvPr id="9280" name="Arc 63"/>
          <p:cNvSpPr>
            <a:spLocks/>
          </p:cNvSpPr>
          <p:nvPr/>
        </p:nvSpPr>
        <p:spPr bwMode="auto">
          <a:xfrm>
            <a:off x="4318000" y="2613025"/>
            <a:ext cx="100013" cy="111125"/>
          </a:xfrm>
          <a:custGeom>
            <a:avLst/>
            <a:gdLst>
              <a:gd name="T0" fmla="*/ 0 w 17255"/>
              <a:gd name="T1" fmla="*/ 9518 h 21600"/>
              <a:gd name="T2" fmla="*/ 100013 w 17255"/>
              <a:gd name="T3" fmla="*/ 8983 h 21600"/>
              <a:gd name="T4" fmla="*/ 50693 w 17255"/>
              <a:gd name="T5" fmla="*/ 111125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9281" name="Line 64"/>
          <p:cNvSpPr>
            <a:spLocks noChangeShapeType="1"/>
          </p:cNvSpPr>
          <p:nvPr/>
        </p:nvSpPr>
        <p:spPr bwMode="auto">
          <a:xfrm>
            <a:off x="6427788" y="1603375"/>
            <a:ext cx="0" cy="2055813"/>
          </a:xfrm>
          <a:prstGeom prst="line">
            <a:avLst/>
          </a:prstGeom>
          <a:noFill/>
          <a:ln w="25400">
            <a:solidFill>
              <a:srgbClr val="000000"/>
            </a:solidFill>
            <a:round/>
            <a:headEnd/>
            <a:tailEnd/>
          </a:ln>
        </p:spPr>
        <p:txBody>
          <a:bodyPr wrap="none" anchor="ctr"/>
          <a:lstStyle/>
          <a:p>
            <a:endParaRPr lang="en-US"/>
          </a:p>
        </p:txBody>
      </p:sp>
      <p:sp>
        <p:nvSpPr>
          <p:cNvPr id="9282" name="Line 65"/>
          <p:cNvSpPr>
            <a:spLocks noChangeShapeType="1"/>
          </p:cNvSpPr>
          <p:nvPr/>
        </p:nvSpPr>
        <p:spPr bwMode="auto">
          <a:xfrm>
            <a:off x="1728788" y="3659188"/>
            <a:ext cx="4719637" cy="0"/>
          </a:xfrm>
          <a:prstGeom prst="line">
            <a:avLst/>
          </a:prstGeom>
          <a:noFill/>
          <a:ln w="25400">
            <a:solidFill>
              <a:srgbClr val="000000"/>
            </a:solidFill>
            <a:round/>
            <a:headEnd/>
            <a:tailEnd/>
          </a:ln>
        </p:spPr>
        <p:txBody>
          <a:bodyPr wrap="none" anchor="ctr"/>
          <a:lstStyle/>
          <a:p>
            <a:endParaRPr lang="en-US"/>
          </a:p>
        </p:txBody>
      </p:sp>
      <p:sp>
        <p:nvSpPr>
          <p:cNvPr id="9283" name="Rectangle 66"/>
          <p:cNvSpPr>
            <a:spLocks noChangeArrowheads="1"/>
          </p:cNvSpPr>
          <p:nvPr/>
        </p:nvSpPr>
        <p:spPr bwMode="auto">
          <a:xfrm>
            <a:off x="1289050" y="4092575"/>
            <a:ext cx="847725"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PC </a:t>
            </a:r>
            <a:r>
              <a:rPr kumimoji="1" lang="en-US" altLang="ko-KR" sz="1200" b="1">
                <a:solidFill>
                  <a:srgbClr val="000000"/>
                </a:solidFill>
                <a:ea typeface="굴림" pitchFamily="50" charset="-127"/>
                <a:sym typeface="Symbol" pitchFamily="18" charset="2"/>
              </a:rPr>
              <a:t></a:t>
            </a:r>
            <a:r>
              <a:rPr kumimoji="1" lang="en-US" altLang="ko-KR" sz="1200" b="1">
                <a:solidFill>
                  <a:srgbClr val="000000"/>
                </a:solidFill>
                <a:ea typeface="굴림" pitchFamily="50" charset="-127"/>
              </a:rPr>
              <a:t> AR</a:t>
            </a:r>
          </a:p>
          <a:p>
            <a:pPr defTabSz="762000" eaLnBrk="1">
              <a:lnSpc>
                <a:spcPct val="90000"/>
              </a:lnSpc>
            </a:pPr>
            <a:endParaRPr kumimoji="1" lang="en-US" altLang="ko-KR" sz="1200" b="1">
              <a:solidFill>
                <a:srgbClr val="000000"/>
              </a:solidFill>
              <a:ea typeface="굴림" pitchFamily="50" charset="-127"/>
            </a:endParaRPr>
          </a:p>
        </p:txBody>
      </p:sp>
      <p:sp>
        <p:nvSpPr>
          <p:cNvPr id="9284" name="Rectangle 67"/>
          <p:cNvSpPr>
            <a:spLocks noChangeArrowheads="1"/>
          </p:cNvSpPr>
          <p:nvPr/>
        </p:nvSpPr>
        <p:spPr bwMode="auto">
          <a:xfrm>
            <a:off x="1279525" y="4283075"/>
            <a:ext cx="712788"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SC </a:t>
            </a:r>
            <a:r>
              <a:rPr kumimoji="1" lang="en-US" altLang="ko-KR" sz="1200" b="1">
                <a:solidFill>
                  <a:srgbClr val="000000"/>
                </a:solidFill>
                <a:ea typeface="굴림" pitchFamily="50" charset="-127"/>
                <a:sym typeface="Symbol" pitchFamily="18" charset="2"/>
              </a:rPr>
              <a:t></a:t>
            </a:r>
            <a:r>
              <a:rPr kumimoji="1" lang="en-US" altLang="ko-KR" sz="1200" b="1">
                <a:solidFill>
                  <a:srgbClr val="000000"/>
                </a:solidFill>
                <a:ea typeface="굴림" pitchFamily="50" charset="-127"/>
              </a:rPr>
              <a:t> 0</a:t>
            </a:r>
          </a:p>
        </p:txBody>
      </p:sp>
      <p:sp>
        <p:nvSpPr>
          <p:cNvPr id="9285" name="Rectangle 68"/>
          <p:cNvSpPr>
            <a:spLocks noChangeArrowheads="1"/>
          </p:cNvSpPr>
          <p:nvPr/>
        </p:nvSpPr>
        <p:spPr bwMode="auto">
          <a:xfrm>
            <a:off x="2447925" y="4102100"/>
            <a:ext cx="1076325"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M[AR] </a:t>
            </a:r>
            <a:r>
              <a:rPr kumimoji="1" lang="en-US" altLang="ko-KR" sz="1200" b="1">
                <a:solidFill>
                  <a:srgbClr val="000000"/>
                </a:solidFill>
                <a:ea typeface="굴림" pitchFamily="50" charset="-127"/>
                <a:sym typeface="Symbol" pitchFamily="18" charset="2"/>
              </a:rPr>
              <a:t></a:t>
            </a:r>
            <a:r>
              <a:rPr kumimoji="1" lang="en-US" altLang="ko-KR" sz="1200" b="1">
                <a:solidFill>
                  <a:srgbClr val="000000"/>
                </a:solidFill>
                <a:ea typeface="굴림" pitchFamily="50" charset="-127"/>
              </a:rPr>
              <a:t> PC</a:t>
            </a:r>
          </a:p>
          <a:p>
            <a:pPr defTabSz="762000" eaLnBrk="1">
              <a:lnSpc>
                <a:spcPct val="90000"/>
              </a:lnSpc>
            </a:pPr>
            <a:endParaRPr kumimoji="1" lang="en-US" altLang="ko-KR" sz="1200" b="1">
              <a:solidFill>
                <a:srgbClr val="000000"/>
              </a:solidFill>
              <a:ea typeface="굴림" pitchFamily="50" charset="-127"/>
            </a:endParaRPr>
          </a:p>
        </p:txBody>
      </p:sp>
      <p:sp>
        <p:nvSpPr>
          <p:cNvPr id="9286" name="Rectangle 69"/>
          <p:cNvSpPr>
            <a:spLocks noChangeArrowheads="1"/>
          </p:cNvSpPr>
          <p:nvPr/>
        </p:nvSpPr>
        <p:spPr bwMode="auto">
          <a:xfrm>
            <a:off x="2438400" y="4283075"/>
            <a:ext cx="111442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AR </a:t>
            </a:r>
            <a:r>
              <a:rPr kumimoji="1" lang="en-US" altLang="ko-KR" sz="1200" b="1">
                <a:solidFill>
                  <a:srgbClr val="000000"/>
                </a:solidFill>
                <a:ea typeface="굴림" pitchFamily="50" charset="-127"/>
                <a:sym typeface="Symbol" pitchFamily="18" charset="2"/>
              </a:rPr>
              <a:t></a:t>
            </a:r>
            <a:r>
              <a:rPr kumimoji="1" lang="en-US" altLang="ko-KR" sz="1200" b="1">
                <a:solidFill>
                  <a:srgbClr val="000000"/>
                </a:solidFill>
                <a:ea typeface="굴림" pitchFamily="50" charset="-127"/>
              </a:rPr>
              <a:t> AR + 1</a:t>
            </a:r>
          </a:p>
        </p:txBody>
      </p:sp>
      <p:sp>
        <p:nvSpPr>
          <p:cNvPr id="9287" name="Rectangle 70"/>
          <p:cNvSpPr>
            <a:spLocks noChangeArrowheads="1"/>
          </p:cNvSpPr>
          <p:nvPr/>
        </p:nvSpPr>
        <p:spPr bwMode="auto">
          <a:xfrm>
            <a:off x="3771900" y="4102100"/>
            <a:ext cx="108426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DR </a:t>
            </a:r>
            <a:r>
              <a:rPr kumimoji="1" lang="en-US" altLang="ko-KR" sz="1200" b="1">
                <a:solidFill>
                  <a:srgbClr val="000000"/>
                </a:solidFill>
                <a:ea typeface="굴림" pitchFamily="50" charset="-127"/>
                <a:sym typeface="Symbol" pitchFamily="18" charset="2"/>
              </a:rPr>
              <a:t></a:t>
            </a:r>
            <a:r>
              <a:rPr kumimoji="1" lang="en-US" altLang="ko-KR" sz="1200" b="1">
                <a:solidFill>
                  <a:srgbClr val="000000"/>
                </a:solidFill>
                <a:ea typeface="굴림" pitchFamily="50" charset="-127"/>
              </a:rPr>
              <a:t> M[AR]</a:t>
            </a:r>
          </a:p>
        </p:txBody>
      </p:sp>
      <p:sp>
        <p:nvSpPr>
          <p:cNvPr id="9288" name="Rectangle 71"/>
          <p:cNvSpPr>
            <a:spLocks noChangeArrowheads="1"/>
          </p:cNvSpPr>
          <p:nvPr/>
        </p:nvSpPr>
        <p:spPr bwMode="auto">
          <a:xfrm>
            <a:off x="1144588" y="4064000"/>
            <a:ext cx="1141412" cy="446088"/>
          </a:xfrm>
          <a:prstGeom prst="rect">
            <a:avLst/>
          </a:prstGeom>
          <a:noFill/>
          <a:ln w="25400">
            <a:solidFill>
              <a:srgbClr val="000000"/>
            </a:solidFill>
            <a:miter lim="800000"/>
            <a:headEnd/>
            <a:tailEnd/>
          </a:ln>
        </p:spPr>
        <p:txBody>
          <a:bodyPr wrap="none" anchor="ctr"/>
          <a:lstStyle/>
          <a:p>
            <a:endParaRPr lang="en-US"/>
          </a:p>
        </p:txBody>
      </p:sp>
      <p:sp>
        <p:nvSpPr>
          <p:cNvPr id="9289" name="Rectangle 72"/>
          <p:cNvSpPr>
            <a:spLocks noChangeArrowheads="1"/>
          </p:cNvSpPr>
          <p:nvPr/>
        </p:nvSpPr>
        <p:spPr bwMode="auto">
          <a:xfrm>
            <a:off x="2466975" y="4064000"/>
            <a:ext cx="1141413" cy="446088"/>
          </a:xfrm>
          <a:prstGeom prst="rect">
            <a:avLst/>
          </a:prstGeom>
          <a:noFill/>
          <a:ln w="25400">
            <a:solidFill>
              <a:srgbClr val="000000"/>
            </a:solidFill>
            <a:miter lim="800000"/>
            <a:headEnd/>
            <a:tailEnd/>
          </a:ln>
        </p:spPr>
        <p:txBody>
          <a:bodyPr wrap="none" anchor="ctr"/>
          <a:lstStyle/>
          <a:p>
            <a:endParaRPr lang="en-US"/>
          </a:p>
        </p:txBody>
      </p:sp>
      <p:sp>
        <p:nvSpPr>
          <p:cNvPr id="9290" name="Rectangle 73"/>
          <p:cNvSpPr>
            <a:spLocks noChangeArrowheads="1"/>
          </p:cNvSpPr>
          <p:nvPr/>
        </p:nvSpPr>
        <p:spPr bwMode="auto">
          <a:xfrm>
            <a:off x="3790950" y="4064000"/>
            <a:ext cx="1139825" cy="317500"/>
          </a:xfrm>
          <a:prstGeom prst="rect">
            <a:avLst/>
          </a:prstGeom>
          <a:noFill/>
          <a:ln w="25400">
            <a:solidFill>
              <a:srgbClr val="000000"/>
            </a:solidFill>
            <a:miter lim="800000"/>
            <a:headEnd/>
            <a:tailEnd/>
          </a:ln>
        </p:spPr>
        <p:txBody>
          <a:bodyPr wrap="none" anchor="ctr"/>
          <a:lstStyle/>
          <a:p>
            <a:endParaRPr lang="en-US"/>
          </a:p>
        </p:txBody>
      </p:sp>
      <p:sp>
        <p:nvSpPr>
          <p:cNvPr id="9291" name="Arc 74"/>
          <p:cNvSpPr>
            <a:spLocks/>
          </p:cNvSpPr>
          <p:nvPr/>
        </p:nvSpPr>
        <p:spPr bwMode="auto">
          <a:xfrm>
            <a:off x="1674813" y="3937000"/>
            <a:ext cx="96837" cy="111125"/>
          </a:xfrm>
          <a:custGeom>
            <a:avLst/>
            <a:gdLst>
              <a:gd name="T0" fmla="*/ 0 w 17255"/>
              <a:gd name="T1" fmla="*/ 9518 h 21600"/>
              <a:gd name="T2" fmla="*/ 96837 w 17255"/>
              <a:gd name="T3" fmla="*/ 8983 h 21600"/>
              <a:gd name="T4" fmla="*/ 49084 w 17255"/>
              <a:gd name="T5" fmla="*/ 111125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9292" name="Line 75"/>
          <p:cNvSpPr>
            <a:spLocks noChangeShapeType="1"/>
          </p:cNvSpPr>
          <p:nvPr/>
        </p:nvSpPr>
        <p:spPr bwMode="auto">
          <a:xfrm flipV="1">
            <a:off x="1722438" y="3659188"/>
            <a:ext cx="0" cy="311150"/>
          </a:xfrm>
          <a:prstGeom prst="line">
            <a:avLst/>
          </a:prstGeom>
          <a:noFill/>
          <a:ln w="25400">
            <a:solidFill>
              <a:srgbClr val="000000"/>
            </a:solidFill>
            <a:round/>
            <a:headEnd/>
            <a:tailEnd/>
          </a:ln>
        </p:spPr>
        <p:txBody>
          <a:bodyPr wrap="none" anchor="ctr"/>
          <a:lstStyle/>
          <a:p>
            <a:endParaRPr lang="en-US"/>
          </a:p>
        </p:txBody>
      </p:sp>
      <p:sp>
        <p:nvSpPr>
          <p:cNvPr id="9293" name="Arc 76"/>
          <p:cNvSpPr>
            <a:spLocks/>
          </p:cNvSpPr>
          <p:nvPr/>
        </p:nvSpPr>
        <p:spPr bwMode="auto">
          <a:xfrm>
            <a:off x="2995613" y="3937000"/>
            <a:ext cx="100012" cy="111125"/>
          </a:xfrm>
          <a:custGeom>
            <a:avLst/>
            <a:gdLst>
              <a:gd name="T0" fmla="*/ 0 w 17255"/>
              <a:gd name="T1" fmla="*/ 9518 h 21600"/>
              <a:gd name="T2" fmla="*/ 100012 w 17255"/>
              <a:gd name="T3" fmla="*/ 8983 h 21600"/>
              <a:gd name="T4" fmla="*/ 50693 w 17255"/>
              <a:gd name="T5" fmla="*/ 111125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9294" name="Line 77"/>
          <p:cNvSpPr>
            <a:spLocks noChangeShapeType="1"/>
          </p:cNvSpPr>
          <p:nvPr/>
        </p:nvSpPr>
        <p:spPr bwMode="auto">
          <a:xfrm flipV="1">
            <a:off x="3044825" y="3659188"/>
            <a:ext cx="0" cy="311150"/>
          </a:xfrm>
          <a:prstGeom prst="line">
            <a:avLst/>
          </a:prstGeom>
          <a:noFill/>
          <a:ln w="25400">
            <a:solidFill>
              <a:srgbClr val="000000"/>
            </a:solidFill>
            <a:round/>
            <a:headEnd/>
            <a:tailEnd/>
          </a:ln>
        </p:spPr>
        <p:txBody>
          <a:bodyPr wrap="none" anchor="ctr"/>
          <a:lstStyle/>
          <a:p>
            <a:endParaRPr lang="en-US"/>
          </a:p>
        </p:txBody>
      </p:sp>
      <p:sp>
        <p:nvSpPr>
          <p:cNvPr id="9295" name="Arc 78"/>
          <p:cNvSpPr>
            <a:spLocks/>
          </p:cNvSpPr>
          <p:nvPr/>
        </p:nvSpPr>
        <p:spPr bwMode="auto">
          <a:xfrm>
            <a:off x="4318000" y="3937000"/>
            <a:ext cx="100013" cy="111125"/>
          </a:xfrm>
          <a:custGeom>
            <a:avLst/>
            <a:gdLst>
              <a:gd name="T0" fmla="*/ 0 w 17255"/>
              <a:gd name="T1" fmla="*/ 9518 h 21600"/>
              <a:gd name="T2" fmla="*/ 100013 w 17255"/>
              <a:gd name="T3" fmla="*/ 8983 h 21600"/>
              <a:gd name="T4" fmla="*/ 50693 w 17255"/>
              <a:gd name="T5" fmla="*/ 111125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9296" name="Rectangle 79"/>
          <p:cNvSpPr>
            <a:spLocks noChangeArrowheads="1"/>
          </p:cNvSpPr>
          <p:nvPr/>
        </p:nvSpPr>
        <p:spPr bwMode="auto">
          <a:xfrm>
            <a:off x="1479550" y="3462338"/>
            <a:ext cx="509588"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BUN</a:t>
            </a:r>
          </a:p>
        </p:txBody>
      </p:sp>
      <p:sp>
        <p:nvSpPr>
          <p:cNvPr id="9297" name="Rectangle 80"/>
          <p:cNvSpPr>
            <a:spLocks noChangeArrowheads="1"/>
          </p:cNvSpPr>
          <p:nvPr/>
        </p:nvSpPr>
        <p:spPr bwMode="auto">
          <a:xfrm>
            <a:off x="2660650" y="3462338"/>
            <a:ext cx="50165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BSA</a:t>
            </a:r>
          </a:p>
        </p:txBody>
      </p:sp>
      <p:sp>
        <p:nvSpPr>
          <p:cNvPr id="9298" name="Rectangle 81"/>
          <p:cNvSpPr>
            <a:spLocks noChangeArrowheads="1"/>
          </p:cNvSpPr>
          <p:nvPr/>
        </p:nvSpPr>
        <p:spPr bwMode="auto">
          <a:xfrm>
            <a:off x="4203700" y="3462338"/>
            <a:ext cx="4191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ISZ</a:t>
            </a:r>
          </a:p>
        </p:txBody>
      </p:sp>
      <p:sp>
        <p:nvSpPr>
          <p:cNvPr id="9299" name="Rectangle 82"/>
          <p:cNvSpPr>
            <a:spLocks noChangeArrowheads="1"/>
          </p:cNvSpPr>
          <p:nvPr/>
        </p:nvSpPr>
        <p:spPr bwMode="auto">
          <a:xfrm>
            <a:off x="1933575" y="3814763"/>
            <a:ext cx="4699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  T</a:t>
            </a:r>
          </a:p>
        </p:txBody>
      </p:sp>
      <p:sp>
        <p:nvSpPr>
          <p:cNvPr id="9300" name="Rectangle 83"/>
          <p:cNvSpPr>
            <a:spLocks noChangeArrowheads="1"/>
          </p:cNvSpPr>
          <p:nvPr/>
        </p:nvSpPr>
        <p:spPr bwMode="auto">
          <a:xfrm>
            <a:off x="2038350" y="3873500"/>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4</a:t>
            </a:r>
          </a:p>
        </p:txBody>
      </p:sp>
      <p:sp>
        <p:nvSpPr>
          <p:cNvPr id="9301" name="Rectangle 84"/>
          <p:cNvSpPr>
            <a:spLocks noChangeArrowheads="1"/>
          </p:cNvSpPr>
          <p:nvPr/>
        </p:nvSpPr>
        <p:spPr bwMode="auto">
          <a:xfrm>
            <a:off x="2232025" y="3873500"/>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4</a:t>
            </a:r>
          </a:p>
        </p:txBody>
      </p:sp>
      <p:sp>
        <p:nvSpPr>
          <p:cNvPr id="9302" name="Rectangle 85"/>
          <p:cNvSpPr>
            <a:spLocks noChangeArrowheads="1"/>
          </p:cNvSpPr>
          <p:nvPr/>
        </p:nvSpPr>
        <p:spPr bwMode="auto">
          <a:xfrm>
            <a:off x="3255963" y="3814763"/>
            <a:ext cx="4699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  T</a:t>
            </a:r>
          </a:p>
        </p:txBody>
      </p:sp>
      <p:sp>
        <p:nvSpPr>
          <p:cNvPr id="9303" name="Rectangle 86"/>
          <p:cNvSpPr>
            <a:spLocks noChangeArrowheads="1"/>
          </p:cNvSpPr>
          <p:nvPr/>
        </p:nvSpPr>
        <p:spPr bwMode="auto">
          <a:xfrm>
            <a:off x="3360738" y="3873500"/>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5</a:t>
            </a:r>
          </a:p>
        </p:txBody>
      </p:sp>
      <p:sp>
        <p:nvSpPr>
          <p:cNvPr id="9304" name="Rectangle 87"/>
          <p:cNvSpPr>
            <a:spLocks noChangeArrowheads="1"/>
          </p:cNvSpPr>
          <p:nvPr/>
        </p:nvSpPr>
        <p:spPr bwMode="auto">
          <a:xfrm>
            <a:off x="3554413" y="3873500"/>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4</a:t>
            </a:r>
          </a:p>
        </p:txBody>
      </p:sp>
      <p:sp>
        <p:nvSpPr>
          <p:cNvPr id="9305" name="Rectangle 88"/>
          <p:cNvSpPr>
            <a:spLocks noChangeArrowheads="1"/>
          </p:cNvSpPr>
          <p:nvPr/>
        </p:nvSpPr>
        <p:spPr bwMode="auto">
          <a:xfrm>
            <a:off x="4578350" y="3814763"/>
            <a:ext cx="4699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  T</a:t>
            </a:r>
          </a:p>
        </p:txBody>
      </p:sp>
      <p:sp>
        <p:nvSpPr>
          <p:cNvPr id="9306" name="Rectangle 89"/>
          <p:cNvSpPr>
            <a:spLocks noChangeArrowheads="1"/>
          </p:cNvSpPr>
          <p:nvPr/>
        </p:nvSpPr>
        <p:spPr bwMode="auto">
          <a:xfrm>
            <a:off x="4683125" y="3873500"/>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6</a:t>
            </a:r>
          </a:p>
        </p:txBody>
      </p:sp>
      <p:sp>
        <p:nvSpPr>
          <p:cNvPr id="9307" name="Rectangle 90"/>
          <p:cNvSpPr>
            <a:spLocks noChangeArrowheads="1"/>
          </p:cNvSpPr>
          <p:nvPr/>
        </p:nvSpPr>
        <p:spPr bwMode="auto">
          <a:xfrm>
            <a:off x="4876800" y="3873500"/>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4</a:t>
            </a:r>
          </a:p>
        </p:txBody>
      </p:sp>
      <p:sp>
        <p:nvSpPr>
          <p:cNvPr id="9308" name="Arc 91"/>
          <p:cNvSpPr>
            <a:spLocks/>
          </p:cNvSpPr>
          <p:nvPr/>
        </p:nvSpPr>
        <p:spPr bwMode="auto">
          <a:xfrm>
            <a:off x="2995613" y="4803775"/>
            <a:ext cx="100012" cy="112713"/>
          </a:xfrm>
          <a:custGeom>
            <a:avLst/>
            <a:gdLst>
              <a:gd name="T0" fmla="*/ 0 w 17255"/>
              <a:gd name="T1" fmla="*/ 9654 h 21600"/>
              <a:gd name="T2" fmla="*/ 100012 w 17255"/>
              <a:gd name="T3" fmla="*/ 9111 h 21600"/>
              <a:gd name="T4" fmla="*/ 50693 w 17255"/>
              <a:gd name="T5" fmla="*/ 112713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9309" name="Line 92"/>
          <p:cNvSpPr>
            <a:spLocks noChangeShapeType="1"/>
          </p:cNvSpPr>
          <p:nvPr/>
        </p:nvSpPr>
        <p:spPr bwMode="auto">
          <a:xfrm flipV="1">
            <a:off x="3044825" y="4510088"/>
            <a:ext cx="0" cy="327025"/>
          </a:xfrm>
          <a:prstGeom prst="line">
            <a:avLst/>
          </a:prstGeom>
          <a:noFill/>
          <a:ln w="25400">
            <a:solidFill>
              <a:srgbClr val="000000"/>
            </a:solidFill>
            <a:round/>
            <a:headEnd/>
            <a:tailEnd/>
          </a:ln>
        </p:spPr>
        <p:txBody>
          <a:bodyPr wrap="none" anchor="ctr"/>
          <a:lstStyle/>
          <a:p>
            <a:endParaRPr lang="en-US"/>
          </a:p>
        </p:txBody>
      </p:sp>
      <p:sp>
        <p:nvSpPr>
          <p:cNvPr id="9310" name="Rectangle 93"/>
          <p:cNvSpPr>
            <a:spLocks noChangeArrowheads="1"/>
          </p:cNvSpPr>
          <p:nvPr/>
        </p:nvSpPr>
        <p:spPr bwMode="auto">
          <a:xfrm>
            <a:off x="3781425" y="4949825"/>
            <a:ext cx="111442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DR </a:t>
            </a:r>
            <a:r>
              <a:rPr kumimoji="1" lang="en-US" altLang="ko-KR" sz="1200" b="1">
                <a:solidFill>
                  <a:srgbClr val="000000"/>
                </a:solidFill>
                <a:ea typeface="굴림" pitchFamily="50" charset="-127"/>
                <a:sym typeface="Symbol" pitchFamily="18" charset="2"/>
              </a:rPr>
              <a:t></a:t>
            </a:r>
            <a:r>
              <a:rPr kumimoji="1" lang="en-US" altLang="ko-KR" sz="1200" b="1">
                <a:solidFill>
                  <a:srgbClr val="000000"/>
                </a:solidFill>
                <a:ea typeface="굴림" pitchFamily="50" charset="-127"/>
              </a:rPr>
              <a:t> DR + 1</a:t>
            </a:r>
          </a:p>
        </p:txBody>
      </p:sp>
      <p:sp>
        <p:nvSpPr>
          <p:cNvPr id="9311" name="Rectangle 94"/>
          <p:cNvSpPr>
            <a:spLocks noChangeArrowheads="1"/>
          </p:cNvSpPr>
          <p:nvPr/>
        </p:nvSpPr>
        <p:spPr bwMode="auto">
          <a:xfrm>
            <a:off x="2466975" y="4930775"/>
            <a:ext cx="1141413" cy="446088"/>
          </a:xfrm>
          <a:prstGeom prst="rect">
            <a:avLst/>
          </a:prstGeom>
          <a:noFill/>
          <a:ln w="25400">
            <a:solidFill>
              <a:srgbClr val="000000"/>
            </a:solidFill>
            <a:miter lim="800000"/>
            <a:headEnd/>
            <a:tailEnd/>
          </a:ln>
        </p:spPr>
        <p:txBody>
          <a:bodyPr wrap="none" anchor="ctr"/>
          <a:lstStyle/>
          <a:p>
            <a:endParaRPr lang="en-US"/>
          </a:p>
        </p:txBody>
      </p:sp>
      <p:sp>
        <p:nvSpPr>
          <p:cNvPr id="9312" name="Rectangle 95"/>
          <p:cNvSpPr>
            <a:spLocks noChangeArrowheads="1"/>
          </p:cNvSpPr>
          <p:nvPr/>
        </p:nvSpPr>
        <p:spPr bwMode="auto">
          <a:xfrm>
            <a:off x="3790950" y="4930775"/>
            <a:ext cx="1139825" cy="304800"/>
          </a:xfrm>
          <a:prstGeom prst="rect">
            <a:avLst/>
          </a:prstGeom>
          <a:noFill/>
          <a:ln w="25400">
            <a:solidFill>
              <a:srgbClr val="000000"/>
            </a:solidFill>
            <a:miter lim="800000"/>
            <a:headEnd/>
            <a:tailEnd/>
          </a:ln>
        </p:spPr>
        <p:txBody>
          <a:bodyPr wrap="none" anchor="ctr"/>
          <a:lstStyle/>
          <a:p>
            <a:endParaRPr lang="en-US"/>
          </a:p>
        </p:txBody>
      </p:sp>
      <p:sp>
        <p:nvSpPr>
          <p:cNvPr id="9313" name="Rectangle 96"/>
          <p:cNvSpPr>
            <a:spLocks noChangeArrowheads="1"/>
          </p:cNvSpPr>
          <p:nvPr/>
        </p:nvSpPr>
        <p:spPr bwMode="auto">
          <a:xfrm>
            <a:off x="3255963" y="4683125"/>
            <a:ext cx="4699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  T</a:t>
            </a:r>
          </a:p>
        </p:txBody>
      </p:sp>
      <p:sp>
        <p:nvSpPr>
          <p:cNvPr id="9314" name="Rectangle 97"/>
          <p:cNvSpPr>
            <a:spLocks noChangeArrowheads="1"/>
          </p:cNvSpPr>
          <p:nvPr/>
        </p:nvSpPr>
        <p:spPr bwMode="auto">
          <a:xfrm>
            <a:off x="3360738" y="4738688"/>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5</a:t>
            </a:r>
          </a:p>
        </p:txBody>
      </p:sp>
      <p:sp>
        <p:nvSpPr>
          <p:cNvPr id="9315" name="Rectangle 98"/>
          <p:cNvSpPr>
            <a:spLocks noChangeArrowheads="1"/>
          </p:cNvSpPr>
          <p:nvPr/>
        </p:nvSpPr>
        <p:spPr bwMode="auto">
          <a:xfrm>
            <a:off x="3554413" y="4738688"/>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5</a:t>
            </a:r>
          </a:p>
        </p:txBody>
      </p:sp>
      <p:sp>
        <p:nvSpPr>
          <p:cNvPr id="9316" name="Rectangle 99"/>
          <p:cNvSpPr>
            <a:spLocks noChangeArrowheads="1"/>
          </p:cNvSpPr>
          <p:nvPr/>
        </p:nvSpPr>
        <p:spPr bwMode="auto">
          <a:xfrm>
            <a:off x="4578350" y="4683125"/>
            <a:ext cx="4699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  T</a:t>
            </a:r>
          </a:p>
        </p:txBody>
      </p:sp>
      <p:sp>
        <p:nvSpPr>
          <p:cNvPr id="9317" name="Rectangle 100"/>
          <p:cNvSpPr>
            <a:spLocks noChangeArrowheads="1"/>
          </p:cNvSpPr>
          <p:nvPr/>
        </p:nvSpPr>
        <p:spPr bwMode="auto">
          <a:xfrm>
            <a:off x="4683125" y="4738688"/>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6</a:t>
            </a:r>
          </a:p>
        </p:txBody>
      </p:sp>
      <p:sp>
        <p:nvSpPr>
          <p:cNvPr id="9318" name="Rectangle 101"/>
          <p:cNvSpPr>
            <a:spLocks noChangeArrowheads="1"/>
          </p:cNvSpPr>
          <p:nvPr/>
        </p:nvSpPr>
        <p:spPr bwMode="auto">
          <a:xfrm>
            <a:off x="4876800" y="4738688"/>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5</a:t>
            </a:r>
          </a:p>
        </p:txBody>
      </p:sp>
      <p:sp>
        <p:nvSpPr>
          <p:cNvPr id="9319" name="Arc 102"/>
          <p:cNvSpPr>
            <a:spLocks/>
          </p:cNvSpPr>
          <p:nvPr/>
        </p:nvSpPr>
        <p:spPr bwMode="auto">
          <a:xfrm>
            <a:off x="4318000" y="5529263"/>
            <a:ext cx="100013" cy="112712"/>
          </a:xfrm>
          <a:custGeom>
            <a:avLst/>
            <a:gdLst>
              <a:gd name="T0" fmla="*/ 0 w 17255"/>
              <a:gd name="T1" fmla="*/ 9654 h 21600"/>
              <a:gd name="T2" fmla="*/ 100013 w 17255"/>
              <a:gd name="T3" fmla="*/ 9111 h 21600"/>
              <a:gd name="T4" fmla="*/ 50693 w 17255"/>
              <a:gd name="T5" fmla="*/ 112712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9320" name="Rectangle 103"/>
          <p:cNvSpPr>
            <a:spLocks noChangeArrowheads="1"/>
          </p:cNvSpPr>
          <p:nvPr/>
        </p:nvSpPr>
        <p:spPr bwMode="auto">
          <a:xfrm>
            <a:off x="2582863" y="4987925"/>
            <a:ext cx="847725"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PC </a:t>
            </a:r>
            <a:r>
              <a:rPr kumimoji="1" lang="en-US" altLang="ko-KR" sz="1200" b="1">
                <a:solidFill>
                  <a:srgbClr val="000000"/>
                </a:solidFill>
                <a:ea typeface="굴림" pitchFamily="50" charset="-127"/>
                <a:sym typeface="Symbol" pitchFamily="18" charset="2"/>
              </a:rPr>
              <a:t></a:t>
            </a:r>
            <a:r>
              <a:rPr kumimoji="1" lang="en-US" altLang="ko-KR" sz="1200" b="1">
                <a:solidFill>
                  <a:srgbClr val="000000"/>
                </a:solidFill>
                <a:ea typeface="굴림" pitchFamily="50" charset="-127"/>
              </a:rPr>
              <a:t> AR</a:t>
            </a:r>
          </a:p>
          <a:p>
            <a:pPr defTabSz="762000" eaLnBrk="1">
              <a:lnSpc>
                <a:spcPct val="90000"/>
              </a:lnSpc>
            </a:pPr>
            <a:endParaRPr kumimoji="1" lang="en-US" altLang="ko-KR" sz="1200" b="1">
              <a:solidFill>
                <a:srgbClr val="000000"/>
              </a:solidFill>
              <a:ea typeface="굴림" pitchFamily="50" charset="-127"/>
            </a:endParaRPr>
          </a:p>
        </p:txBody>
      </p:sp>
      <p:sp>
        <p:nvSpPr>
          <p:cNvPr id="9321" name="Rectangle 104"/>
          <p:cNvSpPr>
            <a:spLocks noChangeArrowheads="1"/>
          </p:cNvSpPr>
          <p:nvPr/>
        </p:nvSpPr>
        <p:spPr bwMode="auto">
          <a:xfrm>
            <a:off x="2582863" y="5151438"/>
            <a:ext cx="71278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SC </a:t>
            </a:r>
            <a:r>
              <a:rPr kumimoji="1" lang="en-US" altLang="ko-KR" sz="1200" b="1">
                <a:solidFill>
                  <a:srgbClr val="000000"/>
                </a:solidFill>
                <a:ea typeface="굴림" pitchFamily="50" charset="-127"/>
                <a:sym typeface="Symbol" pitchFamily="18" charset="2"/>
              </a:rPr>
              <a:t></a:t>
            </a:r>
            <a:r>
              <a:rPr kumimoji="1" lang="en-US" altLang="ko-KR" sz="1200" b="1">
                <a:solidFill>
                  <a:srgbClr val="000000"/>
                </a:solidFill>
                <a:ea typeface="굴림" pitchFamily="50" charset="-127"/>
              </a:rPr>
              <a:t> 0</a:t>
            </a:r>
          </a:p>
        </p:txBody>
      </p:sp>
      <p:sp>
        <p:nvSpPr>
          <p:cNvPr id="9322" name="Arc 105"/>
          <p:cNvSpPr>
            <a:spLocks/>
          </p:cNvSpPr>
          <p:nvPr/>
        </p:nvSpPr>
        <p:spPr bwMode="auto">
          <a:xfrm>
            <a:off x="4318000" y="4803775"/>
            <a:ext cx="100013" cy="112713"/>
          </a:xfrm>
          <a:custGeom>
            <a:avLst/>
            <a:gdLst>
              <a:gd name="T0" fmla="*/ 0 w 17255"/>
              <a:gd name="T1" fmla="*/ 9654 h 21600"/>
              <a:gd name="T2" fmla="*/ 100013 w 17255"/>
              <a:gd name="T3" fmla="*/ 9111 h 21600"/>
              <a:gd name="T4" fmla="*/ 50693 w 17255"/>
              <a:gd name="T5" fmla="*/ 112713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9323" name="Rectangle 106"/>
          <p:cNvSpPr>
            <a:spLocks noChangeArrowheads="1"/>
          </p:cNvSpPr>
          <p:nvPr/>
        </p:nvSpPr>
        <p:spPr bwMode="auto">
          <a:xfrm>
            <a:off x="3673475" y="5654675"/>
            <a:ext cx="1084263"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M[AR] </a:t>
            </a:r>
            <a:r>
              <a:rPr kumimoji="1" lang="en-US" altLang="ko-KR" sz="1200" b="1">
                <a:solidFill>
                  <a:srgbClr val="000000"/>
                </a:solidFill>
                <a:ea typeface="굴림" pitchFamily="50" charset="-127"/>
                <a:sym typeface="Symbol" pitchFamily="18" charset="2"/>
              </a:rPr>
              <a:t></a:t>
            </a:r>
            <a:r>
              <a:rPr kumimoji="1" lang="en-US" altLang="ko-KR" sz="1200" b="1">
                <a:solidFill>
                  <a:srgbClr val="000000"/>
                </a:solidFill>
                <a:ea typeface="굴림" pitchFamily="50" charset="-127"/>
              </a:rPr>
              <a:t> DR</a:t>
            </a:r>
          </a:p>
          <a:p>
            <a:pPr defTabSz="762000" eaLnBrk="1">
              <a:lnSpc>
                <a:spcPct val="90000"/>
              </a:lnSpc>
            </a:pPr>
            <a:endParaRPr kumimoji="1" lang="en-US" altLang="ko-KR" sz="1200" b="1">
              <a:solidFill>
                <a:srgbClr val="000000"/>
              </a:solidFill>
              <a:ea typeface="굴림" pitchFamily="50" charset="-127"/>
            </a:endParaRPr>
          </a:p>
        </p:txBody>
      </p:sp>
      <p:sp>
        <p:nvSpPr>
          <p:cNvPr id="9324" name="Rectangle 107"/>
          <p:cNvSpPr>
            <a:spLocks noChangeArrowheads="1"/>
          </p:cNvSpPr>
          <p:nvPr/>
        </p:nvSpPr>
        <p:spPr bwMode="auto">
          <a:xfrm>
            <a:off x="3673475" y="5816600"/>
            <a:ext cx="896938"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If (DR = 0)</a:t>
            </a:r>
          </a:p>
          <a:p>
            <a:pPr defTabSz="762000" eaLnBrk="1">
              <a:lnSpc>
                <a:spcPct val="90000"/>
              </a:lnSpc>
            </a:pPr>
            <a:endParaRPr kumimoji="1" lang="en-US" altLang="ko-KR" sz="1200" b="1">
              <a:solidFill>
                <a:srgbClr val="000000"/>
              </a:solidFill>
              <a:ea typeface="굴림" pitchFamily="50" charset="-127"/>
            </a:endParaRPr>
          </a:p>
        </p:txBody>
      </p:sp>
      <p:sp>
        <p:nvSpPr>
          <p:cNvPr id="9325" name="Rectangle 108"/>
          <p:cNvSpPr>
            <a:spLocks noChangeArrowheads="1"/>
          </p:cNvSpPr>
          <p:nvPr/>
        </p:nvSpPr>
        <p:spPr bwMode="auto">
          <a:xfrm>
            <a:off x="3673475" y="5980113"/>
            <a:ext cx="1565275"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then (PC </a:t>
            </a:r>
            <a:r>
              <a:rPr kumimoji="1" lang="en-US" altLang="ko-KR" sz="1200" b="1">
                <a:solidFill>
                  <a:srgbClr val="000000"/>
                </a:solidFill>
                <a:ea typeface="굴림" pitchFamily="50" charset="-127"/>
                <a:sym typeface="Symbol" pitchFamily="18" charset="2"/>
              </a:rPr>
              <a:t></a:t>
            </a:r>
            <a:r>
              <a:rPr kumimoji="1" lang="en-US" altLang="ko-KR" sz="1200" b="1">
                <a:solidFill>
                  <a:srgbClr val="000000"/>
                </a:solidFill>
                <a:ea typeface="굴림" pitchFamily="50" charset="-127"/>
              </a:rPr>
              <a:t> PC + 1)</a:t>
            </a:r>
          </a:p>
          <a:p>
            <a:pPr defTabSz="762000" eaLnBrk="1">
              <a:lnSpc>
                <a:spcPct val="90000"/>
              </a:lnSpc>
            </a:pPr>
            <a:endParaRPr kumimoji="1" lang="en-US" altLang="ko-KR" sz="1200" b="1">
              <a:solidFill>
                <a:srgbClr val="000000"/>
              </a:solidFill>
              <a:ea typeface="굴림" pitchFamily="50" charset="-127"/>
            </a:endParaRPr>
          </a:p>
        </p:txBody>
      </p:sp>
      <p:sp>
        <p:nvSpPr>
          <p:cNvPr id="9326" name="Rectangle 109"/>
          <p:cNvSpPr>
            <a:spLocks noChangeArrowheads="1"/>
          </p:cNvSpPr>
          <p:nvPr/>
        </p:nvSpPr>
        <p:spPr bwMode="auto">
          <a:xfrm>
            <a:off x="3673475" y="6146800"/>
            <a:ext cx="712788"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SC </a:t>
            </a:r>
            <a:r>
              <a:rPr kumimoji="1" lang="en-US" altLang="ko-KR" sz="1200" b="1">
                <a:solidFill>
                  <a:srgbClr val="000000"/>
                </a:solidFill>
                <a:ea typeface="굴림" pitchFamily="50" charset="-127"/>
                <a:sym typeface="Symbol" pitchFamily="18" charset="2"/>
              </a:rPr>
              <a:t></a:t>
            </a:r>
            <a:r>
              <a:rPr kumimoji="1" lang="en-US" altLang="ko-KR" sz="1200" b="1">
                <a:solidFill>
                  <a:srgbClr val="000000"/>
                </a:solidFill>
                <a:ea typeface="굴림" pitchFamily="50" charset="-127"/>
              </a:rPr>
              <a:t> 0</a:t>
            </a:r>
          </a:p>
        </p:txBody>
      </p:sp>
      <p:sp>
        <p:nvSpPr>
          <p:cNvPr id="9327" name="Rectangle 110"/>
          <p:cNvSpPr>
            <a:spLocks noChangeArrowheads="1"/>
          </p:cNvSpPr>
          <p:nvPr/>
        </p:nvSpPr>
        <p:spPr bwMode="auto">
          <a:xfrm>
            <a:off x="3711575" y="5657850"/>
            <a:ext cx="1517650" cy="712788"/>
          </a:xfrm>
          <a:prstGeom prst="rect">
            <a:avLst/>
          </a:prstGeom>
          <a:noFill/>
          <a:ln w="25400">
            <a:solidFill>
              <a:srgbClr val="000000"/>
            </a:solidFill>
            <a:miter lim="800000"/>
            <a:headEnd/>
            <a:tailEnd/>
          </a:ln>
        </p:spPr>
        <p:txBody>
          <a:bodyPr wrap="none" anchor="ctr"/>
          <a:lstStyle/>
          <a:p>
            <a:endParaRPr lang="en-US"/>
          </a:p>
        </p:txBody>
      </p:sp>
      <p:sp>
        <p:nvSpPr>
          <p:cNvPr id="9328" name="Rectangle 111"/>
          <p:cNvSpPr>
            <a:spLocks noChangeArrowheads="1"/>
          </p:cNvSpPr>
          <p:nvPr/>
        </p:nvSpPr>
        <p:spPr bwMode="auto">
          <a:xfrm>
            <a:off x="4721225" y="5408613"/>
            <a:ext cx="4699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  T</a:t>
            </a:r>
          </a:p>
        </p:txBody>
      </p:sp>
      <p:sp>
        <p:nvSpPr>
          <p:cNvPr id="9329" name="Rectangle 112"/>
          <p:cNvSpPr>
            <a:spLocks noChangeArrowheads="1"/>
          </p:cNvSpPr>
          <p:nvPr/>
        </p:nvSpPr>
        <p:spPr bwMode="auto">
          <a:xfrm>
            <a:off x="4826000" y="5467350"/>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6</a:t>
            </a:r>
          </a:p>
        </p:txBody>
      </p:sp>
      <p:sp>
        <p:nvSpPr>
          <p:cNvPr id="9330" name="Rectangle 113"/>
          <p:cNvSpPr>
            <a:spLocks noChangeArrowheads="1"/>
          </p:cNvSpPr>
          <p:nvPr/>
        </p:nvSpPr>
        <p:spPr bwMode="auto">
          <a:xfrm>
            <a:off x="5019675" y="5467350"/>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6</a:t>
            </a:r>
          </a:p>
        </p:txBody>
      </p:sp>
      <p:sp>
        <p:nvSpPr>
          <p:cNvPr id="9331" name="Rectangle 114"/>
          <p:cNvSpPr>
            <a:spLocks noChangeArrowheads="1"/>
          </p:cNvSpPr>
          <p:nvPr/>
        </p:nvSpPr>
        <p:spPr bwMode="auto">
          <a:xfrm>
            <a:off x="1773238" y="2698750"/>
            <a:ext cx="288925" cy="280988"/>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latin typeface="Symbol" pitchFamily="18" charset="2"/>
                <a:ea typeface="굴림" pitchFamily="50" charset="-127"/>
              </a:rPr>
              <a:t></a:t>
            </a:r>
          </a:p>
        </p:txBody>
      </p:sp>
      <p:sp>
        <p:nvSpPr>
          <p:cNvPr id="9332" name="Line 115"/>
          <p:cNvSpPr>
            <a:spLocks noChangeShapeType="1"/>
          </p:cNvSpPr>
          <p:nvPr/>
        </p:nvSpPr>
        <p:spPr bwMode="auto">
          <a:xfrm flipV="1">
            <a:off x="4371975" y="1590675"/>
            <a:ext cx="0" cy="304800"/>
          </a:xfrm>
          <a:prstGeom prst="line">
            <a:avLst/>
          </a:prstGeom>
          <a:noFill/>
          <a:ln w="25400">
            <a:solidFill>
              <a:srgbClr val="000000"/>
            </a:solidFill>
            <a:round/>
            <a:headEnd/>
            <a:tailEnd/>
          </a:ln>
        </p:spPr>
        <p:txBody>
          <a:bodyPr wrap="none" anchor="ctr"/>
          <a:lstStyle/>
          <a:p>
            <a:endParaRPr lang="en-US"/>
          </a:p>
        </p:txBody>
      </p:sp>
      <p:sp>
        <p:nvSpPr>
          <p:cNvPr id="9333" name="Line 116"/>
          <p:cNvSpPr>
            <a:spLocks noChangeShapeType="1"/>
          </p:cNvSpPr>
          <p:nvPr/>
        </p:nvSpPr>
        <p:spPr bwMode="auto">
          <a:xfrm flipV="1">
            <a:off x="4368800" y="2319338"/>
            <a:ext cx="0" cy="327025"/>
          </a:xfrm>
          <a:prstGeom prst="line">
            <a:avLst/>
          </a:prstGeom>
          <a:noFill/>
          <a:ln w="25400">
            <a:solidFill>
              <a:srgbClr val="000000"/>
            </a:solidFill>
            <a:round/>
            <a:headEnd/>
            <a:tailEnd/>
          </a:ln>
        </p:spPr>
        <p:txBody>
          <a:bodyPr wrap="none" anchor="ctr"/>
          <a:lstStyle/>
          <a:p>
            <a:endParaRPr lang="en-US"/>
          </a:p>
        </p:txBody>
      </p:sp>
      <p:sp>
        <p:nvSpPr>
          <p:cNvPr id="9334" name="Line 117"/>
          <p:cNvSpPr>
            <a:spLocks noChangeShapeType="1"/>
          </p:cNvSpPr>
          <p:nvPr/>
        </p:nvSpPr>
        <p:spPr bwMode="auto">
          <a:xfrm flipV="1">
            <a:off x="4359275" y="3659188"/>
            <a:ext cx="0" cy="311150"/>
          </a:xfrm>
          <a:prstGeom prst="line">
            <a:avLst/>
          </a:prstGeom>
          <a:noFill/>
          <a:ln w="25400">
            <a:solidFill>
              <a:srgbClr val="000000"/>
            </a:solidFill>
            <a:round/>
            <a:headEnd/>
            <a:tailEnd/>
          </a:ln>
        </p:spPr>
        <p:txBody>
          <a:bodyPr wrap="none" anchor="ctr"/>
          <a:lstStyle/>
          <a:p>
            <a:endParaRPr lang="en-US"/>
          </a:p>
        </p:txBody>
      </p:sp>
      <p:sp>
        <p:nvSpPr>
          <p:cNvPr id="9335" name="Line 118"/>
          <p:cNvSpPr>
            <a:spLocks noChangeShapeType="1"/>
          </p:cNvSpPr>
          <p:nvPr/>
        </p:nvSpPr>
        <p:spPr bwMode="auto">
          <a:xfrm flipV="1">
            <a:off x="4359275" y="4383088"/>
            <a:ext cx="0" cy="444500"/>
          </a:xfrm>
          <a:prstGeom prst="line">
            <a:avLst/>
          </a:prstGeom>
          <a:noFill/>
          <a:ln w="25400">
            <a:solidFill>
              <a:srgbClr val="000000"/>
            </a:solidFill>
            <a:round/>
            <a:headEnd/>
            <a:tailEnd/>
          </a:ln>
        </p:spPr>
        <p:txBody>
          <a:bodyPr wrap="none" anchor="ctr"/>
          <a:lstStyle/>
          <a:p>
            <a:endParaRPr lang="en-US"/>
          </a:p>
        </p:txBody>
      </p:sp>
      <p:sp>
        <p:nvSpPr>
          <p:cNvPr id="9336" name="Line 119"/>
          <p:cNvSpPr>
            <a:spLocks noChangeShapeType="1"/>
          </p:cNvSpPr>
          <p:nvPr/>
        </p:nvSpPr>
        <p:spPr bwMode="auto">
          <a:xfrm flipV="1">
            <a:off x="4359275" y="5253038"/>
            <a:ext cx="0" cy="327025"/>
          </a:xfrm>
          <a:prstGeom prst="line">
            <a:avLst/>
          </a:prstGeom>
          <a:noFill/>
          <a:ln w="25400">
            <a:solidFill>
              <a:srgbClr val="000000"/>
            </a:solidFill>
            <a:round/>
            <a:headEnd/>
            <a:tailEnd/>
          </a:ln>
        </p:spPr>
        <p:txBody>
          <a:bodyPr wrap="none" anchor="ctr"/>
          <a:lstStyle/>
          <a:p>
            <a:endParaRPr lang="en-US"/>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solidFill>
            <a:srgbClr val="00B0F0"/>
          </a:solidFill>
        </p:spPr>
        <p:txBody>
          <a:bodyPr/>
          <a:lstStyle/>
          <a:p>
            <a:r>
              <a:rPr lang="en-US" b="1">
                <a:solidFill>
                  <a:srgbClr val="FF0000"/>
                </a:solidFill>
              </a:rPr>
              <a:t>Lecture - 13</a:t>
            </a:r>
          </a:p>
        </p:txBody>
      </p:sp>
      <p:sp>
        <p:nvSpPr>
          <p:cNvPr id="2051" name="Subtitle 2"/>
          <p:cNvSpPr>
            <a:spLocks noGrp="1"/>
          </p:cNvSpPr>
          <p:nvPr>
            <p:ph type="subTitle" idx="1"/>
          </p:nvPr>
        </p:nvSpPr>
        <p:spPr/>
        <p:txBody>
          <a:bodyPr/>
          <a:lstStyle/>
          <a:p>
            <a:r>
              <a:rPr lang="en-US" b="1"/>
              <a:t>I/O Reference Instructions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noFill/>
        </p:spPr>
        <p:txBody>
          <a:bodyPr/>
          <a:lstStyle/>
          <a:p>
            <a:r>
              <a:rPr lang="en-US"/>
              <a:t>Computer Architecture BCA 203 by Ruby Dahiya</a:t>
            </a:r>
          </a:p>
        </p:txBody>
      </p:sp>
      <p:sp>
        <p:nvSpPr>
          <p:cNvPr id="3075" name="Slide Number Placeholder 5"/>
          <p:cNvSpPr>
            <a:spLocks noGrp="1"/>
          </p:cNvSpPr>
          <p:nvPr>
            <p:ph type="sldNum" sz="quarter" idx="12"/>
          </p:nvPr>
        </p:nvSpPr>
        <p:spPr>
          <a:noFill/>
        </p:spPr>
        <p:txBody>
          <a:bodyPr/>
          <a:lstStyle/>
          <a:p>
            <a:fld id="{1BE2EE3E-6032-4714-952B-FA5F00332D94}" type="slidenum">
              <a:rPr lang="en-US" smtClean="0"/>
              <a:pPr/>
              <a:t>105</a:t>
            </a:fld>
            <a:endParaRPr lang="en-US"/>
          </a:p>
        </p:txBody>
      </p:sp>
      <p:sp>
        <p:nvSpPr>
          <p:cNvPr id="3076" name="Rectangle 3"/>
          <p:cNvSpPr>
            <a:spLocks noChangeArrowheads="1"/>
          </p:cNvSpPr>
          <p:nvPr/>
        </p:nvSpPr>
        <p:spPr bwMode="auto">
          <a:xfrm>
            <a:off x="461963" y="685800"/>
            <a:ext cx="7234237" cy="417513"/>
          </a:xfrm>
          <a:prstGeom prst="rect">
            <a:avLst/>
          </a:prstGeom>
          <a:noFill/>
          <a:ln w="12700">
            <a:noFill/>
            <a:miter lim="800000"/>
            <a:headEnd/>
            <a:tailEnd/>
          </a:ln>
        </p:spPr>
        <p:txBody>
          <a:bodyPr lIns="63500" tIns="25400" rIns="63500" bIns="25400">
            <a:spAutoFit/>
          </a:bodyPr>
          <a:lstStyle/>
          <a:p>
            <a:pPr defTabSz="762000">
              <a:lnSpc>
                <a:spcPct val="85000"/>
              </a:lnSpc>
              <a:buFontTx/>
              <a:buChar char="•"/>
            </a:pPr>
            <a:r>
              <a:rPr kumimoji="1" lang="en-US" altLang="ko-KR" b="1">
                <a:ea typeface="굴림" pitchFamily="50" charset="-127"/>
              </a:rPr>
              <a:t> </a:t>
            </a:r>
            <a:r>
              <a:rPr kumimoji="1" lang="en-US" altLang="ko-KR" sz="2800" b="1">
                <a:solidFill>
                  <a:srgbClr val="FF0000"/>
                </a:solidFill>
                <a:ea typeface="굴림" pitchFamily="50" charset="-127"/>
              </a:rPr>
              <a:t>Input-Output Configuration</a:t>
            </a:r>
          </a:p>
        </p:txBody>
      </p:sp>
      <p:sp>
        <p:nvSpPr>
          <p:cNvPr id="3077" name="Rectangle 4"/>
          <p:cNvSpPr>
            <a:spLocks noChangeArrowheads="1"/>
          </p:cNvSpPr>
          <p:nvPr/>
        </p:nvSpPr>
        <p:spPr bwMode="auto">
          <a:xfrm>
            <a:off x="1905000" y="4800600"/>
            <a:ext cx="3886200" cy="1042988"/>
          </a:xfrm>
          <a:prstGeom prst="rect">
            <a:avLst/>
          </a:prstGeom>
          <a:noFill/>
          <a:ln w="25400">
            <a:noFill/>
            <a:miter lim="800000"/>
            <a:headEnd/>
            <a:tailEnd/>
          </a:ln>
        </p:spPr>
        <p:txBody>
          <a:bodyPr lIns="63500" tIns="25400" rIns="63500" bIns="25400">
            <a:spAutoFit/>
          </a:bodyPr>
          <a:lstStyle/>
          <a:p>
            <a:pPr marL="609600" indent="-609600" algn="just" defTabSz="152400">
              <a:lnSpc>
                <a:spcPct val="93000"/>
              </a:lnSpc>
            </a:pPr>
            <a:r>
              <a:rPr kumimoji="1" lang="en-US" altLang="ko-KR" sz="1400" b="1" i="1">
                <a:ea typeface="굴림" pitchFamily="50" charset="-127"/>
              </a:rPr>
              <a:t>INPR</a:t>
            </a:r>
            <a:r>
              <a:rPr kumimoji="1" lang="en-US" altLang="ko-KR" sz="1400" b="1">
                <a:ea typeface="굴림" pitchFamily="50" charset="-127"/>
              </a:rPr>
              <a:t>	Input register - 8 bits</a:t>
            </a:r>
          </a:p>
          <a:p>
            <a:pPr marL="609600" indent="-609600" algn="just" defTabSz="152400">
              <a:lnSpc>
                <a:spcPct val="93000"/>
              </a:lnSpc>
            </a:pPr>
            <a:r>
              <a:rPr kumimoji="1" lang="en-US" altLang="ko-KR" sz="1400" b="1" i="1">
                <a:ea typeface="굴림" pitchFamily="50" charset="-127"/>
              </a:rPr>
              <a:t>OUTR</a:t>
            </a:r>
            <a:r>
              <a:rPr kumimoji="1" lang="en-US" altLang="ko-KR" sz="1400" b="1">
                <a:ea typeface="굴림" pitchFamily="50" charset="-127"/>
              </a:rPr>
              <a:t>	Output register - 8 bits</a:t>
            </a:r>
          </a:p>
          <a:p>
            <a:pPr marL="609600" indent="-609600" algn="just" defTabSz="152400">
              <a:lnSpc>
                <a:spcPct val="93000"/>
              </a:lnSpc>
            </a:pPr>
            <a:r>
              <a:rPr kumimoji="1" lang="en-US" altLang="ko-KR" sz="1400" b="1" i="1">
                <a:ea typeface="굴림" pitchFamily="50" charset="-127"/>
              </a:rPr>
              <a:t>FGI</a:t>
            </a:r>
            <a:r>
              <a:rPr kumimoji="1" lang="en-US" altLang="ko-KR" sz="1400" b="1">
                <a:ea typeface="굴림" pitchFamily="50" charset="-127"/>
              </a:rPr>
              <a:t>	Input flag - 1 bit</a:t>
            </a:r>
          </a:p>
          <a:p>
            <a:pPr marL="609600" indent="-609600" algn="just" defTabSz="152400">
              <a:lnSpc>
                <a:spcPct val="93000"/>
              </a:lnSpc>
            </a:pPr>
            <a:r>
              <a:rPr kumimoji="1" lang="en-US" altLang="ko-KR" sz="1400" b="1" i="1">
                <a:ea typeface="굴림" pitchFamily="50" charset="-127"/>
              </a:rPr>
              <a:t>FGO</a:t>
            </a:r>
            <a:r>
              <a:rPr kumimoji="1" lang="en-US" altLang="ko-KR" sz="1400" b="1">
                <a:ea typeface="굴림" pitchFamily="50" charset="-127"/>
              </a:rPr>
              <a:t>	Output flag - 1 bit</a:t>
            </a:r>
          </a:p>
          <a:p>
            <a:pPr marL="609600" indent="-609600" algn="just" defTabSz="152400">
              <a:lnSpc>
                <a:spcPct val="93000"/>
              </a:lnSpc>
            </a:pPr>
            <a:r>
              <a:rPr kumimoji="1" lang="en-US" altLang="ko-KR" sz="1400" b="1" i="1">
                <a:ea typeface="굴림" pitchFamily="50" charset="-127"/>
              </a:rPr>
              <a:t>IEN</a:t>
            </a:r>
            <a:r>
              <a:rPr kumimoji="1" lang="en-US" altLang="ko-KR" sz="1400" b="1">
                <a:ea typeface="굴림" pitchFamily="50" charset="-127"/>
              </a:rPr>
              <a:t>	Interrupt enable - 1 bit</a:t>
            </a:r>
          </a:p>
        </p:txBody>
      </p:sp>
      <p:sp>
        <p:nvSpPr>
          <p:cNvPr id="3078" name="Rectangle 5"/>
          <p:cNvSpPr>
            <a:spLocks noChangeArrowheads="1"/>
          </p:cNvSpPr>
          <p:nvPr/>
        </p:nvSpPr>
        <p:spPr bwMode="auto">
          <a:xfrm>
            <a:off x="774700" y="4706938"/>
            <a:ext cx="127000" cy="292100"/>
          </a:xfrm>
          <a:prstGeom prst="rect">
            <a:avLst/>
          </a:prstGeom>
          <a:noFill/>
          <a:ln w="12700">
            <a:noFill/>
            <a:miter lim="800000"/>
            <a:headEnd/>
            <a:tailEnd/>
          </a:ln>
        </p:spPr>
        <p:txBody>
          <a:bodyPr wrap="none" lIns="63500" tIns="25400" rIns="63500" bIns="25400">
            <a:spAutoFit/>
          </a:bodyPr>
          <a:lstStyle/>
          <a:p>
            <a:pPr defTabSz="762000">
              <a:lnSpc>
                <a:spcPct val="88000"/>
              </a:lnSpc>
            </a:pPr>
            <a:endParaRPr kumimoji="1" lang="en-US" altLang="ko-KR" b="1">
              <a:ea typeface="굴림" pitchFamily="50" charset="-127"/>
            </a:endParaRPr>
          </a:p>
        </p:txBody>
      </p:sp>
      <p:sp>
        <p:nvSpPr>
          <p:cNvPr id="3079" name="Rectangle 8"/>
          <p:cNvSpPr>
            <a:spLocks noChangeArrowheads="1"/>
          </p:cNvSpPr>
          <p:nvPr/>
        </p:nvSpPr>
        <p:spPr bwMode="auto">
          <a:xfrm>
            <a:off x="1676400" y="4495800"/>
            <a:ext cx="2851150" cy="1600200"/>
          </a:xfrm>
          <a:prstGeom prst="rect">
            <a:avLst/>
          </a:prstGeom>
          <a:noFill/>
          <a:ln w="25400">
            <a:solidFill>
              <a:schemeClr val="tx1"/>
            </a:solidFill>
            <a:miter lim="800000"/>
            <a:headEnd/>
            <a:tailEnd/>
          </a:ln>
        </p:spPr>
        <p:txBody>
          <a:bodyPr wrap="none" anchor="ctr"/>
          <a:lstStyle/>
          <a:p>
            <a:endParaRPr lang="en-US"/>
          </a:p>
        </p:txBody>
      </p:sp>
      <p:sp>
        <p:nvSpPr>
          <p:cNvPr id="3080" name="Rectangle 10"/>
          <p:cNvSpPr>
            <a:spLocks noChangeArrowheads="1"/>
          </p:cNvSpPr>
          <p:nvPr/>
        </p:nvSpPr>
        <p:spPr bwMode="auto">
          <a:xfrm>
            <a:off x="3798888" y="1798638"/>
            <a:ext cx="1082675" cy="41910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Input-output</a:t>
            </a:r>
          </a:p>
          <a:p>
            <a:pPr defTabSz="762000" eaLnBrk="1">
              <a:lnSpc>
                <a:spcPct val="90000"/>
              </a:lnSpc>
            </a:pPr>
            <a:endParaRPr kumimoji="1" lang="en-US" altLang="ko-KR" sz="1200" b="1">
              <a:solidFill>
                <a:srgbClr val="000000"/>
              </a:solidFill>
              <a:ea typeface="굴림" pitchFamily="50" charset="-127"/>
            </a:endParaRPr>
          </a:p>
        </p:txBody>
      </p:sp>
      <p:sp>
        <p:nvSpPr>
          <p:cNvPr id="3081" name="Rectangle 11"/>
          <p:cNvSpPr>
            <a:spLocks noChangeArrowheads="1"/>
          </p:cNvSpPr>
          <p:nvPr/>
        </p:nvSpPr>
        <p:spPr bwMode="auto">
          <a:xfrm>
            <a:off x="3952875" y="1924050"/>
            <a:ext cx="773113" cy="25400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terminal</a:t>
            </a:r>
          </a:p>
        </p:txBody>
      </p:sp>
      <p:sp>
        <p:nvSpPr>
          <p:cNvPr id="3082" name="Rectangle 12"/>
          <p:cNvSpPr>
            <a:spLocks noChangeArrowheads="1"/>
          </p:cNvSpPr>
          <p:nvPr/>
        </p:nvSpPr>
        <p:spPr bwMode="auto">
          <a:xfrm>
            <a:off x="5722938" y="1730375"/>
            <a:ext cx="595312" cy="41910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Serial</a:t>
            </a:r>
          </a:p>
          <a:p>
            <a:pPr defTabSz="762000" eaLnBrk="1">
              <a:lnSpc>
                <a:spcPct val="90000"/>
              </a:lnSpc>
            </a:pPr>
            <a:endParaRPr kumimoji="1" lang="en-US" altLang="ko-KR" sz="1200" b="1">
              <a:solidFill>
                <a:srgbClr val="000000"/>
              </a:solidFill>
              <a:ea typeface="굴림" pitchFamily="50" charset="-127"/>
            </a:endParaRPr>
          </a:p>
        </p:txBody>
      </p:sp>
      <p:sp>
        <p:nvSpPr>
          <p:cNvPr id="3083" name="Rectangle 13"/>
          <p:cNvSpPr>
            <a:spLocks noChangeArrowheads="1"/>
          </p:cNvSpPr>
          <p:nvPr/>
        </p:nvSpPr>
        <p:spPr bwMode="auto">
          <a:xfrm>
            <a:off x="5351463" y="1857375"/>
            <a:ext cx="1308100" cy="41910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communication</a:t>
            </a:r>
          </a:p>
          <a:p>
            <a:pPr defTabSz="762000" eaLnBrk="1">
              <a:lnSpc>
                <a:spcPct val="90000"/>
              </a:lnSpc>
            </a:pPr>
            <a:endParaRPr kumimoji="1" lang="en-US" altLang="ko-KR" sz="1200" b="1">
              <a:solidFill>
                <a:srgbClr val="000000"/>
              </a:solidFill>
              <a:ea typeface="굴림" pitchFamily="50" charset="-127"/>
            </a:endParaRPr>
          </a:p>
        </p:txBody>
      </p:sp>
      <p:sp>
        <p:nvSpPr>
          <p:cNvPr id="3084" name="Rectangle 14"/>
          <p:cNvSpPr>
            <a:spLocks noChangeArrowheads="1"/>
          </p:cNvSpPr>
          <p:nvPr/>
        </p:nvSpPr>
        <p:spPr bwMode="auto">
          <a:xfrm>
            <a:off x="5608638" y="1982788"/>
            <a:ext cx="814387" cy="25400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interface</a:t>
            </a:r>
          </a:p>
        </p:txBody>
      </p:sp>
      <p:sp>
        <p:nvSpPr>
          <p:cNvPr id="3085" name="Rectangle 15"/>
          <p:cNvSpPr>
            <a:spLocks noChangeArrowheads="1"/>
          </p:cNvSpPr>
          <p:nvPr/>
        </p:nvSpPr>
        <p:spPr bwMode="auto">
          <a:xfrm>
            <a:off x="6969125" y="1741488"/>
            <a:ext cx="1136650" cy="74930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Computer</a:t>
            </a:r>
          </a:p>
          <a:p>
            <a:pPr defTabSz="762000">
              <a:lnSpc>
                <a:spcPct val="90000"/>
              </a:lnSpc>
            </a:pPr>
            <a:r>
              <a:rPr kumimoji="1" lang="en-US" altLang="ko-KR" sz="1200" b="1">
                <a:solidFill>
                  <a:srgbClr val="000000"/>
                </a:solidFill>
                <a:ea typeface="굴림" pitchFamily="50" charset="-127"/>
              </a:rPr>
              <a:t>registers and</a:t>
            </a:r>
          </a:p>
          <a:p>
            <a:pPr defTabSz="762000">
              <a:lnSpc>
                <a:spcPct val="90000"/>
              </a:lnSpc>
            </a:pPr>
            <a:r>
              <a:rPr kumimoji="1" lang="en-US" altLang="ko-KR" sz="1200" b="1">
                <a:solidFill>
                  <a:srgbClr val="000000"/>
                </a:solidFill>
                <a:ea typeface="굴림" pitchFamily="50" charset="-127"/>
              </a:rPr>
              <a:t>flip-flops</a:t>
            </a:r>
          </a:p>
          <a:p>
            <a:pPr defTabSz="762000" eaLnBrk="1">
              <a:lnSpc>
                <a:spcPct val="90000"/>
              </a:lnSpc>
            </a:pPr>
            <a:endParaRPr kumimoji="1" lang="en-US" altLang="ko-KR" sz="1200" b="1">
              <a:solidFill>
                <a:srgbClr val="000000"/>
              </a:solidFill>
              <a:ea typeface="굴림" pitchFamily="50" charset="-127"/>
            </a:endParaRPr>
          </a:p>
        </p:txBody>
      </p:sp>
      <p:sp>
        <p:nvSpPr>
          <p:cNvPr id="3086" name="Rectangle 16"/>
          <p:cNvSpPr>
            <a:spLocks noChangeArrowheads="1"/>
          </p:cNvSpPr>
          <p:nvPr/>
        </p:nvSpPr>
        <p:spPr bwMode="auto">
          <a:xfrm>
            <a:off x="3933825" y="2335213"/>
            <a:ext cx="671513" cy="25400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Printer</a:t>
            </a:r>
          </a:p>
        </p:txBody>
      </p:sp>
      <p:sp>
        <p:nvSpPr>
          <p:cNvPr id="3087" name="Rectangle 17"/>
          <p:cNvSpPr>
            <a:spLocks noChangeArrowheads="1"/>
          </p:cNvSpPr>
          <p:nvPr/>
        </p:nvSpPr>
        <p:spPr bwMode="auto">
          <a:xfrm>
            <a:off x="3792538" y="3402013"/>
            <a:ext cx="882650" cy="25400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Keyboard</a:t>
            </a:r>
          </a:p>
        </p:txBody>
      </p:sp>
      <p:sp>
        <p:nvSpPr>
          <p:cNvPr id="3088" name="Rectangle 18"/>
          <p:cNvSpPr>
            <a:spLocks noChangeArrowheads="1"/>
          </p:cNvSpPr>
          <p:nvPr/>
        </p:nvSpPr>
        <p:spPr bwMode="auto">
          <a:xfrm>
            <a:off x="5543550" y="2236788"/>
            <a:ext cx="812800" cy="41910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Receiver</a:t>
            </a:r>
          </a:p>
          <a:p>
            <a:pPr defTabSz="762000" eaLnBrk="1">
              <a:lnSpc>
                <a:spcPct val="90000"/>
              </a:lnSpc>
            </a:pPr>
            <a:endParaRPr kumimoji="1" lang="en-US" altLang="ko-KR" sz="1200" b="1">
              <a:solidFill>
                <a:srgbClr val="000000"/>
              </a:solidFill>
              <a:ea typeface="굴림" pitchFamily="50" charset="-127"/>
            </a:endParaRPr>
          </a:p>
        </p:txBody>
      </p:sp>
      <p:sp>
        <p:nvSpPr>
          <p:cNvPr id="3089" name="Rectangle 19"/>
          <p:cNvSpPr>
            <a:spLocks noChangeArrowheads="1"/>
          </p:cNvSpPr>
          <p:nvPr/>
        </p:nvSpPr>
        <p:spPr bwMode="auto">
          <a:xfrm>
            <a:off x="5562600" y="2373313"/>
            <a:ext cx="814388" cy="25400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interface</a:t>
            </a:r>
          </a:p>
        </p:txBody>
      </p:sp>
      <p:sp>
        <p:nvSpPr>
          <p:cNvPr id="3090" name="Rectangle 20"/>
          <p:cNvSpPr>
            <a:spLocks noChangeArrowheads="1"/>
          </p:cNvSpPr>
          <p:nvPr/>
        </p:nvSpPr>
        <p:spPr bwMode="auto">
          <a:xfrm>
            <a:off x="5480050" y="3290888"/>
            <a:ext cx="1017588" cy="41910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Transmitter</a:t>
            </a:r>
          </a:p>
          <a:p>
            <a:pPr defTabSz="762000" eaLnBrk="1">
              <a:lnSpc>
                <a:spcPct val="90000"/>
              </a:lnSpc>
            </a:pPr>
            <a:endParaRPr kumimoji="1" lang="en-US" altLang="ko-KR" sz="1200" b="1">
              <a:solidFill>
                <a:srgbClr val="000000"/>
              </a:solidFill>
              <a:ea typeface="굴림" pitchFamily="50" charset="-127"/>
            </a:endParaRPr>
          </a:p>
        </p:txBody>
      </p:sp>
      <p:sp>
        <p:nvSpPr>
          <p:cNvPr id="3091" name="Rectangle 21"/>
          <p:cNvSpPr>
            <a:spLocks noChangeArrowheads="1"/>
          </p:cNvSpPr>
          <p:nvPr/>
        </p:nvSpPr>
        <p:spPr bwMode="auto">
          <a:xfrm>
            <a:off x="5556250" y="3421063"/>
            <a:ext cx="814388" cy="25400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interface</a:t>
            </a:r>
          </a:p>
        </p:txBody>
      </p:sp>
      <p:sp>
        <p:nvSpPr>
          <p:cNvPr id="3092" name="Rectangle 22"/>
          <p:cNvSpPr>
            <a:spLocks noChangeArrowheads="1"/>
          </p:cNvSpPr>
          <p:nvPr/>
        </p:nvSpPr>
        <p:spPr bwMode="auto">
          <a:xfrm>
            <a:off x="7924800" y="2335213"/>
            <a:ext cx="512763" cy="25400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FGO</a:t>
            </a:r>
          </a:p>
        </p:txBody>
      </p:sp>
      <p:sp>
        <p:nvSpPr>
          <p:cNvPr id="3093" name="Rectangle 23"/>
          <p:cNvSpPr>
            <a:spLocks noChangeArrowheads="1"/>
          </p:cNvSpPr>
          <p:nvPr/>
        </p:nvSpPr>
        <p:spPr bwMode="auto">
          <a:xfrm>
            <a:off x="7185025" y="2335213"/>
            <a:ext cx="612775" cy="25400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OUTR</a:t>
            </a:r>
          </a:p>
        </p:txBody>
      </p:sp>
      <p:sp>
        <p:nvSpPr>
          <p:cNvPr id="3094" name="Rectangle 24"/>
          <p:cNvSpPr>
            <a:spLocks noChangeArrowheads="1"/>
          </p:cNvSpPr>
          <p:nvPr/>
        </p:nvSpPr>
        <p:spPr bwMode="auto">
          <a:xfrm>
            <a:off x="7269163" y="2878138"/>
            <a:ext cx="400050" cy="25400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AC</a:t>
            </a:r>
          </a:p>
        </p:txBody>
      </p:sp>
      <p:sp>
        <p:nvSpPr>
          <p:cNvPr id="3095" name="Rectangle 25"/>
          <p:cNvSpPr>
            <a:spLocks noChangeArrowheads="1"/>
          </p:cNvSpPr>
          <p:nvPr/>
        </p:nvSpPr>
        <p:spPr bwMode="auto">
          <a:xfrm>
            <a:off x="7242175" y="3402013"/>
            <a:ext cx="544513" cy="25400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INPR</a:t>
            </a:r>
          </a:p>
        </p:txBody>
      </p:sp>
      <p:sp>
        <p:nvSpPr>
          <p:cNvPr id="3096" name="Rectangle 26"/>
          <p:cNvSpPr>
            <a:spLocks noChangeArrowheads="1"/>
          </p:cNvSpPr>
          <p:nvPr/>
        </p:nvSpPr>
        <p:spPr bwMode="auto">
          <a:xfrm>
            <a:off x="7950200" y="3402013"/>
            <a:ext cx="436563" cy="254000"/>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FGI</a:t>
            </a:r>
          </a:p>
        </p:txBody>
      </p:sp>
      <p:sp>
        <p:nvSpPr>
          <p:cNvPr id="3097" name="Rectangle 27"/>
          <p:cNvSpPr>
            <a:spLocks noChangeArrowheads="1"/>
          </p:cNvSpPr>
          <p:nvPr/>
        </p:nvSpPr>
        <p:spPr bwMode="auto">
          <a:xfrm>
            <a:off x="8002588" y="2333625"/>
            <a:ext cx="360362" cy="207963"/>
          </a:xfrm>
          <a:prstGeom prst="rect">
            <a:avLst/>
          </a:prstGeom>
          <a:noFill/>
          <a:ln w="12700">
            <a:solidFill>
              <a:srgbClr val="000000"/>
            </a:solidFill>
            <a:miter lim="800000"/>
            <a:headEnd/>
            <a:tailEnd/>
          </a:ln>
        </p:spPr>
        <p:txBody>
          <a:bodyPr wrap="none" anchor="ctr"/>
          <a:lstStyle/>
          <a:p>
            <a:endParaRPr lang="en-US"/>
          </a:p>
        </p:txBody>
      </p:sp>
      <p:sp>
        <p:nvSpPr>
          <p:cNvPr id="3098" name="Rectangle 28"/>
          <p:cNvSpPr>
            <a:spLocks noChangeArrowheads="1"/>
          </p:cNvSpPr>
          <p:nvPr/>
        </p:nvSpPr>
        <p:spPr bwMode="auto">
          <a:xfrm>
            <a:off x="7177088" y="2341563"/>
            <a:ext cx="644525" cy="192087"/>
          </a:xfrm>
          <a:prstGeom prst="rect">
            <a:avLst/>
          </a:prstGeom>
          <a:noFill/>
          <a:ln w="12700">
            <a:solidFill>
              <a:srgbClr val="000000"/>
            </a:solidFill>
            <a:miter lim="800000"/>
            <a:headEnd/>
            <a:tailEnd/>
          </a:ln>
        </p:spPr>
        <p:txBody>
          <a:bodyPr wrap="none" anchor="ctr"/>
          <a:lstStyle/>
          <a:p>
            <a:endParaRPr lang="en-US"/>
          </a:p>
        </p:txBody>
      </p:sp>
      <p:sp>
        <p:nvSpPr>
          <p:cNvPr id="3099" name="Rectangle 29"/>
          <p:cNvSpPr>
            <a:spLocks noChangeArrowheads="1"/>
          </p:cNvSpPr>
          <p:nvPr/>
        </p:nvSpPr>
        <p:spPr bwMode="auto">
          <a:xfrm>
            <a:off x="6958013" y="2886075"/>
            <a:ext cx="1082675" cy="198438"/>
          </a:xfrm>
          <a:prstGeom prst="rect">
            <a:avLst/>
          </a:prstGeom>
          <a:noFill/>
          <a:ln w="12700">
            <a:solidFill>
              <a:srgbClr val="000000"/>
            </a:solidFill>
            <a:miter lim="800000"/>
            <a:headEnd/>
            <a:tailEnd/>
          </a:ln>
        </p:spPr>
        <p:txBody>
          <a:bodyPr wrap="none" anchor="ctr"/>
          <a:lstStyle/>
          <a:p>
            <a:endParaRPr lang="en-US"/>
          </a:p>
        </p:txBody>
      </p:sp>
      <p:sp>
        <p:nvSpPr>
          <p:cNvPr id="3100" name="Rectangle 30"/>
          <p:cNvSpPr>
            <a:spLocks noChangeArrowheads="1"/>
          </p:cNvSpPr>
          <p:nvPr/>
        </p:nvSpPr>
        <p:spPr bwMode="auto">
          <a:xfrm>
            <a:off x="7177088" y="3398838"/>
            <a:ext cx="644525" cy="200025"/>
          </a:xfrm>
          <a:prstGeom prst="rect">
            <a:avLst/>
          </a:prstGeom>
          <a:noFill/>
          <a:ln w="12700">
            <a:solidFill>
              <a:srgbClr val="000000"/>
            </a:solidFill>
            <a:miter lim="800000"/>
            <a:headEnd/>
            <a:tailEnd/>
          </a:ln>
        </p:spPr>
        <p:txBody>
          <a:bodyPr wrap="none" anchor="ctr"/>
          <a:lstStyle/>
          <a:p>
            <a:endParaRPr lang="en-US"/>
          </a:p>
        </p:txBody>
      </p:sp>
      <p:sp>
        <p:nvSpPr>
          <p:cNvPr id="3101" name="Rectangle 31"/>
          <p:cNvSpPr>
            <a:spLocks noChangeArrowheads="1"/>
          </p:cNvSpPr>
          <p:nvPr/>
        </p:nvSpPr>
        <p:spPr bwMode="auto">
          <a:xfrm>
            <a:off x="7989888" y="3398838"/>
            <a:ext cx="347662" cy="190500"/>
          </a:xfrm>
          <a:prstGeom prst="rect">
            <a:avLst/>
          </a:prstGeom>
          <a:noFill/>
          <a:ln w="12700">
            <a:solidFill>
              <a:srgbClr val="000000"/>
            </a:solidFill>
            <a:miter lim="800000"/>
            <a:headEnd/>
            <a:tailEnd/>
          </a:ln>
        </p:spPr>
        <p:txBody>
          <a:bodyPr wrap="none" anchor="ctr"/>
          <a:lstStyle/>
          <a:p>
            <a:endParaRPr lang="en-US"/>
          </a:p>
        </p:txBody>
      </p:sp>
      <p:sp>
        <p:nvSpPr>
          <p:cNvPr id="3102" name="Arc 32"/>
          <p:cNvSpPr>
            <a:spLocks/>
          </p:cNvSpPr>
          <p:nvPr/>
        </p:nvSpPr>
        <p:spPr bwMode="auto">
          <a:xfrm>
            <a:off x="7435850" y="2525713"/>
            <a:ext cx="96838" cy="85725"/>
          </a:xfrm>
          <a:custGeom>
            <a:avLst/>
            <a:gdLst>
              <a:gd name="T0" fmla="*/ 16510178 w 17464"/>
              <a:gd name="T1" fmla="*/ 4914480 h 21600"/>
              <a:gd name="T2" fmla="*/ 0 w 17464"/>
              <a:gd name="T3" fmla="*/ 4888159 h 21600"/>
              <a:gd name="T4" fmla="*/ 8368468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127000" cap="rnd">
            <a:noFill/>
            <a:round/>
            <a:headEnd/>
            <a:tailEnd/>
          </a:ln>
        </p:spPr>
        <p:txBody>
          <a:bodyPr wrap="none" anchor="ctr"/>
          <a:lstStyle/>
          <a:p>
            <a:endParaRPr lang="en-US"/>
          </a:p>
        </p:txBody>
      </p:sp>
      <p:sp>
        <p:nvSpPr>
          <p:cNvPr id="3103" name="Arc 33"/>
          <p:cNvSpPr>
            <a:spLocks/>
          </p:cNvSpPr>
          <p:nvPr/>
        </p:nvSpPr>
        <p:spPr bwMode="auto">
          <a:xfrm>
            <a:off x="7427913" y="3076575"/>
            <a:ext cx="98425" cy="85725"/>
          </a:xfrm>
          <a:custGeom>
            <a:avLst/>
            <a:gdLst>
              <a:gd name="T0" fmla="*/ 17619358 w 17464"/>
              <a:gd name="T1" fmla="*/ 4914480 h 21600"/>
              <a:gd name="T2" fmla="*/ 0 w 17464"/>
              <a:gd name="T3" fmla="*/ 4888159 h 21600"/>
              <a:gd name="T4" fmla="*/ 8930777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127000" cap="rnd">
            <a:noFill/>
            <a:round/>
            <a:headEnd/>
            <a:tailEnd/>
          </a:ln>
        </p:spPr>
        <p:txBody>
          <a:bodyPr wrap="none" anchor="ctr"/>
          <a:lstStyle/>
          <a:p>
            <a:endParaRPr lang="en-US"/>
          </a:p>
        </p:txBody>
      </p:sp>
      <p:sp>
        <p:nvSpPr>
          <p:cNvPr id="3104" name="Line 34"/>
          <p:cNvSpPr>
            <a:spLocks noChangeShapeType="1"/>
          </p:cNvSpPr>
          <p:nvPr/>
        </p:nvSpPr>
        <p:spPr bwMode="auto">
          <a:xfrm>
            <a:off x="7480300" y="3146425"/>
            <a:ext cx="0" cy="249238"/>
          </a:xfrm>
          <a:prstGeom prst="line">
            <a:avLst/>
          </a:prstGeom>
          <a:noFill/>
          <a:ln w="38100" cmpd="dbl">
            <a:solidFill>
              <a:srgbClr val="000000"/>
            </a:solidFill>
            <a:round/>
            <a:headEnd/>
            <a:tailEnd/>
          </a:ln>
        </p:spPr>
        <p:txBody>
          <a:bodyPr wrap="none" anchor="ctr"/>
          <a:lstStyle/>
          <a:p>
            <a:endParaRPr lang="en-US"/>
          </a:p>
        </p:txBody>
      </p:sp>
      <p:sp>
        <p:nvSpPr>
          <p:cNvPr id="3105" name="Arc 35"/>
          <p:cNvSpPr>
            <a:spLocks/>
          </p:cNvSpPr>
          <p:nvPr/>
        </p:nvSpPr>
        <p:spPr bwMode="auto">
          <a:xfrm>
            <a:off x="6519863" y="2403475"/>
            <a:ext cx="122237" cy="69850"/>
          </a:xfrm>
          <a:custGeom>
            <a:avLst/>
            <a:gdLst>
              <a:gd name="T0" fmla="*/ 20208276 w 21600"/>
              <a:gd name="T1" fmla="*/ 0 h 17464"/>
              <a:gd name="T2" fmla="*/ 20317033 w 21600"/>
              <a:gd name="T3" fmla="*/ 4469248 h 17464"/>
              <a:gd name="T4" fmla="*/ 0 w 21600"/>
              <a:gd name="T5" fmla="*/ 2265337 h 17464"/>
              <a:gd name="T6" fmla="*/ 0 60000 65536"/>
              <a:gd name="T7" fmla="*/ 0 60000 65536"/>
              <a:gd name="T8" fmla="*/ 0 60000 65536"/>
              <a:gd name="T9" fmla="*/ 0 w 21600"/>
              <a:gd name="T10" fmla="*/ 0 h 17464"/>
              <a:gd name="T11" fmla="*/ 21600 w 21600"/>
              <a:gd name="T12" fmla="*/ 17464 h 17464"/>
            </a:gdLst>
            <a:ahLst/>
            <a:cxnLst>
              <a:cxn ang="T6">
                <a:pos x="T0" y="T1"/>
              </a:cxn>
              <a:cxn ang="T7">
                <a:pos x="T2" y="T3"/>
              </a:cxn>
              <a:cxn ang="T8">
                <a:pos x="T4" y="T5"/>
              </a:cxn>
            </a:cxnLst>
            <a:rect l="T9" t="T10" r="T11" b="T12"/>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127000" cap="rnd">
            <a:noFill/>
            <a:round/>
            <a:headEnd/>
            <a:tailEnd/>
          </a:ln>
        </p:spPr>
        <p:txBody>
          <a:bodyPr wrap="none" anchor="ctr"/>
          <a:lstStyle/>
          <a:p>
            <a:endParaRPr lang="en-US"/>
          </a:p>
        </p:txBody>
      </p:sp>
      <p:sp>
        <p:nvSpPr>
          <p:cNvPr id="3106" name="Line 36"/>
          <p:cNvSpPr>
            <a:spLocks noChangeShapeType="1"/>
          </p:cNvSpPr>
          <p:nvPr/>
        </p:nvSpPr>
        <p:spPr bwMode="auto">
          <a:xfrm>
            <a:off x="6623050" y="2441575"/>
            <a:ext cx="541338" cy="0"/>
          </a:xfrm>
          <a:prstGeom prst="line">
            <a:avLst/>
          </a:prstGeom>
          <a:noFill/>
          <a:ln w="12700">
            <a:solidFill>
              <a:srgbClr val="000000"/>
            </a:solidFill>
            <a:round/>
            <a:headEnd/>
            <a:tailEnd/>
          </a:ln>
        </p:spPr>
        <p:txBody>
          <a:bodyPr wrap="none" anchor="ctr"/>
          <a:lstStyle/>
          <a:p>
            <a:endParaRPr lang="en-US"/>
          </a:p>
        </p:txBody>
      </p:sp>
      <p:sp>
        <p:nvSpPr>
          <p:cNvPr id="3107" name="Rectangle 37"/>
          <p:cNvSpPr>
            <a:spLocks noChangeArrowheads="1"/>
          </p:cNvSpPr>
          <p:nvPr/>
        </p:nvSpPr>
        <p:spPr bwMode="auto">
          <a:xfrm>
            <a:off x="5502275" y="2235200"/>
            <a:ext cx="1004888" cy="350838"/>
          </a:xfrm>
          <a:prstGeom prst="rect">
            <a:avLst/>
          </a:prstGeom>
          <a:noFill/>
          <a:ln w="12700">
            <a:solidFill>
              <a:srgbClr val="000000"/>
            </a:solidFill>
            <a:miter lim="800000"/>
            <a:headEnd/>
            <a:tailEnd/>
          </a:ln>
        </p:spPr>
        <p:txBody>
          <a:bodyPr wrap="none" anchor="ctr"/>
          <a:lstStyle/>
          <a:p>
            <a:endParaRPr lang="en-US"/>
          </a:p>
        </p:txBody>
      </p:sp>
      <p:sp>
        <p:nvSpPr>
          <p:cNvPr id="3108" name="Rectangle 38"/>
          <p:cNvSpPr>
            <a:spLocks noChangeArrowheads="1"/>
          </p:cNvSpPr>
          <p:nvPr/>
        </p:nvSpPr>
        <p:spPr bwMode="auto">
          <a:xfrm>
            <a:off x="5502275" y="3300413"/>
            <a:ext cx="1004888" cy="350837"/>
          </a:xfrm>
          <a:prstGeom prst="rect">
            <a:avLst/>
          </a:prstGeom>
          <a:noFill/>
          <a:ln w="12700">
            <a:solidFill>
              <a:srgbClr val="000000"/>
            </a:solidFill>
            <a:miter lim="800000"/>
            <a:headEnd/>
            <a:tailEnd/>
          </a:ln>
        </p:spPr>
        <p:txBody>
          <a:bodyPr wrap="none" anchor="ctr"/>
          <a:lstStyle/>
          <a:p>
            <a:endParaRPr lang="en-US"/>
          </a:p>
        </p:txBody>
      </p:sp>
      <p:sp>
        <p:nvSpPr>
          <p:cNvPr id="3109" name="Arc 39"/>
          <p:cNvSpPr>
            <a:spLocks/>
          </p:cNvSpPr>
          <p:nvPr/>
        </p:nvSpPr>
        <p:spPr bwMode="auto">
          <a:xfrm>
            <a:off x="7056438" y="3468688"/>
            <a:ext cx="122237" cy="71437"/>
          </a:xfrm>
          <a:custGeom>
            <a:avLst/>
            <a:gdLst>
              <a:gd name="T0" fmla="*/ 1790812 w 21600"/>
              <a:gd name="T1" fmla="*/ 5069307 h 17255"/>
              <a:gd name="T2" fmla="*/ 1897362 w 21600"/>
              <a:gd name="T3" fmla="*/ 0 h 17255"/>
              <a:gd name="T4" fmla="*/ 22153858 w 21600"/>
              <a:gd name="T5" fmla="*/ 2569455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12700" cap="rnd">
            <a:noFill/>
            <a:round/>
            <a:headEnd/>
            <a:tailEnd/>
          </a:ln>
        </p:spPr>
        <p:txBody>
          <a:bodyPr wrap="none" anchor="ctr"/>
          <a:lstStyle/>
          <a:p>
            <a:endParaRPr lang="en-US"/>
          </a:p>
        </p:txBody>
      </p:sp>
      <p:sp>
        <p:nvSpPr>
          <p:cNvPr id="3110" name="Line 40"/>
          <p:cNvSpPr>
            <a:spLocks noChangeShapeType="1"/>
          </p:cNvSpPr>
          <p:nvPr/>
        </p:nvSpPr>
        <p:spPr bwMode="auto">
          <a:xfrm>
            <a:off x="6519863" y="3508375"/>
            <a:ext cx="541337" cy="0"/>
          </a:xfrm>
          <a:prstGeom prst="line">
            <a:avLst/>
          </a:prstGeom>
          <a:noFill/>
          <a:ln w="12700">
            <a:solidFill>
              <a:srgbClr val="000000"/>
            </a:solidFill>
            <a:round/>
            <a:headEnd/>
            <a:tailEnd/>
          </a:ln>
        </p:spPr>
        <p:txBody>
          <a:bodyPr wrap="none" anchor="ctr"/>
          <a:lstStyle/>
          <a:p>
            <a:endParaRPr lang="en-US"/>
          </a:p>
        </p:txBody>
      </p:sp>
      <p:sp>
        <p:nvSpPr>
          <p:cNvPr id="3111" name="Arc 41"/>
          <p:cNvSpPr>
            <a:spLocks/>
          </p:cNvSpPr>
          <p:nvPr/>
        </p:nvSpPr>
        <p:spPr bwMode="auto">
          <a:xfrm>
            <a:off x="4838700" y="2403475"/>
            <a:ext cx="122238" cy="69850"/>
          </a:xfrm>
          <a:custGeom>
            <a:avLst/>
            <a:gdLst>
              <a:gd name="T0" fmla="*/ 20208962 w 21600"/>
              <a:gd name="T1" fmla="*/ 0 h 17464"/>
              <a:gd name="T2" fmla="*/ 20317527 w 21600"/>
              <a:gd name="T3" fmla="*/ 4469248 h 17464"/>
              <a:gd name="T4" fmla="*/ 0 w 21600"/>
              <a:gd name="T5" fmla="*/ 2265337 h 17464"/>
              <a:gd name="T6" fmla="*/ 0 60000 65536"/>
              <a:gd name="T7" fmla="*/ 0 60000 65536"/>
              <a:gd name="T8" fmla="*/ 0 60000 65536"/>
              <a:gd name="T9" fmla="*/ 0 w 21600"/>
              <a:gd name="T10" fmla="*/ 0 h 17464"/>
              <a:gd name="T11" fmla="*/ 21600 w 21600"/>
              <a:gd name="T12" fmla="*/ 17464 h 17464"/>
            </a:gdLst>
            <a:ahLst/>
            <a:cxnLst>
              <a:cxn ang="T6">
                <a:pos x="T0" y="T1"/>
              </a:cxn>
              <a:cxn ang="T7">
                <a:pos x="T2" y="T3"/>
              </a:cxn>
              <a:cxn ang="T8">
                <a:pos x="T4" y="T5"/>
              </a:cxn>
            </a:cxnLst>
            <a:rect l="T9" t="T10" r="T11" b="T12"/>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127000" cap="rnd">
            <a:noFill/>
            <a:round/>
            <a:headEnd/>
            <a:tailEnd/>
          </a:ln>
        </p:spPr>
        <p:txBody>
          <a:bodyPr wrap="none" anchor="ctr"/>
          <a:lstStyle/>
          <a:p>
            <a:endParaRPr lang="en-US"/>
          </a:p>
        </p:txBody>
      </p:sp>
      <p:sp>
        <p:nvSpPr>
          <p:cNvPr id="3112" name="Line 42"/>
          <p:cNvSpPr>
            <a:spLocks noChangeShapeType="1"/>
          </p:cNvSpPr>
          <p:nvPr/>
        </p:nvSpPr>
        <p:spPr bwMode="auto">
          <a:xfrm>
            <a:off x="4948238" y="2441575"/>
            <a:ext cx="541337" cy="0"/>
          </a:xfrm>
          <a:prstGeom prst="line">
            <a:avLst/>
          </a:prstGeom>
          <a:noFill/>
          <a:ln w="12700">
            <a:solidFill>
              <a:srgbClr val="000000"/>
            </a:solidFill>
            <a:round/>
            <a:headEnd/>
            <a:tailEnd/>
          </a:ln>
        </p:spPr>
        <p:txBody>
          <a:bodyPr wrap="none" anchor="ctr"/>
          <a:lstStyle/>
          <a:p>
            <a:endParaRPr lang="en-US"/>
          </a:p>
        </p:txBody>
      </p:sp>
      <p:sp>
        <p:nvSpPr>
          <p:cNvPr id="3113" name="Arc 43"/>
          <p:cNvSpPr>
            <a:spLocks/>
          </p:cNvSpPr>
          <p:nvPr/>
        </p:nvSpPr>
        <p:spPr bwMode="auto">
          <a:xfrm>
            <a:off x="5380038" y="3468688"/>
            <a:ext cx="122237" cy="71437"/>
          </a:xfrm>
          <a:custGeom>
            <a:avLst/>
            <a:gdLst>
              <a:gd name="T0" fmla="*/ 1790812 w 21600"/>
              <a:gd name="T1" fmla="*/ 5069307 h 17255"/>
              <a:gd name="T2" fmla="*/ 1897362 w 21600"/>
              <a:gd name="T3" fmla="*/ 0 h 17255"/>
              <a:gd name="T4" fmla="*/ 22153858 w 21600"/>
              <a:gd name="T5" fmla="*/ 2569455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12700" cap="rnd">
            <a:noFill/>
            <a:round/>
            <a:headEnd/>
            <a:tailEnd/>
          </a:ln>
        </p:spPr>
        <p:txBody>
          <a:bodyPr wrap="none" anchor="ctr"/>
          <a:lstStyle/>
          <a:p>
            <a:endParaRPr lang="en-US"/>
          </a:p>
        </p:txBody>
      </p:sp>
      <p:sp>
        <p:nvSpPr>
          <p:cNvPr id="3114" name="Line 44"/>
          <p:cNvSpPr>
            <a:spLocks noChangeShapeType="1"/>
          </p:cNvSpPr>
          <p:nvPr/>
        </p:nvSpPr>
        <p:spPr bwMode="auto">
          <a:xfrm>
            <a:off x="4845050" y="3508375"/>
            <a:ext cx="539750" cy="0"/>
          </a:xfrm>
          <a:prstGeom prst="line">
            <a:avLst/>
          </a:prstGeom>
          <a:noFill/>
          <a:ln w="12700">
            <a:solidFill>
              <a:srgbClr val="000000"/>
            </a:solidFill>
            <a:round/>
            <a:headEnd/>
            <a:tailEnd/>
          </a:ln>
        </p:spPr>
        <p:txBody>
          <a:bodyPr wrap="none" anchor="ctr"/>
          <a:lstStyle/>
          <a:p>
            <a:endParaRPr lang="en-US"/>
          </a:p>
        </p:txBody>
      </p:sp>
      <p:sp>
        <p:nvSpPr>
          <p:cNvPr id="3115" name="Rectangle 45"/>
          <p:cNvSpPr>
            <a:spLocks noChangeArrowheads="1"/>
          </p:cNvSpPr>
          <p:nvPr/>
        </p:nvSpPr>
        <p:spPr bwMode="auto">
          <a:xfrm>
            <a:off x="3813175" y="2235200"/>
            <a:ext cx="1019175" cy="350838"/>
          </a:xfrm>
          <a:prstGeom prst="rect">
            <a:avLst/>
          </a:prstGeom>
          <a:noFill/>
          <a:ln w="12700">
            <a:solidFill>
              <a:srgbClr val="000000"/>
            </a:solidFill>
            <a:miter lim="800000"/>
            <a:headEnd/>
            <a:tailEnd/>
          </a:ln>
        </p:spPr>
        <p:txBody>
          <a:bodyPr wrap="none" anchor="ctr"/>
          <a:lstStyle/>
          <a:p>
            <a:endParaRPr lang="en-US"/>
          </a:p>
        </p:txBody>
      </p:sp>
      <p:sp>
        <p:nvSpPr>
          <p:cNvPr id="3116" name="Rectangle 46"/>
          <p:cNvSpPr>
            <a:spLocks noChangeArrowheads="1"/>
          </p:cNvSpPr>
          <p:nvPr/>
        </p:nvSpPr>
        <p:spPr bwMode="auto">
          <a:xfrm>
            <a:off x="3813175" y="3300413"/>
            <a:ext cx="1019175" cy="350837"/>
          </a:xfrm>
          <a:prstGeom prst="rect">
            <a:avLst/>
          </a:prstGeom>
          <a:noFill/>
          <a:ln w="12700">
            <a:solidFill>
              <a:srgbClr val="000000"/>
            </a:solidFill>
            <a:miter lim="800000"/>
            <a:headEnd/>
            <a:tailEnd/>
          </a:ln>
        </p:spPr>
        <p:txBody>
          <a:bodyPr wrap="none" anchor="ctr"/>
          <a:lstStyle/>
          <a:p>
            <a:endParaRPr lang="en-US"/>
          </a:p>
        </p:txBody>
      </p:sp>
      <p:sp>
        <p:nvSpPr>
          <p:cNvPr id="3117" name="Line 47"/>
          <p:cNvSpPr>
            <a:spLocks noChangeShapeType="1"/>
          </p:cNvSpPr>
          <p:nvPr/>
        </p:nvSpPr>
        <p:spPr bwMode="auto">
          <a:xfrm flipV="1">
            <a:off x="7486650" y="2592388"/>
            <a:ext cx="0" cy="296862"/>
          </a:xfrm>
          <a:prstGeom prst="line">
            <a:avLst/>
          </a:prstGeom>
          <a:noFill/>
          <a:ln w="38100" cmpd="dbl">
            <a:solidFill>
              <a:schemeClr val="tx1"/>
            </a:solidFill>
            <a:round/>
            <a:headEnd/>
            <a:tailEnd/>
          </a:ln>
        </p:spPr>
        <p:txBody>
          <a:bodyPr wrap="none" anchor="ctr"/>
          <a:lstStyle/>
          <a:p>
            <a:endParaRPr lang="en-US"/>
          </a:p>
        </p:txBody>
      </p:sp>
      <p:sp>
        <p:nvSpPr>
          <p:cNvPr id="3118" name="Arc 48"/>
          <p:cNvSpPr>
            <a:spLocks/>
          </p:cNvSpPr>
          <p:nvPr/>
        </p:nvSpPr>
        <p:spPr bwMode="auto">
          <a:xfrm>
            <a:off x="5883275" y="3836988"/>
            <a:ext cx="122238" cy="68262"/>
          </a:xfrm>
          <a:custGeom>
            <a:avLst/>
            <a:gdLst>
              <a:gd name="T0" fmla="*/ 1790838 w 21600"/>
              <a:gd name="T1" fmla="*/ 4226401 h 17255"/>
              <a:gd name="T2" fmla="*/ 1897422 w 21600"/>
              <a:gd name="T3" fmla="*/ 0 h 17255"/>
              <a:gd name="T4" fmla="*/ 22154571 w 21600"/>
              <a:gd name="T5" fmla="*/ 2142240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12700" cap="rnd">
            <a:noFill/>
            <a:round/>
            <a:headEnd/>
            <a:tailEnd/>
          </a:ln>
        </p:spPr>
        <p:txBody>
          <a:bodyPr wrap="none" anchor="ctr"/>
          <a:lstStyle/>
          <a:p>
            <a:endParaRPr lang="en-US"/>
          </a:p>
        </p:txBody>
      </p:sp>
      <p:sp>
        <p:nvSpPr>
          <p:cNvPr id="3119" name="Line 49"/>
          <p:cNvSpPr>
            <a:spLocks noChangeShapeType="1"/>
          </p:cNvSpPr>
          <p:nvPr/>
        </p:nvSpPr>
        <p:spPr bwMode="auto">
          <a:xfrm>
            <a:off x="5553075" y="3878263"/>
            <a:ext cx="334963" cy="0"/>
          </a:xfrm>
          <a:prstGeom prst="line">
            <a:avLst/>
          </a:prstGeom>
          <a:noFill/>
          <a:ln w="12700">
            <a:solidFill>
              <a:srgbClr val="000000"/>
            </a:solidFill>
            <a:round/>
            <a:headEnd/>
            <a:tailEnd/>
          </a:ln>
        </p:spPr>
        <p:txBody>
          <a:bodyPr wrap="none" anchor="ctr"/>
          <a:lstStyle/>
          <a:p>
            <a:endParaRPr lang="en-US"/>
          </a:p>
        </p:txBody>
      </p:sp>
      <p:sp>
        <p:nvSpPr>
          <p:cNvPr id="3120" name="Arc 50"/>
          <p:cNvSpPr>
            <a:spLocks/>
          </p:cNvSpPr>
          <p:nvPr/>
        </p:nvSpPr>
        <p:spPr bwMode="auto">
          <a:xfrm>
            <a:off x="5883275" y="4025900"/>
            <a:ext cx="122238" cy="68263"/>
          </a:xfrm>
          <a:custGeom>
            <a:avLst/>
            <a:gdLst>
              <a:gd name="T0" fmla="*/ 1790838 w 21600"/>
              <a:gd name="T1" fmla="*/ 4226649 h 17255"/>
              <a:gd name="T2" fmla="*/ 1897422 w 21600"/>
              <a:gd name="T3" fmla="*/ 0 h 17255"/>
              <a:gd name="T4" fmla="*/ 22154571 w 21600"/>
              <a:gd name="T5" fmla="*/ 2142335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127000" cap="rnd">
            <a:noFill/>
            <a:round/>
            <a:headEnd/>
            <a:tailEnd/>
          </a:ln>
        </p:spPr>
        <p:txBody>
          <a:bodyPr wrap="none" anchor="ctr"/>
          <a:lstStyle/>
          <a:p>
            <a:endParaRPr lang="en-US"/>
          </a:p>
        </p:txBody>
      </p:sp>
      <p:sp>
        <p:nvSpPr>
          <p:cNvPr id="3121" name="Line 51"/>
          <p:cNvSpPr>
            <a:spLocks noChangeShapeType="1"/>
          </p:cNvSpPr>
          <p:nvPr/>
        </p:nvSpPr>
        <p:spPr bwMode="auto">
          <a:xfrm flipH="1">
            <a:off x="5521325" y="4062413"/>
            <a:ext cx="373063" cy="0"/>
          </a:xfrm>
          <a:prstGeom prst="line">
            <a:avLst/>
          </a:prstGeom>
          <a:noFill/>
          <a:ln w="38100" cmpd="dbl">
            <a:solidFill>
              <a:srgbClr val="000000"/>
            </a:solidFill>
            <a:round/>
            <a:headEnd/>
            <a:tailEnd/>
          </a:ln>
        </p:spPr>
        <p:txBody>
          <a:bodyPr wrap="none" anchor="ctr"/>
          <a:lstStyle/>
          <a:p>
            <a:endParaRPr lang="en-US"/>
          </a:p>
        </p:txBody>
      </p:sp>
      <p:sp>
        <p:nvSpPr>
          <p:cNvPr id="3122" name="Rectangle 52"/>
          <p:cNvSpPr>
            <a:spLocks noChangeArrowheads="1"/>
          </p:cNvSpPr>
          <p:nvPr/>
        </p:nvSpPr>
        <p:spPr bwMode="auto">
          <a:xfrm>
            <a:off x="5967413" y="3727450"/>
            <a:ext cx="2586037" cy="280988"/>
          </a:xfrm>
          <a:prstGeom prst="rect">
            <a:avLst/>
          </a:prstGeom>
          <a:noFill/>
          <a:ln w="38100" cmpd="dbl">
            <a:noFill/>
            <a:miter lim="800000"/>
            <a:headEnd/>
            <a:tailEnd/>
          </a:ln>
        </p:spPr>
        <p:txBody>
          <a:bodyPr wrap="none" lIns="90488" tIns="44450" rIns="90488" bIns="44450">
            <a:spAutoFit/>
          </a:bodyPr>
          <a:lstStyle/>
          <a:p>
            <a:pPr defTabSz="762000">
              <a:lnSpc>
                <a:spcPct val="90000"/>
              </a:lnSpc>
            </a:pPr>
            <a:r>
              <a:rPr kumimoji="1" lang="en-US" altLang="ko-KR" sz="1400" b="1">
                <a:ea typeface="굴림" pitchFamily="50" charset="-127"/>
              </a:rPr>
              <a:t>Serial Communications Path</a:t>
            </a:r>
          </a:p>
        </p:txBody>
      </p:sp>
      <p:sp>
        <p:nvSpPr>
          <p:cNvPr id="3123" name="Rectangle 53"/>
          <p:cNvSpPr>
            <a:spLocks noChangeArrowheads="1"/>
          </p:cNvSpPr>
          <p:nvPr/>
        </p:nvSpPr>
        <p:spPr bwMode="auto">
          <a:xfrm>
            <a:off x="5969000" y="3935413"/>
            <a:ext cx="2733675" cy="280987"/>
          </a:xfrm>
          <a:prstGeom prst="rect">
            <a:avLst/>
          </a:prstGeom>
          <a:noFill/>
          <a:ln w="38100" cmpd="dbl">
            <a:noFill/>
            <a:miter lim="800000"/>
            <a:headEnd/>
            <a:tailEnd/>
          </a:ln>
        </p:spPr>
        <p:txBody>
          <a:bodyPr wrap="none" lIns="90488" tIns="44450" rIns="90488" bIns="44450">
            <a:spAutoFit/>
          </a:bodyPr>
          <a:lstStyle/>
          <a:p>
            <a:pPr defTabSz="762000">
              <a:lnSpc>
                <a:spcPct val="90000"/>
              </a:lnSpc>
            </a:pPr>
            <a:r>
              <a:rPr kumimoji="1" lang="en-US" altLang="ko-KR" sz="1400" b="1">
                <a:ea typeface="굴림" pitchFamily="50" charset="-127"/>
              </a:rPr>
              <a:t>Parallel Communications Path</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p>
            <a:r>
              <a:rPr lang="en-US"/>
              <a:t>Computer Architecture BCA 203 by Ruby Dahiya</a:t>
            </a:r>
          </a:p>
        </p:txBody>
      </p:sp>
      <p:sp>
        <p:nvSpPr>
          <p:cNvPr id="4099" name="Slide Number Placeholder 5"/>
          <p:cNvSpPr>
            <a:spLocks noGrp="1"/>
          </p:cNvSpPr>
          <p:nvPr>
            <p:ph type="sldNum" sz="quarter" idx="12"/>
          </p:nvPr>
        </p:nvSpPr>
        <p:spPr>
          <a:noFill/>
        </p:spPr>
        <p:txBody>
          <a:bodyPr/>
          <a:lstStyle/>
          <a:p>
            <a:fld id="{58FEF948-F778-4CAA-B873-6EB0BC9E81A6}" type="slidenum">
              <a:rPr lang="en-US" smtClean="0"/>
              <a:pPr/>
              <a:t>106</a:t>
            </a:fld>
            <a:endParaRPr lang="en-US"/>
          </a:p>
        </p:txBody>
      </p:sp>
      <p:sp>
        <p:nvSpPr>
          <p:cNvPr id="4100" name="Rectangle 2"/>
          <p:cNvSpPr>
            <a:spLocks noGrp="1" noChangeArrowheads="1"/>
          </p:cNvSpPr>
          <p:nvPr>
            <p:ph type="title"/>
          </p:nvPr>
        </p:nvSpPr>
        <p:spPr/>
        <p:txBody>
          <a:bodyPr/>
          <a:lstStyle/>
          <a:p>
            <a:pPr eaLnBrk="1" hangingPunct="1"/>
            <a:r>
              <a:rPr lang="en-US" altLang="ko-KR" sz="3600" b="1">
                <a:solidFill>
                  <a:srgbClr val="FF0000"/>
                </a:solidFill>
                <a:ea typeface="굴림" pitchFamily="50" charset="-127"/>
              </a:rPr>
              <a:t>Input-Output  And  Interrupt</a:t>
            </a:r>
            <a:endParaRPr lang="en-US" sz="3600" b="1">
              <a:solidFill>
                <a:srgbClr val="FF0000"/>
              </a:solidFill>
              <a:ea typeface="굴림" pitchFamily="50" charset="-127"/>
            </a:endParaRPr>
          </a:p>
        </p:txBody>
      </p:sp>
      <p:sp>
        <p:nvSpPr>
          <p:cNvPr id="4101" name="Rectangle 3"/>
          <p:cNvSpPr>
            <a:spLocks noGrp="1" noChangeArrowheads="1"/>
          </p:cNvSpPr>
          <p:nvPr>
            <p:ph type="body" idx="1"/>
          </p:nvPr>
        </p:nvSpPr>
        <p:spPr/>
        <p:txBody>
          <a:bodyPr/>
          <a:lstStyle/>
          <a:p>
            <a:pPr eaLnBrk="1" hangingPunct="1"/>
            <a:r>
              <a:rPr kumimoji="1" lang="en-US" altLang="ko-KR" sz="2800">
                <a:latin typeface="Times New Roman" pitchFamily="18" charset="0"/>
                <a:ea typeface="굴림" pitchFamily="50" charset="-127"/>
              </a:rPr>
              <a:t>The terminal sends and receives serial information</a:t>
            </a:r>
          </a:p>
          <a:p>
            <a:pPr eaLnBrk="1" hangingPunct="1"/>
            <a:r>
              <a:rPr kumimoji="1" lang="en-US" altLang="ko-KR" sz="2800">
                <a:latin typeface="Times New Roman" pitchFamily="18" charset="0"/>
                <a:ea typeface="굴림" pitchFamily="50" charset="-127"/>
              </a:rPr>
              <a:t>The serial info. from the keyboard is shifted into INPR </a:t>
            </a:r>
          </a:p>
          <a:p>
            <a:pPr eaLnBrk="1" hangingPunct="1"/>
            <a:r>
              <a:rPr kumimoji="1" lang="en-US" altLang="ko-KR" sz="2800">
                <a:latin typeface="Times New Roman" pitchFamily="18" charset="0"/>
                <a:ea typeface="굴림" pitchFamily="50" charset="-127"/>
              </a:rPr>
              <a:t>The serial info. for the printer is stored in the OUTR</a:t>
            </a:r>
          </a:p>
          <a:p>
            <a:pPr eaLnBrk="1" hangingPunct="1"/>
            <a:r>
              <a:rPr kumimoji="1" lang="en-US" altLang="ko-KR" sz="2800">
                <a:latin typeface="Times New Roman" pitchFamily="18" charset="0"/>
                <a:ea typeface="굴림" pitchFamily="50" charset="-127"/>
              </a:rPr>
              <a:t>INPR and OUTR communicate with the terminal serially and with the AC in parallel.</a:t>
            </a:r>
          </a:p>
          <a:p>
            <a:pPr eaLnBrk="1" hangingPunct="1"/>
            <a:r>
              <a:rPr kumimoji="1" lang="en-US" altLang="ko-KR" sz="2800">
                <a:latin typeface="Times New Roman" pitchFamily="18" charset="0"/>
                <a:ea typeface="굴림" pitchFamily="50" charset="-127"/>
              </a:rPr>
              <a:t>The flags are needed to </a:t>
            </a:r>
            <a:r>
              <a:rPr kumimoji="1" lang="en-US" altLang="ko-KR" sz="2800" i="1">
                <a:solidFill>
                  <a:schemeClr val="tx2"/>
                </a:solidFill>
                <a:latin typeface="Times New Roman" pitchFamily="18" charset="0"/>
                <a:ea typeface="굴림" pitchFamily="50" charset="-127"/>
              </a:rPr>
              <a:t>synchronize</a:t>
            </a:r>
            <a:r>
              <a:rPr kumimoji="1" lang="en-US" altLang="ko-KR" sz="2800">
                <a:latin typeface="Times New Roman" pitchFamily="18" charset="0"/>
                <a:ea typeface="굴림" pitchFamily="50" charset="-127"/>
              </a:rPr>
              <a:t> the timing difference between  I/O device and the computer</a:t>
            </a:r>
          </a:p>
          <a:p>
            <a:pPr eaLnBrk="1" hangingPunct="1"/>
            <a:endParaRPr lang="en-US" sz="2800">
              <a:latin typeface="Times New Roman" pitchFamily="18"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p:spPr>
        <p:txBody>
          <a:bodyPr/>
          <a:lstStyle/>
          <a:p>
            <a:r>
              <a:rPr lang="en-US"/>
              <a:t>Computer Architecture BCA 203 by Ruby Dahiya</a:t>
            </a:r>
          </a:p>
        </p:txBody>
      </p:sp>
      <p:sp>
        <p:nvSpPr>
          <p:cNvPr id="5123" name="Slide Number Placeholder 5"/>
          <p:cNvSpPr>
            <a:spLocks noGrp="1"/>
          </p:cNvSpPr>
          <p:nvPr>
            <p:ph type="sldNum" sz="quarter" idx="12"/>
          </p:nvPr>
        </p:nvSpPr>
        <p:spPr>
          <a:noFill/>
        </p:spPr>
        <p:txBody>
          <a:bodyPr/>
          <a:lstStyle/>
          <a:p>
            <a:fld id="{5389B1BB-BC40-4E62-AADB-882475E70B9B}" type="slidenum">
              <a:rPr lang="en-US" smtClean="0"/>
              <a:pPr/>
              <a:t>107</a:t>
            </a:fld>
            <a:endParaRPr lang="en-US"/>
          </a:p>
        </p:txBody>
      </p:sp>
      <p:sp>
        <p:nvSpPr>
          <p:cNvPr id="5124" name="Rectangle 2"/>
          <p:cNvSpPr>
            <a:spLocks noGrp="1" noChangeArrowheads="1"/>
          </p:cNvSpPr>
          <p:nvPr>
            <p:ph type="title"/>
          </p:nvPr>
        </p:nvSpPr>
        <p:spPr>
          <a:xfrm>
            <a:off x="1082675" y="407988"/>
            <a:ext cx="7204075" cy="792162"/>
          </a:xfrm>
          <a:noFill/>
        </p:spPr>
        <p:txBody>
          <a:bodyPr lIns="63500" tIns="25400" rIns="63500" bIns="25400"/>
          <a:lstStyle/>
          <a:p>
            <a:pPr eaLnBrk="1" hangingPunct="1"/>
            <a:r>
              <a:rPr lang="en-US" altLang="ko-KR" sz="3200" b="1">
                <a:solidFill>
                  <a:srgbClr val="FF0000"/>
                </a:solidFill>
                <a:ea typeface="굴림" pitchFamily="50" charset="-127"/>
              </a:rPr>
              <a:t>Input-Output  Instructions</a:t>
            </a:r>
          </a:p>
        </p:txBody>
      </p:sp>
      <p:sp>
        <p:nvSpPr>
          <p:cNvPr id="5125" name="Rectangle 3"/>
          <p:cNvSpPr>
            <a:spLocks noChangeArrowheads="1"/>
          </p:cNvSpPr>
          <p:nvPr/>
        </p:nvSpPr>
        <p:spPr bwMode="auto">
          <a:xfrm>
            <a:off x="1123950" y="1454150"/>
            <a:ext cx="2968625" cy="1112838"/>
          </a:xfrm>
          <a:prstGeom prst="rect">
            <a:avLst/>
          </a:prstGeom>
          <a:noFill/>
          <a:ln w="25400">
            <a:noFill/>
            <a:miter lim="800000"/>
            <a:headEnd/>
            <a:tailEnd/>
          </a:ln>
        </p:spPr>
        <p:txBody>
          <a:bodyPr wrap="none" lIns="63500" tIns="25400" rIns="63500" bIns="25400">
            <a:spAutoFit/>
          </a:bodyPr>
          <a:lstStyle/>
          <a:p>
            <a:pPr defTabSz="762000">
              <a:lnSpc>
                <a:spcPct val="97000"/>
              </a:lnSpc>
            </a:pPr>
            <a:endParaRPr kumimoji="1" lang="en-US" altLang="ko-KR" sz="2400" b="1">
              <a:latin typeface="Times New Roman" pitchFamily="18" charset="0"/>
              <a:ea typeface="굴림" pitchFamily="50" charset="-127"/>
            </a:endParaRPr>
          </a:p>
          <a:p>
            <a:pPr defTabSz="762000">
              <a:lnSpc>
                <a:spcPct val="97000"/>
              </a:lnSpc>
            </a:pPr>
            <a:r>
              <a:rPr kumimoji="1" lang="en-US" altLang="ko-KR" sz="2400" b="1">
                <a:latin typeface="Times New Roman" pitchFamily="18" charset="0"/>
                <a:ea typeface="굴림" pitchFamily="50" charset="-127"/>
              </a:rPr>
              <a:t>D</a:t>
            </a:r>
            <a:r>
              <a:rPr kumimoji="1" lang="en-US" altLang="ko-KR" sz="2400" b="1" baseline="-25000">
                <a:latin typeface="Times New Roman" pitchFamily="18" charset="0"/>
                <a:ea typeface="굴림" pitchFamily="50" charset="-127"/>
              </a:rPr>
              <a:t>7</a:t>
            </a:r>
            <a:r>
              <a:rPr kumimoji="1" lang="en-US" altLang="ko-KR" sz="2400" b="1">
                <a:latin typeface="Times New Roman" pitchFamily="18" charset="0"/>
                <a:ea typeface="굴림" pitchFamily="50" charset="-127"/>
              </a:rPr>
              <a:t>IT</a:t>
            </a:r>
            <a:r>
              <a:rPr kumimoji="1" lang="en-US" altLang="ko-KR" sz="2400" b="1" baseline="-25000">
                <a:latin typeface="Times New Roman" pitchFamily="18" charset="0"/>
                <a:ea typeface="굴림" pitchFamily="50" charset="-127"/>
              </a:rPr>
              <a:t>3</a:t>
            </a:r>
            <a:r>
              <a:rPr kumimoji="1" lang="en-US" altLang="ko-KR" sz="2400" b="1">
                <a:latin typeface="Times New Roman" pitchFamily="18" charset="0"/>
                <a:ea typeface="굴림" pitchFamily="50" charset="-127"/>
              </a:rPr>
              <a:t> = p	</a:t>
            </a:r>
            <a:r>
              <a:rPr kumimoji="1" lang="en-US" altLang="ko-KR" sz="2400" b="1">
                <a:solidFill>
                  <a:srgbClr val="000000"/>
                </a:solidFill>
                <a:latin typeface="Times New Roman" pitchFamily="18" charset="0"/>
                <a:ea typeface="굴림" pitchFamily="50" charset="-127"/>
                <a:sym typeface="Symbol" pitchFamily="18" charset="2"/>
              </a:rPr>
              <a:t>	</a:t>
            </a:r>
          </a:p>
          <a:p>
            <a:pPr defTabSz="762000">
              <a:lnSpc>
                <a:spcPct val="97000"/>
              </a:lnSpc>
            </a:pPr>
            <a:r>
              <a:rPr kumimoji="1" lang="en-US" altLang="ko-KR" sz="2400" b="1">
                <a:solidFill>
                  <a:srgbClr val="000000"/>
                </a:solidFill>
                <a:latin typeface="Times New Roman" pitchFamily="18" charset="0"/>
                <a:ea typeface="굴림" pitchFamily="50" charset="-127"/>
                <a:sym typeface="Symbol" pitchFamily="18" charset="2"/>
              </a:rPr>
              <a:t>IR(i) = </a:t>
            </a:r>
            <a:r>
              <a:rPr kumimoji="1" lang="en-US" altLang="ko-KR" sz="2400" b="1">
                <a:latin typeface="Times New Roman" pitchFamily="18" charset="0"/>
                <a:ea typeface="굴림" pitchFamily="50" charset="-127"/>
              </a:rPr>
              <a:t>B</a:t>
            </a:r>
            <a:r>
              <a:rPr kumimoji="1" lang="en-US" altLang="ko-KR" sz="2400" b="1" baseline="-25000">
                <a:latin typeface="Times New Roman" pitchFamily="18" charset="0"/>
                <a:ea typeface="굴림" pitchFamily="50" charset="-127"/>
              </a:rPr>
              <a:t>i</a:t>
            </a:r>
            <a:r>
              <a:rPr kumimoji="1" lang="en-US" altLang="ko-KR" sz="2400" b="1">
                <a:latin typeface="Times New Roman" pitchFamily="18" charset="0"/>
                <a:ea typeface="굴림" pitchFamily="50" charset="-127"/>
              </a:rPr>
              <a:t>, i = 6, …, 11</a:t>
            </a:r>
            <a:endParaRPr kumimoji="1" lang="en-US" altLang="ko-KR" sz="2400" b="1">
              <a:solidFill>
                <a:srgbClr val="000000"/>
              </a:solidFill>
              <a:latin typeface="Times New Roman" pitchFamily="18" charset="0"/>
              <a:ea typeface="굴림" pitchFamily="50" charset="-127"/>
              <a:sym typeface="Symbol" pitchFamily="18" charset="2"/>
            </a:endParaRPr>
          </a:p>
        </p:txBody>
      </p:sp>
      <p:sp>
        <p:nvSpPr>
          <p:cNvPr id="5126" name="Rectangle 4"/>
          <p:cNvSpPr>
            <a:spLocks noChangeArrowheads="1"/>
          </p:cNvSpPr>
          <p:nvPr/>
        </p:nvSpPr>
        <p:spPr bwMode="auto">
          <a:xfrm>
            <a:off x="666750" y="2547938"/>
            <a:ext cx="8228013" cy="2528887"/>
          </a:xfrm>
          <a:prstGeom prst="rect">
            <a:avLst/>
          </a:prstGeom>
          <a:noFill/>
          <a:ln w="25400">
            <a:noFill/>
            <a:miter lim="800000"/>
            <a:headEnd/>
            <a:tailEnd/>
          </a:ln>
        </p:spPr>
        <p:txBody>
          <a:bodyPr wrap="none" lIns="63500" tIns="25400" rIns="63500" bIns="25400">
            <a:spAutoFit/>
          </a:bodyPr>
          <a:lstStyle/>
          <a:p>
            <a:pPr defTabSz="762000">
              <a:lnSpc>
                <a:spcPct val="97000"/>
              </a:lnSpc>
            </a:pPr>
            <a:r>
              <a:rPr kumimoji="1" lang="en-US" altLang="ko-KR" sz="2400">
                <a:latin typeface="Times New Roman" pitchFamily="18" charset="0"/>
                <a:ea typeface="굴림" pitchFamily="50" charset="-127"/>
              </a:rPr>
              <a:t>	p:	SC </a:t>
            </a:r>
            <a:r>
              <a:rPr kumimoji="1" lang="en-US" altLang="ko-KR" sz="2400">
                <a:solidFill>
                  <a:srgbClr val="000000"/>
                </a:solidFill>
                <a:latin typeface="Times New Roman" pitchFamily="18" charset="0"/>
                <a:ea typeface="굴림" pitchFamily="50" charset="-127"/>
                <a:sym typeface="Symbol" pitchFamily="18" charset="2"/>
              </a:rPr>
              <a:t> 0				Clear SC</a:t>
            </a:r>
            <a:endParaRPr kumimoji="1" lang="en-US" altLang="ko-KR" sz="2400">
              <a:latin typeface="Times New Roman" pitchFamily="18" charset="0"/>
              <a:ea typeface="굴림" pitchFamily="50" charset="-127"/>
            </a:endParaRPr>
          </a:p>
          <a:p>
            <a:pPr defTabSz="762000">
              <a:lnSpc>
                <a:spcPct val="97000"/>
              </a:lnSpc>
            </a:pPr>
            <a:r>
              <a:rPr kumimoji="1" lang="en-US" altLang="ko-KR" sz="2400">
                <a:latin typeface="Times New Roman" pitchFamily="18" charset="0"/>
                <a:ea typeface="굴림" pitchFamily="50" charset="-127"/>
              </a:rPr>
              <a:t>INP	pB</a:t>
            </a:r>
            <a:r>
              <a:rPr kumimoji="1" lang="en-US" altLang="ko-KR" sz="2400" baseline="-25000">
                <a:latin typeface="Times New Roman" pitchFamily="18" charset="0"/>
                <a:ea typeface="굴림" pitchFamily="50" charset="-127"/>
              </a:rPr>
              <a:t>11</a:t>
            </a:r>
            <a:r>
              <a:rPr kumimoji="1" lang="en-US" altLang="ko-KR" sz="2400">
                <a:latin typeface="Times New Roman" pitchFamily="18" charset="0"/>
                <a:ea typeface="굴림" pitchFamily="50" charset="-127"/>
              </a:rPr>
              <a:t>:	AC(0-7) </a:t>
            </a:r>
            <a:r>
              <a:rPr kumimoji="1" lang="en-US" altLang="ko-KR" sz="2400">
                <a:solidFill>
                  <a:srgbClr val="000000"/>
                </a:solidFill>
                <a:latin typeface="Times New Roman" pitchFamily="18" charset="0"/>
                <a:ea typeface="굴림" pitchFamily="50" charset="-127"/>
                <a:sym typeface="Symbol" pitchFamily="18" charset="2"/>
              </a:rPr>
              <a:t> INPR, FGI  0	Input char. to AC</a:t>
            </a:r>
            <a:r>
              <a:rPr kumimoji="1" lang="en-US" altLang="ko-KR" sz="2400">
                <a:latin typeface="Times New Roman" pitchFamily="18" charset="0"/>
                <a:ea typeface="굴림" pitchFamily="50" charset="-127"/>
              </a:rPr>
              <a:t> </a:t>
            </a:r>
          </a:p>
          <a:p>
            <a:pPr defTabSz="762000">
              <a:lnSpc>
                <a:spcPct val="97000"/>
              </a:lnSpc>
            </a:pPr>
            <a:r>
              <a:rPr kumimoji="1" lang="en-US" altLang="ko-KR" sz="2400">
                <a:latin typeface="Times New Roman" pitchFamily="18" charset="0"/>
                <a:ea typeface="굴림" pitchFamily="50" charset="-127"/>
              </a:rPr>
              <a:t>OUT	pB</a:t>
            </a:r>
            <a:r>
              <a:rPr kumimoji="1" lang="en-US" altLang="ko-KR" sz="2400" baseline="-25000">
                <a:latin typeface="Times New Roman" pitchFamily="18" charset="0"/>
                <a:ea typeface="굴림" pitchFamily="50" charset="-127"/>
              </a:rPr>
              <a:t>10</a:t>
            </a:r>
            <a:r>
              <a:rPr kumimoji="1" lang="en-US" altLang="ko-KR" sz="2400">
                <a:latin typeface="Times New Roman" pitchFamily="18" charset="0"/>
                <a:ea typeface="굴림" pitchFamily="50" charset="-127"/>
              </a:rPr>
              <a:t>:	OUTR </a:t>
            </a:r>
            <a:r>
              <a:rPr kumimoji="1" lang="en-US" altLang="ko-KR" sz="2400">
                <a:solidFill>
                  <a:srgbClr val="000000"/>
                </a:solidFill>
                <a:latin typeface="Times New Roman" pitchFamily="18" charset="0"/>
                <a:ea typeface="굴림" pitchFamily="50" charset="-127"/>
                <a:sym typeface="Symbol" pitchFamily="18" charset="2"/>
              </a:rPr>
              <a:t> AC(0-7), FGO  0	Output char. from AC</a:t>
            </a:r>
            <a:r>
              <a:rPr kumimoji="1" lang="en-US" altLang="ko-KR" sz="2400">
                <a:latin typeface="Times New Roman" pitchFamily="18" charset="0"/>
                <a:ea typeface="굴림" pitchFamily="50" charset="-127"/>
              </a:rPr>
              <a:t> </a:t>
            </a:r>
          </a:p>
          <a:p>
            <a:pPr defTabSz="762000">
              <a:lnSpc>
                <a:spcPct val="97000"/>
              </a:lnSpc>
            </a:pPr>
            <a:r>
              <a:rPr kumimoji="1" lang="en-US" altLang="ko-KR" sz="2400">
                <a:latin typeface="Times New Roman" pitchFamily="18" charset="0"/>
                <a:ea typeface="굴림" pitchFamily="50" charset="-127"/>
              </a:rPr>
              <a:t>SKI	pB</a:t>
            </a:r>
            <a:r>
              <a:rPr kumimoji="1" lang="en-US" altLang="ko-KR" sz="2400" baseline="-25000">
                <a:latin typeface="Times New Roman" pitchFamily="18" charset="0"/>
                <a:ea typeface="굴림" pitchFamily="50" charset="-127"/>
              </a:rPr>
              <a:t>9</a:t>
            </a:r>
            <a:r>
              <a:rPr kumimoji="1" lang="en-US" altLang="ko-KR" sz="2400">
                <a:latin typeface="Times New Roman" pitchFamily="18" charset="0"/>
                <a:ea typeface="굴림" pitchFamily="50" charset="-127"/>
              </a:rPr>
              <a:t>:	if(FGI = 1) then (PC </a:t>
            </a:r>
            <a:r>
              <a:rPr kumimoji="1" lang="en-US" altLang="ko-KR" sz="2400">
                <a:solidFill>
                  <a:srgbClr val="000000"/>
                </a:solidFill>
                <a:latin typeface="Times New Roman" pitchFamily="18" charset="0"/>
                <a:ea typeface="굴림" pitchFamily="50" charset="-127"/>
                <a:sym typeface="Symbol" pitchFamily="18" charset="2"/>
              </a:rPr>
              <a:t> PC + 1) Skip on input flag</a:t>
            </a:r>
            <a:r>
              <a:rPr kumimoji="1" lang="en-US" altLang="ko-KR" sz="2400">
                <a:latin typeface="Times New Roman" pitchFamily="18" charset="0"/>
                <a:ea typeface="굴림" pitchFamily="50" charset="-127"/>
              </a:rPr>
              <a:t> </a:t>
            </a:r>
          </a:p>
          <a:p>
            <a:pPr defTabSz="762000">
              <a:lnSpc>
                <a:spcPct val="97000"/>
              </a:lnSpc>
            </a:pPr>
            <a:r>
              <a:rPr kumimoji="1" lang="en-US" altLang="ko-KR" sz="2400">
                <a:latin typeface="Times New Roman" pitchFamily="18" charset="0"/>
                <a:ea typeface="굴림" pitchFamily="50" charset="-127"/>
              </a:rPr>
              <a:t>SKO	pB</a:t>
            </a:r>
            <a:r>
              <a:rPr kumimoji="1" lang="en-US" altLang="ko-KR" sz="2400" baseline="-25000">
                <a:latin typeface="Times New Roman" pitchFamily="18" charset="0"/>
                <a:ea typeface="굴림" pitchFamily="50" charset="-127"/>
              </a:rPr>
              <a:t>8</a:t>
            </a:r>
            <a:r>
              <a:rPr kumimoji="1" lang="en-US" altLang="ko-KR" sz="2400">
                <a:latin typeface="Times New Roman" pitchFamily="18" charset="0"/>
                <a:ea typeface="굴림" pitchFamily="50" charset="-127"/>
              </a:rPr>
              <a:t>:	if(FGO = 1) then (PC </a:t>
            </a:r>
            <a:r>
              <a:rPr kumimoji="1" lang="en-US" altLang="ko-KR" sz="2400">
                <a:solidFill>
                  <a:srgbClr val="000000"/>
                </a:solidFill>
                <a:latin typeface="Times New Roman" pitchFamily="18" charset="0"/>
                <a:ea typeface="굴림" pitchFamily="50" charset="-127"/>
                <a:sym typeface="Symbol" pitchFamily="18" charset="2"/>
              </a:rPr>
              <a:t> PC + 1)</a:t>
            </a:r>
            <a:r>
              <a:rPr kumimoji="1" lang="en-US" altLang="ko-KR" sz="2400">
                <a:latin typeface="Times New Roman" pitchFamily="18" charset="0"/>
                <a:ea typeface="굴림" pitchFamily="50" charset="-127"/>
              </a:rPr>
              <a:t> </a:t>
            </a:r>
            <a:r>
              <a:rPr kumimoji="1" lang="en-US" altLang="ko-KR" sz="2400">
                <a:solidFill>
                  <a:srgbClr val="000000"/>
                </a:solidFill>
                <a:latin typeface="Times New Roman" pitchFamily="18" charset="0"/>
                <a:ea typeface="굴림" pitchFamily="50" charset="-127"/>
                <a:sym typeface="Symbol" pitchFamily="18" charset="2"/>
              </a:rPr>
              <a:t>Skip on output flag</a:t>
            </a:r>
          </a:p>
          <a:p>
            <a:pPr defTabSz="762000">
              <a:lnSpc>
                <a:spcPct val="97000"/>
              </a:lnSpc>
            </a:pPr>
            <a:r>
              <a:rPr kumimoji="1" lang="en-US" altLang="ko-KR" sz="2400">
                <a:solidFill>
                  <a:srgbClr val="000000"/>
                </a:solidFill>
                <a:latin typeface="Times New Roman" pitchFamily="18" charset="0"/>
                <a:ea typeface="굴림" pitchFamily="50" charset="-127"/>
                <a:sym typeface="Symbol" pitchFamily="18" charset="2"/>
              </a:rPr>
              <a:t>ION	</a:t>
            </a:r>
            <a:r>
              <a:rPr kumimoji="1" lang="en-US" altLang="ko-KR" sz="2400">
                <a:latin typeface="Times New Roman" pitchFamily="18" charset="0"/>
                <a:ea typeface="굴림" pitchFamily="50" charset="-127"/>
              </a:rPr>
              <a:t>pB</a:t>
            </a:r>
            <a:r>
              <a:rPr kumimoji="1" lang="en-US" altLang="ko-KR" sz="2400" baseline="-25000">
                <a:latin typeface="Times New Roman" pitchFamily="18" charset="0"/>
                <a:ea typeface="굴림" pitchFamily="50" charset="-127"/>
              </a:rPr>
              <a:t>7</a:t>
            </a:r>
            <a:r>
              <a:rPr kumimoji="1" lang="en-US" altLang="ko-KR" sz="2400">
                <a:latin typeface="Times New Roman" pitchFamily="18" charset="0"/>
                <a:ea typeface="굴림" pitchFamily="50" charset="-127"/>
              </a:rPr>
              <a:t>:	IEN </a:t>
            </a:r>
            <a:r>
              <a:rPr kumimoji="1" lang="en-US" altLang="ko-KR" sz="2400">
                <a:solidFill>
                  <a:srgbClr val="000000"/>
                </a:solidFill>
                <a:latin typeface="Times New Roman" pitchFamily="18" charset="0"/>
                <a:ea typeface="굴림" pitchFamily="50" charset="-127"/>
                <a:sym typeface="Symbol" pitchFamily="18" charset="2"/>
              </a:rPr>
              <a:t> 1				Interrupt enable on</a:t>
            </a:r>
          </a:p>
          <a:p>
            <a:pPr defTabSz="762000">
              <a:lnSpc>
                <a:spcPct val="97000"/>
              </a:lnSpc>
            </a:pPr>
            <a:r>
              <a:rPr kumimoji="1" lang="en-US" altLang="ko-KR" sz="2400">
                <a:solidFill>
                  <a:srgbClr val="000000"/>
                </a:solidFill>
                <a:latin typeface="Times New Roman" pitchFamily="18" charset="0"/>
                <a:ea typeface="굴림" pitchFamily="50" charset="-127"/>
                <a:sym typeface="Symbol" pitchFamily="18" charset="2"/>
              </a:rPr>
              <a:t>IOF	</a:t>
            </a:r>
            <a:r>
              <a:rPr kumimoji="1" lang="en-US" altLang="ko-KR" sz="2400">
                <a:latin typeface="Times New Roman" pitchFamily="18" charset="0"/>
                <a:ea typeface="굴림" pitchFamily="50" charset="-127"/>
              </a:rPr>
              <a:t>pB</a:t>
            </a:r>
            <a:r>
              <a:rPr kumimoji="1" lang="en-US" altLang="ko-KR" sz="2400" baseline="-25000">
                <a:latin typeface="Times New Roman" pitchFamily="18" charset="0"/>
                <a:ea typeface="굴림" pitchFamily="50" charset="-127"/>
              </a:rPr>
              <a:t>6</a:t>
            </a:r>
            <a:r>
              <a:rPr kumimoji="1" lang="en-US" altLang="ko-KR" sz="2400">
                <a:latin typeface="Times New Roman" pitchFamily="18" charset="0"/>
                <a:ea typeface="굴림" pitchFamily="50" charset="-127"/>
              </a:rPr>
              <a:t>:	IEN </a:t>
            </a:r>
            <a:r>
              <a:rPr kumimoji="1" lang="en-US" altLang="ko-KR" sz="2400">
                <a:solidFill>
                  <a:srgbClr val="000000"/>
                </a:solidFill>
                <a:latin typeface="Times New Roman" pitchFamily="18" charset="0"/>
                <a:ea typeface="굴림" pitchFamily="50" charset="-127"/>
                <a:sym typeface="Symbol" pitchFamily="18" charset="2"/>
              </a:rPr>
              <a:t> 0				Interrupt enable off</a:t>
            </a:r>
            <a:r>
              <a:rPr kumimoji="1" lang="en-US" altLang="ko-KR" sz="2400">
                <a:latin typeface="Times New Roman" pitchFamily="18" charset="0"/>
                <a:ea typeface="굴림" pitchFamily="50" charset="-127"/>
              </a:rPr>
              <a:t> </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p>
            <a:r>
              <a:rPr lang="en-US"/>
              <a:t>Computer Architecture BCA 203 by Ruby Dahiya</a:t>
            </a:r>
          </a:p>
        </p:txBody>
      </p:sp>
      <p:sp>
        <p:nvSpPr>
          <p:cNvPr id="6147" name="Slide Number Placeholder 5"/>
          <p:cNvSpPr>
            <a:spLocks noGrp="1"/>
          </p:cNvSpPr>
          <p:nvPr>
            <p:ph type="sldNum" sz="quarter" idx="12"/>
          </p:nvPr>
        </p:nvSpPr>
        <p:spPr>
          <a:noFill/>
        </p:spPr>
        <p:txBody>
          <a:bodyPr/>
          <a:lstStyle/>
          <a:p>
            <a:fld id="{68AA739F-1C4A-43A2-AC00-0E22BE890E12}" type="slidenum">
              <a:rPr lang="en-US" smtClean="0"/>
              <a:pPr/>
              <a:t>108</a:t>
            </a:fld>
            <a:endParaRPr lang="en-US"/>
          </a:p>
        </p:txBody>
      </p:sp>
      <p:sp>
        <p:nvSpPr>
          <p:cNvPr id="6148" name="Rectangle 2"/>
          <p:cNvSpPr>
            <a:spLocks noGrp="1" noChangeArrowheads="1"/>
          </p:cNvSpPr>
          <p:nvPr>
            <p:ph type="title"/>
          </p:nvPr>
        </p:nvSpPr>
        <p:spPr>
          <a:xfrm>
            <a:off x="1163638" y="419100"/>
            <a:ext cx="6615112" cy="479425"/>
          </a:xfrm>
          <a:noFill/>
        </p:spPr>
        <p:txBody>
          <a:bodyPr wrap="none" lIns="63500" tIns="25400" rIns="63500" bIns="25400" anchor="t">
            <a:spAutoFit/>
          </a:bodyPr>
          <a:lstStyle/>
          <a:p>
            <a:pPr eaLnBrk="1" hangingPunct="1">
              <a:lnSpc>
                <a:spcPct val="87000"/>
              </a:lnSpc>
            </a:pPr>
            <a:r>
              <a:rPr lang="en-US" altLang="ko-KR" sz="3200" b="1">
                <a:solidFill>
                  <a:srgbClr val="FF0000"/>
                </a:solidFill>
                <a:ea typeface="굴림" pitchFamily="50" charset="-127"/>
              </a:rPr>
              <a:t>Program-controlled  Input/Output</a:t>
            </a:r>
          </a:p>
        </p:txBody>
      </p:sp>
      <p:sp>
        <p:nvSpPr>
          <p:cNvPr id="6149" name="Rectangle 3"/>
          <p:cNvSpPr>
            <a:spLocks noChangeArrowheads="1"/>
          </p:cNvSpPr>
          <p:nvPr/>
        </p:nvSpPr>
        <p:spPr bwMode="auto">
          <a:xfrm>
            <a:off x="627063" y="1081088"/>
            <a:ext cx="3633787" cy="423862"/>
          </a:xfrm>
          <a:prstGeom prst="rect">
            <a:avLst/>
          </a:prstGeom>
          <a:noFill/>
          <a:ln w="12700">
            <a:noFill/>
            <a:miter lim="800000"/>
            <a:headEnd/>
            <a:tailEnd/>
          </a:ln>
        </p:spPr>
        <p:txBody>
          <a:bodyPr wrap="none" lIns="63500" tIns="25400" rIns="63500" bIns="25400">
            <a:spAutoFit/>
          </a:bodyPr>
          <a:lstStyle/>
          <a:p>
            <a:pPr defTabSz="762000">
              <a:lnSpc>
                <a:spcPct val="102000"/>
              </a:lnSpc>
              <a:buFontTx/>
              <a:buChar char="•"/>
            </a:pPr>
            <a:r>
              <a:rPr kumimoji="1" lang="en-US" altLang="ko-KR" sz="2400" b="1">
                <a:ea typeface="굴림" pitchFamily="50" charset="-127"/>
              </a:rPr>
              <a:t> Program-controlled I/O</a:t>
            </a:r>
          </a:p>
        </p:txBody>
      </p:sp>
      <p:sp>
        <p:nvSpPr>
          <p:cNvPr id="6150" name="Rectangle 4"/>
          <p:cNvSpPr>
            <a:spLocks noChangeArrowheads="1"/>
          </p:cNvSpPr>
          <p:nvPr/>
        </p:nvSpPr>
        <p:spPr bwMode="auto">
          <a:xfrm>
            <a:off x="1981200" y="1524000"/>
            <a:ext cx="4965700" cy="1916113"/>
          </a:xfrm>
          <a:prstGeom prst="rect">
            <a:avLst/>
          </a:prstGeom>
          <a:noFill/>
          <a:ln w="12700">
            <a:noFill/>
            <a:miter lim="800000"/>
            <a:headEnd/>
            <a:tailEnd/>
          </a:ln>
        </p:spPr>
        <p:txBody>
          <a:bodyPr wrap="none" lIns="63500" tIns="25400" rIns="63500" bIns="25400">
            <a:spAutoFit/>
          </a:bodyPr>
          <a:lstStyle/>
          <a:p>
            <a:pPr defTabSz="762000">
              <a:lnSpc>
                <a:spcPct val="102000"/>
              </a:lnSpc>
            </a:pPr>
            <a:r>
              <a:rPr kumimoji="1" lang="en-US" altLang="ko-KR" sz="2400">
                <a:ea typeface="굴림" pitchFamily="50" charset="-127"/>
              </a:rPr>
              <a:t>- Continuous CPU involvement</a:t>
            </a:r>
          </a:p>
          <a:p>
            <a:pPr defTabSz="762000">
              <a:lnSpc>
                <a:spcPct val="102000"/>
              </a:lnSpc>
            </a:pPr>
            <a:r>
              <a:rPr kumimoji="1" lang="en-US" altLang="ko-KR" sz="2400">
                <a:ea typeface="굴림" pitchFamily="50" charset="-127"/>
              </a:rPr>
              <a:t>            I/O takes valuable CPU time</a:t>
            </a:r>
          </a:p>
          <a:p>
            <a:pPr defTabSz="762000">
              <a:lnSpc>
                <a:spcPct val="102000"/>
              </a:lnSpc>
            </a:pPr>
            <a:r>
              <a:rPr kumimoji="1" lang="en-US" altLang="ko-KR" sz="2400">
                <a:ea typeface="굴림" pitchFamily="50" charset="-127"/>
              </a:rPr>
              <a:t>- CPU slowed down to I/O speed</a:t>
            </a:r>
          </a:p>
          <a:p>
            <a:pPr defTabSz="762000">
              <a:lnSpc>
                <a:spcPct val="102000"/>
              </a:lnSpc>
            </a:pPr>
            <a:r>
              <a:rPr kumimoji="1" lang="en-US" altLang="ko-KR" sz="2400">
                <a:ea typeface="굴림" pitchFamily="50" charset="-127"/>
              </a:rPr>
              <a:t>- Simple</a:t>
            </a:r>
          </a:p>
          <a:p>
            <a:pPr defTabSz="762000">
              <a:lnSpc>
                <a:spcPct val="102000"/>
              </a:lnSpc>
            </a:pPr>
            <a:r>
              <a:rPr kumimoji="1" lang="en-US" altLang="ko-KR" sz="2400">
                <a:ea typeface="굴림" pitchFamily="50" charset="-127"/>
              </a:rPr>
              <a:t>- Least hardware</a:t>
            </a:r>
          </a:p>
        </p:txBody>
      </p:sp>
      <p:sp>
        <p:nvSpPr>
          <p:cNvPr id="6151" name="Rectangle 5"/>
          <p:cNvSpPr>
            <a:spLocks noChangeArrowheads="1"/>
          </p:cNvSpPr>
          <p:nvPr/>
        </p:nvSpPr>
        <p:spPr bwMode="auto">
          <a:xfrm>
            <a:off x="7450138" y="0"/>
            <a:ext cx="1558925" cy="280988"/>
          </a:xfrm>
          <a:prstGeom prst="rect">
            <a:avLst/>
          </a:prstGeom>
          <a:noFill/>
          <a:ln w="12700">
            <a:noFill/>
            <a:miter lim="800000"/>
            <a:headEnd/>
            <a:tailEnd/>
          </a:ln>
        </p:spPr>
        <p:txBody>
          <a:bodyPr wrap="none" lIns="90488" tIns="44450" rIns="90488" bIns="44450">
            <a:spAutoFit/>
          </a:bodyPr>
          <a:lstStyle/>
          <a:p>
            <a:pPr algn="r" defTabSz="762000">
              <a:lnSpc>
                <a:spcPct val="90000"/>
              </a:lnSpc>
            </a:pPr>
            <a:r>
              <a:rPr kumimoji="1" lang="en-US" altLang="ko-KR" sz="1400" b="1" i="1">
                <a:ea typeface="굴림" pitchFamily="50" charset="-127"/>
              </a:rPr>
              <a:t>I/O and Interrupt</a:t>
            </a:r>
          </a:p>
        </p:txBody>
      </p:sp>
      <p:sp>
        <p:nvSpPr>
          <p:cNvPr id="6152" name="Rectangle 6"/>
          <p:cNvSpPr>
            <a:spLocks noChangeArrowheads="1"/>
          </p:cNvSpPr>
          <p:nvPr/>
        </p:nvSpPr>
        <p:spPr bwMode="auto">
          <a:xfrm>
            <a:off x="817563" y="3395663"/>
            <a:ext cx="2576512" cy="280828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b="1">
                <a:ea typeface="굴림" pitchFamily="50" charset="-127"/>
              </a:rPr>
              <a:t>Input</a:t>
            </a:r>
          </a:p>
          <a:p>
            <a:pPr defTabSz="762000">
              <a:lnSpc>
                <a:spcPct val="90000"/>
              </a:lnSpc>
            </a:pPr>
            <a:endParaRPr kumimoji="1" lang="en-US" altLang="ko-KR" b="1">
              <a:ea typeface="굴림" pitchFamily="50" charset="-127"/>
            </a:endParaRPr>
          </a:p>
          <a:p>
            <a:pPr defTabSz="762000">
              <a:lnSpc>
                <a:spcPct val="90000"/>
              </a:lnSpc>
            </a:pPr>
            <a:r>
              <a:rPr kumimoji="1" lang="en-US" altLang="ko-KR" b="1">
                <a:ea typeface="굴림" pitchFamily="50" charset="-127"/>
              </a:rPr>
              <a:t>       </a:t>
            </a:r>
            <a:r>
              <a:rPr kumimoji="1" lang="en-US" altLang="ko-KR" sz="1400" b="1">
                <a:ea typeface="굴림" pitchFamily="50" charset="-127"/>
              </a:rPr>
              <a:t>LOOP,</a:t>
            </a:r>
            <a:r>
              <a:rPr kumimoji="1" lang="en-US" altLang="ko-KR" b="1">
                <a:ea typeface="굴림" pitchFamily="50" charset="-127"/>
              </a:rPr>
              <a:t>     </a:t>
            </a:r>
            <a:r>
              <a:rPr kumimoji="1" lang="en-US" altLang="ko-KR" sz="1400" b="1">
                <a:ea typeface="굴림" pitchFamily="50" charset="-127"/>
              </a:rPr>
              <a:t>SKI     DEV</a:t>
            </a:r>
          </a:p>
          <a:p>
            <a:pPr defTabSz="762000">
              <a:lnSpc>
                <a:spcPct val="90000"/>
              </a:lnSpc>
            </a:pPr>
            <a:r>
              <a:rPr kumimoji="1" lang="en-US" altLang="ko-KR" sz="1400" b="1">
                <a:ea typeface="굴림" pitchFamily="50" charset="-127"/>
              </a:rPr>
              <a:t>                           BUN   LOOP</a:t>
            </a:r>
          </a:p>
          <a:p>
            <a:pPr defTabSz="762000">
              <a:lnSpc>
                <a:spcPct val="90000"/>
              </a:lnSpc>
            </a:pPr>
            <a:r>
              <a:rPr kumimoji="1" lang="en-US" altLang="ko-KR" sz="1400" b="1">
                <a:ea typeface="굴림" pitchFamily="50" charset="-127"/>
              </a:rPr>
              <a:t>                           INP     DEV</a:t>
            </a:r>
          </a:p>
          <a:p>
            <a:pPr defTabSz="762000">
              <a:lnSpc>
                <a:spcPct val="90000"/>
              </a:lnSpc>
            </a:pPr>
            <a:endParaRPr kumimoji="1" lang="en-US" altLang="ko-KR" sz="1400" b="1">
              <a:ea typeface="굴림" pitchFamily="50" charset="-127"/>
            </a:endParaRPr>
          </a:p>
          <a:p>
            <a:pPr defTabSz="762000">
              <a:lnSpc>
                <a:spcPct val="90000"/>
              </a:lnSpc>
            </a:pPr>
            <a:endParaRPr kumimoji="1" lang="en-US" altLang="ko-KR" sz="1400" b="1">
              <a:ea typeface="굴림" pitchFamily="50" charset="-127"/>
            </a:endParaRPr>
          </a:p>
          <a:p>
            <a:pPr defTabSz="762000">
              <a:lnSpc>
                <a:spcPct val="90000"/>
              </a:lnSpc>
            </a:pPr>
            <a:r>
              <a:rPr kumimoji="1" lang="en-US" altLang="ko-KR" b="1">
                <a:ea typeface="굴림" pitchFamily="50" charset="-127"/>
              </a:rPr>
              <a:t>Output</a:t>
            </a:r>
            <a:endParaRPr kumimoji="1" lang="en-US" altLang="ko-KR" sz="1400" b="1">
              <a:ea typeface="굴림" pitchFamily="50" charset="-127"/>
            </a:endParaRPr>
          </a:p>
          <a:p>
            <a:pPr defTabSz="762000">
              <a:lnSpc>
                <a:spcPct val="90000"/>
              </a:lnSpc>
            </a:pPr>
            <a:endParaRPr kumimoji="1" lang="en-US" altLang="ko-KR" sz="1400" b="1">
              <a:ea typeface="굴림" pitchFamily="50" charset="-127"/>
            </a:endParaRPr>
          </a:p>
          <a:p>
            <a:pPr defTabSz="762000">
              <a:lnSpc>
                <a:spcPct val="90000"/>
              </a:lnSpc>
            </a:pPr>
            <a:r>
              <a:rPr kumimoji="1" lang="en-US" altLang="ko-KR" sz="1400" b="1">
                <a:ea typeface="굴림" pitchFamily="50" charset="-127"/>
              </a:rPr>
              <a:t>         LOOP,       LDA    DATA</a:t>
            </a:r>
          </a:p>
          <a:p>
            <a:pPr defTabSz="762000">
              <a:lnSpc>
                <a:spcPct val="90000"/>
              </a:lnSpc>
            </a:pPr>
            <a:r>
              <a:rPr kumimoji="1" lang="en-US" altLang="ko-KR" sz="1400" b="1">
                <a:ea typeface="굴림" pitchFamily="50" charset="-127"/>
              </a:rPr>
              <a:t>         LOP,          SKO   DEV</a:t>
            </a:r>
          </a:p>
          <a:p>
            <a:pPr defTabSz="762000">
              <a:lnSpc>
                <a:spcPct val="90000"/>
              </a:lnSpc>
            </a:pPr>
            <a:r>
              <a:rPr kumimoji="1" lang="en-US" altLang="ko-KR" sz="1400" b="1">
                <a:ea typeface="굴림" pitchFamily="50" charset="-127"/>
              </a:rPr>
              <a:t>                           BUN   LOP</a:t>
            </a:r>
          </a:p>
          <a:p>
            <a:pPr defTabSz="762000">
              <a:lnSpc>
                <a:spcPct val="90000"/>
              </a:lnSpc>
            </a:pPr>
            <a:r>
              <a:rPr kumimoji="1" lang="en-US" altLang="ko-KR" sz="1400" b="1">
                <a:ea typeface="굴림" pitchFamily="50" charset="-127"/>
              </a:rPr>
              <a:t>                           OUT   DEV</a:t>
            </a: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p:spPr>
        <p:txBody>
          <a:bodyPr/>
          <a:lstStyle/>
          <a:p>
            <a:r>
              <a:rPr lang="en-US"/>
              <a:t>Computer Architecture BCA 203 by Ruby Dahiya</a:t>
            </a:r>
          </a:p>
        </p:txBody>
      </p:sp>
      <p:sp>
        <p:nvSpPr>
          <p:cNvPr id="7171" name="Slide Number Placeholder 5"/>
          <p:cNvSpPr>
            <a:spLocks noGrp="1"/>
          </p:cNvSpPr>
          <p:nvPr>
            <p:ph type="sldNum" sz="quarter" idx="12"/>
          </p:nvPr>
        </p:nvSpPr>
        <p:spPr>
          <a:noFill/>
        </p:spPr>
        <p:txBody>
          <a:bodyPr/>
          <a:lstStyle/>
          <a:p>
            <a:fld id="{D3B3F54D-71C7-41B3-9669-7F33B1860601}" type="slidenum">
              <a:rPr lang="en-US" smtClean="0"/>
              <a:pPr/>
              <a:t>109</a:t>
            </a:fld>
            <a:endParaRPr lang="en-US"/>
          </a:p>
        </p:txBody>
      </p:sp>
      <p:sp>
        <p:nvSpPr>
          <p:cNvPr id="7172" name="Rectangle 2"/>
          <p:cNvSpPr>
            <a:spLocks noGrp="1" noChangeArrowheads="1"/>
          </p:cNvSpPr>
          <p:nvPr>
            <p:ph type="title"/>
          </p:nvPr>
        </p:nvSpPr>
        <p:spPr>
          <a:xfrm>
            <a:off x="457200" y="0"/>
            <a:ext cx="7988300" cy="793750"/>
          </a:xfrm>
          <a:noFill/>
        </p:spPr>
        <p:txBody>
          <a:bodyPr lIns="63500" tIns="25400" rIns="63500" bIns="25400"/>
          <a:lstStyle/>
          <a:p>
            <a:pPr eaLnBrk="1" hangingPunct="1"/>
            <a:r>
              <a:rPr lang="en-US" altLang="ko-KR" sz="3200" b="1">
                <a:solidFill>
                  <a:srgbClr val="FF0000"/>
                </a:solidFill>
                <a:ea typeface="굴림" pitchFamily="50" charset="-127"/>
              </a:rPr>
              <a:t>Interrupt  Initiated  Input/Output</a:t>
            </a:r>
          </a:p>
        </p:txBody>
      </p:sp>
      <p:sp>
        <p:nvSpPr>
          <p:cNvPr id="7173" name="Rectangle 3"/>
          <p:cNvSpPr>
            <a:spLocks noChangeArrowheads="1"/>
          </p:cNvSpPr>
          <p:nvPr/>
        </p:nvSpPr>
        <p:spPr bwMode="auto">
          <a:xfrm>
            <a:off x="501650" y="703263"/>
            <a:ext cx="8569325" cy="3408362"/>
          </a:xfrm>
          <a:prstGeom prst="rect">
            <a:avLst/>
          </a:prstGeom>
          <a:noFill/>
          <a:ln w="12700">
            <a:noFill/>
            <a:miter lim="800000"/>
            <a:headEnd/>
            <a:tailEnd/>
          </a:ln>
        </p:spPr>
        <p:txBody>
          <a:bodyPr lIns="63500" tIns="25400" rIns="63500" bIns="25400">
            <a:spAutoFit/>
          </a:bodyPr>
          <a:lstStyle/>
          <a:p>
            <a:pPr defTabSz="762000">
              <a:lnSpc>
                <a:spcPct val="102000"/>
              </a:lnSpc>
              <a:buFontTx/>
              <a:buChar char="•"/>
            </a:pPr>
            <a:r>
              <a:rPr kumimoji="1" lang="en-US" altLang="ko-KR" sz="2400">
                <a:latin typeface="Times New Roman" pitchFamily="18" charset="0"/>
                <a:ea typeface="굴림" pitchFamily="50" charset="-127"/>
              </a:rPr>
              <a:t> Open communication only when some data has to be passed --&gt; </a:t>
            </a:r>
            <a:r>
              <a:rPr kumimoji="1" lang="en-US" altLang="ko-KR" sz="2400" i="1">
                <a:latin typeface="Times New Roman" pitchFamily="18" charset="0"/>
                <a:ea typeface="굴림" pitchFamily="50" charset="-127"/>
              </a:rPr>
              <a:t>interrupt</a:t>
            </a:r>
            <a:r>
              <a:rPr kumimoji="1" lang="en-US" altLang="ko-KR" sz="2400">
                <a:latin typeface="Times New Roman" pitchFamily="18" charset="0"/>
                <a:ea typeface="굴림" pitchFamily="50" charset="-127"/>
              </a:rPr>
              <a:t>.</a:t>
            </a:r>
          </a:p>
          <a:p>
            <a:pPr defTabSz="762000">
              <a:lnSpc>
                <a:spcPct val="102000"/>
              </a:lnSpc>
              <a:buFontTx/>
              <a:buChar char="•"/>
            </a:pPr>
            <a:r>
              <a:rPr kumimoji="1" lang="en-US" altLang="ko-KR" sz="2400">
                <a:latin typeface="Times New Roman" pitchFamily="18" charset="0"/>
                <a:ea typeface="굴림" pitchFamily="50" charset="-127"/>
              </a:rPr>
              <a:t> The I/O interface, instead of the CPU, monitors the I/O device. </a:t>
            </a:r>
          </a:p>
          <a:p>
            <a:pPr defTabSz="762000">
              <a:lnSpc>
                <a:spcPct val="102000"/>
              </a:lnSpc>
              <a:buFontTx/>
              <a:buChar char="•"/>
            </a:pPr>
            <a:r>
              <a:rPr kumimoji="1" lang="en-US" altLang="ko-KR" sz="2400">
                <a:latin typeface="Times New Roman" pitchFamily="18" charset="0"/>
                <a:ea typeface="굴림" pitchFamily="50" charset="-127"/>
              </a:rPr>
              <a:t> When the interface founds that the I/O device is ready for data transfer, it generates an interrupt request to the CPU</a:t>
            </a:r>
          </a:p>
          <a:p>
            <a:pPr defTabSz="762000">
              <a:lnSpc>
                <a:spcPct val="102000"/>
              </a:lnSpc>
              <a:buFontTx/>
              <a:buChar char="•"/>
            </a:pPr>
            <a:r>
              <a:rPr kumimoji="1" lang="en-US" altLang="ko-KR" sz="2400">
                <a:latin typeface="Times New Roman" pitchFamily="18" charset="0"/>
                <a:ea typeface="굴림" pitchFamily="50" charset="-127"/>
              </a:rPr>
              <a:t> Upon detecting an interrupt, the CPU stops momentarily the task it is doing, branches to the service routine to process the data transfer, and then returns to the task it was performing.</a:t>
            </a:r>
          </a:p>
          <a:p>
            <a:pPr defTabSz="762000" latinLnBrk="1">
              <a:lnSpc>
                <a:spcPct val="102000"/>
              </a:lnSpc>
              <a:buFontTx/>
              <a:buChar char="•"/>
            </a:pPr>
            <a:endParaRPr kumimoji="1" lang="en-US" altLang="ko-KR" sz="2400">
              <a:latin typeface="Times New Roman" pitchFamily="18" charset="0"/>
              <a:ea typeface="굴림" pitchFamily="50" charset="-127"/>
            </a:endParaRPr>
          </a:p>
        </p:txBody>
      </p:sp>
      <p:sp>
        <p:nvSpPr>
          <p:cNvPr id="7174" name="Rectangle 4"/>
          <p:cNvSpPr>
            <a:spLocks noChangeArrowheads="1"/>
          </p:cNvSpPr>
          <p:nvPr/>
        </p:nvSpPr>
        <p:spPr bwMode="auto">
          <a:xfrm>
            <a:off x="263525" y="3994150"/>
            <a:ext cx="8575675" cy="1858963"/>
          </a:xfrm>
          <a:prstGeom prst="rect">
            <a:avLst/>
          </a:prstGeom>
          <a:noFill/>
          <a:ln w="12700">
            <a:noFill/>
            <a:miter lim="800000"/>
            <a:headEnd/>
            <a:tailEnd/>
          </a:ln>
        </p:spPr>
        <p:txBody>
          <a:bodyPr lIns="63500" tIns="25400" rIns="63500" bIns="25400">
            <a:spAutoFit/>
          </a:bodyPr>
          <a:lstStyle/>
          <a:p>
            <a:pPr defTabSz="762000">
              <a:buFontTx/>
              <a:buChar char="•"/>
            </a:pPr>
            <a:r>
              <a:rPr kumimoji="1" lang="en-US" altLang="ko-KR" sz="2400" b="1">
                <a:latin typeface="Times New Roman" pitchFamily="18" charset="0"/>
                <a:ea typeface="굴림" pitchFamily="50" charset="-127"/>
              </a:rPr>
              <a:t>IEN (Interrupt-enable flip-flop): </a:t>
            </a:r>
          </a:p>
          <a:p>
            <a:pPr defTabSz="762000"/>
            <a:r>
              <a:rPr kumimoji="1" lang="en-US" altLang="ko-KR" sz="2400">
                <a:latin typeface="Times New Roman" pitchFamily="18" charset="0"/>
                <a:ea typeface="굴림" pitchFamily="50" charset="-127"/>
              </a:rPr>
              <a:t> - can be set and cleared by instructions.</a:t>
            </a:r>
          </a:p>
          <a:p>
            <a:pPr defTabSz="762000"/>
            <a:r>
              <a:rPr kumimoji="1" lang="en-US" altLang="ko-KR" sz="2400">
                <a:latin typeface="Times New Roman" pitchFamily="18" charset="0"/>
                <a:ea typeface="굴림" pitchFamily="50" charset="-127"/>
              </a:rPr>
              <a:t> - when cleared, the computer cannot be interrupted</a:t>
            </a:r>
          </a:p>
          <a:p>
            <a:pPr defTabSz="762000"/>
            <a:endParaRPr kumimoji="1" lang="en-US" altLang="ko-KR" sz="2400">
              <a:latin typeface="Times New Roman" pitchFamily="18" charset="0"/>
              <a:ea typeface="굴림" pitchFamily="50" charset="-127"/>
            </a:endParaRPr>
          </a:p>
          <a:p>
            <a:pPr defTabSz="762000" eaLnBrk="1">
              <a:lnSpc>
                <a:spcPct val="95000"/>
              </a:lnSpc>
            </a:pPr>
            <a:endParaRPr kumimoji="1" lang="en-US" altLang="ko-KR" sz="2400">
              <a:latin typeface="Times New Roman" pitchFamily="18" charset="0"/>
              <a:ea typeface="굴림" pitchFamily="50" charset="-127"/>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2"/>
          <p:cNvSpPr>
            <a:spLocks noGrp="1"/>
          </p:cNvSpPr>
          <p:nvPr>
            <p:ph type="ftr" sz="quarter" idx="11"/>
          </p:nvPr>
        </p:nvSpPr>
        <p:spPr>
          <a:noFill/>
        </p:spPr>
        <p:txBody>
          <a:bodyPr/>
          <a:lstStyle/>
          <a:p>
            <a:r>
              <a:rPr lang="en-US"/>
              <a:t>Computer Architecture BCA- 203 by Ruby Dahiya</a:t>
            </a:r>
          </a:p>
        </p:txBody>
      </p:sp>
      <p:sp>
        <p:nvSpPr>
          <p:cNvPr id="4099" name="Slide Number Placeholder 3"/>
          <p:cNvSpPr>
            <a:spLocks noGrp="1"/>
          </p:cNvSpPr>
          <p:nvPr>
            <p:ph type="sldNum" sz="quarter" idx="12"/>
          </p:nvPr>
        </p:nvSpPr>
        <p:spPr>
          <a:noFill/>
        </p:spPr>
        <p:txBody>
          <a:bodyPr/>
          <a:lstStyle/>
          <a:p>
            <a:fld id="{8F092662-1146-4A6C-9382-B66DF87B21DC}" type="slidenum">
              <a:rPr lang="en-US" smtClean="0"/>
              <a:pPr/>
              <a:t>11</a:t>
            </a:fld>
            <a:endParaRPr lang="en-US"/>
          </a:p>
        </p:txBody>
      </p:sp>
      <p:sp>
        <p:nvSpPr>
          <p:cNvPr id="4100" name="Rectangle 2"/>
          <p:cNvSpPr>
            <a:spLocks noGrp="1" noChangeArrowheads="1"/>
          </p:cNvSpPr>
          <p:nvPr>
            <p:ph type="title" idx="4294967295"/>
          </p:nvPr>
        </p:nvSpPr>
        <p:spPr>
          <a:xfrm>
            <a:off x="177800" y="295275"/>
            <a:ext cx="8809038" cy="600075"/>
          </a:xfrm>
          <a:noFill/>
        </p:spPr>
        <p:txBody>
          <a:bodyPr lIns="63500" tIns="25400" rIns="63500" bIns="25400" anchor="t">
            <a:spAutoFit/>
          </a:bodyPr>
          <a:lstStyle/>
          <a:p>
            <a:pPr eaLnBrk="1" hangingPunct="1"/>
            <a:r>
              <a:rPr lang="en-US" altLang="ko-KR" sz="3600" b="1">
                <a:solidFill>
                  <a:srgbClr val="FF0000"/>
                </a:solidFill>
                <a:ea typeface="굴림" pitchFamily="50" charset="-127"/>
              </a:rPr>
              <a:t>Organization Of A Digital System</a:t>
            </a:r>
          </a:p>
        </p:txBody>
      </p:sp>
      <p:sp>
        <p:nvSpPr>
          <p:cNvPr id="6147" name="Rectangle 3"/>
          <p:cNvSpPr>
            <a:spLocks noChangeArrowheads="1"/>
          </p:cNvSpPr>
          <p:nvPr/>
        </p:nvSpPr>
        <p:spPr bwMode="auto">
          <a:xfrm>
            <a:off x="1422400" y="1987550"/>
            <a:ext cx="6245225" cy="3665538"/>
          </a:xfrm>
          <a:prstGeom prst="rect">
            <a:avLst/>
          </a:prstGeom>
          <a:noFill/>
          <a:ln w="12700">
            <a:noFill/>
            <a:miter lim="800000"/>
            <a:headEnd/>
            <a:tailEnd/>
          </a:ln>
        </p:spPr>
        <p:txBody>
          <a:bodyPr lIns="63500" tIns="25400" rIns="63500" bIns="25400">
            <a:spAutoFit/>
          </a:bodyPr>
          <a:lstStyle/>
          <a:p>
            <a:pPr defTabSz="762000">
              <a:lnSpc>
                <a:spcPct val="90000"/>
              </a:lnSpc>
            </a:pPr>
            <a:r>
              <a:rPr kumimoji="1" lang="en-US" altLang="ko-KR" sz="2400">
                <a:latin typeface="Times New Roman" pitchFamily="18" charset="0"/>
                <a:ea typeface="굴림" pitchFamily="50" charset="-127"/>
              </a:rPr>
              <a:t>- Set of registers and their functions</a:t>
            </a:r>
          </a:p>
          <a:p>
            <a:pPr defTabSz="762000">
              <a:lnSpc>
                <a:spcPct val="90000"/>
              </a:lnSpc>
              <a:buFontTx/>
              <a:buChar char="-"/>
            </a:pPr>
            <a:endParaRPr kumimoji="1" lang="en-US" altLang="ko-KR" sz="2400">
              <a:latin typeface="Times New Roman" pitchFamily="18" charset="0"/>
              <a:ea typeface="굴림" pitchFamily="50" charset="-127"/>
            </a:endParaRPr>
          </a:p>
          <a:p>
            <a:pPr defTabSz="762000">
              <a:lnSpc>
                <a:spcPct val="90000"/>
              </a:lnSpc>
            </a:pPr>
            <a:r>
              <a:rPr kumimoji="1" lang="en-US" altLang="ko-KR" sz="2400">
                <a:latin typeface="Times New Roman" pitchFamily="18" charset="0"/>
                <a:ea typeface="굴림" pitchFamily="50" charset="-127"/>
              </a:rPr>
              <a:t>- Micro-operations set </a:t>
            </a:r>
          </a:p>
          <a:p>
            <a:pPr defTabSz="762000">
              <a:lnSpc>
                <a:spcPct val="90000"/>
              </a:lnSpc>
              <a:buFontTx/>
              <a:buChar char="-"/>
            </a:pPr>
            <a:endParaRPr kumimoji="1" lang="en-US" altLang="ko-KR" sz="2400">
              <a:latin typeface="Times New Roman" pitchFamily="18" charset="0"/>
              <a:ea typeface="굴림" pitchFamily="50" charset="-127"/>
            </a:endParaRPr>
          </a:p>
          <a:p>
            <a:pPr defTabSz="762000">
              <a:lnSpc>
                <a:spcPct val="90000"/>
              </a:lnSpc>
            </a:pPr>
            <a:r>
              <a:rPr kumimoji="1" lang="en-US" altLang="ko-KR" sz="2400">
                <a:latin typeface="Times New Roman" pitchFamily="18" charset="0"/>
                <a:ea typeface="굴림" pitchFamily="50" charset="-127"/>
              </a:rPr>
              <a:t>      Set of allowable microoperations provided</a:t>
            </a:r>
          </a:p>
          <a:p>
            <a:pPr defTabSz="762000">
              <a:lnSpc>
                <a:spcPct val="90000"/>
              </a:lnSpc>
            </a:pPr>
            <a:r>
              <a:rPr kumimoji="1" lang="en-US" altLang="ko-KR" sz="2400">
                <a:latin typeface="Times New Roman" pitchFamily="18" charset="0"/>
                <a:ea typeface="굴림" pitchFamily="50" charset="-127"/>
              </a:rPr>
              <a:t>      by the organization of the computer</a:t>
            </a:r>
          </a:p>
          <a:p>
            <a:pPr defTabSz="762000">
              <a:lnSpc>
                <a:spcPct val="90000"/>
              </a:lnSpc>
            </a:pPr>
            <a:endParaRPr kumimoji="1" lang="en-US" altLang="ko-KR" sz="2400">
              <a:latin typeface="Times New Roman" pitchFamily="18" charset="0"/>
              <a:ea typeface="굴림" pitchFamily="50" charset="-127"/>
            </a:endParaRPr>
          </a:p>
          <a:p>
            <a:pPr defTabSz="762000">
              <a:lnSpc>
                <a:spcPct val="90000"/>
              </a:lnSpc>
            </a:pPr>
            <a:r>
              <a:rPr kumimoji="1" lang="en-US" altLang="ko-KR" sz="2400">
                <a:latin typeface="Times New Roman" pitchFamily="18" charset="0"/>
                <a:ea typeface="굴림" pitchFamily="50" charset="-127"/>
              </a:rPr>
              <a:t>- Control signals that initiate the sequence of </a:t>
            </a:r>
          </a:p>
          <a:p>
            <a:pPr defTabSz="762000">
              <a:lnSpc>
                <a:spcPct val="90000"/>
              </a:lnSpc>
            </a:pPr>
            <a:r>
              <a:rPr kumimoji="1" lang="en-US" altLang="ko-KR" sz="2400">
                <a:latin typeface="Times New Roman" pitchFamily="18" charset="0"/>
                <a:ea typeface="굴림" pitchFamily="50" charset="-127"/>
              </a:rPr>
              <a:t>  microoperations (to perform the functions)</a:t>
            </a:r>
          </a:p>
          <a:p>
            <a:pPr defTabSz="762000">
              <a:lnSpc>
                <a:spcPct val="90000"/>
              </a:lnSpc>
            </a:pPr>
            <a:endParaRPr kumimoji="1" lang="en-US" altLang="ko-KR" sz="2400">
              <a:latin typeface="Times New Roman" pitchFamily="18" charset="0"/>
              <a:ea typeface="굴림" pitchFamily="50" charset="-127"/>
            </a:endParaRPr>
          </a:p>
          <a:p>
            <a:pPr defTabSz="762000" latinLnBrk="1">
              <a:lnSpc>
                <a:spcPct val="90000"/>
              </a:lnSpc>
            </a:pPr>
            <a:endParaRPr kumimoji="1" lang="en-US" altLang="ko-KR" sz="2400">
              <a:latin typeface="Times New Roman" pitchFamily="18" charset="0"/>
              <a:ea typeface="굴림" pitchFamily="50" charset="-127"/>
            </a:endParaRPr>
          </a:p>
        </p:txBody>
      </p:sp>
      <p:sp>
        <p:nvSpPr>
          <p:cNvPr id="6148" name="Rectangle 6"/>
          <p:cNvSpPr>
            <a:spLocks noChangeArrowheads="1"/>
          </p:cNvSpPr>
          <p:nvPr/>
        </p:nvSpPr>
        <p:spPr bwMode="auto">
          <a:xfrm>
            <a:off x="754063" y="1441450"/>
            <a:ext cx="7396162" cy="417513"/>
          </a:xfrm>
          <a:prstGeom prst="rect">
            <a:avLst/>
          </a:prstGeom>
          <a:noFill/>
          <a:ln w="25400">
            <a:noFill/>
            <a:miter lim="800000"/>
            <a:headEnd/>
            <a:tailEnd/>
          </a:ln>
        </p:spPr>
        <p:txBody>
          <a:bodyPr wrap="none" lIns="90488" tIns="44450" rIns="90488" bIns="44450">
            <a:spAutoFit/>
          </a:bodyPr>
          <a:lstStyle/>
          <a:p>
            <a:pPr defTabSz="762000">
              <a:lnSpc>
                <a:spcPct val="90000"/>
              </a:lnSpc>
              <a:buFontTx/>
              <a:buChar char="•"/>
            </a:pPr>
            <a:r>
              <a:rPr kumimoji="1" lang="en-US" altLang="ko-KR" sz="2400" b="1">
                <a:latin typeface="Times New Roman" pitchFamily="18" charset="0"/>
                <a:ea typeface="굴림" pitchFamily="50" charset="-127"/>
              </a:rPr>
              <a:t> Definition of the (internal) organization of a computer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p>
            <a:r>
              <a:rPr lang="en-US"/>
              <a:t>Computer Architecture BCA 203 by Ruby Dahiya</a:t>
            </a:r>
          </a:p>
        </p:txBody>
      </p:sp>
      <p:sp>
        <p:nvSpPr>
          <p:cNvPr id="8195" name="Slide Number Placeholder 5"/>
          <p:cNvSpPr>
            <a:spLocks noGrp="1"/>
          </p:cNvSpPr>
          <p:nvPr>
            <p:ph type="sldNum" sz="quarter" idx="12"/>
          </p:nvPr>
        </p:nvSpPr>
        <p:spPr>
          <a:noFill/>
        </p:spPr>
        <p:txBody>
          <a:bodyPr/>
          <a:lstStyle/>
          <a:p>
            <a:fld id="{B19B8A0C-BE4C-419B-B33E-96E20B892C0A}" type="slidenum">
              <a:rPr lang="en-US" smtClean="0"/>
              <a:pPr/>
              <a:t>110</a:t>
            </a:fld>
            <a:endParaRPr lang="en-US"/>
          </a:p>
        </p:txBody>
      </p:sp>
      <p:sp>
        <p:nvSpPr>
          <p:cNvPr id="8196" name="Rectangle 2"/>
          <p:cNvSpPr>
            <a:spLocks noGrp="1" noChangeArrowheads="1"/>
          </p:cNvSpPr>
          <p:nvPr>
            <p:ph type="title"/>
          </p:nvPr>
        </p:nvSpPr>
        <p:spPr/>
        <p:txBody>
          <a:bodyPr/>
          <a:lstStyle/>
          <a:p>
            <a:pPr eaLnBrk="1" hangingPunct="1"/>
            <a:r>
              <a:rPr lang="en-US" sz="3600" b="1">
                <a:solidFill>
                  <a:srgbClr val="FF0000"/>
                </a:solidFill>
              </a:rPr>
              <a:t>Flowchart Of Interrupt Cycle</a:t>
            </a:r>
          </a:p>
        </p:txBody>
      </p:sp>
      <p:sp>
        <p:nvSpPr>
          <p:cNvPr id="8197" name="Rectangle 3"/>
          <p:cNvSpPr>
            <a:spLocks noGrp="1" noChangeArrowheads="1"/>
          </p:cNvSpPr>
          <p:nvPr>
            <p:ph type="body" idx="1"/>
          </p:nvPr>
        </p:nvSpPr>
        <p:spPr/>
        <p:txBody>
          <a:bodyPr/>
          <a:lstStyle/>
          <a:p>
            <a:pPr eaLnBrk="1" hangingPunct="1">
              <a:buFontTx/>
              <a:buNone/>
            </a:pPr>
            <a:r>
              <a:rPr kumimoji="1" lang="en-US" altLang="ko-KR" sz="2800">
                <a:latin typeface="Times New Roman" pitchFamily="18" charset="0"/>
                <a:ea typeface="굴림" pitchFamily="50" charset="-127"/>
              </a:rPr>
              <a:t>- The interrupt cycle is a HW implementation of a branch and save return address operation.</a:t>
            </a:r>
          </a:p>
          <a:p>
            <a:pPr eaLnBrk="1" hangingPunct="1">
              <a:buFontTx/>
              <a:buNone/>
            </a:pPr>
            <a:r>
              <a:rPr kumimoji="1" lang="en-US" altLang="ko-KR" sz="2800">
                <a:latin typeface="Times New Roman" pitchFamily="18" charset="0"/>
                <a:ea typeface="굴림" pitchFamily="50" charset="-127"/>
              </a:rPr>
              <a:t>- At the beginning of the next instruction cycle, the </a:t>
            </a:r>
          </a:p>
          <a:p>
            <a:pPr eaLnBrk="1" hangingPunct="1">
              <a:buFontTx/>
              <a:buNone/>
            </a:pPr>
            <a:r>
              <a:rPr kumimoji="1" lang="en-US" altLang="ko-KR" sz="2800">
                <a:latin typeface="Times New Roman" pitchFamily="18" charset="0"/>
                <a:ea typeface="굴림" pitchFamily="50" charset="-127"/>
              </a:rPr>
              <a:t>   	instruction that is read from memory is in address 1.</a:t>
            </a:r>
          </a:p>
          <a:p>
            <a:pPr eaLnBrk="1" hangingPunct="1">
              <a:buFontTx/>
              <a:buNone/>
            </a:pPr>
            <a:r>
              <a:rPr kumimoji="1" lang="en-US" altLang="ko-KR" sz="2800">
                <a:latin typeface="Times New Roman" pitchFamily="18" charset="0"/>
                <a:ea typeface="굴림" pitchFamily="50" charset="-127"/>
              </a:rPr>
              <a:t>- At memory address 1, the programmer must store a branch instruction </a:t>
            </a:r>
          </a:p>
          <a:p>
            <a:pPr eaLnBrk="1" hangingPunct="1">
              <a:buFontTx/>
              <a:buNone/>
            </a:pPr>
            <a:r>
              <a:rPr kumimoji="1" lang="en-US" altLang="ko-KR" sz="2800">
                <a:latin typeface="Times New Roman" pitchFamily="18" charset="0"/>
                <a:ea typeface="굴림" pitchFamily="50" charset="-127"/>
              </a:rPr>
              <a:t>	that sends the control to an interrupt service routine</a:t>
            </a:r>
          </a:p>
          <a:p>
            <a:pPr eaLnBrk="1" hangingPunct="1">
              <a:buFontTx/>
              <a:buNone/>
            </a:pPr>
            <a:r>
              <a:rPr kumimoji="1" lang="en-US" altLang="ko-KR" sz="2800">
                <a:latin typeface="Times New Roman" pitchFamily="18" charset="0"/>
                <a:ea typeface="굴림" pitchFamily="50" charset="-127"/>
              </a:rPr>
              <a:t>- The instruction that returns the control to the original </a:t>
            </a:r>
          </a:p>
          <a:p>
            <a:pPr eaLnBrk="1" hangingPunct="1">
              <a:buFontTx/>
              <a:buNone/>
            </a:pPr>
            <a:r>
              <a:rPr kumimoji="1" lang="en-US" altLang="ko-KR" sz="2800">
                <a:latin typeface="Times New Roman" pitchFamily="18" charset="0"/>
                <a:ea typeface="굴림" pitchFamily="50" charset="-127"/>
              </a:rPr>
              <a:t>	program is  "indirect BUN   0"</a:t>
            </a:r>
          </a:p>
          <a:p>
            <a:pPr eaLnBrk="1" hangingPunct="1">
              <a:buFontTx/>
              <a:buNone/>
            </a:pPr>
            <a:endParaRPr lang="en-US" sz="2800">
              <a:latin typeface="Times New Roman" pitchFamily="18"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p:spPr>
        <p:txBody>
          <a:bodyPr/>
          <a:lstStyle/>
          <a:p>
            <a:r>
              <a:rPr lang="en-US"/>
              <a:t>Computer Architecture BCA 203 by Ruby Dahiya</a:t>
            </a:r>
          </a:p>
        </p:txBody>
      </p:sp>
      <p:sp>
        <p:nvSpPr>
          <p:cNvPr id="9219" name="Slide Number Placeholder 5"/>
          <p:cNvSpPr>
            <a:spLocks noGrp="1"/>
          </p:cNvSpPr>
          <p:nvPr>
            <p:ph type="sldNum" sz="quarter" idx="12"/>
          </p:nvPr>
        </p:nvSpPr>
        <p:spPr>
          <a:noFill/>
        </p:spPr>
        <p:txBody>
          <a:bodyPr/>
          <a:lstStyle/>
          <a:p>
            <a:fld id="{0D4C9A91-40FE-40FA-B469-DE6CEF13E73C}" type="slidenum">
              <a:rPr lang="en-US" smtClean="0"/>
              <a:pPr/>
              <a:t>111</a:t>
            </a:fld>
            <a:endParaRPr lang="en-US"/>
          </a:p>
        </p:txBody>
      </p:sp>
      <p:sp>
        <p:nvSpPr>
          <p:cNvPr id="9220" name="Rectangle 2"/>
          <p:cNvSpPr>
            <a:spLocks noGrp="1" noChangeArrowheads="1"/>
          </p:cNvSpPr>
          <p:nvPr>
            <p:ph type="title"/>
          </p:nvPr>
        </p:nvSpPr>
        <p:spPr>
          <a:xfrm>
            <a:off x="457200" y="274638"/>
            <a:ext cx="8229600" cy="182562"/>
          </a:xfrm>
        </p:spPr>
        <p:txBody>
          <a:bodyPr>
            <a:normAutofit fontScale="90000"/>
          </a:bodyPr>
          <a:lstStyle/>
          <a:p>
            <a:pPr eaLnBrk="1" hangingPunct="1"/>
            <a:endParaRPr lang="en-US" sz="4000"/>
          </a:p>
        </p:txBody>
      </p:sp>
      <p:pic>
        <p:nvPicPr>
          <p:cNvPr id="9221" name="Picture 8" descr="io"/>
          <p:cNvPicPr>
            <a:picLocks noChangeAspect="1" noChangeArrowheads="1"/>
          </p:cNvPicPr>
          <p:nvPr/>
        </p:nvPicPr>
        <p:blipFill>
          <a:blip r:embed="rId2">
            <a:lum bright="-42000" contrast="76000"/>
          </a:blip>
          <a:srcRect l="8040" t="7059" r="71330" b="40941"/>
          <a:stretch>
            <a:fillRect/>
          </a:stretch>
        </p:blipFill>
        <p:spPr bwMode="auto">
          <a:xfrm>
            <a:off x="0" y="-152400"/>
            <a:ext cx="9144000" cy="7010400"/>
          </a:xfrm>
          <a:prstGeom prst="rect">
            <a:avLst/>
          </a:prstGeom>
          <a:noFill/>
          <a:ln w="9525">
            <a:noFill/>
            <a:miter lim="800000"/>
            <a:headEnd/>
            <a:tailEnd/>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B0F0"/>
          </a:solidFill>
        </p:spPr>
        <p:txBody>
          <a:bodyPr>
            <a:normAutofit/>
          </a:bodyPr>
          <a:lstStyle/>
          <a:p>
            <a:r>
              <a:rPr lang="en-US" b="1" dirty="0">
                <a:solidFill>
                  <a:srgbClr val="FF0000"/>
                </a:solidFill>
              </a:rPr>
              <a:t>Lecture - 14</a:t>
            </a:r>
          </a:p>
        </p:txBody>
      </p:sp>
      <p:sp>
        <p:nvSpPr>
          <p:cNvPr id="3" name="Subtitle 2"/>
          <p:cNvSpPr>
            <a:spLocks noGrp="1"/>
          </p:cNvSpPr>
          <p:nvPr>
            <p:ph type="subTitle" idx="1"/>
          </p:nvPr>
        </p:nvSpPr>
        <p:spPr/>
        <p:txBody>
          <a:bodyPr/>
          <a:lstStyle/>
          <a:p>
            <a:r>
              <a:rPr lang="en-US" b="1" dirty="0">
                <a:solidFill>
                  <a:schemeClr val="tx1"/>
                </a:solidFill>
              </a:rPr>
              <a:t>Design of Basic Computer</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b="1" dirty="0">
                <a:solidFill>
                  <a:srgbClr val="FF0000"/>
                </a:solidFill>
              </a:rPr>
              <a:t>Design of Basic Computer</a:t>
            </a:r>
          </a:p>
        </p:txBody>
      </p:sp>
      <p:sp>
        <p:nvSpPr>
          <p:cNvPr id="3" name="Content Placeholder 2"/>
          <p:cNvSpPr>
            <a:spLocks noGrp="1"/>
          </p:cNvSpPr>
          <p:nvPr>
            <p:ph idx="1"/>
          </p:nvPr>
        </p:nvSpPr>
        <p:spPr>
          <a:xfrm>
            <a:off x="457200" y="1195754"/>
            <a:ext cx="8229600" cy="5458264"/>
          </a:xfrm>
        </p:spPr>
        <p:txBody>
          <a:bodyPr>
            <a:normAutofit lnSpcReduction="10000"/>
          </a:bodyPr>
          <a:lstStyle/>
          <a:p>
            <a:r>
              <a:rPr lang="en-US" altLang="ko-KR" dirty="0"/>
              <a:t>Hardware Components of BC</a:t>
            </a:r>
          </a:p>
          <a:p>
            <a:pPr defTabSz="762000">
              <a:buFont typeface="Wingdings" pitchFamily="2" charset="2"/>
              <a:buChar char="ü"/>
            </a:pPr>
            <a:r>
              <a:rPr lang="en-US" altLang="ko-KR" dirty="0"/>
              <a:t>A memory unit:     4096 x 16.</a:t>
            </a:r>
          </a:p>
          <a:p>
            <a:pPr defTabSz="762000">
              <a:buFont typeface="Wingdings" pitchFamily="2" charset="2"/>
              <a:buChar char="ü"/>
            </a:pPr>
            <a:r>
              <a:rPr lang="en-US" altLang="ko-KR" dirty="0"/>
              <a:t>Registers:  </a:t>
            </a:r>
          </a:p>
          <a:p>
            <a:pPr defTabSz="762000">
              <a:buNone/>
            </a:pPr>
            <a:r>
              <a:rPr lang="en-US" altLang="ko-KR" dirty="0"/>
              <a:t> AR, PC, DR, AC, IR, TR, OUTR, INPR, and SC</a:t>
            </a:r>
          </a:p>
          <a:p>
            <a:pPr defTabSz="762000">
              <a:buFont typeface="Wingdings" pitchFamily="2" charset="2"/>
              <a:buChar char="ü"/>
            </a:pPr>
            <a:r>
              <a:rPr lang="en-US" altLang="ko-KR" dirty="0"/>
              <a:t>Flip-Flops(Status):  I, S, E, R, IEN, FGI, and FGO</a:t>
            </a:r>
          </a:p>
          <a:p>
            <a:pPr defTabSz="762000">
              <a:buFont typeface="Wingdings" pitchFamily="2" charset="2"/>
              <a:buChar char="ü"/>
            </a:pPr>
            <a:r>
              <a:rPr lang="en-US" altLang="ko-KR" dirty="0"/>
              <a:t>Decoders: A 3x8 </a:t>
            </a:r>
            <a:r>
              <a:rPr lang="en-US" altLang="ko-KR" dirty="0" err="1"/>
              <a:t>Opcode</a:t>
            </a:r>
            <a:r>
              <a:rPr lang="en-US" altLang="ko-KR" dirty="0"/>
              <a:t> decoder and  A 4x16 timing decoder</a:t>
            </a:r>
          </a:p>
          <a:p>
            <a:pPr defTabSz="762000">
              <a:buFont typeface="Wingdings" pitchFamily="2" charset="2"/>
              <a:buChar char="ü"/>
            </a:pPr>
            <a:r>
              <a:rPr lang="en-US" altLang="ko-KR" dirty="0"/>
              <a:t>Common bus:   16 bits</a:t>
            </a:r>
          </a:p>
          <a:p>
            <a:pPr defTabSz="762000">
              <a:buFont typeface="Wingdings" pitchFamily="2" charset="2"/>
              <a:buChar char="ü"/>
            </a:pPr>
            <a:r>
              <a:rPr lang="en-US" altLang="ko-KR" dirty="0"/>
              <a:t>Control logic gates:</a:t>
            </a:r>
          </a:p>
          <a:p>
            <a:pPr defTabSz="762000">
              <a:buFont typeface="Wingdings" pitchFamily="2" charset="2"/>
              <a:buChar char="ü"/>
            </a:pPr>
            <a:r>
              <a:rPr lang="en-US" altLang="ko-KR" dirty="0"/>
              <a:t>Adder and Logic circuit:   Connected to AC</a:t>
            </a:r>
          </a:p>
          <a:p>
            <a:pPr>
              <a:buFont typeface="Wingdings" pitchFamily="2" charset="2"/>
              <a:buChar char="ü"/>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113</a:t>
            </a:fld>
            <a:endParaRPr lang="en-US"/>
          </a:p>
        </p:txBody>
      </p:sp>
      <p:sp>
        <p:nvSpPr>
          <p:cNvPr id="5" name="Footer Placeholder 4"/>
          <p:cNvSpPr>
            <a:spLocks noGrp="1"/>
          </p:cNvSpPr>
          <p:nvPr>
            <p:ph type="ftr" sz="quarter" idx="11"/>
          </p:nvPr>
        </p:nvSpPr>
        <p:spPr/>
        <p:txBody>
          <a:bodyPr/>
          <a:lstStyle/>
          <a:p>
            <a:r>
              <a:rPr lang="en-US"/>
              <a:t>Computer Architecture BCA 203 by Ruby Dahiya</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pPr algn="r"/>
            <a:r>
              <a:rPr lang="en-US" b="1" dirty="0" err="1">
                <a:solidFill>
                  <a:srgbClr val="FF0000"/>
                </a:solidFill>
              </a:rPr>
              <a:t>contd</a:t>
            </a:r>
            <a:r>
              <a:rPr lang="en-US" b="1" dirty="0">
                <a:solidFill>
                  <a:srgbClr val="FF0000"/>
                </a:solidFill>
              </a:rPr>
              <a:t>…</a:t>
            </a:r>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r>
              <a:rPr lang="en-US" dirty="0"/>
              <a:t>Control Logic Gates</a:t>
            </a:r>
          </a:p>
          <a:p>
            <a:pPr marL="571500" lvl="1" defTabSz="762000">
              <a:spcBef>
                <a:spcPct val="45000"/>
              </a:spcBef>
              <a:buFont typeface="Wingdings" pitchFamily="2" charset="2"/>
              <a:buChar char="ü"/>
            </a:pPr>
            <a:r>
              <a:rPr lang="en-US" altLang="ko-KR" sz="3500" dirty="0"/>
              <a:t> Input Controls of the nine registers</a:t>
            </a:r>
          </a:p>
          <a:p>
            <a:pPr marL="571500" lvl="1" defTabSz="762000">
              <a:spcBef>
                <a:spcPct val="45000"/>
              </a:spcBef>
              <a:buFont typeface="Wingdings" pitchFamily="2" charset="2"/>
              <a:buChar char="ü"/>
            </a:pPr>
            <a:r>
              <a:rPr lang="en-US" altLang="ko-KR" sz="3500" dirty="0"/>
              <a:t> Read and Write Controls of memory</a:t>
            </a:r>
          </a:p>
          <a:p>
            <a:pPr marL="571500" lvl="1" defTabSz="762000">
              <a:spcBef>
                <a:spcPct val="45000"/>
              </a:spcBef>
              <a:buFont typeface="Wingdings" pitchFamily="2" charset="2"/>
              <a:buChar char="ü"/>
            </a:pPr>
            <a:r>
              <a:rPr lang="en-US" altLang="ko-KR" sz="3500" dirty="0"/>
              <a:t>Set, Clear, or Complement Controls of the flip-flops</a:t>
            </a:r>
          </a:p>
          <a:p>
            <a:pPr marL="571500" lvl="1" defTabSz="762000">
              <a:spcBef>
                <a:spcPct val="45000"/>
              </a:spcBef>
              <a:buFont typeface="Wingdings" pitchFamily="2" charset="2"/>
              <a:buChar char="ü"/>
            </a:pPr>
            <a:r>
              <a:rPr lang="en-US" altLang="ko-KR" sz="3500" dirty="0"/>
              <a:t> S</a:t>
            </a:r>
            <a:r>
              <a:rPr lang="en-US" altLang="ko-KR" sz="3500" baseline="-25000" dirty="0"/>
              <a:t>2</a:t>
            </a:r>
            <a:r>
              <a:rPr lang="en-US" altLang="ko-KR" sz="3500" dirty="0"/>
              <a:t>, S</a:t>
            </a:r>
            <a:r>
              <a:rPr lang="en-US" altLang="ko-KR" sz="3500" baseline="-25000" dirty="0"/>
              <a:t>1</a:t>
            </a:r>
            <a:r>
              <a:rPr lang="en-US" altLang="ko-KR" sz="3500" dirty="0"/>
              <a:t>, S</a:t>
            </a:r>
            <a:r>
              <a:rPr lang="en-US" altLang="ko-KR" sz="3500" baseline="-25000" dirty="0"/>
              <a:t>0</a:t>
            </a:r>
            <a:r>
              <a:rPr lang="en-US" altLang="ko-KR" sz="3500" dirty="0"/>
              <a:t>  Controls to select a register for the bus</a:t>
            </a:r>
          </a:p>
          <a:p>
            <a:pPr marL="571500" lvl="1" defTabSz="762000">
              <a:spcBef>
                <a:spcPct val="45000"/>
              </a:spcBef>
              <a:buFont typeface="Wingdings" pitchFamily="2" charset="2"/>
              <a:buChar char="ü"/>
            </a:pPr>
            <a:r>
              <a:rPr lang="en-US" altLang="ko-KR" sz="3500" dirty="0"/>
              <a:t>AC, and Adder and Logic circuit</a:t>
            </a:r>
          </a:p>
          <a:p>
            <a:pPr defTabSz="762000"/>
            <a:endParaRPr lang="en-US" altLang="ko-KR" sz="3500" dirty="0"/>
          </a:p>
          <a:p>
            <a:pPr>
              <a:buNone/>
            </a:pPr>
            <a:endParaRPr lang="en-US" dirty="0"/>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114</a:t>
            </a:fld>
            <a:endParaRPr lang="en-US"/>
          </a:p>
        </p:txBody>
      </p:sp>
      <p:sp>
        <p:nvSpPr>
          <p:cNvPr id="5" name="Footer Placeholder 4"/>
          <p:cNvSpPr>
            <a:spLocks noGrp="1"/>
          </p:cNvSpPr>
          <p:nvPr>
            <p:ph type="ftr" sz="quarter" idx="11"/>
          </p:nvPr>
        </p:nvSpPr>
        <p:spPr/>
        <p:txBody>
          <a:bodyPr/>
          <a:lstStyle/>
          <a:p>
            <a:r>
              <a:rPr lang="en-US"/>
              <a:t>Computer Architecture BCA 203 by Ruby Dahiya</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1143000"/>
          </a:xfrm>
        </p:spPr>
        <p:txBody>
          <a:bodyPr>
            <a:normAutofit/>
          </a:bodyPr>
          <a:lstStyle/>
          <a:p>
            <a:pPr algn="l"/>
            <a:r>
              <a:rPr lang="en-US" altLang="ko-KR" b="1" dirty="0">
                <a:solidFill>
                  <a:srgbClr val="FF0000"/>
                </a:solidFill>
              </a:rPr>
              <a:t>Control  Of  Registers  And  Memory</a:t>
            </a:r>
            <a:endParaRPr lang="en-US" b="1" dirty="0">
              <a:solidFill>
                <a:srgbClr val="FF0000"/>
              </a:solidFill>
            </a:endParaRPr>
          </a:p>
        </p:txBody>
      </p:sp>
      <p:sp>
        <p:nvSpPr>
          <p:cNvPr id="3" name="Content Placeholder 2"/>
          <p:cNvSpPr>
            <a:spLocks noGrp="1"/>
          </p:cNvSpPr>
          <p:nvPr>
            <p:ph idx="1"/>
          </p:nvPr>
        </p:nvSpPr>
        <p:spPr/>
        <p:txBody>
          <a:bodyPr/>
          <a:lstStyle/>
          <a:p>
            <a:r>
              <a:rPr lang="en-US" altLang="ko-KR" dirty="0"/>
              <a:t>Scan all of the register transfer statements that change the content of AR:</a:t>
            </a:r>
          </a:p>
          <a:p>
            <a:pPr>
              <a:buNone/>
            </a:pPr>
            <a:endParaRPr lang="en-US" dirty="0"/>
          </a:p>
        </p:txBody>
      </p:sp>
      <p:sp>
        <p:nvSpPr>
          <p:cNvPr id="4" name="Rectangle 104"/>
          <p:cNvSpPr>
            <a:spLocks noChangeArrowheads="1"/>
          </p:cNvSpPr>
          <p:nvPr/>
        </p:nvSpPr>
        <p:spPr bwMode="auto">
          <a:xfrm>
            <a:off x="1143000" y="2743200"/>
            <a:ext cx="6781799" cy="2551981"/>
          </a:xfrm>
          <a:prstGeom prst="rect">
            <a:avLst/>
          </a:prstGeom>
          <a:noFill/>
          <a:ln w="12700">
            <a:noFill/>
            <a:miter lim="800000"/>
            <a:headEnd/>
            <a:tailEnd/>
          </a:ln>
          <a:effectLst/>
        </p:spPr>
        <p:txBody>
          <a:bodyPr wrap="square" lIns="90488" tIns="44450" rIns="90488" bIns="44450">
            <a:spAutoFit/>
          </a:bodyPr>
          <a:lstStyle/>
          <a:p>
            <a:pPr defTabSz="762000"/>
            <a:r>
              <a:rPr lang="en-US" altLang="ko-KR" sz="3200" dirty="0"/>
              <a:t>R’T</a:t>
            </a:r>
            <a:r>
              <a:rPr lang="en-US" altLang="ko-KR" sz="3200" baseline="-25000" dirty="0"/>
              <a:t>0</a:t>
            </a:r>
            <a:r>
              <a:rPr lang="en-US" altLang="ko-KR" sz="3200" dirty="0"/>
              <a:t>:      AR </a:t>
            </a:r>
            <a:r>
              <a:rPr lang="en-US" altLang="ko-KR" sz="3200" dirty="0">
                <a:solidFill>
                  <a:srgbClr val="000000"/>
                </a:solidFill>
                <a:sym typeface="Symbol" pitchFamily="18" charset="2"/>
              </a:rPr>
              <a:t></a:t>
            </a:r>
            <a:r>
              <a:rPr lang="en-US" altLang="ko-KR" sz="3200" dirty="0"/>
              <a:t> PC            LD(AR)</a:t>
            </a:r>
          </a:p>
          <a:p>
            <a:pPr defTabSz="762000"/>
            <a:r>
              <a:rPr lang="en-US" altLang="ko-KR" sz="3200" dirty="0"/>
              <a:t>R’T</a:t>
            </a:r>
            <a:r>
              <a:rPr lang="en-US" altLang="ko-KR" sz="3200" baseline="-25000" dirty="0"/>
              <a:t>2</a:t>
            </a:r>
            <a:r>
              <a:rPr lang="en-US" altLang="ko-KR" sz="3200" dirty="0"/>
              <a:t>:      AR </a:t>
            </a:r>
            <a:r>
              <a:rPr lang="en-US" altLang="ko-KR" sz="3200" dirty="0">
                <a:solidFill>
                  <a:srgbClr val="000000"/>
                </a:solidFill>
                <a:sym typeface="Symbol" pitchFamily="18" charset="2"/>
              </a:rPr>
              <a:t></a:t>
            </a:r>
            <a:r>
              <a:rPr lang="en-US" altLang="ko-KR" sz="3200" dirty="0"/>
              <a:t> IR(0-11)    LD(AR)</a:t>
            </a:r>
          </a:p>
          <a:p>
            <a:pPr defTabSz="762000"/>
            <a:r>
              <a:rPr lang="en-US" altLang="ko-KR" sz="3200" dirty="0"/>
              <a:t>D’</a:t>
            </a:r>
            <a:r>
              <a:rPr lang="en-US" altLang="ko-KR" sz="3200" baseline="-25000" dirty="0"/>
              <a:t>7</a:t>
            </a:r>
            <a:r>
              <a:rPr lang="en-US" altLang="ko-KR" sz="3200" dirty="0"/>
              <a:t>IT</a:t>
            </a:r>
            <a:r>
              <a:rPr lang="en-US" altLang="ko-KR" sz="3200" baseline="-25000" dirty="0"/>
              <a:t>3</a:t>
            </a:r>
            <a:r>
              <a:rPr lang="en-US" altLang="ko-KR" sz="3200" dirty="0"/>
              <a:t>:   AR </a:t>
            </a:r>
            <a:r>
              <a:rPr lang="en-US" altLang="ko-KR" sz="3200" dirty="0">
                <a:solidFill>
                  <a:srgbClr val="000000"/>
                </a:solidFill>
                <a:sym typeface="Symbol" pitchFamily="18" charset="2"/>
              </a:rPr>
              <a:t></a:t>
            </a:r>
            <a:r>
              <a:rPr lang="en-US" altLang="ko-KR" sz="3200" dirty="0"/>
              <a:t> M[AR]       LD(AR)</a:t>
            </a:r>
          </a:p>
          <a:p>
            <a:pPr defTabSz="762000"/>
            <a:r>
              <a:rPr lang="en-US" altLang="ko-KR" sz="3200" dirty="0"/>
              <a:t>RT</a:t>
            </a:r>
            <a:r>
              <a:rPr lang="en-US" altLang="ko-KR" sz="3200" baseline="-25000" dirty="0"/>
              <a:t>0</a:t>
            </a:r>
            <a:r>
              <a:rPr lang="en-US" altLang="ko-KR" sz="3200" dirty="0"/>
              <a:t>:       AR </a:t>
            </a:r>
            <a:r>
              <a:rPr lang="en-US" altLang="ko-KR" sz="3200" dirty="0">
                <a:solidFill>
                  <a:srgbClr val="000000"/>
                </a:solidFill>
                <a:sym typeface="Symbol" pitchFamily="18" charset="2"/>
              </a:rPr>
              <a:t></a:t>
            </a:r>
            <a:r>
              <a:rPr lang="en-US" altLang="ko-KR" sz="3200" dirty="0"/>
              <a:t> 0               CLR(AR)</a:t>
            </a:r>
          </a:p>
          <a:p>
            <a:pPr defTabSz="762000"/>
            <a:r>
              <a:rPr lang="en-US" altLang="ko-KR" sz="3200" dirty="0"/>
              <a:t>D</a:t>
            </a:r>
            <a:r>
              <a:rPr lang="en-US" altLang="ko-KR" sz="3200" baseline="-25000" dirty="0"/>
              <a:t>5</a:t>
            </a:r>
            <a:r>
              <a:rPr lang="en-US" altLang="ko-KR" sz="3200" dirty="0"/>
              <a:t>T</a:t>
            </a:r>
            <a:r>
              <a:rPr lang="en-US" altLang="ko-KR" sz="3200" baseline="-25000" dirty="0"/>
              <a:t>4</a:t>
            </a:r>
            <a:r>
              <a:rPr lang="en-US" altLang="ko-KR" sz="3200" dirty="0"/>
              <a:t>:     AR </a:t>
            </a:r>
            <a:r>
              <a:rPr lang="en-US" altLang="ko-KR" sz="3200" dirty="0">
                <a:solidFill>
                  <a:srgbClr val="000000"/>
                </a:solidFill>
                <a:sym typeface="Symbol" pitchFamily="18" charset="2"/>
              </a:rPr>
              <a:t></a:t>
            </a:r>
            <a:r>
              <a:rPr lang="en-US" altLang="ko-KR" sz="3200" dirty="0"/>
              <a:t> AR + 1      INR(AR)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115</a:t>
            </a:fld>
            <a:endParaRPr lang="en-US"/>
          </a:p>
        </p:txBody>
      </p:sp>
      <p:sp>
        <p:nvSpPr>
          <p:cNvPr id="6" name="Footer Placeholder 5"/>
          <p:cNvSpPr>
            <a:spLocks noGrp="1"/>
          </p:cNvSpPr>
          <p:nvPr>
            <p:ph type="ftr" sz="quarter" idx="11"/>
          </p:nvPr>
        </p:nvSpPr>
        <p:spPr/>
        <p:txBody>
          <a:bodyPr/>
          <a:lstStyle/>
          <a:p>
            <a:r>
              <a:rPr lang="en-US"/>
              <a:t>Computer Architecture BCA 203 by Ruby Dahiya</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b="1" dirty="0" err="1">
                <a:solidFill>
                  <a:srgbClr val="FF0000"/>
                </a:solidFill>
              </a:rPr>
              <a:t>contd</a:t>
            </a:r>
            <a:r>
              <a:rPr lang="en-US" b="1" dirty="0">
                <a:solidFill>
                  <a:srgbClr val="FF0000"/>
                </a:solidFill>
              </a:rPr>
              <a:t>…</a:t>
            </a:r>
          </a:p>
        </p:txBody>
      </p:sp>
      <p:grpSp>
        <p:nvGrpSpPr>
          <p:cNvPr id="3" name="Group 109"/>
          <p:cNvGrpSpPr>
            <a:grpSpLocks/>
          </p:cNvGrpSpPr>
          <p:nvPr/>
        </p:nvGrpSpPr>
        <p:grpSpPr bwMode="auto">
          <a:xfrm>
            <a:off x="323557" y="1600200"/>
            <a:ext cx="8440444" cy="4929188"/>
            <a:chOff x="1115" y="2628"/>
            <a:chExt cx="3236" cy="1485"/>
          </a:xfrm>
        </p:grpSpPr>
        <p:sp>
          <p:nvSpPr>
            <p:cNvPr id="6" name="Rectangle 6"/>
            <p:cNvSpPr>
              <a:spLocks noChangeArrowheads="1"/>
            </p:cNvSpPr>
            <p:nvPr/>
          </p:nvSpPr>
          <p:spPr bwMode="auto">
            <a:xfrm>
              <a:off x="1236" y="4005"/>
              <a:ext cx="16" cy="108"/>
            </a:xfrm>
            <a:prstGeom prst="rect">
              <a:avLst/>
            </a:prstGeom>
            <a:noFill/>
            <a:ln w="12700">
              <a:noFill/>
              <a:miter lim="800000"/>
              <a:headEnd/>
              <a:tailEnd/>
            </a:ln>
            <a:effectLst/>
          </p:spPr>
          <p:txBody>
            <a:bodyPr wrap="none" anchor="ctr"/>
            <a:lstStyle/>
            <a:p>
              <a:endParaRPr lang="en-US" sz="2400"/>
            </a:p>
          </p:txBody>
        </p:sp>
        <p:grpSp>
          <p:nvGrpSpPr>
            <p:cNvPr id="4" name="Group 11"/>
            <p:cNvGrpSpPr>
              <a:grpSpLocks/>
            </p:cNvGrpSpPr>
            <p:nvPr/>
          </p:nvGrpSpPr>
          <p:grpSpPr bwMode="auto">
            <a:xfrm>
              <a:off x="1995" y="2913"/>
              <a:ext cx="219" cy="168"/>
              <a:chOff x="1392" y="4468"/>
              <a:chExt cx="217" cy="185"/>
            </a:xfrm>
          </p:grpSpPr>
          <p:sp>
            <p:nvSpPr>
              <p:cNvPr id="96" name="Arc 7"/>
              <p:cNvSpPr>
                <a:spLocks/>
              </p:cNvSpPr>
              <p:nvPr/>
            </p:nvSpPr>
            <p:spPr bwMode="auto">
              <a:xfrm>
                <a:off x="1484" y="4477"/>
                <a:ext cx="125" cy="84"/>
              </a:xfrm>
              <a:custGeom>
                <a:avLst/>
                <a:gdLst>
                  <a:gd name="G0" fmla="+- 174 0 0"/>
                  <a:gd name="G1" fmla="+- 21600 0 0"/>
                  <a:gd name="G2" fmla="+- 21600 0 0"/>
                  <a:gd name="T0" fmla="*/ 0 w 21774"/>
                  <a:gd name="T1" fmla="*/ 1 h 21600"/>
                  <a:gd name="T2" fmla="*/ 21774 w 21774"/>
                  <a:gd name="T3" fmla="*/ 21600 h 21600"/>
                  <a:gd name="T4" fmla="*/ 174 w 21774"/>
                  <a:gd name="T5" fmla="*/ 21600 h 21600"/>
                </a:gdLst>
                <a:ahLst/>
                <a:cxnLst>
                  <a:cxn ang="0">
                    <a:pos x="T0" y="T1"/>
                  </a:cxn>
                  <a:cxn ang="0">
                    <a:pos x="T2" y="T3"/>
                  </a:cxn>
                  <a:cxn ang="0">
                    <a:pos x="T4" y="T5"/>
                  </a:cxn>
                </a:cxnLst>
                <a:rect l="0" t="0" r="r" b="b"/>
                <a:pathLst>
                  <a:path w="21774" h="21600" fill="none" extrusionOk="0">
                    <a:moveTo>
                      <a:pt x="-1" y="0"/>
                    </a:moveTo>
                    <a:cubicBezTo>
                      <a:pt x="57" y="0"/>
                      <a:pt x="115" y="-1"/>
                      <a:pt x="174" y="0"/>
                    </a:cubicBezTo>
                    <a:cubicBezTo>
                      <a:pt x="12103" y="0"/>
                      <a:pt x="21774" y="9670"/>
                      <a:pt x="21774" y="21600"/>
                    </a:cubicBezTo>
                  </a:path>
                  <a:path w="21774" h="21600" stroke="0" extrusionOk="0">
                    <a:moveTo>
                      <a:pt x="-1" y="0"/>
                    </a:moveTo>
                    <a:cubicBezTo>
                      <a:pt x="57" y="0"/>
                      <a:pt x="115" y="-1"/>
                      <a:pt x="174" y="0"/>
                    </a:cubicBezTo>
                    <a:cubicBezTo>
                      <a:pt x="12103" y="0"/>
                      <a:pt x="21774" y="9670"/>
                      <a:pt x="21774" y="21600"/>
                    </a:cubicBezTo>
                    <a:lnTo>
                      <a:pt x="174" y="21600"/>
                    </a:lnTo>
                    <a:close/>
                  </a:path>
                </a:pathLst>
              </a:custGeom>
              <a:noFill/>
              <a:ln w="25400" cap="rnd">
                <a:solidFill>
                  <a:srgbClr val="000000"/>
                </a:solidFill>
                <a:round/>
                <a:headEnd/>
                <a:tailEnd/>
              </a:ln>
              <a:effectLst/>
            </p:spPr>
            <p:txBody>
              <a:bodyPr wrap="none" anchor="ctr"/>
              <a:lstStyle/>
              <a:p>
                <a:endParaRPr lang="en-US" sz="2400"/>
              </a:p>
            </p:txBody>
          </p:sp>
          <p:sp>
            <p:nvSpPr>
              <p:cNvPr id="97" name="Arc 8"/>
              <p:cNvSpPr>
                <a:spLocks/>
              </p:cNvSpPr>
              <p:nvPr/>
            </p:nvSpPr>
            <p:spPr bwMode="auto">
              <a:xfrm>
                <a:off x="1484" y="4560"/>
                <a:ext cx="124"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sz="2400"/>
              </a:p>
            </p:txBody>
          </p:sp>
          <p:sp>
            <p:nvSpPr>
              <p:cNvPr id="98" name="Line 9"/>
              <p:cNvSpPr>
                <a:spLocks noChangeShapeType="1"/>
              </p:cNvSpPr>
              <p:nvPr/>
            </p:nvSpPr>
            <p:spPr bwMode="auto">
              <a:xfrm>
                <a:off x="1400" y="4472"/>
                <a:ext cx="80" cy="0"/>
              </a:xfrm>
              <a:prstGeom prst="line">
                <a:avLst/>
              </a:prstGeom>
              <a:noFill/>
              <a:ln w="25400">
                <a:solidFill>
                  <a:srgbClr val="000000"/>
                </a:solidFill>
                <a:round/>
                <a:headEnd/>
                <a:tailEnd/>
              </a:ln>
              <a:effectLst/>
            </p:spPr>
            <p:txBody>
              <a:bodyPr wrap="none" anchor="ctr"/>
              <a:lstStyle/>
              <a:p>
                <a:endParaRPr lang="en-US" sz="2400"/>
              </a:p>
            </p:txBody>
          </p:sp>
          <p:sp>
            <p:nvSpPr>
              <p:cNvPr id="99" name="Freeform 10"/>
              <p:cNvSpPr>
                <a:spLocks/>
              </p:cNvSpPr>
              <p:nvPr/>
            </p:nvSpPr>
            <p:spPr bwMode="auto">
              <a:xfrm>
                <a:off x="1392" y="4468"/>
                <a:ext cx="113" cy="185"/>
              </a:xfrm>
              <a:custGeom>
                <a:avLst/>
                <a:gdLst/>
                <a:ahLst/>
                <a:cxnLst>
                  <a:cxn ang="0">
                    <a:pos x="0" y="0"/>
                  </a:cxn>
                  <a:cxn ang="0">
                    <a:pos x="0" y="184"/>
                  </a:cxn>
                  <a:cxn ang="0">
                    <a:pos x="112" y="184"/>
                  </a:cxn>
                </a:cxnLst>
                <a:rect l="0" t="0" r="r" b="b"/>
                <a:pathLst>
                  <a:path w="113" h="185">
                    <a:moveTo>
                      <a:pt x="0" y="0"/>
                    </a:moveTo>
                    <a:lnTo>
                      <a:pt x="0" y="184"/>
                    </a:lnTo>
                    <a:lnTo>
                      <a:pt x="112" y="184"/>
                    </a:lnTo>
                  </a:path>
                </a:pathLst>
              </a:custGeom>
              <a:noFill/>
              <a:ln w="25400" cap="rnd" cmpd="sng">
                <a:solidFill>
                  <a:srgbClr val="000000"/>
                </a:solidFill>
                <a:prstDash val="solid"/>
                <a:round/>
                <a:headEnd type="none" w="med" len="med"/>
                <a:tailEnd type="none" w="med" len="med"/>
              </a:ln>
              <a:effectLst/>
            </p:spPr>
            <p:txBody>
              <a:bodyPr/>
              <a:lstStyle/>
              <a:p>
                <a:endParaRPr lang="en-US" sz="2400"/>
              </a:p>
            </p:txBody>
          </p:sp>
        </p:grpSp>
        <p:grpSp>
          <p:nvGrpSpPr>
            <p:cNvPr id="5" name="Group 18"/>
            <p:cNvGrpSpPr>
              <a:grpSpLocks/>
            </p:cNvGrpSpPr>
            <p:nvPr/>
          </p:nvGrpSpPr>
          <p:grpSpPr bwMode="auto">
            <a:xfrm>
              <a:off x="2446" y="3088"/>
              <a:ext cx="305" cy="244"/>
              <a:chOff x="1848" y="4704"/>
              <a:chExt cx="304" cy="272"/>
            </a:xfrm>
          </p:grpSpPr>
          <p:sp>
            <p:nvSpPr>
              <p:cNvPr id="90" name="Arc 12"/>
              <p:cNvSpPr>
                <a:spLocks/>
              </p:cNvSpPr>
              <p:nvPr/>
            </p:nvSpPr>
            <p:spPr bwMode="auto">
              <a:xfrm>
                <a:off x="1899" y="4709"/>
                <a:ext cx="253" cy="128"/>
              </a:xfrm>
              <a:custGeom>
                <a:avLst/>
                <a:gdLst>
                  <a:gd name="G0" fmla="+- 86 0 0"/>
                  <a:gd name="G1" fmla="+- 21600 0 0"/>
                  <a:gd name="G2" fmla="+- 21600 0 0"/>
                  <a:gd name="T0" fmla="*/ 0 w 21686"/>
                  <a:gd name="T1" fmla="*/ 0 h 21600"/>
                  <a:gd name="T2" fmla="*/ 21686 w 21686"/>
                  <a:gd name="T3" fmla="*/ 21600 h 21600"/>
                  <a:gd name="T4" fmla="*/ 86 w 21686"/>
                  <a:gd name="T5" fmla="*/ 21600 h 21600"/>
                </a:gdLst>
                <a:ahLst/>
                <a:cxnLst>
                  <a:cxn ang="0">
                    <a:pos x="T0" y="T1"/>
                  </a:cxn>
                  <a:cxn ang="0">
                    <a:pos x="T2" y="T3"/>
                  </a:cxn>
                  <a:cxn ang="0">
                    <a:pos x="T4" y="T5"/>
                  </a:cxn>
                </a:cxnLst>
                <a:rect l="0" t="0" r="r" b="b"/>
                <a:pathLst>
                  <a:path w="21686" h="21600" fill="none" extrusionOk="0">
                    <a:moveTo>
                      <a:pt x="0" y="0"/>
                    </a:moveTo>
                    <a:cubicBezTo>
                      <a:pt x="28" y="0"/>
                      <a:pt x="57" y="-1"/>
                      <a:pt x="86" y="0"/>
                    </a:cubicBezTo>
                    <a:cubicBezTo>
                      <a:pt x="12015" y="0"/>
                      <a:pt x="21686" y="9670"/>
                      <a:pt x="21686" y="21600"/>
                    </a:cubicBezTo>
                  </a:path>
                  <a:path w="21686" h="21600" stroke="0" extrusionOk="0">
                    <a:moveTo>
                      <a:pt x="0" y="0"/>
                    </a:moveTo>
                    <a:cubicBezTo>
                      <a:pt x="28" y="0"/>
                      <a:pt x="57" y="-1"/>
                      <a:pt x="86" y="0"/>
                    </a:cubicBezTo>
                    <a:cubicBezTo>
                      <a:pt x="12015" y="0"/>
                      <a:pt x="21686" y="9670"/>
                      <a:pt x="21686" y="21600"/>
                    </a:cubicBezTo>
                    <a:lnTo>
                      <a:pt x="86" y="21600"/>
                    </a:lnTo>
                    <a:close/>
                  </a:path>
                </a:pathLst>
              </a:custGeom>
              <a:noFill/>
              <a:ln w="25400" cap="rnd">
                <a:solidFill>
                  <a:srgbClr val="000000"/>
                </a:solidFill>
                <a:round/>
                <a:headEnd/>
                <a:tailEnd/>
              </a:ln>
              <a:effectLst/>
            </p:spPr>
            <p:txBody>
              <a:bodyPr wrap="none" anchor="ctr"/>
              <a:lstStyle/>
              <a:p>
                <a:endParaRPr lang="en-US" sz="2400"/>
              </a:p>
            </p:txBody>
          </p:sp>
          <p:sp>
            <p:nvSpPr>
              <p:cNvPr id="91" name="Arc 13"/>
              <p:cNvSpPr>
                <a:spLocks/>
              </p:cNvSpPr>
              <p:nvPr/>
            </p:nvSpPr>
            <p:spPr bwMode="auto">
              <a:xfrm>
                <a:off x="1896" y="4836"/>
                <a:ext cx="256" cy="12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sz="2400"/>
              </a:p>
            </p:txBody>
          </p:sp>
          <p:sp>
            <p:nvSpPr>
              <p:cNvPr id="92" name="Arc 14"/>
              <p:cNvSpPr>
                <a:spLocks/>
              </p:cNvSpPr>
              <p:nvPr/>
            </p:nvSpPr>
            <p:spPr bwMode="auto">
              <a:xfrm>
                <a:off x="1848" y="4709"/>
                <a:ext cx="73" cy="128"/>
              </a:xfrm>
              <a:custGeom>
                <a:avLst/>
                <a:gdLst>
                  <a:gd name="G0" fmla="+- 300 0 0"/>
                  <a:gd name="G1" fmla="+- 21600 0 0"/>
                  <a:gd name="G2" fmla="+- 21600 0 0"/>
                  <a:gd name="T0" fmla="*/ 0 w 21900"/>
                  <a:gd name="T1" fmla="*/ 2 h 21600"/>
                  <a:gd name="T2" fmla="*/ 21900 w 21900"/>
                  <a:gd name="T3" fmla="*/ 21600 h 21600"/>
                  <a:gd name="T4" fmla="*/ 300 w 21900"/>
                  <a:gd name="T5" fmla="*/ 21600 h 21600"/>
                </a:gdLst>
                <a:ahLst/>
                <a:cxnLst>
                  <a:cxn ang="0">
                    <a:pos x="T0" y="T1"/>
                  </a:cxn>
                  <a:cxn ang="0">
                    <a:pos x="T2" y="T3"/>
                  </a:cxn>
                  <a:cxn ang="0">
                    <a:pos x="T4" y="T5"/>
                  </a:cxn>
                </a:cxnLst>
                <a:rect l="0" t="0" r="r" b="b"/>
                <a:pathLst>
                  <a:path w="21900" h="21600" fill="none" extrusionOk="0">
                    <a:moveTo>
                      <a:pt x="0" y="2"/>
                    </a:moveTo>
                    <a:cubicBezTo>
                      <a:pt x="99" y="0"/>
                      <a:pt x="199" y="-1"/>
                      <a:pt x="300" y="0"/>
                    </a:cubicBezTo>
                    <a:cubicBezTo>
                      <a:pt x="12229" y="0"/>
                      <a:pt x="21900" y="9670"/>
                      <a:pt x="21900" y="21600"/>
                    </a:cubicBezTo>
                  </a:path>
                  <a:path w="21900" h="21600" stroke="0" extrusionOk="0">
                    <a:moveTo>
                      <a:pt x="0" y="2"/>
                    </a:moveTo>
                    <a:cubicBezTo>
                      <a:pt x="99" y="0"/>
                      <a:pt x="199" y="-1"/>
                      <a:pt x="300" y="0"/>
                    </a:cubicBezTo>
                    <a:cubicBezTo>
                      <a:pt x="12229" y="0"/>
                      <a:pt x="21900" y="9670"/>
                      <a:pt x="21900" y="21600"/>
                    </a:cubicBezTo>
                    <a:lnTo>
                      <a:pt x="300" y="21600"/>
                    </a:lnTo>
                    <a:close/>
                  </a:path>
                </a:pathLst>
              </a:custGeom>
              <a:noFill/>
              <a:ln w="25400" cap="rnd">
                <a:solidFill>
                  <a:srgbClr val="000000"/>
                </a:solidFill>
                <a:round/>
                <a:headEnd/>
                <a:tailEnd/>
              </a:ln>
              <a:effectLst/>
            </p:spPr>
            <p:txBody>
              <a:bodyPr wrap="none" anchor="ctr"/>
              <a:lstStyle/>
              <a:p>
                <a:endParaRPr lang="en-US" sz="2400"/>
              </a:p>
            </p:txBody>
          </p:sp>
          <p:sp>
            <p:nvSpPr>
              <p:cNvPr id="93" name="Arc 15"/>
              <p:cNvSpPr>
                <a:spLocks/>
              </p:cNvSpPr>
              <p:nvPr/>
            </p:nvSpPr>
            <p:spPr bwMode="auto">
              <a:xfrm>
                <a:off x="1848" y="4836"/>
                <a:ext cx="72" cy="12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sz="2400"/>
              </a:p>
            </p:txBody>
          </p:sp>
          <p:sp>
            <p:nvSpPr>
              <p:cNvPr id="94" name="Line 16"/>
              <p:cNvSpPr>
                <a:spLocks noChangeShapeType="1"/>
              </p:cNvSpPr>
              <p:nvPr/>
            </p:nvSpPr>
            <p:spPr bwMode="auto">
              <a:xfrm>
                <a:off x="1856" y="4704"/>
                <a:ext cx="32" cy="0"/>
              </a:xfrm>
              <a:prstGeom prst="line">
                <a:avLst/>
              </a:prstGeom>
              <a:noFill/>
              <a:ln w="25400">
                <a:solidFill>
                  <a:srgbClr val="000000"/>
                </a:solidFill>
                <a:round/>
                <a:headEnd/>
                <a:tailEnd/>
              </a:ln>
              <a:effectLst/>
            </p:spPr>
            <p:txBody>
              <a:bodyPr wrap="none" anchor="ctr"/>
              <a:lstStyle/>
              <a:p>
                <a:endParaRPr lang="en-US" sz="2400"/>
              </a:p>
            </p:txBody>
          </p:sp>
          <p:sp>
            <p:nvSpPr>
              <p:cNvPr id="95" name="Line 17"/>
              <p:cNvSpPr>
                <a:spLocks noChangeShapeType="1"/>
              </p:cNvSpPr>
              <p:nvPr/>
            </p:nvSpPr>
            <p:spPr bwMode="auto">
              <a:xfrm>
                <a:off x="1856" y="4976"/>
                <a:ext cx="32" cy="0"/>
              </a:xfrm>
              <a:prstGeom prst="line">
                <a:avLst/>
              </a:prstGeom>
              <a:noFill/>
              <a:ln w="25400">
                <a:solidFill>
                  <a:srgbClr val="000000"/>
                </a:solidFill>
                <a:round/>
                <a:headEnd/>
                <a:tailEnd/>
              </a:ln>
              <a:effectLst/>
            </p:spPr>
            <p:txBody>
              <a:bodyPr wrap="none" anchor="ctr"/>
              <a:lstStyle/>
              <a:p>
                <a:endParaRPr lang="en-US" sz="2400"/>
              </a:p>
            </p:txBody>
          </p:sp>
        </p:grpSp>
        <p:sp>
          <p:nvSpPr>
            <p:cNvPr id="9" name="Line 19"/>
            <p:cNvSpPr>
              <a:spLocks noChangeShapeType="1"/>
            </p:cNvSpPr>
            <p:nvPr/>
          </p:nvSpPr>
          <p:spPr bwMode="auto">
            <a:xfrm flipH="1" flipV="1">
              <a:off x="1720" y="2935"/>
              <a:ext cx="277" cy="3"/>
            </a:xfrm>
            <a:prstGeom prst="line">
              <a:avLst/>
            </a:prstGeom>
            <a:noFill/>
            <a:ln w="25400">
              <a:solidFill>
                <a:srgbClr val="000000"/>
              </a:solidFill>
              <a:round/>
              <a:headEnd/>
              <a:tailEnd/>
            </a:ln>
            <a:effectLst/>
          </p:spPr>
          <p:txBody>
            <a:bodyPr wrap="none" anchor="ctr"/>
            <a:lstStyle/>
            <a:p>
              <a:endParaRPr lang="en-US" sz="2400"/>
            </a:p>
          </p:txBody>
        </p:sp>
        <p:sp>
          <p:nvSpPr>
            <p:cNvPr id="10" name="Line 20"/>
            <p:cNvSpPr>
              <a:spLocks noChangeShapeType="1"/>
            </p:cNvSpPr>
            <p:nvPr/>
          </p:nvSpPr>
          <p:spPr bwMode="auto">
            <a:xfrm flipH="1">
              <a:off x="1572" y="2981"/>
              <a:ext cx="425" cy="0"/>
            </a:xfrm>
            <a:prstGeom prst="line">
              <a:avLst/>
            </a:prstGeom>
            <a:noFill/>
            <a:ln w="25400">
              <a:solidFill>
                <a:srgbClr val="000000"/>
              </a:solidFill>
              <a:round/>
              <a:headEnd/>
              <a:tailEnd/>
            </a:ln>
            <a:effectLst/>
          </p:spPr>
          <p:txBody>
            <a:bodyPr wrap="none" anchor="ctr"/>
            <a:lstStyle/>
            <a:p>
              <a:endParaRPr lang="en-US" sz="2400"/>
            </a:p>
          </p:txBody>
        </p:sp>
        <p:sp>
          <p:nvSpPr>
            <p:cNvPr id="11" name="Line 21"/>
            <p:cNvSpPr>
              <a:spLocks noChangeShapeType="1"/>
            </p:cNvSpPr>
            <p:nvPr/>
          </p:nvSpPr>
          <p:spPr bwMode="auto">
            <a:xfrm flipH="1">
              <a:off x="1718" y="3017"/>
              <a:ext cx="279" cy="0"/>
            </a:xfrm>
            <a:prstGeom prst="line">
              <a:avLst/>
            </a:prstGeom>
            <a:noFill/>
            <a:ln w="25400">
              <a:solidFill>
                <a:srgbClr val="000000"/>
              </a:solidFill>
              <a:round/>
              <a:headEnd/>
              <a:tailEnd/>
            </a:ln>
            <a:effectLst/>
          </p:spPr>
          <p:txBody>
            <a:bodyPr wrap="none" anchor="ctr"/>
            <a:lstStyle/>
            <a:p>
              <a:endParaRPr lang="en-US" sz="2400"/>
            </a:p>
          </p:txBody>
        </p:sp>
        <p:grpSp>
          <p:nvGrpSpPr>
            <p:cNvPr id="7" name="Group 26"/>
            <p:cNvGrpSpPr>
              <a:grpSpLocks/>
            </p:cNvGrpSpPr>
            <p:nvPr/>
          </p:nvGrpSpPr>
          <p:grpSpPr bwMode="auto">
            <a:xfrm>
              <a:off x="1995" y="3137"/>
              <a:ext cx="219" cy="168"/>
              <a:chOff x="1392" y="4740"/>
              <a:chExt cx="217" cy="185"/>
            </a:xfrm>
          </p:grpSpPr>
          <p:sp>
            <p:nvSpPr>
              <p:cNvPr id="86" name="Arc 22"/>
              <p:cNvSpPr>
                <a:spLocks/>
              </p:cNvSpPr>
              <p:nvPr/>
            </p:nvSpPr>
            <p:spPr bwMode="auto">
              <a:xfrm>
                <a:off x="1484" y="4749"/>
                <a:ext cx="125" cy="84"/>
              </a:xfrm>
              <a:custGeom>
                <a:avLst/>
                <a:gdLst>
                  <a:gd name="G0" fmla="+- 174 0 0"/>
                  <a:gd name="G1" fmla="+- 21600 0 0"/>
                  <a:gd name="G2" fmla="+- 21600 0 0"/>
                  <a:gd name="T0" fmla="*/ 0 w 21774"/>
                  <a:gd name="T1" fmla="*/ 1 h 21600"/>
                  <a:gd name="T2" fmla="*/ 21774 w 21774"/>
                  <a:gd name="T3" fmla="*/ 21600 h 21600"/>
                  <a:gd name="T4" fmla="*/ 174 w 21774"/>
                  <a:gd name="T5" fmla="*/ 21600 h 21600"/>
                </a:gdLst>
                <a:ahLst/>
                <a:cxnLst>
                  <a:cxn ang="0">
                    <a:pos x="T0" y="T1"/>
                  </a:cxn>
                  <a:cxn ang="0">
                    <a:pos x="T2" y="T3"/>
                  </a:cxn>
                  <a:cxn ang="0">
                    <a:pos x="T4" y="T5"/>
                  </a:cxn>
                </a:cxnLst>
                <a:rect l="0" t="0" r="r" b="b"/>
                <a:pathLst>
                  <a:path w="21774" h="21600" fill="none" extrusionOk="0">
                    <a:moveTo>
                      <a:pt x="-1" y="0"/>
                    </a:moveTo>
                    <a:cubicBezTo>
                      <a:pt x="57" y="0"/>
                      <a:pt x="115" y="-1"/>
                      <a:pt x="174" y="0"/>
                    </a:cubicBezTo>
                    <a:cubicBezTo>
                      <a:pt x="12103" y="0"/>
                      <a:pt x="21774" y="9670"/>
                      <a:pt x="21774" y="21600"/>
                    </a:cubicBezTo>
                  </a:path>
                  <a:path w="21774" h="21600" stroke="0" extrusionOk="0">
                    <a:moveTo>
                      <a:pt x="-1" y="0"/>
                    </a:moveTo>
                    <a:cubicBezTo>
                      <a:pt x="57" y="0"/>
                      <a:pt x="115" y="-1"/>
                      <a:pt x="174" y="0"/>
                    </a:cubicBezTo>
                    <a:cubicBezTo>
                      <a:pt x="12103" y="0"/>
                      <a:pt x="21774" y="9670"/>
                      <a:pt x="21774" y="21600"/>
                    </a:cubicBezTo>
                    <a:lnTo>
                      <a:pt x="174" y="21600"/>
                    </a:lnTo>
                    <a:close/>
                  </a:path>
                </a:pathLst>
              </a:custGeom>
              <a:noFill/>
              <a:ln w="25400" cap="rnd">
                <a:solidFill>
                  <a:srgbClr val="000000"/>
                </a:solidFill>
                <a:round/>
                <a:headEnd/>
                <a:tailEnd/>
              </a:ln>
              <a:effectLst/>
            </p:spPr>
            <p:txBody>
              <a:bodyPr wrap="none" anchor="ctr"/>
              <a:lstStyle/>
              <a:p>
                <a:endParaRPr lang="en-US" sz="2400"/>
              </a:p>
            </p:txBody>
          </p:sp>
          <p:sp>
            <p:nvSpPr>
              <p:cNvPr id="87" name="Arc 23"/>
              <p:cNvSpPr>
                <a:spLocks/>
              </p:cNvSpPr>
              <p:nvPr/>
            </p:nvSpPr>
            <p:spPr bwMode="auto">
              <a:xfrm>
                <a:off x="1484" y="4832"/>
                <a:ext cx="124"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sz="2400"/>
              </a:p>
            </p:txBody>
          </p:sp>
          <p:sp>
            <p:nvSpPr>
              <p:cNvPr id="88" name="Line 24"/>
              <p:cNvSpPr>
                <a:spLocks noChangeShapeType="1"/>
              </p:cNvSpPr>
              <p:nvPr/>
            </p:nvSpPr>
            <p:spPr bwMode="auto">
              <a:xfrm>
                <a:off x="1400" y="4744"/>
                <a:ext cx="80" cy="0"/>
              </a:xfrm>
              <a:prstGeom prst="line">
                <a:avLst/>
              </a:prstGeom>
              <a:noFill/>
              <a:ln w="25400">
                <a:solidFill>
                  <a:srgbClr val="000000"/>
                </a:solidFill>
                <a:round/>
                <a:headEnd/>
                <a:tailEnd/>
              </a:ln>
              <a:effectLst/>
            </p:spPr>
            <p:txBody>
              <a:bodyPr wrap="none" anchor="ctr"/>
              <a:lstStyle/>
              <a:p>
                <a:endParaRPr lang="en-US" sz="2400"/>
              </a:p>
            </p:txBody>
          </p:sp>
          <p:sp>
            <p:nvSpPr>
              <p:cNvPr id="89" name="Freeform 25"/>
              <p:cNvSpPr>
                <a:spLocks/>
              </p:cNvSpPr>
              <p:nvPr/>
            </p:nvSpPr>
            <p:spPr bwMode="auto">
              <a:xfrm>
                <a:off x="1392" y="4740"/>
                <a:ext cx="113" cy="185"/>
              </a:xfrm>
              <a:custGeom>
                <a:avLst/>
                <a:gdLst/>
                <a:ahLst/>
                <a:cxnLst>
                  <a:cxn ang="0">
                    <a:pos x="0" y="0"/>
                  </a:cxn>
                  <a:cxn ang="0">
                    <a:pos x="0" y="184"/>
                  </a:cxn>
                  <a:cxn ang="0">
                    <a:pos x="112" y="184"/>
                  </a:cxn>
                </a:cxnLst>
                <a:rect l="0" t="0" r="r" b="b"/>
                <a:pathLst>
                  <a:path w="113" h="185">
                    <a:moveTo>
                      <a:pt x="0" y="0"/>
                    </a:moveTo>
                    <a:lnTo>
                      <a:pt x="0" y="184"/>
                    </a:lnTo>
                    <a:lnTo>
                      <a:pt x="112" y="184"/>
                    </a:lnTo>
                  </a:path>
                </a:pathLst>
              </a:custGeom>
              <a:noFill/>
              <a:ln w="25400" cap="rnd" cmpd="sng">
                <a:solidFill>
                  <a:srgbClr val="000000"/>
                </a:solidFill>
                <a:prstDash val="solid"/>
                <a:round/>
                <a:headEnd type="none" w="med" len="med"/>
                <a:tailEnd type="none" w="med" len="med"/>
              </a:ln>
              <a:effectLst/>
            </p:spPr>
            <p:txBody>
              <a:bodyPr/>
              <a:lstStyle/>
              <a:p>
                <a:endParaRPr lang="en-US" sz="2400"/>
              </a:p>
            </p:txBody>
          </p:sp>
        </p:grpSp>
        <p:sp>
          <p:nvSpPr>
            <p:cNvPr id="13" name="Line 27"/>
            <p:cNvSpPr>
              <a:spLocks noChangeShapeType="1"/>
            </p:cNvSpPr>
            <p:nvPr/>
          </p:nvSpPr>
          <p:spPr bwMode="auto">
            <a:xfrm flipH="1">
              <a:off x="1300" y="3184"/>
              <a:ext cx="697" cy="0"/>
            </a:xfrm>
            <a:prstGeom prst="line">
              <a:avLst/>
            </a:prstGeom>
            <a:noFill/>
            <a:ln w="25400">
              <a:solidFill>
                <a:srgbClr val="000000"/>
              </a:solidFill>
              <a:round/>
              <a:headEnd/>
              <a:tailEnd/>
            </a:ln>
            <a:effectLst/>
          </p:spPr>
          <p:txBody>
            <a:bodyPr wrap="none" anchor="ctr"/>
            <a:lstStyle/>
            <a:p>
              <a:endParaRPr lang="en-US" sz="2400"/>
            </a:p>
          </p:txBody>
        </p:sp>
        <p:sp>
          <p:nvSpPr>
            <p:cNvPr id="14" name="Line 28"/>
            <p:cNvSpPr>
              <a:spLocks noChangeShapeType="1"/>
            </p:cNvSpPr>
            <p:nvPr/>
          </p:nvSpPr>
          <p:spPr bwMode="auto">
            <a:xfrm flipH="1">
              <a:off x="1857" y="3263"/>
              <a:ext cx="140" cy="0"/>
            </a:xfrm>
            <a:prstGeom prst="line">
              <a:avLst/>
            </a:prstGeom>
            <a:noFill/>
            <a:ln w="25400">
              <a:solidFill>
                <a:srgbClr val="000000"/>
              </a:solidFill>
              <a:round/>
              <a:headEnd/>
              <a:tailEnd/>
            </a:ln>
            <a:effectLst/>
          </p:spPr>
          <p:txBody>
            <a:bodyPr wrap="none" anchor="ctr"/>
            <a:lstStyle/>
            <a:p>
              <a:endParaRPr lang="en-US" sz="2400"/>
            </a:p>
          </p:txBody>
        </p:sp>
        <p:grpSp>
          <p:nvGrpSpPr>
            <p:cNvPr id="8" name="Group 33"/>
            <p:cNvGrpSpPr>
              <a:grpSpLocks/>
            </p:cNvGrpSpPr>
            <p:nvPr/>
          </p:nvGrpSpPr>
          <p:grpSpPr bwMode="auto">
            <a:xfrm>
              <a:off x="1995" y="3408"/>
              <a:ext cx="219" cy="168"/>
              <a:chOff x="1392" y="5012"/>
              <a:chExt cx="217" cy="185"/>
            </a:xfrm>
          </p:grpSpPr>
          <p:sp>
            <p:nvSpPr>
              <p:cNvPr id="82" name="Arc 29"/>
              <p:cNvSpPr>
                <a:spLocks/>
              </p:cNvSpPr>
              <p:nvPr/>
            </p:nvSpPr>
            <p:spPr bwMode="auto">
              <a:xfrm>
                <a:off x="1484" y="5021"/>
                <a:ext cx="125" cy="84"/>
              </a:xfrm>
              <a:custGeom>
                <a:avLst/>
                <a:gdLst>
                  <a:gd name="G0" fmla="+- 174 0 0"/>
                  <a:gd name="G1" fmla="+- 21600 0 0"/>
                  <a:gd name="G2" fmla="+- 21600 0 0"/>
                  <a:gd name="T0" fmla="*/ 0 w 21774"/>
                  <a:gd name="T1" fmla="*/ 1 h 21600"/>
                  <a:gd name="T2" fmla="*/ 21774 w 21774"/>
                  <a:gd name="T3" fmla="*/ 21600 h 21600"/>
                  <a:gd name="T4" fmla="*/ 174 w 21774"/>
                  <a:gd name="T5" fmla="*/ 21600 h 21600"/>
                </a:gdLst>
                <a:ahLst/>
                <a:cxnLst>
                  <a:cxn ang="0">
                    <a:pos x="T0" y="T1"/>
                  </a:cxn>
                  <a:cxn ang="0">
                    <a:pos x="T2" y="T3"/>
                  </a:cxn>
                  <a:cxn ang="0">
                    <a:pos x="T4" y="T5"/>
                  </a:cxn>
                </a:cxnLst>
                <a:rect l="0" t="0" r="r" b="b"/>
                <a:pathLst>
                  <a:path w="21774" h="21600" fill="none" extrusionOk="0">
                    <a:moveTo>
                      <a:pt x="-1" y="0"/>
                    </a:moveTo>
                    <a:cubicBezTo>
                      <a:pt x="57" y="0"/>
                      <a:pt x="115" y="-1"/>
                      <a:pt x="174" y="0"/>
                    </a:cubicBezTo>
                    <a:cubicBezTo>
                      <a:pt x="12103" y="0"/>
                      <a:pt x="21774" y="9670"/>
                      <a:pt x="21774" y="21600"/>
                    </a:cubicBezTo>
                  </a:path>
                  <a:path w="21774" h="21600" stroke="0" extrusionOk="0">
                    <a:moveTo>
                      <a:pt x="-1" y="0"/>
                    </a:moveTo>
                    <a:cubicBezTo>
                      <a:pt x="57" y="0"/>
                      <a:pt x="115" y="-1"/>
                      <a:pt x="174" y="0"/>
                    </a:cubicBezTo>
                    <a:cubicBezTo>
                      <a:pt x="12103" y="0"/>
                      <a:pt x="21774" y="9670"/>
                      <a:pt x="21774" y="21600"/>
                    </a:cubicBezTo>
                    <a:lnTo>
                      <a:pt x="174" y="21600"/>
                    </a:lnTo>
                    <a:close/>
                  </a:path>
                </a:pathLst>
              </a:custGeom>
              <a:noFill/>
              <a:ln w="25400" cap="rnd">
                <a:solidFill>
                  <a:srgbClr val="000000"/>
                </a:solidFill>
                <a:round/>
                <a:headEnd/>
                <a:tailEnd/>
              </a:ln>
              <a:effectLst/>
            </p:spPr>
            <p:txBody>
              <a:bodyPr wrap="none" anchor="ctr"/>
              <a:lstStyle/>
              <a:p>
                <a:endParaRPr lang="en-US" sz="2400"/>
              </a:p>
            </p:txBody>
          </p:sp>
          <p:sp>
            <p:nvSpPr>
              <p:cNvPr id="83" name="Arc 30"/>
              <p:cNvSpPr>
                <a:spLocks/>
              </p:cNvSpPr>
              <p:nvPr/>
            </p:nvSpPr>
            <p:spPr bwMode="auto">
              <a:xfrm>
                <a:off x="1484" y="5104"/>
                <a:ext cx="124"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sz="2400"/>
              </a:p>
            </p:txBody>
          </p:sp>
          <p:sp>
            <p:nvSpPr>
              <p:cNvPr id="84" name="Line 31"/>
              <p:cNvSpPr>
                <a:spLocks noChangeShapeType="1"/>
              </p:cNvSpPr>
              <p:nvPr/>
            </p:nvSpPr>
            <p:spPr bwMode="auto">
              <a:xfrm>
                <a:off x="1400" y="5016"/>
                <a:ext cx="80" cy="0"/>
              </a:xfrm>
              <a:prstGeom prst="line">
                <a:avLst/>
              </a:prstGeom>
              <a:noFill/>
              <a:ln w="25400">
                <a:solidFill>
                  <a:srgbClr val="000000"/>
                </a:solidFill>
                <a:round/>
                <a:headEnd/>
                <a:tailEnd/>
              </a:ln>
              <a:effectLst/>
            </p:spPr>
            <p:txBody>
              <a:bodyPr wrap="none" anchor="ctr"/>
              <a:lstStyle/>
              <a:p>
                <a:endParaRPr lang="en-US" sz="2400"/>
              </a:p>
            </p:txBody>
          </p:sp>
          <p:sp>
            <p:nvSpPr>
              <p:cNvPr id="85" name="Freeform 32"/>
              <p:cNvSpPr>
                <a:spLocks/>
              </p:cNvSpPr>
              <p:nvPr/>
            </p:nvSpPr>
            <p:spPr bwMode="auto">
              <a:xfrm>
                <a:off x="1392" y="5012"/>
                <a:ext cx="113" cy="185"/>
              </a:xfrm>
              <a:custGeom>
                <a:avLst/>
                <a:gdLst/>
                <a:ahLst/>
                <a:cxnLst>
                  <a:cxn ang="0">
                    <a:pos x="0" y="0"/>
                  </a:cxn>
                  <a:cxn ang="0">
                    <a:pos x="0" y="184"/>
                  </a:cxn>
                  <a:cxn ang="0">
                    <a:pos x="112" y="184"/>
                  </a:cxn>
                </a:cxnLst>
                <a:rect l="0" t="0" r="r" b="b"/>
                <a:pathLst>
                  <a:path w="113" h="185">
                    <a:moveTo>
                      <a:pt x="0" y="0"/>
                    </a:moveTo>
                    <a:lnTo>
                      <a:pt x="0" y="184"/>
                    </a:lnTo>
                    <a:lnTo>
                      <a:pt x="112" y="184"/>
                    </a:lnTo>
                  </a:path>
                </a:pathLst>
              </a:custGeom>
              <a:noFill/>
              <a:ln w="25400" cap="rnd" cmpd="sng">
                <a:solidFill>
                  <a:srgbClr val="000000"/>
                </a:solidFill>
                <a:prstDash val="solid"/>
                <a:round/>
                <a:headEnd type="none" w="med" len="med"/>
                <a:tailEnd type="none" w="med" len="med"/>
              </a:ln>
              <a:effectLst/>
            </p:spPr>
            <p:txBody>
              <a:bodyPr/>
              <a:lstStyle/>
              <a:p>
                <a:endParaRPr lang="en-US" sz="2400"/>
              </a:p>
            </p:txBody>
          </p:sp>
        </p:grpSp>
        <p:sp>
          <p:nvSpPr>
            <p:cNvPr id="16" name="Line 34"/>
            <p:cNvSpPr>
              <a:spLocks noChangeShapeType="1"/>
            </p:cNvSpPr>
            <p:nvPr/>
          </p:nvSpPr>
          <p:spPr bwMode="auto">
            <a:xfrm flipH="1" flipV="1">
              <a:off x="1775" y="3427"/>
              <a:ext cx="222" cy="3"/>
            </a:xfrm>
            <a:prstGeom prst="line">
              <a:avLst/>
            </a:prstGeom>
            <a:noFill/>
            <a:ln w="25400">
              <a:solidFill>
                <a:srgbClr val="000000"/>
              </a:solidFill>
              <a:round/>
              <a:headEnd/>
              <a:tailEnd/>
            </a:ln>
            <a:effectLst/>
          </p:spPr>
          <p:txBody>
            <a:bodyPr wrap="none" anchor="ctr"/>
            <a:lstStyle/>
            <a:p>
              <a:endParaRPr lang="en-US" sz="2400"/>
            </a:p>
          </p:txBody>
        </p:sp>
        <p:sp>
          <p:nvSpPr>
            <p:cNvPr id="17" name="Line 35"/>
            <p:cNvSpPr>
              <a:spLocks noChangeShapeType="1"/>
            </p:cNvSpPr>
            <p:nvPr/>
          </p:nvSpPr>
          <p:spPr bwMode="auto">
            <a:xfrm flipH="1">
              <a:off x="1300" y="3510"/>
              <a:ext cx="697" cy="0"/>
            </a:xfrm>
            <a:prstGeom prst="line">
              <a:avLst/>
            </a:prstGeom>
            <a:noFill/>
            <a:ln w="25400">
              <a:solidFill>
                <a:srgbClr val="000000"/>
              </a:solidFill>
              <a:round/>
              <a:headEnd/>
              <a:tailEnd/>
            </a:ln>
            <a:effectLst/>
          </p:spPr>
          <p:txBody>
            <a:bodyPr wrap="none" anchor="ctr"/>
            <a:lstStyle/>
            <a:p>
              <a:endParaRPr lang="en-US" sz="2400"/>
            </a:p>
          </p:txBody>
        </p:sp>
        <p:grpSp>
          <p:nvGrpSpPr>
            <p:cNvPr id="12" name="Group 40"/>
            <p:cNvGrpSpPr>
              <a:grpSpLocks/>
            </p:cNvGrpSpPr>
            <p:nvPr/>
          </p:nvGrpSpPr>
          <p:grpSpPr bwMode="auto">
            <a:xfrm>
              <a:off x="1995" y="3626"/>
              <a:ext cx="219" cy="168"/>
              <a:chOff x="1392" y="5284"/>
              <a:chExt cx="217" cy="185"/>
            </a:xfrm>
          </p:grpSpPr>
          <p:sp>
            <p:nvSpPr>
              <p:cNvPr id="78" name="Arc 36"/>
              <p:cNvSpPr>
                <a:spLocks/>
              </p:cNvSpPr>
              <p:nvPr/>
            </p:nvSpPr>
            <p:spPr bwMode="auto">
              <a:xfrm>
                <a:off x="1484" y="5293"/>
                <a:ext cx="125" cy="84"/>
              </a:xfrm>
              <a:custGeom>
                <a:avLst/>
                <a:gdLst>
                  <a:gd name="G0" fmla="+- 174 0 0"/>
                  <a:gd name="G1" fmla="+- 21600 0 0"/>
                  <a:gd name="G2" fmla="+- 21600 0 0"/>
                  <a:gd name="T0" fmla="*/ 0 w 21774"/>
                  <a:gd name="T1" fmla="*/ 1 h 21600"/>
                  <a:gd name="T2" fmla="*/ 21774 w 21774"/>
                  <a:gd name="T3" fmla="*/ 21600 h 21600"/>
                  <a:gd name="T4" fmla="*/ 174 w 21774"/>
                  <a:gd name="T5" fmla="*/ 21600 h 21600"/>
                </a:gdLst>
                <a:ahLst/>
                <a:cxnLst>
                  <a:cxn ang="0">
                    <a:pos x="T0" y="T1"/>
                  </a:cxn>
                  <a:cxn ang="0">
                    <a:pos x="T2" y="T3"/>
                  </a:cxn>
                  <a:cxn ang="0">
                    <a:pos x="T4" y="T5"/>
                  </a:cxn>
                </a:cxnLst>
                <a:rect l="0" t="0" r="r" b="b"/>
                <a:pathLst>
                  <a:path w="21774" h="21600" fill="none" extrusionOk="0">
                    <a:moveTo>
                      <a:pt x="-1" y="0"/>
                    </a:moveTo>
                    <a:cubicBezTo>
                      <a:pt x="57" y="0"/>
                      <a:pt x="115" y="-1"/>
                      <a:pt x="174" y="0"/>
                    </a:cubicBezTo>
                    <a:cubicBezTo>
                      <a:pt x="12103" y="0"/>
                      <a:pt x="21774" y="9670"/>
                      <a:pt x="21774" y="21600"/>
                    </a:cubicBezTo>
                  </a:path>
                  <a:path w="21774" h="21600" stroke="0" extrusionOk="0">
                    <a:moveTo>
                      <a:pt x="-1" y="0"/>
                    </a:moveTo>
                    <a:cubicBezTo>
                      <a:pt x="57" y="0"/>
                      <a:pt x="115" y="-1"/>
                      <a:pt x="174" y="0"/>
                    </a:cubicBezTo>
                    <a:cubicBezTo>
                      <a:pt x="12103" y="0"/>
                      <a:pt x="21774" y="9670"/>
                      <a:pt x="21774" y="21600"/>
                    </a:cubicBezTo>
                    <a:lnTo>
                      <a:pt x="174" y="21600"/>
                    </a:lnTo>
                    <a:close/>
                  </a:path>
                </a:pathLst>
              </a:custGeom>
              <a:noFill/>
              <a:ln w="25400" cap="rnd">
                <a:solidFill>
                  <a:srgbClr val="000000"/>
                </a:solidFill>
                <a:round/>
                <a:headEnd/>
                <a:tailEnd/>
              </a:ln>
              <a:effectLst/>
            </p:spPr>
            <p:txBody>
              <a:bodyPr wrap="none" anchor="ctr"/>
              <a:lstStyle/>
              <a:p>
                <a:endParaRPr lang="en-US" sz="2400"/>
              </a:p>
            </p:txBody>
          </p:sp>
          <p:sp>
            <p:nvSpPr>
              <p:cNvPr id="79" name="Arc 37"/>
              <p:cNvSpPr>
                <a:spLocks/>
              </p:cNvSpPr>
              <p:nvPr/>
            </p:nvSpPr>
            <p:spPr bwMode="auto">
              <a:xfrm>
                <a:off x="1484" y="5376"/>
                <a:ext cx="124"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sz="2400"/>
              </a:p>
            </p:txBody>
          </p:sp>
          <p:sp>
            <p:nvSpPr>
              <p:cNvPr id="80" name="Line 38"/>
              <p:cNvSpPr>
                <a:spLocks noChangeShapeType="1"/>
              </p:cNvSpPr>
              <p:nvPr/>
            </p:nvSpPr>
            <p:spPr bwMode="auto">
              <a:xfrm>
                <a:off x="1400" y="5288"/>
                <a:ext cx="80" cy="0"/>
              </a:xfrm>
              <a:prstGeom prst="line">
                <a:avLst/>
              </a:prstGeom>
              <a:noFill/>
              <a:ln w="25400">
                <a:solidFill>
                  <a:srgbClr val="000000"/>
                </a:solidFill>
                <a:round/>
                <a:headEnd/>
                <a:tailEnd/>
              </a:ln>
              <a:effectLst/>
            </p:spPr>
            <p:txBody>
              <a:bodyPr wrap="none" anchor="ctr"/>
              <a:lstStyle/>
              <a:p>
                <a:endParaRPr lang="en-US" sz="2400"/>
              </a:p>
            </p:txBody>
          </p:sp>
          <p:sp>
            <p:nvSpPr>
              <p:cNvPr id="81" name="Freeform 39"/>
              <p:cNvSpPr>
                <a:spLocks/>
              </p:cNvSpPr>
              <p:nvPr/>
            </p:nvSpPr>
            <p:spPr bwMode="auto">
              <a:xfrm>
                <a:off x="1392" y="5284"/>
                <a:ext cx="113" cy="185"/>
              </a:xfrm>
              <a:custGeom>
                <a:avLst/>
                <a:gdLst/>
                <a:ahLst/>
                <a:cxnLst>
                  <a:cxn ang="0">
                    <a:pos x="0" y="0"/>
                  </a:cxn>
                  <a:cxn ang="0">
                    <a:pos x="0" y="184"/>
                  </a:cxn>
                  <a:cxn ang="0">
                    <a:pos x="112" y="184"/>
                  </a:cxn>
                </a:cxnLst>
                <a:rect l="0" t="0" r="r" b="b"/>
                <a:pathLst>
                  <a:path w="113" h="185">
                    <a:moveTo>
                      <a:pt x="0" y="0"/>
                    </a:moveTo>
                    <a:lnTo>
                      <a:pt x="0" y="184"/>
                    </a:lnTo>
                    <a:lnTo>
                      <a:pt x="112" y="184"/>
                    </a:lnTo>
                  </a:path>
                </a:pathLst>
              </a:custGeom>
              <a:noFill/>
              <a:ln w="25400" cap="rnd" cmpd="sng">
                <a:solidFill>
                  <a:srgbClr val="000000"/>
                </a:solidFill>
                <a:prstDash val="solid"/>
                <a:round/>
                <a:headEnd type="none" w="med" len="med"/>
                <a:tailEnd type="none" w="med" len="med"/>
              </a:ln>
              <a:effectLst/>
            </p:spPr>
            <p:txBody>
              <a:bodyPr/>
              <a:lstStyle/>
              <a:p>
                <a:endParaRPr lang="en-US" sz="2400"/>
              </a:p>
            </p:txBody>
          </p:sp>
        </p:grpSp>
        <p:sp>
          <p:nvSpPr>
            <p:cNvPr id="19" name="Line 41"/>
            <p:cNvSpPr>
              <a:spLocks noChangeShapeType="1"/>
            </p:cNvSpPr>
            <p:nvPr/>
          </p:nvSpPr>
          <p:spPr bwMode="auto">
            <a:xfrm flipH="1">
              <a:off x="1300" y="3675"/>
              <a:ext cx="697" cy="0"/>
            </a:xfrm>
            <a:prstGeom prst="line">
              <a:avLst/>
            </a:prstGeom>
            <a:noFill/>
            <a:ln w="25400">
              <a:solidFill>
                <a:srgbClr val="000000"/>
              </a:solidFill>
              <a:round/>
              <a:headEnd/>
              <a:tailEnd/>
            </a:ln>
            <a:effectLst/>
          </p:spPr>
          <p:txBody>
            <a:bodyPr wrap="none" anchor="ctr"/>
            <a:lstStyle/>
            <a:p>
              <a:endParaRPr lang="en-US" sz="2400"/>
            </a:p>
          </p:txBody>
        </p:sp>
        <p:sp>
          <p:nvSpPr>
            <p:cNvPr id="20" name="Line 42"/>
            <p:cNvSpPr>
              <a:spLocks noChangeShapeType="1"/>
            </p:cNvSpPr>
            <p:nvPr/>
          </p:nvSpPr>
          <p:spPr bwMode="auto">
            <a:xfrm flipH="1">
              <a:off x="1300" y="3755"/>
              <a:ext cx="697" cy="0"/>
            </a:xfrm>
            <a:prstGeom prst="line">
              <a:avLst/>
            </a:prstGeom>
            <a:noFill/>
            <a:ln w="25400">
              <a:solidFill>
                <a:srgbClr val="000000"/>
              </a:solidFill>
              <a:round/>
              <a:headEnd/>
              <a:tailEnd/>
            </a:ln>
            <a:effectLst/>
          </p:spPr>
          <p:txBody>
            <a:bodyPr wrap="none" anchor="ctr"/>
            <a:lstStyle/>
            <a:p>
              <a:endParaRPr lang="en-US" sz="2400"/>
            </a:p>
          </p:txBody>
        </p:sp>
        <p:grpSp>
          <p:nvGrpSpPr>
            <p:cNvPr id="15" name="Group 47"/>
            <p:cNvGrpSpPr>
              <a:grpSpLocks/>
            </p:cNvGrpSpPr>
            <p:nvPr/>
          </p:nvGrpSpPr>
          <p:grpSpPr bwMode="auto">
            <a:xfrm>
              <a:off x="1995" y="3876"/>
              <a:ext cx="219" cy="168"/>
              <a:chOff x="1392" y="5556"/>
              <a:chExt cx="217" cy="185"/>
            </a:xfrm>
          </p:grpSpPr>
          <p:sp>
            <p:nvSpPr>
              <p:cNvPr id="74" name="Arc 43"/>
              <p:cNvSpPr>
                <a:spLocks/>
              </p:cNvSpPr>
              <p:nvPr/>
            </p:nvSpPr>
            <p:spPr bwMode="auto">
              <a:xfrm>
                <a:off x="1484" y="5565"/>
                <a:ext cx="125" cy="84"/>
              </a:xfrm>
              <a:custGeom>
                <a:avLst/>
                <a:gdLst>
                  <a:gd name="G0" fmla="+- 174 0 0"/>
                  <a:gd name="G1" fmla="+- 21600 0 0"/>
                  <a:gd name="G2" fmla="+- 21600 0 0"/>
                  <a:gd name="T0" fmla="*/ 0 w 21774"/>
                  <a:gd name="T1" fmla="*/ 1 h 21600"/>
                  <a:gd name="T2" fmla="*/ 21774 w 21774"/>
                  <a:gd name="T3" fmla="*/ 21600 h 21600"/>
                  <a:gd name="T4" fmla="*/ 174 w 21774"/>
                  <a:gd name="T5" fmla="*/ 21600 h 21600"/>
                </a:gdLst>
                <a:ahLst/>
                <a:cxnLst>
                  <a:cxn ang="0">
                    <a:pos x="T0" y="T1"/>
                  </a:cxn>
                  <a:cxn ang="0">
                    <a:pos x="T2" y="T3"/>
                  </a:cxn>
                  <a:cxn ang="0">
                    <a:pos x="T4" y="T5"/>
                  </a:cxn>
                </a:cxnLst>
                <a:rect l="0" t="0" r="r" b="b"/>
                <a:pathLst>
                  <a:path w="21774" h="21600" fill="none" extrusionOk="0">
                    <a:moveTo>
                      <a:pt x="-1" y="0"/>
                    </a:moveTo>
                    <a:cubicBezTo>
                      <a:pt x="57" y="0"/>
                      <a:pt x="115" y="-1"/>
                      <a:pt x="174" y="0"/>
                    </a:cubicBezTo>
                    <a:cubicBezTo>
                      <a:pt x="12103" y="0"/>
                      <a:pt x="21774" y="9670"/>
                      <a:pt x="21774" y="21600"/>
                    </a:cubicBezTo>
                  </a:path>
                  <a:path w="21774" h="21600" stroke="0" extrusionOk="0">
                    <a:moveTo>
                      <a:pt x="-1" y="0"/>
                    </a:moveTo>
                    <a:cubicBezTo>
                      <a:pt x="57" y="0"/>
                      <a:pt x="115" y="-1"/>
                      <a:pt x="174" y="0"/>
                    </a:cubicBezTo>
                    <a:cubicBezTo>
                      <a:pt x="12103" y="0"/>
                      <a:pt x="21774" y="9670"/>
                      <a:pt x="21774" y="21600"/>
                    </a:cubicBezTo>
                    <a:lnTo>
                      <a:pt x="174" y="21600"/>
                    </a:lnTo>
                    <a:close/>
                  </a:path>
                </a:pathLst>
              </a:custGeom>
              <a:noFill/>
              <a:ln w="25400" cap="rnd">
                <a:solidFill>
                  <a:srgbClr val="000000"/>
                </a:solidFill>
                <a:round/>
                <a:headEnd/>
                <a:tailEnd/>
              </a:ln>
              <a:effectLst/>
            </p:spPr>
            <p:txBody>
              <a:bodyPr wrap="none" anchor="ctr"/>
              <a:lstStyle/>
              <a:p>
                <a:endParaRPr lang="en-US" sz="2400"/>
              </a:p>
            </p:txBody>
          </p:sp>
          <p:sp>
            <p:nvSpPr>
              <p:cNvPr id="75" name="Arc 44"/>
              <p:cNvSpPr>
                <a:spLocks/>
              </p:cNvSpPr>
              <p:nvPr/>
            </p:nvSpPr>
            <p:spPr bwMode="auto">
              <a:xfrm>
                <a:off x="1484" y="5648"/>
                <a:ext cx="124"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sz="2400"/>
              </a:p>
            </p:txBody>
          </p:sp>
          <p:sp>
            <p:nvSpPr>
              <p:cNvPr id="76" name="Line 45"/>
              <p:cNvSpPr>
                <a:spLocks noChangeShapeType="1"/>
              </p:cNvSpPr>
              <p:nvPr/>
            </p:nvSpPr>
            <p:spPr bwMode="auto">
              <a:xfrm>
                <a:off x="1400" y="5560"/>
                <a:ext cx="80" cy="0"/>
              </a:xfrm>
              <a:prstGeom prst="line">
                <a:avLst/>
              </a:prstGeom>
              <a:noFill/>
              <a:ln w="25400">
                <a:solidFill>
                  <a:srgbClr val="000000"/>
                </a:solidFill>
                <a:round/>
                <a:headEnd/>
                <a:tailEnd/>
              </a:ln>
              <a:effectLst/>
            </p:spPr>
            <p:txBody>
              <a:bodyPr wrap="none" anchor="ctr"/>
              <a:lstStyle/>
              <a:p>
                <a:endParaRPr lang="en-US" sz="2400"/>
              </a:p>
            </p:txBody>
          </p:sp>
          <p:sp>
            <p:nvSpPr>
              <p:cNvPr id="77" name="Freeform 46"/>
              <p:cNvSpPr>
                <a:spLocks/>
              </p:cNvSpPr>
              <p:nvPr/>
            </p:nvSpPr>
            <p:spPr bwMode="auto">
              <a:xfrm>
                <a:off x="1392" y="5556"/>
                <a:ext cx="113" cy="185"/>
              </a:xfrm>
              <a:custGeom>
                <a:avLst/>
                <a:gdLst/>
                <a:ahLst/>
                <a:cxnLst>
                  <a:cxn ang="0">
                    <a:pos x="0" y="0"/>
                  </a:cxn>
                  <a:cxn ang="0">
                    <a:pos x="0" y="184"/>
                  </a:cxn>
                  <a:cxn ang="0">
                    <a:pos x="112" y="184"/>
                  </a:cxn>
                </a:cxnLst>
                <a:rect l="0" t="0" r="r" b="b"/>
                <a:pathLst>
                  <a:path w="113" h="185">
                    <a:moveTo>
                      <a:pt x="0" y="0"/>
                    </a:moveTo>
                    <a:lnTo>
                      <a:pt x="0" y="184"/>
                    </a:lnTo>
                    <a:lnTo>
                      <a:pt x="112" y="184"/>
                    </a:lnTo>
                  </a:path>
                </a:pathLst>
              </a:custGeom>
              <a:noFill/>
              <a:ln w="25400" cap="rnd" cmpd="sng">
                <a:solidFill>
                  <a:srgbClr val="000000"/>
                </a:solidFill>
                <a:prstDash val="solid"/>
                <a:round/>
                <a:headEnd type="none" w="med" len="med"/>
                <a:tailEnd type="none" w="med" len="med"/>
              </a:ln>
              <a:effectLst/>
            </p:spPr>
            <p:txBody>
              <a:bodyPr/>
              <a:lstStyle/>
              <a:p>
                <a:endParaRPr lang="en-US" sz="2400"/>
              </a:p>
            </p:txBody>
          </p:sp>
        </p:grpSp>
        <p:sp>
          <p:nvSpPr>
            <p:cNvPr id="22" name="Line 48"/>
            <p:cNvSpPr>
              <a:spLocks noChangeShapeType="1"/>
            </p:cNvSpPr>
            <p:nvPr/>
          </p:nvSpPr>
          <p:spPr bwMode="auto">
            <a:xfrm flipH="1">
              <a:off x="1854" y="3921"/>
              <a:ext cx="143" cy="0"/>
            </a:xfrm>
            <a:prstGeom prst="line">
              <a:avLst/>
            </a:prstGeom>
            <a:noFill/>
            <a:ln w="25400">
              <a:solidFill>
                <a:srgbClr val="000000"/>
              </a:solidFill>
              <a:round/>
              <a:headEnd/>
              <a:tailEnd/>
            </a:ln>
            <a:effectLst/>
          </p:spPr>
          <p:txBody>
            <a:bodyPr wrap="none" anchor="ctr"/>
            <a:lstStyle/>
            <a:p>
              <a:endParaRPr lang="en-US" sz="2400"/>
            </a:p>
          </p:txBody>
        </p:sp>
        <p:sp>
          <p:nvSpPr>
            <p:cNvPr id="23" name="Line 49"/>
            <p:cNvSpPr>
              <a:spLocks noChangeShapeType="1"/>
            </p:cNvSpPr>
            <p:nvPr/>
          </p:nvSpPr>
          <p:spPr bwMode="auto">
            <a:xfrm flipH="1">
              <a:off x="1485" y="4001"/>
              <a:ext cx="512" cy="0"/>
            </a:xfrm>
            <a:prstGeom prst="line">
              <a:avLst/>
            </a:prstGeom>
            <a:noFill/>
            <a:ln w="25400">
              <a:solidFill>
                <a:srgbClr val="000000"/>
              </a:solidFill>
              <a:round/>
              <a:headEnd/>
              <a:tailEnd/>
            </a:ln>
            <a:effectLst/>
          </p:spPr>
          <p:txBody>
            <a:bodyPr wrap="none" anchor="ctr"/>
            <a:lstStyle/>
            <a:p>
              <a:endParaRPr lang="en-US" sz="2400"/>
            </a:p>
          </p:txBody>
        </p:sp>
        <p:sp>
          <p:nvSpPr>
            <p:cNvPr id="24" name="Line 50"/>
            <p:cNvSpPr>
              <a:spLocks noChangeShapeType="1"/>
            </p:cNvSpPr>
            <p:nvPr/>
          </p:nvSpPr>
          <p:spPr bwMode="auto">
            <a:xfrm>
              <a:off x="2222" y="3227"/>
              <a:ext cx="304" cy="0"/>
            </a:xfrm>
            <a:prstGeom prst="line">
              <a:avLst/>
            </a:prstGeom>
            <a:noFill/>
            <a:ln w="25400">
              <a:solidFill>
                <a:srgbClr val="000000"/>
              </a:solidFill>
              <a:round/>
              <a:headEnd/>
              <a:tailEnd/>
            </a:ln>
            <a:effectLst/>
          </p:spPr>
          <p:txBody>
            <a:bodyPr wrap="none" anchor="ctr"/>
            <a:lstStyle/>
            <a:p>
              <a:endParaRPr lang="en-US" sz="2400"/>
            </a:p>
          </p:txBody>
        </p:sp>
        <p:sp>
          <p:nvSpPr>
            <p:cNvPr id="25" name="Freeform 51"/>
            <p:cNvSpPr>
              <a:spLocks/>
            </p:cNvSpPr>
            <p:nvPr/>
          </p:nvSpPr>
          <p:spPr bwMode="auto">
            <a:xfrm>
              <a:off x="2214" y="2978"/>
              <a:ext cx="273" cy="159"/>
            </a:xfrm>
            <a:custGeom>
              <a:avLst/>
              <a:gdLst/>
              <a:ahLst/>
              <a:cxnLst>
                <a:cxn ang="0">
                  <a:pos x="0" y="0"/>
                </a:cxn>
                <a:cxn ang="0">
                  <a:pos x="136" y="0"/>
                </a:cxn>
                <a:cxn ang="0">
                  <a:pos x="136" y="176"/>
                </a:cxn>
                <a:cxn ang="0">
                  <a:pos x="272" y="176"/>
                </a:cxn>
              </a:cxnLst>
              <a:rect l="0" t="0" r="r" b="b"/>
              <a:pathLst>
                <a:path w="273" h="177">
                  <a:moveTo>
                    <a:pt x="0" y="0"/>
                  </a:moveTo>
                  <a:lnTo>
                    <a:pt x="136" y="0"/>
                  </a:lnTo>
                  <a:lnTo>
                    <a:pt x="136" y="176"/>
                  </a:lnTo>
                  <a:lnTo>
                    <a:pt x="272" y="176"/>
                  </a:lnTo>
                </a:path>
              </a:pathLst>
            </a:custGeom>
            <a:noFill/>
            <a:ln w="25400" cap="rnd" cmpd="sng">
              <a:solidFill>
                <a:srgbClr val="000000"/>
              </a:solidFill>
              <a:prstDash val="solid"/>
              <a:round/>
              <a:headEnd type="none" w="med" len="med"/>
              <a:tailEnd type="none" w="med" len="med"/>
            </a:ln>
            <a:effectLst/>
          </p:spPr>
          <p:txBody>
            <a:bodyPr/>
            <a:lstStyle/>
            <a:p>
              <a:endParaRPr lang="en-US" sz="2400"/>
            </a:p>
          </p:txBody>
        </p:sp>
        <p:sp>
          <p:nvSpPr>
            <p:cNvPr id="26" name="Freeform 52"/>
            <p:cNvSpPr>
              <a:spLocks/>
            </p:cNvSpPr>
            <p:nvPr/>
          </p:nvSpPr>
          <p:spPr bwMode="auto">
            <a:xfrm>
              <a:off x="2214" y="3303"/>
              <a:ext cx="273" cy="167"/>
            </a:xfrm>
            <a:custGeom>
              <a:avLst/>
              <a:gdLst/>
              <a:ahLst/>
              <a:cxnLst>
                <a:cxn ang="0">
                  <a:pos x="0" y="184"/>
                </a:cxn>
                <a:cxn ang="0">
                  <a:pos x="136" y="184"/>
                </a:cxn>
                <a:cxn ang="0">
                  <a:pos x="136" y="0"/>
                </a:cxn>
                <a:cxn ang="0">
                  <a:pos x="272" y="0"/>
                </a:cxn>
              </a:cxnLst>
              <a:rect l="0" t="0" r="r" b="b"/>
              <a:pathLst>
                <a:path w="273" h="185">
                  <a:moveTo>
                    <a:pt x="0" y="184"/>
                  </a:moveTo>
                  <a:lnTo>
                    <a:pt x="136" y="184"/>
                  </a:lnTo>
                  <a:lnTo>
                    <a:pt x="136" y="0"/>
                  </a:lnTo>
                  <a:lnTo>
                    <a:pt x="272" y="0"/>
                  </a:lnTo>
                </a:path>
              </a:pathLst>
            </a:custGeom>
            <a:noFill/>
            <a:ln w="25400" cap="rnd" cmpd="sng">
              <a:solidFill>
                <a:srgbClr val="000000"/>
              </a:solidFill>
              <a:prstDash val="solid"/>
              <a:round/>
              <a:headEnd type="none" w="med" len="med"/>
              <a:tailEnd type="none" w="med" len="med"/>
            </a:ln>
            <a:effectLst/>
          </p:spPr>
          <p:txBody>
            <a:bodyPr/>
            <a:lstStyle/>
            <a:p>
              <a:endParaRPr lang="en-US" sz="2400"/>
            </a:p>
          </p:txBody>
        </p:sp>
        <p:sp>
          <p:nvSpPr>
            <p:cNvPr id="27" name="Rectangle 53"/>
            <p:cNvSpPr>
              <a:spLocks noChangeArrowheads="1"/>
            </p:cNvSpPr>
            <p:nvPr/>
          </p:nvSpPr>
          <p:spPr bwMode="auto">
            <a:xfrm>
              <a:off x="2678" y="2696"/>
              <a:ext cx="986" cy="188"/>
            </a:xfrm>
            <a:prstGeom prst="rect">
              <a:avLst/>
            </a:prstGeom>
            <a:noFill/>
            <a:ln w="25400">
              <a:solidFill>
                <a:srgbClr val="000000"/>
              </a:solidFill>
              <a:miter lim="800000"/>
              <a:headEnd/>
              <a:tailEnd/>
            </a:ln>
            <a:effectLst/>
          </p:spPr>
          <p:txBody>
            <a:bodyPr wrap="none" anchor="ctr"/>
            <a:lstStyle/>
            <a:p>
              <a:endParaRPr lang="en-US" sz="2400"/>
            </a:p>
          </p:txBody>
        </p:sp>
        <p:sp>
          <p:nvSpPr>
            <p:cNvPr id="28" name="Rectangle 54"/>
            <p:cNvSpPr>
              <a:spLocks noChangeArrowheads="1"/>
            </p:cNvSpPr>
            <p:nvPr/>
          </p:nvSpPr>
          <p:spPr bwMode="auto">
            <a:xfrm>
              <a:off x="3061" y="2712"/>
              <a:ext cx="202" cy="138"/>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AR</a:t>
              </a:r>
            </a:p>
          </p:txBody>
        </p:sp>
        <p:sp>
          <p:nvSpPr>
            <p:cNvPr id="29" name="Freeform 55"/>
            <p:cNvSpPr>
              <a:spLocks/>
            </p:cNvSpPr>
            <p:nvPr/>
          </p:nvSpPr>
          <p:spPr bwMode="auto">
            <a:xfrm>
              <a:off x="2759" y="2891"/>
              <a:ext cx="96" cy="334"/>
            </a:xfrm>
            <a:custGeom>
              <a:avLst/>
              <a:gdLst/>
              <a:ahLst/>
              <a:cxnLst>
                <a:cxn ang="0">
                  <a:pos x="0" y="368"/>
                </a:cxn>
                <a:cxn ang="0">
                  <a:pos x="96" y="368"/>
                </a:cxn>
                <a:cxn ang="0">
                  <a:pos x="96" y="0"/>
                </a:cxn>
              </a:cxnLst>
              <a:rect l="0" t="0" r="r" b="b"/>
              <a:pathLst>
                <a:path w="97" h="369">
                  <a:moveTo>
                    <a:pt x="0" y="368"/>
                  </a:moveTo>
                  <a:lnTo>
                    <a:pt x="96" y="368"/>
                  </a:lnTo>
                  <a:lnTo>
                    <a:pt x="96" y="0"/>
                  </a:lnTo>
                </a:path>
              </a:pathLst>
            </a:custGeom>
            <a:noFill/>
            <a:ln w="25400" cap="rnd" cmpd="sng">
              <a:solidFill>
                <a:srgbClr val="000000"/>
              </a:solidFill>
              <a:prstDash val="solid"/>
              <a:round/>
              <a:headEnd type="none" w="med" len="med"/>
              <a:tailEnd type="none" w="med" len="med"/>
            </a:ln>
            <a:effectLst/>
          </p:spPr>
          <p:txBody>
            <a:bodyPr/>
            <a:lstStyle/>
            <a:p>
              <a:endParaRPr lang="en-US" sz="2400"/>
            </a:p>
          </p:txBody>
        </p:sp>
        <p:sp>
          <p:nvSpPr>
            <p:cNvPr id="30" name="Freeform 56"/>
            <p:cNvSpPr>
              <a:spLocks/>
            </p:cNvSpPr>
            <p:nvPr/>
          </p:nvSpPr>
          <p:spPr bwMode="auto">
            <a:xfrm>
              <a:off x="2214" y="2891"/>
              <a:ext cx="866" cy="825"/>
            </a:xfrm>
            <a:custGeom>
              <a:avLst/>
              <a:gdLst/>
              <a:ahLst/>
              <a:cxnLst>
                <a:cxn ang="0">
                  <a:pos x="0" y="912"/>
                </a:cxn>
                <a:cxn ang="0">
                  <a:pos x="864" y="912"/>
                </a:cxn>
                <a:cxn ang="0">
                  <a:pos x="864" y="0"/>
                </a:cxn>
              </a:cxnLst>
              <a:rect l="0" t="0" r="r" b="b"/>
              <a:pathLst>
                <a:path w="865" h="913">
                  <a:moveTo>
                    <a:pt x="0" y="912"/>
                  </a:moveTo>
                  <a:lnTo>
                    <a:pt x="864" y="912"/>
                  </a:lnTo>
                  <a:lnTo>
                    <a:pt x="864" y="0"/>
                  </a:lnTo>
                </a:path>
              </a:pathLst>
            </a:custGeom>
            <a:noFill/>
            <a:ln w="25400" cap="rnd" cmpd="sng">
              <a:solidFill>
                <a:srgbClr val="000000"/>
              </a:solidFill>
              <a:prstDash val="solid"/>
              <a:round/>
              <a:headEnd type="none" w="med" len="med"/>
              <a:tailEnd type="none" w="med" len="med"/>
            </a:ln>
            <a:effectLst/>
          </p:spPr>
          <p:txBody>
            <a:bodyPr/>
            <a:lstStyle/>
            <a:p>
              <a:endParaRPr lang="en-US" sz="2400"/>
            </a:p>
          </p:txBody>
        </p:sp>
        <p:sp>
          <p:nvSpPr>
            <p:cNvPr id="31" name="Freeform 57"/>
            <p:cNvSpPr>
              <a:spLocks/>
            </p:cNvSpPr>
            <p:nvPr/>
          </p:nvSpPr>
          <p:spPr bwMode="auto">
            <a:xfrm>
              <a:off x="2214" y="2891"/>
              <a:ext cx="1098" cy="1072"/>
            </a:xfrm>
            <a:custGeom>
              <a:avLst/>
              <a:gdLst/>
              <a:ahLst/>
              <a:cxnLst>
                <a:cxn ang="0">
                  <a:pos x="0" y="1184"/>
                </a:cxn>
                <a:cxn ang="0">
                  <a:pos x="1096" y="1184"/>
                </a:cxn>
                <a:cxn ang="0">
                  <a:pos x="1096" y="0"/>
                </a:cxn>
              </a:cxnLst>
              <a:rect l="0" t="0" r="r" b="b"/>
              <a:pathLst>
                <a:path w="1097" h="1185">
                  <a:moveTo>
                    <a:pt x="0" y="1184"/>
                  </a:moveTo>
                  <a:lnTo>
                    <a:pt x="1096" y="1184"/>
                  </a:lnTo>
                  <a:lnTo>
                    <a:pt x="1096" y="0"/>
                  </a:lnTo>
                </a:path>
              </a:pathLst>
            </a:custGeom>
            <a:noFill/>
            <a:ln w="25400" cap="rnd" cmpd="sng">
              <a:solidFill>
                <a:srgbClr val="000000"/>
              </a:solidFill>
              <a:prstDash val="solid"/>
              <a:round/>
              <a:headEnd type="none" w="med" len="med"/>
              <a:tailEnd type="none" w="med" len="med"/>
            </a:ln>
            <a:effectLst/>
          </p:spPr>
          <p:txBody>
            <a:bodyPr/>
            <a:lstStyle/>
            <a:p>
              <a:endParaRPr lang="en-US" sz="2400"/>
            </a:p>
          </p:txBody>
        </p:sp>
        <p:sp>
          <p:nvSpPr>
            <p:cNvPr id="32" name="Freeform 58"/>
            <p:cNvSpPr>
              <a:spLocks/>
            </p:cNvSpPr>
            <p:nvPr/>
          </p:nvSpPr>
          <p:spPr bwMode="auto">
            <a:xfrm>
              <a:off x="3488" y="2838"/>
              <a:ext cx="97" cy="37"/>
            </a:xfrm>
            <a:custGeom>
              <a:avLst/>
              <a:gdLst/>
              <a:ahLst/>
              <a:cxnLst>
                <a:cxn ang="0">
                  <a:pos x="0" y="40"/>
                </a:cxn>
                <a:cxn ang="0">
                  <a:pos x="48" y="0"/>
                </a:cxn>
                <a:cxn ang="0">
                  <a:pos x="96" y="40"/>
                </a:cxn>
              </a:cxnLst>
              <a:rect l="0" t="0" r="r" b="b"/>
              <a:pathLst>
                <a:path w="97" h="41">
                  <a:moveTo>
                    <a:pt x="0" y="40"/>
                  </a:moveTo>
                  <a:lnTo>
                    <a:pt x="48" y="0"/>
                  </a:lnTo>
                  <a:lnTo>
                    <a:pt x="96" y="40"/>
                  </a:lnTo>
                </a:path>
              </a:pathLst>
            </a:custGeom>
            <a:noFill/>
            <a:ln w="25400" cap="rnd" cmpd="sng">
              <a:solidFill>
                <a:srgbClr val="000000"/>
              </a:solidFill>
              <a:prstDash val="solid"/>
              <a:round/>
              <a:headEnd type="none" w="med" len="med"/>
              <a:tailEnd type="none" w="med" len="med"/>
            </a:ln>
            <a:effectLst/>
          </p:spPr>
          <p:txBody>
            <a:bodyPr/>
            <a:lstStyle/>
            <a:p>
              <a:endParaRPr lang="en-US" sz="2400"/>
            </a:p>
          </p:txBody>
        </p:sp>
        <p:sp>
          <p:nvSpPr>
            <p:cNvPr id="33" name="Freeform 59"/>
            <p:cNvSpPr>
              <a:spLocks/>
            </p:cNvSpPr>
            <p:nvPr/>
          </p:nvSpPr>
          <p:spPr bwMode="auto">
            <a:xfrm>
              <a:off x="3535" y="2891"/>
              <a:ext cx="362" cy="124"/>
            </a:xfrm>
            <a:custGeom>
              <a:avLst/>
              <a:gdLst/>
              <a:ahLst/>
              <a:cxnLst>
                <a:cxn ang="0">
                  <a:pos x="0" y="0"/>
                </a:cxn>
                <a:cxn ang="0">
                  <a:pos x="0" y="136"/>
                </a:cxn>
                <a:cxn ang="0">
                  <a:pos x="360" y="136"/>
                </a:cxn>
              </a:cxnLst>
              <a:rect l="0" t="0" r="r" b="b"/>
              <a:pathLst>
                <a:path w="361" h="137">
                  <a:moveTo>
                    <a:pt x="0" y="0"/>
                  </a:moveTo>
                  <a:lnTo>
                    <a:pt x="0" y="136"/>
                  </a:lnTo>
                  <a:lnTo>
                    <a:pt x="360" y="136"/>
                  </a:lnTo>
                </a:path>
              </a:pathLst>
            </a:custGeom>
            <a:noFill/>
            <a:ln w="25400" cap="rnd" cmpd="sng">
              <a:solidFill>
                <a:srgbClr val="000000"/>
              </a:solidFill>
              <a:prstDash val="solid"/>
              <a:round/>
              <a:headEnd type="none" w="med" len="med"/>
              <a:tailEnd type="none" w="med" len="med"/>
            </a:ln>
            <a:effectLst/>
          </p:spPr>
          <p:txBody>
            <a:bodyPr/>
            <a:lstStyle/>
            <a:p>
              <a:endParaRPr lang="en-US" sz="2400"/>
            </a:p>
          </p:txBody>
        </p:sp>
        <p:sp>
          <p:nvSpPr>
            <p:cNvPr id="34" name="Rectangle 60"/>
            <p:cNvSpPr>
              <a:spLocks noChangeArrowheads="1"/>
            </p:cNvSpPr>
            <p:nvPr/>
          </p:nvSpPr>
          <p:spPr bwMode="auto">
            <a:xfrm>
              <a:off x="2823" y="2969"/>
              <a:ext cx="192" cy="138"/>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LD</a:t>
              </a:r>
            </a:p>
          </p:txBody>
        </p:sp>
        <p:sp>
          <p:nvSpPr>
            <p:cNvPr id="35" name="Rectangle 61"/>
            <p:cNvSpPr>
              <a:spLocks noChangeArrowheads="1"/>
            </p:cNvSpPr>
            <p:nvPr/>
          </p:nvSpPr>
          <p:spPr bwMode="auto">
            <a:xfrm>
              <a:off x="3040" y="3098"/>
              <a:ext cx="240" cy="138"/>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INR</a:t>
              </a:r>
            </a:p>
          </p:txBody>
        </p:sp>
        <p:sp>
          <p:nvSpPr>
            <p:cNvPr id="36" name="Rectangle 62"/>
            <p:cNvSpPr>
              <a:spLocks noChangeArrowheads="1"/>
            </p:cNvSpPr>
            <p:nvPr/>
          </p:nvSpPr>
          <p:spPr bwMode="auto">
            <a:xfrm>
              <a:off x="3277" y="3222"/>
              <a:ext cx="246" cy="138"/>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CLR</a:t>
              </a:r>
            </a:p>
          </p:txBody>
        </p:sp>
        <p:sp>
          <p:nvSpPr>
            <p:cNvPr id="37" name="Rectangle 63"/>
            <p:cNvSpPr>
              <a:spLocks noChangeArrowheads="1"/>
            </p:cNvSpPr>
            <p:nvPr/>
          </p:nvSpPr>
          <p:spPr bwMode="auto">
            <a:xfrm>
              <a:off x="3886" y="2945"/>
              <a:ext cx="325" cy="138"/>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Clock</a:t>
              </a:r>
            </a:p>
          </p:txBody>
        </p:sp>
        <p:sp>
          <p:nvSpPr>
            <p:cNvPr id="38" name="Arc 64"/>
            <p:cNvSpPr>
              <a:spLocks/>
            </p:cNvSpPr>
            <p:nvPr/>
          </p:nvSpPr>
          <p:spPr bwMode="auto">
            <a:xfrm>
              <a:off x="3915" y="2748"/>
              <a:ext cx="76" cy="5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sz="2400"/>
            </a:p>
          </p:txBody>
        </p:sp>
        <p:sp>
          <p:nvSpPr>
            <p:cNvPr id="39" name="Line 65"/>
            <p:cNvSpPr>
              <a:spLocks noChangeShapeType="1"/>
            </p:cNvSpPr>
            <p:nvPr/>
          </p:nvSpPr>
          <p:spPr bwMode="auto">
            <a:xfrm>
              <a:off x="3662" y="2772"/>
              <a:ext cx="258" cy="0"/>
            </a:xfrm>
            <a:prstGeom prst="line">
              <a:avLst/>
            </a:prstGeom>
            <a:noFill/>
            <a:ln w="25400">
              <a:solidFill>
                <a:srgbClr val="000000"/>
              </a:solidFill>
              <a:round/>
              <a:headEnd/>
              <a:tailEnd/>
            </a:ln>
            <a:effectLst/>
          </p:spPr>
          <p:txBody>
            <a:bodyPr wrap="none" anchor="ctr"/>
            <a:lstStyle/>
            <a:p>
              <a:endParaRPr lang="en-US" sz="2400"/>
            </a:p>
          </p:txBody>
        </p:sp>
        <p:sp>
          <p:nvSpPr>
            <p:cNvPr id="40" name="Rectangle 66"/>
            <p:cNvSpPr>
              <a:spLocks noChangeArrowheads="1"/>
            </p:cNvSpPr>
            <p:nvPr/>
          </p:nvSpPr>
          <p:spPr bwMode="auto">
            <a:xfrm>
              <a:off x="3975" y="2706"/>
              <a:ext cx="376" cy="138"/>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To bus</a:t>
              </a:r>
            </a:p>
          </p:txBody>
        </p:sp>
        <p:sp>
          <p:nvSpPr>
            <p:cNvPr id="41" name="Line 67"/>
            <p:cNvSpPr>
              <a:spLocks noChangeShapeType="1"/>
            </p:cNvSpPr>
            <p:nvPr/>
          </p:nvSpPr>
          <p:spPr bwMode="auto">
            <a:xfrm flipH="1">
              <a:off x="3752" y="2739"/>
              <a:ext cx="72" cy="72"/>
            </a:xfrm>
            <a:prstGeom prst="line">
              <a:avLst/>
            </a:prstGeom>
            <a:noFill/>
            <a:ln w="25400">
              <a:solidFill>
                <a:srgbClr val="000000"/>
              </a:solidFill>
              <a:round/>
              <a:headEnd/>
              <a:tailEnd/>
            </a:ln>
            <a:effectLst/>
          </p:spPr>
          <p:txBody>
            <a:bodyPr wrap="none" anchor="ctr"/>
            <a:lstStyle/>
            <a:p>
              <a:endParaRPr lang="en-US" sz="2400"/>
            </a:p>
          </p:txBody>
        </p:sp>
        <p:sp>
          <p:nvSpPr>
            <p:cNvPr id="42" name="Rectangle 68"/>
            <p:cNvSpPr>
              <a:spLocks noChangeArrowheads="1"/>
            </p:cNvSpPr>
            <p:nvPr/>
          </p:nvSpPr>
          <p:spPr bwMode="auto">
            <a:xfrm>
              <a:off x="3679" y="2628"/>
              <a:ext cx="189" cy="138"/>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12</a:t>
              </a:r>
            </a:p>
          </p:txBody>
        </p:sp>
        <p:sp>
          <p:nvSpPr>
            <p:cNvPr id="43" name="Arc 69"/>
            <p:cNvSpPr>
              <a:spLocks/>
            </p:cNvSpPr>
            <p:nvPr/>
          </p:nvSpPr>
          <p:spPr bwMode="auto">
            <a:xfrm>
              <a:off x="2599" y="2743"/>
              <a:ext cx="76" cy="55"/>
            </a:xfrm>
            <a:custGeom>
              <a:avLst/>
              <a:gdLst>
                <a:gd name="G0" fmla="+- 21600 0 0"/>
                <a:gd name="G1" fmla="+- 8746 0 0"/>
                <a:gd name="G2" fmla="+- 21600 0 0"/>
                <a:gd name="T0" fmla="*/ 1746 w 21600"/>
                <a:gd name="T1" fmla="*/ 17255 h 17255"/>
                <a:gd name="T2" fmla="*/ 1850 w 21600"/>
                <a:gd name="T3" fmla="*/ 0 h 17255"/>
                <a:gd name="T4" fmla="*/ 21600 w 21600"/>
                <a:gd name="T5" fmla="*/ 8746 h 17255"/>
              </a:gdLst>
              <a:ahLst/>
              <a:cxnLst>
                <a:cxn ang="0">
                  <a:pos x="T0" y="T1"/>
                </a:cxn>
                <a:cxn ang="0">
                  <a:pos x="T2" y="T3"/>
                </a:cxn>
                <a:cxn ang="0">
                  <a:pos x="T4" y="T5"/>
                </a:cxn>
              </a:cxnLst>
              <a:rect l="0" t="0" r="r" b="b"/>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a:effectLst/>
          </p:spPr>
          <p:txBody>
            <a:bodyPr wrap="none" anchor="ctr"/>
            <a:lstStyle/>
            <a:p>
              <a:endParaRPr lang="en-US" sz="2400"/>
            </a:p>
          </p:txBody>
        </p:sp>
        <p:sp>
          <p:nvSpPr>
            <p:cNvPr id="44" name="Line 70"/>
            <p:cNvSpPr>
              <a:spLocks noChangeShapeType="1"/>
            </p:cNvSpPr>
            <p:nvPr/>
          </p:nvSpPr>
          <p:spPr bwMode="auto">
            <a:xfrm>
              <a:off x="2358" y="2772"/>
              <a:ext cx="240" cy="0"/>
            </a:xfrm>
            <a:prstGeom prst="line">
              <a:avLst/>
            </a:prstGeom>
            <a:noFill/>
            <a:ln w="25400">
              <a:solidFill>
                <a:srgbClr val="000000"/>
              </a:solidFill>
              <a:round/>
              <a:headEnd/>
              <a:tailEnd/>
            </a:ln>
            <a:effectLst/>
          </p:spPr>
          <p:txBody>
            <a:bodyPr wrap="none" anchor="ctr"/>
            <a:lstStyle/>
            <a:p>
              <a:endParaRPr lang="en-US" sz="2400"/>
            </a:p>
          </p:txBody>
        </p:sp>
        <p:sp>
          <p:nvSpPr>
            <p:cNvPr id="45" name="Rectangle 71"/>
            <p:cNvSpPr>
              <a:spLocks noChangeArrowheads="1"/>
            </p:cNvSpPr>
            <p:nvPr/>
          </p:nvSpPr>
          <p:spPr bwMode="auto">
            <a:xfrm>
              <a:off x="1796" y="2687"/>
              <a:ext cx="516" cy="138"/>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From bus</a:t>
              </a:r>
            </a:p>
          </p:txBody>
        </p:sp>
        <p:sp>
          <p:nvSpPr>
            <p:cNvPr id="46" name="Line 72"/>
            <p:cNvSpPr>
              <a:spLocks noChangeShapeType="1"/>
            </p:cNvSpPr>
            <p:nvPr/>
          </p:nvSpPr>
          <p:spPr bwMode="auto">
            <a:xfrm flipH="1">
              <a:off x="2438" y="2739"/>
              <a:ext cx="64" cy="72"/>
            </a:xfrm>
            <a:prstGeom prst="line">
              <a:avLst/>
            </a:prstGeom>
            <a:noFill/>
            <a:ln w="25400">
              <a:solidFill>
                <a:srgbClr val="000000"/>
              </a:solidFill>
              <a:round/>
              <a:headEnd/>
              <a:tailEnd/>
            </a:ln>
            <a:effectLst/>
          </p:spPr>
          <p:txBody>
            <a:bodyPr wrap="none" anchor="ctr"/>
            <a:lstStyle/>
            <a:p>
              <a:endParaRPr lang="en-US" sz="2400"/>
            </a:p>
          </p:txBody>
        </p:sp>
        <p:sp>
          <p:nvSpPr>
            <p:cNvPr id="47" name="Rectangle 73"/>
            <p:cNvSpPr>
              <a:spLocks noChangeArrowheads="1"/>
            </p:cNvSpPr>
            <p:nvPr/>
          </p:nvSpPr>
          <p:spPr bwMode="auto">
            <a:xfrm>
              <a:off x="2365" y="2628"/>
              <a:ext cx="189" cy="138"/>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12</a:t>
              </a:r>
            </a:p>
          </p:txBody>
        </p:sp>
        <p:sp>
          <p:nvSpPr>
            <p:cNvPr id="48" name="Line 74"/>
            <p:cNvSpPr>
              <a:spLocks noChangeShapeType="1"/>
            </p:cNvSpPr>
            <p:nvPr/>
          </p:nvSpPr>
          <p:spPr bwMode="auto">
            <a:xfrm flipH="1">
              <a:off x="1720" y="2854"/>
              <a:ext cx="0" cy="81"/>
            </a:xfrm>
            <a:prstGeom prst="line">
              <a:avLst/>
            </a:prstGeom>
            <a:noFill/>
            <a:ln w="25400">
              <a:solidFill>
                <a:srgbClr val="000000"/>
              </a:solidFill>
              <a:round/>
              <a:headEnd/>
              <a:tailEnd/>
            </a:ln>
            <a:effectLst/>
          </p:spPr>
          <p:txBody>
            <a:bodyPr wrap="none" anchor="ctr"/>
            <a:lstStyle/>
            <a:p>
              <a:endParaRPr lang="en-US" sz="2400"/>
            </a:p>
          </p:txBody>
        </p:sp>
        <p:sp>
          <p:nvSpPr>
            <p:cNvPr id="49" name="Line 75"/>
            <p:cNvSpPr>
              <a:spLocks noChangeShapeType="1"/>
            </p:cNvSpPr>
            <p:nvPr/>
          </p:nvSpPr>
          <p:spPr bwMode="auto">
            <a:xfrm flipH="1">
              <a:off x="1572" y="2858"/>
              <a:ext cx="153" cy="0"/>
            </a:xfrm>
            <a:prstGeom prst="line">
              <a:avLst/>
            </a:prstGeom>
            <a:noFill/>
            <a:ln w="25400">
              <a:solidFill>
                <a:srgbClr val="000000"/>
              </a:solidFill>
              <a:round/>
              <a:headEnd/>
              <a:tailEnd/>
            </a:ln>
            <a:effectLst/>
          </p:spPr>
          <p:txBody>
            <a:bodyPr wrap="none" anchor="ctr"/>
            <a:lstStyle/>
            <a:p>
              <a:endParaRPr lang="en-US" sz="2400"/>
            </a:p>
          </p:txBody>
        </p:sp>
        <p:sp>
          <p:nvSpPr>
            <p:cNvPr id="50" name="Line 76"/>
            <p:cNvSpPr>
              <a:spLocks noChangeShapeType="1"/>
            </p:cNvSpPr>
            <p:nvPr/>
          </p:nvSpPr>
          <p:spPr bwMode="auto">
            <a:xfrm flipV="1">
              <a:off x="1723" y="3020"/>
              <a:ext cx="0" cy="87"/>
            </a:xfrm>
            <a:prstGeom prst="line">
              <a:avLst/>
            </a:prstGeom>
            <a:noFill/>
            <a:ln w="25400">
              <a:solidFill>
                <a:srgbClr val="000000"/>
              </a:solidFill>
              <a:round/>
              <a:headEnd/>
              <a:tailEnd/>
            </a:ln>
            <a:effectLst/>
          </p:spPr>
          <p:txBody>
            <a:bodyPr wrap="none" anchor="ctr"/>
            <a:lstStyle/>
            <a:p>
              <a:endParaRPr lang="en-US" sz="2400"/>
            </a:p>
          </p:txBody>
        </p:sp>
        <p:sp>
          <p:nvSpPr>
            <p:cNvPr id="51" name="Line 77"/>
            <p:cNvSpPr>
              <a:spLocks noChangeShapeType="1"/>
            </p:cNvSpPr>
            <p:nvPr/>
          </p:nvSpPr>
          <p:spPr bwMode="auto">
            <a:xfrm flipH="1">
              <a:off x="1572" y="3105"/>
              <a:ext cx="153" cy="0"/>
            </a:xfrm>
            <a:prstGeom prst="line">
              <a:avLst/>
            </a:prstGeom>
            <a:noFill/>
            <a:ln w="25400">
              <a:solidFill>
                <a:srgbClr val="000000"/>
              </a:solidFill>
              <a:round/>
              <a:headEnd/>
              <a:tailEnd/>
            </a:ln>
            <a:effectLst/>
          </p:spPr>
          <p:txBody>
            <a:bodyPr wrap="none" anchor="ctr"/>
            <a:lstStyle/>
            <a:p>
              <a:endParaRPr lang="en-US" sz="2400"/>
            </a:p>
          </p:txBody>
        </p:sp>
        <p:sp>
          <p:nvSpPr>
            <p:cNvPr id="52" name="Rectangle 78"/>
            <p:cNvSpPr>
              <a:spLocks noChangeArrowheads="1"/>
            </p:cNvSpPr>
            <p:nvPr/>
          </p:nvSpPr>
          <p:spPr bwMode="auto">
            <a:xfrm>
              <a:off x="1339" y="2773"/>
              <a:ext cx="168" cy="138"/>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D'</a:t>
              </a:r>
            </a:p>
          </p:txBody>
        </p:sp>
        <p:sp>
          <p:nvSpPr>
            <p:cNvPr id="53" name="Rectangle 79"/>
            <p:cNvSpPr>
              <a:spLocks noChangeArrowheads="1"/>
            </p:cNvSpPr>
            <p:nvPr/>
          </p:nvSpPr>
          <p:spPr bwMode="auto">
            <a:xfrm>
              <a:off x="1387" y="2896"/>
              <a:ext cx="100" cy="138"/>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I</a:t>
              </a:r>
            </a:p>
          </p:txBody>
        </p:sp>
        <p:sp>
          <p:nvSpPr>
            <p:cNvPr id="54" name="Rectangle 80"/>
            <p:cNvSpPr>
              <a:spLocks noChangeArrowheads="1"/>
            </p:cNvSpPr>
            <p:nvPr/>
          </p:nvSpPr>
          <p:spPr bwMode="auto">
            <a:xfrm>
              <a:off x="1339" y="3020"/>
              <a:ext cx="128" cy="138"/>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T</a:t>
              </a:r>
            </a:p>
          </p:txBody>
        </p:sp>
        <p:sp>
          <p:nvSpPr>
            <p:cNvPr id="55" name="Line 81"/>
            <p:cNvSpPr>
              <a:spLocks noChangeShapeType="1"/>
            </p:cNvSpPr>
            <p:nvPr/>
          </p:nvSpPr>
          <p:spPr bwMode="auto">
            <a:xfrm flipH="1">
              <a:off x="1857" y="3267"/>
              <a:ext cx="0" cy="160"/>
            </a:xfrm>
            <a:prstGeom prst="line">
              <a:avLst/>
            </a:prstGeom>
            <a:noFill/>
            <a:ln w="25400">
              <a:solidFill>
                <a:srgbClr val="000000"/>
              </a:solidFill>
              <a:round/>
              <a:headEnd/>
              <a:tailEnd/>
            </a:ln>
            <a:effectLst/>
          </p:spPr>
          <p:txBody>
            <a:bodyPr wrap="none" anchor="ctr"/>
            <a:lstStyle/>
            <a:p>
              <a:endParaRPr lang="en-US" sz="2400"/>
            </a:p>
          </p:txBody>
        </p:sp>
        <p:sp>
          <p:nvSpPr>
            <p:cNvPr id="56" name="Line 82"/>
            <p:cNvSpPr>
              <a:spLocks noChangeShapeType="1"/>
            </p:cNvSpPr>
            <p:nvPr/>
          </p:nvSpPr>
          <p:spPr bwMode="auto">
            <a:xfrm>
              <a:off x="1857" y="3514"/>
              <a:ext cx="0" cy="407"/>
            </a:xfrm>
            <a:prstGeom prst="line">
              <a:avLst/>
            </a:prstGeom>
            <a:noFill/>
            <a:ln w="25400">
              <a:solidFill>
                <a:srgbClr val="000000"/>
              </a:solidFill>
              <a:round/>
              <a:headEnd/>
              <a:tailEnd/>
            </a:ln>
            <a:effectLst/>
          </p:spPr>
          <p:txBody>
            <a:bodyPr wrap="none" anchor="ctr"/>
            <a:lstStyle/>
            <a:p>
              <a:endParaRPr lang="en-US" sz="2400"/>
            </a:p>
          </p:txBody>
        </p:sp>
        <p:sp>
          <p:nvSpPr>
            <p:cNvPr id="57" name="Line 88"/>
            <p:cNvSpPr>
              <a:spLocks noChangeShapeType="1"/>
            </p:cNvSpPr>
            <p:nvPr/>
          </p:nvSpPr>
          <p:spPr bwMode="auto">
            <a:xfrm flipH="1" flipV="1">
              <a:off x="1300" y="3430"/>
              <a:ext cx="313" cy="3"/>
            </a:xfrm>
            <a:prstGeom prst="line">
              <a:avLst/>
            </a:prstGeom>
            <a:noFill/>
            <a:ln w="25400">
              <a:solidFill>
                <a:srgbClr val="000000"/>
              </a:solidFill>
              <a:round/>
              <a:headEnd/>
              <a:tailEnd/>
            </a:ln>
            <a:effectLst/>
          </p:spPr>
          <p:txBody>
            <a:bodyPr wrap="none" anchor="ctr"/>
            <a:lstStyle/>
            <a:p>
              <a:endParaRPr lang="en-US" sz="2400"/>
            </a:p>
          </p:txBody>
        </p:sp>
        <p:sp>
          <p:nvSpPr>
            <p:cNvPr id="58" name="Line 89"/>
            <p:cNvSpPr>
              <a:spLocks noChangeShapeType="1"/>
            </p:cNvSpPr>
            <p:nvPr/>
          </p:nvSpPr>
          <p:spPr bwMode="auto">
            <a:xfrm flipH="1">
              <a:off x="1496" y="3434"/>
              <a:ext cx="0" cy="567"/>
            </a:xfrm>
            <a:prstGeom prst="line">
              <a:avLst/>
            </a:prstGeom>
            <a:noFill/>
            <a:ln w="25400">
              <a:solidFill>
                <a:srgbClr val="000000"/>
              </a:solidFill>
              <a:round/>
              <a:headEnd/>
              <a:tailEnd/>
            </a:ln>
            <a:effectLst/>
          </p:spPr>
          <p:txBody>
            <a:bodyPr wrap="none" anchor="ctr"/>
            <a:lstStyle/>
            <a:p>
              <a:endParaRPr lang="en-US" sz="2400"/>
            </a:p>
          </p:txBody>
        </p:sp>
        <p:sp>
          <p:nvSpPr>
            <p:cNvPr id="59" name="Rectangle 90"/>
            <p:cNvSpPr>
              <a:spLocks noChangeArrowheads="1"/>
            </p:cNvSpPr>
            <p:nvPr/>
          </p:nvSpPr>
          <p:spPr bwMode="auto">
            <a:xfrm>
              <a:off x="1115" y="3098"/>
              <a:ext cx="128" cy="138"/>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T</a:t>
              </a:r>
            </a:p>
          </p:txBody>
        </p:sp>
        <p:sp>
          <p:nvSpPr>
            <p:cNvPr id="60" name="Rectangle 91"/>
            <p:cNvSpPr>
              <a:spLocks noChangeArrowheads="1"/>
            </p:cNvSpPr>
            <p:nvPr/>
          </p:nvSpPr>
          <p:spPr bwMode="auto">
            <a:xfrm>
              <a:off x="1115" y="3345"/>
              <a:ext cx="134" cy="138"/>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R</a:t>
              </a:r>
            </a:p>
          </p:txBody>
        </p:sp>
        <p:sp>
          <p:nvSpPr>
            <p:cNvPr id="61" name="Rectangle 92"/>
            <p:cNvSpPr>
              <a:spLocks noChangeArrowheads="1"/>
            </p:cNvSpPr>
            <p:nvPr/>
          </p:nvSpPr>
          <p:spPr bwMode="auto">
            <a:xfrm>
              <a:off x="1115" y="3468"/>
              <a:ext cx="128" cy="138"/>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T</a:t>
              </a:r>
            </a:p>
          </p:txBody>
        </p:sp>
        <p:sp>
          <p:nvSpPr>
            <p:cNvPr id="62" name="Rectangle 93"/>
            <p:cNvSpPr>
              <a:spLocks noChangeArrowheads="1"/>
            </p:cNvSpPr>
            <p:nvPr/>
          </p:nvSpPr>
          <p:spPr bwMode="auto">
            <a:xfrm>
              <a:off x="1115" y="3591"/>
              <a:ext cx="143" cy="138"/>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D</a:t>
              </a:r>
            </a:p>
          </p:txBody>
        </p:sp>
        <p:sp>
          <p:nvSpPr>
            <p:cNvPr id="63" name="Rectangle 94"/>
            <p:cNvSpPr>
              <a:spLocks noChangeArrowheads="1"/>
            </p:cNvSpPr>
            <p:nvPr/>
          </p:nvSpPr>
          <p:spPr bwMode="auto">
            <a:xfrm>
              <a:off x="1115" y="3713"/>
              <a:ext cx="128" cy="138"/>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T</a:t>
              </a:r>
            </a:p>
          </p:txBody>
        </p:sp>
        <p:sp>
          <p:nvSpPr>
            <p:cNvPr id="64" name="Rectangle 95"/>
            <p:cNvSpPr>
              <a:spLocks noChangeArrowheads="1"/>
            </p:cNvSpPr>
            <p:nvPr/>
          </p:nvSpPr>
          <p:spPr bwMode="auto">
            <a:xfrm>
              <a:off x="1427" y="2816"/>
              <a:ext cx="130" cy="138"/>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7</a:t>
              </a:r>
            </a:p>
          </p:txBody>
        </p:sp>
        <p:sp>
          <p:nvSpPr>
            <p:cNvPr id="65" name="Rectangle 96"/>
            <p:cNvSpPr>
              <a:spLocks noChangeArrowheads="1"/>
            </p:cNvSpPr>
            <p:nvPr/>
          </p:nvSpPr>
          <p:spPr bwMode="auto">
            <a:xfrm>
              <a:off x="1395" y="3049"/>
              <a:ext cx="130" cy="138"/>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3</a:t>
              </a:r>
            </a:p>
          </p:txBody>
        </p:sp>
        <p:sp>
          <p:nvSpPr>
            <p:cNvPr id="66" name="Rectangle 97"/>
            <p:cNvSpPr>
              <a:spLocks noChangeArrowheads="1"/>
            </p:cNvSpPr>
            <p:nvPr/>
          </p:nvSpPr>
          <p:spPr bwMode="auto">
            <a:xfrm>
              <a:off x="1163" y="3135"/>
              <a:ext cx="130" cy="138"/>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2</a:t>
              </a:r>
            </a:p>
          </p:txBody>
        </p:sp>
        <p:sp>
          <p:nvSpPr>
            <p:cNvPr id="67" name="Rectangle 98"/>
            <p:cNvSpPr>
              <a:spLocks noChangeArrowheads="1"/>
            </p:cNvSpPr>
            <p:nvPr/>
          </p:nvSpPr>
          <p:spPr bwMode="auto">
            <a:xfrm>
              <a:off x="1179" y="3490"/>
              <a:ext cx="130" cy="138"/>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0</a:t>
              </a:r>
            </a:p>
          </p:txBody>
        </p:sp>
        <p:sp>
          <p:nvSpPr>
            <p:cNvPr id="68" name="Rectangle 99"/>
            <p:cNvSpPr>
              <a:spLocks noChangeArrowheads="1"/>
            </p:cNvSpPr>
            <p:nvPr/>
          </p:nvSpPr>
          <p:spPr bwMode="auto">
            <a:xfrm>
              <a:off x="1170" y="3736"/>
              <a:ext cx="130" cy="138"/>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4</a:t>
              </a:r>
            </a:p>
          </p:txBody>
        </p:sp>
        <p:grpSp>
          <p:nvGrpSpPr>
            <p:cNvPr id="18" name="Group 107"/>
            <p:cNvGrpSpPr>
              <a:grpSpLocks/>
            </p:cNvGrpSpPr>
            <p:nvPr/>
          </p:nvGrpSpPr>
          <p:grpSpPr bwMode="auto">
            <a:xfrm>
              <a:off x="1605" y="3372"/>
              <a:ext cx="164" cy="94"/>
              <a:chOff x="499" y="4191"/>
              <a:chExt cx="163" cy="104"/>
            </a:xfrm>
          </p:grpSpPr>
          <p:sp>
            <p:nvSpPr>
              <p:cNvPr id="70" name="Line 83"/>
              <p:cNvSpPr>
                <a:spLocks noChangeShapeType="1"/>
              </p:cNvSpPr>
              <p:nvPr/>
            </p:nvSpPr>
            <p:spPr bwMode="auto">
              <a:xfrm flipH="1" flipV="1">
                <a:off x="499" y="4191"/>
                <a:ext cx="120" cy="72"/>
              </a:xfrm>
              <a:prstGeom prst="line">
                <a:avLst/>
              </a:prstGeom>
              <a:noFill/>
              <a:ln w="25400">
                <a:solidFill>
                  <a:srgbClr val="000000"/>
                </a:solidFill>
                <a:round/>
                <a:headEnd/>
                <a:tailEnd/>
              </a:ln>
              <a:effectLst/>
            </p:spPr>
            <p:txBody>
              <a:bodyPr wrap="none" anchor="ctr"/>
              <a:lstStyle/>
              <a:p>
                <a:endParaRPr lang="en-US" sz="2400"/>
              </a:p>
            </p:txBody>
          </p:sp>
          <p:sp>
            <p:nvSpPr>
              <p:cNvPr id="71" name="Line 84"/>
              <p:cNvSpPr>
                <a:spLocks noChangeShapeType="1"/>
              </p:cNvSpPr>
              <p:nvPr/>
            </p:nvSpPr>
            <p:spPr bwMode="auto">
              <a:xfrm flipH="1">
                <a:off x="499" y="4255"/>
                <a:ext cx="120" cy="40"/>
              </a:xfrm>
              <a:prstGeom prst="line">
                <a:avLst/>
              </a:prstGeom>
              <a:noFill/>
              <a:ln w="25400">
                <a:solidFill>
                  <a:srgbClr val="000000"/>
                </a:solidFill>
                <a:round/>
                <a:headEnd/>
                <a:tailEnd/>
              </a:ln>
              <a:effectLst/>
            </p:spPr>
            <p:txBody>
              <a:bodyPr wrap="none" anchor="ctr"/>
              <a:lstStyle/>
              <a:p>
                <a:endParaRPr lang="en-US" sz="2400"/>
              </a:p>
            </p:txBody>
          </p:sp>
          <p:sp>
            <p:nvSpPr>
              <p:cNvPr id="72" name="Line 85"/>
              <p:cNvSpPr>
                <a:spLocks noChangeShapeType="1"/>
              </p:cNvSpPr>
              <p:nvPr/>
            </p:nvSpPr>
            <p:spPr bwMode="auto">
              <a:xfrm>
                <a:off x="505" y="4198"/>
                <a:ext cx="0" cy="92"/>
              </a:xfrm>
              <a:prstGeom prst="line">
                <a:avLst/>
              </a:prstGeom>
              <a:noFill/>
              <a:ln w="25400">
                <a:solidFill>
                  <a:srgbClr val="000000"/>
                </a:solidFill>
                <a:round/>
                <a:headEnd/>
                <a:tailEnd/>
              </a:ln>
              <a:effectLst/>
            </p:spPr>
            <p:txBody>
              <a:bodyPr wrap="none" anchor="ctr"/>
              <a:lstStyle/>
              <a:p>
                <a:endParaRPr lang="en-US" sz="2400"/>
              </a:p>
            </p:txBody>
          </p:sp>
          <p:sp>
            <p:nvSpPr>
              <p:cNvPr id="73" name="Oval 106"/>
              <p:cNvSpPr>
                <a:spLocks noChangeArrowheads="1"/>
              </p:cNvSpPr>
              <p:nvPr/>
            </p:nvSpPr>
            <p:spPr bwMode="auto">
              <a:xfrm>
                <a:off x="615" y="4234"/>
                <a:ext cx="47" cy="47"/>
              </a:xfrm>
              <a:prstGeom prst="ellipse">
                <a:avLst/>
              </a:prstGeom>
              <a:noFill/>
              <a:ln w="25400">
                <a:solidFill>
                  <a:schemeClr val="tx1"/>
                </a:solidFill>
                <a:round/>
                <a:headEnd/>
                <a:tailEnd/>
              </a:ln>
              <a:effectLst/>
            </p:spPr>
            <p:txBody>
              <a:bodyPr wrap="none" anchor="ctr"/>
              <a:lstStyle/>
              <a:p>
                <a:endParaRPr lang="en-US" sz="2400"/>
              </a:p>
            </p:txBody>
          </p:sp>
        </p:grpSp>
      </p:grpSp>
      <p:sp>
        <p:nvSpPr>
          <p:cNvPr id="100" name="Slide Number Placeholder 99"/>
          <p:cNvSpPr>
            <a:spLocks noGrp="1"/>
          </p:cNvSpPr>
          <p:nvPr>
            <p:ph type="sldNum" sz="quarter" idx="12"/>
          </p:nvPr>
        </p:nvSpPr>
        <p:spPr/>
        <p:txBody>
          <a:bodyPr/>
          <a:lstStyle/>
          <a:p>
            <a:fld id="{B6F15528-21DE-4FAA-801E-634DDDAF4B2B}" type="slidenum">
              <a:rPr lang="en-US" smtClean="0"/>
              <a:pPr/>
              <a:t>116</a:t>
            </a:fld>
            <a:endParaRPr lang="en-US"/>
          </a:p>
        </p:txBody>
      </p:sp>
      <p:sp>
        <p:nvSpPr>
          <p:cNvPr id="101" name="Footer Placeholder 100"/>
          <p:cNvSpPr>
            <a:spLocks noGrp="1"/>
          </p:cNvSpPr>
          <p:nvPr>
            <p:ph type="ftr" sz="quarter" idx="11"/>
          </p:nvPr>
        </p:nvSpPr>
        <p:spPr/>
        <p:txBody>
          <a:bodyPr/>
          <a:lstStyle/>
          <a:p>
            <a:r>
              <a:rPr lang="en-US"/>
              <a:t>Computer Architecture BCA 203 by Ruby Dahiya</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Control of Flags</a:t>
            </a:r>
          </a:p>
        </p:txBody>
      </p:sp>
      <p:sp>
        <p:nvSpPr>
          <p:cNvPr id="3" name="Content Placeholder 2"/>
          <p:cNvSpPr>
            <a:spLocks noGrp="1"/>
          </p:cNvSpPr>
          <p:nvPr>
            <p:ph idx="1"/>
          </p:nvPr>
        </p:nvSpPr>
        <p:spPr>
          <a:xfrm>
            <a:off x="304800" y="1143000"/>
            <a:ext cx="8229600" cy="4930409"/>
          </a:xfrm>
        </p:spPr>
        <p:txBody>
          <a:bodyPr/>
          <a:lstStyle/>
          <a:p>
            <a:pPr defTabSz="762000">
              <a:lnSpc>
                <a:spcPct val="96000"/>
              </a:lnSpc>
            </a:pPr>
            <a:r>
              <a:rPr lang="en-US" altLang="ko-KR" sz="2800" dirty="0"/>
              <a:t>pB</a:t>
            </a:r>
            <a:r>
              <a:rPr lang="en-US" altLang="ko-KR" sz="2800" baseline="-25000" dirty="0"/>
              <a:t>7</a:t>
            </a:r>
            <a:r>
              <a:rPr lang="en-US" altLang="ko-KR" sz="2800" dirty="0"/>
              <a:t>:    IEN </a:t>
            </a:r>
            <a:r>
              <a:rPr lang="en-US" altLang="ko-KR" sz="2800" dirty="0">
                <a:latin typeface="Symbol" pitchFamily="18" charset="2"/>
              </a:rPr>
              <a:t></a:t>
            </a:r>
            <a:r>
              <a:rPr lang="en-US" altLang="ko-KR" sz="2800" dirty="0"/>
              <a:t> 1  (I/O Instruction)</a:t>
            </a:r>
          </a:p>
          <a:p>
            <a:pPr defTabSz="762000">
              <a:lnSpc>
                <a:spcPct val="96000"/>
              </a:lnSpc>
            </a:pPr>
            <a:r>
              <a:rPr lang="en-US" altLang="ko-KR" sz="2800" dirty="0"/>
              <a:t>pB</a:t>
            </a:r>
            <a:r>
              <a:rPr lang="en-US" altLang="ko-KR" sz="2800" baseline="-25000" dirty="0"/>
              <a:t>6</a:t>
            </a:r>
            <a:r>
              <a:rPr lang="en-US" altLang="ko-KR" sz="2800" dirty="0"/>
              <a:t>:    IEN </a:t>
            </a:r>
            <a:r>
              <a:rPr lang="en-US" altLang="ko-KR" sz="2800" dirty="0">
                <a:latin typeface="Symbol" pitchFamily="18" charset="2"/>
              </a:rPr>
              <a:t></a:t>
            </a:r>
            <a:r>
              <a:rPr lang="en-US" altLang="ko-KR" sz="2800" dirty="0"/>
              <a:t> 0  (I/O Instruction)</a:t>
            </a:r>
          </a:p>
          <a:p>
            <a:pPr defTabSz="762000">
              <a:lnSpc>
                <a:spcPct val="96000"/>
              </a:lnSpc>
            </a:pPr>
            <a:r>
              <a:rPr lang="en-US" altLang="ko-KR" sz="2800" dirty="0"/>
              <a:t>RT</a:t>
            </a:r>
            <a:r>
              <a:rPr lang="en-US" altLang="ko-KR" sz="2800" baseline="-25000" dirty="0"/>
              <a:t>2</a:t>
            </a:r>
            <a:r>
              <a:rPr lang="en-US" altLang="ko-KR" sz="2800" dirty="0"/>
              <a:t>:    IEN </a:t>
            </a:r>
            <a:r>
              <a:rPr lang="en-US" altLang="ko-KR" sz="2800" dirty="0">
                <a:latin typeface="Symbol" pitchFamily="18" charset="2"/>
              </a:rPr>
              <a:t></a:t>
            </a:r>
            <a:r>
              <a:rPr lang="en-US" altLang="ko-KR" sz="2800" dirty="0"/>
              <a:t> 0  (Interrupt)</a:t>
            </a:r>
          </a:p>
          <a:p>
            <a:pPr defTabSz="762000">
              <a:lnSpc>
                <a:spcPct val="96000"/>
              </a:lnSpc>
            </a:pPr>
            <a:r>
              <a:rPr lang="en-US" altLang="ko-KR" sz="2800" dirty="0"/>
              <a:t>p = D</a:t>
            </a:r>
            <a:r>
              <a:rPr lang="en-US" altLang="ko-KR" sz="2800" baseline="-25000" dirty="0"/>
              <a:t>7</a:t>
            </a:r>
            <a:r>
              <a:rPr lang="en-US" altLang="ko-KR" sz="2800" dirty="0"/>
              <a:t>IT</a:t>
            </a:r>
            <a:r>
              <a:rPr lang="en-US" altLang="ko-KR" sz="2800" baseline="-25000" dirty="0"/>
              <a:t>3  </a:t>
            </a:r>
            <a:r>
              <a:rPr lang="en-US" altLang="ko-KR" sz="2800" dirty="0"/>
              <a:t>(</a:t>
            </a:r>
            <a:r>
              <a:rPr lang="en-US" altLang="ko-KR" sz="2800" dirty="0" err="1"/>
              <a:t>Input/Output</a:t>
            </a:r>
            <a:r>
              <a:rPr lang="en-US" altLang="ko-KR" sz="2800" dirty="0"/>
              <a:t> Instruction)</a:t>
            </a:r>
          </a:p>
          <a:p>
            <a:endParaRPr lang="en-US" dirty="0"/>
          </a:p>
        </p:txBody>
      </p:sp>
      <p:grpSp>
        <p:nvGrpSpPr>
          <p:cNvPr id="4" name="Group 78"/>
          <p:cNvGrpSpPr>
            <a:grpSpLocks/>
          </p:cNvGrpSpPr>
          <p:nvPr/>
        </p:nvGrpSpPr>
        <p:grpSpPr bwMode="auto">
          <a:xfrm>
            <a:off x="228600" y="3094037"/>
            <a:ext cx="8788791" cy="3531845"/>
            <a:chOff x="990" y="1949"/>
            <a:chExt cx="4673" cy="1476"/>
          </a:xfrm>
        </p:grpSpPr>
        <p:grpSp>
          <p:nvGrpSpPr>
            <p:cNvPr id="5" name="Group 9"/>
            <p:cNvGrpSpPr>
              <a:grpSpLocks/>
            </p:cNvGrpSpPr>
            <p:nvPr/>
          </p:nvGrpSpPr>
          <p:grpSpPr bwMode="auto">
            <a:xfrm>
              <a:off x="1731" y="2231"/>
              <a:ext cx="173" cy="218"/>
              <a:chOff x="1240" y="3464"/>
              <a:chExt cx="217" cy="185"/>
            </a:xfrm>
          </p:grpSpPr>
          <p:sp>
            <p:nvSpPr>
              <p:cNvPr id="165" name="Arc 5"/>
              <p:cNvSpPr>
                <a:spLocks/>
              </p:cNvSpPr>
              <p:nvPr/>
            </p:nvSpPr>
            <p:spPr bwMode="auto">
              <a:xfrm>
                <a:off x="1332" y="3473"/>
                <a:ext cx="125" cy="84"/>
              </a:xfrm>
              <a:custGeom>
                <a:avLst/>
                <a:gdLst>
                  <a:gd name="G0" fmla="+- 174 0 0"/>
                  <a:gd name="G1" fmla="+- 21600 0 0"/>
                  <a:gd name="G2" fmla="+- 21600 0 0"/>
                  <a:gd name="T0" fmla="*/ 0 w 21774"/>
                  <a:gd name="T1" fmla="*/ 1 h 21600"/>
                  <a:gd name="T2" fmla="*/ 21774 w 21774"/>
                  <a:gd name="T3" fmla="*/ 21600 h 21600"/>
                  <a:gd name="T4" fmla="*/ 174 w 21774"/>
                  <a:gd name="T5" fmla="*/ 21600 h 21600"/>
                </a:gdLst>
                <a:ahLst/>
                <a:cxnLst>
                  <a:cxn ang="0">
                    <a:pos x="T0" y="T1"/>
                  </a:cxn>
                  <a:cxn ang="0">
                    <a:pos x="T2" y="T3"/>
                  </a:cxn>
                  <a:cxn ang="0">
                    <a:pos x="T4" y="T5"/>
                  </a:cxn>
                </a:cxnLst>
                <a:rect l="0" t="0" r="r" b="b"/>
                <a:pathLst>
                  <a:path w="21774" h="21600" fill="none" extrusionOk="0">
                    <a:moveTo>
                      <a:pt x="-1" y="0"/>
                    </a:moveTo>
                    <a:cubicBezTo>
                      <a:pt x="57" y="0"/>
                      <a:pt x="115" y="-1"/>
                      <a:pt x="174" y="0"/>
                    </a:cubicBezTo>
                    <a:cubicBezTo>
                      <a:pt x="12103" y="0"/>
                      <a:pt x="21774" y="9670"/>
                      <a:pt x="21774" y="21600"/>
                    </a:cubicBezTo>
                  </a:path>
                  <a:path w="21774" h="21600" stroke="0" extrusionOk="0">
                    <a:moveTo>
                      <a:pt x="-1" y="0"/>
                    </a:moveTo>
                    <a:cubicBezTo>
                      <a:pt x="57" y="0"/>
                      <a:pt x="115" y="-1"/>
                      <a:pt x="174" y="0"/>
                    </a:cubicBezTo>
                    <a:cubicBezTo>
                      <a:pt x="12103" y="0"/>
                      <a:pt x="21774" y="9670"/>
                      <a:pt x="21774" y="21600"/>
                    </a:cubicBezTo>
                    <a:lnTo>
                      <a:pt x="174" y="21600"/>
                    </a:lnTo>
                    <a:close/>
                  </a:path>
                </a:pathLst>
              </a:custGeom>
              <a:noFill/>
              <a:ln w="25400" cap="rnd">
                <a:solidFill>
                  <a:srgbClr val="000000"/>
                </a:solidFill>
                <a:round/>
                <a:headEnd/>
                <a:tailEnd/>
              </a:ln>
              <a:effectLst/>
            </p:spPr>
            <p:txBody>
              <a:bodyPr wrap="none" anchor="ctr"/>
              <a:lstStyle/>
              <a:p>
                <a:endParaRPr lang="en-US" sz="2400"/>
              </a:p>
            </p:txBody>
          </p:sp>
          <p:sp>
            <p:nvSpPr>
              <p:cNvPr id="166" name="Arc 6"/>
              <p:cNvSpPr>
                <a:spLocks/>
              </p:cNvSpPr>
              <p:nvPr/>
            </p:nvSpPr>
            <p:spPr bwMode="auto">
              <a:xfrm>
                <a:off x="1332" y="3556"/>
                <a:ext cx="124"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sz="2400"/>
              </a:p>
            </p:txBody>
          </p:sp>
          <p:sp>
            <p:nvSpPr>
              <p:cNvPr id="167" name="Line 7"/>
              <p:cNvSpPr>
                <a:spLocks noChangeShapeType="1"/>
              </p:cNvSpPr>
              <p:nvPr/>
            </p:nvSpPr>
            <p:spPr bwMode="auto">
              <a:xfrm>
                <a:off x="1248" y="3468"/>
                <a:ext cx="80" cy="0"/>
              </a:xfrm>
              <a:prstGeom prst="line">
                <a:avLst/>
              </a:prstGeom>
              <a:noFill/>
              <a:ln w="25400">
                <a:solidFill>
                  <a:srgbClr val="000000"/>
                </a:solidFill>
                <a:round/>
                <a:headEnd/>
                <a:tailEnd/>
              </a:ln>
              <a:effectLst/>
            </p:spPr>
            <p:txBody>
              <a:bodyPr wrap="none" anchor="ctr"/>
              <a:lstStyle/>
              <a:p>
                <a:endParaRPr lang="en-US" sz="2400"/>
              </a:p>
            </p:txBody>
          </p:sp>
          <p:sp>
            <p:nvSpPr>
              <p:cNvPr id="168" name="Freeform 8"/>
              <p:cNvSpPr>
                <a:spLocks/>
              </p:cNvSpPr>
              <p:nvPr/>
            </p:nvSpPr>
            <p:spPr bwMode="auto">
              <a:xfrm>
                <a:off x="1240" y="3464"/>
                <a:ext cx="113" cy="185"/>
              </a:xfrm>
              <a:custGeom>
                <a:avLst/>
                <a:gdLst/>
                <a:ahLst/>
                <a:cxnLst>
                  <a:cxn ang="0">
                    <a:pos x="0" y="0"/>
                  </a:cxn>
                  <a:cxn ang="0">
                    <a:pos x="0" y="184"/>
                  </a:cxn>
                  <a:cxn ang="0">
                    <a:pos x="112" y="184"/>
                  </a:cxn>
                </a:cxnLst>
                <a:rect l="0" t="0" r="r" b="b"/>
                <a:pathLst>
                  <a:path w="113" h="185">
                    <a:moveTo>
                      <a:pt x="0" y="0"/>
                    </a:moveTo>
                    <a:lnTo>
                      <a:pt x="0" y="184"/>
                    </a:lnTo>
                    <a:lnTo>
                      <a:pt x="112" y="184"/>
                    </a:lnTo>
                  </a:path>
                </a:pathLst>
              </a:custGeom>
              <a:noFill/>
              <a:ln w="25400" cap="rnd" cmpd="sng">
                <a:solidFill>
                  <a:srgbClr val="000000"/>
                </a:solidFill>
                <a:prstDash val="solid"/>
                <a:round/>
                <a:headEnd type="none" w="med" len="med"/>
                <a:tailEnd type="none" w="med" len="med"/>
              </a:ln>
              <a:effectLst/>
            </p:spPr>
            <p:txBody>
              <a:bodyPr/>
              <a:lstStyle/>
              <a:p>
                <a:endParaRPr lang="en-US" sz="2400"/>
              </a:p>
            </p:txBody>
          </p:sp>
        </p:grpSp>
        <p:grpSp>
          <p:nvGrpSpPr>
            <p:cNvPr id="6" name="Group 16"/>
            <p:cNvGrpSpPr>
              <a:grpSpLocks/>
            </p:cNvGrpSpPr>
            <p:nvPr/>
          </p:nvGrpSpPr>
          <p:grpSpPr bwMode="auto">
            <a:xfrm>
              <a:off x="2651" y="2697"/>
              <a:ext cx="245" cy="321"/>
              <a:chOff x="2376" y="3876"/>
              <a:chExt cx="304" cy="272"/>
            </a:xfrm>
          </p:grpSpPr>
          <p:sp>
            <p:nvSpPr>
              <p:cNvPr id="159" name="Arc 10"/>
              <p:cNvSpPr>
                <a:spLocks/>
              </p:cNvSpPr>
              <p:nvPr/>
            </p:nvSpPr>
            <p:spPr bwMode="auto">
              <a:xfrm>
                <a:off x="2427" y="3881"/>
                <a:ext cx="253" cy="128"/>
              </a:xfrm>
              <a:custGeom>
                <a:avLst/>
                <a:gdLst>
                  <a:gd name="G0" fmla="+- 86 0 0"/>
                  <a:gd name="G1" fmla="+- 21600 0 0"/>
                  <a:gd name="G2" fmla="+- 21600 0 0"/>
                  <a:gd name="T0" fmla="*/ 0 w 21686"/>
                  <a:gd name="T1" fmla="*/ 0 h 21600"/>
                  <a:gd name="T2" fmla="*/ 21686 w 21686"/>
                  <a:gd name="T3" fmla="*/ 21600 h 21600"/>
                  <a:gd name="T4" fmla="*/ 86 w 21686"/>
                  <a:gd name="T5" fmla="*/ 21600 h 21600"/>
                </a:gdLst>
                <a:ahLst/>
                <a:cxnLst>
                  <a:cxn ang="0">
                    <a:pos x="T0" y="T1"/>
                  </a:cxn>
                  <a:cxn ang="0">
                    <a:pos x="T2" y="T3"/>
                  </a:cxn>
                  <a:cxn ang="0">
                    <a:pos x="T4" y="T5"/>
                  </a:cxn>
                </a:cxnLst>
                <a:rect l="0" t="0" r="r" b="b"/>
                <a:pathLst>
                  <a:path w="21686" h="21600" fill="none" extrusionOk="0">
                    <a:moveTo>
                      <a:pt x="0" y="0"/>
                    </a:moveTo>
                    <a:cubicBezTo>
                      <a:pt x="28" y="0"/>
                      <a:pt x="57" y="-1"/>
                      <a:pt x="86" y="0"/>
                    </a:cubicBezTo>
                    <a:cubicBezTo>
                      <a:pt x="12015" y="0"/>
                      <a:pt x="21686" y="9670"/>
                      <a:pt x="21686" y="21600"/>
                    </a:cubicBezTo>
                  </a:path>
                  <a:path w="21686" h="21600" stroke="0" extrusionOk="0">
                    <a:moveTo>
                      <a:pt x="0" y="0"/>
                    </a:moveTo>
                    <a:cubicBezTo>
                      <a:pt x="28" y="0"/>
                      <a:pt x="57" y="-1"/>
                      <a:pt x="86" y="0"/>
                    </a:cubicBezTo>
                    <a:cubicBezTo>
                      <a:pt x="12015" y="0"/>
                      <a:pt x="21686" y="9670"/>
                      <a:pt x="21686" y="21600"/>
                    </a:cubicBezTo>
                    <a:lnTo>
                      <a:pt x="86" y="21600"/>
                    </a:lnTo>
                    <a:close/>
                  </a:path>
                </a:pathLst>
              </a:custGeom>
              <a:noFill/>
              <a:ln w="25400" cap="rnd">
                <a:solidFill>
                  <a:srgbClr val="000000"/>
                </a:solidFill>
                <a:round/>
                <a:headEnd/>
                <a:tailEnd/>
              </a:ln>
              <a:effectLst/>
            </p:spPr>
            <p:txBody>
              <a:bodyPr wrap="none" anchor="ctr"/>
              <a:lstStyle/>
              <a:p>
                <a:endParaRPr lang="en-US" sz="2400"/>
              </a:p>
            </p:txBody>
          </p:sp>
          <p:sp>
            <p:nvSpPr>
              <p:cNvPr id="160" name="Arc 11"/>
              <p:cNvSpPr>
                <a:spLocks/>
              </p:cNvSpPr>
              <p:nvPr/>
            </p:nvSpPr>
            <p:spPr bwMode="auto">
              <a:xfrm>
                <a:off x="2424" y="4008"/>
                <a:ext cx="256" cy="12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sz="2400"/>
              </a:p>
            </p:txBody>
          </p:sp>
          <p:sp>
            <p:nvSpPr>
              <p:cNvPr id="161" name="Arc 12"/>
              <p:cNvSpPr>
                <a:spLocks/>
              </p:cNvSpPr>
              <p:nvPr/>
            </p:nvSpPr>
            <p:spPr bwMode="auto">
              <a:xfrm>
                <a:off x="2376" y="3881"/>
                <a:ext cx="73" cy="128"/>
              </a:xfrm>
              <a:custGeom>
                <a:avLst/>
                <a:gdLst>
                  <a:gd name="G0" fmla="+- 300 0 0"/>
                  <a:gd name="G1" fmla="+- 21600 0 0"/>
                  <a:gd name="G2" fmla="+- 21600 0 0"/>
                  <a:gd name="T0" fmla="*/ 0 w 21900"/>
                  <a:gd name="T1" fmla="*/ 2 h 21600"/>
                  <a:gd name="T2" fmla="*/ 21900 w 21900"/>
                  <a:gd name="T3" fmla="*/ 21600 h 21600"/>
                  <a:gd name="T4" fmla="*/ 300 w 21900"/>
                  <a:gd name="T5" fmla="*/ 21600 h 21600"/>
                </a:gdLst>
                <a:ahLst/>
                <a:cxnLst>
                  <a:cxn ang="0">
                    <a:pos x="T0" y="T1"/>
                  </a:cxn>
                  <a:cxn ang="0">
                    <a:pos x="T2" y="T3"/>
                  </a:cxn>
                  <a:cxn ang="0">
                    <a:pos x="T4" y="T5"/>
                  </a:cxn>
                </a:cxnLst>
                <a:rect l="0" t="0" r="r" b="b"/>
                <a:pathLst>
                  <a:path w="21900" h="21600" fill="none" extrusionOk="0">
                    <a:moveTo>
                      <a:pt x="0" y="2"/>
                    </a:moveTo>
                    <a:cubicBezTo>
                      <a:pt x="99" y="0"/>
                      <a:pt x="199" y="-1"/>
                      <a:pt x="300" y="0"/>
                    </a:cubicBezTo>
                    <a:cubicBezTo>
                      <a:pt x="12229" y="0"/>
                      <a:pt x="21900" y="9670"/>
                      <a:pt x="21900" y="21600"/>
                    </a:cubicBezTo>
                  </a:path>
                  <a:path w="21900" h="21600" stroke="0" extrusionOk="0">
                    <a:moveTo>
                      <a:pt x="0" y="2"/>
                    </a:moveTo>
                    <a:cubicBezTo>
                      <a:pt x="99" y="0"/>
                      <a:pt x="199" y="-1"/>
                      <a:pt x="300" y="0"/>
                    </a:cubicBezTo>
                    <a:cubicBezTo>
                      <a:pt x="12229" y="0"/>
                      <a:pt x="21900" y="9670"/>
                      <a:pt x="21900" y="21600"/>
                    </a:cubicBezTo>
                    <a:lnTo>
                      <a:pt x="300" y="21600"/>
                    </a:lnTo>
                    <a:close/>
                  </a:path>
                </a:pathLst>
              </a:custGeom>
              <a:noFill/>
              <a:ln w="25400" cap="rnd">
                <a:solidFill>
                  <a:srgbClr val="000000"/>
                </a:solidFill>
                <a:round/>
                <a:headEnd/>
                <a:tailEnd/>
              </a:ln>
              <a:effectLst/>
            </p:spPr>
            <p:txBody>
              <a:bodyPr wrap="none" anchor="ctr"/>
              <a:lstStyle/>
              <a:p>
                <a:endParaRPr lang="en-US" sz="2400"/>
              </a:p>
            </p:txBody>
          </p:sp>
          <p:sp>
            <p:nvSpPr>
              <p:cNvPr id="162" name="Arc 13"/>
              <p:cNvSpPr>
                <a:spLocks/>
              </p:cNvSpPr>
              <p:nvPr/>
            </p:nvSpPr>
            <p:spPr bwMode="auto">
              <a:xfrm>
                <a:off x="2376" y="4008"/>
                <a:ext cx="72" cy="128"/>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sz="2400"/>
              </a:p>
            </p:txBody>
          </p:sp>
          <p:sp>
            <p:nvSpPr>
              <p:cNvPr id="163" name="Line 14"/>
              <p:cNvSpPr>
                <a:spLocks noChangeShapeType="1"/>
              </p:cNvSpPr>
              <p:nvPr/>
            </p:nvSpPr>
            <p:spPr bwMode="auto">
              <a:xfrm>
                <a:off x="2384" y="3876"/>
                <a:ext cx="32" cy="0"/>
              </a:xfrm>
              <a:prstGeom prst="line">
                <a:avLst/>
              </a:prstGeom>
              <a:noFill/>
              <a:ln w="25400">
                <a:solidFill>
                  <a:srgbClr val="000000"/>
                </a:solidFill>
                <a:round/>
                <a:headEnd/>
                <a:tailEnd/>
              </a:ln>
              <a:effectLst/>
            </p:spPr>
            <p:txBody>
              <a:bodyPr wrap="none" anchor="ctr"/>
              <a:lstStyle/>
              <a:p>
                <a:endParaRPr lang="en-US" sz="2400"/>
              </a:p>
            </p:txBody>
          </p:sp>
          <p:sp>
            <p:nvSpPr>
              <p:cNvPr id="164" name="Line 15"/>
              <p:cNvSpPr>
                <a:spLocks noChangeShapeType="1"/>
              </p:cNvSpPr>
              <p:nvPr/>
            </p:nvSpPr>
            <p:spPr bwMode="auto">
              <a:xfrm>
                <a:off x="2384" y="4148"/>
                <a:ext cx="32" cy="0"/>
              </a:xfrm>
              <a:prstGeom prst="line">
                <a:avLst/>
              </a:prstGeom>
              <a:noFill/>
              <a:ln w="25400">
                <a:solidFill>
                  <a:srgbClr val="000000"/>
                </a:solidFill>
                <a:round/>
                <a:headEnd/>
                <a:tailEnd/>
              </a:ln>
              <a:effectLst/>
            </p:spPr>
            <p:txBody>
              <a:bodyPr wrap="none" anchor="ctr"/>
              <a:lstStyle/>
              <a:p>
                <a:endParaRPr lang="en-US" sz="2400"/>
              </a:p>
            </p:txBody>
          </p:sp>
        </p:grpSp>
        <p:sp>
          <p:nvSpPr>
            <p:cNvPr id="102" name="Line 17"/>
            <p:cNvSpPr>
              <a:spLocks noChangeShapeType="1"/>
            </p:cNvSpPr>
            <p:nvPr/>
          </p:nvSpPr>
          <p:spPr bwMode="auto">
            <a:xfrm flipH="1">
              <a:off x="1511" y="2273"/>
              <a:ext cx="232" cy="0"/>
            </a:xfrm>
            <a:prstGeom prst="line">
              <a:avLst/>
            </a:prstGeom>
            <a:noFill/>
            <a:ln w="25400">
              <a:solidFill>
                <a:srgbClr val="000000"/>
              </a:solidFill>
              <a:round/>
              <a:headEnd/>
              <a:tailEnd/>
            </a:ln>
            <a:effectLst/>
          </p:spPr>
          <p:txBody>
            <a:bodyPr wrap="none" anchor="ctr"/>
            <a:lstStyle/>
            <a:p>
              <a:endParaRPr lang="en-US" sz="2400"/>
            </a:p>
          </p:txBody>
        </p:sp>
        <p:sp>
          <p:nvSpPr>
            <p:cNvPr id="103" name="Line 18"/>
            <p:cNvSpPr>
              <a:spLocks noChangeShapeType="1"/>
            </p:cNvSpPr>
            <p:nvPr/>
          </p:nvSpPr>
          <p:spPr bwMode="auto">
            <a:xfrm flipH="1">
              <a:off x="1402" y="2321"/>
              <a:ext cx="341" cy="0"/>
            </a:xfrm>
            <a:prstGeom prst="line">
              <a:avLst/>
            </a:prstGeom>
            <a:noFill/>
            <a:ln w="25400">
              <a:solidFill>
                <a:srgbClr val="000000"/>
              </a:solidFill>
              <a:round/>
              <a:headEnd/>
              <a:tailEnd/>
            </a:ln>
            <a:effectLst/>
          </p:spPr>
          <p:txBody>
            <a:bodyPr wrap="none" anchor="ctr"/>
            <a:lstStyle/>
            <a:p>
              <a:endParaRPr lang="en-US" sz="2400"/>
            </a:p>
          </p:txBody>
        </p:sp>
        <p:sp>
          <p:nvSpPr>
            <p:cNvPr id="104" name="Line 19"/>
            <p:cNvSpPr>
              <a:spLocks noChangeShapeType="1"/>
            </p:cNvSpPr>
            <p:nvPr/>
          </p:nvSpPr>
          <p:spPr bwMode="auto">
            <a:xfrm flipH="1">
              <a:off x="1519" y="2377"/>
              <a:ext cx="224" cy="0"/>
            </a:xfrm>
            <a:prstGeom prst="line">
              <a:avLst/>
            </a:prstGeom>
            <a:noFill/>
            <a:ln w="25400">
              <a:solidFill>
                <a:srgbClr val="000000"/>
              </a:solidFill>
              <a:round/>
              <a:headEnd/>
              <a:tailEnd/>
            </a:ln>
            <a:effectLst/>
          </p:spPr>
          <p:txBody>
            <a:bodyPr wrap="none" anchor="ctr"/>
            <a:lstStyle/>
            <a:p>
              <a:endParaRPr lang="en-US" sz="2400"/>
            </a:p>
          </p:txBody>
        </p:sp>
        <p:grpSp>
          <p:nvGrpSpPr>
            <p:cNvPr id="7" name="Group 24"/>
            <p:cNvGrpSpPr>
              <a:grpSpLocks/>
            </p:cNvGrpSpPr>
            <p:nvPr/>
          </p:nvGrpSpPr>
          <p:grpSpPr bwMode="auto">
            <a:xfrm>
              <a:off x="2314" y="2248"/>
              <a:ext cx="173" cy="208"/>
              <a:chOff x="1968" y="3512"/>
              <a:chExt cx="217" cy="177"/>
            </a:xfrm>
          </p:grpSpPr>
          <p:sp>
            <p:nvSpPr>
              <p:cNvPr id="155" name="Arc 20"/>
              <p:cNvSpPr>
                <a:spLocks/>
              </p:cNvSpPr>
              <p:nvPr/>
            </p:nvSpPr>
            <p:spPr bwMode="auto">
              <a:xfrm>
                <a:off x="2060" y="3521"/>
                <a:ext cx="125" cy="80"/>
              </a:xfrm>
              <a:custGeom>
                <a:avLst/>
                <a:gdLst>
                  <a:gd name="G0" fmla="+- 174 0 0"/>
                  <a:gd name="G1" fmla="+- 21600 0 0"/>
                  <a:gd name="G2" fmla="+- 21600 0 0"/>
                  <a:gd name="T0" fmla="*/ 0 w 21774"/>
                  <a:gd name="T1" fmla="*/ 1 h 21600"/>
                  <a:gd name="T2" fmla="*/ 21774 w 21774"/>
                  <a:gd name="T3" fmla="*/ 21600 h 21600"/>
                  <a:gd name="T4" fmla="*/ 174 w 21774"/>
                  <a:gd name="T5" fmla="*/ 21600 h 21600"/>
                </a:gdLst>
                <a:ahLst/>
                <a:cxnLst>
                  <a:cxn ang="0">
                    <a:pos x="T0" y="T1"/>
                  </a:cxn>
                  <a:cxn ang="0">
                    <a:pos x="T2" y="T3"/>
                  </a:cxn>
                  <a:cxn ang="0">
                    <a:pos x="T4" y="T5"/>
                  </a:cxn>
                </a:cxnLst>
                <a:rect l="0" t="0" r="r" b="b"/>
                <a:pathLst>
                  <a:path w="21774" h="21600" fill="none" extrusionOk="0">
                    <a:moveTo>
                      <a:pt x="-1" y="0"/>
                    </a:moveTo>
                    <a:cubicBezTo>
                      <a:pt x="57" y="0"/>
                      <a:pt x="115" y="-1"/>
                      <a:pt x="174" y="0"/>
                    </a:cubicBezTo>
                    <a:cubicBezTo>
                      <a:pt x="12103" y="0"/>
                      <a:pt x="21774" y="9670"/>
                      <a:pt x="21774" y="21600"/>
                    </a:cubicBezTo>
                  </a:path>
                  <a:path w="21774" h="21600" stroke="0" extrusionOk="0">
                    <a:moveTo>
                      <a:pt x="-1" y="0"/>
                    </a:moveTo>
                    <a:cubicBezTo>
                      <a:pt x="57" y="0"/>
                      <a:pt x="115" y="-1"/>
                      <a:pt x="174" y="0"/>
                    </a:cubicBezTo>
                    <a:cubicBezTo>
                      <a:pt x="12103" y="0"/>
                      <a:pt x="21774" y="9670"/>
                      <a:pt x="21774" y="21600"/>
                    </a:cubicBezTo>
                    <a:lnTo>
                      <a:pt x="174" y="21600"/>
                    </a:lnTo>
                    <a:close/>
                  </a:path>
                </a:pathLst>
              </a:custGeom>
              <a:noFill/>
              <a:ln w="25400" cap="rnd">
                <a:solidFill>
                  <a:srgbClr val="000000"/>
                </a:solidFill>
                <a:round/>
                <a:headEnd/>
                <a:tailEnd/>
              </a:ln>
              <a:effectLst/>
            </p:spPr>
            <p:txBody>
              <a:bodyPr wrap="none" anchor="ctr"/>
              <a:lstStyle/>
              <a:p>
                <a:endParaRPr lang="en-US" sz="2400"/>
              </a:p>
            </p:txBody>
          </p:sp>
          <p:sp>
            <p:nvSpPr>
              <p:cNvPr id="156" name="Arc 21"/>
              <p:cNvSpPr>
                <a:spLocks/>
              </p:cNvSpPr>
              <p:nvPr/>
            </p:nvSpPr>
            <p:spPr bwMode="auto">
              <a:xfrm>
                <a:off x="2060" y="3600"/>
                <a:ext cx="124" cy="8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sz="2400"/>
              </a:p>
            </p:txBody>
          </p:sp>
          <p:sp>
            <p:nvSpPr>
              <p:cNvPr id="157" name="Line 22"/>
              <p:cNvSpPr>
                <a:spLocks noChangeShapeType="1"/>
              </p:cNvSpPr>
              <p:nvPr/>
            </p:nvSpPr>
            <p:spPr bwMode="auto">
              <a:xfrm>
                <a:off x="1976" y="3516"/>
                <a:ext cx="80" cy="0"/>
              </a:xfrm>
              <a:prstGeom prst="line">
                <a:avLst/>
              </a:prstGeom>
              <a:noFill/>
              <a:ln w="25400">
                <a:solidFill>
                  <a:srgbClr val="000000"/>
                </a:solidFill>
                <a:round/>
                <a:headEnd/>
                <a:tailEnd/>
              </a:ln>
              <a:effectLst/>
            </p:spPr>
            <p:txBody>
              <a:bodyPr wrap="none" anchor="ctr"/>
              <a:lstStyle/>
              <a:p>
                <a:endParaRPr lang="en-US" sz="2400"/>
              </a:p>
            </p:txBody>
          </p:sp>
          <p:sp>
            <p:nvSpPr>
              <p:cNvPr id="158" name="Freeform 23"/>
              <p:cNvSpPr>
                <a:spLocks/>
              </p:cNvSpPr>
              <p:nvPr/>
            </p:nvSpPr>
            <p:spPr bwMode="auto">
              <a:xfrm>
                <a:off x="1968" y="3512"/>
                <a:ext cx="113" cy="177"/>
              </a:xfrm>
              <a:custGeom>
                <a:avLst/>
                <a:gdLst/>
                <a:ahLst/>
                <a:cxnLst>
                  <a:cxn ang="0">
                    <a:pos x="0" y="0"/>
                  </a:cxn>
                  <a:cxn ang="0">
                    <a:pos x="0" y="176"/>
                  </a:cxn>
                  <a:cxn ang="0">
                    <a:pos x="112" y="176"/>
                  </a:cxn>
                </a:cxnLst>
                <a:rect l="0" t="0" r="r" b="b"/>
                <a:pathLst>
                  <a:path w="113" h="177">
                    <a:moveTo>
                      <a:pt x="0" y="0"/>
                    </a:moveTo>
                    <a:lnTo>
                      <a:pt x="0" y="176"/>
                    </a:lnTo>
                    <a:lnTo>
                      <a:pt x="112" y="176"/>
                    </a:lnTo>
                  </a:path>
                </a:pathLst>
              </a:custGeom>
              <a:noFill/>
              <a:ln w="25400" cap="rnd" cmpd="sng">
                <a:solidFill>
                  <a:srgbClr val="000000"/>
                </a:solidFill>
                <a:prstDash val="solid"/>
                <a:round/>
                <a:headEnd type="none" w="med" len="med"/>
                <a:tailEnd type="none" w="med" len="med"/>
              </a:ln>
              <a:effectLst/>
            </p:spPr>
            <p:txBody>
              <a:bodyPr/>
              <a:lstStyle/>
              <a:p>
                <a:endParaRPr lang="en-US" sz="2400"/>
              </a:p>
            </p:txBody>
          </p:sp>
        </p:grpSp>
        <p:sp>
          <p:nvSpPr>
            <p:cNvPr id="106" name="Line 25"/>
            <p:cNvSpPr>
              <a:spLocks noChangeShapeType="1"/>
            </p:cNvSpPr>
            <p:nvPr/>
          </p:nvSpPr>
          <p:spPr bwMode="auto">
            <a:xfrm flipH="1">
              <a:off x="1521" y="2164"/>
              <a:ext cx="0" cy="109"/>
            </a:xfrm>
            <a:prstGeom prst="line">
              <a:avLst/>
            </a:prstGeom>
            <a:noFill/>
            <a:ln w="25400">
              <a:solidFill>
                <a:srgbClr val="000000"/>
              </a:solidFill>
              <a:round/>
              <a:headEnd/>
              <a:tailEnd/>
            </a:ln>
            <a:effectLst/>
          </p:spPr>
          <p:txBody>
            <a:bodyPr wrap="none" anchor="ctr"/>
            <a:lstStyle/>
            <a:p>
              <a:endParaRPr lang="en-US" sz="2400"/>
            </a:p>
          </p:txBody>
        </p:sp>
        <p:sp>
          <p:nvSpPr>
            <p:cNvPr id="107" name="Line 26"/>
            <p:cNvSpPr>
              <a:spLocks noChangeShapeType="1"/>
            </p:cNvSpPr>
            <p:nvPr/>
          </p:nvSpPr>
          <p:spPr bwMode="auto">
            <a:xfrm flipH="1">
              <a:off x="1402" y="2161"/>
              <a:ext cx="122" cy="0"/>
            </a:xfrm>
            <a:prstGeom prst="line">
              <a:avLst/>
            </a:prstGeom>
            <a:noFill/>
            <a:ln w="25400">
              <a:solidFill>
                <a:srgbClr val="000000"/>
              </a:solidFill>
              <a:round/>
              <a:headEnd/>
              <a:tailEnd/>
            </a:ln>
            <a:effectLst/>
          </p:spPr>
          <p:txBody>
            <a:bodyPr wrap="none" anchor="ctr"/>
            <a:lstStyle/>
            <a:p>
              <a:endParaRPr lang="en-US" sz="2400"/>
            </a:p>
          </p:txBody>
        </p:sp>
        <p:sp>
          <p:nvSpPr>
            <p:cNvPr id="108" name="Line 27"/>
            <p:cNvSpPr>
              <a:spLocks noChangeShapeType="1"/>
            </p:cNvSpPr>
            <p:nvPr/>
          </p:nvSpPr>
          <p:spPr bwMode="auto">
            <a:xfrm flipV="1">
              <a:off x="1521" y="2377"/>
              <a:ext cx="0" cy="108"/>
            </a:xfrm>
            <a:prstGeom prst="line">
              <a:avLst/>
            </a:prstGeom>
            <a:noFill/>
            <a:ln w="25400">
              <a:solidFill>
                <a:srgbClr val="000000"/>
              </a:solidFill>
              <a:round/>
              <a:headEnd/>
              <a:tailEnd/>
            </a:ln>
            <a:effectLst/>
          </p:spPr>
          <p:txBody>
            <a:bodyPr wrap="none" anchor="ctr"/>
            <a:lstStyle/>
            <a:p>
              <a:endParaRPr lang="en-US" sz="2400"/>
            </a:p>
          </p:txBody>
        </p:sp>
        <p:sp>
          <p:nvSpPr>
            <p:cNvPr id="109" name="Line 28"/>
            <p:cNvSpPr>
              <a:spLocks noChangeShapeType="1"/>
            </p:cNvSpPr>
            <p:nvPr/>
          </p:nvSpPr>
          <p:spPr bwMode="auto">
            <a:xfrm flipH="1">
              <a:off x="1402" y="2480"/>
              <a:ext cx="122" cy="0"/>
            </a:xfrm>
            <a:prstGeom prst="line">
              <a:avLst/>
            </a:prstGeom>
            <a:noFill/>
            <a:ln w="25400">
              <a:solidFill>
                <a:srgbClr val="000000"/>
              </a:solidFill>
              <a:round/>
              <a:headEnd/>
              <a:tailEnd/>
            </a:ln>
            <a:effectLst/>
          </p:spPr>
          <p:txBody>
            <a:bodyPr wrap="none" anchor="ctr"/>
            <a:lstStyle/>
            <a:p>
              <a:endParaRPr lang="en-US" sz="2400"/>
            </a:p>
          </p:txBody>
        </p:sp>
        <p:sp>
          <p:nvSpPr>
            <p:cNvPr id="110" name="Rectangle 29"/>
            <p:cNvSpPr>
              <a:spLocks noChangeArrowheads="1"/>
            </p:cNvSpPr>
            <p:nvPr/>
          </p:nvSpPr>
          <p:spPr bwMode="auto">
            <a:xfrm>
              <a:off x="1196" y="2059"/>
              <a:ext cx="198" cy="192"/>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D</a:t>
              </a:r>
            </a:p>
          </p:txBody>
        </p:sp>
        <p:sp>
          <p:nvSpPr>
            <p:cNvPr id="111" name="Rectangle 30"/>
            <p:cNvSpPr>
              <a:spLocks noChangeArrowheads="1"/>
            </p:cNvSpPr>
            <p:nvPr/>
          </p:nvSpPr>
          <p:spPr bwMode="auto">
            <a:xfrm>
              <a:off x="1236" y="2219"/>
              <a:ext cx="139" cy="192"/>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I</a:t>
              </a:r>
            </a:p>
          </p:txBody>
        </p:sp>
        <p:sp>
          <p:nvSpPr>
            <p:cNvPr id="112" name="Rectangle 31"/>
            <p:cNvSpPr>
              <a:spLocks noChangeArrowheads="1"/>
            </p:cNvSpPr>
            <p:nvPr/>
          </p:nvSpPr>
          <p:spPr bwMode="auto">
            <a:xfrm>
              <a:off x="1196" y="2378"/>
              <a:ext cx="233" cy="192"/>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T</a:t>
              </a:r>
              <a:r>
                <a:rPr lang="en-US" altLang="ko-KR" sz="2400" baseline="-25000">
                  <a:solidFill>
                    <a:srgbClr val="000000"/>
                  </a:solidFill>
                </a:rPr>
                <a:t>3</a:t>
              </a:r>
            </a:p>
          </p:txBody>
        </p:sp>
        <p:sp>
          <p:nvSpPr>
            <p:cNvPr id="113" name="Rectangle 32"/>
            <p:cNvSpPr>
              <a:spLocks noChangeArrowheads="1"/>
            </p:cNvSpPr>
            <p:nvPr/>
          </p:nvSpPr>
          <p:spPr bwMode="auto">
            <a:xfrm>
              <a:off x="1267" y="2115"/>
              <a:ext cx="180" cy="192"/>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7</a:t>
              </a:r>
            </a:p>
          </p:txBody>
        </p:sp>
        <p:sp>
          <p:nvSpPr>
            <p:cNvPr id="114" name="Rectangle 33"/>
            <p:cNvSpPr>
              <a:spLocks noChangeArrowheads="1"/>
            </p:cNvSpPr>
            <p:nvPr/>
          </p:nvSpPr>
          <p:spPr bwMode="auto">
            <a:xfrm>
              <a:off x="1248" y="2424"/>
              <a:ext cx="136" cy="192"/>
            </a:xfrm>
            <a:prstGeom prst="rect">
              <a:avLst/>
            </a:prstGeom>
            <a:noFill/>
            <a:ln w="25400">
              <a:noFill/>
              <a:miter lim="800000"/>
              <a:headEnd/>
              <a:tailEnd/>
            </a:ln>
            <a:effectLst/>
          </p:spPr>
          <p:txBody>
            <a:bodyPr wrap="none" anchor="ctr"/>
            <a:lstStyle/>
            <a:p>
              <a:endParaRPr lang="en-US" sz="2400"/>
            </a:p>
          </p:txBody>
        </p:sp>
        <p:sp>
          <p:nvSpPr>
            <p:cNvPr id="115" name="Line 34"/>
            <p:cNvSpPr>
              <a:spLocks noChangeShapeType="1"/>
            </p:cNvSpPr>
            <p:nvPr/>
          </p:nvSpPr>
          <p:spPr bwMode="auto">
            <a:xfrm>
              <a:off x="1924" y="2321"/>
              <a:ext cx="392" cy="0"/>
            </a:xfrm>
            <a:prstGeom prst="line">
              <a:avLst/>
            </a:prstGeom>
            <a:noFill/>
            <a:ln w="25400">
              <a:solidFill>
                <a:srgbClr val="000000"/>
              </a:solidFill>
              <a:round/>
              <a:headEnd/>
              <a:tailEnd/>
            </a:ln>
            <a:effectLst/>
          </p:spPr>
          <p:txBody>
            <a:bodyPr wrap="none" anchor="ctr"/>
            <a:lstStyle/>
            <a:p>
              <a:endParaRPr lang="en-US" sz="2400"/>
            </a:p>
          </p:txBody>
        </p:sp>
        <p:sp>
          <p:nvSpPr>
            <p:cNvPr id="116" name="Line 35"/>
            <p:cNvSpPr>
              <a:spLocks noChangeShapeType="1"/>
            </p:cNvSpPr>
            <p:nvPr/>
          </p:nvSpPr>
          <p:spPr bwMode="auto">
            <a:xfrm flipH="1">
              <a:off x="2097" y="2433"/>
              <a:ext cx="232" cy="0"/>
            </a:xfrm>
            <a:prstGeom prst="line">
              <a:avLst/>
            </a:prstGeom>
            <a:noFill/>
            <a:ln w="25400">
              <a:solidFill>
                <a:srgbClr val="000000"/>
              </a:solidFill>
              <a:round/>
              <a:headEnd/>
              <a:tailEnd/>
            </a:ln>
            <a:effectLst/>
          </p:spPr>
          <p:txBody>
            <a:bodyPr wrap="none" anchor="ctr"/>
            <a:lstStyle/>
            <a:p>
              <a:endParaRPr lang="en-US" sz="2400"/>
            </a:p>
          </p:txBody>
        </p:sp>
        <p:grpSp>
          <p:nvGrpSpPr>
            <p:cNvPr id="8" name="Group 40"/>
            <p:cNvGrpSpPr>
              <a:grpSpLocks/>
            </p:cNvGrpSpPr>
            <p:nvPr/>
          </p:nvGrpSpPr>
          <p:grpSpPr bwMode="auto">
            <a:xfrm>
              <a:off x="2314" y="2632"/>
              <a:ext cx="173" cy="218"/>
              <a:chOff x="1968" y="3824"/>
              <a:chExt cx="217" cy="185"/>
            </a:xfrm>
          </p:grpSpPr>
          <p:sp>
            <p:nvSpPr>
              <p:cNvPr id="151" name="Arc 36"/>
              <p:cNvSpPr>
                <a:spLocks/>
              </p:cNvSpPr>
              <p:nvPr/>
            </p:nvSpPr>
            <p:spPr bwMode="auto">
              <a:xfrm>
                <a:off x="2060" y="3833"/>
                <a:ext cx="125" cy="84"/>
              </a:xfrm>
              <a:custGeom>
                <a:avLst/>
                <a:gdLst>
                  <a:gd name="G0" fmla="+- 174 0 0"/>
                  <a:gd name="G1" fmla="+- 21600 0 0"/>
                  <a:gd name="G2" fmla="+- 21600 0 0"/>
                  <a:gd name="T0" fmla="*/ 0 w 21774"/>
                  <a:gd name="T1" fmla="*/ 1 h 21600"/>
                  <a:gd name="T2" fmla="*/ 21774 w 21774"/>
                  <a:gd name="T3" fmla="*/ 21600 h 21600"/>
                  <a:gd name="T4" fmla="*/ 174 w 21774"/>
                  <a:gd name="T5" fmla="*/ 21600 h 21600"/>
                </a:gdLst>
                <a:ahLst/>
                <a:cxnLst>
                  <a:cxn ang="0">
                    <a:pos x="T0" y="T1"/>
                  </a:cxn>
                  <a:cxn ang="0">
                    <a:pos x="T2" y="T3"/>
                  </a:cxn>
                  <a:cxn ang="0">
                    <a:pos x="T4" y="T5"/>
                  </a:cxn>
                </a:cxnLst>
                <a:rect l="0" t="0" r="r" b="b"/>
                <a:pathLst>
                  <a:path w="21774" h="21600" fill="none" extrusionOk="0">
                    <a:moveTo>
                      <a:pt x="-1" y="0"/>
                    </a:moveTo>
                    <a:cubicBezTo>
                      <a:pt x="57" y="0"/>
                      <a:pt x="115" y="-1"/>
                      <a:pt x="174" y="0"/>
                    </a:cubicBezTo>
                    <a:cubicBezTo>
                      <a:pt x="12103" y="0"/>
                      <a:pt x="21774" y="9670"/>
                      <a:pt x="21774" y="21600"/>
                    </a:cubicBezTo>
                  </a:path>
                  <a:path w="21774" h="21600" stroke="0" extrusionOk="0">
                    <a:moveTo>
                      <a:pt x="-1" y="0"/>
                    </a:moveTo>
                    <a:cubicBezTo>
                      <a:pt x="57" y="0"/>
                      <a:pt x="115" y="-1"/>
                      <a:pt x="174" y="0"/>
                    </a:cubicBezTo>
                    <a:cubicBezTo>
                      <a:pt x="12103" y="0"/>
                      <a:pt x="21774" y="9670"/>
                      <a:pt x="21774" y="21600"/>
                    </a:cubicBezTo>
                    <a:lnTo>
                      <a:pt x="174" y="21600"/>
                    </a:lnTo>
                    <a:close/>
                  </a:path>
                </a:pathLst>
              </a:custGeom>
              <a:noFill/>
              <a:ln w="25400" cap="rnd">
                <a:solidFill>
                  <a:srgbClr val="000000"/>
                </a:solidFill>
                <a:round/>
                <a:headEnd/>
                <a:tailEnd/>
              </a:ln>
              <a:effectLst/>
            </p:spPr>
            <p:txBody>
              <a:bodyPr wrap="none" anchor="ctr"/>
              <a:lstStyle/>
              <a:p>
                <a:endParaRPr lang="en-US" sz="2400"/>
              </a:p>
            </p:txBody>
          </p:sp>
          <p:sp>
            <p:nvSpPr>
              <p:cNvPr id="152" name="Arc 37"/>
              <p:cNvSpPr>
                <a:spLocks/>
              </p:cNvSpPr>
              <p:nvPr/>
            </p:nvSpPr>
            <p:spPr bwMode="auto">
              <a:xfrm>
                <a:off x="2060" y="3916"/>
                <a:ext cx="124"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sz="2400"/>
              </a:p>
            </p:txBody>
          </p:sp>
          <p:sp>
            <p:nvSpPr>
              <p:cNvPr id="153" name="Line 38"/>
              <p:cNvSpPr>
                <a:spLocks noChangeShapeType="1"/>
              </p:cNvSpPr>
              <p:nvPr/>
            </p:nvSpPr>
            <p:spPr bwMode="auto">
              <a:xfrm>
                <a:off x="1976" y="3828"/>
                <a:ext cx="80" cy="0"/>
              </a:xfrm>
              <a:prstGeom prst="line">
                <a:avLst/>
              </a:prstGeom>
              <a:noFill/>
              <a:ln w="25400">
                <a:solidFill>
                  <a:srgbClr val="000000"/>
                </a:solidFill>
                <a:round/>
                <a:headEnd/>
                <a:tailEnd/>
              </a:ln>
              <a:effectLst/>
            </p:spPr>
            <p:txBody>
              <a:bodyPr wrap="none" anchor="ctr"/>
              <a:lstStyle/>
              <a:p>
                <a:endParaRPr lang="en-US" sz="2400"/>
              </a:p>
            </p:txBody>
          </p:sp>
          <p:sp>
            <p:nvSpPr>
              <p:cNvPr id="154" name="Freeform 39"/>
              <p:cNvSpPr>
                <a:spLocks/>
              </p:cNvSpPr>
              <p:nvPr/>
            </p:nvSpPr>
            <p:spPr bwMode="auto">
              <a:xfrm>
                <a:off x="1968" y="3824"/>
                <a:ext cx="113" cy="185"/>
              </a:xfrm>
              <a:custGeom>
                <a:avLst/>
                <a:gdLst/>
                <a:ahLst/>
                <a:cxnLst>
                  <a:cxn ang="0">
                    <a:pos x="0" y="0"/>
                  </a:cxn>
                  <a:cxn ang="0">
                    <a:pos x="0" y="184"/>
                  </a:cxn>
                  <a:cxn ang="0">
                    <a:pos x="112" y="184"/>
                  </a:cxn>
                </a:cxnLst>
                <a:rect l="0" t="0" r="r" b="b"/>
                <a:pathLst>
                  <a:path w="113" h="185">
                    <a:moveTo>
                      <a:pt x="0" y="0"/>
                    </a:moveTo>
                    <a:lnTo>
                      <a:pt x="0" y="184"/>
                    </a:lnTo>
                    <a:lnTo>
                      <a:pt x="112" y="184"/>
                    </a:lnTo>
                  </a:path>
                </a:pathLst>
              </a:custGeom>
              <a:noFill/>
              <a:ln w="25400" cap="rnd" cmpd="sng">
                <a:solidFill>
                  <a:srgbClr val="000000"/>
                </a:solidFill>
                <a:prstDash val="solid"/>
                <a:round/>
                <a:headEnd type="none" w="med" len="med"/>
                <a:tailEnd type="none" w="med" len="med"/>
              </a:ln>
              <a:effectLst/>
            </p:spPr>
            <p:txBody>
              <a:bodyPr/>
              <a:lstStyle/>
              <a:p>
                <a:endParaRPr lang="en-US" sz="2400"/>
              </a:p>
            </p:txBody>
          </p:sp>
        </p:grpSp>
        <p:sp>
          <p:nvSpPr>
            <p:cNvPr id="118" name="Line 41"/>
            <p:cNvSpPr>
              <a:spLocks noChangeShapeType="1"/>
            </p:cNvSpPr>
            <p:nvPr/>
          </p:nvSpPr>
          <p:spPr bwMode="auto">
            <a:xfrm>
              <a:off x="2220" y="2695"/>
              <a:ext cx="96" cy="0"/>
            </a:xfrm>
            <a:prstGeom prst="line">
              <a:avLst/>
            </a:prstGeom>
            <a:noFill/>
            <a:ln w="25400">
              <a:solidFill>
                <a:srgbClr val="000000"/>
              </a:solidFill>
              <a:round/>
              <a:headEnd/>
              <a:tailEnd/>
            </a:ln>
            <a:effectLst/>
          </p:spPr>
          <p:txBody>
            <a:bodyPr wrap="none" anchor="ctr"/>
            <a:lstStyle/>
            <a:p>
              <a:endParaRPr lang="en-US" sz="2400"/>
            </a:p>
          </p:txBody>
        </p:sp>
        <p:sp>
          <p:nvSpPr>
            <p:cNvPr id="119" name="Line 42"/>
            <p:cNvSpPr>
              <a:spLocks noChangeShapeType="1"/>
            </p:cNvSpPr>
            <p:nvPr/>
          </p:nvSpPr>
          <p:spPr bwMode="auto">
            <a:xfrm flipH="1">
              <a:off x="2097" y="2799"/>
              <a:ext cx="232" cy="0"/>
            </a:xfrm>
            <a:prstGeom prst="line">
              <a:avLst/>
            </a:prstGeom>
            <a:noFill/>
            <a:ln w="25400">
              <a:solidFill>
                <a:srgbClr val="000000"/>
              </a:solidFill>
              <a:round/>
              <a:headEnd/>
              <a:tailEnd/>
            </a:ln>
            <a:effectLst/>
          </p:spPr>
          <p:txBody>
            <a:bodyPr wrap="none" anchor="ctr"/>
            <a:lstStyle/>
            <a:p>
              <a:endParaRPr lang="en-US" sz="2400"/>
            </a:p>
          </p:txBody>
        </p:sp>
        <p:grpSp>
          <p:nvGrpSpPr>
            <p:cNvPr id="9" name="Group 47"/>
            <p:cNvGrpSpPr>
              <a:grpSpLocks/>
            </p:cNvGrpSpPr>
            <p:nvPr/>
          </p:nvGrpSpPr>
          <p:grpSpPr bwMode="auto">
            <a:xfrm>
              <a:off x="2314" y="3034"/>
              <a:ext cx="173" cy="218"/>
              <a:chOff x="1968" y="4144"/>
              <a:chExt cx="217" cy="185"/>
            </a:xfrm>
          </p:grpSpPr>
          <p:sp>
            <p:nvSpPr>
              <p:cNvPr id="147" name="Arc 43"/>
              <p:cNvSpPr>
                <a:spLocks/>
              </p:cNvSpPr>
              <p:nvPr/>
            </p:nvSpPr>
            <p:spPr bwMode="auto">
              <a:xfrm>
                <a:off x="2060" y="4153"/>
                <a:ext cx="125" cy="84"/>
              </a:xfrm>
              <a:custGeom>
                <a:avLst/>
                <a:gdLst>
                  <a:gd name="G0" fmla="+- 174 0 0"/>
                  <a:gd name="G1" fmla="+- 21600 0 0"/>
                  <a:gd name="G2" fmla="+- 21600 0 0"/>
                  <a:gd name="T0" fmla="*/ 0 w 21774"/>
                  <a:gd name="T1" fmla="*/ 1 h 21600"/>
                  <a:gd name="T2" fmla="*/ 21774 w 21774"/>
                  <a:gd name="T3" fmla="*/ 21600 h 21600"/>
                  <a:gd name="T4" fmla="*/ 174 w 21774"/>
                  <a:gd name="T5" fmla="*/ 21600 h 21600"/>
                </a:gdLst>
                <a:ahLst/>
                <a:cxnLst>
                  <a:cxn ang="0">
                    <a:pos x="T0" y="T1"/>
                  </a:cxn>
                  <a:cxn ang="0">
                    <a:pos x="T2" y="T3"/>
                  </a:cxn>
                  <a:cxn ang="0">
                    <a:pos x="T4" y="T5"/>
                  </a:cxn>
                </a:cxnLst>
                <a:rect l="0" t="0" r="r" b="b"/>
                <a:pathLst>
                  <a:path w="21774" h="21600" fill="none" extrusionOk="0">
                    <a:moveTo>
                      <a:pt x="-1" y="0"/>
                    </a:moveTo>
                    <a:cubicBezTo>
                      <a:pt x="57" y="0"/>
                      <a:pt x="115" y="-1"/>
                      <a:pt x="174" y="0"/>
                    </a:cubicBezTo>
                    <a:cubicBezTo>
                      <a:pt x="12103" y="0"/>
                      <a:pt x="21774" y="9670"/>
                      <a:pt x="21774" y="21600"/>
                    </a:cubicBezTo>
                  </a:path>
                  <a:path w="21774" h="21600" stroke="0" extrusionOk="0">
                    <a:moveTo>
                      <a:pt x="-1" y="0"/>
                    </a:moveTo>
                    <a:cubicBezTo>
                      <a:pt x="57" y="0"/>
                      <a:pt x="115" y="-1"/>
                      <a:pt x="174" y="0"/>
                    </a:cubicBezTo>
                    <a:cubicBezTo>
                      <a:pt x="12103" y="0"/>
                      <a:pt x="21774" y="9670"/>
                      <a:pt x="21774" y="21600"/>
                    </a:cubicBezTo>
                    <a:lnTo>
                      <a:pt x="174" y="21600"/>
                    </a:lnTo>
                    <a:close/>
                  </a:path>
                </a:pathLst>
              </a:custGeom>
              <a:noFill/>
              <a:ln w="25400" cap="rnd">
                <a:solidFill>
                  <a:srgbClr val="000000"/>
                </a:solidFill>
                <a:round/>
                <a:headEnd/>
                <a:tailEnd/>
              </a:ln>
              <a:effectLst/>
            </p:spPr>
            <p:txBody>
              <a:bodyPr wrap="none" anchor="ctr"/>
              <a:lstStyle/>
              <a:p>
                <a:endParaRPr lang="en-US" sz="2400"/>
              </a:p>
            </p:txBody>
          </p:sp>
          <p:sp>
            <p:nvSpPr>
              <p:cNvPr id="148" name="Arc 44"/>
              <p:cNvSpPr>
                <a:spLocks/>
              </p:cNvSpPr>
              <p:nvPr/>
            </p:nvSpPr>
            <p:spPr bwMode="auto">
              <a:xfrm>
                <a:off x="2060" y="4236"/>
                <a:ext cx="124" cy="8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a:effectLst/>
            </p:spPr>
            <p:txBody>
              <a:bodyPr wrap="none" anchor="ctr"/>
              <a:lstStyle/>
              <a:p>
                <a:endParaRPr lang="en-US" sz="2400"/>
              </a:p>
            </p:txBody>
          </p:sp>
          <p:sp>
            <p:nvSpPr>
              <p:cNvPr id="149" name="Line 45"/>
              <p:cNvSpPr>
                <a:spLocks noChangeShapeType="1"/>
              </p:cNvSpPr>
              <p:nvPr/>
            </p:nvSpPr>
            <p:spPr bwMode="auto">
              <a:xfrm>
                <a:off x="1976" y="4148"/>
                <a:ext cx="80" cy="0"/>
              </a:xfrm>
              <a:prstGeom prst="line">
                <a:avLst/>
              </a:prstGeom>
              <a:noFill/>
              <a:ln w="25400">
                <a:solidFill>
                  <a:srgbClr val="000000"/>
                </a:solidFill>
                <a:round/>
                <a:headEnd/>
                <a:tailEnd/>
              </a:ln>
              <a:effectLst/>
            </p:spPr>
            <p:txBody>
              <a:bodyPr wrap="none" anchor="ctr"/>
              <a:lstStyle/>
              <a:p>
                <a:endParaRPr lang="en-US" sz="2400"/>
              </a:p>
            </p:txBody>
          </p:sp>
          <p:sp>
            <p:nvSpPr>
              <p:cNvPr id="150" name="Freeform 46"/>
              <p:cNvSpPr>
                <a:spLocks/>
              </p:cNvSpPr>
              <p:nvPr/>
            </p:nvSpPr>
            <p:spPr bwMode="auto">
              <a:xfrm>
                <a:off x="1968" y="4144"/>
                <a:ext cx="113" cy="185"/>
              </a:xfrm>
              <a:custGeom>
                <a:avLst/>
                <a:gdLst/>
                <a:ahLst/>
                <a:cxnLst>
                  <a:cxn ang="0">
                    <a:pos x="0" y="0"/>
                  </a:cxn>
                  <a:cxn ang="0">
                    <a:pos x="0" y="184"/>
                  </a:cxn>
                  <a:cxn ang="0">
                    <a:pos x="112" y="184"/>
                  </a:cxn>
                </a:cxnLst>
                <a:rect l="0" t="0" r="r" b="b"/>
                <a:pathLst>
                  <a:path w="113" h="185">
                    <a:moveTo>
                      <a:pt x="0" y="0"/>
                    </a:moveTo>
                    <a:lnTo>
                      <a:pt x="0" y="184"/>
                    </a:lnTo>
                    <a:lnTo>
                      <a:pt x="112" y="184"/>
                    </a:lnTo>
                  </a:path>
                </a:pathLst>
              </a:custGeom>
              <a:noFill/>
              <a:ln w="25400" cap="rnd" cmpd="sng">
                <a:solidFill>
                  <a:srgbClr val="000000"/>
                </a:solidFill>
                <a:prstDash val="solid"/>
                <a:round/>
                <a:headEnd type="none" w="med" len="med"/>
                <a:tailEnd type="none" w="med" len="med"/>
              </a:ln>
              <a:effectLst/>
            </p:spPr>
            <p:txBody>
              <a:bodyPr/>
              <a:lstStyle/>
              <a:p>
                <a:endParaRPr lang="en-US" sz="2400"/>
              </a:p>
            </p:txBody>
          </p:sp>
        </p:grpSp>
        <p:sp>
          <p:nvSpPr>
            <p:cNvPr id="121" name="Line 48"/>
            <p:cNvSpPr>
              <a:spLocks noChangeShapeType="1"/>
            </p:cNvSpPr>
            <p:nvPr/>
          </p:nvSpPr>
          <p:spPr bwMode="auto">
            <a:xfrm>
              <a:off x="2110" y="3072"/>
              <a:ext cx="206" cy="0"/>
            </a:xfrm>
            <a:prstGeom prst="line">
              <a:avLst/>
            </a:prstGeom>
            <a:noFill/>
            <a:ln w="25400">
              <a:solidFill>
                <a:srgbClr val="000000"/>
              </a:solidFill>
              <a:round/>
              <a:headEnd/>
              <a:tailEnd/>
            </a:ln>
            <a:effectLst/>
          </p:spPr>
          <p:txBody>
            <a:bodyPr wrap="none" anchor="ctr"/>
            <a:lstStyle/>
            <a:p>
              <a:endParaRPr lang="en-US" sz="2400"/>
            </a:p>
          </p:txBody>
        </p:sp>
        <p:sp>
          <p:nvSpPr>
            <p:cNvPr id="122" name="Line 49"/>
            <p:cNvSpPr>
              <a:spLocks noChangeShapeType="1"/>
            </p:cNvSpPr>
            <p:nvPr/>
          </p:nvSpPr>
          <p:spPr bwMode="auto">
            <a:xfrm flipH="1">
              <a:off x="2097" y="3176"/>
              <a:ext cx="232" cy="0"/>
            </a:xfrm>
            <a:prstGeom prst="line">
              <a:avLst/>
            </a:prstGeom>
            <a:noFill/>
            <a:ln w="25400">
              <a:solidFill>
                <a:srgbClr val="000000"/>
              </a:solidFill>
              <a:round/>
              <a:headEnd/>
              <a:tailEnd/>
            </a:ln>
            <a:effectLst/>
          </p:spPr>
          <p:txBody>
            <a:bodyPr wrap="none" anchor="ctr"/>
            <a:lstStyle/>
            <a:p>
              <a:endParaRPr lang="en-US" sz="2400"/>
            </a:p>
          </p:txBody>
        </p:sp>
        <p:sp>
          <p:nvSpPr>
            <p:cNvPr id="123" name="Line 51"/>
            <p:cNvSpPr>
              <a:spLocks noChangeShapeType="1"/>
            </p:cNvSpPr>
            <p:nvPr/>
          </p:nvSpPr>
          <p:spPr bwMode="auto">
            <a:xfrm>
              <a:off x="2503" y="2753"/>
              <a:ext cx="193" cy="0"/>
            </a:xfrm>
            <a:prstGeom prst="line">
              <a:avLst/>
            </a:prstGeom>
            <a:noFill/>
            <a:ln w="25400">
              <a:solidFill>
                <a:srgbClr val="000000"/>
              </a:solidFill>
              <a:round/>
              <a:headEnd/>
              <a:tailEnd/>
            </a:ln>
            <a:effectLst/>
          </p:spPr>
          <p:txBody>
            <a:bodyPr wrap="none" anchor="ctr"/>
            <a:lstStyle/>
            <a:p>
              <a:endParaRPr lang="en-US" sz="2400"/>
            </a:p>
          </p:txBody>
        </p:sp>
        <p:sp>
          <p:nvSpPr>
            <p:cNvPr id="124" name="Line 52"/>
            <p:cNvSpPr>
              <a:spLocks noChangeShapeType="1"/>
            </p:cNvSpPr>
            <p:nvPr/>
          </p:nvSpPr>
          <p:spPr bwMode="auto">
            <a:xfrm>
              <a:off x="2580" y="2958"/>
              <a:ext cx="116" cy="0"/>
            </a:xfrm>
            <a:prstGeom prst="line">
              <a:avLst/>
            </a:prstGeom>
            <a:noFill/>
            <a:ln w="25400">
              <a:solidFill>
                <a:srgbClr val="000000"/>
              </a:solidFill>
              <a:round/>
              <a:headEnd/>
              <a:tailEnd/>
            </a:ln>
            <a:effectLst/>
          </p:spPr>
          <p:txBody>
            <a:bodyPr wrap="none" anchor="ctr"/>
            <a:lstStyle/>
            <a:p>
              <a:endParaRPr lang="en-US" sz="2400"/>
            </a:p>
          </p:txBody>
        </p:sp>
        <p:sp>
          <p:nvSpPr>
            <p:cNvPr id="125" name="Line 53"/>
            <p:cNvSpPr>
              <a:spLocks noChangeShapeType="1"/>
            </p:cNvSpPr>
            <p:nvPr/>
          </p:nvSpPr>
          <p:spPr bwMode="auto">
            <a:xfrm>
              <a:off x="2503" y="3120"/>
              <a:ext cx="77" cy="0"/>
            </a:xfrm>
            <a:prstGeom prst="line">
              <a:avLst/>
            </a:prstGeom>
            <a:noFill/>
            <a:ln w="25400">
              <a:solidFill>
                <a:srgbClr val="000000"/>
              </a:solidFill>
              <a:round/>
              <a:headEnd/>
              <a:tailEnd/>
            </a:ln>
            <a:effectLst/>
          </p:spPr>
          <p:txBody>
            <a:bodyPr wrap="none" anchor="ctr"/>
            <a:lstStyle/>
            <a:p>
              <a:endParaRPr lang="en-US" sz="2400"/>
            </a:p>
          </p:txBody>
        </p:sp>
        <p:sp>
          <p:nvSpPr>
            <p:cNvPr id="126" name="Line 54"/>
            <p:cNvSpPr>
              <a:spLocks noChangeShapeType="1"/>
            </p:cNvSpPr>
            <p:nvPr/>
          </p:nvSpPr>
          <p:spPr bwMode="auto">
            <a:xfrm>
              <a:off x="2577" y="2964"/>
              <a:ext cx="0" cy="162"/>
            </a:xfrm>
            <a:prstGeom prst="line">
              <a:avLst/>
            </a:prstGeom>
            <a:noFill/>
            <a:ln w="25400">
              <a:solidFill>
                <a:srgbClr val="000000"/>
              </a:solidFill>
              <a:round/>
              <a:headEnd/>
              <a:tailEnd/>
            </a:ln>
            <a:effectLst/>
          </p:spPr>
          <p:txBody>
            <a:bodyPr wrap="none" anchor="ctr"/>
            <a:lstStyle/>
            <a:p>
              <a:endParaRPr lang="en-US" sz="2400"/>
            </a:p>
          </p:txBody>
        </p:sp>
        <p:sp>
          <p:nvSpPr>
            <p:cNvPr id="127" name="Line 55"/>
            <p:cNvSpPr>
              <a:spLocks noChangeShapeType="1"/>
            </p:cNvSpPr>
            <p:nvPr/>
          </p:nvSpPr>
          <p:spPr bwMode="auto">
            <a:xfrm>
              <a:off x="2899" y="2857"/>
              <a:ext cx="119" cy="0"/>
            </a:xfrm>
            <a:prstGeom prst="line">
              <a:avLst/>
            </a:prstGeom>
            <a:noFill/>
            <a:ln w="25400">
              <a:solidFill>
                <a:srgbClr val="000000"/>
              </a:solidFill>
              <a:round/>
              <a:headEnd/>
              <a:tailEnd/>
            </a:ln>
            <a:effectLst/>
          </p:spPr>
          <p:txBody>
            <a:bodyPr wrap="none" anchor="ctr"/>
            <a:lstStyle/>
            <a:p>
              <a:endParaRPr lang="en-US" sz="2400"/>
            </a:p>
          </p:txBody>
        </p:sp>
        <p:sp>
          <p:nvSpPr>
            <p:cNvPr id="128" name="Line 56"/>
            <p:cNvSpPr>
              <a:spLocks noChangeShapeType="1"/>
            </p:cNvSpPr>
            <p:nvPr/>
          </p:nvSpPr>
          <p:spPr bwMode="auto">
            <a:xfrm flipV="1">
              <a:off x="2503" y="2377"/>
              <a:ext cx="507" cy="3"/>
            </a:xfrm>
            <a:prstGeom prst="line">
              <a:avLst/>
            </a:prstGeom>
            <a:noFill/>
            <a:ln w="25400">
              <a:solidFill>
                <a:srgbClr val="000000"/>
              </a:solidFill>
              <a:round/>
              <a:headEnd/>
              <a:tailEnd/>
            </a:ln>
            <a:effectLst/>
          </p:spPr>
          <p:txBody>
            <a:bodyPr wrap="none" anchor="ctr"/>
            <a:lstStyle/>
            <a:p>
              <a:endParaRPr lang="en-US" sz="2400"/>
            </a:p>
          </p:txBody>
        </p:sp>
        <p:sp>
          <p:nvSpPr>
            <p:cNvPr id="129" name="Rectangle 57"/>
            <p:cNvSpPr>
              <a:spLocks noChangeArrowheads="1"/>
            </p:cNvSpPr>
            <p:nvPr/>
          </p:nvSpPr>
          <p:spPr bwMode="auto">
            <a:xfrm>
              <a:off x="3018" y="2164"/>
              <a:ext cx="502" cy="940"/>
            </a:xfrm>
            <a:prstGeom prst="rect">
              <a:avLst/>
            </a:prstGeom>
            <a:noFill/>
            <a:ln w="25400">
              <a:solidFill>
                <a:srgbClr val="000000"/>
              </a:solidFill>
              <a:miter lim="800000"/>
              <a:headEnd/>
              <a:tailEnd/>
            </a:ln>
            <a:effectLst/>
          </p:spPr>
          <p:txBody>
            <a:bodyPr wrap="none" anchor="ctr"/>
            <a:lstStyle/>
            <a:p>
              <a:endParaRPr lang="en-US" sz="2400"/>
            </a:p>
          </p:txBody>
        </p:sp>
        <p:sp>
          <p:nvSpPr>
            <p:cNvPr id="130" name="Line 58"/>
            <p:cNvSpPr>
              <a:spLocks noChangeShapeType="1"/>
            </p:cNvSpPr>
            <p:nvPr/>
          </p:nvSpPr>
          <p:spPr bwMode="auto">
            <a:xfrm flipH="1">
              <a:off x="2896" y="2592"/>
              <a:ext cx="122" cy="0"/>
            </a:xfrm>
            <a:prstGeom prst="line">
              <a:avLst/>
            </a:prstGeom>
            <a:noFill/>
            <a:ln w="25400">
              <a:solidFill>
                <a:srgbClr val="000000"/>
              </a:solidFill>
              <a:round/>
              <a:headEnd/>
              <a:tailEnd/>
            </a:ln>
            <a:effectLst/>
          </p:spPr>
          <p:txBody>
            <a:bodyPr wrap="none" anchor="ctr"/>
            <a:lstStyle/>
            <a:p>
              <a:endParaRPr lang="en-US" sz="2400"/>
            </a:p>
          </p:txBody>
        </p:sp>
        <p:sp>
          <p:nvSpPr>
            <p:cNvPr id="131" name="Freeform 59"/>
            <p:cNvSpPr>
              <a:spLocks/>
            </p:cNvSpPr>
            <p:nvPr/>
          </p:nvSpPr>
          <p:spPr bwMode="auto">
            <a:xfrm>
              <a:off x="3019" y="2531"/>
              <a:ext cx="78" cy="105"/>
            </a:xfrm>
            <a:custGeom>
              <a:avLst/>
              <a:gdLst/>
              <a:ahLst/>
              <a:cxnLst>
                <a:cxn ang="0">
                  <a:pos x="0" y="0"/>
                </a:cxn>
                <a:cxn ang="0">
                  <a:pos x="96" y="48"/>
                </a:cxn>
                <a:cxn ang="0">
                  <a:pos x="0" y="88"/>
                </a:cxn>
              </a:cxnLst>
              <a:rect l="0" t="0" r="r" b="b"/>
              <a:pathLst>
                <a:path w="97" h="89">
                  <a:moveTo>
                    <a:pt x="0" y="0"/>
                  </a:moveTo>
                  <a:lnTo>
                    <a:pt x="96" y="48"/>
                  </a:lnTo>
                  <a:lnTo>
                    <a:pt x="0" y="88"/>
                  </a:lnTo>
                </a:path>
              </a:pathLst>
            </a:custGeom>
            <a:noFill/>
            <a:ln w="25400" cap="rnd" cmpd="sng">
              <a:solidFill>
                <a:srgbClr val="000000"/>
              </a:solidFill>
              <a:prstDash val="solid"/>
              <a:round/>
              <a:headEnd type="none" w="med" len="med"/>
              <a:tailEnd type="none" w="med" len="med"/>
            </a:ln>
            <a:effectLst/>
          </p:spPr>
          <p:txBody>
            <a:bodyPr/>
            <a:lstStyle/>
            <a:p>
              <a:endParaRPr lang="en-US" sz="2400"/>
            </a:p>
          </p:txBody>
        </p:sp>
        <p:sp>
          <p:nvSpPr>
            <p:cNvPr id="132" name="Rectangle 60"/>
            <p:cNvSpPr>
              <a:spLocks noChangeArrowheads="1"/>
            </p:cNvSpPr>
            <p:nvPr/>
          </p:nvSpPr>
          <p:spPr bwMode="auto">
            <a:xfrm>
              <a:off x="3005" y="2266"/>
              <a:ext cx="150" cy="192"/>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J</a:t>
              </a:r>
            </a:p>
          </p:txBody>
        </p:sp>
        <p:sp>
          <p:nvSpPr>
            <p:cNvPr id="133" name="Rectangle 61"/>
            <p:cNvSpPr>
              <a:spLocks noChangeArrowheads="1"/>
            </p:cNvSpPr>
            <p:nvPr/>
          </p:nvSpPr>
          <p:spPr bwMode="auto">
            <a:xfrm>
              <a:off x="3005" y="2802"/>
              <a:ext cx="183" cy="192"/>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K</a:t>
              </a:r>
            </a:p>
          </p:txBody>
        </p:sp>
        <p:sp>
          <p:nvSpPr>
            <p:cNvPr id="134" name="Rectangle 62"/>
            <p:cNvSpPr>
              <a:spLocks noChangeArrowheads="1"/>
            </p:cNvSpPr>
            <p:nvPr/>
          </p:nvSpPr>
          <p:spPr bwMode="auto">
            <a:xfrm>
              <a:off x="3348" y="2272"/>
              <a:ext cx="208" cy="192"/>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Q</a:t>
              </a:r>
            </a:p>
          </p:txBody>
        </p:sp>
        <p:sp>
          <p:nvSpPr>
            <p:cNvPr id="135" name="Line 63"/>
            <p:cNvSpPr>
              <a:spLocks noChangeShapeType="1"/>
            </p:cNvSpPr>
            <p:nvPr/>
          </p:nvSpPr>
          <p:spPr bwMode="auto">
            <a:xfrm>
              <a:off x="3533" y="2377"/>
              <a:ext cx="97" cy="0"/>
            </a:xfrm>
            <a:prstGeom prst="line">
              <a:avLst/>
            </a:prstGeom>
            <a:noFill/>
            <a:ln w="25400">
              <a:solidFill>
                <a:srgbClr val="000000"/>
              </a:solidFill>
              <a:round/>
              <a:headEnd/>
              <a:tailEnd/>
            </a:ln>
            <a:effectLst/>
          </p:spPr>
          <p:txBody>
            <a:bodyPr wrap="none" anchor="ctr"/>
            <a:lstStyle/>
            <a:p>
              <a:endParaRPr lang="en-US" sz="2400"/>
            </a:p>
          </p:txBody>
        </p:sp>
        <p:sp>
          <p:nvSpPr>
            <p:cNvPr id="136" name="Rectangle 64"/>
            <p:cNvSpPr>
              <a:spLocks noChangeArrowheads="1"/>
            </p:cNvSpPr>
            <p:nvPr/>
          </p:nvSpPr>
          <p:spPr bwMode="auto">
            <a:xfrm>
              <a:off x="3629" y="2266"/>
              <a:ext cx="325" cy="192"/>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IEN</a:t>
              </a:r>
            </a:p>
          </p:txBody>
        </p:sp>
        <p:sp>
          <p:nvSpPr>
            <p:cNvPr id="137" name="Rectangle 65"/>
            <p:cNvSpPr>
              <a:spLocks noChangeArrowheads="1"/>
            </p:cNvSpPr>
            <p:nvPr/>
          </p:nvSpPr>
          <p:spPr bwMode="auto">
            <a:xfrm>
              <a:off x="1892" y="2169"/>
              <a:ext cx="184" cy="192"/>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p</a:t>
              </a:r>
            </a:p>
          </p:txBody>
        </p:sp>
        <p:sp>
          <p:nvSpPr>
            <p:cNvPr id="138" name="Rectangle 66"/>
            <p:cNvSpPr>
              <a:spLocks noChangeArrowheads="1"/>
            </p:cNvSpPr>
            <p:nvPr/>
          </p:nvSpPr>
          <p:spPr bwMode="auto">
            <a:xfrm>
              <a:off x="1924" y="2328"/>
              <a:ext cx="186" cy="192"/>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B</a:t>
              </a:r>
            </a:p>
          </p:txBody>
        </p:sp>
        <p:sp>
          <p:nvSpPr>
            <p:cNvPr id="139" name="Rectangle 67"/>
            <p:cNvSpPr>
              <a:spLocks noChangeArrowheads="1"/>
            </p:cNvSpPr>
            <p:nvPr/>
          </p:nvSpPr>
          <p:spPr bwMode="auto">
            <a:xfrm>
              <a:off x="1987" y="2372"/>
              <a:ext cx="180" cy="192"/>
            </a:xfrm>
            <a:prstGeom prst="rect">
              <a:avLst/>
            </a:prstGeom>
            <a:noFill/>
            <a:ln w="25400">
              <a:noFill/>
              <a:miter lim="800000"/>
              <a:headEnd/>
              <a:tailEnd/>
            </a:ln>
            <a:effectLst/>
          </p:spPr>
          <p:txBody>
            <a:bodyPr wrap="none" lIns="90488" tIns="44450" rIns="90488" bIns="44450">
              <a:spAutoFit/>
            </a:bodyPr>
            <a:lstStyle/>
            <a:p>
              <a:pPr defTabSz="762000"/>
              <a:r>
                <a:rPr lang="en-US" altLang="ko-KR" sz="2400" dirty="0">
                  <a:solidFill>
                    <a:srgbClr val="000000"/>
                  </a:solidFill>
                </a:rPr>
                <a:t>7</a:t>
              </a:r>
            </a:p>
          </p:txBody>
        </p:sp>
        <p:sp>
          <p:nvSpPr>
            <p:cNvPr id="140" name="Rectangle 68"/>
            <p:cNvSpPr>
              <a:spLocks noChangeArrowheads="1"/>
            </p:cNvSpPr>
            <p:nvPr/>
          </p:nvSpPr>
          <p:spPr bwMode="auto">
            <a:xfrm>
              <a:off x="1894" y="2699"/>
              <a:ext cx="186" cy="192"/>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B</a:t>
              </a:r>
            </a:p>
          </p:txBody>
        </p:sp>
        <p:sp>
          <p:nvSpPr>
            <p:cNvPr id="141" name="Rectangle 69"/>
            <p:cNvSpPr>
              <a:spLocks noChangeArrowheads="1"/>
            </p:cNvSpPr>
            <p:nvPr/>
          </p:nvSpPr>
          <p:spPr bwMode="auto">
            <a:xfrm>
              <a:off x="1963" y="2736"/>
              <a:ext cx="180" cy="192"/>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6</a:t>
              </a:r>
            </a:p>
          </p:txBody>
        </p:sp>
        <p:sp>
          <p:nvSpPr>
            <p:cNvPr id="142" name="Rectangle 70"/>
            <p:cNvSpPr>
              <a:spLocks noChangeArrowheads="1"/>
            </p:cNvSpPr>
            <p:nvPr/>
          </p:nvSpPr>
          <p:spPr bwMode="auto">
            <a:xfrm>
              <a:off x="1930" y="3077"/>
              <a:ext cx="178" cy="192"/>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T</a:t>
              </a:r>
            </a:p>
          </p:txBody>
        </p:sp>
        <p:sp>
          <p:nvSpPr>
            <p:cNvPr id="143" name="Rectangle 71"/>
            <p:cNvSpPr>
              <a:spLocks noChangeArrowheads="1"/>
            </p:cNvSpPr>
            <p:nvPr/>
          </p:nvSpPr>
          <p:spPr bwMode="auto">
            <a:xfrm>
              <a:off x="1975" y="3115"/>
              <a:ext cx="180" cy="192"/>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2</a:t>
              </a:r>
            </a:p>
          </p:txBody>
        </p:sp>
        <p:sp>
          <p:nvSpPr>
            <p:cNvPr id="144" name="Rectangle 72"/>
            <p:cNvSpPr>
              <a:spLocks noChangeArrowheads="1"/>
            </p:cNvSpPr>
            <p:nvPr/>
          </p:nvSpPr>
          <p:spPr bwMode="auto">
            <a:xfrm>
              <a:off x="1930" y="2974"/>
              <a:ext cx="186" cy="192"/>
            </a:xfrm>
            <a:prstGeom prst="rect">
              <a:avLst/>
            </a:prstGeom>
            <a:noFill/>
            <a:ln w="25400">
              <a:noFill/>
              <a:miter lim="800000"/>
              <a:headEnd/>
              <a:tailEnd/>
            </a:ln>
            <a:effectLst/>
          </p:spPr>
          <p:txBody>
            <a:bodyPr wrap="none" lIns="90488" tIns="44450" rIns="90488" bIns="44450">
              <a:spAutoFit/>
            </a:bodyPr>
            <a:lstStyle/>
            <a:p>
              <a:pPr defTabSz="762000"/>
              <a:r>
                <a:rPr lang="en-US" altLang="ko-KR" sz="2400">
                  <a:solidFill>
                    <a:srgbClr val="000000"/>
                  </a:solidFill>
                </a:rPr>
                <a:t>R</a:t>
              </a:r>
            </a:p>
          </p:txBody>
        </p:sp>
        <p:sp>
          <p:nvSpPr>
            <p:cNvPr id="145" name="Rectangle 73"/>
            <p:cNvSpPr>
              <a:spLocks noChangeArrowheads="1"/>
            </p:cNvSpPr>
            <p:nvPr/>
          </p:nvSpPr>
          <p:spPr bwMode="auto">
            <a:xfrm>
              <a:off x="990" y="1949"/>
              <a:ext cx="4673" cy="1476"/>
            </a:xfrm>
            <a:prstGeom prst="rect">
              <a:avLst/>
            </a:prstGeom>
            <a:noFill/>
            <a:ln w="25400">
              <a:solidFill>
                <a:schemeClr val="tx1"/>
              </a:solidFill>
              <a:miter lim="800000"/>
              <a:headEnd/>
              <a:tailEnd/>
            </a:ln>
            <a:effectLst/>
          </p:spPr>
          <p:txBody>
            <a:bodyPr wrap="none" anchor="ctr"/>
            <a:lstStyle/>
            <a:p>
              <a:endParaRPr lang="en-US" sz="2400" dirty="0"/>
            </a:p>
          </p:txBody>
        </p:sp>
        <p:sp>
          <p:nvSpPr>
            <p:cNvPr id="146" name="Line 77"/>
            <p:cNvSpPr>
              <a:spLocks noChangeShapeType="1"/>
            </p:cNvSpPr>
            <p:nvPr/>
          </p:nvSpPr>
          <p:spPr bwMode="auto">
            <a:xfrm>
              <a:off x="2214" y="2328"/>
              <a:ext cx="0" cy="372"/>
            </a:xfrm>
            <a:prstGeom prst="line">
              <a:avLst/>
            </a:prstGeom>
            <a:noFill/>
            <a:ln w="25400">
              <a:solidFill>
                <a:srgbClr val="000000"/>
              </a:solidFill>
              <a:round/>
              <a:headEnd/>
              <a:tailEnd/>
            </a:ln>
            <a:effectLst/>
          </p:spPr>
          <p:txBody>
            <a:bodyPr wrap="none" anchor="ctr"/>
            <a:lstStyle/>
            <a:p>
              <a:endParaRPr lang="en-US" sz="2400"/>
            </a:p>
          </p:txBody>
        </p:sp>
      </p:grpSp>
      <p:sp>
        <p:nvSpPr>
          <p:cNvPr id="74" name="Slide Number Placeholder 73"/>
          <p:cNvSpPr>
            <a:spLocks noGrp="1"/>
          </p:cNvSpPr>
          <p:nvPr>
            <p:ph type="sldNum" sz="quarter" idx="12"/>
          </p:nvPr>
        </p:nvSpPr>
        <p:spPr/>
        <p:txBody>
          <a:bodyPr/>
          <a:lstStyle/>
          <a:p>
            <a:fld id="{B6F15528-21DE-4FAA-801E-634DDDAF4B2B}" type="slidenum">
              <a:rPr lang="en-US" smtClean="0"/>
              <a:pPr/>
              <a:t>117</a:t>
            </a:fld>
            <a:endParaRPr lang="en-US"/>
          </a:p>
        </p:txBody>
      </p:sp>
      <p:sp>
        <p:nvSpPr>
          <p:cNvPr id="75" name="Footer Placeholder 74"/>
          <p:cNvSpPr>
            <a:spLocks noGrp="1"/>
          </p:cNvSpPr>
          <p:nvPr>
            <p:ph type="ftr" sz="quarter" idx="11"/>
          </p:nvPr>
        </p:nvSpPr>
        <p:spPr/>
        <p:txBody>
          <a:bodyPr/>
          <a:lstStyle/>
          <a:p>
            <a:r>
              <a:rPr lang="en-US"/>
              <a:t>Computer Architecture BCA 203 by Ruby Dahiya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1"/>
          </p:nvPr>
        </p:nvSpPr>
        <p:spPr>
          <a:noFill/>
        </p:spPr>
        <p:txBody>
          <a:bodyPr/>
          <a:lstStyle/>
          <a:p>
            <a:r>
              <a:rPr lang="en-US"/>
              <a:t>Computer Architecture BCA- 203 by Ruby Dahiya</a:t>
            </a:r>
          </a:p>
        </p:txBody>
      </p:sp>
      <p:sp>
        <p:nvSpPr>
          <p:cNvPr id="5123" name="Slide Number Placeholder 3"/>
          <p:cNvSpPr>
            <a:spLocks noGrp="1"/>
          </p:cNvSpPr>
          <p:nvPr>
            <p:ph type="sldNum" sz="quarter" idx="12"/>
          </p:nvPr>
        </p:nvSpPr>
        <p:spPr>
          <a:noFill/>
        </p:spPr>
        <p:txBody>
          <a:bodyPr/>
          <a:lstStyle/>
          <a:p>
            <a:fld id="{F5650FD0-998E-4FC5-90B4-1D6FA822B68C}" type="slidenum">
              <a:rPr lang="en-US" smtClean="0"/>
              <a:pPr/>
              <a:t>12</a:t>
            </a:fld>
            <a:endParaRPr lang="en-US"/>
          </a:p>
        </p:txBody>
      </p:sp>
      <p:sp>
        <p:nvSpPr>
          <p:cNvPr id="5124" name="Rectangle 2"/>
          <p:cNvSpPr>
            <a:spLocks noGrp="1" noChangeArrowheads="1"/>
          </p:cNvSpPr>
          <p:nvPr>
            <p:ph type="title" idx="4294967295"/>
          </p:nvPr>
        </p:nvSpPr>
        <p:spPr>
          <a:xfrm>
            <a:off x="177800" y="295275"/>
            <a:ext cx="8809038" cy="660400"/>
          </a:xfrm>
          <a:noFill/>
        </p:spPr>
        <p:txBody>
          <a:bodyPr lIns="63500" tIns="25400" rIns="63500" bIns="25400" anchor="t">
            <a:spAutoFit/>
          </a:bodyPr>
          <a:lstStyle/>
          <a:p>
            <a:pPr eaLnBrk="1" hangingPunct="1"/>
            <a:r>
              <a:rPr lang="en-US" altLang="ko-KR" sz="4000" b="1">
                <a:solidFill>
                  <a:srgbClr val="FF0000"/>
                </a:solidFill>
                <a:ea typeface="굴림" pitchFamily="50" charset="-127"/>
              </a:rPr>
              <a:t>Register  Transfer Level</a:t>
            </a:r>
          </a:p>
        </p:txBody>
      </p:sp>
      <p:sp>
        <p:nvSpPr>
          <p:cNvPr id="5125" name="Rectangle 9"/>
          <p:cNvSpPr>
            <a:spLocks noGrp="1" noChangeArrowheads="1"/>
          </p:cNvSpPr>
          <p:nvPr>
            <p:ph type="body" idx="4294967295"/>
          </p:nvPr>
        </p:nvSpPr>
        <p:spPr>
          <a:xfrm>
            <a:off x="914400" y="1381125"/>
            <a:ext cx="7248525" cy="3648075"/>
          </a:xfrm>
        </p:spPr>
        <p:txBody>
          <a:bodyPr/>
          <a:lstStyle/>
          <a:p>
            <a:pPr marL="285750" indent="-285750" defTabSz="762000" eaLnBrk="1" hangingPunct="1"/>
            <a:r>
              <a:rPr lang="en-US" altLang="ko-KR" sz="2800">
                <a:ea typeface="굴림" pitchFamily="50" charset="-127"/>
              </a:rPr>
              <a:t>Viewing a computer, or any digital system, in this way is called the register transfer level</a:t>
            </a:r>
          </a:p>
          <a:p>
            <a:pPr marL="285750" indent="-285750" defTabSz="762000" eaLnBrk="1" hangingPunct="1"/>
            <a:endParaRPr lang="en-US" altLang="ko-KR" sz="2800">
              <a:ea typeface="굴림" pitchFamily="50" charset="-127"/>
            </a:endParaRPr>
          </a:p>
          <a:p>
            <a:pPr marL="285750" indent="-285750" defTabSz="762000" eaLnBrk="1" hangingPunct="1"/>
            <a:r>
              <a:rPr lang="en-US" altLang="ko-KR" sz="2800">
                <a:ea typeface="굴림" pitchFamily="50" charset="-127"/>
              </a:rPr>
              <a:t>This is because we’re focusing on</a:t>
            </a:r>
          </a:p>
          <a:p>
            <a:pPr marL="685800" lvl="1" indent="-228600" defTabSz="762000" eaLnBrk="1" hangingPunct="1"/>
            <a:r>
              <a:rPr lang="en-US" altLang="ko-KR" sz="2400">
                <a:ea typeface="굴림" pitchFamily="50" charset="-127"/>
              </a:rPr>
              <a:t>The system’s registers</a:t>
            </a:r>
          </a:p>
          <a:p>
            <a:pPr marL="685800" lvl="1" indent="-228600" defTabSz="762000" eaLnBrk="1" hangingPunct="1"/>
            <a:r>
              <a:rPr lang="en-US" altLang="ko-KR" sz="2400">
                <a:ea typeface="굴림" pitchFamily="50" charset="-127"/>
              </a:rPr>
              <a:t>The data transformations in them, and</a:t>
            </a:r>
          </a:p>
          <a:p>
            <a:pPr marL="685800" lvl="1" indent="-228600" defTabSz="762000" eaLnBrk="1" hangingPunct="1"/>
            <a:r>
              <a:rPr lang="en-US" altLang="ko-KR" sz="2400">
                <a:ea typeface="굴림" pitchFamily="50" charset="-127"/>
              </a:rPr>
              <a:t>The data transfers between them.</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2"/>
          <p:cNvSpPr>
            <a:spLocks noGrp="1"/>
          </p:cNvSpPr>
          <p:nvPr>
            <p:ph type="ftr" sz="quarter" idx="11"/>
          </p:nvPr>
        </p:nvSpPr>
        <p:spPr>
          <a:noFill/>
        </p:spPr>
        <p:txBody>
          <a:bodyPr/>
          <a:lstStyle/>
          <a:p>
            <a:r>
              <a:rPr lang="en-US"/>
              <a:t>Computer Architecture BCA- 203 by Ruby Dahiya</a:t>
            </a:r>
          </a:p>
        </p:txBody>
      </p:sp>
      <p:sp>
        <p:nvSpPr>
          <p:cNvPr id="6147" name="Slide Number Placeholder 3"/>
          <p:cNvSpPr>
            <a:spLocks noGrp="1"/>
          </p:cNvSpPr>
          <p:nvPr>
            <p:ph type="sldNum" sz="quarter" idx="12"/>
          </p:nvPr>
        </p:nvSpPr>
        <p:spPr>
          <a:noFill/>
        </p:spPr>
        <p:txBody>
          <a:bodyPr/>
          <a:lstStyle/>
          <a:p>
            <a:fld id="{38F8A19B-B456-4486-9F98-C54B976CDD6A}" type="slidenum">
              <a:rPr lang="en-US" smtClean="0"/>
              <a:pPr/>
              <a:t>13</a:t>
            </a:fld>
            <a:endParaRPr lang="en-US"/>
          </a:p>
        </p:txBody>
      </p:sp>
      <p:sp>
        <p:nvSpPr>
          <p:cNvPr id="6148" name="Rectangle 2"/>
          <p:cNvSpPr>
            <a:spLocks noGrp="1" noChangeArrowheads="1"/>
          </p:cNvSpPr>
          <p:nvPr>
            <p:ph type="title" idx="4294967295"/>
          </p:nvPr>
        </p:nvSpPr>
        <p:spPr>
          <a:xfrm>
            <a:off x="177800" y="295275"/>
            <a:ext cx="8809038" cy="600075"/>
          </a:xfrm>
          <a:noFill/>
        </p:spPr>
        <p:txBody>
          <a:bodyPr lIns="63500" tIns="25400" rIns="63500" bIns="25400" anchor="t">
            <a:spAutoFit/>
          </a:bodyPr>
          <a:lstStyle/>
          <a:p>
            <a:pPr eaLnBrk="1" hangingPunct="1"/>
            <a:r>
              <a:rPr lang="en-US" altLang="ko-KR" sz="3600" b="1">
                <a:solidFill>
                  <a:srgbClr val="FF0000"/>
                </a:solidFill>
                <a:ea typeface="굴림" pitchFamily="50" charset="-127"/>
              </a:rPr>
              <a:t>Register  Transfer  Language</a:t>
            </a:r>
          </a:p>
        </p:txBody>
      </p:sp>
      <p:sp>
        <p:nvSpPr>
          <p:cNvPr id="6149" name="Rectangle 9"/>
          <p:cNvSpPr>
            <a:spLocks noGrp="1" noChangeArrowheads="1"/>
          </p:cNvSpPr>
          <p:nvPr>
            <p:ph type="body" idx="4294967295"/>
          </p:nvPr>
        </p:nvSpPr>
        <p:spPr>
          <a:xfrm>
            <a:off x="533400" y="1066800"/>
            <a:ext cx="8105775" cy="4648200"/>
          </a:xfrm>
        </p:spPr>
        <p:txBody>
          <a:bodyPr/>
          <a:lstStyle/>
          <a:p>
            <a:pPr marL="285750" indent="-285750" defTabSz="762000" eaLnBrk="1" hangingPunct="1"/>
            <a:r>
              <a:rPr lang="en-US" altLang="ko-KR" sz="2400">
                <a:latin typeface="Times New Roman" pitchFamily="18" charset="0"/>
                <a:ea typeface="굴림" pitchFamily="50" charset="-127"/>
              </a:rPr>
              <a:t>Rather than specifying a digital system in words, a specific notation is used, </a:t>
            </a:r>
            <a:r>
              <a:rPr lang="en-US" altLang="ko-KR" sz="2400" i="1">
                <a:latin typeface="Times New Roman" pitchFamily="18" charset="0"/>
                <a:ea typeface="굴림" pitchFamily="50" charset="-127"/>
              </a:rPr>
              <a:t>register transfer language</a:t>
            </a:r>
          </a:p>
          <a:p>
            <a:pPr marL="285750" indent="-285750" defTabSz="762000" eaLnBrk="1" hangingPunct="1"/>
            <a:r>
              <a:rPr lang="en-US" altLang="ko-KR" sz="2400">
                <a:latin typeface="Times New Roman" pitchFamily="18" charset="0"/>
                <a:ea typeface="굴림" pitchFamily="50" charset="-127"/>
              </a:rPr>
              <a:t>For any function of the computer, the register transfer language can be used to describe the (sequence of) microoperations</a:t>
            </a:r>
          </a:p>
          <a:p>
            <a:pPr marL="285750" indent="-285750" defTabSz="762000" eaLnBrk="1" hangingPunct="1"/>
            <a:r>
              <a:rPr lang="en-US" altLang="ko-KR" sz="2400">
                <a:latin typeface="Times New Roman" pitchFamily="18" charset="0"/>
                <a:ea typeface="굴림" pitchFamily="50" charset="-127"/>
              </a:rPr>
              <a:t>Register transfer language</a:t>
            </a:r>
          </a:p>
          <a:p>
            <a:pPr marL="685800" lvl="1" indent="-228600" defTabSz="762000" eaLnBrk="1" hangingPunct="1"/>
            <a:r>
              <a:rPr lang="en-US" altLang="ko-KR" sz="2400">
                <a:latin typeface="Times New Roman" pitchFamily="18" charset="0"/>
                <a:ea typeface="굴림" pitchFamily="50" charset="-127"/>
              </a:rPr>
              <a:t>A symbolic language</a:t>
            </a:r>
          </a:p>
          <a:p>
            <a:pPr marL="685800" lvl="1" indent="-228600" defTabSz="762000" eaLnBrk="1" hangingPunct="1"/>
            <a:r>
              <a:rPr lang="en-US" altLang="ko-KR" sz="2400">
                <a:latin typeface="Times New Roman" pitchFamily="18" charset="0"/>
                <a:ea typeface="굴림" pitchFamily="50" charset="-127"/>
              </a:rPr>
              <a:t>A convenient tool for describing the internal organization of digital computers</a:t>
            </a:r>
          </a:p>
          <a:p>
            <a:pPr marL="685800" lvl="1" indent="-228600" defTabSz="762000" eaLnBrk="1" hangingPunct="1"/>
            <a:r>
              <a:rPr lang="en-US" altLang="ko-KR" sz="2400">
                <a:latin typeface="Times New Roman" pitchFamily="18" charset="0"/>
                <a:ea typeface="굴림" pitchFamily="50" charset="-127"/>
              </a:rPr>
              <a:t>Can also be used to facilitate the design process of digital systems.</a:t>
            </a:r>
            <a:endParaRPr lang="en-US" altLang="ko-KR" sz="2000">
              <a:latin typeface="Times New Roman" pitchFamily="18" charset="0"/>
              <a:ea typeface="굴림" pitchFamily="50" charset="-127"/>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1"/>
          </p:nvPr>
        </p:nvSpPr>
        <p:spPr>
          <a:noFill/>
        </p:spPr>
        <p:txBody>
          <a:bodyPr/>
          <a:lstStyle/>
          <a:p>
            <a:r>
              <a:rPr lang="en-US"/>
              <a:t>Computer Architecture BCA- 203 by Ruby Dahiya</a:t>
            </a:r>
          </a:p>
        </p:txBody>
      </p:sp>
      <p:sp>
        <p:nvSpPr>
          <p:cNvPr id="7171" name="Slide Number Placeholder 3"/>
          <p:cNvSpPr>
            <a:spLocks noGrp="1"/>
          </p:cNvSpPr>
          <p:nvPr>
            <p:ph type="sldNum" sz="quarter" idx="12"/>
          </p:nvPr>
        </p:nvSpPr>
        <p:spPr>
          <a:noFill/>
        </p:spPr>
        <p:txBody>
          <a:bodyPr/>
          <a:lstStyle/>
          <a:p>
            <a:fld id="{ACA2DE90-08BD-4C12-8BD3-8F8E65D9D48A}" type="slidenum">
              <a:rPr lang="en-US" smtClean="0"/>
              <a:pPr/>
              <a:t>14</a:t>
            </a:fld>
            <a:endParaRPr lang="en-US"/>
          </a:p>
        </p:txBody>
      </p:sp>
      <p:sp>
        <p:nvSpPr>
          <p:cNvPr id="7172" name="Rectangle 2"/>
          <p:cNvSpPr>
            <a:spLocks noGrp="1" noChangeArrowheads="1"/>
          </p:cNvSpPr>
          <p:nvPr>
            <p:ph type="title" idx="4294967295"/>
          </p:nvPr>
        </p:nvSpPr>
        <p:spPr>
          <a:xfrm>
            <a:off x="177800" y="295275"/>
            <a:ext cx="8809038" cy="600075"/>
          </a:xfrm>
          <a:noFill/>
        </p:spPr>
        <p:txBody>
          <a:bodyPr lIns="63500" tIns="25400" rIns="63500" bIns="25400" anchor="t">
            <a:spAutoFit/>
          </a:bodyPr>
          <a:lstStyle/>
          <a:p>
            <a:pPr eaLnBrk="1" hangingPunct="1"/>
            <a:r>
              <a:rPr lang="en-US" altLang="ko-KR" sz="3600" b="1">
                <a:solidFill>
                  <a:srgbClr val="FF0000"/>
                </a:solidFill>
                <a:ea typeface="굴림" pitchFamily="50" charset="-127"/>
              </a:rPr>
              <a:t>Designation Of Registers</a:t>
            </a:r>
          </a:p>
        </p:txBody>
      </p:sp>
      <p:sp>
        <p:nvSpPr>
          <p:cNvPr id="7173" name="Rectangle 4"/>
          <p:cNvSpPr>
            <a:spLocks noGrp="1" noChangeArrowheads="1"/>
          </p:cNvSpPr>
          <p:nvPr>
            <p:ph type="body" idx="4294967295"/>
          </p:nvPr>
        </p:nvSpPr>
        <p:spPr>
          <a:xfrm>
            <a:off x="533400" y="914400"/>
            <a:ext cx="8105775" cy="5164138"/>
          </a:xfrm>
        </p:spPr>
        <p:txBody>
          <a:bodyPr/>
          <a:lstStyle/>
          <a:p>
            <a:pPr marL="285750" indent="-285750" defTabSz="762000" eaLnBrk="1" hangingPunct="1"/>
            <a:r>
              <a:rPr lang="en-US" altLang="ko-KR" sz="2400">
                <a:latin typeface="Times New Roman" pitchFamily="18" charset="0"/>
                <a:ea typeface="굴림" pitchFamily="50" charset="-127"/>
              </a:rPr>
              <a:t>Registers are designated by capital letters, sometimes followed by numbers (e.g., A, R13, IR)</a:t>
            </a:r>
          </a:p>
          <a:p>
            <a:pPr marL="285750" indent="-285750" defTabSz="762000" eaLnBrk="1" hangingPunct="1"/>
            <a:r>
              <a:rPr lang="en-US" altLang="ko-KR" sz="2400">
                <a:latin typeface="Times New Roman" pitchFamily="18" charset="0"/>
                <a:ea typeface="굴림" pitchFamily="50" charset="-127"/>
              </a:rPr>
              <a:t>Often the names indicate function:</a:t>
            </a:r>
          </a:p>
          <a:p>
            <a:pPr marL="685800" lvl="1" indent="-228600" defTabSz="762000" eaLnBrk="1" hangingPunct="1"/>
            <a:r>
              <a:rPr lang="en-US" altLang="ko-KR" sz="2400">
                <a:latin typeface="Times New Roman" pitchFamily="18" charset="0"/>
                <a:ea typeface="굴림" pitchFamily="50" charset="-127"/>
              </a:rPr>
              <a:t>MAR	- memory address register</a:t>
            </a:r>
          </a:p>
          <a:p>
            <a:pPr marL="685800" lvl="1" indent="-228600" defTabSz="762000" eaLnBrk="1" hangingPunct="1"/>
            <a:r>
              <a:rPr lang="en-US" altLang="ko-KR" sz="2400">
                <a:latin typeface="Times New Roman" pitchFamily="18" charset="0"/>
                <a:ea typeface="굴림" pitchFamily="50" charset="-127"/>
              </a:rPr>
              <a:t>PC	- program counter</a:t>
            </a:r>
          </a:p>
          <a:p>
            <a:pPr marL="685800" lvl="1" indent="-228600" defTabSz="762000" eaLnBrk="1" hangingPunct="1"/>
            <a:r>
              <a:rPr lang="en-US" altLang="ko-KR" sz="2400">
                <a:latin typeface="Times New Roman" pitchFamily="18" charset="0"/>
                <a:ea typeface="굴림" pitchFamily="50" charset="-127"/>
              </a:rPr>
              <a:t>IR	- instruction register</a:t>
            </a:r>
          </a:p>
          <a:p>
            <a:pPr marL="285750" indent="-285750" defTabSz="762000" eaLnBrk="1" hangingPunct="1"/>
            <a:r>
              <a:rPr lang="en-US" altLang="ko-KR" sz="2400">
                <a:latin typeface="Times New Roman" pitchFamily="18" charset="0"/>
                <a:ea typeface="굴림" pitchFamily="50" charset="-127"/>
              </a:rPr>
              <a:t>Registers and their contents can be viewed and represented in </a:t>
            </a:r>
            <a:r>
              <a:rPr lang="en-US" altLang="ko-KR" sz="2400" i="1">
                <a:latin typeface="Times New Roman" pitchFamily="18" charset="0"/>
                <a:ea typeface="굴림" pitchFamily="50" charset="-127"/>
              </a:rPr>
              <a:t>various</a:t>
            </a:r>
            <a:r>
              <a:rPr lang="en-US" altLang="ko-KR" sz="2400">
                <a:latin typeface="Times New Roman" pitchFamily="18" charset="0"/>
                <a:ea typeface="굴림" pitchFamily="50" charset="-127"/>
              </a:rPr>
              <a:t> </a:t>
            </a:r>
            <a:r>
              <a:rPr lang="en-US" altLang="ko-KR" sz="2400" i="1">
                <a:latin typeface="Times New Roman" pitchFamily="18" charset="0"/>
                <a:ea typeface="굴림" pitchFamily="50" charset="-127"/>
              </a:rPr>
              <a:t>ways</a:t>
            </a:r>
          </a:p>
          <a:p>
            <a:pPr marL="685800" lvl="1" indent="-228600" defTabSz="762000" eaLnBrk="1" hangingPunct="1"/>
            <a:r>
              <a:rPr lang="en-US" altLang="ko-KR" sz="2400">
                <a:latin typeface="Times New Roman" pitchFamily="18" charset="0"/>
                <a:ea typeface="굴림" pitchFamily="50" charset="-127"/>
              </a:rPr>
              <a:t>A register can be viewed as a single entity:</a:t>
            </a:r>
          </a:p>
          <a:p>
            <a:pPr marL="685800" lvl="1" indent="-228600" defTabSz="762000" eaLnBrk="1" hangingPunct="1"/>
            <a:r>
              <a:rPr lang="en-US" altLang="ko-KR" sz="2400">
                <a:latin typeface="Times New Roman" pitchFamily="18" charset="0"/>
                <a:ea typeface="굴림" pitchFamily="50" charset="-127"/>
              </a:rPr>
              <a:t>Registers may also be represented showing the bits of data they contain</a:t>
            </a:r>
          </a:p>
          <a:p>
            <a:pPr marL="285750" indent="-285750" defTabSz="762000" eaLnBrk="1" hangingPunct="1">
              <a:buFontTx/>
              <a:buNone/>
            </a:pPr>
            <a:r>
              <a:rPr lang="en-US" altLang="ko-KR" sz="2400">
                <a:latin typeface="Times New Roman" pitchFamily="18" charset="0"/>
                <a:ea typeface="굴림" pitchFamily="50" charset="-127"/>
              </a:rPr>
              <a:t>	</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1"/>
          </p:nvPr>
        </p:nvSpPr>
        <p:spPr>
          <a:noFill/>
        </p:spPr>
        <p:txBody>
          <a:bodyPr/>
          <a:lstStyle/>
          <a:p>
            <a:r>
              <a:rPr lang="en-US"/>
              <a:t>Computer Architecture BCA- 203 by Ruby Dahiya</a:t>
            </a:r>
          </a:p>
        </p:txBody>
      </p:sp>
      <p:sp>
        <p:nvSpPr>
          <p:cNvPr id="8195" name="Slide Number Placeholder 3"/>
          <p:cNvSpPr>
            <a:spLocks noGrp="1"/>
          </p:cNvSpPr>
          <p:nvPr>
            <p:ph type="sldNum" sz="quarter" idx="12"/>
          </p:nvPr>
        </p:nvSpPr>
        <p:spPr>
          <a:noFill/>
        </p:spPr>
        <p:txBody>
          <a:bodyPr/>
          <a:lstStyle/>
          <a:p>
            <a:fld id="{511AAB9E-54A0-465F-BDA1-130A24D0D274}" type="slidenum">
              <a:rPr lang="en-US" smtClean="0"/>
              <a:pPr/>
              <a:t>15</a:t>
            </a:fld>
            <a:endParaRPr lang="en-US"/>
          </a:p>
        </p:txBody>
      </p:sp>
      <p:sp>
        <p:nvSpPr>
          <p:cNvPr id="8196" name="Rectangle 2"/>
          <p:cNvSpPr>
            <a:spLocks noGrp="1" noChangeArrowheads="1"/>
          </p:cNvSpPr>
          <p:nvPr>
            <p:ph type="title" idx="4294967295"/>
          </p:nvPr>
        </p:nvSpPr>
        <p:spPr>
          <a:xfrm>
            <a:off x="177800" y="295275"/>
            <a:ext cx="8809038" cy="600075"/>
          </a:xfrm>
          <a:noFill/>
        </p:spPr>
        <p:txBody>
          <a:bodyPr lIns="63500" tIns="25400" rIns="63500" bIns="25400" anchor="t">
            <a:spAutoFit/>
          </a:bodyPr>
          <a:lstStyle/>
          <a:p>
            <a:pPr eaLnBrk="1" hangingPunct="1"/>
            <a:r>
              <a:rPr lang="en-US" altLang="ko-KR" sz="3600" b="1">
                <a:solidFill>
                  <a:srgbClr val="FF0000"/>
                </a:solidFill>
                <a:ea typeface="굴림" pitchFamily="50" charset="-127"/>
              </a:rPr>
              <a:t>Designation Of Registers</a:t>
            </a:r>
          </a:p>
        </p:txBody>
      </p:sp>
      <p:sp>
        <p:nvSpPr>
          <p:cNvPr id="10244" name="Rectangle 7"/>
          <p:cNvSpPr>
            <a:spLocks noChangeArrowheads="1"/>
          </p:cNvSpPr>
          <p:nvPr/>
        </p:nvSpPr>
        <p:spPr bwMode="auto">
          <a:xfrm>
            <a:off x="2987675" y="4224338"/>
            <a:ext cx="354013" cy="242887"/>
          </a:xfrm>
          <a:prstGeom prst="rect">
            <a:avLst/>
          </a:prstGeom>
          <a:noFill/>
          <a:ln w="25400">
            <a:noFill/>
            <a:miter lim="800000"/>
            <a:headEnd/>
            <a:tailEnd/>
          </a:ln>
        </p:spPr>
        <p:txBody>
          <a:bodyPr wrap="none" lIns="63500" tIns="25400" rIns="63500" bIns="25400">
            <a:spAutoFit/>
          </a:bodyPr>
          <a:lstStyle/>
          <a:p>
            <a:pPr defTabSz="762000">
              <a:lnSpc>
                <a:spcPct val="90000"/>
              </a:lnSpc>
            </a:pPr>
            <a:r>
              <a:rPr kumimoji="1" lang="en-US" altLang="ko-KR" sz="1400" b="1">
                <a:ea typeface="굴림" pitchFamily="50" charset="-127"/>
              </a:rPr>
              <a:t>R1</a:t>
            </a:r>
          </a:p>
        </p:txBody>
      </p:sp>
      <p:sp>
        <p:nvSpPr>
          <p:cNvPr id="10245" name="Rectangle 8"/>
          <p:cNvSpPr>
            <a:spLocks noChangeArrowheads="1"/>
          </p:cNvSpPr>
          <p:nvPr/>
        </p:nvSpPr>
        <p:spPr bwMode="auto">
          <a:xfrm>
            <a:off x="1844675" y="4225925"/>
            <a:ext cx="2865438" cy="211138"/>
          </a:xfrm>
          <a:prstGeom prst="rect">
            <a:avLst/>
          </a:prstGeom>
          <a:noFill/>
          <a:ln w="25400">
            <a:solidFill>
              <a:schemeClr val="tx1"/>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10246" name="Rectangle 9"/>
          <p:cNvSpPr>
            <a:spLocks noChangeArrowheads="1"/>
          </p:cNvSpPr>
          <p:nvPr/>
        </p:nvSpPr>
        <p:spPr bwMode="auto">
          <a:xfrm>
            <a:off x="1676400" y="4029075"/>
            <a:ext cx="820738" cy="228600"/>
          </a:xfrm>
          <a:prstGeom prst="rect">
            <a:avLst/>
          </a:prstGeom>
          <a:noFill/>
          <a:ln w="25400">
            <a:noFill/>
            <a:miter lim="800000"/>
            <a:headEnd/>
            <a:tailEnd/>
          </a:ln>
        </p:spPr>
        <p:txBody>
          <a:bodyPr wrap="none" lIns="63500" tIns="25400" rIns="63500" bIns="25400">
            <a:spAutoFit/>
          </a:bodyPr>
          <a:lstStyle/>
          <a:p>
            <a:pPr defTabSz="762000">
              <a:lnSpc>
                <a:spcPct val="97000"/>
              </a:lnSpc>
            </a:pPr>
            <a:r>
              <a:rPr kumimoji="1" lang="en-US" altLang="ko-KR" sz="1200" b="1">
                <a:ea typeface="굴림" pitchFamily="50" charset="-127"/>
              </a:rPr>
              <a:t> Register </a:t>
            </a:r>
          </a:p>
        </p:txBody>
      </p:sp>
      <p:sp>
        <p:nvSpPr>
          <p:cNvPr id="10247" name="Rectangle 10"/>
          <p:cNvSpPr>
            <a:spLocks noChangeArrowheads="1"/>
          </p:cNvSpPr>
          <p:nvPr/>
        </p:nvSpPr>
        <p:spPr bwMode="auto">
          <a:xfrm>
            <a:off x="1844675" y="4797425"/>
            <a:ext cx="2865438" cy="211138"/>
          </a:xfrm>
          <a:prstGeom prst="rect">
            <a:avLst/>
          </a:prstGeom>
          <a:noFill/>
          <a:ln w="25400">
            <a:solidFill>
              <a:schemeClr val="tx1"/>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10248" name="Rectangle 11"/>
          <p:cNvSpPr>
            <a:spLocks noChangeArrowheads="1"/>
          </p:cNvSpPr>
          <p:nvPr/>
        </p:nvSpPr>
        <p:spPr bwMode="auto">
          <a:xfrm>
            <a:off x="1703388" y="5026025"/>
            <a:ext cx="1433512" cy="228600"/>
          </a:xfrm>
          <a:prstGeom prst="rect">
            <a:avLst/>
          </a:prstGeom>
          <a:noFill/>
          <a:ln w="25400">
            <a:noFill/>
            <a:miter lim="800000"/>
            <a:headEnd/>
            <a:tailEnd/>
          </a:ln>
        </p:spPr>
        <p:txBody>
          <a:bodyPr wrap="none" lIns="63500" tIns="25400" rIns="63500" bIns="25400">
            <a:spAutoFit/>
          </a:bodyPr>
          <a:lstStyle/>
          <a:p>
            <a:pPr defTabSz="762000">
              <a:lnSpc>
                <a:spcPct val="97000"/>
              </a:lnSpc>
            </a:pPr>
            <a:r>
              <a:rPr kumimoji="1" lang="en-US" altLang="ko-KR" sz="1200" b="1">
                <a:ea typeface="굴림" pitchFamily="50" charset="-127"/>
              </a:rPr>
              <a:t>Numbering of bits</a:t>
            </a:r>
          </a:p>
        </p:txBody>
      </p:sp>
      <p:sp>
        <p:nvSpPr>
          <p:cNvPr id="10249" name="Rectangle 12"/>
          <p:cNvSpPr>
            <a:spLocks noChangeArrowheads="1"/>
          </p:cNvSpPr>
          <p:nvPr/>
        </p:nvSpPr>
        <p:spPr bwMode="auto">
          <a:xfrm>
            <a:off x="5607050" y="4225925"/>
            <a:ext cx="2867025" cy="211138"/>
          </a:xfrm>
          <a:prstGeom prst="rect">
            <a:avLst/>
          </a:prstGeom>
          <a:noFill/>
          <a:ln w="25400">
            <a:solidFill>
              <a:schemeClr val="tx1"/>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10250" name="Rectangle 13"/>
          <p:cNvSpPr>
            <a:spLocks noChangeArrowheads="1"/>
          </p:cNvSpPr>
          <p:nvPr/>
        </p:nvSpPr>
        <p:spPr bwMode="auto">
          <a:xfrm>
            <a:off x="5561013" y="4010025"/>
            <a:ext cx="1836737" cy="228600"/>
          </a:xfrm>
          <a:prstGeom prst="rect">
            <a:avLst/>
          </a:prstGeom>
          <a:noFill/>
          <a:ln w="25400">
            <a:noFill/>
            <a:miter lim="800000"/>
            <a:headEnd/>
            <a:tailEnd/>
          </a:ln>
        </p:spPr>
        <p:txBody>
          <a:bodyPr wrap="none" lIns="63500" tIns="25400" rIns="63500" bIns="25400">
            <a:spAutoFit/>
          </a:bodyPr>
          <a:lstStyle/>
          <a:p>
            <a:pPr defTabSz="762000">
              <a:lnSpc>
                <a:spcPct val="97000"/>
              </a:lnSpc>
            </a:pPr>
            <a:r>
              <a:rPr kumimoji="1" lang="en-US" altLang="ko-KR" sz="1200" b="1">
                <a:ea typeface="굴림" pitchFamily="50" charset="-127"/>
              </a:rPr>
              <a:t>Showing individual bits</a:t>
            </a:r>
          </a:p>
        </p:txBody>
      </p:sp>
      <p:sp>
        <p:nvSpPr>
          <p:cNvPr id="10251" name="Rectangle 14"/>
          <p:cNvSpPr>
            <a:spLocks noChangeArrowheads="1"/>
          </p:cNvSpPr>
          <p:nvPr/>
        </p:nvSpPr>
        <p:spPr bwMode="auto">
          <a:xfrm>
            <a:off x="5607050" y="4797425"/>
            <a:ext cx="2867025" cy="211138"/>
          </a:xfrm>
          <a:prstGeom prst="rect">
            <a:avLst/>
          </a:prstGeom>
          <a:noFill/>
          <a:ln w="25400">
            <a:solidFill>
              <a:schemeClr val="tx1"/>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8205" name="Line 15"/>
          <p:cNvSpPr>
            <a:spLocks noChangeShapeType="1"/>
          </p:cNvSpPr>
          <p:nvPr/>
        </p:nvSpPr>
        <p:spPr bwMode="auto">
          <a:xfrm>
            <a:off x="7013575" y="4805363"/>
            <a:ext cx="0" cy="211137"/>
          </a:xfrm>
          <a:prstGeom prst="line">
            <a:avLst/>
          </a:prstGeom>
          <a:noFill/>
          <a:ln w="25400">
            <a:solidFill>
              <a:schemeClr val="tx1"/>
            </a:solidFill>
            <a:round/>
            <a:headEnd/>
            <a:tailEnd/>
          </a:ln>
        </p:spPr>
        <p:txBody>
          <a:bodyPr wrap="none" anchor="ctr"/>
          <a:lstStyle/>
          <a:p>
            <a:endParaRPr lang="en-US"/>
          </a:p>
        </p:txBody>
      </p:sp>
      <p:sp>
        <p:nvSpPr>
          <p:cNvPr id="10253" name="Rectangle 16"/>
          <p:cNvSpPr>
            <a:spLocks noChangeArrowheads="1"/>
          </p:cNvSpPr>
          <p:nvPr/>
        </p:nvSpPr>
        <p:spPr bwMode="auto">
          <a:xfrm>
            <a:off x="5502275" y="5026025"/>
            <a:ext cx="814388" cy="228600"/>
          </a:xfrm>
          <a:prstGeom prst="rect">
            <a:avLst/>
          </a:prstGeom>
          <a:noFill/>
          <a:ln w="25400">
            <a:noFill/>
            <a:miter lim="800000"/>
            <a:headEnd/>
            <a:tailEnd/>
          </a:ln>
        </p:spPr>
        <p:txBody>
          <a:bodyPr wrap="none" lIns="63500" tIns="25400" rIns="63500" bIns="25400">
            <a:spAutoFit/>
          </a:bodyPr>
          <a:lstStyle/>
          <a:p>
            <a:pPr defTabSz="762000">
              <a:lnSpc>
                <a:spcPct val="97000"/>
              </a:lnSpc>
            </a:pPr>
            <a:r>
              <a:rPr kumimoji="1" lang="en-US" altLang="ko-KR" sz="1200" b="1">
                <a:ea typeface="굴림" pitchFamily="50" charset="-127"/>
              </a:rPr>
              <a:t>Subfields</a:t>
            </a:r>
          </a:p>
        </p:txBody>
      </p:sp>
      <p:sp>
        <p:nvSpPr>
          <p:cNvPr id="10254" name="Rectangle 17"/>
          <p:cNvSpPr>
            <a:spLocks noChangeArrowheads="1"/>
          </p:cNvSpPr>
          <p:nvPr/>
        </p:nvSpPr>
        <p:spPr bwMode="auto">
          <a:xfrm>
            <a:off x="6056313" y="4786313"/>
            <a:ext cx="620712" cy="242887"/>
          </a:xfrm>
          <a:prstGeom prst="rect">
            <a:avLst/>
          </a:prstGeom>
          <a:noFill/>
          <a:ln w="25400">
            <a:noFill/>
            <a:miter lim="800000"/>
            <a:headEnd/>
            <a:tailEnd/>
          </a:ln>
        </p:spPr>
        <p:txBody>
          <a:bodyPr wrap="none" lIns="63500" tIns="25400" rIns="63500" bIns="25400">
            <a:spAutoFit/>
          </a:bodyPr>
          <a:lstStyle/>
          <a:p>
            <a:pPr defTabSz="762000">
              <a:lnSpc>
                <a:spcPct val="90000"/>
              </a:lnSpc>
            </a:pPr>
            <a:r>
              <a:rPr kumimoji="1" lang="en-US" altLang="ko-KR" sz="1400" b="1">
                <a:ea typeface="굴림" pitchFamily="50" charset="-127"/>
              </a:rPr>
              <a:t>PC(H)</a:t>
            </a:r>
          </a:p>
        </p:txBody>
      </p:sp>
      <p:sp>
        <p:nvSpPr>
          <p:cNvPr id="10255" name="Rectangle 18"/>
          <p:cNvSpPr>
            <a:spLocks noChangeArrowheads="1"/>
          </p:cNvSpPr>
          <p:nvPr/>
        </p:nvSpPr>
        <p:spPr bwMode="auto">
          <a:xfrm>
            <a:off x="7507288" y="4786313"/>
            <a:ext cx="600075" cy="242887"/>
          </a:xfrm>
          <a:prstGeom prst="rect">
            <a:avLst/>
          </a:prstGeom>
          <a:noFill/>
          <a:ln w="25400">
            <a:noFill/>
            <a:miter lim="800000"/>
            <a:headEnd/>
            <a:tailEnd/>
          </a:ln>
        </p:spPr>
        <p:txBody>
          <a:bodyPr wrap="none" lIns="63500" tIns="25400" rIns="63500" bIns="25400">
            <a:spAutoFit/>
          </a:bodyPr>
          <a:lstStyle/>
          <a:p>
            <a:pPr defTabSz="762000">
              <a:lnSpc>
                <a:spcPct val="90000"/>
              </a:lnSpc>
            </a:pPr>
            <a:r>
              <a:rPr kumimoji="1" lang="en-US" altLang="ko-KR" sz="1400" b="1">
                <a:ea typeface="굴림" pitchFamily="50" charset="-127"/>
              </a:rPr>
              <a:t>PC(L)</a:t>
            </a:r>
          </a:p>
        </p:txBody>
      </p:sp>
      <p:sp>
        <p:nvSpPr>
          <p:cNvPr id="10256" name="Rectangle 19"/>
          <p:cNvSpPr>
            <a:spLocks noChangeArrowheads="1"/>
          </p:cNvSpPr>
          <p:nvPr/>
        </p:nvSpPr>
        <p:spPr bwMode="auto">
          <a:xfrm>
            <a:off x="5502275" y="4600575"/>
            <a:ext cx="295275" cy="228600"/>
          </a:xfrm>
          <a:prstGeom prst="rect">
            <a:avLst/>
          </a:prstGeom>
          <a:noFill/>
          <a:ln w="25400">
            <a:noFill/>
            <a:miter lim="800000"/>
            <a:headEnd/>
            <a:tailEnd/>
          </a:ln>
        </p:spPr>
        <p:txBody>
          <a:bodyPr wrap="none" lIns="63500" tIns="25400" rIns="63500" bIns="25400">
            <a:spAutoFit/>
          </a:bodyPr>
          <a:lstStyle/>
          <a:p>
            <a:pPr defTabSz="762000">
              <a:lnSpc>
                <a:spcPct val="97000"/>
              </a:lnSpc>
            </a:pPr>
            <a:r>
              <a:rPr kumimoji="1" lang="en-US" altLang="ko-KR" sz="1200" b="1">
                <a:ea typeface="굴림" pitchFamily="50" charset="-127"/>
              </a:rPr>
              <a:t>15</a:t>
            </a:r>
          </a:p>
        </p:txBody>
      </p:sp>
      <p:sp>
        <p:nvSpPr>
          <p:cNvPr id="10257" name="Rectangle 20"/>
          <p:cNvSpPr>
            <a:spLocks noChangeArrowheads="1"/>
          </p:cNvSpPr>
          <p:nvPr/>
        </p:nvSpPr>
        <p:spPr bwMode="auto">
          <a:xfrm>
            <a:off x="6797675" y="4600575"/>
            <a:ext cx="211138" cy="228600"/>
          </a:xfrm>
          <a:prstGeom prst="rect">
            <a:avLst/>
          </a:prstGeom>
          <a:noFill/>
          <a:ln w="25400">
            <a:noFill/>
            <a:miter lim="800000"/>
            <a:headEnd/>
            <a:tailEnd/>
          </a:ln>
        </p:spPr>
        <p:txBody>
          <a:bodyPr wrap="none" lIns="63500" tIns="25400" rIns="63500" bIns="25400">
            <a:spAutoFit/>
          </a:bodyPr>
          <a:lstStyle/>
          <a:p>
            <a:pPr defTabSz="762000">
              <a:lnSpc>
                <a:spcPct val="97000"/>
              </a:lnSpc>
            </a:pPr>
            <a:r>
              <a:rPr kumimoji="1" lang="en-US" altLang="ko-KR" sz="1200" b="1">
                <a:ea typeface="굴림" pitchFamily="50" charset="-127"/>
              </a:rPr>
              <a:t>8</a:t>
            </a:r>
          </a:p>
        </p:txBody>
      </p:sp>
      <p:sp>
        <p:nvSpPr>
          <p:cNvPr id="10258" name="Rectangle 21"/>
          <p:cNvSpPr>
            <a:spLocks noChangeArrowheads="1"/>
          </p:cNvSpPr>
          <p:nvPr/>
        </p:nvSpPr>
        <p:spPr bwMode="auto">
          <a:xfrm>
            <a:off x="6997700" y="4600575"/>
            <a:ext cx="211138" cy="228600"/>
          </a:xfrm>
          <a:prstGeom prst="rect">
            <a:avLst/>
          </a:prstGeom>
          <a:noFill/>
          <a:ln w="25400">
            <a:noFill/>
            <a:miter lim="800000"/>
            <a:headEnd/>
            <a:tailEnd/>
          </a:ln>
        </p:spPr>
        <p:txBody>
          <a:bodyPr wrap="none" lIns="63500" tIns="25400" rIns="63500" bIns="25400">
            <a:spAutoFit/>
          </a:bodyPr>
          <a:lstStyle/>
          <a:p>
            <a:pPr defTabSz="762000">
              <a:lnSpc>
                <a:spcPct val="97000"/>
              </a:lnSpc>
            </a:pPr>
            <a:r>
              <a:rPr kumimoji="1" lang="en-US" altLang="ko-KR" sz="1200" b="1">
                <a:ea typeface="굴림" pitchFamily="50" charset="-127"/>
              </a:rPr>
              <a:t>7</a:t>
            </a:r>
          </a:p>
        </p:txBody>
      </p:sp>
      <p:sp>
        <p:nvSpPr>
          <p:cNvPr id="10259" name="Rectangle 22"/>
          <p:cNvSpPr>
            <a:spLocks noChangeArrowheads="1"/>
          </p:cNvSpPr>
          <p:nvPr/>
        </p:nvSpPr>
        <p:spPr bwMode="auto">
          <a:xfrm>
            <a:off x="8232775" y="4600575"/>
            <a:ext cx="211138" cy="228600"/>
          </a:xfrm>
          <a:prstGeom prst="rect">
            <a:avLst/>
          </a:prstGeom>
          <a:noFill/>
          <a:ln w="25400">
            <a:noFill/>
            <a:miter lim="800000"/>
            <a:headEnd/>
            <a:tailEnd/>
          </a:ln>
        </p:spPr>
        <p:txBody>
          <a:bodyPr wrap="none" lIns="63500" tIns="25400" rIns="63500" bIns="25400">
            <a:spAutoFit/>
          </a:bodyPr>
          <a:lstStyle/>
          <a:p>
            <a:pPr defTabSz="762000">
              <a:lnSpc>
                <a:spcPct val="97000"/>
              </a:lnSpc>
            </a:pPr>
            <a:r>
              <a:rPr kumimoji="1" lang="en-US" altLang="ko-KR" sz="1200" b="1">
                <a:ea typeface="굴림" pitchFamily="50" charset="-127"/>
              </a:rPr>
              <a:t>0</a:t>
            </a:r>
          </a:p>
        </p:txBody>
      </p:sp>
      <p:sp>
        <p:nvSpPr>
          <p:cNvPr id="10260" name="Rectangle 23"/>
          <p:cNvSpPr>
            <a:spLocks noChangeArrowheads="1"/>
          </p:cNvSpPr>
          <p:nvPr/>
        </p:nvSpPr>
        <p:spPr bwMode="auto">
          <a:xfrm>
            <a:off x="1724025" y="1428750"/>
            <a:ext cx="2867025" cy="1543050"/>
          </a:xfrm>
          <a:prstGeom prst="rect">
            <a:avLst/>
          </a:prstGeom>
          <a:noFill/>
          <a:ln w="12700">
            <a:noFill/>
            <a:miter lim="800000"/>
            <a:headEnd/>
            <a:tailEnd/>
          </a:ln>
        </p:spPr>
        <p:txBody>
          <a:bodyPr wrap="none" lIns="63500" tIns="25400" rIns="63500" bIns="25400">
            <a:spAutoFit/>
          </a:bodyPr>
          <a:lstStyle/>
          <a:p>
            <a:pPr defTabSz="762000">
              <a:lnSpc>
                <a:spcPct val="102000"/>
              </a:lnSpc>
            </a:pPr>
            <a:r>
              <a:rPr kumimoji="1" lang="en-US" altLang="ko-KR" sz="2400">
                <a:latin typeface="Times New Roman" pitchFamily="18" charset="0"/>
                <a:ea typeface="굴림" pitchFamily="50" charset="-127"/>
              </a:rPr>
              <a:t>  - a register</a:t>
            </a:r>
          </a:p>
          <a:p>
            <a:pPr defTabSz="762000">
              <a:lnSpc>
                <a:spcPct val="102000"/>
              </a:lnSpc>
            </a:pPr>
            <a:r>
              <a:rPr kumimoji="1" lang="en-US" altLang="ko-KR" sz="2400">
                <a:latin typeface="Times New Roman" pitchFamily="18" charset="0"/>
                <a:ea typeface="굴림" pitchFamily="50" charset="-127"/>
              </a:rPr>
              <a:t>  - portion of a register</a:t>
            </a:r>
          </a:p>
          <a:p>
            <a:pPr defTabSz="762000">
              <a:lnSpc>
                <a:spcPct val="102000"/>
              </a:lnSpc>
            </a:pPr>
            <a:r>
              <a:rPr kumimoji="1" lang="en-US" altLang="ko-KR" sz="2400">
                <a:latin typeface="Times New Roman" pitchFamily="18" charset="0"/>
                <a:ea typeface="굴림" pitchFamily="50" charset="-127"/>
              </a:rPr>
              <a:t>  - a bit of a register</a:t>
            </a:r>
          </a:p>
          <a:p>
            <a:pPr defTabSz="762000" latinLnBrk="1">
              <a:lnSpc>
                <a:spcPct val="102000"/>
              </a:lnSpc>
            </a:pPr>
            <a:endParaRPr kumimoji="1" lang="en-US" altLang="ko-KR" sz="2400">
              <a:latin typeface="Times New Roman" pitchFamily="18" charset="0"/>
              <a:ea typeface="굴림" pitchFamily="50" charset="-127"/>
            </a:endParaRPr>
          </a:p>
        </p:txBody>
      </p:sp>
      <p:sp>
        <p:nvSpPr>
          <p:cNvPr id="10261" name="Rectangle 24"/>
          <p:cNvSpPr>
            <a:spLocks noChangeArrowheads="1"/>
          </p:cNvSpPr>
          <p:nvPr/>
        </p:nvSpPr>
        <p:spPr bwMode="auto">
          <a:xfrm>
            <a:off x="627063" y="3279775"/>
            <a:ext cx="7354887" cy="361950"/>
          </a:xfrm>
          <a:prstGeom prst="rect">
            <a:avLst/>
          </a:prstGeom>
          <a:noFill/>
          <a:ln w="12700">
            <a:noFill/>
            <a:miter lim="800000"/>
            <a:headEnd/>
            <a:tailEnd/>
          </a:ln>
        </p:spPr>
        <p:txBody>
          <a:bodyPr wrap="none" lIns="63500" tIns="25400" rIns="63500" bIns="25400">
            <a:spAutoFit/>
          </a:bodyPr>
          <a:lstStyle/>
          <a:p>
            <a:pPr defTabSz="762000">
              <a:lnSpc>
                <a:spcPct val="85000"/>
              </a:lnSpc>
              <a:buFontTx/>
              <a:buChar char="•"/>
            </a:pPr>
            <a:r>
              <a:rPr kumimoji="1" lang="en-US" altLang="ko-KR" sz="2400">
                <a:latin typeface="Times New Roman" pitchFamily="18" charset="0"/>
                <a:ea typeface="굴림" pitchFamily="50" charset="-127"/>
              </a:rPr>
              <a:t> Common ways of drawing the block diagram of a register</a:t>
            </a:r>
          </a:p>
        </p:txBody>
      </p:sp>
      <p:sp>
        <p:nvSpPr>
          <p:cNvPr id="10262" name="Rectangle 25"/>
          <p:cNvSpPr>
            <a:spLocks noChangeArrowheads="1"/>
          </p:cNvSpPr>
          <p:nvPr/>
        </p:nvSpPr>
        <p:spPr bwMode="auto">
          <a:xfrm>
            <a:off x="5745163" y="4232275"/>
            <a:ext cx="2636837" cy="242888"/>
          </a:xfrm>
          <a:prstGeom prst="rect">
            <a:avLst/>
          </a:prstGeom>
          <a:noFill/>
          <a:ln w="25400">
            <a:noFill/>
            <a:miter lim="800000"/>
            <a:headEnd/>
            <a:tailEnd/>
          </a:ln>
        </p:spPr>
        <p:txBody>
          <a:bodyPr wrap="none" lIns="63500" tIns="25400" rIns="63500" bIns="25400">
            <a:spAutoFit/>
          </a:bodyPr>
          <a:lstStyle/>
          <a:p>
            <a:pPr defTabSz="762000">
              <a:lnSpc>
                <a:spcPct val="90000"/>
              </a:lnSpc>
            </a:pPr>
            <a:r>
              <a:rPr kumimoji="1" lang="en-US" altLang="ko-KR" sz="1400" b="1">
                <a:ea typeface="굴림" pitchFamily="50" charset="-127"/>
              </a:rPr>
              <a:t>7     6     5     4     3     2     1     0</a:t>
            </a:r>
          </a:p>
        </p:txBody>
      </p:sp>
      <p:sp>
        <p:nvSpPr>
          <p:cNvPr id="10263" name="Rectangle 26"/>
          <p:cNvSpPr>
            <a:spLocks noChangeArrowheads="1"/>
          </p:cNvSpPr>
          <p:nvPr/>
        </p:nvSpPr>
        <p:spPr bwMode="auto">
          <a:xfrm>
            <a:off x="3030538" y="4786313"/>
            <a:ext cx="354012" cy="242887"/>
          </a:xfrm>
          <a:prstGeom prst="rect">
            <a:avLst/>
          </a:prstGeom>
          <a:noFill/>
          <a:ln w="25400">
            <a:noFill/>
            <a:miter lim="800000"/>
            <a:headEnd/>
            <a:tailEnd/>
          </a:ln>
        </p:spPr>
        <p:txBody>
          <a:bodyPr wrap="none" lIns="63500" tIns="25400" rIns="63500" bIns="25400">
            <a:spAutoFit/>
          </a:bodyPr>
          <a:lstStyle/>
          <a:p>
            <a:pPr defTabSz="762000">
              <a:lnSpc>
                <a:spcPct val="90000"/>
              </a:lnSpc>
            </a:pPr>
            <a:r>
              <a:rPr kumimoji="1" lang="en-US" altLang="ko-KR" sz="1400" b="1">
                <a:ea typeface="굴림" pitchFamily="50" charset="-127"/>
              </a:rPr>
              <a:t>R2</a:t>
            </a:r>
          </a:p>
        </p:txBody>
      </p:sp>
      <p:sp>
        <p:nvSpPr>
          <p:cNvPr id="10264" name="Rectangle 27"/>
          <p:cNvSpPr>
            <a:spLocks noChangeArrowheads="1"/>
          </p:cNvSpPr>
          <p:nvPr/>
        </p:nvSpPr>
        <p:spPr bwMode="auto">
          <a:xfrm>
            <a:off x="1833563" y="4600575"/>
            <a:ext cx="295275" cy="228600"/>
          </a:xfrm>
          <a:prstGeom prst="rect">
            <a:avLst/>
          </a:prstGeom>
          <a:noFill/>
          <a:ln w="25400">
            <a:noFill/>
            <a:miter lim="800000"/>
            <a:headEnd/>
            <a:tailEnd/>
          </a:ln>
        </p:spPr>
        <p:txBody>
          <a:bodyPr wrap="none" lIns="63500" tIns="25400" rIns="63500" bIns="25400">
            <a:spAutoFit/>
          </a:bodyPr>
          <a:lstStyle/>
          <a:p>
            <a:pPr defTabSz="762000">
              <a:lnSpc>
                <a:spcPct val="97000"/>
              </a:lnSpc>
            </a:pPr>
            <a:r>
              <a:rPr kumimoji="1" lang="en-US" altLang="ko-KR" sz="1200" b="1">
                <a:ea typeface="굴림" pitchFamily="50" charset="-127"/>
              </a:rPr>
              <a:t>15</a:t>
            </a:r>
          </a:p>
        </p:txBody>
      </p:sp>
      <p:sp>
        <p:nvSpPr>
          <p:cNvPr id="10265" name="Rectangle 28"/>
          <p:cNvSpPr>
            <a:spLocks noChangeArrowheads="1"/>
          </p:cNvSpPr>
          <p:nvPr/>
        </p:nvSpPr>
        <p:spPr bwMode="auto">
          <a:xfrm>
            <a:off x="4486275" y="4608513"/>
            <a:ext cx="211138" cy="228600"/>
          </a:xfrm>
          <a:prstGeom prst="rect">
            <a:avLst/>
          </a:prstGeom>
          <a:noFill/>
          <a:ln w="25400">
            <a:noFill/>
            <a:miter lim="800000"/>
            <a:headEnd/>
            <a:tailEnd/>
          </a:ln>
        </p:spPr>
        <p:txBody>
          <a:bodyPr wrap="none" lIns="63500" tIns="25400" rIns="63500" bIns="25400">
            <a:spAutoFit/>
          </a:bodyPr>
          <a:lstStyle/>
          <a:p>
            <a:pPr defTabSz="762000">
              <a:lnSpc>
                <a:spcPct val="97000"/>
              </a:lnSpc>
            </a:pPr>
            <a:r>
              <a:rPr kumimoji="1" lang="en-US" altLang="ko-KR" sz="1200" b="1">
                <a:ea typeface="굴림" pitchFamily="50" charset="-127"/>
              </a:rPr>
              <a:t>0</a:t>
            </a:r>
          </a:p>
        </p:txBody>
      </p:sp>
      <p:sp>
        <p:nvSpPr>
          <p:cNvPr id="10266" name="Rectangle 29"/>
          <p:cNvSpPr>
            <a:spLocks noChangeArrowheads="1"/>
          </p:cNvSpPr>
          <p:nvPr/>
        </p:nvSpPr>
        <p:spPr bwMode="auto">
          <a:xfrm>
            <a:off x="619125" y="1103313"/>
            <a:ext cx="3365500" cy="417512"/>
          </a:xfrm>
          <a:prstGeom prst="rect">
            <a:avLst/>
          </a:prstGeom>
          <a:noFill/>
          <a:ln w="25400">
            <a:noFill/>
            <a:miter lim="800000"/>
            <a:headEnd/>
            <a:tailEnd/>
          </a:ln>
        </p:spPr>
        <p:txBody>
          <a:bodyPr wrap="none" lIns="90488" tIns="44450" rIns="90488" bIns="44450">
            <a:spAutoFit/>
          </a:bodyPr>
          <a:lstStyle/>
          <a:p>
            <a:pPr defTabSz="762000">
              <a:lnSpc>
                <a:spcPct val="90000"/>
              </a:lnSpc>
              <a:buFontTx/>
              <a:buChar char="•"/>
            </a:pPr>
            <a:r>
              <a:rPr kumimoji="1" lang="en-US" altLang="ko-KR" sz="2400">
                <a:latin typeface="Times New Roman" pitchFamily="18" charset="0"/>
                <a:ea typeface="굴림" pitchFamily="50" charset="-127"/>
              </a:rPr>
              <a:t> Designation of a register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0">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6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2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2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24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2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2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2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2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25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2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25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2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25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2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10245" grpId="0" animBg="1"/>
      <p:bldP spid="10246" grpId="0"/>
      <p:bldP spid="10247" grpId="0" animBg="1"/>
      <p:bldP spid="10248" grpId="0"/>
      <p:bldP spid="10249" grpId="0" animBg="1"/>
      <p:bldP spid="10250" grpId="0"/>
      <p:bldP spid="10251" grpId="0" animBg="1"/>
      <p:bldP spid="10253" grpId="0"/>
      <p:bldP spid="10254" grpId="0"/>
      <p:bldP spid="10255" grpId="0"/>
      <p:bldP spid="10256" grpId="0"/>
      <p:bldP spid="10257" grpId="0"/>
      <p:bldP spid="10258" grpId="0"/>
      <p:bldP spid="10259" grpId="0"/>
      <p:bldP spid="10262" grpId="0"/>
      <p:bldP spid="10263" grpId="0"/>
      <p:bldP spid="10264" grpId="0"/>
      <p:bldP spid="10265" grpId="0"/>
      <p:bldP spid="1026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p:cNvSpPr>
            <a:spLocks noGrp="1"/>
          </p:cNvSpPr>
          <p:nvPr>
            <p:ph type="ftr" sz="quarter" idx="11"/>
          </p:nvPr>
        </p:nvSpPr>
        <p:spPr>
          <a:noFill/>
        </p:spPr>
        <p:txBody>
          <a:bodyPr/>
          <a:lstStyle/>
          <a:p>
            <a:r>
              <a:rPr lang="en-US"/>
              <a:t>Computer Architecture BCA- 203 by Ruby Dahiya</a:t>
            </a:r>
          </a:p>
        </p:txBody>
      </p:sp>
      <p:sp>
        <p:nvSpPr>
          <p:cNvPr id="9219" name="Slide Number Placeholder 3"/>
          <p:cNvSpPr>
            <a:spLocks noGrp="1"/>
          </p:cNvSpPr>
          <p:nvPr>
            <p:ph type="sldNum" sz="quarter" idx="12"/>
          </p:nvPr>
        </p:nvSpPr>
        <p:spPr>
          <a:noFill/>
        </p:spPr>
        <p:txBody>
          <a:bodyPr/>
          <a:lstStyle/>
          <a:p>
            <a:fld id="{72AF97DD-6DC4-49F5-9331-DFA83A3C5229}" type="slidenum">
              <a:rPr lang="en-US" smtClean="0"/>
              <a:pPr/>
              <a:t>16</a:t>
            </a:fld>
            <a:endParaRPr lang="en-US"/>
          </a:p>
        </p:txBody>
      </p:sp>
      <p:sp>
        <p:nvSpPr>
          <p:cNvPr id="9220" name="Rectangle 2"/>
          <p:cNvSpPr>
            <a:spLocks noGrp="1" noChangeArrowheads="1"/>
          </p:cNvSpPr>
          <p:nvPr>
            <p:ph type="title" idx="4294967295"/>
          </p:nvPr>
        </p:nvSpPr>
        <p:spPr>
          <a:xfrm>
            <a:off x="0" y="314325"/>
            <a:ext cx="8809038" cy="728663"/>
          </a:xfrm>
          <a:noFill/>
        </p:spPr>
        <p:txBody>
          <a:bodyPr lIns="63500" tIns="25400" rIns="63500" bIns="25400" anchor="t">
            <a:spAutoFit/>
          </a:bodyPr>
          <a:lstStyle/>
          <a:p>
            <a:pPr eaLnBrk="1" hangingPunct="1"/>
            <a:r>
              <a:rPr lang="en-US" altLang="ko-KR" b="1">
                <a:solidFill>
                  <a:srgbClr val="FF0000"/>
                </a:solidFill>
                <a:ea typeface="굴림" pitchFamily="50" charset="-127"/>
              </a:rPr>
              <a:t>Register  Transfer</a:t>
            </a:r>
          </a:p>
        </p:txBody>
      </p:sp>
      <p:sp>
        <p:nvSpPr>
          <p:cNvPr id="9221" name="Rectangle 33"/>
          <p:cNvSpPr>
            <a:spLocks noGrp="1" noChangeArrowheads="1"/>
          </p:cNvSpPr>
          <p:nvPr>
            <p:ph type="body" idx="4294967295"/>
          </p:nvPr>
        </p:nvSpPr>
        <p:spPr>
          <a:xfrm>
            <a:off x="552450" y="1314450"/>
            <a:ext cx="8105775" cy="5164138"/>
          </a:xfrm>
        </p:spPr>
        <p:txBody>
          <a:bodyPr/>
          <a:lstStyle/>
          <a:p>
            <a:pPr marL="285750" indent="-285750" defTabSz="762000" eaLnBrk="1" hangingPunct="1"/>
            <a:r>
              <a:rPr lang="en-US" altLang="ko-KR" sz="2400">
                <a:latin typeface="Times New Roman" pitchFamily="18" charset="0"/>
                <a:ea typeface="굴림" pitchFamily="50" charset="-127"/>
              </a:rPr>
              <a:t>Copying the contents of one register to another is a register transfer</a:t>
            </a:r>
          </a:p>
          <a:p>
            <a:pPr marL="285750" indent="-285750" defTabSz="762000" eaLnBrk="1" hangingPunct="1"/>
            <a:r>
              <a:rPr lang="en-US" altLang="ko-KR" sz="2400">
                <a:latin typeface="Times New Roman" pitchFamily="18" charset="0"/>
                <a:ea typeface="굴림" pitchFamily="50" charset="-127"/>
              </a:rPr>
              <a:t>A register transfer is indicated as : R1 </a:t>
            </a:r>
            <a:r>
              <a:rPr lang="en-US" altLang="ko-KR" sz="2400">
                <a:latin typeface="Times New Roman" pitchFamily="18" charset="0"/>
                <a:ea typeface="굴림" pitchFamily="50" charset="-127"/>
                <a:cs typeface="Times New Roman" pitchFamily="18" charset="0"/>
              </a:rPr>
              <a:t>← R2</a:t>
            </a:r>
            <a:endParaRPr lang="en-US" altLang="ko-KR" sz="2800">
              <a:solidFill>
                <a:schemeClr val="bg2"/>
              </a:solidFill>
              <a:latin typeface="Times New Roman" pitchFamily="18" charset="0"/>
              <a:ea typeface="굴림" pitchFamily="50" charset="-127"/>
              <a:cs typeface="Times New Roman" pitchFamily="18" charset="0"/>
              <a:sym typeface="Symbol" pitchFamily="18" charset="2"/>
            </a:endParaRPr>
          </a:p>
          <a:p>
            <a:pPr marL="685800" lvl="1" indent="-228600" defTabSz="762000" eaLnBrk="1" hangingPunct="1">
              <a:buFontTx/>
              <a:buNone/>
            </a:pPr>
            <a:endParaRPr lang="en-US" altLang="ko-KR" sz="2400">
              <a:latin typeface="Times New Roman" pitchFamily="18" charset="0"/>
              <a:ea typeface="굴림" pitchFamily="50" charset="-127"/>
              <a:sym typeface="Symbol" pitchFamily="18" charset="2"/>
            </a:endParaRPr>
          </a:p>
          <a:p>
            <a:pPr marL="685800" lvl="1" indent="-228600" defTabSz="762000" eaLnBrk="1" hangingPunct="1"/>
            <a:r>
              <a:rPr lang="en-US" altLang="ko-KR" sz="2400">
                <a:latin typeface="Times New Roman" pitchFamily="18" charset="0"/>
                <a:ea typeface="굴림" pitchFamily="50" charset="-127"/>
                <a:sym typeface="Symbol" pitchFamily="18" charset="2"/>
              </a:rPr>
              <a:t>In this case the contents of register R2 are copied (loaded) into register R1</a:t>
            </a:r>
          </a:p>
          <a:p>
            <a:pPr marL="685800" lvl="1" indent="-228600" defTabSz="762000" eaLnBrk="1" hangingPunct="1"/>
            <a:r>
              <a:rPr lang="en-US" altLang="ko-KR" sz="2400">
                <a:latin typeface="Times New Roman" pitchFamily="18" charset="0"/>
                <a:ea typeface="굴림" pitchFamily="50" charset="-127"/>
              </a:rPr>
              <a:t>A simultaneous transfer of all bits from the source R2 to the destination register R1, during one clock pulse</a:t>
            </a:r>
          </a:p>
          <a:p>
            <a:pPr marL="685800" lvl="1" indent="-228600" defTabSz="762000" eaLnBrk="1" hangingPunct="1"/>
            <a:r>
              <a:rPr lang="en-US" altLang="ko-KR" sz="2400">
                <a:latin typeface="Times New Roman" pitchFamily="18" charset="0"/>
                <a:ea typeface="굴림" pitchFamily="50" charset="-127"/>
              </a:rPr>
              <a:t>Note that this is a non-destructive; i.e. the contents of R2 are not altered by copying (loading) them to R1</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2"/>
          <p:cNvSpPr>
            <a:spLocks noGrp="1"/>
          </p:cNvSpPr>
          <p:nvPr>
            <p:ph type="ftr" sz="quarter" idx="11"/>
          </p:nvPr>
        </p:nvSpPr>
        <p:spPr>
          <a:noFill/>
        </p:spPr>
        <p:txBody>
          <a:bodyPr/>
          <a:lstStyle/>
          <a:p>
            <a:r>
              <a:rPr lang="en-US"/>
              <a:t>Computer Architecture BCA- 203 by Ruby Dahiya</a:t>
            </a:r>
          </a:p>
        </p:txBody>
      </p:sp>
      <p:sp>
        <p:nvSpPr>
          <p:cNvPr id="10243" name="Slide Number Placeholder 3"/>
          <p:cNvSpPr>
            <a:spLocks noGrp="1"/>
          </p:cNvSpPr>
          <p:nvPr>
            <p:ph type="sldNum" sz="quarter" idx="12"/>
          </p:nvPr>
        </p:nvSpPr>
        <p:spPr>
          <a:noFill/>
        </p:spPr>
        <p:txBody>
          <a:bodyPr/>
          <a:lstStyle/>
          <a:p>
            <a:fld id="{6C157FF7-C946-4251-85C3-4D88A1B41502}" type="slidenum">
              <a:rPr lang="en-US" smtClean="0"/>
              <a:pPr/>
              <a:t>17</a:t>
            </a:fld>
            <a:endParaRPr lang="en-US"/>
          </a:p>
        </p:txBody>
      </p:sp>
      <p:sp>
        <p:nvSpPr>
          <p:cNvPr id="10244" name="Rectangle 2"/>
          <p:cNvSpPr>
            <a:spLocks noGrp="1" noChangeArrowheads="1"/>
          </p:cNvSpPr>
          <p:nvPr>
            <p:ph type="title" idx="4294967295"/>
          </p:nvPr>
        </p:nvSpPr>
        <p:spPr>
          <a:xfrm>
            <a:off x="0" y="314325"/>
            <a:ext cx="8809038" cy="600075"/>
          </a:xfrm>
          <a:noFill/>
        </p:spPr>
        <p:txBody>
          <a:bodyPr lIns="63500" tIns="25400" rIns="63500" bIns="25400" anchor="t">
            <a:spAutoFit/>
          </a:bodyPr>
          <a:lstStyle/>
          <a:p>
            <a:pPr eaLnBrk="1" hangingPunct="1"/>
            <a:r>
              <a:rPr lang="en-US" altLang="ko-KR" sz="3600" b="1">
                <a:solidFill>
                  <a:srgbClr val="FF0000"/>
                </a:solidFill>
                <a:ea typeface="굴림" pitchFamily="50" charset="-127"/>
              </a:rPr>
              <a:t>Register  Transfer</a:t>
            </a:r>
          </a:p>
        </p:txBody>
      </p:sp>
      <p:sp>
        <p:nvSpPr>
          <p:cNvPr id="10245" name="Rectangle 4"/>
          <p:cNvSpPr>
            <a:spLocks noGrp="1" noChangeArrowheads="1"/>
          </p:cNvSpPr>
          <p:nvPr>
            <p:ph type="body" idx="4294967295"/>
          </p:nvPr>
        </p:nvSpPr>
        <p:spPr>
          <a:xfrm>
            <a:off x="552450" y="1314450"/>
            <a:ext cx="8105775" cy="4481513"/>
          </a:xfrm>
        </p:spPr>
        <p:txBody>
          <a:bodyPr/>
          <a:lstStyle/>
          <a:p>
            <a:pPr marL="285750" indent="-285750" defTabSz="762000" eaLnBrk="1" hangingPunct="1">
              <a:lnSpc>
                <a:spcPct val="90000"/>
              </a:lnSpc>
            </a:pPr>
            <a:r>
              <a:rPr lang="en-US" altLang="ko-KR" sz="2400">
                <a:ea typeface="굴림" pitchFamily="50" charset="-127"/>
              </a:rPr>
              <a:t>A register transfer such as R3 </a:t>
            </a:r>
            <a:r>
              <a:rPr lang="en-US" altLang="ko-KR" sz="2400">
                <a:ea typeface="굴림" pitchFamily="50" charset="-127"/>
                <a:sym typeface="Symbol" pitchFamily="18" charset="2"/>
              </a:rPr>
              <a:t> R5 implies that the digital system has</a:t>
            </a:r>
            <a:endParaRPr lang="en-US" altLang="ko-KR" sz="2800">
              <a:ea typeface="굴림" pitchFamily="50" charset="-127"/>
              <a:sym typeface="Symbol" pitchFamily="18" charset="2"/>
            </a:endParaRPr>
          </a:p>
          <a:p>
            <a:pPr marL="685800" lvl="1" indent="-228600" defTabSz="762000" eaLnBrk="1" hangingPunct="1">
              <a:lnSpc>
                <a:spcPct val="90000"/>
              </a:lnSpc>
            </a:pPr>
            <a:endParaRPr lang="en-US" altLang="ko-KR">
              <a:ea typeface="굴림" pitchFamily="50" charset="-127"/>
              <a:sym typeface="Symbol" pitchFamily="18" charset="2"/>
            </a:endParaRPr>
          </a:p>
          <a:p>
            <a:pPr marL="685800" lvl="1" indent="-228600" defTabSz="762000" eaLnBrk="1" hangingPunct="1">
              <a:lnSpc>
                <a:spcPct val="90000"/>
              </a:lnSpc>
            </a:pPr>
            <a:r>
              <a:rPr lang="en-US" altLang="ko-KR" sz="2400">
                <a:ea typeface="굴림" pitchFamily="50" charset="-127"/>
                <a:sym typeface="Symbol" pitchFamily="18" charset="2"/>
              </a:rPr>
              <a:t>the data lines from the source register (R5) to the destination register (R3)</a:t>
            </a:r>
          </a:p>
          <a:p>
            <a:pPr marL="685800" lvl="1" indent="-228600" defTabSz="762000" eaLnBrk="1" hangingPunct="1">
              <a:lnSpc>
                <a:spcPct val="90000"/>
              </a:lnSpc>
            </a:pPr>
            <a:r>
              <a:rPr lang="en-US" altLang="ko-KR" sz="2400">
                <a:ea typeface="굴림" pitchFamily="50" charset="-127"/>
                <a:sym typeface="Symbol" pitchFamily="18" charset="2"/>
              </a:rPr>
              <a:t>Parallel load in the destination register (R3)</a:t>
            </a:r>
          </a:p>
          <a:p>
            <a:pPr marL="685800" lvl="1" indent="-228600" defTabSz="762000" eaLnBrk="1" hangingPunct="1">
              <a:lnSpc>
                <a:spcPct val="90000"/>
              </a:lnSpc>
            </a:pPr>
            <a:r>
              <a:rPr lang="en-US" altLang="ko-KR" sz="2400">
                <a:ea typeface="굴림" pitchFamily="50" charset="-127"/>
                <a:sym typeface="Symbol" pitchFamily="18" charset="2"/>
              </a:rPr>
              <a:t>Control lines to perform the action</a:t>
            </a:r>
            <a:endParaRPr lang="en-US" altLang="ko-KR" sz="2400">
              <a:ea typeface="굴림" pitchFamily="50" charset="-127"/>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1"/>
          </p:nvPr>
        </p:nvSpPr>
        <p:spPr>
          <a:noFill/>
        </p:spPr>
        <p:txBody>
          <a:bodyPr/>
          <a:lstStyle/>
          <a:p>
            <a:r>
              <a:rPr lang="en-US"/>
              <a:t>Computer Architecture BCA- 203 by Ruby Dahiya</a:t>
            </a:r>
          </a:p>
        </p:txBody>
      </p:sp>
      <p:sp>
        <p:nvSpPr>
          <p:cNvPr id="11267" name="Slide Number Placeholder 3"/>
          <p:cNvSpPr>
            <a:spLocks noGrp="1"/>
          </p:cNvSpPr>
          <p:nvPr>
            <p:ph type="sldNum" sz="quarter" idx="12"/>
          </p:nvPr>
        </p:nvSpPr>
        <p:spPr>
          <a:noFill/>
        </p:spPr>
        <p:txBody>
          <a:bodyPr/>
          <a:lstStyle/>
          <a:p>
            <a:fld id="{271078D3-6414-4E6E-8297-F697F5C1255E}" type="slidenum">
              <a:rPr lang="en-US" smtClean="0"/>
              <a:pPr/>
              <a:t>18</a:t>
            </a:fld>
            <a:endParaRPr lang="en-US"/>
          </a:p>
        </p:txBody>
      </p:sp>
      <p:sp>
        <p:nvSpPr>
          <p:cNvPr id="11268" name="Rectangle 2"/>
          <p:cNvSpPr>
            <a:spLocks noGrp="1" noChangeArrowheads="1"/>
          </p:cNvSpPr>
          <p:nvPr>
            <p:ph type="title" idx="4294967295"/>
          </p:nvPr>
        </p:nvSpPr>
        <p:spPr>
          <a:xfrm>
            <a:off x="0" y="314325"/>
            <a:ext cx="8809038" cy="600075"/>
          </a:xfrm>
          <a:noFill/>
        </p:spPr>
        <p:txBody>
          <a:bodyPr lIns="63500" tIns="25400" rIns="63500" bIns="25400" anchor="t">
            <a:spAutoFit/>
          </a:bodyPr>
          <a:lstStyle/>
          <a:p>
            <a:pPr eaLnBrk="1" hangingPunct="1"/>
            <a:r>
              <a:rPr lang="en-US" altLang="ko-KR" sz="3600" b="1">
                <a:solidFill>
                  <a:srgbClr val="FF0000"/>
                </a:solidFill>
                <a:ea typeface="굴림" pitchFamily="50" charset="-127"/>
              </a:rPr>
              <a:t>Control Functions</a:t>
            </a:r>
          </a:p>
        </p:txBody>
      </p:sp>
      <p:sp>
        <p:nvSpPr>
          <p:cNvPr id="11269" name="Rectangle 4"/>
          <p:cNvSpPr>
            <a:spLocks noGrp="1" noChangeArrowheads="1"/>
          </p:cNvSpPr>
          <p:nvPr>
            <p:ph type="body" idx="4294967295"/>
          </p:nvPr>
        </p:nvSpPr>
        <p:spPr>
          <a:xfrm>
            <a:off x="457200" y="1371600"/>
            <a:ext cx="8105775" cy="4191000"/>
          </a:xfrm>
        </p:spPr>
        <p:txBody>
          <a:bodyPr/>
          <a:lstStyle/>
          <a:p>
            <a:pPr marL="285750" indent="-285750" defTabSz="762000" eaLnBrk="1" hangingPunct="1">
              <a:lnSpc>
                <a:spcPct val="90000"/>
              </a:lnSpc>
            </a:pPr>
            <a:r>
              <a:rPr lang="en-US" altLang="ko-KR" sz="2400">
                <a:ea typeface="굴림" pitchFamily="50" charset="-127"/>
              </a:rPr>
              <a:t>Often actions need to only occur if a certain condition is true</a:t>
            </a:r>
          </a:p>
          <a:p>
            <a:pPr marL="285750" indent="-285750" defTabSz="762000" eaLnBrk="1" hangingPunct="1">
              <a:lnSpc>
                <a:spcPct val="90000"/>
              </a:lnSpc>
            </a:pPr>
            <a:r>
              <a:rPr lang="en-US" altLang="ko-KR" sz="2400">
                <a:ea typeface="굴림" pitchFamily="50" charset="-127"/>
              </a:rPr>
              <a:t>This is similar to an “if” statement in a programming language</a:t>
            </a:r>
          </a:p>
          <a:p>
            <a:pPr marL="285750" indent="-285750" defTabSz="762000" eaLnBrk="1" hangingPunct="1">
              <a:lnSpc>
                <a:spcPct val="90000"/>
              </a:lnSpc>
            </a:pPr>
            <a:r>
              <a:rPr lang="en-US" altLang="ko-KR" sz="2400">
                <a:ea typeface="굴림" pitchFamily="50" charset="-127"/>
              </a:rPr>
              <a:t>In digital systems, this is often done via a </a:t>
            </a:r>
            <a:r>
              <a:rPr lang="en-US" altLang="ko-KR" sz="2400" i="1">
                <a:ea typeface="굴림" pitchFamily="50" charset="-127"/>
              </a:rPr>
              <a:t>control signal</a:t>
            </a:r>
            <a:r>
              <a:rPr lang="en-US" altLang="ko-KR" sz="2400">
                <a:ea typeface="굴림" pitchFamily="50" charset="-127"/>
              </a:rPr>
              <a:t>, called a </a:t>
            </a:r>
            <a:r>
              <a:rPr lang="en-US" altLang="ko-KR" sz="2400" i="1">
                <a:ea typeface="굴림" pitchFamily="50" charset="-127"/>
              </a:rPr>
              <a:t>control function</a:t>
            </a:r>
          </a:p>
          <a:p>
            <a:pPr marL="685800" lvl="1" indent="-228600" defTabSz="762000" eaLnBrk="1" hangingPunct="1">
              <a:lnSpc>
                <a:spcPct val="90000"/>
              </a:lnSpc>
            </a:pPr>
            <a:r>
              <a:rPr lang="en-US" altLang="ko-KR" sz="2400">
                <a:ea typeface="굴림" pitchFamily="50" charset="-127"/>
              </a:rPr>
              <a:t>If the signal is 1, the action takes place</a:t>
            </a:r>
          </a:p>
          <a:p>
            <a:pPr marL="285750" indent="-285750" defTabSz="762000" eaLnBrk="1" hangingPunct="1">
              <a:lnSpc>
                <a:spcPct val="90000"/>
              </a:lnSpc>
            </a:pPr>
            <a:r>
              <a:rPr lang="en-US" altLang="ko-KR" sz="2400">
                <a:ea typeface="굴림" pitchFamily="50" charset="-127"/>
              </a:rPr>
              <a:t>This is represented as- P: </a:t>
            </a:r>
            <a:r>
              <a:rPr lang="en-US" altLang="ko-KR" sz="2400">
                <a:latin typeface="Times New Roman" pitchFamily="18" charset="0"/>
                <a:ea typeface="굴림" pitchFamily="50" charset="-127"/>
              </a:rPr>
              <a:t>R2 </a:t>
            </a:r>
            <a:r>
              <a:rPr lang="en-US" altLang="ko-KR" sz="2400">
                <a:latin typeface="Times New Roman" pitchFamily="18" charset="0"/>
                <a:ea typeface="굴림" pitchFamily="50" charset="-127"/>
                <a:cs typeface="Times New Roman" pitchFamily="18" charset="0"/>
              </a:rPr>
              <a:t>← R1</a:t>
            </a:r>
            <a:endParaRPr lang="en-US" altLang="ko-KR" sz="2400">
              <a:solidFill>
                <a:schemeClr val="bg2"/>
              </a:solidFill>
              <a:ea typeface="굴림" pitchFamily="50" charset="-127"/>
              <a:sym typeface="Symbol" pitchFamily="18" charset="2"/>
            </a:endParaRPr>
          </a:p>
          <a:p>
            <a:pPr marL="685800" lvl="1" indent="-228600" defTabSz="762000" eaLnBrk="1" hangingPunct="1">
              <a:lnSpc>
                <a:spcPct val="90000"/>
              </a:lnSpc>
              <a:buFontTx/>
              <a:buNone/>
            </a:pPr>
            <a:r>
              <a:rPr lang="en-US" altLang="ko-KR" sz="2400">
                <a:ea typeface="굴림" pitchFamily="50" charset="-127"/>
                <a:sym typeface="Symbol" pitchFamily="18" charset="2"/>
              </a:rPr>
              <a:t>Which means “if P = 1, then load the contents of register R1 into register R2”, </a:t>
            </a:r>
          </a:p>
          <a:p>
            <a:pPr marL="685800" lvl="1" indent="-228600" defTabSz="762000" eaLnBrk="1" hangingPunct="1">
              <a:lnSpc>
                <a:spcPct val="90000"/>
              </a:lnSpc>
              <a:buFontTx/>
              <a:buNone/>
            </a:pPr>
            <a:r>
              <a:rPr lang="en-US" altLang="ko-KR" sz="2400">
                <a:ea typeface="굴림" pitchFamily="50" charset="-127"/>
                <a:sym typeface="Symbol" pitchFamily="18" charset="2"/>
              </a:rPr>
              <a:t>i.e., </a:t>
            </a:r>
            <a:r>
              <a:rPr lang="en-US" altLang="ko-KR" sz="2400">
                <a:ea typeface="굴림" pitchFamily="50" charset="-127"/>
              </a:rPr>
              <a:t>if (P = 1)  then  (R2 </a:t>
            </a:r>
            <a:r>
              <a:rPr lang="en-US" altLang="ko-KR" sz="2400">
                <a:ea typeface="굴림" pitchFamily="50" charset="-127"/>
                <a:sym typeface="Symbol" pitchFamily="18" charset="2"/>
              </a:rPr>
              <a:t> R1</a:t>
            </a:r>
            <a:r>
              <a:rPr lang="en-US" altLang="ko-KR" sz="2400">
                <a:ea typeface="굴림" pitchFamily="50" charset="-127"/>
              </a:rPr>
              <a: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p:cNvSpPr>
            <a:spLocks noGrp="1"/>
          </p:cNvSpPr>
          <p:nvPr>
            <p:ph type="ftr" sz="quarter" idx="11"/>
          </p:nvPr>
        </p:nvSpPr>
        <p:spPr>
          <a:noFill/>
        </p:spPr>
        <p:txBody>
          <a:bodyPr/>
          <a:lstStyle/>
          <a:p>
            <a:r>
              <a:rPr lang="en-US"/>
              <a:t>Computer Architecture BCA- 203 by Ruby Dahiya</a:t>
            </a:r>
          </a:p>
        </p:txBody>
      </p:sp>
      <p:sp>
        <p:nvSpPr>
          <p:cNvPr id="12291" name="Slide Number Placeholder 3"/>
          <p:cNvSpPr>
            <a:spLocks noGrp="1"/>
          </p:cNvSpPr>
          <p:nvPr>
            <p:ph type="sldNum" sz="quarter" idx="12"/>
          </p:nvPr>
        </p:nvSpPr>
        <p:spPr>
          <a:noFill/>
        </p:spPr>
        <p:txBody>
          <a:bodyPr/>
          <a:lstStyle/>
          <a:p>
            <a:fld id="{23CC4320-A0DC-4779-9550-A6F7705146BA}" type="slidenum">
              <a:rPr lang="en-US" smtClean="0"/>
              <a:pPr/>
              <a:t>19</a:t>
            </a:fld>
            <a:endParaRPr lang="en-US"/>
          </a:p>
        </p:txBody>
      </p:sp>
      <p:sp>
        <p:nvSpPr>
          <p:cNvPr id="12292" name="Rectangle 2"/>
          <p:cNvSpPr>
            <a:spLocks noGrp="1" noChangeArrowheads="1"/>
          </p:cNvSpPr>
          <p:nvPr>
            <p:ph type="title" idx="4294967295"/>
          </p:nvPr>
        </p:nvSpPr>
        <p:spPr>
          <a:xfrm>
            <a:off x="381000" y="228600"/>
            <a:ext cx="8458200" cy="1158875"/>
          </a:xfrm>
          <a:noFill/>
        </p:spPr>
        <p:txBody>
          <a:bodyPr lIns="63500" tIns="25400" rIns="63500" bIns="25400" anchor="t">
            <a:spAutoFit/>
          </a:bodyPr>
          <a:lstStyle/>
          <a:p>
            <a:pPr eaLnBrk="1" hangingPunct="1"/>
            <a:r>
              <a:rPr lang="en-US" altLang="ko-KR" sz="3600" b="1">
                <a:solidFill>
                  <a:srgbClr val="FF0000"/>
                </a:solidFill>
                <a:latin typeface="Times New Roman" pitchFamily="18" charset="0"/>
                <a:ea typeface="굴림" pitchFamily="50" charset="-127"/>
              </a:rPr>
              <a:t>Hardware  Implementation  Of  Controlled Transfers</a:t>
            </a:r>
          </a:p>
        </p:txBody>
      </p:sp>
      <p:sp>
        <p:nvSpPr>
          <p:cNvPr id="12293" name="Rectangle 4"/>
          <p:cNvSpPr>
            <a:spLocks noChangeArrowheads="1"/>
          </p:cNvSpPr>
          <p:nvPr/>
        </p:nvSpPr>
        <p:spPr bwMode="auto">
          <a:xfrm>
            <a:off x="579438" y="1123950"/>
            <a:ext cx="4313237" cy="361950"/>
          </a:xfrm>
          <a:prstGeom prst="rect">
            <a:avLst/>
          </a:prstGeom>
          <a:noFill/>
          <a:ln w="12700">
            <a:noFill/>
            <a:miter lim="800000"/>
            <a:headEnd/>
            <a:tailEnd/>
          </a:ln>
        </p:spPr>
        <p:txBody>
          <a:bodyPr wrap="none" lIns="63500" tIns="25400" rIns="63500" bIns="25400">
            <a:spAutoFit/>
          </a:bodyPr>
          <a:lstStyle/>
          <a:p>
            <a:pPr defTabSz="762000">
              <a:lnSpc>
                <a:spcPct val="102000"/>
              </a:lnSpc>
            </a:pPr>
            <a:r>
              <a:rPr kumimoji="1" lang="en-US" altLang="ko-KR" sz="2000">
                <a:ea typeface="굴림" pitchFamily="50" charset="-127"/>
              </a:rPr>
              <a:t>Implementation of controlled transfer </a:t>
            </a:r>
          </a:p>
        </p:txBody>
      </p:sp>
      <p:sp>
        <p:nvSpPr>
          <p:cNvPr id="12294" name="Rectangle 5"/>
          <p:cNvSpPr>
            <a:spLocks noChangeArrowheads="1"/>
          </p:cNvSpPr>
          <p:nvPr/>
        </p:nvSpPr>
        <p:spPr bwMode="auto">
          <a:xfrm>
            <a:off x="1241425" y="1477963"/>
            <a:ext cx="1555750" cy="388937"/>
          </a:xfrm>
          <a:prstGeom prst="rect">
            <a:avLst/>
          </a:prstGeom>
          <a:noFill/>
          <a:ln w="12700">
            <a:noFill/>
            <a:miter lim="800000"/>
            <a:headEnd/>
            <a:tailEnd/>
          </a:ln>
        </p:spPr>
        <p:txBody>
          <a:bodyPr wrap="none" lIns="63500" tIns="25400" rIns="63500" bIns="25400">
            <a:spAutoFit/>
          </a:bodyPr>
          <a:lstStyle/>
          <a:p>
            <a:pPr defTabSz="762000">
              <a:lnSpc>
                <a:spcPct val="111000"/>
              </a:lnSpc>
            </a:pPr>
            <a:r>
              <a:rPr kumimoji="1" lang="en-US" altLang="ko-KR" sz="2000" b="1">
                <a:ea typeface="굴림" pitchFamily="50" charset="-127"/>
              </a:rPr>
              <a:t>P:  R2 </a:t>
            </a:r>
            <a:r>
              <a:rPr kumimoji="1" lang="en-US" altLang="ko-KR" sz="2000" b="1">
                <a:latin typeface="Symbol" pitchFamily="18" charset="2"/>
                <a:ea typeface="굴림" pitchFamily="50" charset="-127"/>
              </a:rPr>
              <a:t></a:t>
            </a:r>
            <a:r>
              <a:rPr kumimoji="1" lang="en-US" altLang="ko-KR" sz="2000" b="1">
                <a:ea typeface="굴림" pitchFamily="50" charset="-127"/>
              </a:rPr>
              <a:t>R1</a:t>
            </a:r>
          </a:p>
        </p:txBody>
      </p:sp>
      <p:sp>
        <p:nvSpPr>
          <p:cNvPr id="12295" name="Rectangle 6"/>
          <p:cNvSpPr>
            <a:spLocks noChangeArrowheads="1"/>
          </p:cNvSpPr>
          <p:nvPr/>
        </p:nvSpPr>
        <p:spPr bwMode="auto">
          <a:xfrm>
            <a:off x="579438" y="2590800"/>
            <a:ext cx="1736725" cy="358775"/>
          </a:xfrm>
          <a:prstGeom prst="rect">
            <a:avLst/>
          </a:prstGeom>
          <a:noFill/>
          <a:ln w="12700">
            <a:noFill/>
            <a:miter lim="800000"/>
            <a:headEnd/>
            <a:tailEnd/>
          </a:ln>
        </p:spPr>
        <p:txBody>
          <a:bodyPr wrap="none" lIns="63500" tIns="25400" rIns="63500" bIns="25400">
            <a:spAutoFit/>
          </a:bodyPr>
          <a:lstStyle/>
          <a:p>
            <a:pPr defTabSz="762000">
              <a:lnSpc>
                <a:spcPct val="101000"/>
              </a:lnSpc>
            </a:pPr>
            <a:r>
              <a:rPr kumimoji="1" lang="en-US" altLang="ko-KR" sz="2000">
                <a:ea typeface="굴림" pitchFamily="50" charset="-127"/>
              </a:rPr>
              <a:t>Block diagram</a:t>
            </a:r>
          </a:p>
        </p:txBody>
      </p:sp>
      <p:sp>
        <p:nvSpPr>
          <p:cNvPr id="12296" name="Rectangle 7"/>
          <p:cNvSpPr>
            <a:spLocks noChangeArrowheads="1"/>
          </p:cNvSpPr>
          <p:nvPr/>
        </p:nvSpPr>
        <p:spPr bwMode="auto">
          <a:xfrm>
            <a:off x="598488" y="3757613"/>
            <a:ext cx="1878012" cy="358775"/>
          </a:xfrm>
          <a:prstGeom prst="rect">
            <a:avLst/>
          </a:prstGeom>
          <a:noFill/>
          <a:ln w="12700">
            <a:noFill/>
            <a:miter lim="800000"/>
            <a:headEnd/>
            <a:tailEnd/>
          </a:ln>
        </p:spPr>
        <p:txBody>
          <a:bodyPr wrap="none" lIns="63500" tIns="25400" rIns="63500" bIns="25400">
            <a:spAutoFit/>
          </a:bodyPr>
          <a:lstStyle/>
          <a:p>
            <a:pPr defTabSz="762000">
              <a:lnSpc>
                <a:spcPct val="101000"/>
              </a:lnSpc>
            </a:pPr>
            <a:r>
              <a:rPr kumimoji="1" lang="en-US" altLang="ko-KR" sz="2000">
                <a:ea typeface="굴림" pitchFamily="50" charset="-127"/>
              </a:rPr>
              <a:t>Timing diagram</a:t>
            </a:r>
          </a:p>
        </p:txBody>
      </p:sp>
      <p:sp>
        <p:nvSpPr>
          <p:cNvPr id="12297" name="Rectangle 17"/>
          <p:cNvSpPr>
            <a:spLocks noChangeArrowheads="1"/>
          </p:cNvSpPr>
          <p:nvPr/>
        </p:nvSpPr>
        <p:spPr bwMode="auto">
          <a:xfrm>
            <a:off x="4708525" y="2235200"/>
            <a:ext cx="279400" cy="280988"/>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  </a:t>
            </a:r>
          </a:p>
        </p:txBody>
      </p:sp>
      <p:sp>
        <p:nvSpPr>
          <p:cNvPr id="12298" name="Rectangle 26"/>
          <p:cNvSpPr>
            <a:spLocks noChangeArrowheads="1"/>
          </p:cNvSpPr>
          <p:nvPr/>
        </p:nvSpPr>
        <p:spPr bwMode="auto">
          <a:xfrm>
            <a:off x="7548563" y="2781300"/>
            <a:ext cx="5953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Clock</a:t>
            </a:r>
          </a:p>
        </p:txBody>
      </p:sp>
      <p:sp>
        <p:nvSpPr>
          <p:cNvPr id="12299" name="Rectangle 8"/>
          <p:cNvSpPr>
            <a:spLocks noChangeArrowheads="1"/>
          </p:cNvSpPr>
          <p:nvPr/>
        </p:nvSpPr>
        <p:spPr bwMode="auto">
          <a:xfrm>
            <a:off x="3813175" y="4814888"/>
            <a:ext cx="1890713" cy="257175"/>
          </a:xfrm>
          <a:prstGeom prst="rect">
            <a:avLst/>
          </a:prstGeom>
          <a:noFill/>
          <a:ln w="25400">
            <a:noFill/>
            <a:miter lim="800000"/>
            <a:headEnd/>
            <a:tailEnd/>
          </a:ln>
        </p:spPr>
        <p:txBody>
          <a:bodyPr wrap="none" lIns="63500" tIns="25400" rIns="63500" bIns="25400">
            <a:spAutoFit/>
          </a:bodyPr>
          <a:lstStyle/>
          <a:p>
            <a:pPr defTabSz="762000">
              <a:lnSpc>
                <a:spcPct val="97000"/>
              </a:lnSpc>
            </a:pPr>
            <a:r>
              <a:rPr kumimoji="1" lang="en-US" altLang="ko-KR" sz="1400" b="1">
                <a:ea typeface="굴림" pitchFamily="50" charset="-127"/>
              </a:rPr>
              <a:t>Transfer occurs here</a:t>
            </a:r>
          </a:p>
        </p:txBody>
      </p:sp>
      <p:sp>
        <p:nvSpPr>
          <p:cNvPr id="12300" name="Line 9"/>
          <p:cNvSpPr>
            <a:spLocks noChangeShapeType="1"/>
          </p:cNvSpPr>
          <p:nvPr/>
        </p:nvSpPr>
        <p:spPr bwMode="auto">
          <a:xfrm flipH="1">
            <a:off x="5373688" y="4830763"/>
            <a:ext cx="644525" cy="0"/>
          </a:xfrm>
          <a:prstGeom prst="line">
            <a:avLst/>
          </a:prstGeom>
          <a:noFill/>
          <a:ln w="25400">
            <a:solidFill>
              <a:schemeClr val="tx1"/>
            </a:solidFill>
            <a:round/>
            <a:headEnd/>
            <a:tailEnd/>
          </a:ln>
        </p:spPr>
        <p:txBody>
          <a:bodyPr wrap="none" anchor="ctr"/>
          <a:lstStyle/>
          <a:p>
            <a:endParaRPr lang="en-US"/>
          </a:p>
        </p:txBody>
      </p:sp>
      <p:sp>
        <p:nvSpPr>
          <p:cNvPr id="12301" name="Line 10"/>
          <p:cNvSpPr>
            <a:spLocks noChangeShapeType="1"/>
          </p:cNvSpPr>
          <p:nvPr/>
        </p:nvSpPr>
        <p:spPr bwMode="auto">
          <a:xfrm flipV="1">
            <a:off x="6005513" y="4613275"/>
            <a:ext cx="0" cy="225425"/>
          </a:xfrm>
          <a:prstGeom prst="line">
            <a:avLst/>
          </a:prstGeom>
          <a:noFill/>
          <a:ln w="25400">
            <a:solidFill>
              <a:schemeClr val="tx1"/>
            </a:solidFill>
            <a:round/>
            <a:headEnd/>
            <a:tailEnd type="triangle" w="med" len="med"/>
          </a:ln>
        </p:spPr>
        <p:txBody>
          <a:bodyPr wrap="none" anchor="ctr"/>
          <a:lstStyle/>
          <a:p>
            <a:endParaRPr lang="en-US"/>
          </a:p>
        </p:txBody>
      </p:sp>
      <p:sp>
        <p:nvSpPr>
          <p:cNvPr id="12302" name="Rectangle 11"/>
          <p:cNvSpPr>
            <a:spLocks noChangeArrowheads="1"/>
          </p:cNvSpPr>
          <p:nvPr/>
        </p:nvSpPr>
        <p:spPr bwMode="auto">
          <a:xfrm>
            <a:off x="3832225" y="2640013"/>
            <a:ext cx="1019175" cy="485775"/>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12303" name="Rectangle 12"/>
          <p:cNvSpPr>
            <a:spLocks noChangeArrowheads="1"/>
          </p:cNvSpPr>
          <p:nvPr/>
        </p:nvSpPr>
        <p:spPr bwMode="auto">
          <a:xfrm>
            <a:off x="5859463" y="2787650"/>
            <a:ext cx="1339850" cy="180975"/>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12304" name="Rectangle 13"/>
          <p:cNvSpPr>
            <a:spLocks noChangeArrowheads="1"/>
          </p:cNvSpPr>
          <p:nvPr/>
        </p:nvSpPr>
        <p:spPr bwMode="auto">
          <a:xfrm>
            <a:off x="6254750" y="2751138"/>
            <a:ext cx="407988" cy="28098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R2</a:t>
            </a:r>
          </a:p>
        </p:txBody>
      </p:sp>
      <p:sp>
        <p:nvSpPr>
          <p:cNvPr id="12305" name="Rectangle 14"/>
          <p:cNvSpPr>
            <a:spLocks noChangeArrowheads="1"/>
          </p:cNvSpPr>
          <p:nvPr/>
        </p:nvSpPr>
        <p:spPr bwMode="auto">
          <a:xfrm>
            <a:off x="5872163" y="3241675"/>
            <a:ext cx="1339850" cy="190500"/>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12306" name="Rectangle 15"/>
          <p:cNvSpPr>
            <a:spLocks noChangeArrowheads="1"/>
          </p:cNvSpPr>
          <p:nvPr/>
        </p:nvSpPr>
        <p:spPr bwMode="auto">
          <a:xfrm>
            <a:off x="6257925" y="3213100"/>
            <a:ext cx="407988" cy="280988"/>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R1</a:t>
            </a:r>
          </a:p>
        </p:txBody>
      </p:sp>
      <p:sp>
        <p:nvSpPr>
          <p:cNvPr id="12307" name="Rectangle 16"/>
          <p:cNvSpPr>
            <a:spLocks noChangeArrowheads="1"/>
          </p:cNvSpPr>
          <p:nvPr/>
        </p:nvSpPr>
        <p:spPr bwMode="auto">
          <a:xfrm>
            <a:off x="3929063" y="2667000"/>
            <a:ext cx="860425" cy="85725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Control </a:t>
            </a:r>
          </a:p>
          <a:p>
            <a:pPr defTabSz="762000">
              <a:lnSpc>
                <a:spcPct val="90000"/>
              </a:lnSpc>
            </a:pPr>
            <a:r>
              <a:rPr kumimoji="1" lang="en-US" altLang="ko-KR" sz="1400" b="1">
                <a:solidFill>
                  <a:srgbClr val="000000"/>
                </a:solidFill>
                <a:ea typeface="굴림" pitchFamily="50" charset="-127"/>
              </a:rPr>
              <a:t>Circuit</a:t>
            </a:r>
          </a:p>
          <a:p>
            <a:pPr defTabSz="762000">
              <a:lnSpc>
                <a:spcPct val="90000"/>
              </a:lnSpc>
            </a:pPr>
            <a:endParaRPr kumimoji="1" lang="en-US" altLang="ko-KR" sz="1400" b="1">
              <a:solidFill>
                <a:srgbClr val="000000"/>
              </a:solidFill>
              <a:ea typeface="굴림" pitchFamily="50" charset="-127"/>
            </a:endParaRPr>
          </a:p>
          <a:p>
            <a:pPr defTabSz="762000" latinLnBrk="1">
              <a:lnSpc>
                <a:spcPct val="90000"/>
              </a:lnSpc>
            </a:pPr>
            <a:endParaRPr kumimoji="1" lang="en-US" altLang="ko-KR" sz="1400" b="1">
              <a:solidFill>
                <a:srgbClr val="000000"/>
              </a:solidFill>
              <a:ea typeface="굴림" pitchFamily="50" charset="-127"/>
            </a:endParaRPr>
          </a:p>
        </p:txBody>
      </p:sp>
      <p:sp>
        <p:nvSpPr>
          <p:cNvPr id="12308" name="Line 19"/>
          <p:cNvSpPr>
            <a:spLocks noChangeShapeType="1"/>
          </p:cNvSpPr>
          <p:nvPr/>
        </p:nvSpPr>
        <p:spPr bwMode="auto">
          <a:xfrm>
            <a:off x="6519863" y="2962275"/>
            <a:ext cx="1587" cy="274638"/>
          </a:xfrm>
          <a:prstGeom prst="line">
            <a:avLst/>
          </a:prstGeom>
          <a:noFill/>
          <a:ln w="25400">
            <a:solidFill>
              <a:srgbClr val="000000"/>
            </a:solidFill>
            <a:round/>
            <a:headEnd type="triangle" w="med" len="med"/>
            <a:tailEnd/>
          </a:ln>
        </p:spPr>
        <p:txBody>
          <a:bodyPr wrap="none" anchor="ctr"/>
          <a:lstStyle/>
          <a:p>
            <a:endParaRPr lang="en-US"/>
          </a:p>
        </p:txBody>
      </p:sp>
      <p:sp>
        <p:nvSpPr>
          <p:cNvPr id="12309" name="Rectangle 20"/>
          <p:cNvSpPr>
            <a:spLocks noChangeArrowheads="1"/>
          </p:cNvSpPr>
          <p:nvPr/>
        </p:nvSpPr>
        <p:spPr bwMode="auto">
          <a:xfrm>
            <a:off x="5221288" y="2646363"/>
            <a:ext cx="5461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Load</a:t>
            </a:r>
          </a:p>
        </p:txBody>
      </p:sp>
      <p:sp>
        <p:nvSpPr>
          <p:cNvPr id="12310" name="Rectangle 21"/>
          <p:cNvSpPr>
            <a:spLocks noChangeArrowheads="1"/>
          </p:cNvSpPr>
          <p:nvPr/>
        </p:nvSpPr>
        <p:spPr bwMode="auto">
          <a:xfrm>
            <a:off x="4822825" y="2657475"/>
            <a:ext cx="300038" cy="280988"/>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P</a:t>
            </a:r>
          </a:p>
        </p:txBody>
      </p:sp>
      <p:sp>
        <p:nvSpPr>
          <p:cNvPr id="12311" name="Line 23"/>
          <p:cNvSpPr>
            <a:spLocks noChangeShapeType="1"/>
          </p:cNvSpPr>
          <p:nvPr/>
        </p:nvSpPr>
        <p:spPr bwMode="auto">
          <a:xfrm>
            <a:off x="4851400" y="2882900"/>
            <a:ext cx="993775" cy="4763"/>
          </a:xfrm>
          <a:prstGeom prst="line">
            <a:avLst/>
          </a:prstGeom>
          <a:noFill/>
          <a:ln w="25400">
            <a:solidFill>
              <a:srgbClr val="000000"/>
            </a:solidFill>
            <a:round/>
            <a:headEnd/>
            <a:tailEnd type="triangle" w="med" len="med"/>
          </a:ln>
        </p:spPr>
        <p:txBody>
          <a:bodyPr wrap="none" anchor="ctr"/>
          <a:lstStyle/>
          <a:p>
            <a:endParaRPr lang="en-US"/>
          </a:p>
        </p:txBody>
      </p:sp>
      <p:sp>
        <p:nvSpPr>
          <p:cNvPr id="12312" name="Line 27"/>
          <p:cNvSpPr>
            <a:spLocks noChangeShapeType="1"/>
          </p:cNvSpPr>
          <p:nvPr/>
        </p:nvSpPr>
        <p:spPr bwMode="auto">
          <a:xfrm flipH="1">
            <a:off x="6457950" y="3105150"/>
            <a:ext cx="130175" cy="44450"/>
          </a:xfrm>
          <a:prstGeom prst="line">
            <a:avLst/>
          </a:prstGeom>
          <a:noFill/>
          <a:ln w="25400">
            <a:solidFill>
              <a:srgbClr val="000000"/>
            </a:solidFill>
            <a:round/>
            <a:headEnd/>
            <a:tailEnd/>
          </a:ln>
        </p:spPr>
        <p:txBody>
          <a:bodyPr wrap="none" anchor="ctr"/>
          <a:lstStyle/>
          <a:p>
            <a:endParaRPr lang="en-US"/>
          </a:p>
        </p:txBody>
      </p:sp>
      <p:sp>
        <p:nvSpPr>
          <p:cNvPr id="12313" name="Rectangle 28"/>
          <p:cNvSpPr>
            <a:spLocks noChangeArrowheads="1"/>
          </p:cNvSpPr>
          <p:nvPr/>
        </p:nvSpPr>
        <p:spPr bwMode="auto">
          <a:xfrm>
            <a:off x="6540500" y="3021013"/>
            <a:ext cx="274638"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n</a:t>
            </a:r>
          </a:p>
        </p:txBody>
      </p:sp>
      <p:sp>
        <p:nvSpPr>
          <p:cNvPr id="12314" name="Freeform 29"/>
          <p:cNvSpPr>
            <a:spLocks/>
          </p:cNvSpPr>
          <p:nvPr/>
        </p:nvSpPr>
        <p:spPr bwMode="auto">
          <a:xfrm>
            <a:off x="4148138" y="4005263"/>
            <a:ext cx="1058862" cy="209550"/>
          </a:xfrm>
          <a:custGeom>
            <a:avLst/>
            <a:gdLst>
              <a:gd name="T0" fmla="*/ 0 w 593"/>
              <a:gd name="T1" fmla="*/ 2147483647 h 185"/>
              <a:gd name="T2" fmla="*/ 2147483647 w 593"/>
              <a:gd name="T3" fmla="*/ 2147483647 h 185"/>
              <a:gd name="T4" fmla="*/ 2147483647 w 593"/>
              <a:gd name="T5" fmla="*/ 0 h 185"/>
              <a:gd name="T6" fmla="*/ 2147483647 w 593"/>
              <a:gd name="T7" fmla="*/ 0 h 185"/>
              <a:gd name="T8" fmla="*/ 2147483647 w 593"/>
              <a:gd name="T9" fmla="*/ 2147483647 h 185"/>
              <a:gd name="T10" fmla="*/ 2147483647 w 593"/>
              <a:gd name="T11" fmla="*/ 2147483647 h 185"/>
              <a:gd name="T12" fmla="*/ 0 60000 65536"/>
              <a:gd name="T13" fmla="*/ 0 60000 65536"/>
              <a:gd name="T14" fmla="*/ 0 60000 65536"/>
              <a:gd name="T15" fmla="*/ 0 60000 65536"/>
              <a:gd name="T16" fmla="*/ 0 60000 65536"/>
              <a:gd name="T17" fmla="*/ 0 60000 65536"/>
              <a:gd name="T18" fmla="*/ 0 w 593"/>
              <a:gd name="T19" fmla="*/ 0 h 185"/>
              <a:gd name="T20" fmla="*/ 593 w 593"/>
              <a:gd name="T21" fmla="*/ 185 h 185"/>
            </a:gdLst>
            <a:ahLst/>
            <a:cxnLst>
              <a:cxn ang="T12">
                <a:pos x="T0" y="T1"/>
              </a:cxn>
              <a:cxn ang="T13">
                <a:pos x="T2" y="T3"/>
              </a:cxn>
              <a:cxn ang="T14">
                <a:pos x="T4" y="T5"/>
              </a:cxn>
              <a:cxn ang="T15">
                <a:pos x="T6" y="T7"/>
              </a:cxn>
              <a:cxn ang="T16">
                <a:pos x="T8" y="T9"/>
              </a:cxn>
              <a:cxn ang="T17">
                <a:pos x="T10" y="T11"/>
              </a:cxn>
            </a:cxnLst>
            <a:rect l="T18" t="T19" r="T20" b="T21"/>
            <a:pathLst>
              <a:path w="593" h="185">
                <a:moveTo>
                  <a:pt x="0" y="184"/>
                </a:moveTo>
                <a:lnTo>
                  <a:pt x="136" y="184"/>
                </a:lnTo>
                <a:lnTo>
                  <a:pt x="136" y="0"/>
                </a:lnTo>
                <a:lnTo>
                  <a:pt x="320" y="0"/>
                </a:lnTo>
                <a:lnTo>
                  <a:pt x="320" y="184"/>
                </a:lnTo>
                <a:lnTo>
                  <a:pt x="592" y="184"/>
                </a:lnTo>
              </a:path>
            </a:pathLst>
          </a:custGeom>
          <a:noFill/>
          <a:ln w="25400" cap="rnd">
            <a:solidFill>
              <a:srgbClr val="000000"/>
            </a:solidFill>
            <a:round/>
            <a:headEnd/>
            <a:tailEnd/>
          </a:ln>
        </p:spPr>
        <p:txBody>
          <a:bodyPr/>
          <a:lstStyle/>
          <a:p>
            <a:endParaRPr lang="en-US"/>
          </a:p>
        </p:txBody>
      </p:sp>
      <p:sp>
        <p:nvSpPr>
          <p:cNvPr id="12315" name="Arc 30"/>
          <p:cNvSpPr>
            <a:spLocks/>
          </p:cNvSpPr>
          <p:nvPr/>
        </p:nvSpPr>
        <p:spPr bwMode="auto">
          <a:xfrm>
            <a:off x="5159375" y="4000500"/>
            <a:ext cx="107950" cy="85725"/>
          </a:xfrm>
          <a:custGeom>
            <a:avLst/>
            <a:gdLst>
              <a:gd name="T0" fmla="*/ 2147483647 w 17464"/>
              <a:gd name="T1" fmla="*/ 2147483647 h 21600"/>
              <a:gd name="T2" fmla="*/ 0 w 17464"/>
              <a:gd name="T3" fmla="*/ 2147483647 h 21600"/>
              <a:gd name="T4" fmla="*/ 2147483647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p:spPr>
        <p:txBody>
          <a:bodyPr wrap="none" anchor="ctr"/>
          <a:lstStyle/>
          <a:p>
            <a:endParaRPr lang="en-US"/>
          </a:p>
        </p:txBody>
      </p:sp>
      <p:sp>
        <p:nvSpPr>
          <p:cNvPr id="12316" name="Freeform 32"/>
          <p:cNvSpPr>
            <a:spLocks/>
          </p:cNvSpPr>
          <p:nvPr/>
        </p:nvSpPr>
        <p:spPr bwMode="auto">
          <a:xfrm>
            <a:off x="5205413" y="4005263"/>
            <a:ext cx="801687" cy="209550"/>
          </a:xfrm>
          <a:custGeom>
            <a:avLst/>
            <a:gdLst>
              <a:gd name="T0" fmla="*/ 0 w 449"/>
              <a:gd name="T1" fmla="*/ 0 h 185"/>
              <a:gd name="T2" fmla="*/ 2147483647 w 449"/>
              <a:gd name="T3" fmla="*/ 0 h 185"/>
              <a:gd name="T4" fmla="*/ 2147483647 w 449"/>
              <a:gd name="T5" fmla="*/ 2147483647 h 185"/>
              <a:gd name="T6" fmla="*/ 2147483647 w 449"/>
              <a:gd name="T7" fmla="*/ 2147483647 h 185"/>
              <a:gd name="T8" fmla="*/ 0 60000 65536"/>
              <a:gd name="T9" fmla="*/ 0 60000 65536"/>
              <a:gd name="T10" fmla="*/ 0 60000 65536"/>
              <a:gd name="T11" fmla="*/ 0 60000 65536"/>
              <a:gd name="T12" fmla="*/ 0 w 449"/>
              <a:gd name="T13" fmla="*/ 0 h 185"/>
              <a:gd name="T14" fmla="*/ 449 w 449"/>
              <a:gd name="T15" fmla="*/ 185 h 185"/>
            </a:gdLst>
            <a:ahLst/>
            <a:cxnLst>
              <a:cxn ang="T8">
                <a:pos x="T0" y="T1"/>
              </a:cxn>
              <a:cxn ang="T9">
                <a:pos x="T2" y="T3"/>
              </a:cxn>
              <a:cxn ang="T10">
                <a:pos x="T4" y="T5"/>
              </a:cxn>
              <a:cxn ang="T11">
                <a:pos x="T6" y="T7"/>
              </a:cxn>
            </a:cxnLst>
            <a:rect l="T12" t="T13" r="T14" b="T15"/>
            <a:pathLst>
              <a:path w="449" h="185">
                <a:moveTo>
                  <a:pt x="0" y="0"/>
                </a:moveTo>
                <a:lnTo>
                  <a:pt x="176" y="0"/>
                </a:lnTo>
                <a:lnTo>
                  <a:pt x="176" y="184"/>
                </a:lnTo>
                <a:lnTo>
                  <a:pt x="448" y="184"/>
                </a:lnTo>
              </a:path>
            </a:pathLst>
          </a:custGeom>
          <a:noFill/>
          <a:ln w="25400" cap="rnd">
            <a:solidFill>
              <a:srgbClr val="000000"/>
            </a:solidFill>
            <a:round/>
            <a:headEnd/>
            <a:tailEnd/>
          </a:ln>
        </p:spPr>
        <p:txBody>
          <a:bodyPr/>
          <a:lstStyle/>
          <a:p>
            <a:endParaRPr lang="en-US"/>
          </a:p>
        </p:txBody>
      </p:sp>
      <p:sp>
        <p:nvSpPr>
          <p:cNvPr id="12317" name="Arc 33"/>
          <p:cNvSpPr>
            <a:spLocks/>
          </p:cNvSpPr>
          <p:nvPr/>
        </p:nvSpPr>
        <p:spPr bwMode="auto">
          <a:xfrm>
            <a:off x="5957888" y="4000500"/>
            <a:ext cx="109537" cy="85725"/>
          </a:xfrm>
          <a:custGeom>
            <a:avLst/>
            <a:gdLst>
              <a:gd name="T0" fmla="*/ 2147483647 w 17464"/>
              <a:gd name="T1" fmla="*/ 2147483647 h 21600"/>
              <a:gd name="T2" fmla="*/ 0 w 17464"/>
              <a:gd name="T3" fmla="*/ 2147483647 h 21600"/>
              <a:gd name="T4" fmla="*/ 2147483647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p:spPr>
        <p:txBody>
          <a:bodyPr wrap="none" anchor="ctr"/>
          <a:lstStyle/>
          <a:p>
            <a:endParaRPr lang="en-US"/>
          </a:p>
        </p:txBody>
      </p:sp>
      <p:sp>
        <p:nvSpPr>
          <p:cNvPr id="12318" name="Line 34"/>
          <p:cNvSpPr>
            <a:spLocks noChangeShapeType="1"/>
          </p:cNvSpPr>
          <p:nvPr/>
        </p:nvSpPr>
        <p:spPr bwMode="auto">
          <a:xfrm flipV="1">
            <a:off x="6011863" y="4067175"/>
            <a:ext cx="0" cy="155575"/>
          </a:xfrm>
          <a:prstGeom prst="line">
            <a:avLst/>
          </a:prstGeom>
          <a:noFill/>
          <a:ln w="25400">
            <a:solidFill>
              <a:srgbClr val="000000"/>
            </a:solidFill>
            <a:round/>
            <a:headEnd/>
            <a:tailEnd/>
          </a:ln>
        </p:spPr>
        <p:txBody>
          <a:bodyPr wrap="none" anchor="ctr"/>
          <a:lstStyle/>
          <a:p>
            <a:endParaRPr lang="en-US"/>
          </a:p>
        </p:txBody>
      </p:sp>
      <p:sp>
        <p:nvSpPr>
          <p:cNvPr id="12319" name="Freeform 35"/>
          <p:cNvSpPr>
            <a:spLocks/>
          </p:cNvSpPr>
          <p:nvPr/>
        </p:nvSpPr>
        <p:spPr bwMode="auto">
          <a:xfrm>
            <a:off x="6005513" y="4005263"/>
            <a:ext cx="1455737" cy="209550"/>
          </a:xfrm>
          <a:custGeom>
            <a:avLst/>
            <a:gdLst>
              <a:gd name="T0" fmla="*/ 0 w 817"/>
              <a:gd name="T1" fmla="*/ 0 h 185"/>
              <a:gd name="T2" fmla="*/ 2147483647 w 817"/>
              <a:gd name="T3" fmla="*/ 0 h 185"/>
              <a:gd name="T4" fmla="*/ 2147483647 w 817"/>
              <a:gd name="T5" fmla="*/ 2147483647 h 185"/>
              <a:gd name="T6" fmla="*/ 2147483647 w 817"/>
              <a:gd name="T7" fmla="*/ 2147483647 h 185"/>
              <a:gd name="T8" fmla="*/ 2147483647 w 817"/>
              <a:gd name="T9" fmla="*/ 0 h 185"/>
              <a:gd name="T10" fmla="*/ 2147483647 w 817"/>
              <a:gd name="T11" fmla="*/ 0 h 185"/>
              <a:gd name="T12" fmla="*/ 2147483647 w 817"/>
              <a:gd name="T13" fmla="*/ 2147483647 h 185"/>
              <a:gd name="T14" fmla="*/ 2147483647 w 817"/>
              <a:gd name="T15" fmla="*/ 2147483647 h 185"/>
              <a:gd name="T16" fmla="*/ 0 60000 65536"/>
              <a:gd name="T17" fmla="*/ 0 60000 65536"/>
              <a:gd name="T18" fmla="*/ 0 60000 65536"/>
              <a:gd name="T19" fmla="*/ 0 60000 65536"/>
              <a:gd name="T20" fmla="*/ 0 60000 65536"/>
              <a:gd name="T21" fmla="*/ 0 60000 65536"/>
              <a:gd name="T22" fmla="*/ 0 60000 65536"/>
              <a:gd name="T23" fmla="*/ 0 60000 65536"/>
              <a:gd name="T24" fmla="*/ 0 w 817"/>
              <a:gd name="T25" fmla="*/ 0 h 185"/>
              <a:gd name="T26" fmla="*/ 817 w 817"/>
              <a:gd name="T27" fmla="*/ 185 h 1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17" h="185">
                <a:moveTo>
                  <a:pt x="0" y="0"/>
                </a:moveTo>
                <a:lnTo>
                  <a:pt x="184" y="0"/>
                </a:lnTo>
                <a:lnTo>
                  <a:pt x="184" y="184"/>
                </a:lnTo>
                <a:lnTo>
                  <a:pt x="456" y="184"/>
                </a:lnTo>
                <a:lnTo>
                  <a:pt x="456" y="0"/>
                </a:lnTo>
                <a:lnTo>
                  <a:pt x="640" y="0"/>
                </a:lnTo>
                <a:lnTo>
                  <a:pt x="640" y="184"/>
                </a:lnTo>
                <a:lnTo>
                  <a:pt x="816" y="184"/>
                </a:lnTo>
              </a:path>
            </a:pathLst>
          </a:custGeom>
          <a:noFill/>
          <a:ln w="25400" cap="rnd">
            <a:solidFill>
              <a:srgbClr val="000000"/>
            </a:solidFill>
            <a:round/>
            <a:headEnd/>
            <a:tailEnd/>
          </a:ln>
        </p:spPr>
        <p:txBody>
          <a:bodyPr/>
          <a:lstStyle/>
          <a:p>
            <a:endParaRPr lang="en-US"/>
          </a:p>
        </p:txBody>
      </p:sp>
      <p:sp>
        <p:nvSpPr>
          <p:cNvPr id="12320" name="Rectangle 36"/>
          <p:cNvSpPr>
            <a:spLocks noChangeArrowheads="1"/>
          </p:cNvSpPr>
          <p:nvPr/>
        </p:nvSpPr>
        <p:spPr bwMode="auto">
          <a:xfrm>
            <a:off x="3390900" y="4111625"/>
            <a:ext cx="663575" cy="280988"/>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Clock</a:t>
            </a:r>
          </a:p>
        </p:txBody>
      </p:sp>
      <p:sp>
        <p:nvSpPr>
          <p:cNvPr id="12321" name="Rectangle 37"/>
          <p:cNvSpPr>
            <a:spLocks noChangeArrowheads="1"/>
          </p:cNvSpPr>
          <p:nvPr/>
        </p:nvSpPr>
        <p:spPr bwMode="auto">
          <a:xfrm>
            <a:off x="3405188" y="4529138"/>
            <a:ext cx="603250" cy="28098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Load</a:t>
            </a:r>
          </a:p>
        </p:txBody>
      </p:sp>
      <p:sp>
        <p:nvSpPr>
          <p:cNvPr id="12322" name="Line 38"/>
          <p:cNvSpPr>
            <a:spLocks noChangeShapeType="1"/>
          </p:cNvSpPr>
          <p:nvPr/>
        </p:nvSpPr>
        <p:spPr bwMode="auto">
          <a:xfrm>
            <a:off x="4076700" y="4625975"/>
            <a:ext cx="1112838" cy="0"/>
          </a:xfrm>
          <a:prstGeom prst="line">
            <a:avLst/>
          </a:prstGeom>
          <a:noFill/>
          <a:ln w="25400">
            <a:solidFill>
              <a:srgbClr val="000000"/>
            </a:solidFill>
            <a:round/>
            <a:headEnd/>
            <a:tailEnd/>
          </a:ln>
        </p:spPr>
        <p:txBody>
          <a:bodyPr wrap="none" anchor="ctr"/>
          <a:lstStyle/>
          <a:p>
            <a:endParaRPr lang="en-US"/>
          </a:p>
        </p:txBody>
      </p:sp>
      <p:sp>
        <p:nvSpPr>
          <p:cNvPr id="12323" name="Line 39"/>
          <p:cNvSpPr>
            <a:spLocks noChangeShapeType="1"/>
          </p:cNvSpPr>
          <p:nvPr/>
        </p:nvSpPr>
        <p:spPr bwMode="auto">
          <a:xfrm flipH="1">
            <a:off x="5197475" y="4421188"/>
            <a:ext cx="107950" cy="209550"/>
          </a:xfrm>
          <a:prstGeom prst="line">
            <a:avLst/>
          </a:prstGeom>
          <a:noFill/>
          <a:ln w="25400">
            <a:solidFill>
              <a:srgbClr val="000000"/>
            </a:solidFill>
            <a:round/>
            <a:headEnd/>
            <a:tailEnd/>
          </a:ln>
        </p:spPr>
        <p:txBody>
          <a:bodyPr wrap="none" anchor="ctr"/>
          <a:lstStyle/>
          <a:p>
            <a:endParaRPr lang="en-US"/>
          </a:p>
        </p:txBody>
      </p:sp>
      <p:sp>
        <p:nvSpPr>
          <p:cNvPr id="12324" name="Freeform 40"/>
          <p:cNvSpPr>
            <a:spLocks/>
          </p:cNvSpPr>
          <p:nvPr/>
        </p:nvSpPr>
        <p:spPr bwMode="auto">
          <a:xfrm>
            <a:off x="5305425" y="4418013"/>
            <a:ext cx="2155825" cy="204787"/>
          </a:xfrm>
          <a:custGeom>
            <a:avLst/>
            <a:gdLst>
              <a:gd name="T0" fmla="*/ 0 w 1225"/>
              <a:gd name="T1" fmla="*/ 0 h 177"/>
              <a:gd name="T2" fmla="*/ 2147483647 w 1225"/>
              <a:gd name="T3" fmla="*/ 0 h 177"/>
              <a:gd name="T4" fmla="*/ 2147483647 w 1225"/>
              <a:gd name="T5" fmla="*/ 2147483647 h 177"/>
              <a:gd name="T6" fmla="*/ 2147483647 w 1225"/>
              <a:gd name="T7" fmla="*/ 2147483647 h 177"/>
              <a:gd name="T8" fmla="*/ 0 60000 65536"/>
              <a:gd name="T9" fmla="*/ 0 60000 65536"/>
              <a:gd name="T10" fmla="*/ 0 60000 65536"/>
              <a:gd name="T11" fmla="*/ 0 60000 65536"/>
              <a:gd name="T12" fmla="*/ 0 w 1225"/>
              <a:gd name="T13" fmla="*/ 0 h 177"/>
              <a:gd name="T14" fmla="*/ 1225 w 1225"/>
              <a:gd name="T15" fmla="*/ 177 h 177"/>
            </a:gdLst>
            <a:ahLst/>
            <a:cxnLst>
              <a:cxn ang="T8">
                <a:pos x="T0" y="T1"/>
              </a:cxn>
              <a:cxn ang="T9">
                <a:pos x="T2" y="T3"/>
              </a:cxn>
              <a:cxn ang="T10">
                <a:pos x="T4" y="T5"/>
              </a:cxn>
              <a:cxn ang="T11">
                <a:pos x="T6" y="T7"/>
              </a:cxn>
            </a:cxnLst>
            <a:rect l="T12" t="T13" r="T14" b="T15"/>
            <a:pathLst>
              <a:path w="1225" h="177">
                <a:moveTo>
                  <a:pt x="0" y="0"/>
                </a:moveTo>
                <a:lnTo>
                  <a:pt x="408" y="0"/>
                </a:lnTo>
                <a:lnTo>
                  <a:pt x="456" y="176"/>
                </a:lnTo>
                <a:lnTo>
                  <a:pt x="1224" y="176"/>
                </a:lnTo>
              </a:path>
            </a:pathLst>
          </a:custGeom>
          <a:noFill/>
          <a:ln w="25400" cap="rnd">
            <a:solidFill>
              <a:srgbClr val="000000"/>
            </a:solidFill>
            <a:round/>
            <a:headEnd/>
            <a:tailEnd/>
          </a:ln>
        </p:spPr>
        <p:txBody>
          <a:bodyPr/>
          <a:lstStyle/>
          <a:p>
            <a:endParaRPr lang="en-US"/>
          </a:p>
        </p:txBody>
      </p:sp>
      <p:sp>
        <p:nvSpPr>
          <p:cNvPr id="12325" name="Rectangle 41"/>
          <p:cNvSpPr>
            <a:spLocks noChangeArrowheads="1"/>
          </p:cNvSpPr>
          <p:nvPr/>
        </p:nvSpPr>
        <p:spPr bwMode="auto">
          <a:xfrm>
            <a:off x="5026025" y="3752850"/>
            <a:ext cx="239713" cy="280988"/>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t</a:t>
            </a:r>
          </a:p>
        </p:txBody>
      </p:sp>
      <p:sp>
        <p:nvSpPr>
          <p:cNvPr id="12326" name="Rectangle 42"/>
          <p:cNvSpPr>
            <a:spLocks noChangeArrowheads="1"/>
          </p:cNvSpPr>
          <p:nvPr/>
        </p:nvSpPr>
        <p:spPr bwMode="auto">
          <a:xfrm>
            <a:off x="5737225" y="3762375"/>
            <a:ext cx="441325" cy="280988"/>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t+1</a:t>
            </a:r>
          </a:p>
        </p:txBody>
      </p:sp>
      <p:sp>
        <p:nvSpPr>
          <p:cNvPr id="12327" name="Freeform 43"/>
          <p:cNvSpPr>
            <a:spLocks/>
          </p:cNvSpPr>
          <p:nvPr/>
        </p:nvSpPr>
        <p:spPr bwMode="auto">
          <a:xfrm>
            <a:off x="7100888" y="2824163"/>
            <a:ext cx="101600" cy="109537"/>
          </a:xfrm>
          <a:custGeom>
            <a:avLst/>
            <a:gdLst>
              <a:gd name="T0" fmla="*/ 2147483647 w 57"/>
              <a:gd name="T1" fmla="*/ 0 h 97"/>
              <a:gd name="T2" fmla="*/ 0 w 57"/>
              <a:gd name="T3" fmla="*/ 2147483647 h 97"/>
              <a:gd name="T4" fmla="*/ 2147483647 w 57"/>
              <a:gd name="T5" fmla="*/ 2147483647 h 97"/>
              <a:gd name="T6" fmla="*/ 0 60000 65536"/>
              <a:gd name="T7" fmla="*/ 0 60000 65536"/>
              <a:gd name="T8" fmla="*/ 0 60000 65536"/>
              <a:gd name="T9" fmla="*/ 0 w 57"/>
              <a:gd name="T10" fmla="*/ 0 h 97"/>
              <a:gd name="T11" fmla="*/ 57 w 57"/>
              <a:gd name="T12" fmla="*/ 97 h 97"/>
            </a:gdLst>
            <a:ahLst/>
            <a:cxnLst>
              <a:cxn ang="T6">
                <a:pos x="T0" y="T1"/>
              </a:cxn>
              <a:cxn ang="T7">
                <a:pos x="T2" y="T3"/>
              </a:cxn>
              <a:cxn ang="T8">
                <a:pos x="T4" y="T5"/>
              </a:cxn>
            </a:cxnLst>
            <a:rect l="T9" t="T10" r="T11" b="T12"/>
            <a:pathLst>
              <a:path w="57" h="97">
                <a:moveTo>
                  <a:pt x="56" y="0"/>
                </a:moveTo>
                <a:lnTo>
                  <a:pt x="0" y="56"/>
                </a:lnTo>
                <a:lnTo>
                  <a:pt x="56" y="96"/>
                </a:lnTo>
              </a:path>
            </a:pathLst>
          </a:custGeom>
          <a:noFill/>
          <a:ln w="25400" cap="rnd">
            <a:solidFill>
              <a:srgbClr val="000000"/>
            </a:solidFill>
            <a:round/>
            <a:headEnd/>
            <a:tailEnd/>
          </a:ln>
        </p:spPr>
        <p:txBody>
          <a:bodyPr/>
          <a:lstStyle/>
          <a:p>
            <a:endParaRPr lang="en-US"/>
          </a:p>
        </p:txBody>
      </p:sp>
      <p:sp>
        <p:nvSpPr>
          <p:cNvPr id="12328" name="Line 54"/>
          <p:cNvSpPr>
            <a:spLocks noChangeShapeType="1"/>
          </p:cNvSpPr>
          <p:nvPr/>
        </p:nvSpPr>
        <p:spPr bwMode="auto">
          <a:xfrm flipH="1">
            <a:off x="7205663" y="2894013"/>
            <a:ext cx="295275" cy="0"/>
          </a:xfrm>
          <a:prstGeom prst="line">
            <a:avLst/>
          </a:prstGeom>
          <a:noFill/>
          <a:ln w="25400">
            <a:solidFill>
              <a:schemeClr val="tx1"/>
            </a:solidFill>
            <a:round/>
            <a:headEnd/>
            <a:tailEnd type="triangle" w="med" len="med"/>
          </a:ln>
        </p:spPr>
        <p:txBody>
          <a:bodyPr wrap="none" anchor="ctr"/>
          <a:lstStyle/>
          <a:p>
            <a:endParaRPr lang="en-US"/>
          </a:p>
        </p:txBody>
      </p:sp>
      <p:sp>
        <p:nvSpPr>
          <p:cNvPr id="12329" name="Line 57"/>
          <p:cNvSpPr>
            <a:spLocks noChangeShapeType="1"/>
          </p:cNvSpPr>
          <p:nvPr/>
        </p:nvSpPr>
        <p:spPr bwMode="auto">
          <a:xfrm flipV="1">
            <a:off x="5208588" y="4048125"/>
            <a:ext cx="0" cy="155575"/>
          </a:xfrm>
          <a:prstGeom prst="line">
            <a:avLst/>
          </a:prstGeom>
          <a:noFill/>
          <a:ln w="25400">
            <a:solidFill>
              <a:srgbClr val="000000"/>
            </a:solidFill>
            <a:round/>
            <a:headEnd/>
            <a:tailEnd/>
          </a:ln>
        </p:spPr>
        <p:txBody>
          <a:bodyPr wrap="none" anchor="ctr"/>
          <a:lstStyle/>
          <a:p>
            <a:endParaRPr lang="en-US"/>
          </a:p>
        </p:txBody>
      </p:sp>
      <p:sp>
        <p:nvSpPr>
          <p:cNvPr id="12330" name="Freeform 58"/>
          <p:cNvSpPr>
            <a:spLocks/>
          </p:cNvSpPr>
          <p:nvPr/>
        </p:nvSpPr>
        <p:spPr bwMode="auto">
          <a:xfrm>
            <a:off x="7107238" y="3278188"/>
            <a:ext cx="101600" cy="109537"/>
          </a:xfrm>
          <a:custGeom>
            <a:avLst/>
            <a:gdLst>
              <a:gd name="T0" fmla="*/ 2147483647 w 57"/>
              <a:gd name="T1" fmla="*/ 0 h 97"/>
              <a:gd name="T2" fmla="*/ 0 w 57"/>
              <a:gd name="T3" fmla="*/ 2147483647 h 97"/>
              <a:gd name="T4" fmla="*/ 2147483647 w 57"/>
              <a:gd name="T5" fmla="*/ 2147483647 h 97"/>
              <a:gd name="T6" fmla="*/ 0 60000 65536"/>
              <a:gd name="T7" fmla="*/ 0 60000 65536"/>
              <a:gd name="T8" fmla="*/ 0 60000 65536"/>
              <a:gd name="T9" fmla="*/ 0 w 57"/>
              <a:gd name="T10" fmla="*/ 0 h 97"/>
              <a:gd name="T11" fmla="*/ 57 w 57"/>
              <a:gd name="T12" fmla="*/ 97 h 97"/>
            </a:gdLst>
            <a:ahLst/>
            <a:cxnLst>
              <a:cxn ang="T6">
                <a:pos x="T0" y="T1"/>
              </a:cxn>
              <a:cxn ang="T7">
                <a:pos x="T2" y="T3"/>
              </a:cxn>
              <a:cxn ang="T8">
                <a:pos x="T4" y="T5"/>
              </a:cxn>
            </a:cxnLst>
            <a:rect l="T9" t="T10" r="T11" b="T12"/>
            <a:pathLst>
              <a:path w="57" h="97">
                <a:moveTo>
                  <a:pt x="56" y="0"/>
                </a:moveTo>
                <a:lnTo>
                  <a:pt x="0" y="56"/>
                </a:lnTo>
                <a:lnTo>
                  <a:pt x="56" y="96"/>
                </a:lnTo>
              </a:path>
            </a:pathLst>
          </a:custGeom>
          <a:noFill/>
          <a:ln w="25400" cap="rnd">
            <a:solidFill>
              <a:srgbClr val="000000"/>
            </a:solidFill>
            <a:round/>
            <a:headEnd/>
            <a:tailEnd/>
          </a:ln>
        </p:spPr>
        <p:txBody>
          <a:bodyPr/>
          <a:lstStyle/>
          <a:p>
            <a:endParaRPr lang="en-US"/>
          </a:p>
        </p:txBody>
      </p:sp>
      <p:sp>
        <p:nvSpPr>
          <p:cNvPr id="12331" name="Line 60"/>
          <p:cNvSpPr>
            <a:spLocks noChangeShapeType="1"/>
          </p:cNvSpPr>
          <p:nvPr/>
        </p:nvSpPr>
        <p:spPr bwMode="auto">
          <a:xfrm>
            <a:off x="7400925" y="2400300"/>
            <a:ext cx="0" cy="933450"/>
          </a:xfrm>
          <a:prstGeom prst="line">
            <a:avLst/>
          </a:prstGeom>
          <a:noFill/>
          <a:ln w="25400">
            <a:solidFill>
              <a:schemeClr val="tx1"/>
            </a:solidFill>
            <a:round/>
            <a:headEnd/>
            <a:tailEnd/>
          </a:ln>
        </p:spPr>
        <p:txBody>
          <a:bodyPr wrap="none"/>
          <a:lstStyle/>
          <a:p>
            <a:endParaRPr lang="en-US"/>
          </a:p>
        </p:txBody>
      </p:sp>
      <p:sp>
        <p:nvSpPr>
          <p:cNvPr id="12332" name="Line 61"/>
          <p:cNvSpPr>
            <a:spLocks noChangeShapeType="1"/>
          </p:cNvSpPr>
          <p:nvPr/>
        </p:nvSpPr>
        <p:spPr bwMode="auto">
          <a:xfrm>
            <a:off x="7210425" y="3333750"/>
            <a:ext cx="190500" cy="0"/>
          </a:xfrm>
          <a:prstGeom prst="line">
            <a:avLst/>
          </a:prstGeom>
          <a:noFill/>
          <a:ln w="25400">
            <a:solidFill>
              <a:schemeClr val="tx1"/>
            </a:solidFill>
            <a:round/>
            <a:headEnd type="triangle" w="med" len="med"/>
            <a:tailEnd/>
          </a:ln>
        </p:spPr>
        <p:txBody>
          <a:bodyPr wrap="none"/>
          <a:lstStyle/>
          <a:p>
            <a:endParaRPr lang="en-US"/>
          </a:p>
        </p:txBody>
      </p:sp>
      <p:sp>
        <p:nvSpPr>
          <p:cNvPr id="12333" name="Line 62"/>
          <p:cNvSpPr>
            <a:spLocks noChangeShapeType="1"/>
          </p:cNvSpPr>
          <p:nvPr/>
        </p:nvSpPr>
        <p:spPr bwMode="auto">
          <a:xfrm flipH="1">
            <a:off x="4419600" y="2419350"/>
            <a:ext cx="2971800" cy="0"/>
          </a:xfrm>
          <a:prstGeom prst="line">
            <a:avLst/>
          </a:prstGeom>
          <a:noFill/>
          <a:ln w="25400">
            <a:solidFill>
              <a:schemeClr val="tx1"/>
            </a:solidFill>
            <a:round/>
            <a:headEnd/>
            <a:tailEnd/>
          </a:ln>
        </p:spPr>
        <p:txBody>
          <a:bodyPr wrap="none"/>
          <a:lstStyle/>
          <a:p>
            <a:endParaRPr lang="en-US"/>
          </a:p>
        </p:txBody>
      </p:sp>
      <p:sp>
        <p:nvSpPr>
          <p:cNvPr id="12334" name="Line 63"/>
          <p:cNvSpPr>
            <a:spLocks noChangeShapeType="1"/>
          </p:cNvSpPr>
          <p:nvPr/>
        </p:nvSpPr>
        <p:spPr bwMode="auto">
          <a:xfrm>
            <a:off x="4429125" y="2419350"/>
            <a:ext cx="0" cy="219075"/>
          </a:xfrm>
          <a:prstGeom prst="line">
            <a:avLst/>
          </a:prstGeom>
          <a:noFill/>
          <a:ln w="25400">
            <a:solidFill>
              <a:schemeClr val="tx1"/>
            </a:solidFill>
            <a:round/>
            <a:headEnd/>
            <a:tailEnd type="triangle" w="med" len="med"/>
          </a:ln>
        </p:spPr>
        <p:txBody>
          <a:bodyPr wrap="none"/>
          <a:lstStyle/>
          <a:p>
            <a:endParaRPr lang="en-US"/>
          </a:p>
        </p:txBody>
      </p:sp>
      <p:sp>
        <p:nvSpPr>
          <p:cNvPr id="12335" name="Oval 64"/>
          <p:cNvSpPr>
            <a:spLocks noChangeArrowheads="1"/>
          </p:cNvSpPr>
          <p:nvPr/>
        </p:nvSpPr>
        <p:spPr bwMode="auto">
          <a:xfrm>
            <a:off x="7353300" y="2847975"/>
            <a:ext cx="88900" cy="88900"/>
          </a:xfrm>
          <a:prstGeom prst="ellipse">
            <a:avLst/>
          </a:prstGeom>
          <a:solidFill>
            <a:schemeClr val="tx1"/>
          </a:solidFill>
          <a:ln w="25400">
            <a:solidFill>
              <a:schemeClr val="tx1"/>
            </a:solidFill>
            <a:round/>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12336" name="Text Box 65"/>
          <p:cNvSpPr txBox="1">
            <a:spLocks noChangeArrowheads="1"/>
          </p:cNvSpPr>
          <p:nvPr/>
        </p:nvSpPr>
        <p:spPr bwMode="auto">
          <a:xfrm>
            <a:off x="276225" y="5334000"/>
            <a:ext cx="8867775" cy="1077913"/>
          </a:xfrm>
          <a:prstGeom prst="rect">
            <a:avLst/>
          </a:prstGeom>
          <a:noFill/>
          <a:ln w="25400">
            <a:noFill/>
            <a:miter lim="800000"/>
            <a:headEnd/>
            <a:tailEnd/>
          </a:ln>
        </p:spPr>
        <p:txBody>
          <a:bodyPr wrap="none">
            <a:spAutoFit/>
          </a:bodyPr>
          <a:lstStyle/>
          <a:p>
            <a:pPr>
              <a:lnSpc>
                <a:spcPct val="90000"/>
              </a:lnSpc>
              <a:buFontTx/>
              <a:buChar char="•"/>
            </a:pPr>
            <a:r>
              <a:rPr kumimoji="1" lang="en-US" altLang="ko-KR" sz="2400">
                <a:solidFill>
                  <a:srgbClr val="000000"/>
                </a:solidFill>
                <a:latin typeface="Times New Roman" pitchFamily="18" charset="0"/>
                <a:ea typeface="굴림" pitchFamily="50" charset="-127"/>
              </a:rPr>
              <a:t> The same clock controls the circuits that generate the control function</a:t>
            </a:r>
          </a:p>
          <a:p>
            <a:pPr>
              <a:lnSpc>
                <a:spcPct val="90000"/>
              </a:lnSpc>
            </a:pPr>
            <a:r>
              <a:rPr kumimoji="1" lang="en-US" altLang="ko-KR" sz="2400">
                <a:solidFill>
                  <a:srgbClr val="000000"/>
                </a:solidFill>
                <a:latin typeface="Times New Roman" pitchFamily="18" charset="0"/>
                <a:ea typeface="굴림" pitchFamily="50" charset="-127"/>
              </a:rPr>
              <a:t>   and the destination register</a:t>
            </a:r>
          </a:p>
          <a:p>
            <a:pPr>
              <a:lnSpc>
                <a:spcPct val="90000"/>
              </a:lnSpc>
              <a:buFontTx/>
              <a:buChar char="•"/>
            </a:pPr>
            <a:r>
              <a:rPr kumimoji="1" lang="en-US" altLang="ko-KR" sz="2400">
                <a:solidFill>
                  <a:srgbClr val="000000"/>
                </a:solidFill>
                <a:latin typeface="Times New Roman" pitchFamily="18" charset="0"/>
                <a:ea typeface="굴림" pitchFamily="50" charset="-127"/>
              </a:rPr>
              <a:t> Registers are assumed to use </a:t>
            </a:r>
            <a:r>
              <a:rPr kumimoji="1" lang="en-US" altLang="ko-KR" sz="2400" i="1">
                <a:solidFill>
                  <a:srgbClr val="000000"/>
                </a:solidFill>
                <a:latin typeface="Times New Roman" pitchFamily="18" charset="0"/>
                <a:ea typeface="굴림" pitchFamily="50" charset="-127"/>
              </a:rPr>
              <a:t>positive-edge-triggered</a:t>
            </a:r>
            <a:r>
              <a:rPr kumimoji="1" lang="en-US" altLang="ko-KR" sz="2400">
                <a:solidFill>
                  <a:srgbClr val="000000"/>
                </a:solidFill>
                <a:latin typeface="Times New Roman" pitchFamily="18" charset="0"/>
                <a:ea typeface="굴림" pitchFamily="50" charset="-127"/>
              </a:rPr>
              <a:t> flip-flops</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0"/>
            <a:ext cx="9144000" cy="1600200"/>
          </a:xfrm>
        </p:spPr>
        <p:txBody>
          <a:bodyPr>
            <a:normAutofit/>
          </a:bodyPr>
          <a:lstStyle/>
          <a:p>
            <a:r>
              <a:rPr lang="en-US" b="1" dirty="0">
                <a:solidFill>
                  <a:srgbClr val="FF0000"/>
                </a:solidFill>
              </a:rPr>
              <a:t>What is Computer Organization and Computer Architecture?</a:t>
            </a:r>
          </a:p>
        </p:txBody>
      </p:sp>
      <p:sp>
        <p:nvSpPr>
          <p:cNvPr id="56323" name="Rectangle 3"/>
          <p:cNvSpPr>
            <a:spLocks noGrp="1" noChangeArrowheads="1"/>
          </p:cNvSpPr>
          <p:nvPr>
            <p:ph type="body" idx="1"/>
          </p:nvPr>
        </p:nvSpPr>
        <p:spPr>
          <a:xfrm>
            <a:off x="457200" y="1447800"/>
            <a:ext cx="8229600" cy="5257800"/>
          </a:xfrm>
        </p:spPr>
        <p:txBody>
          <a:bodyPr>
            <a:normAutofit/>
          </a:bodyPr>
          <a:lstStyle/>
          <a:p>
            <a:r>
              <a:rPr lang="en-US" b="1" dirty="0"/>
              <a:t>Computer Organization </a:t>
            </a:r>
            <a:r>
              <a:rPr lang="en-US" dirty="0"/>
              <a:t>is concerned with the way hardware components operate and the way they are connected together to form the computer system.</a:t>
            </a:r>
          </a:p>
          <a:p>
            <a:r>
              <a:rPr lang="en-US" b="1" dirty="0"/>
              <a:t>Computer Architecture </a:t>
            </a:r>
            <a:r>
              <a:rPr lang="en-US" dirty="0"/>
              <a:t>is concerned with the structure and behavior of the computer seen by the user.</a:t>
            </a:r>
          </a:p>
          <a:p>
            <a:pPr>
              <a:buFont typeface="Wingdings" pitchFamily="2" charset="2"/>
              <a:buChar char="ü"/>
            </a:pPr>
            <a:r>
              <a:rPr lang="en-US" dirty="0"/>
              <a:t>    It includes the information, formats, the instruction set and techniques for addressing memory.</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Footer Placeholder 4"/>
          <p:cNvSpPr>
            <a:spLocks noGrp="1"/>
          </p:cNvSpPr>
          <p:nvPr>
            <p:ph type="ftr" sz="quarter" idx="11"/>
          </p:nvPr>
        </p:nvSpPr>
        <p:spPr/>
        <p:txBody>
          <a:bodyPr/>
          <a:lstStyle/>
          <a:p>
            <a:r>
              <a:rPr lang="en-US"/>
              <a:t>Computer Architecture BCA-203 by Ruby Dahiya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2"/>
          <p:cNvSpPr>
            <a:spLocks noGrp="1"/>
          </p:cNvSpPr>
          <p:nvPr>
            <p:ph type="ftr" sz="quarter" idx="11"/>
          </p:nvPr>
        </p:nvSpPr>
        <p:spPr>
          <a:noFill/>
        </p:spPr>
        <p:txBody>
          <a:bodyPr/>
          <a:lstStyle/>
          <a:p>
            <a:r>
              <a:rPr lang="en-US"/>
              <a:t>Computer Architecture BCA- 203 by Ruby Dahiya</a:t>
            </a:r>
          </a:p>
        </p:txBody>
      </p:sp>
      <p:sp>
        <p:nvSpPr>
          <p:cNvPr id="13315" name="Slide Number Placeholder 3"/>
          <p:cNvSpPr>
            <a:spLocks noGrp="1"/>
          </p:cNvSpPr>
          <p:nvPr>
            <p:ph type="sldNum" sz="quarter" idx="12"/>
          </p:nvPr>
        </p:nvSpPr>
        <p:spPr>
          <a:noFill/>
        </p:spPr>
        <p:txBody>
          <a:bodyPr/>
          <a:lstStyle/>
          <a:p>
            <a:fld id="{DD1934DD-214A-4ACA-A8D4-E96361E09578}" type="slidenum">
              <a:rPr lang="en-US" smtClean="0"/>
              <a:pPr/>
              <a:t>20</a:t>
            </a:fld>
            <a:endParaRPr lang="en-US"/>
          </a:p>
        </p:txBody>
      </p:sp>
      <p:sp>
        <p:nvSpPr>
          <p:cNvPr id="13316" name="Rectangle 2"/>
          <p:cNvSpPr>
            <a:spLocks noGrp="1" noChangeArrowheads="1"/>
          </p:cNvSpPr>
          <p:nvPr>
            <p:ph type="title" idx="4294967295"/>
          </p:nvPr>
        </p:nvSpPr>
        <p:spPr>
          <a:xfrm>
            <a:off x="0" y="314325"/>
            <a:ext cx="8809038" cy="660400"/>
          </a:xfrm>
          <a:noFill/>
        </p:spPr>
        <p:txBody>
          <a:bodyPr lIns="63500" tIns="25400" rIns="63500" bIns="25400" anchor="t">
            <a:spAutoFit/>
          </a:bodyPr>
          <a:lstStyle/>
          <a:p>
            <a:pPr eaLnBrk="1" hangingPunct="1"/>
            <a:r>
              <a:rPr lang="en-US" altLang="ko-KR" sz="4000" b="1">
                <a:solidFill>
                  <a:srgbClr val="FF0000"/>
                </a:solidFill>
                <a:ea typeface="굴림" pitchFamily="50" charset="-127"/>
              </a:rPr>
              <a:t>Simultaneous Operations</a:t>
            </a:r>
          </a:p>
        </p:txBody>
      </p:sp>
      <p:sp>
        <p:nvSpPr>
          <p:cNvPr id="13317" name="Rectangle 4"/>
          <p:cNvSpPr>
            <a:spLocks noGrp="1" noChangeArrowheads="1"/>
          </p:cNvSpPr>
          <p:nvPr>
            <p:ph type="body" idx="4294967295"/>
          </p:nvPr>
        </p:nvSpPr>
        <p:spPr>
          <a:xfrm>
            <a:off x="914400" y="914400"/>
            <a:ext cx="7696200" cy="4962525"/>
          </a:xfrm>
        </p:spPr>
        <p:txBody>
          <a:bodyPr>
            <a:normAutofit lnSpcReduction="10000"/>
          </a:bodyPr>
          <a:lstStyle/>
          <a:p>
            <a:pPr marL="285750" indent="-285750" defTabSz="762000" eaLnBrk="1" hangingPunct="1"/>
            <a:r>
              <a:rPr lang="en-US" altLang="ko-KR">
                <a:latin typeface="Times New Roman" pitchFamily="18" charset="0"/>
                <a:ea typeface="굴림" pitchFamily="50" charset="-127"/>
              </a:rPr>
              <a:t>If two or more operations are to occur simultaneously, they are separated with commas</a:t>
            </a:r>
          </a:p>
          <a:p>
            <a:pPr marL="285750" indent="-285750" defTabSz="762000" eaLnBrk="1" hangingPunct="1"/>
            <a:endParaRPr lang="en-US" altLang="ko-KR">
              <a:latin typeface="Times New Roman" pitchFamily="18" charset="0"/>
              <a:ea typeface="굴림" pitchFamily="50" charset="-127"/>
            </a:endParaRPr>
          </a:p>
          <a:p>
            <a:pPr marL="685800" lvl="1" indent="-228600" defTabSz="762000" eaLnBrk="1" hangingPunct="1">
              <a:buFontTx/>
              <a:buNone/>
            </a:pPr>
            <a:r>
              <a:rPr lang="en-US" altLang="ko-KR" sz="3200">
                <a:latin typeface="Times New Roman" pitchFamily="18" charset="0"/>
                <a:ea typeface="굴림" pitchFamily="50" charset="-127"/>
              </a:rPr>
              <a:t>P:  R3 </a:t>
            </a:r>
            <a:r>
              <a:rPr lang="en-US" altLang="ko-KR" sz="3200">
                <a:latin typeface="Times New Roman" pitchFamily="18" charset="0"/>
                <a:ea typeface="굴림" pitchFamily="50" charset="-127"/>
                <a:sym typeface="Symbol" pitchFamily="18" charset="2"/>
              </a:rPr>
              <a:t> R5</a:t>
            </a:r>
            <a:r>
              <a:rPr lang="en-US" altLang="ko-KR" sz="3200">
                <a:solidFill>
                  <a:schemeClr val="bg2"/>
                </a:solidFill>
                <a:latin typeface="Times New Roman" pitchFamily="18" charset="0"/>
                <a:ea typeface="굴림" pitchFamily="50" charset="-127"/>
                <a:sym typeface="Symbol" pitchFamily="18" charset="2"/>
              </a:rPr>
              <a:t>, </a:t>
            </a:r>
            <a:r>
              <a:rPr lang="en-US" altLang="ko-KR" sz="3200">
                <a:latin typeface="Times New Roman" pitchFamily="18" charset="0"/>
                <a:ea typeface="굴림" pitchFamily="50" charset="-127"/>
                <a:sym typeface="Symbol" pitchFamily="18" charset="2"/>
              </a:rPr>
              <a:t>MAR  IR </a:t>
            </a:r>
          </a:p>
          <a:p>
            <a:pPr marL="685800" lvl="1" indent="-228600" defTabSz="762000" eaLnBrk="1" hangingPunct="1">
              <a:buFontTx/>
              <a:buNone/>
            </a:pPr>
            <a:endParaRPr lang="en-US" altLang="ko-KR" sz="3200">
              <a:latin typeface="Times New Roman" pitchFamily="18" charset="0"/>
              <a:ea typeface="굴림" pitchFamily="50" charset="-127"/>
              <a:sym typeface="Symbol" pitchFamily="18" charset="2"/>
            </a:endParaRPr>
          </a:p>
          <a:p>
            <a:pPr marL="285750" indent="-285750" defTabSz="762000" eaLnBrk="1" hangingPunct="1"/>
            <a:r>
              <a:rPr lang="en-US" altLang="ko-KR">
                <a:latin typeface="Times New Roman" pitchFamily="18" charset="0"/>
                <a:ea typeface="굴림" pitchFamily="50" charset="-127"/>
                <a:sym typeface="Symbol" pitchFamily="18" charset="2"/>
              </a:rPr>
              <a:t>Here, if the control function P = 1, load the contents of R5 into R3, and at the same time (clock), load the contents of register IR into register MAR</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1"/>
          </p:nvPr>
        </p:nvSpPr>
        <p:spPr>
          <a:noFill/>
        </p:spPr>
        <p:txBody>
          <a:bodyPr/>
          <a:lstStyle/>
          <a:p>
            <a:r>
              <a:rPr lang="en-US"/>
              <a:t>Computer Architecture BCA- 203 by Ruby Dahiya</a:t>
            </a:r>
          </a:p>
        </p:txBody>
      </p:sp>
      <p:sp>
        <p:nvSpPr>
          <p:cNvPr id="14339" name="Slide Number Placeholder 3"/>
          <p:cNvSpPr>
            <a:spLocks noGrp="1"/>
          </p:cNvSpPr>
          <p:nvPr>
            <p:ph type="sldNum" sz="quarter" idx="12"/>
          </p:nvPr>
        </p:nvSpPr>
        <p:spPr>
          <a:noFill/>
        </p:spPr>
        <p:txBody>
          <a:bodyPr/>
          <a:lstStyle/>
          <a:p>
            <a:fld id="{AD1A86B7-6572-4032-873A-C6ECE894E5E5}" type="slidenum">
              <a:rPr lang="en-US" smtClean="0"/>
              <a:pPr/>
              <a:t>21</a:t>
            </a:fld>
            <a:endParaRPr lang="en-US"/>
          </a:p>
        </p:txBody>
      </p:sp>
      <p:sp>
        <p:nvSpPr>
          <p:cNvPr id="14340" name="Rectangle 2"/>
          <p:cNvSpPr>
            <a:spLocks noGrp="1" noChangeArrowheads="1"/>
          </p:cNvSpPr>
          <p:nvPr>
            <p:ph type="title" idx="4294967295"/>
          </p:nvPr>
        </p:nvSpPr>
        <p:spPr>
          <a:xfrm>
            <a:off x="685800" y="407988"/>
            <a:ext cx="7834313" cy="544512"/>
          </a:xfrm>
          <a:noFill/>
        </p:spPr>
        <p:txBody>
          <a:bodyPr lIns="63500" tIns="25400" rIns="63500" bIns="25400" anchor="t">
            <a:spAutoFit/>
          </a:bodyPr>
          <a:lstStyle/>
          <a:p>
            <a:pPr eaLnBrk="1" hangingPunct="1"/>
            <a:r>
              <a:rPr lang="en-US" altLang="ko-KR" sz="3200" b="1">
                <a:solidFill>
                  <a:srgbClr val="FF0000"/>
                </a:solidFill>
                <a:ea typeface="굴림" pitchFamily="50" charset="-127"/>
              </a:rPr>
              <a:t>Basic Symbols For Register Transfers</a:t>
            </a:r>
          </a:p>
        </p:txBody>
      </p:sp>
      <p:sp>
        <p:nvSpPr>
          <p:cNvPr id="14341" name="Rectangle 10"/>
          <p:cNvSpPr>
            <a:spLocks noChangeArrowheads="1"/>
          </p:cNvSpPr>
          <p:nvPr/>
        </p:nvSpPr>
        <p:spPr bwMode="auto">
          <a:xfrm>
            <a:off x="246063" y="2678113"/>
            <a:ext cx="44450" cy="150812"/>
          </a:xfrm>
          <a:prstGeom prst="rect">
            <a:avLst/>
          </a:prstGeom>
          <a:noFill/>
          <a:ln w="12700">
            <a:no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14342" name="Rectangle 11"/>
          <p:cNvSpPr>
            <a:spLocks noChangeArrowheads="1"/>
          </p:cNvSpPr>
          <p:nvPr/>
        </p:nvSpPr>
        <p:spPr bwMode="auto">
          <a:xfrm>
            <a:off x="325438" y="2717800"/>
            <a:ext cx="8561387" cy="2093913"/>
          </a:xfrm>
          <a:prstGeom prst="rect">
            <a:avLst/>
          </a:prstGeom>
          <a:noFill/>
          <a:ln w="12700">
            <a:noFill/>
            <a:miter lim="800000"/>
            <a:headEnd/>
            <a:tailEnd/>
          </a:ln>
        </p:spPr>
        <p:txBody>
          <a:bodyPr lIns="63500" tIns="25400" rIns="63500" bIns="25400">
            <a:spAutoFit/>
          </a:bodyPr>
          <a:lstStyle/>
          <a:p>
            <a:pPr marL="381000" indent="-381000" defTabSz="152400">
              <a:lnSpc>
                <a:spcPct val="105000"/>
              </a:lnSpc>
              <a:spcBef>
                <a:spcPct val="10000"/>
              </a:spcBef>
              <a:tabLst>
                <a:tab pos="1143000" algn="l"/>
                <a:tab pos="4191000" algn="l"/>
              </a:tabLst>
            </a:pPr>
            <a:r>
              <a:rPr kumimoji="1" lang="en-US" altLang="ko-KR" b="1">
                <a:ea typeface="굴림" pitchFamily="50" charset="-127"/>
              </a:rPr>
              <a:t>Capital letters      Denotes a register	               	                     MAR, R2</a:t>
            </a:r>
          </a:p>
          <a:p>
            <a:pPr marL="381000" indent="-381000" defTabSz="152400">
              <a:lnSpc>
                <a:spcPct val="105000"/>
              </a:lnSpc>
              <a:spcBef>
                <a:spcPct val="10000"/>
              </a:spcBef>
              <a:tabLst>
                <a:tab pos="1143000" algn="l"/>
                <a:tab pos="4191000" algn="l"/>
              </a:tabLst>
            </a:pPr>
            <a:r>
              <a:rPr kumimoji="1" lang="en-US" altLang="ko-KR" b="1">
                <a:ea typeface="굴림" pitchFamily="50" charset="-127"/>
              </a:rPr>
              <a:t>  &amp; numerals               </a:t>
            </a:r>
          </a:p>
          <a:p>
            <a:pPr marL="381000" indent="-381000" defTabSz="152400">
              <a:lnSpc>
                <a:spcPct val="105000"/>
              </a:lnSpc>
              <a:spcBef>
                <a:spcPct val="10000"/>
              </a:spcBef>
              <a:tabLst>
                <a:tab pos="1143000" algn="l"/>
                <a:tab pos="4191000" algn="l"/>
              </a:tabLst>
            </a:pPr>
            <a:r>
              <a:rPr kumimoji="1" lang="en-US" altLang="ko-KR" b="1">
                <a:ea typeface="굴림" pitchFamily="50" charset="-127"/>
              </a:rPr>
              <a:t>Parentheses ()     Denotes a part of a register	                          R2(0-7), R2(L)</a:t>
            </a:r>
          </a:p>
          <a:p>
            <a:pPr marL="381000" indent="-381000" defTabSz="152400">
              <a:lnSpc>
                <a:spcPct val="105000"/>
              </a:lnSpc>
              <a:spcBef>
                <a:spcPct val="10000"/>
              </a:spcBef>
              <a:tabLst>
                <a:tab pos="1143000" algn="l"/>
                <a:tab pos="4191000" algn="l"/>
              </a:tabLst>
            </a:pPr>
            <a:r>
              <a:rPr kumimoji="1" lang="en-US" altLang="ko-KR" b="1">
                <a:ea typeface="굴림" pitchFamily="50" charset="-127"/>
              </a:rPr>
              <a:t>Arrow    </a:t>
            </a:r>
            <a:r>
              <a:rPr kumimoji="1" lang="en-US" altLang="ko-KR" b="1">
                <a:ea typeface="굴림" pitchFamily="50" charset="-127"/>
                <a:sym typeface="Symbol" pitchFamily="18" charset="2"/>
              </a:rPr>
              <a:t></a:t>
            </a:r>
            <a:r>
              <a:rPr kumimoji="1" lang="en-US" altLang="ko-KR" sz="2800" b="1">
                <a:latin typeface="Symbol" pitchFamily="18" charset="2"/>
                <a:ea typeface="굴림" pitchFamily="50" charset="-127"/>
              </a:rPr>
              <a:t></a:t>
            </a:r>
            <a:r>
              <a:rPr kumimoji="1" lang="en-US" altLang="ko-KR" b="1">
                <a:ea typeface="굴림" pitchFamily="50" charset="-127"/>
              </a:rPr>
              <a:t>           Denotes transfer of information	                 R2 </a:t>
            </a:r>
            <a:r>
              <a:rPr kumimoji="1" lang="en-US" altLang="ko-KR" b="1">
                <a:ea typeface="굴림" pitchFamily="50" charset="-127"/>
                <a:sym typeface="Symbol" pitchFamily="18" charset="2"/>
              </a:rPr>
              <a:t></a:t>
            </a:r>
            <a:r>
              <a:rPr kumimoji="1" lang="en-US" altLang="ko-KR" b="1">
                <a:latin typeface="Symbol" pitchFamily="18" charset="2"/>
                <a:ea typeface="굴림" pitchFamily="50" charset="-127"/>
              </a:rPr>
              <a:t> </a:t>
            </a:r>
            <a:r>
              <a:rPr kumimoji="1" lang="en-US" altLang="ko-KR" b="1">
                <a:ea typeface="굴림" pitchFamily="50" charset="-127"/>
              </a:rPr>
              <a:t>R1</a:t>
            </a:r>
          </a:p>
          <a:p>
            <a:pPr marL="381000" indent="-381000" defTabSz="152400">
              <a:lnSpc>
                <a:spcPct val="105000"/>
              </a:lnSpc>
              <a:spcBef>
                <a:spcPct val="10000"/>
              </a:spcBef>
              <a:tabLst>
                <a:tab pos="1143000" algn="l"/>
                <a:tab pos="4191000" algn="l"/>
              </a:tabLst>
            </a:pPr>
            <a:r>
              <a:rPr kumimoji="1" lang="en-US" altLang="ko-KR" b="1">
                <a:ea typeface="굴림" pitchFamily="50" charset="-127"/>
              </a:rPr>
              <a:t>Colon    :	            Denotes termination of control function	     P:</a:t>
            </a:r>
          </a:p>
          <a:p>
            <a:pPr marL="381000" indent="-381000" defTabSz="152400">
              <a:lnSpc>
                <a:spcPct val="105000"/>
              </a:lnSpc>
              <a:spcBef>
                <a:spcPct val="10000"/>
              </a:spcBef>
              <a:tabLst>
                <a:tab pos="1143000" algn="l"/>
                <a:tab pos="4191000" algn="l"/>
              </a:tabLst>
            </a:pPr>
            <a:r>
              <a:rPr kumimoji="1" lang="en-US" altLang="ko-KR" b="1">
                <a:ea typeface="굴림" pitchFamily="50" charset="-127"/>
              </a:rPr>
              <a:t>Comma  ,	            Separates two micro-operations	                 A </a:t>
            </a:r>
            <a:r>
              <a:rPr kumimoji="1" lang="en-US" altLang="ko-KR" b="1">
                <a:ea typeface="굴림" pitchFamily="50" charset="-127"/>
                <a:sym typeface="Symbol" pitchFamily="18" charset="2"/>
              </a:rPr>
              <a:t></a:t>
            </a:r>
            <a:r>
              <a:rPr kumimoji="1" lang="en-US" altLang="ko-KR" b="1">
                <a:latin typeface="Symbol" pitchFamily="18" charset="2"/>
                <a:ea typeface="굴림" pitchFamily="50" charset="-127"/>
              </a:rPr>
              <a:t> </a:t>
            </a:r>
            <a:r>
              <a:rPr kumimoji="1" lang="en-US" altLang="ko-KR" b="1">
                <a:ea typeface="굴림" pitchFamily="50" charset="-127"/>
              </a:rPr>
              <a:t>B,  B </a:t>
            </a:r>
            <a:r>
              <a:rPr kumimoji="1" lang="en-US" altLang="ko-KR" b="1">
                <a:ea typeface="굴림" pitchFamily="50" charset="-127"/>
                <a:sym typeface="Symbol" pitchFamily="18" charset="2"/>
              </a:rPr>
              <a:t></a:t>
            </a:r>
            <a:r>
              <a:rPr kumimoji="1" lang="en-US" altLang="ko-KR" b="1">
                <a:latin typeface="Symbol" pitchFamily="18" charset="2"/>
                <a:ea typeface="굴림" pitchFamily="50" charset="-127"/>
              </a:rPr>
              <a:t> </a:t>
            </a:r>
            <a:r>
              <a:rPr kumimoji="1" lang="en-US" altLang="ko-KR" b="1">
                <a:ea typeface="굴림" pitchFamily="50" charset="-127"/>
              </a:rPr>
              <a:t>A</a:t>
            </a:r>
          </a:p>
        </p:txBody>
      </p:sp>
      <p:sp>
        <p:nvSpPr>
          <p:cNvPr id="14343" name="Rectangle 12"/>
          <p:cNvSpPr>
            <a:spLocks noChangeArrowheads="1"/>
          </p:cNvSpPr>
          <p:nvPr/>
        </p:nvSpPr>
        <p:spPr bwMode="auto">
          <a:xfrm>
            <a:off x="307975" y="2347913"/>
            <a:ext cx="8415338" cy="2490787"/>
          </a:xfrm>
          <a:prstGeom prst="rect">
            <a:avLst/>
          </a:prstGeom>
          <a:noFill/>
          <a:ln w="12700">
            <a:solidFill>
              <a:schemeClr val="tx1"/>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14344" name="Line 13"/>
          <p:cNvSpPr>
            <a:spLocks noChangeShapeType="1"/>
          </p:cNvSpPr>
          <p:nvPr/>
        </p:nvSpPr>
        <p:spPr bwMode="auto">
          <a:xfrm>
            <a:off x="2073275" y="2347913"/>
            <a:ext cx="0" cy="2500312"/>
          </a:xfrm>
          <a:prstGeom prst="line">
            <a:avLst/>
          </a:prstGeom>
          <a:noFill/>
          <a:ln w="12700">
            <a:solidFill>
              <a:schemeClr val="tx1"/>
            </a:solidFill>
            <a:round/>
            <a:headEnd/>
            <a:tailEnd/>
          </a:ln>
        </p:spPr>
        <p:txBody>
          <a:bodyPr wrap="none" anchor="ctr"/>
          <a:lstStyle/>
          <a:p>
            <a:endParaRPr lang="en-US"/>
          </a:p>
        </p:txBody>
      </p:sp>
      <p:sp>
        <p:nvSpPr>
          <p:cNvPr id="14345" name="Line 14"/>
          <p:cNvSpPr>
            <a:spLocks noChangeShapeType="1"/>
          </p:cNvSpPr>
          <p:nvPr/>
        </p:nvSpPr>
        <p:spPr bwMode="auto">
          <a:xfrm>
            <a:off x="6670675" y="2347913"/>
            <a:ext cx="0" cy="2481262"/>
          </a:xfrm>
          <a:prstGeom prst="line">
            <a:avLst/>
          </a:prstGeom>
          <a:noFill/>
          <a:ln w="12700">
            <a:solidFill>
              <a:schemeClr val="tx1"/>
            </a:solidFill>
            <a:round/>
            <a:headEnd/>
            <a:tailEnd/>
          </a:ln>
        </p:spPr>
        <p:txBody>
          <a:bodyPr wrap="none" anchor="ctr"/>
          <a:lstStyle/>
          <a:p>
            <a:endParaRPr lang="en-US"/>
          </a:p>
        </p:txBody>
      </p:sp>
      <p:sp>
        <p:nvSpPr>
          <p:cNvPr id="14346" name="Rectangle 15"/>
          <p:cNvSpPr>
            <a:spLocks noChangeArrowheads="1"/>
          </p:cNvSpPr>
          <p:nvPr/>
        </p:nvSpPr>
        <p:spPr bwMode="auto">
          <a:xfrm>
            <a:off x="411163" y="2360613"/>
            <a:ext cx="1239837" cy="363537"/>
          </a:xfrm>
          <a:prstGeom prst="rect">
            <a:avLst/>
          </a:prstGeom>
          <a:noFill/>
          <a:ln w="25400">
            <a:noFill/>
            <a:miter lim="800000"/>
            <a:headEnd/>
            <a:tailEnd/>
          </a:ln>
        </p:spPr>
        <p:txBody>
          <a:bodyPr wrap="none" lIns="90488" tIns="44450" rIns="90488" bIns="44450">
            <a:spAutoFit/>
          </a:bodyPr>
          <a:lstStyle/>
          <a:p>
            <a:pPr algn="ctr" defTabSz="762000">
              <a:lnSpc>
                <a:spcPct val="90000"/>
              </a:lnSpc>
            </a:pPr>
            <a:r>
              <a:rPr kumimoji="1" lang="en-US" altLang="ko-KR" sz="2000" b="1">
                <a:ea typeface="굴림" pitchFamily="50" charset="-127"/>
              </a:rPr>
              <a:t>Symbols</a:t>
            </a:r>
          </a:p>
        </p:txBody>
      </p:sp>
      <p:sp>
        <p:nvSpPr>
          <p:cNvPr id="14347" name="Rectangle 16"/>
          <p:cNvSpPr>
            <a:spLocks noChangeArrowheads="1"/>
          </p:cNvSpPr>
          <p:nvPr/>
        </p:nvSpPr>
        <p:spPr bwMode="auto">
          <a:xfrm>
            <a:off x="2714625" y="2360613"/>
            <a:ext cx="5487988" cy="36353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000" b="1">
                <a:ea typeface="굴림" pitchFamily="50" charset="-127"/>
              </a:rPr>
              <a:t>Description                                       Examples</a:t>
            </a:r>
          </a:p>
        </p:txBody>
      </p:sp>
      <p:sp>
        <p:nvSpPr>
          <p:cNvPr id="14348" name="Line 48"/>
          <p:cNvSpPr>
            <a:spLocks noChangeShapeType="1"/>
          </p:cNvSpPr>
          <p:nvPr/>
        </p:nvSpPr>
        <p:spPr bwMode="auto">
          <a:xfrm>
            <a:off x="319088" y="2733675"/>
            <a:ext cx="8386762" cy="1588"/>
          </a:xfrm>
          <a:prstGeom prst="line">
            <a:avLst/>
          </a:prstGeom>
          <a:noFill/>
          <a:ln w="12700">
            <a:solidFill>
              <a:schemeClr val="tx1"/>
            </a:solidFill>
            <a:round/>
            <a:headEnd/>
            <a:tailEnd/>
          </a:ln>
        </p:spPr>
        <p:txBody>
          <a:bodyPr wrap="none" anchor="ctr"/>
          <a:lstStyle/>
          <a:p>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1"/>
          </p:nvPr>
        </p:nvSpPr>
        <p:spPr>
          <a:noFill/>
        </p:spPr>
        <p:txBody>
          <a:bodyPr/>
          <a:lstStyle/>
          <a:p>
            <a:r>
              <a:rPr lang="en-US"/>
              <a:t>Computer Architecture BCA- 203 by Ruby Dahiya</a:t>
            </a:r>
          </a:p>
        </p:txBody>
      </p:sp>
      <p:sp>
        <p:nvSpPr>
          <p:cNvPr id="15363" name="Slide Number Placeholder 3"/>
          <p:cNvSpPr>
            <a:spLocks noGrp="1"/>
          </p:cNvSpPr>
          <p:nvPr>
            <p:ph type="sldNum" sz="quarter" idx="12"/>
          </p:nvPr>
        </p:nvSpPr>
        <p:spPr>
          <a:noFill/>
        </p:spPr>
        <p:txBody>
          <a:bodyPr/>
          <a:lstStyle/>
          <a:p>
            <a:fld id="{4A96300D-ABCD-45A4-9D60-CCF64CA87800}" type="slidenum">
              <a:rPr lang="en-US" smtClean="0"/>
              <a:pPr/>
              <a:t>22</a:t>
            </a:fld>
            <a:endParaRPr lang="en-US"/>
          </a:p>
        </p:txBody>
      </p:sp>
      <p:sp>
        <p:nvSpPr>
          <p:cNvPr id="15364" name="Rectangle 2"/>
          <p:cNvSpPr>
            <a:spLocks noGrp="1" noChangeArrowheads="1"/>
          </p:cNvSpPr>
          <p:nvPr>
            <p:ph type="title" idx="4294967295"/>
          </p:nvPr>
        </p:nvSpPr>
        <p:spPr>
          <a:xfrm>
            <a:off x="0" y="314325"/>
            <a:ext cx="8809038" cy="666750"/>
          </a:xfrm>
          <a:noFill/>
        </p:spPr>
        <p:txBody>
          <a:bodyPr lIns="63500" tIns="25400" rIns="63500" bIns="25400" anchor="t">
            <a:spAutoFit/>
          </a:bodyPr>
          <a:lstStyle/>
          <a:p>
            <a:pPr eaLnBrk="1" hangingPunct="1"/>
            <a:r>
              <a:rPr lang="en-US" altLang="ko-KR" sz="4000" b="1">
                <a:solidFill>
                  <a:srgbClr val="FF0000"/>
                </a:solidFill>
                <a:ea typeface="굴림" pitchFamily="50" charset="-127"/>
              </a:rPr>
              <a:t>Connecting Registers</a:t>
            </a:r>
          </a:p>
        </p:txBody>
      </p:sp>
      <p:sp>
        <p:nvSpPr>
          <p:cNvPr id="15365" name="Rectangle 4"/>
          <p:cNvSpPr>
            <a:spLocks noGrp="1" noChangeArrowheads="1"/>
          </p:cNvSpPr>
          <p:nvPr>
            <p:ph type="body" idx="4294967295"/>
          </p:nvPr>
        </p:nvSpPr>
        <p:spPr>
          <a:xfrm>
            <a:off x="609600" y="1209675"/>
            <a:ext cx="8020050" cy="5164138"/>
          </a:xfrm>
        </p:spPr>
        <p:txBody>
          <a:bodyPr/>
          <a:lstStyle/>
          <a:p>
            <a:pPr marL="285750" indent="-285750" defTabSz="762000" eaLnBrk="1" hangingPunct="1"/>
            <a:r>
              <a:rPr lang="en-US" altLang="ko-KR" sz="2400">
                <a:latin typeface="Times New Roman" pitchFamily="18" charset="0"/>
                <a:ea typeface="굴림" pitchFamily="50" charset="-127"/>
                <a:sym typeface="Symbol" pitchFamily="18" charset="2"/>
              </a:rPr>
              <a:t>In a digital system with many registers, it is impractical to have data and control lines to directly allow each register to be loaded with the contents of every possible other registers</a:t>
            </a:r>
          </a:p>
          <a:p>
            <a:pPr marL="285750" indent="-285750" defTabSz="762000" eaLnBrk="1" hangingPunct="1"/>
            <a:r>
              <a:rPr lang="en-US" altLang="ko-KR" sz="2400">
                <a:latin typeface="Times New Roman" pitchFamily="18" charset="0"/>
                <a:ea typeface="굴림" pitchFamily="50" charset="-127"/>
                <a:sym typeface="Symbol" pitchFamily="18" charset="2"/>
              </a:rPr>
              <a:t>To completely connect n registers </a:t>
            </a:r>
            <a:r>
              <a:rPr lang="en-US" altLang="ko-KR" sz="2400">
                <a:latin typeface="Times New Roman" pitchFamily="18" charset="0"/>
                <a:ea typeface="굴림" pitchFamily="50" charset="-127"/>
                <a:sym typeface="Wingdings" pitchFamily="2" charset="2"/>
              </a:rPr>
              <a:t> n(n-1) lines</a:t>
            </a:r>
          </a:p>
          <a:p>
            <a:pPr marL="285750" indent="-285750" defTabSz="762000" eaLnBrk="1" hangingPunct="1"/>
            <a:r>
              <a:rPr lang="en-US" altLang="ko-KR" sz="2400">
                <a:latin typeface="Times New Roman" pitchFamily="18" charset="0"/>
                <a:ea typeface="굴림" pitchFamily="50" charset="-127"/>
                <a:sym typeface="Wingdings" pitchFamily="2" charset="2"/>
              </a:rPr>
              <a:t>O(n</a:t>
            </a:r>
            <a:r>
              <a:rPr lang="en-US" altLang="ko-KR" sz="2400" baseline="30000">
                <a:latin typeface="Times New Roman" pitchFamily="18" charset="0"/>
                <a:ea typeface="굴림" pitchFamily="50" charset="-127"/>
                <a:sym typeface="Wingdings" pitchFamily="2" charset="2"/>
              </a:rPr>
              <a:t>2</a:t>
            </a:r>
            <a:r>
              <a:rPr lang="en-US" altLang="ko-KR" sz="2400">
                <a:latin typeface="Times New Roman" pitchFamily="18" charset="0"/>
                <a:ea typeface="굴림" pitchFamily="50" charset="-127"/>
                <a:sym typeface="Wingdings" pitchFamily="2" charset="2"/>
              </a:rPr>
              <a:t>) cost</a:t>
            </a:r>
          </a:p>
          <a:p>
            <a:pPr marL="685800" lvl="1" indent="-228600" defTabSz="762000" eaLnBrk="1" hangingPunct="1"/>
            <a:r>
              <a:rPr lang="en-US" altLang="ko-KR" sz="2400">
                <a:latin typeface="Times New Roman" pitchFamily="18" charset="0"/>
                <a:ea typeface="굴림" pitchFamily="50" charset="-127"/>
                <a:sym typeface="Symbol" pitchFamily="18" charset="2"/>
              </a:rPr>
              <a:t>This is not a realistic approach to use in a large digital system</a:t>
            </a:r>
          </a:p>
          <a:p>
            <a:pPr marL="285750" indent="-285750" defTabSz="762000" eaLnBrk="1" hangingPunct="1"/>
            <a:r>
              <a:rPr lang="en-US" altLang="ko-KR" sz="2400">
                <a:latin typeface="Times New Roman" pitchFamily="18" charset="0"/>
                <a:ea typeface="굴림" pitchFamily="50" charset="-127"/>
                <a:sym typeface="Symbol" pitchFamily="18" charset="2"/>
              </a:rPr>
              <a:t>Instead, take a different approach i.e., have one centralized set of circuits for data transfer – bus</a:t>
            </a:r>
            <a:r>
              <a:rPr lang="en-US" altLang="ko-KR" sz="2400">
                <a:solidFill>
                  <a:schemeClr val="bg2"/>
                </a:solidFill>
                <a:latin typeface="Times New Roman" pitchFamily="18" charset="0"/>
                <a:ea typeface="굴림" pitchFamily="50" charset="-127"/>
                <a:sym typeface="Symbol" pitchFamily="18" charset="2"/>
              </a:rPr>
              <a:t> </a:t>
            </a:r>
          </a:p>
          <a:p>
            <a:pPr marL="285750" indent="-285750" defTabSz="762000" eaLnBrk="1" hangingPunct="1"/>
            <a:r>
              <a:rPr lang="en-US" altLang="ko-KR" sz="2400">
                <a:latin typeface="Times New Roman" pitchFamily="18" charset="0"/>
                <a:ea typeface="굴림" pitchFamily="50" charset="-127"/>
                <a:sym typeface="Symbol" pitchFamily="18" charset="2"/>
              </a:rPr>
              <a:t>Have control circuits to select which register is the source, and which is the destination</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2"/>
          <p:cNvSpPr>
            <a:spLocks noGrp="1"/>
          </p:cNvSpPr>
          <p:nvPr>
            <p:ph type="ftr" sz="quarter" idx="11"/>
          </p:nvPr>
        </p:nvSpPr>
        <p:spPr>
          <a:noFill/>
        </p:spPr>
        <p:txBody>
          <a:bodyPr/>
          <a:lstStyle/>
          <a:p>
            <a:r>
              <a:rPr lang="en-US"/>
              <a:t>Computer Architecture BCA- 203 by Ruby Dahiya</a:t>
            </a:r>
          </a:p>
        </p:txBody>
      </p:sp>
      <p:sp>
        <p:nvSpPr>
          <p:cNvPr id="16387" name="Slide Number Placeholder 3"/>
          <p:cNvSpPr>
            <a:spLocks noGrp="1"/>
          </p:cNvSpPr>
          <p:nvPr>
            <p:ph type="sldNum" sz="quarter" idx="12"/>
          </p:nvPr>
        </p:nvSpPr>
        <p:spPr>
          <a:noFill/>
        </p:spPr>
        <p:txBody>
          <a:bodyPr/>
          <a:lstStyle/>
          <a:p>
            <a:fld id="{9BAFFE19-CD98-4E4B-8387-EDF34FB6BB47}" type="slidenum">
              <a:rPr lang="en-US" smtClean="0"/>
              <a:pPr/>
              <a:t>23</a:t>
            </a:fld>
            <a:endParaRPr lang="en-US"/>
          </a:p>
        </p:txBody>
      </p:sp>
      <p:sp>
        <p:nvSpPr>
          <p:cNvPr id="16388" name="Rectangle 2"/>
          <p:cNvSpPr>
            <a:spLocks noGrp="1" noChangeArrowheads="1"/>
          </p:cNvSpPr>
          <p:nvPr>
            <p:ph type="title" idx="4294967295"/>
          </p:nvPr>
        </p:nvSpPr>
        <p:spPr>
          <a:xfrm>
            <a:off x="0" y="0"/>
            <a:ext cx="9144000" cy="1270000"/>
          </a:xfrm>
          <a:noFill/>
        </p:spPr>
        <p:txBody>
          <a:bodyPr lIns="63500" tIns="25400" rIns="63500" bIns="25400" anchor="t">
            <a:spAutoFit/>
          </a:bodyPr>
          <a:lstStyle/>
          <a:p>
            <a:pPr eaLnBrk="1" hangingPunct="1"/>
            <a:r>
              <a:rPr lang="en-US" altLang="ko-KR" sz="4000" b="1">
                <a:solidFill>
                  <a:srgbClr val="FF0000"/>
                </a:solidFill>
                <a:ea typeface="굴림" pitchFamily="50" charset="-127"/>
              </a:rPr>
              <a:t>Summary Of Register Transfer Microoperations</a:t>
            </a:r>
          </a:p>
        </p:txBody>
      </p:sp>
      <p:sp>
        <p:nvSpPr>
          <p:cNvPr id="16389" name="Rectangle 3"/>
          <p:cNvSpPr>
            <a:spLocks noChangeArrowheads="1"/>
          </p:cNvSpPr>
          <p:nvPr/>
        </p:nvSpPr>
        <p:spPr bwMode="auto">
          <a:xfrm>
            <a:off x="304800" y="1295400"/>
            <a:ext cx="8526463" cy="4891088"/>
          </a:xfrm>
          <a:prstGeom prst="rect">
            <a:avLst/>
          </a:prstGeom>
          <a:noFill/>
          <a:ln w="38100">
            <a:solidFill>
              <a:schemeClr val="tx1"/>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16390" name="Rectangle 20"/>
          <p:cNvSpPr>
            <a:spLocks noChangeArrowheads="1"/>
          </p:cNvSpPr>
          <p:nvPr/>
        </p:nvSpPr>
        <p:spPr bwMode="auto">
          <a:xfrm>
            <a:off x="304800" y="1371600"/>
            <a:ext cx="8580438" cy="4459288"/>
          </a:xfrm>
          <a:prstGeom prst="rect">
            <a:avLst/>
          </a:prstGeom>
          <a:noFill/>
          <a:ln w="25400">
            <a:noFill/>
            <a:miter lim="800000"/>
            <a:headEnd/>
            <a:tailEnd/>
          </a:ln>
        </p:spPr>
        <p:txBody>
          <a:bodyPr lIns="90488" tIns="44450" rIns="90488" bIns="44450">
            <a:spAutoFit/>
          </a:bodyPr>
          <a:lstStyle/>
          <a:p>
            <a:pPr defTabSz="762000">
              <a:lnSpc>
                <a:spcPct val="104000"/>
              </a:lnSpc>
            </a:pPr>
            <a:r>
              <a:rPr kumimoji="1" lang="en-US" altLang="ko-KR" b="1">
                <a:ea typeface="굴림" pitchFamily="50" charset="-127"/>
              </a:rPr>
              <a:t>A </a:t>
            </a:r>
            <a:r>
              <a:rPr kumimoji="1" lang="en-US" altLang="ko-KR" sz="2400" b="1">
                <a:ea typeface="굴림" pitchFamily="50" charset="-127"/>
                <a:sym typeface="Symbol" pitchFamily="18" charset="2"/>
              </a:rPr>
              <a:t></a:t>
            </a:r>
            <a:r>
              <a:rPr kumimoji="1" lang="en-US" altLang="ko-KR" sz="2400" b="1">
                <a:latin typeface="Symbol" pitchFamily="18" charset="2"/>
                <a:ea typeface="굴림" pitchFamily="50" charset="-127"/>
              </a:rPr>
              <a:t> </a:t>
            </a:r>
            <a:r>
              <a:rPr kumimoji="1" lang="en-US" altLang="ko-KR" b="1">
                <a:ea typeface="굴림" pitchFamily="50" charset="-127"/>
              </a:rPr>
              <a:t>B	       	Transfer content of reg. B into reg. A</a:t>
            </a:r>
          </a:p>
          <a:p>
            <a:pPr defTabSz="762000">
              <a:lnSpc>
                <a:spcPct val="104000"/>
              </a:lnSpc>
            </a:pPr>
            <a:r>
              <a:rPr kumimoji="1" lang="en-US" altLang="ko-KR" b="1">
                <a:ea typeface="굴림" pitchFamily="50" charset="-127"/>
              </a:rPr>
              <a:t>AR </a:t>
            </a:r>
            <a:r>
              <a:rPr kumimoji="1" lang="en-US" altLang="ko-KR" sz="2400" b="1">
                <a:ea typeface="굴림" pitchFamily="50" charset="-127"/>
                <a:sym typeface="Symbol" pitchFamily="18" charset="2"/>
              </a:rPr>
              <a:t></a:t>
            </a:r>
            <a:r>
              <a:rPr kumimoji="1" lang="en-US" altLang="ko-KR" sz="2400" b="1">
                <a:latin typeface="Symbol" pitchFamily="18" charset="2"/>
                <a:ea typeface="굴림" pitchFamily="50" charset="-127"/>
              </a:rPr>
              <a:t></a:t>
            </a:r>
            <a:r>
              <a:rPr kumimoji="1" lang="en-US" altLang="ko-KR" b="1">
                <a:ea typeface="굴림" pitchFamily="50" charset="-127"/>
              </a:rPr>
              <a:t>DR(AD)	Transfer content of AD portion of reg. DR into reg. AR</a:t>
            </a:r>
          </a:p>
          <a:p>
            <a:pPr defTabSz="762000">
              <a:lnSpc>
                <a:spcPct val="104000"/>
              </a:lnSpc>
            </a:pPr>
            <a:r>
              <a:rPr kumimoji="1" lang="en-US" altLang="ko-KR" b="1">
                <a:ea typeface="굴림" pitchFamily="50" charset="-127"/>
              </a:rPr>
              <a:t>A </a:t>
            </a:r>
            <a:r>
              <a:rPr kumimoji="1" lang="en-US" altLang="ko-KR" sz="2400" b="1">
                <a:ea typeface="굴림" pitchFamily="50" charset="-127"/>
                <a:sym typeface="Symbol" pitchFamily="18" charset="2"/>
              </a:rPr>
              <a:t></a:t>
            </a:r>
            <a:r>
              <a:rPr kumimoji="1" lang="en-US" altLang="ko-KR" sz="2400" b="1">
                <a:latin typeface="Symbol" pitchFamily="18" charset="2"/>
                <a:ea typeface="굴림" pitchFamily="50" charset="-127"/>
              </a:rPr>
              <a:t></a:t>
            </a:r>
            <a:r>
              <a:rPr kumimoji="1" lang="en-US" altLang="ko-KR" b="1">
                <a:ea typeface="굴림" pitchFamily="50" charset="-127"/>
              </a:rPr>
              <a:t> constant	Transfer a binary constant into reg. A</a:t>
            </a:r>
          </a:p>
          <a:p>
            <a:pPr defTabSz="762000">
              <a:lnSpc>
                <a:spcPct val="104000"/>
              </a:lnSpc>
            </a:pPr>
            <a:r>
              <a:rPr kumimoji="1" lang="en-US" altLang="ko-KR" b="1">
                <a:ea typeface="굴림" pitchFamily="50" charset="-127"/>
              </a:rPr>
              <a:t>ABUS </a:t>
            </a:r>
            <a:r>
              <a:rPr kumimoji="1" lang="en-US" altLang="ko-KR" sz="2400" b="1">
                <a:ea typeface="굴림" pitchFamily="50" charset="-127"/>
                <a:sym typeface="Symbol" pitchFamily="18" charset="2"/>
              </a:rPr>
              <a:t></a:t>
            </a:r>
            <a:r>
              <a:rPr kumimoji="1" lang="en-US" altLang="ko-KR" sz="2400" b="1">
                <a:latin typeface="Symbol" pitchFamily="18" charset="2"/>
                <a:ea typeface="굴림" pitchFamily="50" charset="-127"/>
              </a:rPr>
              <a:t> </a:t>
            </a:r>
            <a:r>
              <a:rPr kumimoji="1" lang="en-US" altLang="ko-KR" b="1">
                <a:ea typeface="굴림" pitchFamily="50" charset="-127"/>
              </a:rPr>
              <a:t>R1,	        	Transfer content of R1 into bus A and, at the same time, </a:t>
            </a:r>
          </a:p>
          <a:p>
            <a:pPr defTabSz="762000">
              <a:lnSpc>
                <a:spcPct val="104000"/>
              </a:lnSpc>
            </a:pPr>
            <a:r>
              <a:rPr kumimoji="1" lang="en-US" altLang="ko-KR" b="1">
                <a:ea typeface="굴림" pitchFamily="50" charset="-127"/>
              </a:rPr>
              <a:t>R2 </a:t>
            </a:r>
            <a:r>
              <a:rPr kumimoji="1" lang="en-US" altLang="ko-KR" sz="2400" b="1">
                <a:ea typeface="굴림" pitchFamily="50" charset="-127"/>
                <a:sym typeface="Symbol" pitchFamily="18" charset="2"/>
              </a:rPr>
              <a:t></a:t>
            </a:r>
            <a:r>
              <a:rPr kumimoji="1" lang="en-US" altLang="ko-KR" sz="2400" b="1">
                <a:latin typeface="Symbol" pitchFamily="18" charset="2"/>
                <a:ea typeface="굴림" pitchFamily="50" charset="-127"/>
              </a:rPr>
              <a:t></a:t>
            </a:r>
            <a:r>
              <a:rPr kumimoji="1" lang="en-US" altLang="ko-KR" b="1">
                <a:ea typeface="굴림" pitchFamily="50" charset="-127"/>
              </a:rPr>
              <a:t>ABUS		    transfer content of bus A into R2                </a:t>
            </a:r>
          </a:p>
          <a:p>
            <a:pPr defTabSz="762000">
              <a:lnSpc>
                <a:spcPct val="104000"/>
              </a:lnSpc>
            </a:pPr>
            <a:r>
              <a:rPr kumimoji="1" lang="en-US" altLang="ko-KR" b="1">
                <a:ea typeface="굴림" pitchFamily="50" charset="-127"/>
              </a:rPr>
              <a:t>AR		         	Address register</a:t>
            </a:r>
          </a:p>
          <a:p>
            <a:pPr defTabSz="762000">
              <a:lnSpc>
                <a:spcPct val="104000"/>
              </a:lnSpc>
            </a:pPr>
            <a:r>
              <a:rPr kumimoji="1" lang="en-US" altLang="ko-KR" b="1">
                <a:ea typeface="굴림" pitchFamily="50" charset="-127"/>
              </a:rPr>
              <a:t>DR		         	Data register</a:t>
            </a:r>
          </a:p>
          <a:p>
            <a:pPr defTabSz="762000">
              <a:lnSpc>
                <a:spcPct val="104000"/>
              </a:lnSpc>
            </a:pPr>
            <a:r>
              <a:rPr kumimoji="1" lang="en-US" altLang="ko-KR" b="1">
                <a:ea typeface="굴림" pitchFamily="50" charset="-127"/>
              </a:rPr>
              <a:t>M[R]	                     	Memory word specified by reg. R</a:t>
            </a:r>
          </a:p>
          <a:p>
            <a:pPr defTabSz="762000">
              <a:lnSpc>
                <a:spcPct val="104000"/>
              </a:lnSpc>
            </a:pPr>
            <a:r>
              <a:rPr kumimoji="1" lang="en-US" altLang="ko-KR" b="1">
                <a:ea typeface="굴림" pitchFamily="50" charset="-127"/>
              </a:rPr>
              <a:t>M	                      	Equivalent to M[AR]</a:t>
            </a:r>
          </a:p>
          <a:p>
            <a:pPr defTabSz="762000">
              <a:lnSpc>
                <a:spcPct val="104000"/>
              </a:lnSpc>
            </a:pPr>
            <a:r>
              <a:rPr kumimoji="1" lang="en-US" altLang="ko-KR" b="1">
                <a:ea typeface="굴림" pitchFamily="50" charset="-127"/>
              </a:rPr>
              <a:t>DR </a:t>
            </a:r>
            <a:r>
              <a:rPr kumimoji="1" lang="en-US" altLang="ko-KR" sz="2400" b="1">
                <a:ea typeface="굴림" pitchFamily="50" charset="-127"/>
                <a:sym typeface="Symbol" pitchFamily="18" charset="2"/>
              </a:rPr>
              <a:t></a:t>
            </a:r>
            <a:r>
              <a:rPr kumimoji="1" lang="en-US" altLang="ko-KR" sz="2400" b="1">
                <a:latin typeface="Symbol" pitchFamily="18" charset="2"/>
                <a:ea typeface="굴림" pitchFamily="50" charset="-127"/>
              </a:rPr>
              <a:t></a:t>
            </a:r>
            <a:r>
              <a:rPr kumimoji="1" lang="en-US" altLang="ko-KR" b="1">
                <a:ea typeface="굴림" pitchFamily="50" charset="-127"/>
              </a:rPr>
              <a:t> M	     	Memory </a:t>
            </a:r>
            <a:r>
              <a:rPr kumimoji="1" lang="en-US" altLang="ko-KR" b="1" i="1">
                <a:ea typeface="굴림" pitchFamily="50" charset="-127"/>
              </a:rPr>
              <a:t>read</a:t>
            </a:r>
            <a:r>
              <a:rPr kumimoji="1" lang="en-US" altLang="ko-KR" b="1">
                <a:ea typeface="굴림" pitchFamily="50" charset="-127"/>
              </a:rPr>
              <a:t> operation: transfers content of</a:t>
            </a:r>
          </a:p>
          <a:p>
            <a:pPr defTabSz="762000">
              <a:lnSpc>
                <a:spcPct val="104000"/>
              </a:lnSpc>
            </a:pPr>
            <a:r>
              <a:rPr kumimoji="1" lang="en-US" altLang="ko-KR" b="1">
                <a:ea typeface="굴림" pitchFamily="50" charset="-127"/>
              </a:rPr>
              <a:t>                                     	memory word specified by AR into DR</a:t>
            </a:r>
          </a:p>
          <a:p>
            <a:pPr defTabSz="762000">
              <a:lnSpc>
                <a:spcPct val="104000"/>
              </a:lnSpc>
            </a:pPr>
            <a:r>
              <a:rPr kumimoji="1" lang="en-US" altLang="ko-KR" b="1">
                <a:ea typeface="굴림" pitchFamily="50" charset="-127"/>
              </a:rPr>
              <a:t>M </a:t>
            </a:r>
            <a:r>
              <a:rPr kumimoji="1" lang="en-US" altLang="ko-KR" sz="2400" b="1">
                <a:ea typeface="굴림" pitchFamily="50" charset="-127"/>
                <a:sym typeface="Symbol" pitchFamily="18" charset="2"/>
              </a:rPr>
              <a:t></a:t>
            </a:r>
            <a:r>
              <a:rPr kumimoji="1" lang="en-US" altLang="ko-KR" sz="2400" b="1">
                <a:latin typeface="Symbol" pitchFamily="18" charset="2"/>
                <a:ea typeface="굴림" pitchFamily="50" charset="-127"/>
              </a:rPr>
              <a:t></a:t>
            </a:r>
            <a:r>
              <a:rPr kumimoji="1" lang="en-US" altLang="ko-KR" b="1">
                <a:ea typeface="굴림" pitchFamily="50" charset="-127"/>
              </a:rPr>
              <a:t> DR	    	Memory </a:t>
            </a:r>
            <a:r>
              <a:rPr kumimoji="1" lang="en-US" altLang="ko-KR" b="1" i="1">
                <a:ea typeface="굴림" pitchFamily="50" charset="-127"/>
              </a:rPr>
              <a:t>write</a:t>
            </a:r>
            <a:r>
              <a:rPr kumimoji="1" lang="en-US" altLang="ko-KR" b="1">
                <a:ea typeface="굴림" pitchFamily="50" charset="-127"/>
              </a:rPr>
              <a:t> operation: transfers content of</a:t>
            </a:r>
          </a:p>
          <a:p>
            <a:pPr defTabSz="762000">
              <a:lnSpc>
                <a:spcPct val="104000"/>
              </a:lnSpc>
            </a:pPr>
            <a:r>
              <a:rPr kumimoji="1" lang="en-US" altLang="ko-KR" b="1">
                <a:ea typeface="굴림" pitchFamily="50" charset="-127"/>
              </a:rPr>
              <a:t>                                      	DR into memory word specified by AR</a:t>
            </a:r>
          </a:p>
        </p:txBody>
      </p:sp>
      <p:sp>
        <p:nvSpPr>
          <p:cNvPr id="16391" name="Line 21"/>
          <p:cNvSpPr>
            <a:spLocks noChangeShapeType="1"/>
          </p:cNvSpPr>
          <p:nvPr/>
        </p:nvSpPr>
        <p:spPr bwMode="auto">
          <a:xfrm flipV="1">
            <a:off x="2352675" y="1257300"/>
            <a:ext cx="0" cy="4505325"/>
          </a:xfrm>
          <a:prstGeom prst="line">
            <a:avLst/>
          </a:prstGeom>
          <a:noFill/>
          <a:ln w="9525">
            <a:solidFill>
              <a:schemeClr val="tx1"/>
            </a:solidFill>
            <a:round/>
            <a:headEnd/>
            <a:tailEnd/>
          </a:ln>
        </p:spPr>
        <p:txBody>
          <a:bodyPr wrap="none" anchor="ct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B0F0"/>
          </a:solidFill>
        </p:spPr>
        <p:txBody>
          <a:bodyPr/>
          <a:lstStyle/>
          <a:p>
            <a:r>
              <a:rPr lang="en-US" b="1" dirty="0">
                <a:solidFill>
                  <a:srgbClr val="FF0000"/>
                </a:solidFill>
              </a:rPr>
              <a:t>Lecture-3</a:t>
            </a:r>
          </a:p>
        </p:txBody>
      </p:sp>
      <p:sp>
        <p:nvSpPr>
          <p:cNvPr id="3" name="Subtitle 2"/>
          <p:cNvSpPr>
            <a:spLocks noGrp="1"/>
          </p:cNvSpPr>
          <p:nvPr>
            <p:ph type="subTitle" idx="1"/>
          </p:nvPr>
        </p:nvSpPr>
        <p:spPr/>
        <p:txBody>
          <a:bodyPr>
            <a:normAutofit/>
          </a:bodyPr>
          <a:lstStyle/>
          <a:p>
            <a:r>
              <a:rPr lang="en-US" sz="3600" b="1" dirty="0">
                <a:solidFill>
                  <a:schemeClr val="tx1"/>
                </a:solidFill>
              </a:rPr>
              <a:t>Bus and Memory Transfer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2"/>
          <p:cNvSpPr>
            <a:spLocks noGrp="1"/>
          </p:cNvSpPr>
          <p:nvPr>
            <p:ph type="ftr" sz="quarter" idx="11"/>
          </p:nvPr>
        </p:nvSpPr>
        <p:spPr>
          <a:xfrm>
            <a:off x="2971800" y="6324600"/>
            <a:ext cx="2895600" cy="365125"/>
          </a:xfrm>
          <a:noFill/>
        </p:spPr>
        <p:txBody>
          <a:bodyPr/>
          <a:lstStyle/>
          <a:p>
            <a:r>
              <a:rPr lang="en-US" sz="2000" dirty="0"/>
              <a:t>Computer Organization MCA 107 by Ruby </a:t>
            </a:r>
            <a:r>
              <a:rPr lang="en-US" sz="2000" dirty="0" err="1"/>
              <a:t>Dahiya</a:t>
            </a:r>
            <a:endParaRPr lang="en-US" sz="2000" dirty="0"/>
          </a:p>
        </p:txBody>
      </p:sp>
      <p:sp>
        <p:nvSpPr>
          <p:cNvPr id="15363" name="Slide Number Placeholder 3"/>
          <p:cNvSpPr>
            <a:spLocks noGrp="1"/>
          </p:cNvSpPr>
          <p:nvPr>
            <p:ph type="sldNum" sz="quarter" idx="12"/>
          </p:nvPr>
        </p:nvSpPr>
        <p:spPr>
          <a:noFill/>
        </p:spPr>
        <p:txBody>
          <a:bodyPr/>
          <a:lstStyle/>
          <a:p>
            <a:fld id="{288CBE0E-098C-4409-8C0D-8BE64D5E124D}" type="slidenum">
              <a:rPr lang="en-US" sz="2000" smtClean="0"/>
              <a:pPr/>
              <a:t>25</a:t>
            </a:fld>
            <a:endParaRPr lang="en-US" sz="2000"/>
          </a:p>
        </p:txBody>
      </p:sp>
      <p:sp>
        <p:nvSpPr>
          <p:cNvPr id="15364" name="Rectangle 2"/>
          <p:cNvSpPr>
            <a:spLocks noGrp="1" noChangeArrowheads="1"/>
          </p:cNvSpPr>
          <p:nvPr>
            <p:ph type="title" idx="4294967295"/>
          </p:nvPr>
        </p:nvSpPr>
        <p:spPr>
          <a:xfrm>
            <a:off x="304800" y="0"/>
            <a:ext cx="8504238" cy="728405"/>
          </a:xfrm>
          <a:noFill/>
        </p:spPr>
        <p:txBody>
          <a:bodyPr wrap="square" lIns="63500" tIns="25400" rIns="63500" bIns="25400" anchor="t">
            <a:spAutoFit/>
          </a:bodyPr>
          <a:lstStyle/>
          <a:p>
            <a:pPr eaLnBrk="1" hangingPunct="1"/>
            <a:r>
              <a:rPr lang="en-US" altLang="ko-KR" b="1" dirty="0">
                <a:solidFill>
                  <a:srgbClr val="FF0000"/>
                </a:solidFill>
                <a:latin typeface="Times New Roman" pitchFamily="18" charset="0"/>
                <a:ea typeface="굴림" pitchFamily="50" charset="-127"/>
                <a:cs typeface="Times New Roman" pitchFamily="18" charset="0"/>
              </a:rPr>
              <a:t>Bus  And  Bus  Transfer</a:t>
            </a:r>
          </a:p>
        </p:txBody>
      </p:sp>
      <p:sp>
        <p:nvSpPr>
          <p:cNvPr id="15365" name="Rectangle 3"/>
          <p:cNvSpPr>
            <a:spLocks noChangeArrowheads="1"/>
          </p:cNvSpPr>
          <p:nvPr/>
        </p:nvSpPr>
        <p:spPr bwMode="auto">
          <a:xfrm>
            <a:off x="755650" y="879475"/>
            <a:ext cx="36513" cy="158750"/>
          </a:xfrm>
          <a:prstGeom prst="rect">
            <a:avLst/>
          </a:prstGeom>
          <a:noFill/>
          <a:ln w="12700">
            <a:noFill/>
            <a:miter lim="800000"/>
            <a:headEnd/>
            <a:tailEnd/>
          </a:ln>
        </p:spPr>
        <p:txBody>
          <a:bodyPr wrap="none" anchor="ctr"/>
          <a:lstStyle/>
          <a:p>
            <a:pPr>
              <a:lnSpc>
                <a:spcPct val="90000"/>
              </a:lnSpc>
            </a:pPr>
            <a:endParaRPr kumimoji="1" lang="en-US" sz="2000" b="1">
              <a:solidFill>
                <a:srgbClr val="000000"/>
              </a:solidFill>
              <a:ea typeface="굴림" pitchFamily="50" charset="-127"/>
            </a:endParaRPr>
          </a:p>
        </p:txBody>
      </p:sp>
      <p:sp>
        <p:nvSpPr>
          <p:cNvPr id="15366" name="Rectangle 4"/>
          <p:cNvSpPr>
            <a:spLocks noChangeArrowheads="1"/>
          </p:cNvSpPr>
          <p:nvPr/>
        </p:nvSpPr>
        <p:spPr bwMode="auto">
          <a:xfrm>
            <a:off x="304800" y="685800"/>
            <a:ext cx="8610600" cy="1369734"/>
          </a:xfrm>
          <a:prstGeom prst="rect">
            <a:avLst/>
          </a:prstGeom>
          <a:noFill/>
          <a:ln w="12700">
            <a:noFill/>
            <a:miter lim="800000"/>
            <a:headEnd/>
            <a:tailEnd/>
          </a:ln>
        </p:spPr>
        <p:txBody>
          <a:bodyPr wrap="square" lIns="63500" tIns="25400" rIns="63500" bIns="25400">
            <a:spAutoFit/>
          </a:bodyPr>
          <a:lstStyle/>
          <a:p>
            <a:pPr defTabSz="762000">
              <a:lnSpc>
                <a:spcPct val="102000"/>
              </a:lnSpc>
            </a:pPr>
            <a:r>
              <a:rPr kumimoji="1" lang="en-US" altLang="ko-KR" sz="2800" dirty="0">
                <a:latin typeface="Times New Roman" pitchFamily="18" charset="0"/>
                <a:ea typeface="굴림" pitchFamily="50" charset="-127"/>
              </a:rPr>
              <a:t>Bus is a path (of a group of wires) over which information is transferred, from any of several sources to any of several destinations.</a:t>
            </a:r>
          </a:p>
        </p:txBody>
      </p:sp>
      <p:sp>
        <p:nvSpPr>
          <p:cNvPr id="15367" name="Rectangle 5"/>
          <p:cNvSpPr>
            <a:spLocks noChangeArrowheads="1"/>
          </p:cNvSpPr>
          <p:nvPr/>
        </p:nvSpPr>
        <p:spPr bwMode="auto">
          <a:xfrm>
            <a:off x="228600" y="2133600"/>
            <a:ext cx="5181600" cy="471989"/>
          </a:xfrm>
          <a:prstGeom prst="rect">
            <a:avLst/>
          </a:prstGeom>
          <a:noFill/>
          <a:ln w="12700">
            <a:noFill/>
            <a:miter lim="800000"/>
            <a:headEnd/>
            <a:tailEnd/>
          </a:ln>
        </p:spPr>
        <p:txBody>
          <a:bodyPr wrap="square" lIns="63500" tIns="25400" rIns="63500" bIns="25400">
            <a:spAutoFit/>
          </a:bodyPr>
          <a:lstStyle/>
          <a:p>
            <a:pPr defTabSz="762000">
              <a:lnSpc>
                <a:spcPct val="102000"/>
              </a:lnSpc>
            </a:pPr>
            <a:r>
              <a:rPr kumimoji="1" lang="en-US" altLang="ko-KR" sz="2800" b="1" dirty="0">
                <a:ea typeface="굴림" pitchFamily="50" charset="-127"/>
              </a:rPr>
              <a:t>From a register to bus: BUS </a:t>
            </a:r>
            <a:r>
              <a:rPr kumimoji="1" lang="en-US" altLang="ko-KR" sz="2800" b="1" dirty="0">
                <a:ea typeface="굴림" pitchFamily="50" charset="-127"/>
                <a:sym typeface="Symbol" pitchFamily="18" charset="2"/>
              </a:rPr>
              <a:t></a:t>
            </a:r>
            <a:r>
              <a:rPr kumimoji="1" lang="en-US" altLang="ko-KR" sz="2800" b="1" dirty="0">
                <a:ea typeface="굴림" pitchFamily="50" charset="-127"/>
              </a:rPr>
              <a:t> R</a:t>
            </a:r>
          </a:p>
        </p:txBody>
      </p:sp>
      <p:grpSp>
        <p:nvGrpSpPr>
          <p:cNvPr id="2" name="Group 208"/>
          <p:cNvGrpSpPr>
            <a:grpSpLocks/>
          </p:cNvGrpSpPr>
          <p:nvPr/>
        </p:nvGrpSpPr>
        <p:grpSpPr bwMode="auto">
          <a:xfrm>
            <a:off x="457200" y="2667000"/>
            <a:ext cx="8153400" cy="3505200"/>
            <a:chOff x="673" y="1501"/>
            <a:chExt cx="5072" cy="509"/>
          </a:xfrm>
        </p:grpSpPr>
        <p:sp>
          <p:nvSpPr>
            <p:cNvPr id="15370" name="Rectangle 185"/>
            <p:cNvSpPr>
              <a:spLocks noChangeArrowheads="1"/>
            </p:cNvSpPr>
            <p:nvPr/>
          </p:nvSpPr>
          <p:spPr bwMode="auto">
            <a:xfrm>
              <a:off x="1171" y="1567"/>
              <a:ext cx="823" cy="83"/>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000" b="1">
                <a:solidFill>
                  <a:srgbClr val="000000"/>
                </a:solidFill>
                <a:ea typeface="굴림" pitchFamily="50" charset="-127"/>
              </a:endParaRPr>
            </a:p>
          </p:txBody>
        </p:sp>
        <p:sp>
          <p:nvSpPr>
            <p:cNvPr id="15371" name="Rectangle 186"/>
            <p:cNvSpPr>
              <a:spLocks noChangeArrowheads="1"/>
            </p:cNvSpPr>
            <p:nvPr/>
          </p:nvSpPr>
          <p:spPr bwMode="auto">
            <a:xfrm>
              <a:off x="1131" y="1560"/>
              <a:ext cx="782" cy="6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000" b="1">
                  <a:solidFill>
                    <a:srgbClr val="000000"/>
                  </a:solidFill>
                  <a:ea typeface="굴림" pitchFamily="50" charset="-127"/>
                </a:rPr>
                <a:t>Register A</a:t>
              </a:r>
            </a:p>
          </p:txBody>
        </p:sp>
        <p:sp>
          <p:nvSpPr>
            <p:cNvPr id="15372" name="Rectangle 187"/>
            <p:cNvSpPr>
              <a:spLocks noChangeArrowheads="1"/>
            </p:cNvSpPr>
            <p:nvPr/>
          </p:nvSpPr>
          <p:spPr bwMode="auto">
            <a:xfrm>
              <a:off x="2293" y="1567"/>
              <a:ext cx="822" cy="83"/>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000" b="1">
                <a:solidFill>
                  <a:srgbClr val="000000"/>
                </a:solidFill>
                <a:ea typeface="굴림" pitchFamily="50" charset="-127"/>
              </a:endParaRPr>
            </a:p>
          </p:txBody>
        </p:sp>
        <p:sp>
          <p:nvSpPr>
            <p:cNvPr id="15373" name="Rectangle 188"/>
            <p:cNvSpPr>
              <a:spLocks noChangeArrowheads="1"/>
            </p:cNvSpPr>
            <p:nvPr/>
          </p:nvSpPr>
          <p:spPr bwMode="auto">
            <a:xfrm>
              <a:off x="2265" y="1560"/>
              <a:ext cx="775" cy="6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000" b="1">
                  <a:solidFill>
                    <a:srgbClr val="000000"/>
                  </a:solidFill>
                  <a:ea typeface="굴림" pitchFamily="50" charset="-127"/>
                </a:rPr>
                <a:t>Register B</a:t>
              </a:r>
            </a:p>
          </p:txBody>
        </p:sp>
        <p:sp>
          <p:nvSpPr>
            <p:cNvPr id="15374" name="Rectangle 189"/>
            <p:cNvSpPr>
              <a:spLocks noChangeArrowheads="1"/>
            </p:cNvSpPr>
            <p:nvPr/>
          </p:nvSpPr>
          <p:spPr bwMode="auto">
            <a:xfrm>
              <a:off x="3427" y="1567"/>
              <a:ext cx="822" cy="83"/>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000" b="1">
                <a:solidFill>
                  <a:srgbClr val="000000"/>
                </a:solidFill>
                <a:ea typeface="굴림" pitchFamily="50" charset="-127"/>
              </a:endParaRPr>
            </a:p>
          </p:txBody>
        </p:sp>
        <p:sp>
          <p:nvSpPr>
            <p:cNvPr id="15375" name="Rectangle 190"/>
            <p:cNvSpPr>
              <a:spLocks noChangeArrowheads="1"/>
            </p:cNvSpPr>
            <p:nvPr/>
          </p:nvSpPr>
          <p:spPr bwMode="auto">
            <a:xfrm>
              <a:off x="3400" y="1560"/>
              <a:ext cx="770" cy="6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000" b="1" dirty="0">
                  <a:solidFill>
                    <a:srgbClr val="000000"/>
                  </a:solidFill>
                  <a:ea typeface="굴림" pitchFamily="50" charset="-127"/>
                </a:rPr>
                <a:t>Register C</a:t>
              </a:r>
            </a:p>
          </p:txBody>
        </p:sp>
        <p:sp>
          <p:nvSpPr>
            <p:cNvPr id="15376" name="Rectangle 191"/>
            <p:cNvSpPr>
              <a:spLocks noChangeArrowheads="1"/>
            </p:cNvSpPr>
            <p:nvPr/>
          </p:nvSpPr>
          <p:spPr bwMode="auto">
            <a:xfrm>
              <a:off x="4561" y="1567"/>
              <a:ext cx="822" cy="83"/>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000" b="1">
                <a:solidFill>
                  <a:srgbClr val="000000"/>
                </a:solidFill>
                <a:ea typeface="굴림" pitchFamily="50" charset="-127"/>
              </a:endParaRPr>
            </a:p>
          </p:txBody>
        </p:sp>
        <p:sp>
          <p:nvSpPr>
            <p:cNvPr id="15377" name="Rectangle 192"/>
            <p:cNvSpPr>
              <a:spLocks noChangeArrowheads="1"/>
            </p:cNvSpPr>
            <p:nvPr/>
          </p:nvSpPr>
          <p:spPr bwMode="auto">
            <a:xfrm>
              <a:off x="4521" y="1560"/>
              <a:ext cx="786" cy="6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000" b="1" dirty="0">
                  <a:solidFill>
                    <a:srgbClr val="000000"/>
                  </a:solidFill>
                  <a:ea typeface="굴림" pitchFamily="50" charset="-127"/>
                </a:rPr>
                <a:t>Register D</a:t>
              </a:r>
            </a:p>
          </p:txBody>
        </p:sp>
        <p:sp>
          <p:nvSpPr>
            <p:cNvPr id="15378" name="Arc 193"/>
            <p:cNvSpPr>
              <a:spLocks/>
            </p:cNvSpPr>
            <p:nvPr/>
          </p:nvSpPr>
          <p:spPr bwMode="auto">
            <a:xfrm>
              <a:off x="1604" y="1756"/>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000"/>
            </a:p>
          </p:txBody>
        </p:sp>
        <p:sp>
          <p:nvSpPr>
            <p:cNvPr id="15379" name="Line 194"/>
            <p:cNvSpPr>
              <a:spLocks noChangeShapeType="1"/>
            </p:cNvSpPr>
            <p:nvPr/>
          </p:nvSpPr>
          <p:spPr bwMode="auto">
            <a:xfrm>
              <a:off x="1651" y="1662"/>
              <a:ext cx="0" cy="99"/>
            </a:xfrm>
            <a:prstGeom prst="line">
              <a:avLst/>
            </a:prstGeom>
            <a:noFill/>
            <a:ln w="25400">
              <a:solidFill>
                <a:srgbClr val="000000"/>
              </a:solidFill>
              <a:round/>
              <a:headEnd/>
              <a:tailEnd/>
            </a:ln>
          </p:spPr>
          <p:txBody>
            <a:bodyPr wrap="none" anchor="ctr"/>
            <a:lstStyle/>
            <a:p>
              <a:endParaRPr lang="en-US" sz="2000"/>
            </a:p>
          </p:txBody>
        </p:sp>
        <p:sp>
          <p:nvSpPr>
            <p:cNvPr id="15380" name="Arc 195"/>
            <p:cNvSpPr>
              <a:spLocks/>
            </p:cNvSpPr>
            <p:nvPr/>
          </p:nvSpPr>
          <p:spPr bwMode="auto">
            <a:xfrm>
              <a:off x="2738" y="1756"/>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000"/>
            </a:p>
          </p:txBody>
        </p:sp>
        <p:sp>
          <p:nvSpPr>
            <p:cNvPr id="15381" name="Line 196"/>
            <p:cNvSpPr>
              <a:spLocks noChangeShapeType="1"/>
            </p:cNvSpPr>
            <p:nvPr/>
          </p:nvSpPr>
          <p:spPr bwMode="auto">
            <a:xfrm>
              <a:off x="2785" y="1662"/>
              <a:ext cx="0" cy="99"/>
            </a:xfrm>
            <a:prstGeom prst="line">
              <a:avLst/>
            </a:prstGeom>
            <a:noFill/>
            <a:ln w="25400">
              <a:solidFill>
                <a:srgbClr val="000000"/>
              </a:solidFill>
              <a:round/>
              <a:headEnd/>
              <a:tailEnd/>
            </a:ln>
          </p:spPr>
          <p:txBody>
            <a:bodyPr wrap="none" anchor="ctr"/>
            <a:lstStyle/>
            <a:p>
              <a:endParaRPr lang="en-US" sz="2000"/>
            </a:p>
          </p:txBody>
        </p:sp>
        <p:sp>
          <p:nvSpPr>
            <p:cNvPr id="15382" name="Arc 197"/>
            <p:cNvSpPr>
              <a:spLocks/>
            </p:cNvSpPr>
            <p:nvPr/>
          </p:nvSpPr>
          <p:spPr bwMode="auto">
            <a:xfrm>
              <a:off x="3872" y="1756"/>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000"/>
            </a:p>
          </p:txBody>
        </p:sp>
        <p:sp>
          <p:nvSpPr>
            <p:cNvPr id="15383" name="Line 198"/>
            <p:cNvSpPr>
              <a:spLocks noChangeShapeType="1"/>
            </p:cNvSpPr>
            <p:nvPr/>
          </p:nvSpPr>
          <p:spPr bwMode="auto">
            <a:xfrm>
              <a:off x="3919" y="1662"/>
              <a:ext cx="0" cy="99"/>
            </a:xfrm>
            <a:prstGeom prst="line">
              <a:avLst/>
            </a:prstGeom>
            <a:noFill/>
            <a:ln w="25400">
              <a:solidFill>
                <a:srgbClr val="000000"/>
              </a:solidFill>
              <a:round/>
              <a:headEnd/>
              <a:tailEnd/>
            </a:ln>
          </p:spPr>
          <p:txBody>
            <a:bodyPr wrap="none" anchor="ctr"/>
            <a:lstStyle/>
            <a:p>
              <a:endParaRPr lang="en-US" sz="2000"/>
            </a:p>
          </p:txBody>
        </p:sp>
        <p:sp>
          <p:nvSpPr>
            <p:cNvPr id="15384" name="Arc 199"/>
            <p:cNvSpPr>
              <a:spLocks/>
            </p:cNvSpPr>
            <p:nvPr/>
          </p:nvSpPr>
          <p:spPr bwMode="auto">
            <a:xfrm>
              <a:off x="5006" y="1756"/>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000"/>
            </a:p>
          </p:txBody>
        </p:sp>
        <p:sp>
          <p:nvSpPr>
            <p:cNvPr id="15385" name="Line 200"/>
            <p:cNvSpPr>
              <a:spLocks noChangeShapeType="1"/>
            </p:cNvSpPr>
            <p:nvPr/>
          </p:nvSpPr>
          <p:spPr bwMode="auto">
            <a:xfrm>
              <a:off x="5053" y="1662"/>
              <a:ext cx="0" cy="99"/>
            </a:xfrm>
            <a:prstGeom prst="line">
              <a:avLst/>
            </a:prstGeom>
            <a:noFill/>
            <a:ln w="25400">
              <a:solidFill>
                <a:srgbClr val="000000"/>
              </a:solidFill>
              <a:round/>
              <a:headEnd/>
              <a:tailEnd/>
            </a:ln>
          </p:spPr>
          <p:txBody>
            <a:bodyPr wrap="none" anchor="ctr"/>
            <a:lstStyle/>
            <a:p>
              <a:endParaRPr lang="en-US" sz="2000"/>
            </a:p>
          </p:txBody>
        </p:sp>
        <p:sp>
          <p:nvSpPr>
            <p:cNvPr id="15386" name="Line 201"/>
            <p:cNvSpPr>
              <a:spLocks noChangeShapeType="1"/>
            </p:cNvSpPr>
            <p:nvPr/>
          </p:nvSpPr>
          <p:spPr bwMode="auto">
            <a:xfrm>
              <a:off x="1171" y="1814"/>
              <a:ext cx="3887" cy="0"/>
            </a:xfrm>
            <a:prstGeom prst="line">
              <a:avLst/>
            </a:prstGeom>
            <a:noFill/>
            <a:ln w="25400">
              <a:solidFill>
                <a:srgbClr val="000000"/>
              </a:solidFill>
              <a:round/>
              <a:headEnd/>
              <a:tailEnd/>
            </a:ln>
          </p:spPr>
          <p:txBody>
            <a:bodyPr wrap="none" anchor="ctr"/>
            <a:lstStyle/>
            <a:p>
              <a:endParaRPr lang="en-US" sz="2000"/>
            </a:p>
          </p:txBody>
        </p:sp>
        <p:sp>
          <p:nvSpPr>
            <p:cNvPr id="15387" name="Arc 202"/>
            <p:cNvSpPr>
              <a:spLocks/>
            </p:cNvSpPr>
            <p:nvPr/>
          </p:nvSpPr>
          <p:spPr bwMode="auto">
            <a:xfrm>
              <a:off x="1118" y="1884"/>
              <a:ext cx="95" cy="52"/>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000"/>
            </a:p>
          </p:txBody>
        </p:sp>
        <p:sp>
          <p:nvSpPr>
            <p:cNvPr id="15388" name="Line 203"/>
            <p:cNvSpPr>
              <a:spLocks noChangeShapeType="1"/>
            </p:cNvSpPr>
            <p:nvPr/>
          </p:nvSpPr>
          <p:spPr bwMode="auto">
            <a:xfrm>
              <a:off x="1165" y="1817"/>
              <a:ext cx="0" cy="72"/>
            </a:xfrm>
            <a:prstGeom prst="line">
              <a:avLst/>
            </a:prstGeom>
            <a:noFill/>
            <a:ln w="25400">
              <a:solidFill>
                <a:srgbClr val="000000"/>
              </a:solidFill>
              <a:round/>
              <a:headEnd/>
              <a:tailEnd/>
            </a:ln>
          </p:spPr>
          <p:txBody>
            <a:bodyPr wrap="none" anchor="ctr"/>
            <a:lstStyle/>
            <a:p>
              <a:endParaRPr lang="en-US" sz="2000"/>
            </a:p>
          </p:txBody>
        </p:sp>
        <p:sp>
          <p:nvSpPr>
            <p:cNvPr id="15389" name="Rectangle 204"/>
            <p:cNvSpPr>
              <a:spLocks noChangeArrowheads="1"/>
            </p:cNvSpPr>
            <p:nvPr/>
          </p:nvSpPr>
          <p:spPr bwMode="auto">
            <a:xfrm>
              <a:off x="1207" y="1876"/>
              <a:ext cx="697" cy="6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000" b="1">
                  <a:solidFill>
                    <a:srgbClr val="000000"/>
                  </a:solidFill>
                  <a:ea typeface="굴림" pitchFamily="50" charset="-127"/>
                </a:rPr>
                <a:t>Bus lines</a:t>
              </a:r>
            </a:p>
          </p:txBody>
        </p:sp>
        <p:sp>
          <p:nvSpPr>
            <p:cNvPr id="15390" name="Rectangle 205"/>
            <p:cNvSpPr>
              <a:spLocks noChangeArrowheads="1"/>
            </p:cNvSpPr>
            <p:nvPr/>
          </p:nvSpPr>
          <p:spPr bwMode="auto">
            <a:xfrm>
              <a:off x="673" y="1501"/>
              <a:ext cx="5072" cy="509"/>
            </a:xfrm>
            <a:prstGeom prst="rect">
              <a:avLst/>
            </a:prstGeom>
            <a:noFill/>
            <a:ln w="9525">
              <a:solidFill>
                <a:schemeClr val="tx1"/>
              </a:solidFill>
              <a:miter lim="800000"/>
              <a:headEnd/>
              <a:tailEnd/>
            </a:ln>
          </p:spPr>
          <p:txBody>
            <a:bodyPr wrap="none" anchor="ctr"/>
            <a:lstStyle/>
            <a:p>
              <a:pPr>
                <a:lnSpc>
                  <a:spcPct val="90000"/>
                </a:lnSpc>
              </a:pPr>
              <a:endParaRPr kumimoji="1" lang="en-US" sz="2000" b="1">
                <a:solidFill>
                  <a:srgbClr val="000000"/>
                </a:solidFill>
                <a:ea typeface="굴림" pitchFamily="50" charset="-127"/>
              </a:endParaRPr>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7"/>
          <p:cNvGrpSpPr>
            <a:grpSpLocks/>
          </p:cNvGrpSpPr>
          <p:nvPr/>
        </p:nvGrpSpPr>
        <p:grpSpPr bwMode="auto">
          <a:xfrm>
            <a:off x="352425" y="457203"/>
            <a:ext cx="8172898" cy="6024624"/>
            <a:chOff x="646" y="2197"/>
            <a:chExt cx="5005" cy="1388"/>
          </a:xfrm>
        </p:grpSpPr>
        <p:sp>
          <p:nvSpPr>
            <p:cNvPr id="3" name="Rectangle 6"/>
            <p:cNvSpPr>
              <a:spLocks noChangeArrowheads="1"/>
            </p:cNvSpPr>
            <p:nvPr/>
          </p:nvSpPr>
          <p:spPr bwMode="auto">
            <a:xfrm>
              <a:off x="1321" y="2298"/>
              <a:ext cx="187" cy="84"/>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4" name="Rectangle 7"/>
            <p:cNvSpPr>
              <a:spLocks noChangeArrowheads="1"/>
            </p:cNvSpPr>
            <p:nvPr/>
          </p:nvSpPr>
          <p:spPr bwMode="auto">
            <a:xfrm>
              <a:off x="1282" y="2292"/>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1</a:t>
              </a:r>
            </a:p>
          </p:txBody>
        </p:sp>
        <p:sp>
          <p:nvSpPr>
            <p:cNvPr id="5" name="Rectangle 8"/>
            <p:cNvSpPr>
              <a:spLocks noChangeArrowheads="1"/>
            </p:cNvSpPr>
            <p:nvPr/>
          </p:nvSpPr>
          <p:spPr bwMode="auto">
            <a:xfrm>
              <a:off x="1533" y="2298"/>
              <a:ext cx="187" cy="84"/>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6" name="Rectangle 9"/>
            <p:cNvSpPr>
              <a:spLocks noChangeArrowheads="1"/>
            </p:cNvSpPr>
            <p:nvPr/>
          </p:nvSpPr>
          <p:spPr bwMode="auto">
            <a:xfrm>
              <a:off x="1494" y="2292"/>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2</a:t>
              </a:r>
            </a:p>
          </p:txBody>
        </p:sp>
        <p:sp>
          <p:nvSpPr>
            <p:cNvPr id="7" name="Rectangle 10"/>
            <p:cNvSpPr>
              <a:spLocks noChangeArrowheads="1"/>
            </p:cNvSpPr>
            <p:nvPr/>
          </p:nvSpPr>
          <p:spPr bwMode="auto">
            <a:xfrm>
              <a:off x="1745" y="2298"/>
              <a:ext cx="187" cy="84"/>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8" name="Rectangle 11"/>
            <p:cNvSpPr>
              <a:spLocks noChangeArrowheads="1"/>
            </p:cNvSpPr>
            <p:nvPr/>
          </p:nvSpPr>
          <p:spPr bwMode="auto">
            <a:xfrm>
              <a:off x="1707" y="2292"/>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3</a:t>
              </a:r>
            </a:p>
          </p:txBody>
        </p:sp>
        <p:sp>
          <p:nvSpPr>
            <p:cNvPr id="9" name="Rectangle 12"/>
            <p:cNvSpPr>
              <a:spLocks noChangeArrowheads="1"/>
            </p:cNvSpPr>
            <p:nvPr/>
          </p:nvSpPr>
          <p:spPr bwMode="auto">
            <a:xfrm>
              <a:off x="1956" y="2298"/>
              <a:ext cx="187" cy="84"/>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10" name="Rectangle 13"/>
            <p:cNvSpPr>
              <a:spLocks noChangeArrowheads="1"/>
            </p:cNvSpPr>
            <p:nvPr/>
          </p:nvSpPr>
          <p:spPr bwMode="auto">
            <a:xfrm>
              <a:off x="1919" y="2292"/>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4</a:t>
              </a:r>
            </a:p>
          </p:txBody>
        </p:sp>
        <p:sp>
          <p:nvSpPr>
            <p:cNvPr id="11" name="Rectangle 14"/>
            <p:cNvSpPr>
              <a:spLocks noChangeArrowheads="1"/>
            </p:cNvSpPr>
            <p:nvPr/>
          </p:nvSpPr>
          <p:spPr bwMode="auto">
            <a:xfrm>
              <a:off x="2442" y="2298"/>
              <a:ext cx="187" cy="84"/>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12" name="Rectangle 15"/>
            <p:cNvSpPr>
              <a:spLocks noChangeArrowheads="1"/>
            </p:cNvSpPr>
            <p:nvPr/>
          </p:nvSpPr>
          <p:spPr bwMode="auto">
            <a:xfrm>
              <a:off x="2415" y="2292"/>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1</a:t>
              </a:r>
            </a:p>
          </p:txBody>
        </p:sp>
        <p:sp>
          <p:nvSpPr>
            <p:cNvPr id="13" name="Rectangle 16"/>
            <p:cNvSpPr>
              <a:spLocks noChangeArrowheads="1"/>
            </p:cNvSpPr>
            <p:nvPr/>
          </p:nvSpPr>
          <p:spPr bwMode="auto">
            <a:xfrm>
              <a:off x="2654" y="2298"/>
              <a:ext cx="187" cy="84"/>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14" name="Rectangle 17"/>
            <p:cNvSpPr>
              <a:spLocks noChangeArrowheads="1"/>
            </p:cNvSpPr>
            <p:nvPr/>
          </p:nvSpPr>
          <p:spPr bwMode="auto">
            <a:xfrm>
              <a:off x="2628" y="2292"/>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2</a:t>
              </a:r>
            </a:p>
          </p:txBody>
        </p:sp>
        <p:sp>
          <p:nvSpPr>
            <p:cNvPr id="15" name="Rectangle 18"/>
            <p:cNvSpPr>
              <a:spLocks noChangeArrowheads="1"/>
            </p:cNvSpPr>
            <p:nvPr/>
          </p:nvSpPr>
          <p:spPr bwMode="auto">
            <a:xfrm>
              <a:off x="2866" y="2298"/>
              <a:ext cx="187" cy="84"/>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16" name="Rectangle 19"/>
            <p:cNvSpPr>
              <a:spLocks noChangeArrowheads="1"/>
            </p:cNvSpPr>
            <p:nvPr/>
          </p:nvSpPr>
          <p:spPr bwMode="auto">
            <a:xfrm>
              <a:off x="2842" y="2292"/>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3</a:t>
              </a:r>
            </a:p>
          </p:txBody>
        </p:sp>
        <p:sp>
          <p:nvSpPr>
            <p:cNvPr id="17" name="Rectangle 20"/>
            <p:cNvSpPr>
              <a:spLocks noChangeArrowheads="1"/>
            </p:cNvSpPr>
            <p:nvPr/>
          </p:nvSpPr>
          <p:spPr bwMode="auto">
            <a:xfrm>
              <a:off x="3078" y="2298"/>
              <a:ext cx="187" cy="84"/>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18" name="Rectangle 21"/>
            <p:cNvSpPr>
              <a:spLocks noChangeArrowheads="1"/>
            </p:cNvSpPr>
            <p:nvPr/>
          </p:nvSpPr>
          <p:spPr bwMode="auto">
            <a:xfrm>
              <a:off x="3054" y="2292"/>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4</a:t>
              </a:r>
            </a:p>
          </p:txBody>
        </p:sp>
        <p:sp>
          <p:nvSpPr>
            <p:cNvPr id="19" name="Rectangle 22"/>
            <p:cNvSpPr>
              <a:spLocks noChangeArrowheads="1"/>
            </p:cNvSpPr>
            <p:nvPr/>
          </p:nvSpPr>
          <p:spPr bwMode="auto">
            <a:xfrm>
              <a:off x="3576" y="2298"/>
              <a:ext cx="187" cy="84"/>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20" name="Rectangle 23"/>
            <p:cNvSpPr>
              <a:spLocks noChangeArrowheads="1"/>
            </p:cNvSpPr>
            <p:nvPr/>
          </p:nvSpPr>
          <p:spPr bwMode="auto">
            <a:xfrm>
              <a:off x="3537" y="2292"/>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1</a:t>
              </a:r>
            </a:p>
          </p:txBody>
        </p:sp>
        <p:sp>
          <p:nvSpPr>
            <p:cNvPr id="21" name="Rectangle 24"/>
            <p:cNvSpPr>
              <a:spLocks noChangeArrowheads="1"/>
            </p:cNvSpPr>
            <p:nvPr/>
          </p:nvSpPr>
          <p:spPr bwMode="auto">
            <a:xfrm>
              <a:off x="3788" y="2298"/>
              <a:ext cx="187" cy="84"/>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22" name="Rectangle 25"/>
            <p:cNvSpPr>
              <a:spLocks noChangeArrowheads="1"/>
            </p:cNvSpPr>
            <p:nvPr/>
          </p:nvSpPr>
          <p:spPr bwMode="auto">
            <a:xfrm>
              <a:off x="3749" y="2292"/>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2</a:t>
              </a:r>
            </a:p>
          </p:txBody>
        </p:sp>
        <p:sp>
          <p:nvSpPr>
            <p:cNvPr id="23" name="Rectangle 26"/>
            <p:cNvSpPr>
              <a:spLocks noChangeArrowheads="1"/>
            </p:cNvSpPr>
            <p:nvPr/>
          </p:nvSpPr>
          <p:spPr bwMode="auto">
            <a:xfrm>
              <a:off x="4000" y="2298"/>
              <a:ext cx="187" cy="84"/>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24" name="Rectangle 27"/>
            <p:cNvSpPr>
              <a:spLocks noChangeArrowheads="1"/>
            </p:cNvSpPr>
            <p:nvPr/>
          </p:nvSpPr>
          <p:spPr bwMode="auto">
            <a:xfrm>
              <a:off x="3960" y="2292"/>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3</a:t>
              </a:r>
            </a:p>
          </p:txBody>
        </p:sp>
        <p:sp>
          <p:nvSpPr>
            <p:cNvPr id="25" name="Rectangle 28"/>
            <p:cNvSpPr>
              <a:spLocks noChangeArrowheads="1"/>
            </p:cNvSpPr>
            <p:nvPr/>
          </p:nvSpPr>
          <p:spPr bwMode="auto">
            <a:xfrm>
              <a:off x="4212" y="2298"/>
              <a:ext cx="187" cy="84"/>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26" name="Rectangle 29"/>
            <p:cNvSpPr>
              <a:spLocks noChangeArrowheads="1"/>
            </p:cNvSpPr>
            <p:nvPr/>
          </p:nvSpPr>
          <p:spPr bwMode="auto">
            <a:xfrm>
              <a:off x="4172" y="2292"/>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4</a:t>
              </a:r>
            </a:p>
          </p:txBody>
        </p:sp>
        <p:sp>
          <p:nvSpPr>
            <p:cNvPr id="27" name="Rectangle 30"/>
            <p:cNvSpPr>
              <a:spLocks noChangeArrowheads="1"/>
            </p:cNvSpPr>
            <p:nvPr/>
          </p:nvSpPr>
          <p:spPr bwMode="auto">
            <a:xfrm>
              <a:off x="4710" y="2298"/>
              <a:ext cx="187" cy="84"/>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28" name="Rectangle 31"/>
            <p:cNvSpPr>
              <a:spLocks noChangeArrowheads="1"/>
            </p:cNvSpPr>
            <p:nvPr/>
          </p:nvSpPr>
          <p:spPr bwMode="auto">
            <a:xfrm>
              <a:off x="4671" y="2292"/>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1</a:t>
              </a:r>
            </a:p>
          </p:txBody>
        </p:sp>
        <p:sp>
          <p:nvSpPr>
            <p:cNvPr id="29" name="Rectangle 32"/>
            <p:cNvSpPr>
              <a:spLocks noChangeArrowheads="1"/>
            </p:cNvSpPr>
            <p:nvPr/>
          </p:nvSpPr>
          <p:spPr bwMode="auto">
            <a:xfrm>
              <a:off x="4922" y="2298"/>
              <a:ext cx="187" cy="84"/>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30" name="Rectangle 33"/>
            <p:cNvSpPr>
              <a:spLocks noChangeArrowheads="1"/>
            </p:cNvSpPr>
            <p:nvPr/>
          </p:nvSpPr>
          <p:spPr bwMode="auto">
            <a:xfrm>
              <a:off x="4883" y="2292"/>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2</a:t>
              </a:r>
            </a:p>
          </p:txBody>
        </p:sp>
        <p:sp>
          <p:nvSpPr>
            <p:cNvPr id="31" name="Rectangle 34"/>
            <p:cNvSpPr>
              <a:spLocks noChangeArrowheads="1"/>
            </p:cNvSpPr>
            <p:nvPr/>
          </p:nvSpPr>
          <p:spPr bwMode="auto">
            <a:xfrm>
              <a:off x="5134" y="2298"/>
              <a:ext cx="187" cy="84"/>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32" name="Rectangle 35"/>
            <p:cNvSpPr>
              <a:spLocks noChangeArrowheads="1"/>
            </p:cNvSpPr>
            <p:nvPr/>
          </p:nvSpPr>
          <p:spPr bwMode="auto">
            <a:xfrm>
              <a:off x="5094" y="2292"/>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3</a:t>
              </a:r>
            </a:p>
          </p:txBody>
        </p:sp>
        <p:sp>
          <p:nvSpPr>
            <p:cNvPr id="33" name="Rectangle 36"/>
            <p:cNvSpPr>
              <a:spLocks noChangeArrowheads="1"/>
            </p:cNvSpPr>
            <p:nvPr/>
          </p:nvSpPr>
          <p:spPr bwMode="auto">
            <a:xfrm>
              <a:off x="5346" y="2298"/>
              <a:ext cx="187" cy="84"/>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34" name="Rectangle 37"/>
            <p:cNvSpPr>
              <a:spLocks noChangeArrowheads="1"/>
            </p:cNvSpPr>
            <p:nvPr/>
          </p:nvSpPr>
          <p:spPr bwMode="auto">
            <a:xfrm>
              <a:off x="5306" y="2292"/>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4</a:t>
              </a:r>
            </a:p>
          </p:txBody>
        </p:sp>
        <p:sp>
          <p:nvSpPr>
            <p:cNvPr id="35" name="Rectangle 38"/>
            <p:cNvSpPr>
              <a:spLocks noChangeArrowheads="1"/>
            </p:cNvSpPr>
            <p:nvPr/>
          </p:nvSpPr>
          <p:spPr bwMode="auto">
            <a:xfrm>
              <a:off x="1321" y="2769"/>
              <a:ext cx="822" cy="272"/>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36" name="Arc 39"/>
            <p:cNvSpPr>
              <a:spLocks/>
            </p:cNvSpPr>
            <p:nvPr/>
          </p:nvSpPr>
          <p:spPr bwMode="auto">
            <a:xfrm>
              <a:off x="1405" y="2709"/>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37" name="Line 40"/>
            <p:cNvSpPr>
              <a:spLocks noChangeShapeType="1"/>
            </p:cNvSpPr>
            <p:nvPr/>
          </p:nvSpPr>
          <p:spPr bwMode="auto">
            <a:xfrm>
              <a:off x="1452" y="2393"/>
              <a:ext cx="0" cy="321"/>
            </a:xfrm>
            <a:prstGeom prst="line">
              <a:avLst/>
            </a:prstGeom>
            <a:noFill/>
            <a:ln w="25400">
              <a:solidFill>
                <a:srgbClr val="000000"/>
              </a:solidFill>
              <a:round/>
              <a:headEnd/>
              <a:tailEnd/>
            </a:ln>
          </p:spPr>
          <p:txBody>
            <a:bodyPr wrap="none" anchor="ctr"/>
            <a:lstStyle/>
            <a:p>
              <a:endParaRPr lang="en-US" sz="2400"/>
            </a:p>
          </p:txBody>
        </p:sp>
        <p:sp>
          <p:nvSpPr>
            <p:cNvPr id="38" name="Arc 41"/>
            <p:cNvSpPr>
              <a:spLocks/>
            </p:cNvSpPr>
            <p:nvPr/>
          </p:nvSpPr>
          <p:spPr bwMode="auto">
            <a:xfrm>
              <a:off x="1617" y="2709"/>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39" name="Line 42"/>
            <p:cNvSpPr>
              <a:spLocks noChangeShapeType="1"/>
            </p:cNvSpPr>
            <p:nvPr/>
          </p:nvSpPr>
          <p:spPr bwMode="auto">
            <a:xfrm>
              <a:off x="1664" y="2675"/>
              <a:ext cx="0" cy="39"/>
            </a:xfrm>
            <a:prstGeom prst="line">
              <a:avLst/>
            </a:prstGeom>
            <a:noFill/>
            <a:ln w="25400">
              <a:solidFill>
                <a:srgbClr val="000000"/>
              </a:solidFill>
              <a:round/>
              <a:headEnd/>
              <a:tailEnd/>
            </a:ln>
          </p:spPr>
          <p:txBody>
            <a:bodyPr wrap="none" anchor="ctr"/>
            <a:lstStyle/>
            <a:p>
              <a:endParaRPr lang="en-US" sz="2400"/>
            </a:p>
          </p:txBody>
        </p:sp>
        <p:sp>
          <p:nvSpPr>
            <p:cNvPr id="40" name="Arc 43"/>
            <p:cNvSpPr>
              <a:spLocks/>
            </p:cNvSpPr>
            <p:nvPr/>
          </p:nvSpPr>
          <p:spPr bwMode="auto">
            <a:xfrm>
              <a:off x="1829" y="2709"/>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41" name="Line 44"/>
            <p:cNvSpPr>
              <a:spLocks noChangeShapeType="1"/>
            </p:cNvSpPr>
            <p:nvPr/>
          </p:nvSpPr>
          <p:spPr bwMode="auto">
            <a:xfrm>
              <a:off x="1875" y="2675"/>
              <a:ext cx="0" cy="39"/>
            </a:xfrm>
            <a:prstGeom prst="line">
              <a:avLst/>
            </a:prstGeom>
            <a:noFill/>
            <a:ln w="25400">
              <a:solidFill>
                <a:srgbClr val="000000"/>
              </a:solidFill>
              <a:round/>
              <a:headEnd/>
              <a:tailEnd/>
            </a:ln>
          </p:spPr>
          <p:txBody>
            <a:bodyPr wrap="none" anchor="ctr"/>
            <a:lstStyle/>
            <a:p>
              <a:endParaRPr lang="en-US" sz="2400"/>
            </a:p>
          </p:txBody>
        </p:sp>
        <p:sp>
          <p:nvSpPr>
            <p:cNvPr id="42" name="Arc 45"/>
            <p:cNvSpPr>
              <a:spLocks/>
            </p:cNvSpPr>
            <p:nvPr/>
          </p:nvSpPr>
          <p:spPr bwMode="auto">
            <a:xfrm>
              <a:off x="2041" y="2709"/>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43" name="Line 46"/>
            <p:cNvSpPr>
              <a:spLocks noChangeShapeType="1"/>
            </p:cNvSpPr>
            <p:nvPr/>
          </p:nvSpPr>
          <p:spPr bwMode="auto">
            <a:xfrm>
              <a:off x="2087" y="2675"/>
              <a:ext cx="0" cy="39"/>
            </a:xfrm>
            <a:prstGeom prst="line">
              <a:avLst/>
            </a:prstGeom>
            <a:noFill/>
            <a:ln w="25400">
              <a:solidFill>
                <a:srgbClr val="000000"/>
              </a:solidFill>
              <a:round/>
              <a:headEnd/>
              <a:tailEnd/>
            </a:ln>
          </p:spPr>
          <p:txBody>
            <a:bodyPr wrap="none" anchor="ctr"/>
            <a:lstStyle/>
            <a:p>
              <a:endParaRPr lang="en-US" sz="2400"/>
            </a:p>
          </p:txBody>
        </p:sp>
        <p:sp>
          <p:nvSpPr>
            <p:cNvPr id="44" name="Rectangle 47"/>
            <p:cNvSpPr>
              <a:spLocks noChangeArrowheads="1"/>
            </p:cNvSpPr>
            <p:nvPr/>
          </p:nvSpPr>
          <p:spPr bwMode="auto">
            <a:xfrm>
              <a:off x="1293" y="2197"/>
              <a:ext cx="901"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Register A</a:t>
              </a:r>
            </a:p>
          </p:txBody>
        </p:sp>
        <p:sp>
          <p:nvSpPr>
            <p:cNvPr id="45" name="Rectangle 48"/>
            <p:cNvSpPr>
              <a:spLocks noChangeArrowheads="1"/>
            </p:cNvSpPr>
            <p:nvPr/>
          </p:nvSpPr>
          <p:spPr bwMode="auto">
            <a:xfrm>
              <a:off x="2415" y="2197"/>
              <a:ext cx="893"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Register B</a:t>
              </a:r>
            </a:p>
          </p:txBody>
        </p:sp>
        <p:sp>
          <p:nvSpPr>
            <p:cNvPr id="46" name="Rectangle 49"/>
            <p:cNvSpPr>
              <a:spLocks noChangeArrowheads="1"/>
            </p:cNvSpPr>
            <p:nvPr/>
          </p:nvSpPr>
          <p:spPr bwMode="auto">
            <a:xfrm>
              <a:off x="3550" y="2197"/>
              <a:ext cx="88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Register C</a:t>
              </a:r>
            </a:p>
          </p:txBody>
        </p:sp>
        <p:sp>
          <p:nvSpPr>
            <p:cNvPr id="47" name="Rectangle 50"/>
            <p:cNvSpPr>
              <a:spLocks noChangeArrowheads="1"/>
            </p:cNvSpPr>
            <p:nvPr/>
          </p:nvSpPr>
          <p:spPr bwMode="auto">
            <a:xfrm>
              <a:off x="4686" y="2197"/>
              <a:ext cx="906"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Register D</a:t>
              </a:r>
            </a:p>
          </p:txBody>
        </p:sp>
        <p:sp>
          <p:nvSpPr>
            <p:cNvPr id="48" name="Rectangle 51"/>
            <p:cNvSpPr>
              <a:spLocks noChangeArrowheads="1"/>
            </p:cNvSpPr>
            <p:nvPr/>
          </p:nvSpPr>
          <p:spPr bwMode="auto">
            <a:xfrm>
              <a:off x="1494" y="2574"/>
              <a:ext cx="218"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B</a:t>
              </a:r>
            </a:p>
          </p:txBody>
        </p:sp>
        <p:sp>
          <p:nvSpPr>
            <p:cNvPr id="49" name="Rectangle 52"/>
            <p:cNvSpPr>
              <a:spLocks noChangeArrowheads="1"/>
            </p:cNvSpPr>
            <p:nvPr/>
          </p:nvSpPr>
          <p:spPr bwMode="auto">
            <a:xfrm>
              <a:off x="1707" y="2574"/>
              <a:ext cx="212"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C</a:t>
              </a:r>
            </a:p>
          </p:txBody>
        </p:sp>
        <p:sp>
          <p:nvSpPr>
            <p:cNvPr id="50" name="Rectangle 53"/>
            <p:cNvSpPr>
              <a:spLocks noChangeArrowheads="1"/>
            </p:cNvSpPr>
            <p:nvPr/>
          </p:nvSpPr>
          <p:spPr bwMode="auto">
            <a:xfrm>
              <a:off x="1930" y="2574"/>
              <a:ext cx="231"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D</a:t>
              </a:r>
            </a:p>
          </p:txBody>
        </p:sp>
        <p:sp>
          <p:nvSpPr>
            <p:cNvPr id="51" name="Rectangle 54"/>
            <p:cNvSpPr>
              <a:spLocks noChangeArrowheads="1"/>
            </p:cNvSpPr>
            <p:nvPr/>
          </p:nvSpPr>
          <p:spPr bwMode="auto">
            <a:xfrm>
              <a:off x="1596" y="2591"/>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1</a:t>
              </a:r>
            </a:p>
          </p:txBody>
        </p:sp>
        <p:sp>
          <p:nvSpPr>
            <p:cNvPr id="52" name="Rectangle 55"/>
            <p:cNvSpPr>
              <a:spLocks noChangeArrowheads="1"/>
            </p:cNvSpPr>
            <p:nvPr/>
          </p:nvSpPr>
          <p:spPr bwMode="auto">
            <a:xfrm>
              <a:off x="1820" y="2591"/>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1</a:t>
              </a:r>
            </a:p>
          </p:txBody>
        </p:sp>
        <p:sp>
          <p:nvSpPr>
            <p:cNvPr id="53" name="Rectangle 56"/>
            <p:cNvSpPr>
              <a:spLocks noChangeArrowheads="1"/>
            </p:cNvSpPr>
            <p:nvPr/>
          </p:nvSpPr>
          <p:spPr bwMode="auto">
            <a:xfrm>
              <a:off x="2053" y="2591"/>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1</a:t>
              </a:r>
            </a:p>
          </p:txBody>
        </p:sp>
        <p:sp>
          <p:nvSpPr>
            <p:cNvPr id="54" name="Rectangle 57"/>
            <p:cNvSpPr>
              <a:spLocks noChangeArrowheads="1"/>
            </p:cNvSpPr>
            <p:nvPr/>
          </p:nvSpPr>
          <p:spPr bwMode="auto">
            <a:xfrm>
              <a:off x="1494" y="2802"/>
              <a:ext cx="431" cy="174"/>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4 x1</a:t>
              </a:r>
            </a:p>
            <a:p>
              <a:pPr defTabSz="762000" eaLnBrk="1">
                <a:lnSpc>
                  <a:spcPct val="90000"/>
                </a:lnSpc>
              </a:pPr>
              <a:endParaRPr kumimoji="1" lang="en-US" altLang="ko-KR" sz="2400" b="1">
                <a:solidFill>
                  <a:srgbClr val="000000"/>
                </a:solidFill>
                <a:ea typeface="굴림" pitchFamily="50" charset="-127"/>
              </a:endParaRPr>
            </a:p>
          </p:txBody>
        </p:sp>
        <p:sp>
          <p:nvSpPr>
            <p:cNvPr id="55" name="Rectangle 58"/>
            <p:cNvSpPr>
              <a:spLocks noChangeArrowheads="1"/>
            </p:cNvSpPr>
            <p:nvPr/>
          </p:nvSpPr>
          <p:spPr bwMode="auto">
            <a:xfrm>
              <a:off x="1494" y="2879"/>
              <a:ext cx="504"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MUX</a:t>
              </a:r>
            </a:p>
          </p:txBody>
        </p:sp>
        <p:sp>
          <p:nvSpPr>
            <p:cNvPr id="56" name="Line 59"/>
            <p:cNvSpPr>
              <a:spLocks noChangeShapeType="1"/>
            </p:cNvSpPr>
            <p:nvPr/>
          </p:nvSpPr>
          <p:spPr bwMode="auto">
            <a:xfrm>
              <a:off x="1171" y="2827"/>
              <a:ext cx="125" cy="0"/>
            </a:xfrm>
            <a:prstGeom prst="line">
              <a:avLst/>
            </a:prstGeom>
            <a:noFill/>
            <a:ln w="25400">
              <a:solidFill>
                <a:srgbClr val="000000"/>
              </a:solidFill>
              <a:round/>
              <a:headEnd/>
              <a:tailEnd/>
            </a:ln>
          </p:spPr>
          <p:txBody>
            <a:bodyPr wrap="none" anchor="ctr"/>
            <a:lstStyle/>
            <a:p>
              <a:endParaRPr lang="en-US" sz="2400"/>
            </a:p>
          </p:txBody>
        </p:sp>
        <p:sp>
          <p:nvSpPr>
            <p:cNvPr id="57" name="Line 60"/>
            <p:cNvSpPr>
              <a:spLocks noChangeShapeType="1"/>
            </p:cNvSpPr>
            <p:nvPr/>
          </p:nvSpPr>
          <p:spPr bwMode="auto">
            <a:xfrm>
              <a:off x="1246" y="2955"/>
              <a:ext cx="50" cy="0"/>
            </a:xfrm>
            <a:prstGeom prst="line">
              <a:avLst/>
            </a:prstGeom>
            <a:noFill/>
            <a:ln w="25400">
              <a:solidFill>
                <a:srgbClr val="000000"/>
              </a:solidFill>
              <a:round/>
              <a:headEnd/>
              <a:tailEnd/>
            </a:ln>
          </p:spPr>
          <p:txBody>
            <a:bodyPr wrap="none" anchor="ctr"/>
            <a:lstStyle/>
            <a:p>
              <a:endParaRPr lang="en-US" sz="2400"/>
            </a:p>
          </p:txBody>
        </p:sp>
        <p:sp>
          <p:nvSpPr>
            <p:cNvPr id="58" name="Line 61"/>
            <p:cNvSpPr>
              <a:spLocks noChangeShapeType="1"/>
            </p:cNvSpPr>
            <p:nvPr/>
          </p:nvSpPr>
          <p:spPr bwMode="auto">
            <a:xfrm>
              <a:off x="1240" y="2958"/>
              <a:ext cx="0" cy="271"/>
            </a:xfrm>
            <a:prstGeom prst="line">
              <a:avLst/>
            </a:prstGeom>
            <a:noFill/>
            <a:ln w="25400">
              <a:solidFill>
                <a:srgbClr val="000000"/>
              </a:solidFill>
              <a:round/>
              <a:headEnd/>
              <a:tailEnd/>
            </a:ln>
          </p:spPr>
          <p:txBody>
            <a:bodyPr wrap="none" anchor="ctr"/>
            <a:lstStyle/>
            <a:p>
              <a:endParaRPr lang="en-US" sz="2400"/>
            </a:p>
          </p:txBody>
        </p:sp>
        <p:sp>
          <p:nvSpPr>
            <p:cNvPr id="59" name="Line 62"/>
            <p:cNvSpPr>
              <a:spLocks noChangeShapeType="1"/>
            </p:cNvSpPr>
            <p:nvPr/>
          </p:nvSpPr>
          <p:spPr bwMode="auto">
            <a:xfrm>
              <a:off x="1165" y="2830"/>
              <a:ext cx="0" cy="305"/>
            </a:xfrm>
            <a:prstGeom prst="line">
              <a:avLst/>
            </a:prstGeom>
            <a:noFill/>
            <a:ln w="25400">
              <a:solidFill>
                <a:srgbClr val="000000"/>
              </a:solidFill>
              <a:round/>
              <a:headEnd/>
              <a:tailEnd/>
            </a:ln>
          </p:spPr>
          <p:txBody>
            <a:bodyPr wrap="none" anchor="ctr"/>
            <a:lstStyle/>
            <a:p>
              <a:endParaRPr lang="en-US" sz="2400"/>
            </a:p>
          </p:txBody>
        </p:sp>
        <p:sp>
          <p:nvSpPr>
            <p:cNvPr id="60" name="Line 63"/>
            <p:cNvSpPr>
              <a:spLocks noChangeShapeType="1"/>
            </p:cNvSpPr>
            <p:nvPr/>
          </p:nvSpPr>
          <p:spPr bwMode="auto">
            <a:xfrm>
              <a:off x="960" y="3143"/>
              <a:ext cx="3595" cy="0"/>
            </a:xfrm>
            <a:prstGeom prst="line">
              <a:avLst/>
            </a:prstGeom>
            <a:noFill/>
            <a:ln w="25400">
              <a:solidFill>
                <a:srgbClr val="000000"/>
              </a:solidFill>
              <a:round/>
              <a:headEnd/>
              <a:tailEnd/>
            </a:ln>
          </p:spPr>
          <p:txBody>
            <a:bodyPr wrap="none" anchor="ctr"/>
            <a:lstStyle/>
            <a:p>
              <a:endParaRPr lang="en-US" sz="2400"/>
            </a:p>
          </p:txBody>
        </p:sp>
        <p:sp>
          <p:nvSpPr>
            <p:cNvPr id="61" name="Line 64"/>
            <p:cNvSpPr>
              <a:spLocks noChangeShapeType="1"/>
            </p:cNvSpPr>
            <p:nvPr/>
          </p:nvSpPr>
          <p:spPr bwMode="auto">
            <a:xfrm flipV="1">
              <a:off x="960" y="3235"/>
              <a:ext cx="3669" cy="2"/>
            </a:xfrm>
            <a:prstGeom prst="line">
              <a:avLst/>
            </a:prstGeom>
            <a:noFill/>
            <a:ln w="25400">
              <a:solidFill>
                <a:srgbClr val="000000"/>
              </a:solidFill>
              <a:round/>
              <a:headEnd/>
              <a:tailEnd/>
            </a:ln>
          </p:spPr>
          <p:txBody>
            <a:bodyPr wrap="none" anchor="ctr"/>
            <a:lstStyle/>
            <a:p>
              <a:endParaRPr lang="en-US" sz="2400"/>
            </a:p>
          </p:txBody>
        </p:sp>
        <p:sp>
          <p:nvSpPr>
            <p:cNvPr id="62" name="Line 65"/>
            <p:cNvSpPr>
              <a:spLocks noChangeShapeType="1"/>
            </p:cNvSpPr>
            <p:nvPr/>
          </p:nvSpPr>
          <p:spPr bwMode="auto">
            <a:xfrm>
              <a:off x="1738" y="3048"/>
              <a:ext cx="0" cy="321"/>
            </a:xfrm>
            <a:prstGeom prst="line">
              <a:avLst/>
            </a:prstGeom>
            <a:noFill/>
            <a:ln w="25400">
              <a:solidFill>
                <a:srgbClr val="000000"/>
              </a:solidFill>
              <a:round/>
              <a:headEnd/>
              <a:tailEnd/>
            </a:ln>
          </p:spPr>
          <p:txBody>
            <a:bodyPr wrap="none" anchor="ctr"/>
            <a:lstStyle/>
            <a:p>
              <a:endParaRPr lang="en-US" sz="2400"/>
            </a:p>
          </p:txBody>
        </p:sp>
        <p:sp>
          <p:nvSpPr>
            <p:cNvPr id="63" name="Oval 66"/>
            <p:cNvSpPr>
              <a:spLocks noChangeArrowheads="1"/>
            </p:cNvSpPr>
            <p:nvPr/>
          </p:nvSpPr>
          <p:spPr bwMode="auto">
            <a:xfrm>
              <a:off x="1209" y="3223"/>
              <a:ext cx="37" cy="23"/>
            </a:xfrm>
            <a:prstGeom prst="ellipse">
              <a:avLst/>
            </a:prstGeom>
            <a:solidFill>
              <a:srgbClr val="000000"/>
            </a:solidFill>
            <a:ln w="25400">
              <a:solidFill>
                <a:srgbClr val="000000"/>
              </a:solidFill>
              <a:round/>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64" name="Oval 67"/>
            <p:cNvSpPr>
              <a:spLocks noChangeArrowheads="1"/>
            </p:cNvSpPr>
            <p:nvPr/>
          </p:nvSpPr>
          <p:spPr bwMode="auto">
            <a:xfrm>
              <a:off x="1134" y="3129"/>
              <a:ext cx="37" cy="22"/>
            </a:xfrm>
            <a:prstGeom prst="ellipse">
              <a:avLst/>
            </a:prstGeom>
            <a:solidFill>
              <a:srgbClr val="000000"/>
            </a:solidFill>
            <a:ln w="25400">
              <a:solidFill>
                <a:srgbClr val="000000"/>
              </a:solidFill>
              <a:round/>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65" name="Rectangle 68"/>
            <p:cNvSpPr>
              <a:spLocks noChangeArrowheads="1"/>
            </p:cNvSpPr>
            <p:nvPr/>
          </p:nvSpPr>
          <p:spPr bwMode="auto">
            <a:xfrm>
              <a:off x="2442" y="2769"/>
              <a:ext cx="823" cy="272"/>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66" name="Arc 69"/>
            <p:cNvSpPr>
              <a:spLocks/>
            </p:cNvSpPr>
            <p:nvPr/>
          </p:nvSpPr>
          <p:spPr bwMode="auto">
            <a:xfrm>
              <a:off x="2751" y="2709"/>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67" name="Line 70"/>
            <p:cNvSpPr>
              <a:spLocks noChangeShapeType="1"/>
            </p:cNvSpPr>
            <p:nvPr/>
          </p:nvSpPr>
          <p:spPr bwMode="auto">
            <a:xfrm>
              <a:off x="2798" y="2675"/>
              <a:ext cx="0" cy="39"/>
            </a:xfrm>
            <a:prstGeom prst="line">
              <a:avLst/>
            </a:prstGeom>
            <a:noFill/>
            <a:ln w="25400">
              <a:solidFill>
                <a:srgbClr val="000000"/>
              </a:solidFill>
              <a:round/>
              <a:headEnd/>
              <a:tailEnd/>
            </a:ln>
          </p:spPr>
          <p:txBody>
            <a:bodyPr wrap="none" anchor="ctr"/>
            <a:lstStyle/>
            <a:p>
              <a:endParaRPr lang="en-US" sz="2400"/>
            </a:p>
          </p:txBody>
        </p:sp>
        <p:sp>
          <p:nvSpPr>
            <p:cNvPr id="68" name="Arc 71"/>
            <p:cNvSpPr>
              <a:spLocks/>
            </p:cNvSpPr>
            <p:nvPr/>
          </p:nvSpPr>
          <p:spPr bwMode="auto">
            <a:xfrm>
              <a:off x="2963" y="2709"/>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69" name="Line 72"/>
            <p:cNvSpPr>
              <a:spLocks noChangeShapeType="1"/>
            </p:cNvSpPr>
            <p:nvPr/>
          </p:nvSpPr>
          <p:spPr bwMode="auto">
            <a:xfrm>
              <a:off x="3009" y="2675"/>
              <a:ext cx="0" cy="39"/>
            </a:xfrm>
            <a:prstGeom prst="line">
              <a:avLst/>
            </a:prstGeom>
            <a:noFill/>
            <a:ln w="25400">
              <a:solidFill>
                <a:srgbClr val="000000"/>
              </a:solidFill>
              <a:round/>
              <a:headEnd/>
              <a:tailEnd/>
            </a:ln>
          </p:spPr>
          <p:txBody>
            <a:bodyPr wrap="none" anchor="ctr"/>
            <a:lstStyle/>
            <a:p>
              <a:endParaRPr lang="en-US" sz="2400"/>
            </a:p>
          </p:txBody>
        </p:sp>
        <p:sp>
          <p:nvSpPr>
            <p:cNvPr id="70" name="Arc 73"/>
            <p:cNvSpPr>
              <a:spLocks/>
            </p:cNvSpPr>
            <p:nvPr/>
          </p:nvSpPr>
          <p:spPr bwMode="auto">
            <a:xfrm>
              <a:off x="3175" y="2709"/>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71" name="Line 74"/>
            <p:cNvSpPr>
              <a:spLocks noChangeShapeType="1"/>
            </p:cNvSpPr>
            <p:nvPr/>
          </p:nvSpPr>
          <p:spPr bwMode="auto">
            <a:xfrm>
              <a:off x="3221" y="2675"/>
              <a:ext cx="0" cy="39"/>
            </a:xfrm>
            <a:prstGeom prst="line">
              <a:avLst/>
            </a:prstGeom>
            <a:noFill/>
            <a:ln w="25400">
              <a:solidFill>
                <a:srgbClr val="000000"/>
              </a:solidFill>
              <a:round/>
              <a:headEnd/>
              <a:tailEnd/>
            </a:ln>
          </p:spPr>
          <p:txBody>
            <a:bodyPr wrap="none" anchor="ctr"/>
            <a:lstStyle/>
            <a:p>
              <a:endParaRPr lang="en-US" sz="2400"/>
            </a:p>
          </p:txBody>
        </p:sp>
        <p:sp>
          <p:nvSpPr>
            <p:cNvPr id="72" name="Rectangle 75"/>
            <p:cNvSpPr>
              <a:spLocks noChangeArrowheads="1"/>
            </p:cNvSpPr>
            <p:nvPr/>
          </p:nvSpPr>
          <p:spPr bwMode="auto">
            <a:xfrm>
              <a:off x="2628" y="2574"/>
              <a:ext cx="218"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B</a:t>
              </a:r>
            </a:p>
          </p:txBody>
        </p:sp>
        <p:sp>
          <p:nvSpPr>
            <p:cNvPr id="73" name="Rectangle 76"/>
            <p:cNvSpPr>
              <a:spLocks noChangeArrowheads="1"/>
            </p:cNvSpPr>
            <p:nvPr/>
          </p:nvSpPr>
          <p:spPr bwMode="auto">
            <a:xfrm>
              <a:off x="2842" y="2574"/>
              <a:ext cx="212"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C</a:t>
              </a:r>
            </a:p>
          </p:txBody>
        </p:sp>
        <p:sp>
          <p:nvSpPr>
            <p:cNvPr id="74" name="Rectangle 77"/>
            <p:cNvSpPr>
              <a:spLocks noChangeArrowheads="1"/>
            </p:cNvSpPr>
            <p:nvPr/>
          </p:nvSpPr>
          <p:spPr bwMode="auto">
            <a:xfrm>
              <a:off x="3054" y="2574"/>
              <a:ext cx="231"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D</a:t>
              </a:r>
            </a:p>
          </p:txBody>
        </p:sp>
        <p:sp>
          <p:nvSpPr>
            <p:cNvPr id="75" name="Rectangle 78"/>
            <p:cNvSpPr>
              <a:spLocks noChangeArrowheads="1"/>
            </p:cNvSpPr>
            <p:nvPr/>
          </p:nvSpPr>
          <p:spPr bwMode="auto">
            <a:xfrm>
              <a:off x="2714" y="2591"/>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2</a:t>
              </a:r>
            </a:p>
          </p:txBody>
        </p:sp>
        <p:sp>
          <p:nvSpPr>
            <p:cNvPr id="76" name="Rectangle 79"/>
            <p:cNvSpPr>
              <a:spLocks noChangeArrowheads="1"/>
            </p:cNvSpPr>
            <p:nvPr/>
          </p:nvSpPr>
          <p:spPr bwMode="auto">
            <a:xfrm>
              <a:off x="2939" y="2591"/>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2</a:t>
              </a:r>
            </a:p>
          </p:txBody>
        </p:sp>
        <p:sp>
          <p:nvSpPr>
            <p:cNvPr id="77" name="Rectangle 80"/>
            <p:cNvSpPr>
              <a:spLocks noChangeArrowheads="1"/>
            </p:cNvSpPr>
            <p:nvPr/>
          </p:nvSpPr>
          <p:spPr bwMode="auto">
            <a:xfrm>
              <a:off x="3177" y="2591"/>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2</a:t>
              </a:r>
            </a:p>
          </p:txBody>
        </p:sp>
        <p:sp>
          <p:nvSpPr>
            <p:cNvPr id="78" name="Rectangle 81"/>
            <p:cNvSpPr>
              <a:spLocks noChangeArrowheads="1"/>
            </p:cNvSpPr>
            <p:nvPr/>
          </p:nvSpPr>
          <p:spPr bwMode="auto">
            <a:xfrm>
              <a:off x="2628" y="2802"/>
              <a:ext cx="431" cy="174"/>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4 x1</a:t>
              </a:r>
            </a:p>
            <a:p>
              <a:pPr defTabSz="762000" eaLnBrk="1">
                <a:lnSpc>
                  <a:spcPct val="90000"/>
                </a:lnSpc>
              </a:pPr>
              <a:endParaRPr kumimoji="1" lang="en-US" altLang="ko-KR" sz="2400" b="1">
                <a:solidFill>
                  <a:srgbClr val="000000"/>
                </a:solidFill>
                <a:ea typeface="굴림" pitchFamily="50" charset="-127"/>
              </a:endParaRPr>
            </a:p>
          </p:txBody>
        </p:sp>
        <p:sp>
          <p:nvSpPr>
            <p:cNvPr id="79" name="Rectangle 82"/>
            <p:cNvSpPr>
              <a:spLocks noChangeArrowheads="1"/>
            </p:cNvSpPr>
            <p:nvPr/>
          </p:nvSpPr>
          <p:spPr bwMode="auto">
            <a:xfrm>
              <a:off x="2628" y="2879"/>
              <a:ext cx="504"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MUX</a:t>
              </a:r>
            </a:p>
          </p:txBody>
        </p:sp>
        <p:sp>
          <p:nvSpPr>
            <p:cNvPr id="80" name="Line 83"/>
            <p:cNvSpPr>
              <a:spLocks noChangeShapeType="1"/>
            </p:cNvSpPr>
            <p:nvPr/>
          </p:nvSpPr>
          <p:spPr bwMode="auto">
            <a:xfrm>
              <a:off x="2305" y="2827"/>
              <a:ext cx="113" cy="0"/>
            </a:xfrm>
            <a:prstGeom prst="line">
              <a:avLst/>
            </a:prstGeom>
            <a:noFill/>
            <a:ln w="25400">
              <a:solidFill>
                <a:srgbClr val="000000"/>
              </a:solidFill>
              <a:round/>
              <a:headEnd/>
              <a:tailEnd/>
            </a:ln>
          </p:spPr>
          <p:txBody>
            <a:bodyPr wrap="none" anchor="ctr"/>
            <a:lstStyle/>
            <a:p>
              <a:endParaRPr lang="en-US" sz="2400"/>
            </a:p>
          </p:txBody>
        </p:sp>
        <p:sp>
          <p:nvSpPr>
            <p:cNvPr id="81" name="Line 84"/>
            <p:cNvSpPr>
              <a:spLocks noChangeShapeType="1"/>
            </p:cNvSpPr>
            <p:nvPr/>
          </p:nvSpPr>
          <p:spPr bwMode="auto">
            <a:xfrm>
              <a:off x="2380" y="2955"/>
              <a:ext cx="38" cy="0"/>
            </a:xfrm>
            <a:prstGeom prst="line">
              <a:avLst/>
            </a:prstGeom>
            <a:noFill/>
            <a:ln w="25400">
              <a:solidFill>
                <a:srgbClr val="000000"/>
              </a:solidFill>
              <a:round/>
              <a:headEnd/>
              <a:tailEnd/>
            </a:ln>
          </p:spPr>
          <p:txBody>
            <a:bodyPr wrap="none" anchor="ctr"/>
            <a:lstStyle/>
            <a:p>
              <a:endParaRPr lang="en-US" sz="2400"/>
            </a:p>
          </p:txBody>
        </p:sp>
        <p:sp>
          <p:nvSpPr>
            <p:cNvPr id="82" name="Line 85"/>
            <p:cNvSpPr>
              <a:spLocks noChangeShapeType="1"/>
            </p:cNvSpPr>
            <p:nvPr/>
          </p:nvSpPr>
          <p:spPr bwMode="auto">
            <a:xfrm>
              <a:off x="2374" y="2958"/>
              <a:ext cx="0" cy="271"/>
            </a:xfrm>
            <a:prstGeom prst="line">
              <a:avLst/>
            </a:prstGeom>
            <a:noFill/>
            <a:ln w="25400">
              <a:solidFill>
                <a:srgbClr val="000000"/>
              </a:solidFill>
              <a:round/>
              <a:headEnd/>
              <a:tailEnd/>
            </a:ln>
          </p:spPr>
          <p:txBody>
            <a:bodyPr wrap="none" anchor="ctr"/>
            <a:lstStyle/>
            <a:p>
              <a:endParaRPr lang="en-US" sz="2400"/>
            </a:p>
          </p:txBody>
        </p:sp>
        <p:sp>
          <p:nvSpPr>
            <p:cNvPr id="83" name="Line 86"/>
            <p:cNvSpPr>
              <a:spLocks noChangeShapeType="1"/>
            </p:cNvSpPr>
            <p:nvPr/>
          </p:nvSpPr>
          <p:spPr bwMode="auto">
            <a:xfrm>
              <a:off x="2299" y="2830"/>
              <a:ext cx="0" cy="305"/>
            </a:xfrm>
            <a:prstGeom prst="line">
              <a:avLst/>
            </a:prstGeom>
            <a:noFill/>
            <a:ln w="25400">
              <a:solidFill>
                <a:srgbClr val="000000"/>
              </a:solidFill>
              <a:round/>
              <a:headEnd/>
              <a:tailEnd/>
            </a:ln>
          </p:spPr>
          <p:txBody>
            <a:bodyPr wrap="none" anchor="ctr"/>
            <a:lstStyle/>
            <a:p>
              <a:endParaRPr lang="en-US" sz="2400"/>
            </a:p>
          </p:txBody>
        </p:sp>
        <p:sp>
          <p:nvSpPr>
            <p:cNvPr id="84" name="Line 87"/>
            <p:cNvSpPr>
              <a:spLocks noChangeShapeType="1"/>
            </p:cNvSpPr>
            <p:nvPr/>
          </p:nvSpPr>
          <p:spPr bwMode="auto">
            <a:xfrm flipH="1">
              <a:off x="2860" y="3041"/>
              <a:ext cx="0" cy="259"/>
            </a:xfrm>
            <a:prstGeom prst="line">
              <a:avLst/>
            </a:prstGeom>
            <a:noFill/>
            <a:ln w="25400">
              <a:solidFill>
                <a:srgbClr val="000000"/>
              </a:solidFill>
              <a:round/>
              <a:headEnd/>
              <a:tailEnd/>
            </a:ln>
          </p:spPr>
          <p:txBody>
            <a:bodyPr wrap="none" anchor="ctr"/>
            <a:lstStyle/>
            <a:p>
              <a:endParaRPr lang="en-US" sz="2400"/>
            </a:p>
          </p:txBody>
        </p:sp>
        <p:sp>
          <p:nvSpPr>
            <p:cNvPr id="85" name="Oval 88"/>
            <p:cNvSpPr>
              <a:spLocks noChangeArrowheads="1"/>
            </p:cNvSpPr>
            <p:nvPr/>
          </p:nvSpPr>
          <p:spPr bwMode="auto">
            <a:xfrm>
              <a:off x="2330" y="3223"/>
              <a:ext cx="50" cy="23"/>
            </a:xfrm>
            <a:prstGeom prst="ellipse">
              <a:avLst/>
            </a:prstGeom>
            <a:solidFill>
              <a:srgbClr val="000000"/>
            </a:solidFill>
            <a:ln w="25400">
              <a:solidFill>
                <a:srgbClr val="000000"/>
              </a:solidFill>
              <a:round/>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86" name="Oval 89"/>
            <p:cNvSpPr>
              <a:spLocks noChangeArrowheads="1"/>
            </p:cNvSpPr>
            <p:nvPr/>
          </p:nvSpPr>
          <p:spPr bwMode="auto">
            <a:xfrm>
              <a:off x="2256" y="3129"/>
              <a:ext cx="49" cy="22"/>
            </a:xfrm>
            <a:prstGeom prst="ellipse">
              <a:avLst/>
            </a:prstGeom>
            <a:solidFill>
              <a:srgbClr val="000000"/>
            </a:solidFill>
            <a:ln w="25400">
              <a:solidFill>
                <a:srgbClr val="000000"/>
              </a:solidFill>
              <a:round/>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87" name="Rectangle 90"/>
            <p:cNvSpPr>
              <a:spLocks noChangeArrowheads="1"/>
            </p:cNvSpPr>
            <p:nvPr/>
          </p:nvSpPr>
          <p:spPr bwMode="auto">
            <a:xfrm>
              <a:off x="3576" y="2769"/>
              <a:ext cx="823" cy="272"/>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88" name="Arc 91"/>
            <p:cNvSpPr>
              <a:spLocks/>
            </p:cNvSpPr>
            <p:nvPr/>
          </p:nvSpPr>
          <p:spPr bwMode="auto">
            <a:xfrm>
              <a:off x="3872" y="2709"/>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89" name="Line 92"/>
            <p:cNvSpPr>
              <a:spLocks noChangeShapeType="1"/>
            </p:cNvSpPr>
            <p:nvPr/>
          </p:nvSpPr>
          <p:spPr bwMode="auto">
            <a:xfrm>
              <a:off x="3919" y="2675"/>
              <a:ext cx="0" cy="39"/>
            </a:xfrm>
            <a:prstGeom prst="line">
              <a:avLst/>
            </a:prstGeom>
            <a:noFill/>
            <a:ln w="25400">
              <a:solidFill>
                <a:srgbClr val="000000"/>
              </a:solidFill>
              <a:round/>
              <a:headEnd/>
              <a:tailEnd/>
            </a:ln>
          </p:spPr>
          <p:txBody>
            <a:bodyPr wrap="none" anchor="ctr"/>
            <a:lstStyle/>
            <a:p>
              <a:endParaRPr lang="en-US" sz="2400"/>
            </a:p>
          </p:txBody>
        </p:sp>
        <p:sp>
          <p:nvSpPr>
            <p:cNvPr id="90" name="Arc 93"/>
            <p:cNvSpPr>
              <a:spLocks/>
            </p:cNvSpPr>
            <p:nvPr/>
          </p:nvSpPr>
          <p:spPr bwMode="auto">
            <a:xfrm>
              <a:off x="4084" y="2709"/>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91" name="Line 94"/>
            <p:cNvSpPr>
              <a:spLocks noChangeShapeType="1"/>
            </p:cNvSpPr>
            <p:nvPr/>
          </p:nvSpPr>
          <p:spPr bwMode="auto">
            <a:xfrm>
              <a:off x="4131" y="2675"/>
              <a:ext cx="0" cy="39"/>
            </a:xfrm>
            <a:prstGeom prst="line">
              <a:avLst/>
            </a:prstGeom>
            <a:noFill/>
            <a:ln w="25400">
              <a:solidFill>
                <a:srgbClr val="000000"/>
              </a:solidFill>
              <a:round/>
              <a:headEnd/>
              <a:tailEnd/>
            </a:ln>
          </p:spPr>
          <p:txBody>
            <a:bodyPr wrap="none" anchor="ctr"/>
            <a:lstStyle/>
            <a:p>
              <a:endParaRPr lang="en-US" sz="2400"/>
            </a:p>
          </p:txBody>
        </p:sp>
        <p:sp>
          <p:nvSpPr>
            <p:cNvPr id="92" name="Arc 95"/>
            <p:cNvSpPr>
              <a:spLocks/>
            </p:cNvSpPr>
            <p:nvPr/>
          </p:nvSpPr>
          <p:spPr bwMode="auto">
            <a:xfrm>
              <a:off x="4296" y="2709"/>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93" name="Line 96"/>
            <p:cNvSpPr>
              <a:spLocks noChangeShapeType="1"/>
            </p:cNvSpPr>
            <p:nvPr/>
          </p:nvSpPr>
          <p:spPr bwMode="auto">
            <a:xfrm>
              <a:off x="4343" y="2675"/>
              <a:ext cx="0" cy="39"/>
            </a:xfrm>
            <a:prstGeom prst="line">
              <a:avLst/>
            </a:prstGeom>
            <a:noFill/>
            <a:ln w="25400">
              <a:solidFill>
                <a:srgbClr val="000000"/>
              </a:solidFill>
              <a:round/>
              <a:headEnd/>
              <a:tailEnd/>
            </a:ln>
          </p:spPr>
          <p:txBody>
            <a:bodyPr wrap="none" anchor="ctr"/>
            <a:lstStyle/>
            <a:p>
              <a:endParaRPr lang="en-US" sz="2400"/>
            </a:p>
          </p:txBody>
        </p:sp>
        <p:sp>
          <p:nvSpPr>
            <p:cNvPr id="94" name="Rectangle 97"/>
            <p:cNvSpPr>
              <a:spLocks noChangeArrowheads="1"/>
            </p:cNvSpPr>
            <p:nvPr/>
          </p:nvSpPr>
          <p:spPr bwMode="auto">
            <a:xfrm>
              <a:off x="3749" y="2574"/>
              <a:ext cx="218"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B</a:t>
              </a:r>
            </a:p>
          </p:txBody>
        </p:sp>
        <p:sp>
          <p:nvSpPr>
            <p:cNvPr id="95" name="Rectangle 98"/>
            <p:cNvSpPr>
              <a:spLocks noChangeArrowheads="1"/>
            </p:cNvSpPr>
            <p:nvPr/>
          </p:nvSpPr>
          <p:spPr bwMode="auto">
            <a:xfrm>
              <a:off x="3960" y="2574"/>
              <a:ext cx="212"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C</a:t>
              </a:r>
            </a:p>
          </p:txBody>
        </p:sp>
        <p:sp>
          <p:nvSpPr>
            <p:cNvPr id="96" name="Rectangle 99"/>
            <p:cNvSpPr>
              <a:spLocks noChangeArrowheads="1"/>
            </p:cNvSpPr>
            <p:nvPr/>
          </p:nvSpPr>
          <p:spPr bwMode="auto">
            <a:xfrm>
              <a:off x="4185" y="2574"/>
              <a:ext cx="231"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D</a:t>
              </a:r>
            </a:p>
          </p:txBody>
        </p:sp>
        <p:sp>
          <p:nvSpPr>
            <p:cNvPr id="97" name="Rectangle 100"/>
            <p:cNvSpPr>
              <a:spLocks noChangeArrowheads="1"/>
            </p:cNvSpPr>
            <p:nvPr/>
          </p:nvSpPr>
          <p:spPr bwMode="auto">
            <a:xfrm>
              <a:off x="3848" y="2591"/>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3</a:t>
              </a:r>
            </a:p>
          </p:txBody>
        </p:sp>
        <p:sp>
          <p:nvSpPr>
            <p:cNvPr id="98" name="Rectangle 101"/>
            <p:cNvSpPr>
              <a:spLocks noChangeArrowheads="1"/>
            </p:cNvSpPr>
            <p:nvPr/>
          </p:nvSpPr>
          <p:spPr bwMode="auto">
            <a:xfrm>
              <a:off x="4072" y="2591"/>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3</a:t>
              </a:r>
            </a:p>
          </p:txBody>
        </p:sp>
        <p:sp>
          <p:nvSpPr>
            <p:cNvPr id="99" name="Rectangle 102"/>
            <p:cNvSpPr>
              <a:spLocks noChangeArrowheads="1"/>
            </p:cNvSpPr>
            <p:nvPr/>
          </p:nvSpPr>
          <p:spPr bwMode="auto">
            <a:xfrm>
              <a:off x="4309" y="2591"/>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3</a:t>
              </a:r>
            </a:p>
          </p:txBody>
        </p:sp>
        <p:sp>
          <p:nvSpPr>
            <p:cNvPr id="100" name="Rectangle 103"/>
            <p:cNvSpPr>
              <a:spLocks noChangeArrowheads="1"/>
            </p:cNvSpPr>
            <p:nvPr/>
          </p:nvSpPr>
          <p:spPr bwMode="auto">
            <a:xfrm>
              <a:off x="3749" y="2802"/>
              <a:ext cx="431" cy="174"/>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4 x1</a:t>
              </a:r>
            </a:p>
            <a:p>
              <a:pPr defTabSz="762000" eaLnBrk="1">
                <a:lnSpc>
                  <a:spcPct val="90000"/>
                </a:lnSpc>
              </a:pPr>
              <a:endParaRPr kumimoji="1" lang="en-US" altLang="ko-KR" sz="2400" b="1">
                <a:solidFill>
                  <a:srgbClr val="000000"/>
                </a:solidFill>
                <a:ea typeface="굴림" pitchFamily="50" charset="-127"/>
              </a:endParaRPr>
            </a:p>
          </p:txBody>
        </p:sp>
        <p:sp>
          <p:nvSpPr>
            <p:cNvPr id="101" name="Rectangle 104"/>
            <p:cNvSpPr>
              <a:spLocks noChangeArrowheads="1"/>
            </p:cNvSpPr>
            <p:nvPr/>
          </p:nvSpPr>
          <p:spPr bwMode="auto">
            <a:xfrm>
              <a:off x="3749" y="2879"/>
              <a:ext cx="504"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MUX</a:t>
              </a:r>
            </a:p>
          </p:txBody>
        </p:sp>
        <p:sp>
          <p:nvSpPr>
            <p:cNvPr id="102" name="Line 105"/>
            <p:cNvSpPr>
              <a:spLocks noChangeShapeType="1"/>
            </p:cNvSpPr>
            <p:nvPr/>
          </p:nvSpPr>
          <p:spPr bwMode="auto">
            <a:xfrm>
              <a:off x="3439" y="2827"/>
              <a:ext cx="113" cy="0"/>
            </a:xfrm>
            <a:prstGeom prst="line">
              <a:avLst/>
            </a:prstGeom>
            <a:noFill/>
            <a:ln w="25400">
              <a:solidFill>
                <a:srgbClr val="000000"/>
              </a:solidFill>
              <a:round/>
              <a:headEnd/>
              <a:tailEnd/>
            </a:ln>
          </p:spPr>
          <p:txBody>
            <a:bodyPr wrap="none" anchor="ctr"/>
            <a:lstStyle/>
            <a:p>
              <a:endParaRPr lang="en-US" sz="2400"/>
            </a:p>
          </p:txBody>
        </p:sp>
        <p:sp>
          <p:nvSpPr>
            <p:cNvPr id="103" name="Line 106"/>
            <p:cNvSpPr>
              <a:spLocks noChangeShapeType="1"/>
            </p:cNvSpPr>
            <p:nvPr/>
          </p:nvSpPr>
          <p:spPr bwMode="auto">
            <a:xfrm>
              <a:off x="3502" y="2955"/>
              <a:ext cx="50" cy="0"/>
            </a:xfrm>
            <a:prstGeom prst="line">
              <a:avLst/>
            </a:prstGeom>
            <a:noFill/>
            <a:ln w="25400">
              <a:solidFill>
                <a:srgbClr val="000000"/>
              </a:solidFill>
              <a:round/>
              <a:headEnd/>
              <a:tailEnd/>
            </a:ln>
          </p:spPr>
          <p:txBody>
            <a:bodyPr wrap="none" anchor="ctr"/>
            <a:lstStyle/>
            <a:p>
              <a:endParaRPr lang="en-US" sz="2400"/>
            </a:p>
          </p:txBody>
        </p:sp>
        <p:sp>
          <p:nvSpPr>
            <p:cNvPr id="104" name="Line 107"/>
            <p:cNvSpPr>
              <a:spLocks noChangeShapeType="1"/>
            </p:cNvSpPr>
            <p:nvPr/>
          </p:nvSpPr>
          <p:spPr bwMode="auto">
            <a:xfrm>
              <a:off x="3495" y="2958"/>
              <a:ext cx="0" cy="271"/>
            </a:xfrm>
            <a:prstGeom prst="line">
              <a:avLst/>
            </a:prstGeom>
            <a:noFill/>
            <a:ln w="25400">
              <a:solidFill>
                <a:srgbClr val="000000"/>
              </a:solidFill>
              <a:round/>
              <a:headEnd/>
              <a:tailEnd/>
            </a:ln>
          </p:spPr>
          <p:txBody>
            <a:bodyPr wrap="none" anchor="ctr"/>
            <a:lstStyle/>
            <a:p>
              <a:endParaRPr lang="en-US" sz="2400"/>
            </a:p>
          </p:txBody>
        </p:sp>
        <p:sp>
          <p:nvSpPr>
            <p:cNvPr id="105" name="Line 108"/>
            <p:cNvSpPr>
              <a:spLocks noChangeShapeType="1"/>
            </p:cNvSpPr>
            <p:nvPr/>
          </p:nvSpPr>
          <p:spPr bwMode="auto">
            <a:xfrm>
              <a:off x="3433" y="2830"/>
              <a:ext cx="0" cy="305"/>
            </a:xfrm>
            <a:prstGeom prst="line">
              <a:avLst/>
            </a:prstGeom>
            <a:noFill/>
            <a:ln w="25400">
              <a:solidFill>
                <a:srgbClr val="000000"/>
              </a:solidFill>
              <a:round/>
              <a:headEnd/>
              <a:tailEnd/>
            </a:ln>
          </p:spPr>
          <p:txBody>
            <a:bodyPr wrap="none" anchor="ctr"/>
            <a:lstStyle/>
            <a:p>
              <a:endParaRPr lang="en-US" sz="2400"/>
            </a:p>
          </p:txBody>
        </p:sp>
        <p:sp>
          <p:nvSpPr>
            <p:cNvPr id="106" name="Line 109"/>
            <p:cNvSpPr>
              <a:spLocks noChangeShapeType="1"/>
            </p:cNvSpPr>
            <p:nvPr/>
          </p:nvSpPr>
          <p:spPr bwMode="auto">
            <a:xfrm flipH="1">
              <a:off x="3994" y="3052"/>
              <a:ext cx="0" cy="248"/>
            </a:xfrm>
            <a:prstGeom prst="line">
              <a:avLst/>
            </a:prstGeom>
            <a:noFill/>
            <a:ln w="25400">
              <a:solidFill>
                <a:srgbClr val="000000"/>
              </a:solidFill>
              <a:round/>
              <a:headEnd/>
              <a:tailEnd/>
            </a:ln>
          </p:spPr>
          <p:txBody>
            <a:bodyPr wrap="none" anchor="ctr"/>
            <a:lstStyle/>
            <a:p>
              <a:endParaRPr lang="en-US" sz="2400"/>
            </a:p>
          </p:txBody>
        </p:sp>
        <p:sp>
          <p:nvSpPr>
            <p:cNvPr id="107" name="Oval 110"/>
            <p:cNvSpPr>
              <a:spLocks noChangeArrowheads="1"/>
            </p:cNvSpPr>
            <p:nvPr/>
          </p:nvSpPr>
          <p:spPr bwMode="auto">
            <a:xfrm>
              <a:off x="3464" y="3223"/>
              <a:ext cx="50" cy="23"/>
            </a:xfrm>
            <a:prstGeom prst="ellipse">
              <a:avLst/>
            </a:prstGeom>
            <a:solidFill>
              <a:srgbClr val="000000"/>
            </a:solidFill>
            <a:ln w="25400">
              <a:solidFill>
                <a:srgbClr val="000000"/>
              </a:solidFill>
              <a:round/>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108" name="Oval 111"/>
            <p:cNvSpPr>
              <a:spLocks noChangeArrowheads="1"/>
            </p:cNvSpPr>
            <p:nvPr/>
          </p:nvSpPr>
          <p:spPr bwMode="auto">
            <a:xfrm>
              <a:off x="3390" y="3129"/>
              <a:ext cx="49" cy="22"/>
            </a:xfrm>
            <a:prstGeom prst="ellipse">
              <a:avLst/>
            </a:prstGeom>
            <a:solidFill>
              <a:srgbClr val="000000"/>
            </a:solidFill>
            <a:ln w="25400">
              <a:solidFill>
                <a:srgbClr val="000000"/>
              </a:solidFill>
              <a:round/>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109" name="Rectangle 112"/>
            <p:cNvSpPr>
              <a:spLocks noChangeArrowheads="1"/>
            </p:cNvSpPr>
            <p:nvPr/>
          </p:nvSpPr>
          <p:spPr bwMode="auto">
            <a:xfrm>
              <a:off x="4710" y="2769"/>
              <a:ext cx="823" cy="272"/>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110" name="Arc 113"/>
            <p:cNvSpPr>
              <a:spLocks/>
            </p:cNvSpPr>
            <p:nvPr/>
          </p:nvSpPr>
          <p:spPr bwMode="auto">
            <a:xfrm>
              <a:off x="5006" y="2709"/>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111" name="Line 114"/>
            <p:cNvSpPr>
              <a:spLocks noChangeShapeType="1"/>
            </p:cNvSpPr>
            <p:nvPr/>
          </p:nvSpPr>
          <p:spPr bwMode="auto">
            <a:xfrm>
              <a:off x="5053" y="2675"/>
              <a:ext cx="0" cy="39"/>
            </a:xfrm>
            <a:prstGeom prst="line">
              <a:avLst/>
            </a:prstGeom>
            <a:noFill/>
            <a:ln w="25400">
              <a:solidFill>
                <a:srgbClr val="000000"/>
              </a:solidFill>
              <a:round/>
              <a:headEnd/>
              <a:tailEnd/>
            </a:ln>
          </p:spPr>
          <p:txBody>
            <a:bodyPr wrap="none" anchor="ctr"/>
            <a:lstStyle/>
            <a:p>
              <a:endParaRPr lang="en-US" sz="2400"/>
            </a:p>
          </p:txBody>
        </p:sp>
        <p:sp>
          <p:nvSpPr>
            <p:cNvPr id="112" name="Arc 115"/>
            <p:cNvSpPr>
              <a:spLocks/>
            </p:cNvSpPr>
            <p:nvPr/>
          </p:nvSpPr>
          <p:spPr bwMode="auto">
            <a:xfrm>
              <a:off x="5218" y="2709"/>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113" name="Line 116"/>
            <p:cNvSpPr>
              <a:spLocks noChangeShapeType="1"/>
            </p:cNvSpPr>
            <p:nvPr/>
          </p:nvSpPr>
          <p:spPr bwMode="auto">
            <a:xfrm>
              <a:off x="5265" y="2675"/>
              <a:ext cx="0" cy="39"/>
            </a:xfrm>
            <a:prstGeom prst="line">
              <a:avLst/>
            </a:prstGeom>
            <a:noFill/>
            <a:ln w="25400">
              <a:solidFill>
                <a:srgbClr val="000000"/>
              </a:solidFill>
              <a:round/>
              <a:headEnd/>
              <a:tailEnd/>
            </a:ln>
          </p:spPr>
          <p:txBody>
            <a:bodyPr wrap="none" anchor="ctr"/>
            <a:lstStyle/>
            <a:p>
              <a:endParaRPr lang="en-US" sz="2400"/>
            </a:p>
          </p:txBody>
        </p:sp>
        <p:sp>
          <p:nvSpPr>
            <p:cNvPr id="114" name="Arc 117"/>
            <p:cNvSpPr>
              <a:spLocks/>
            </p:cNvSpPr>
            <p:nvPr/>
          </p:nvSpPr>
          <p:spPr bwMode="auto">
            <a:xfrm>
              <a:off x="5430" y="2709"/>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115" name="Line 118"/>
            <p:cNvSpPr>
              <a:spLocks noChangeShapeType="1"/>
            </p:cNvSpPr>
            <p:nvPr/>
          </p:nvSpPr>
          <p:spPr bwMode="auto">
            <a:xfrm>
              <a:off x="5477" y="2675"/>
              <a:ext cx="0" cy="39"/>
            </a:xfrm>
            <a:prstGeom prst="line">
              <a:avLst/>
            </a:prstGeom>
            <a:noFill/>
            <a:ln w="25400">
              <a:solidFill>
                <a:srgbClr val="000000"/>
              </a:solidFill>
              <a:round/>
              <a:headEnd/>
              <a:tailEnd/>
            </a:ln>
          </p:spPr>
          <p:txBody>
            <a:bodyPr wrap="none" anchor="ctr"/>
            <a:lstStyle/>
            <a:p>
              <a:endParaRPr lang="en-US" sz="2400"/>
            </a:p>
          </p:txBody>
        </p:sp>
        <p:sp>
          <p:nvSpPr>
            <p:cNvPr id="116" name="Rectangle 119"/>
            <p:cNvSpPr>
              <a:spLocks noChangeArrowheads="1"/>
            </p:cNvSpPr>
            <p:nvPr/>
          </p:nvSpPr>
          <p:spPr bwMode="auto">
            <a:xfrm>
              <a:off x="4883" y="2574"/>
              <a:ext cx="218"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B</a:t>
              </a:r>
            </a:p>
          </p:txBody>
        </p:sp>
        <p:sp>
          <p:nvSpPr>
            <p:cNvPr id="117" name="Rectangle 120"/>
            <p:cNvSpPr>
              <a:spLocks noChangeArrowheads="1"/>
            </p:cNvSpPr>
            <p:nvPr/>
          </p:nvSpPr>
          <p:spPr bwMode="auto">
            <a:xfrm>
              <a:off x="5094" y="2574"/>
              <a:ext cx="212"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C</a:t>
              </a:r>
            </a:p>
          </p:txBody>
        </p:sp>
        <p:sp>
          <p:nvSpPr>
            <p:cNvPr id="118" name="Rectangle 121"/>
            <p:cNvSpPr>
              <a:spLocks noChangeArrowheads="1"/>
            </p:cNvSpPr>
            <p:nvPr/>
          </p:nvSpPr>
          <p:spPr bwMode="auto">
            <a:xfrm>
              <a:off x="5319" y="2574"/>
              <a:ext cx="231"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D</a:t>
              </a:r>
            </a:p>
          </p:txBody>
        </p:sp>
        <p:sp>
          <p:nvSpPr>
            <p:cNvPr id="119" name="Rectangle 122"/>
            <p:cNvSpPr>
              <a:spLocks noChangeArrowheads="1"/>
            </p:cNvSpPr>
            <p:nvPr/>
          </p:nvSpPr>
          <p:spPr bwMode="auto">
            <a:xfrm>
              <a:off x="4982" y="2591"/>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4</a:t>
              </a:r>
            </a:p>
          </p:txBody>
        </p:sp>
        <p:sp>
          <p:nvSpPr>
            <p:cNvPr id="120" name="Rectangle 123"/>
            <p:cNvSpPr>
              <a:spLocks noChangeArrowheads="1"/>
            </p:cNvSpPr>
            <p:nvPr/>
          </p:nvSpPr>
          <p:spPr bwMode="auto">
            <a:xfrm>
              <a:off x="5209" y="2591"/>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4</a:t>
              </a:r>
            </a:p>
          </p:txBody>
        </p:sp>
        <p:sp>
          <p:nvSpPr>
            <p:cNvPr id="121" name="Rectangle 124"/>
            <p:cNvSpPr>
              <a:spLocks noChangeArrowheads="1"/>
            </p:cNvSpPr>
            <p:nvPr/>
          </p:nvSpPr>
          <p:spPr bwMode="auto">
            <a:xfrm>
              <a:off x="5444" y="2591"/>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4</a:t>
              </a:r>
            </a:p>
          </p:txBody>
        </p:sp>
        <p:sp>
          <p:nvSpPr>
            <p:cNvPr id="122" name="Rectangle 125"/>
            <p:cNvSpPr>
              <a:spLocks noChangeArrowheads="1"/>
            </p:cNvSpPr>
            <p:nvPr/>
          </p:nvSpPr>
          <p:spPr bwMode="auto">
            <a:xfrm>
              <a:off x="4883" y="2802"/>
              <a:ext cx="431" cy="174"/>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4 x1</a:t>
              </a:r>
            </a:p>
            <a:p>
              <a:pPr defTabSz="762000" eaLnBrk="1">
                <a:lnSpc>
                  <a:spcPct val="90000"/>
                </a:lnSpc>
              </a:pPr>
              <a:endParaRPr kumimoji="1" lang="en-US" altLang="ko-KR" sz="2400" b="1">
                <a:solidFill>
                  <a:srgbClr val="000000"/>
                </a:solidFill>
                <a:ea typeface="굴림" pitchFamily="50" charset="-127"/>
              </a:endParaRPr>
            </a:p>
          </p:txBody>
        </p:sp>
        <p:sp>
          <p:nvSpPr>
            <p:cNvPr id="123" name="Rectangle 126"/>
            <p:cNvSpPr>
              <a:spLocks noChangeArrowheads="1"/>
            </p:cNvSpPr>
            <p:nvPr/>
          </p:nvSpPr>
          <p:spPr bwMode="auto">
            <a:xfrm>
              <a:off x="4883" y="2879"/>
              <a:ext cx="504"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MUX</a:t>
              </a:r>
            </a:p>
          </p:txBody>
        </p:sp>
        <p:sp>
          <p:nvSpPr>
            <p:cNvPr id="124" name="Line 127"/>
            <p:cNvSpPr>
              <a:spLocks noChangeShapeType="1"/>
            </p:cNvSpPr>
            <p:nvPr/>
          </p:nvSpPr>
          <p:spPr bwMode="auto">
            <a:xfrm>
              <a:off x="4561" y="2827"/>
              <a:ext cx="125" cy="0"/>
            </a:xfrm>
            <a:prstGeom prst="line">
              <a:avLst/>
            </a:prstGeom>
            <a:noFill/>
            <a:ln w="25400">
              <a:solidFill>
                <a:srgbClr val="000000"/>
              </a:solidFill>
              <a:round/>
              <a:headEnd/>
              <a:tailEnd/>
            </a:ln>
          </p:spPr>
          <p:txBody>
            <a:bodyPr wrap="none" anchor="ctr"/>
            <a:lstStyle/>
            <a:p>
              <a:endParaRPr lang="en-US" sz="2400"/>
            </a:p>
          </p:txBody>
        </p:sp>
        <p:sp>
          <p:nvSpPr>
            <p:cNvPr id="125" name="Line 128"/>
            <p:cNvSpPr>
              <a:spLocks noChangeShapeType="1"/>
            </p:cNvSpPr>
            <p:nvPr/>
          </p:nvSpPr>
          <p:spPr bwMode="auto">
            <a:xfrm>
              <a:off x="4636" y="2955"/>
              <a:ext cx="50" cy="0"/>
            </a:xfrm>
            <a:prstGeom prst="line">
              <a:avLst/>
            </a:prstGeom>
            <a:noFill/>
            <a:ln w="25400">
              <a:solidFill>
                <a:srgbClr val="000000"/>
              </a:solidFill>
              <a:round/>
              <a:headEnd/>
              <a:tailEnd/>
            </a:ln>
          </p:spPr>
          <p:txBody>
            <a:bodyPr wrap="none" anchor="ctr"/>
            <a:lstStyle/>
            <a:p>
              <a:endParaRPr lang="en-US" sz="2400"/>
            </a:p>
          </p:txBody>
        </p:sp>
        <p:sp>
          <p:nvSpPr>
            <p:cNvPr id="126" name="Line 129"/>
            <p:cNvSpPr>
              <a:spLocks noChangeShapeType="1"/>
            </p:cNvSpPr>
            <p:nvPr/>
          </p:nvSpPr>
          <p:spPr bwMode="auto">
            <a:xfrm>
              <a:off x="4629" y="2958"/>
              <a:ext cx="0" cy="279"/>
            </a:xfrm>
            <a:prstGeom prst="line">
              <a:avLst/>
            </a:prstGeom>
            <a:noFill/>
            <a:ln w="25400">
              <a:solidFill>
                <a:srgbClr val="000000"/>
              </a:solidFill>
              <a:round/>
              <a:headEnd/>
              <a:tailEnd/>
            </a:ln>
          </p:spPr>
          <p:txBody>
            <a:bodyPr wrap="none" anchor="ctr"/>
            <a:lstStyle/>
            <a:p>
              <a:endParaRPr lang="en-US" sz="2400"/>
            </a:p>
          </p:txBody>
        </p:sp>
        <p:sp>
          <p:nvSpPr>
            <p:cNvPr id="127" name="Line 130"/>
            <p:cNvSpPr>
              <a:spLocks noChangeShapeType="1"/>
            </p:cNvSpPr>
            <p:nvPr/>
          </p:nvSpPr>
          <p:spPr bwMode="auto">
            <a:xfrm>
              <a:off x="4555" y="2830"/>
              <a:ext cx="0" cy="313"/>
            </a:xfrm>
            <a:prstGeom prst="line">
              <a:avLst/>
            </a:prstGeom>
            <a:noFill/>
            <a:ln w="25400">
              <a:solidFill>
                <a:srgbClr val="000000"/>
              </a:solidFill>
              <a:round/>
              <a:headEnd/>
              <a:tailEnd/>
            </a:ln>
          </p:spPr>
          <p:txBody>
            <a:bodyPr wrap="none" anchor="ctr"/>
            <a:lstStyle/>
            <a:p>
              <a:endParaRPr lang="en-US" sz="2400"/>
            </a:p>
          </p:txBody>
        </p:sp>
        <p:sp>
          <p:nvSpPr>
            <p:cNvPr id="128" name="Line 131"/>
            <p:cNvSpPr>
              <a:spLocks noChangeShapeType="1"/>
            </p:cNvSpPr>
            <p:nvPr/>
          </p:nvSpPr>
          <p:spPr bwMode="auto">
            <a:xfrm>
              <a:off x="5128" y="3052"/>
              <a:ext cx="0" cy="319"/>
            </a:xfrm>
            <a:prstGeom prst="line">
              <a:avLst/>
            </a:prstGeom>
            <a:noFill/>
            <a:ln w="25400">
              <a:solidFill>
                <a:srgbClr val="000000"/>
              </a:solidFill>
              <a:round/>
              <a:headEnd/>
              <a:tailEnd/>
            </a:ln>
          </p:spPr>
          <p:txBody>
            <a:bodyPr wrap="none" anchor="ctr"/>
            <a:lstStyle/>
            <a:p>
              <a:endParaRPr lang="en-US" sz="2400"/>
            </a:p>
          </p:txBody>
        </p:sp>
        <p:sp>
          <p:nvSpPr>
            <p:cNvPr id="129" name="Arc 132"/>
            <p:cNvSpPr>
              <a:spLocks/>
            </p:cNvSpPr>
            <p:nvPr/>
          </p:nvSpPr>
          <p:spPr bwMode="auto">
            <a:xfrm>
              <a:off x="2539" y="2427"/>
              <a:ext cx="95" cy="52"/>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130" name="Line 133"/>
            <p:cNvSpPr>
              <a:spLocks noChangeShapeType="1"/>
            </p:cNvSpPr>
            <p:nvPr/>
          </p:nvSpPr>
          <p:spPr bwMode="auto">
            <a:xfrm>
              <a:off x="2586" y="2393"/>
              <a:ext cx="0" cy="38"/>
            </a:xfrm>
            <a:prstGeom prst="line">
              <a:avLst/>
            </a:prstGeom>
            <a:noFill/>
            <a:ln w="25400">
              <a:solidFill>
                <a:srgbClr val="000000"/>
              </a:solidFill>
              <a:round/>
              <a:headEnd/>
              <a:tailEnd/>
            </a:ln>
          </p:spPr>
          <p:txBody>
            <a:bodyPr wrap="none" anchor="ctr"/>
            <a:lstStyle/>
            <a:p>
              <a:endParaRPr lang="en-US" sz="2400"/>
            </a:p>
          </p:txBody>
        </p:sp>
        <p:sp>
          <p:nvSpPr>
            <p:cNvPr id="131" name="Arc 134"/>
            <p:cNvSpPr>
              <a:spLocks/>
            </p:cNvSpPr>
            <p:nvPr/>
          </p:nvSpPr>
          <p:spPr bwMode="auto">
            <a:xfrm>
              <a:off x="2751" y="2427"/>
              <a:ext cx="95" cy="52"/>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132" name="Line 135"/>
            <p:cNvSpPr>
              <a:spLocks noChangeShapeType="1"/>
            </p:cNvSpPr>
            <p:nvPr/>
          </p:nvSpPr>
          <p:spPr bwMode="auto">
            <a:xfrm>
              <a:off x="2798" y="2393"/>
              <a:ext cx="0" cy="38"/>
            </a:xfrm>
            <a:prstGeom prst="line">
              <a:avLst/>
            </a:prstGeom>
            <a:noFill/>
            <a:ln w="25400">
              <a:solidFill>
                <a:srgbClr val="000000"/>
              </a:solidFill>
              <a:round/>
              <a:headEnd/>
              <a:tailEnd/>
            </a:ln>
          </p:spPr>
          <p:txBody>
            <a:bodyPr wrap="none" anchor="ctr"/>
            <a:lstStyle/>
            <a:p>
              <a:endParaRPr lang="en-US" sz="2400"/>
            </a:p>
          </p:txBody>
        </p:sp>
        <p:sp>
          <p:nvSpPr>
            <p:cNvPr id="133" name="Arc 136"/>
            <p:cNvSpPr>
              <a:spLocks/>
            </p:cNvSpPr>
            <p:nvPr/>
          </p:nvSpPr>
          <p:spPr bwMode="auto">
            <a:xfrm>
              <a:off x="2963" y="2427"/>
              <a:ext cx="95" cy="52"/>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134" name="Line 137"/>
            <p:cNvSpPr>
              <a:spLocks noChangeShapeType="1"/>
            </p:cNvSpPr>
            <p:nvPr/>
          </p:nvSpPr>
          <p:spPr bwMode="auto">
            <a:xfrm>
              <a:off x="3009" y="2393"/>
              <a:ext cx="0" cy="38"/>
            </a:xfrm>
            <a:prstGeom prst="line">
              <a:avLst/>
            </a:prstGeom>
            <a:noFill/>
            <a:ln w="25400">
              <a:solidFill>
                <a:srgbClr val="000000"/>
              </a:solidFill>
              <a:round/>
              <a:headEnd/>
              <a:tailEnd/>
            </a:ln>
          </p:spPr>
          <p:txBody>
            <a:bodyPr wrap="none" anchor="ctr"/>
            <a:lstStyle/>
            <a:p>
              <a:endParaRPr lang="en-US" sz="2400"/>
            </a:p>
          </p:txBody>
        </p:sp>
        <p:sp>
          <p:nvSpPr>
            <p:cNvPr id="135" name="Arc 138"/>
            <p:cNvSpPr>
              <a:spLocks/>
            </p:cNvSpPr>
            <p:nvPr/>
          </p:nvSpPr>
          <p:spPr bwMode="auto">
            <a:xfrm>
              <a:off x="3175" y="2427"/>
              <a:ext cx="95" cy="52"/>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136" name="Line 139"/>
            <p:cNvSpPr>
              <a:spLocks noChangeShapeType="1"/>
            </p:cNvSpPr>
            <p:nvPr/>
          </p:nvSpPr>
          <p:spPr bwMode="auto">
            <a:xfrm>
              <a:off x="3221" y="2393"/>
              <a:ext cx="0" cy="38"/>
            </a:xfrm>
            <a:prstGeom prst="line">
              <a:avLst/>
            </a:prstGeom>
            <a:noFill/>
            <a:ln w="25400">
              <a:solidFill>
                <a:srgbClr val="000000"/>
              </a:solidFill>
              <a:round/>
              <a:headEnd/>
              <a:tailEnd/>
            </a:ln>
          </p:spPr>
          <p:txBody>
            <a:bodyPr wrap="none" anchor="ctr"/>
            <a:lstStyle/>
            <a:p>
              <a:endParaRPr lang="en-US" sz="2400"/>
            </a:p>
          </p:txBody>
        </p:sp>
        <p:sp>
          <p:nvSpPr>
            <p:cNvPr id="137" name="Arc 140"/>
            <p:cNvSpPr>
              <a:spLocks/>
            </p:cNvSpPr>
            <p:nvPr/>
          </p:nvSpPr>
          <p:spPr bwMode="auto">
            <a:xfrm>
              <a:off x="3661" y="2427"/>
              <a:ext cx="95" cy="52"/>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138" name="Line 141"/>
            <p:cNvSpPr>
              <a:spLocks noChangeShapeType="1"/>
            </p:cNvSpPr>
            <p:nvPr/>
          </p:nvSpPr>
          <p:spPr bwMode="auto">
            <a:xfrm>
              <a:off x="3707" y="2393"/>
              <a:ext cx="0" cy="38"/>
            </a:xfrm>
            <a:prstGeom prst="line">
              <a:avLst/>
            </a:prstGeom>
            <a:noFill/>
            <a:ln w="25400">
              <a:solidFill>
                <a:srgbClr val="000000"/>
              </a:solidFill>
              <a:round/>
              <a:headEnd/>
              <a:tailEnd/>
            </a:ln>
          </p:spPr>
          <p:txBody>
            <a:bodyPr wrap="none" anchor="ctr"/>
            <a:lstStyle/>
            <a:p>
              <a:endParaRPr lang="en-US" sz="2400"/>
            </a:p>
          </p:txBody>
        </p:sp>
        <p:sp>
          <p:nvSpPr>
            <p:cNvPr id="139" name="Arc 142"/>
            <p:cNvSpPr>
              <a:spLocks/>
            </p:cNvSpPr>
            <p:nvPr/>
          </p:nvSpPr>
          <p:spPr bwMode="auto">
            <a:xfrm>
              <a:off x="3872" y="2427"/>
              <a:ext cx="95" cy="52"/>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140" name="Line 143"/>
            <p:cNvSpPr>
              <a:spLocks noChangeShapeType="1"/>
            </p:cNvSpPr>
            <p:nvPr/>
          </p:nvSpPr>
          <p:spPr bwMode="auto">
            <a:xfrm>
              <a:off x="3919" y="2393"/>
              <a:ext cx="0" cy="38"/>
            </a:xfrm>
            <a:prstGeom prst="line">
              <a:avLst/>
            </a:prstGeom>
            <a:noFill/>
            <a:ln w="25400">
              <a:solidFill>
                <a:srgbClr val="000000"/>
              </a:solidFill>
              <a:round/>
              <a:headEnd/>
              <a:tailEnd/>
            </a:ln>
          </p:spPr>
          <p:txBody>
            <a:bodyPr wrap="none" anchor="ctr"/>
            <a:lstStyle/>
            <a:p>
              <a:endParaRPr lang="en-US" sz="2400"/>
            </a:p>
          </p:txBody>
        </p:sp>
        <p:sp>
          <p:nvSpPr>
            <p:cNvPr id="141" name="Arc 144"/>
            <p:cNvSpPr>
              <a:spLocks/>
            </p:cNvSpPr>
            <p:nvPr/>
          </p:nvSpPr>
          <p:spPr bwMode="auto">
            <a:xfrm>
              <a:off x="4084" y="2427"/>
              <a:ext cx="95" cy="52"/>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142" name="Line 145"/>
            <p:cNvSpPr>
              <a:spLocks noChangeShapeType="1"/>
            </p:cNvSpPr>
            <p:nvPr/>
          </p:nvSpPr>
          <p:spPr bwMode="auto">
            <a:xfrm>
              <a:off x="4131" y="2393"/>
              <a:ext cx="0" cy="38"/>
            </a:xfrm>
            <a:prstGeom prst="line">
              <a:avLst/>
            </a:prstGeom>
            <a:noFill/>
            <a:ln w="25400">
              <a:solidFill>
                <a:srgbClr val="000000"/>
              </a:solidFill>
              <a:round/>
              <a:headEnd/>
              <a:tailEnd/>
            </a:ln>
          </p:spPr>
          <p:txBody>
            <a:bodyPr wrap="none" anchor="ctr"/>
            <a:lstStyle/>
            <a:p>
              <a:endParaRPr lang="en-US" sz="2400"/>
            </a:p>
          </p:txBody>
        </p:sp>
        <p:sp>
          <p:nvSpPr>
            <p:cNvPr id="143" name="Arc 146"/>
            <p:cNvSpPr>
              <a:spLocks/>
            </p:cNvSpPr>
            <p:nvPr/>
          </p:nvSpPr>
          <p:spPr bwMode="auto">
            <a:xfrm>
              <a:off x="4296" y="2427"/>
              <a:ext cx="95" cy="52"/>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144" name="Line 147"/>
            <p:cNvSpPr>
              <a:spLocks noChangeShapeType="1"/>
            </p:cNvSpPr>
            <p:nvPr/>
          </p:nvSpPr>
          <p:spPr bwMode="auto">
            <a:xfrm>
              <a:off x="4343" y="2393"/>
              <a:ext cx="0" cy="38"/>
            </a:xfrm>
            <a:prstGeom prst="line">
              <a:avLst/>
            </a:prstGeom>
            <a:noFill/>
            <a:ln w="25400">
              <a:solidFill>
                <a:srgbClr val="000000"/>
              </a:solidFill>
              <a:round/>
              <a:headEnd/>
              <a:tailEnd/>
            </a:ln>
          </p:spPr>
          <p:txBody>
            <a:bodyPr wrap="none" anchor="ctr"/>
            <a:lstStyle/>
            <a:p>
              <a:endParaRPr lang="en-US" sz="2400"/>
            </a:p>
          </p:txBody>
        </p:sp>
        <p:sp>
          <p:nvSpPr>
            <p:cNvPr id="145" name="Arc 148"/>
            <p:cNvSpPr>
              <a:spLocks/>
            </p:cNvSpPr>
            <p:nvPr/>
          </p:nvSpPr>
          <p:spPr bwMode="auto">
            <a:xfrm>
              <a:off x="4795" y="2427"/>
              <a:ext cx="95" cy="52"/>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146" name="Line 149"/>
            <p:cNvSpPr>
              <a:spLocks noChangeShapeType="1"/>
            </p:cNvSpPr>
            <p:nvPr/>
          </p:nvSpPr>
          <p:spPr bwMode="auto">
            <a:xfrm>
              <a:off x="4841" y="2393"/>
              <a:ext cx="0" cy="38"/>
            </a:xfrm>
            <a:prstGeom prst="line">
              <a:avLst/>
            </a:prstGeom>
            <a:noFill/>
            <a:ln w="25400">
              <a:solidFill>
                <a:srgbClr val="000000"/>
              </a:solidFill>
              <a:round/>
              <a:headEnd/>
              <a:tailEnd/>
            </a:ln>
          </p:spPr>
          <p:txBody>
            <a:bodyPr wrap="none" anchor="ctr"/>
            <a:lstStyle/>
            <a:p>
              <a:endParaRPr lang="en-US" sz="2400"/>
            </a:p>
          </p:txBody>
        </p:sp>
        <p:sp>
          <p:nvSpPr>
            <p:cNvPr id="147" name="Arc 150"/>
            <p:cNvSpPr>
              <a:spLocks/>
            </p:cNvSpPr>
            <p:nvPr/>
          </p:nvSpPr>
          <p:spPr bwMode="auto">
            <a:xfrm>
              <a:off x="5006" y="2427"/>
              <a:ext cx="95" cy="52"/>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148" name="Line 151"/>
            <p:cNvSpPr>
              <a:spLocks noChangeShapeType="1"/>
            </p:cNvSpPr>
            <p:nvPr/>
          </p:nvSpPr>
          <p:spPr bwMode="auto">
            <a:xfrm>
              <a:off x="5053" y="2393"/>
              <a:ext cx="0" cy="38"/>
            </a:xfrm>
            <a:prstGeom prst="line">
              <a:avLst/>
            </a:prstGeom>
            <a:noFill/>
            <a:ln w="25400">
              <a:solidFill>
                <a:srgbClr val="000000"/>
              </a:solidFill>
              <a:round/>
              <a:headEnd/>
              <a:tailEnd/>
            </a:ln>
          </p:spPr>
          <p:txBody>
            <a:bodyPr wrap="none" anchor="ctr"/>
            <a:lstStyle/>
            <a:p>
              <a:endParaRPr lang="en-US" sz="2400"/>
            </a:p>
          </p:txBody>
        </p:sp>
        <p:sp>
          <p:nvSpPr>
            <p:cNvPr id="149" name="Arc 152"/>
            <p:cNvSpPr>
              <a:spLocks/>
            </p:cNvSpPr>
            <p:nvPr/>
          </p:nvSpPr>
          <p:spPr bwMode="auto">
            <a:xfrm>
              <a:off x="5218" y="2427"/>
              <a:ext cx="95" cy="52"/>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150" name="Line 153"/>
            <p:cNvSpPr>
              <a:spLocks noChangeShapeType="1"/>
            </p:cNvSpPr>
            <p:nvPr/>
          </p:nvSpPr>
          <p:spPr bwMode="auto">
            <a:xfrm>
              <a:off x="5265" y="2393"/>
              <a:ext cx="0" cy="38"/>
            </a:xfrm>
            <a:prstGeom prst="line">
              <a:avLst/>
            </a:prstGeom>
            <a:noFill/>
            <a:ln w="25400">
              <a:solidFill>
                <a:srgbClr val="000000"/>
              </a:solidFill>
              <a:round/>
              <a:headEnd/>
              <a:tailEnd/>
            </a:ln>
          </p:spPr>
          <p:txBody>
            <a:bodyPr wrap="none" anchor="ctr"/>
            <a:lstStyle/>
            <a:p>
              <a:endParaRPr lang="en-US" sz="2400"/>
            </a:p>
          </p:txBody>
        </p:sp>
        <p:sp>
          <p:nvSpPr>
            <p:cNvPr id="151" name="Arc 154"/>
            <p:cNvSpPr>
              <a:spLocks/>
            </p:cNvSpPr>
            <p:nvPr/>
          </p:nvSpPr>
          <p:spPr bwMode="auto">
            <a:xfrm>
              <a:off x="5430" y="2427"/>
              <a:ext cx="95" cy="52"/>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152" name="Line 155"/>
            <p:cNvSpPr>
              <a:spLocks noChangeShapeType="1"/>
            </p:cNvSpPr>
            <p:nvPr/>
          </p:nvSpPr>
          <p:spPr bwMode="auto">
            <a:xfrm>
              <a:off x="5477" y="2393"/>
              <a:ext cx="0" cy="38"/>
            </a:xfrm>
            <a:prstGeom prst="line">
              <a:avLst/>
            </a:prstGeom>
            <a:noFill/>
            <a:ln w="25400">
              <a:solidFill>
                <a:srgbClr val="000000"/>
              </a:solidFill>
              <a:round/>
              <a:headEnd/>
              <a:tailEnd/>
            </a:ln>
          </p:spPr>
          <p:txBody>
            <a:bodyPr wrap="none" anchor="ctr"/>
            <a:lstStyle/>
            <a:p>
              <a:endParaRPr lang="en-US" sz="2400"/>
            </a:p>
          </p:txBody>
        </p:sp>
        <p:sp>
          <p:nvSpPr>
            <p:cNvPr id="153" name="Arc 156"/>
            <p:cNvSpPr>
              <a:spLocks/>
            </p:cNvSpPr>
            <p:nvPr/>
          </p:nvSpPr>
          <p:spPr bwMode="auto">
            <a:xfrm>
              <a:off x="2539" y="2709"/>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154" name="Line 157"/>
            <p:cNvSpPr>
              <a:spLocks noChangeShapeType="1"/>
            </p:cNvSpPr>
            <p:nvPr/>
          </p:nvSpPr>
          <p:spPr bwMode="auto">
            <a:xfrm>
              <a:off x="2586" y="2581"/>
              <a:ext cx="0" cy="133"/>
            </a:xfrm>
            <a:prstGeom prst="line">
              <a:avLst/>
            </a:prstGeom>
            <a:noFill/>
            <a:ln w="25400">
              <a:solidFill>
                <a:srgbClr val="000000"/>
              </a:solidFill>
              <a:round/>
              <a:headEnd/>
              <a:tailEnd/>
            </a:ln>
          </p:spPr>
          <p:txBody>
            <a:bodyPr wrap="none" anchor="ctr"/>
            <a:lstStyle/>
            <a:p>
              <a:endParaRPr lang="en-US" sz="2400"/>
            </a:p>
          </p:txBody>
        </p:sp>
        <p:sp>
          <p:nvSpPr>
            <p:cNvPr id="155" name="Freeform 158"/>
            <p:cNvSpPr>
              <a:spLocks/>
            </p:cNvSpPr>
            <p:nvPr/>
          </p:nvSpPr>
          <p:spPr bwMode="auto">
            <a:xfrm>
              <a:off x="1657" y="2387"/>
              <a:ext cx="924" cy="189"/>
            </a:xfrm>
            <a:custGeom>
              <a:avLst/>
              <a:gdLst>
                <a:gd name="T0" fmla="*/ 5436 w 593"/>
                <a:gd name="T1" fmla="*/ 43 h 273"/>
                <a:gd name="T2" fmla="*/ 0 w 593"/>
                <a:gd name="T3" fmla="*/ 43 h 273"/>
                <a:gd name="T4" fmla="*/ 0 w 593"/>
                <a:gd name="T5" fmla="*/ 0 h 273"/>
                <a:gd name="T6" fmla="*/ 0 60000 65536"/>
                <a:gd name="T7" fmla="*/ 0 60000 65536"/>
                <a:gd name="T8" fmla="*/ 0 60000 65536"/>
                <a:gd name="T9" fmla="*/ 0 w 593"/>
                <a:gd name="T10" fmla="*/ 0 h 273"/>
                <a:gd name="T11" fmla="*/ 593 w 593"/>
                <a:gd name="T12" fmla="*/ 273 h 273"/>
              </a:gdLst>
              <a:ahLst/>
              <a:cxnLst>
                <a:cxn ang="T6">
                  <a:pos x="T0" y="T1"/>
                </a:cxn>
                <a:cxn ang="T7">
                  <a:pos x="T2" y="T3"/>
                </a:cxn>
                <a:cxn ang="T8">
                  <a:pos x="T4" y="T5"/>
                </a:cxn>
              </a:cxnLst>
              <a:rect l="T9" t="T10" r="T11" b="T12"/>
              <a:pathLst>
                <a:path w="593" h="273">
                  <a:moveTo>
                    <a:pt x="592" y="272"/>
                  </a:moveTo>
                  <a:lnTo>
                    <a:pt x="0" y="272"/>
                  </a:lnTo>
                  <a:lnTo>
                    <a:pt x="0" y="0"/>
                  </a:lnTo>
                </a:path>
              </a:pathLst>
            </a:custGeom>
            <a:noFill/>
            <a:ln w="25400" cap="rnd">
              <a:solidFill>
                <a:srgbClr val="000000"/>
              </a:solidFill>
              <a:round/>
              <a:headEnd/>
              <a:tailEnd/>
            </a:ln>
          </p:spPr>
          <p:txBody>
            <a:bodyPr/>
            <a:lstStyle/>
            <a:p>
              <a:endParaRPr lang="en-US" sz="2400"/>
            </a:p>
          </p:txBody>
        </p:sp>
        <p:sp>
          <p:nvSpPr>
            <p:cNvPr id="156" name="Freeform 159"/>
            <p:cNvSpPr>
              <a:spLocks/>
            </p:cNvSpPr>
            <p:nvPr/>
          </p:nvSpPr>
          <p:spPr bwMode="auto">
            <a:xfrm>
              <a:off x="1869" y="2387"/>
              <a:ext cx="1834" cy="156"/>
            </a:xfrm>
            <a:custGeom>
              <a:avLst/>
              <a:gdLst>
                <a:gd name="T0" fmla="*/ 0 w 1177"/>
                <a:gd name="T1" fmla="*/ 0 h 225"/>
                <a:gd name="T2" fmla="*/ 0 w 1177"/>
                <a:gd name="T3" fmla="*/ 35 h 225"/>
                <a:gd name="T4" fmla="*/ 10801 w 1177"/>
                <a:gd name="T5" fmla="*/ 35 h 225"/>
                <a:gd name="T6" fmla="*/ 0 60000 65536"/>
                <a:gd name="T7" fmla="*/ 0 60000 65536"/>
                <a:gd name="T8" fmla="*/ 0 60000 65536"/>
                <a:gd name="T9" fmla="*/ 0 w 1177"/>
                <a:gd name="T10" fmla="*/ 0 h 225"/>
                <a:gd name="T11" fmla="*/ 1177 w 1177"/>
                <a:gd name="T12" fmla="*/ 225 h 225"/>
              </a:gdLst>
              <a:ahLst/>
              <a:cxnLst>
                <a:cxn ang="T6">
                  <a:pos x="T0" y="T1"/>
                </a:cxn>
                <a:cxn ang="T7">
                  <a:pos x="T2" y="T3"/>
                </a:cxn>
                <a:cxn ang="T8">
                  <a:pos x="T4" y="T5"/>
                </a:cxn>
              </a:cxnLst>
              <a:rect l="T9" t="T10" r="T11" b="T12"/>
              <a:pathLst>
                <a:path w="1177" h="225">
                  <a:moveTo>
                    <a:pt x="0" y="0"/>
                  </a:moveTo>
                  <a:lnTo>
                    <a:pt x="0" y="224"/>
                  </a:lnTo>
                  <a:lnTo>
                    <a:pt x="1176" y="224"/>
                  </a:lnTo>
                </a:path>
              </a:pathLst>
            </a:custGeom>
            <a:noFill/>
            <a:ln w="25400" cap="rnd">
              <a:solidFill>
                <a:srgbClr val="000000"/>
              </a:solidFill>
              <a:round/>
              <a:headEnd/>
              <a:tailEnd/>
            </a:ln>
          </p:spPr>
          <p:txBody>
            <a:bodyPr/>
            <a:lstStyle/>
            <a:p>
              <a:endParaRPr lang="en-US" sz="2400"/>
            </a:p>
          </p:txBody>
        </p:sp>
        <p:sp>
          <p:nvSpPr>
            <p:cNvPr id="157" name="Arc 160"/>
            <p:cNvSpPr>
              <a:spLocks/>
            </p:cNvSpPr>
            <p:nvPr/>
          </p:nvSpPr>
          <p:spPr bwMode="auto">
            <a:xfrm>
              <a:off x="3661" y="2709"/>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158" name="Line 161"/>
            <p:cNvSpPr>
              <a:spLocks noChangeShapeType="1"/>
            </p:cNvSpPr>
            <p:nvPr/>
          </p:nvSpPr>
          <p:spPr bwMode="auto">
            <a:xfrm>
              <a:off x="3707" y="2548"/>
              <a:ext cx="0" cy="166"/>
            </a:xfrm>
            <a:prstGeom prst="line">
              <a:avLst/>
            </a:prstGeom>
            <a:noFill/>
            <a:ln w="25400">
              <a:solidFill>
                <a:srgbClr val="000000"/>
              </a:solidFill>
              <a:round/>
              <a:headEnd/>
              <a:tailEnd/>
            </a:ln>
          </p:spPr>
          <p:txBody>
            <a:bodyPr wrap="none" anchor="ctr"/>
            <a:lstStyle/>
            <a:p>
              <a:endParaRPr lang="en-US" sz="2400"/>
            </a:p>
          </p:txBody>
        </p:sp>
        <p:sp>
          <p:nvSpPr>
            <p:cNvPr id="159" name="Freeform 162"/>
            <p:cNvSpPr>
              <a:spLocks/>
            </p:cNvSpPr>
            <p:nvPr/>
          </p:nvSpPr>
          <p:spPr bwMode="auto">
            <a:xfrm>
              <a:off x="2081" y="2387"/>
              <a:ext cx="2756" cy="123"/>
            </a:xfrm>
            <a:custGeom>
              <a:avLst/>
              <a:gdLst>
                <a:gd name="T0" fmla="*/ 0 w 1769"/>
                <a:gd name="T1" fmla="*/ 0 h 177"/>
                <a:gd name="T2" fmla="*/ 0 w 1769"/>
                <a:gd name="T3" fmla="*/ 28 h 177"/>
                <a:gd name="T4" fmla="*/ 16226 w 1769"/>
                <a:gd name="T5" fmla="*/ 28 h 177"/>
                <a:gd name="T6" fmla="*/ 0 60000 65536"/>
                <a:gd name="T7" fmla="*/ 0 60000 65536"/>
                <a:gd name="T8" fmla="*/ 0 60000 65536"/>
                <a:gd name="T9" fmla="*/ 0 w 1769"/>
                <a:gd name="T10" fmla="*/ 0 h 177"/>
                <a:gd name="T11" fmla="*/ 1769 w 1769"/>
                <a:gd name="T12" fmla="*/ 177 h 177"/>
              </a:gdLst>
              <a:ahLst/>
              <a:cxnLst>
                <a:cxn ang="T6">
                  <a:pos x="T0" y="T1"/>
                </a:cxn>
                <a:cxn ang="T7">
                  <a:pos x="T2" y="T3"/>
                </a:cxn>
                <a:cxn ang="T8">
                  <a:pos x="T4" y="T5"/>
                </a:cxn>
              </a:cxnLst>
              <a:rect l="T9" t="T10" r="T11" b="T12"/>
              <a:pathLst>
                <a:path w="1769" h="177">
                  <a:moveTo>
                    <a:pt x="0" y="0"/>
                  </a:moveTo>
                  <a:lnTo>
                    <a:pt x="0" y="176"/>
                  </a:lnTo>
                  <a:lnTo>
                    <a:pt x="1768" y="176"/>
                  </a:lnTo>
                </a:path>
              </a:pathLst>
            </a:custGeom>
            <a:noFill/>
            <a:ln w="25400" cap="rnd">
              <a:solidFill>
                <a:srgbClr val="000000"/>
              </a:solidFill>
              <a:round/>
              <a:headEnd/>
              <a:tailEnd/>
            </a:ln>
          </p:spPr>
          <p:txBody>
            <a:bodyPr/>
            <a:lstStyle/>
            <a:p>
              <a:endParaRPr lang="en-US" sz="2400"/>
            </a:p>
          </p:txBody>
        </p:sp>
        <p:sp>
          <p:nvSpPr>
            <p:cNvPr id="160" name="Arc 163"/>
            <p:cNvSpPr>
              <a:spLocks/>
            </p:cNvSpPr>
            <p:nvPr/>
          </p:nvSpPr>
          <p:spPr bwMode="auto">
            <a:xfrm>
              <a:off x="4795" y="2709"/>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161" name="Line 164"/>
            <p:cNvSpPr>
              <a:spLocks noChangeShapeType="1"/>
            </p:cNvSpPr>
            <p:nvPr/>
          </p:nvSpPr>
          <p:spPr bwMode="auto">
            <a:xfrm>
              <a:off x="4841" y="2514"/>
              <a:ext cx="0" cy="200"/>
            </a:xfrm>
            <a:prstGeom prst="line">
              <a:avLst/>
            </a:prstGeom>
            <a:noFill/>
            <a:ln w="25400">
              <a:solidFill>
                <a:srgbClr val="000000"/>
              </a:solidFill>
              <a:round/>
              <a:headEnd/>
              <a:tailEnd/>
            </a:ln>
          </p:spPr>
          <p:txBody>
            <a:bodyPr wrap="none" anchor="ctr"/>
            <a:lstStyle/>
            <a:p>
              <a:endParaRPr lang="en-US" sz="2400"/>
            </a:p>
          </p:txBody>
        </p:sp>
        <p:sp>
          <p:nvSpPr>
            <p:cNvPr id="162" name="Line 165"/>
            <p:cNvSpPr>
              <a:spLocks noChangeShapeType="1"/>
            </p:cNvSpPr>
            <p:nvPr/>
          </p:nvSpPr>
          <p:spPr bwMode="auto">
            <a:xfrm>
              <a:off x="2866" y="3298"/>
              <a:ext cx="365" cy="0"/>
            </a:xfrm>
            <a:prstGeom prst="line">
              <a:avLst/>
            </a:prstGeom>
            <a:noFill/>
            <a:ln w="25400">
              <a:solidFill>
                <a:srgbClr val="000000"/>
              </a:solidFill>
              <a:round/>
              <a:headEnd/>
              <a:tailEnd/>
            </a:ln>
          </p:spPr>
          <p:txBody>
            <a:bodyPr wrap="none" anchor="ctr"/>
            <a:lstStyle/>
            <a:p>
              <a:endParaRPr lang="en-US" sz="2400"/>
            </a:p>
          </p:txBody>
        </p:sp>
        <p:sp>
          <p:nvSpPr>
            <p:cNvPr id="163" name="Line 166"/>
            <p:cNvSpPr>
              <a:spLocks noChangeShapeType="1"/>
            </p:cNvSpPr>
            <p:nvPr/>
          </p:nvSpPr>
          <p:spPr bwMode="auto">
            <a:xfrm>
              <a:off x="3651" y="3298"/>
              <a:ext cx="338" cy="0"/>
            </a:xfrm>
            <a:prstGeom prst="line">
              <a:avLst/>
            </a:prstGeom>
            <a:noFill/>
            <a:ln w="25400">
              <a:solidFill>
                <a:srgbClr val="000000"/>
              </a:solidFill>
              <a:round/>
              <a:headEnd/>
              <a:tailEnd/>
            </a:ln>
          </p:spPr>
          <p:txBody>
            <a:bodyPr wrap="none" anchor="ctr"/>
            <a:lstStyle/>
            <a:p>
              <a:endParaRPr lang="en-US" sz="2400"/>
            </a:p>
          </p:txBody>
        </p:sp>
        <p:sp>
          <p:nvSpPr>
            <p:cNvPr id="164" name="Arc 167"/>
            <p:cNvSpPr>
              <a:spLocks/>
            </p:cNvSpPr>
            <p:nvPr/>
          </p:nvSpPr>
          <p:spPr bwMode="auto">
            <a:xfrm>
              <a:off x="3175" y="3401"/>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165" name="Line 168"/>
            <p:cNvSpPr>
              <a:spLocks noChangeShapeType="1"/>
            </p:cNvSpPr>
            <p:nvPr/>
          </p:nvSpPr>
          <p:spPr bwMode="auto">
            <a:xfrm>
              <a:off x="3221" y="3301"/>
              <a:ext cx="0" cy="105"/>
            </a:xfrm>
            <a:prstGeom prst="line">
              <a:avLst/>
            </a:prstGeom>
            <a:noFill/>
            <a:ln w="25400">
              <a:solidFill>
                <a:srgbClr val="000000"/>
              </a:solidFill>
              <a:round/>
              <a:headEnd/>
              <a:tailEnd/>
            </a:ln>
          </p:spPr>
          <p:txBody>
            <a:bodyPr wrap="none" anchor="ctr"/>
            <a:lstStyle/>
            <a:p>
              <a:endParaRPr lang="en-US" sz="2400"/>
            </a:p>
          </p:txBody>
        </p:sp>
        <p:sp>
          <p:nvSpPr>
            <p:cNvPr id="166" name="Arc 169"/>
            <p:cNvSpPr>
              <a:spLocks/>
            </p:cNvSpPr>
            <p:nvPr/>
          </p:nvSpPr>
          <p:spPr bwMode="auto">
            <a:xfrm>
              <a:off x="3598" y="3401"/>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167" name="Line 170"/>
            <p:cNvSpPr>
              <a:spLocks noChangeShapeType="1"/>
            </p:cNvSpPr>
            <p:nvPr/>
          </p:nvSpPr>
          <p:spPr bwMode="auto">
            <a:xfrm>
              <a:off x="3645" y="3301"/>
              <a:ext cx="0" cy="105"/>
            </a:xfrm>
            <a:prstGeom prst="line">
              <a:avLst/>
            </a:prstGeom>
            <a:noFill/>
            <a:ln w="25400">
              <a:solidFill>
                <a:srgbClr val="000000"/>
              </a:solidFill>
              <a:round/>
              <a:headEnd/>
              <a:tailEnd/>
            </a:ln>
          </p:spPr>
          <p:txBody>
            <a:bodyPr wrap="none" anchor="ctr"/>
            <a:lstStyle/>
            <a:p>
              <a:endParaRPr lang="en-US" sz="2400"/>
            </a:p>
          </p:txBody>
        </p:sp>
        <p:sp>
          <p:nvSpPr>
            <p:cNvPr id="168" name="Line 171"/>
            <p:cNvSpPr>
              <a:spLocks noChangeShapeType="1"/>
            </p:cNvSpPr>
            <p:nvPr/>
          </p:nvSpPr>
          <p:spPr bwMode="auto">
            <a:xfrm>
              <a:off x="1735" y="3365"/>
              <a:ext cx="1120" cy="0"/>
            </a:xfrm>
            <a:prstGeom prst="line">
              <a:avLst/>
            </a:prstGeom>
            <a:noFill/>
            <a:ln w="25400">
              <a:solidFill>
                <a:srgbClr val="000000"/>
              </a:solidFill>
              <a:round/>
              <a:headEnd/>
              <a:tailEnd/>
            </a:ln>
          </p:spPr>
          <p:txBody>
            <a:bodyPr wrap="none" anchor="ctr"/>
            <a:lstStyle/>
            <a:p>
              <a:endParaRPr lang="en-US" sz="2400"/>
            </a:p>
          </p:txBody>
        </p:sp>
        <p:sp>
          <p:nvSpPr>
            <p:cNvPr id="169" name="Arc 172"/>
            <p:cNvSpPr>
              <a:spLocks/>
            </p:cNvSpPr>
            <p:nvPr/>
          </p:nvSpPr>
          <p:spPr bwMode="auto">
            <a:xfrm>
              <a:off x="2813" y="3401"/>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170" name="Line 173"/>
            <p:cNvSpPr>
              <a:spLocks noChangeShapeType="1"/>
            </p:cNvSpPr>
            <p:nvPr/>
          </p:nvSpPr>
          <p:spPr bwMode="auto">
            <a:xfrm>
              <a:off x="2860" y="3367"/>
              <a:ext cx="0" cy="39"/>
            </a:xfrm>
            <a:prstGeom prst="line">
              <a:avLst/>
            </a:prstGeom>
            <a:noFill/>
            <a:ln w="25400">
              <a:solidFill>
                <a:srgbClr val="000000"/>
              </a:solidFill>
              <a:round/>
              <a:headEnd/>
              <a:tailEnd/>
            </a:ln>
          </p:spPr>
          <p:txBody>
            <a:bodyPr wrap="none" anchor="ctr"/>
            <a:lstStyle/>
            <a:p>
              <a:endParaRPr lang="en-US" sz="2400"/>
            </a:p>
          </p:txBody>
        </p:sp>
        <p:sp>
          <p:nvSpPr>
            <p:cNvPr id="171" name="Arc 174"/>
            <p:cNvSpPr>
              <a:spLocks/>
            </p:cNvSpPr>
            <p:nvPr/>
          </p:nvSpPr>
          <p:spPr bwMode="auto">
            <a:xfrm>
              <a:off x="4022" y="3401"/>
              <a:ext cx="95" cy="53"/>
            </a:xfrm>
            <a:custGeom>
              <a:avLst/>
              <a:gdLst>
                <a:gd name="T0" fmla="*/ 0 w 17255"/>
                <a:gd name="T1" fmla="*/ 0 h 21600"/>
                <a:gd name="T2" fmla="*/ 0 w 17255"/>
                <a:gd name="T3" fmla="*/ 0 h 21600"/>
                <a:gd name="T4" fmla="*/ 0 w 17255"/>
                <a:gd name="T5" fmla="*/ 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sz="2400"/>
            </a:p>
          </p:txBody>
        </p:sp>
        <p:sp>
          <p:nvSpPr>
            <p:cNvPr id="172" name="Line 175"/>
            <p:cNvSpPr>
              <a:spLocks noChangeShapeType="1"/>
            </p:cNvSpPr>
            <p:nvPr/>
          </p:nvSpPr>
          <p:spPr bwMode="auto">
            <a:xfrm>
              <a:off x="4069" y="3367"/>
              <a:ext cx="0" cy="39"/>
            </a:xfrm>
            <a:prstGeom prst="line">
              <a:avLst/>
            </a:prstGeom>
            <a:noFill/>
            <a:ln w="25400">
              <a:solidFill>
                <a:srgbClr val="000000"/>
              </a:solidFill>
              <a:round/>
              <a:headEnd/>
              <a:tailEnd/>
            </a:ln>
          </p:spPr>
          <p:txBody>
            <a:bodyPr wrap="none" anchor="ctr"/>
            <a:lstStyle/>
            <a:p>
              <a:endParaRPr lang="en-US" sz="2400"/>
            </a:p>
          </p:txBody>
        </p:sp>
        <p:sp>
          <p:nvSpPr>
            <p:cNvPr id="173" name="Line 176"/>
            <p:cNvSpPr>
              <a:spLocks noChangeShapeType="1"/>
            </p:cNvSpPr>
            <p:nvPr/>
          </p:nvSpPr>
          <p:spPr bwMode="auto">
            <a:xfrm>
              <a:off x="4075" y="3365"/>
              <a:ext cx="1058" cy="0"/>
            </a:xfrm>
            <a:prstGeom prst="line">
              <a:avLst/>
            </a:prstGeom>
            <a:noFill/>
            <a:ln w="25400">
              <a:solidFill>
                <a:srgbClr val="000000"/>
              </a:solidFill>
              <a:round/>
              <a:headEnd/>
              <a:tailEnd/>
            </a:ln>
          </p:spPr>
          <p:txBody>
            <a:bodyPr wrap="none" anchor="ctr"/>
            <a:lstStyle/>
            <a:p>
              <a:endParaRPr lang="en-US" sz="2400"/>
            </a:p>
          </p:txBody>
        </p:sp>
        <p:sp>
          <p:nvSpPr>
            <p:cNvPr id="174" name="Rectangle 177"/>
            <p:cNvSpPr>
              <a:spLocks noChangeArrowheads="1"/>
            </p:cNvSpPr>
            <p:nvPr/>
          </p:nvSpPr>
          <p:spPr bwMode="auto">
            <a:xfrm>
              <a:off x="2979" y="3488"/>
              <a:ext cx="874"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4-line bus</a:t>
              </a:r>
            </a:p>
          </p:txBody>
        </p:sp>
        <p:sp>
          <p:nvSpPr>
            <p:cNvPr id="175" name="Rectangle 178"/>
            <p:cNvSpPr>
              <a:spLocks noChangeArrowheads="1"/>
            </p:cNvSpPr>
            <p:nvPr/>
          </p:nvSpPr>
          <p:spPr bwMode="auto">
            <a:xfrm>
              <a:off x="723" y="3078"/>
              <a:ext cx="198"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x</a:t>
              </a:r>
            </a:p>
          </p:txBody>
        </p:sp>
        <p:sp>
          <p:nvSpPr>
            <p:cNvPr id="176" name="Rectangle 179"/>
            <p:cNvSpPr>
              <a:spLocks noChangeArrowheads="1"/>
            </p:cNvSpPr>
            <p:nvPr/>
          </p:nvSpPr>
          <p:spPr bwMode="auto">
            <a:xfrm>
              <a:off x="723" y="3205"/>
              <a:ext cx="201"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y</a:t>
              </a:r>
            </a:p>
          </p:txBody>
        </p:sp>
        <p:sp>
          <p:nvSpPr>
            <p:cNvPr id="177" name="Rectangle 180"/>
            <p:cNvSpPr>
              <a:spLocks noChangeArrowheads="1"/>
            </p:cNvSpPr>
            <p:nvPr/>
          </p:nvSpPr>
          <p:spPr bwMode="auto">
            <a:xfrm>
              <a:off x="646" y="3139"/>
              <a:ext cx="568"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select</a:t>
              </a:r>
            </a:p>
          </p:txBody>
        </p:sp>
        <p:sp>
          <p:nvSpPr>
            <p:cNvPr id="178" name="Rectangle 181"/>
            <p:cNvSpPr>
              <a:spLocks noChangeArrowheads="1"/>
            </p:cNvSpPr>
            <p:nvPr/>
          </p:nvSpPr>
          <p:spPr bwMode="auto">
            <a:xfrm>
              <a:off x="1282" y="2762"/>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0</a:t>
              </a:r>
            </a:p>
          </p:txBody>
        </p:sp>
        <p:sp>
          <p:nvSpPr>
            <p:cNvPr id="179" name="Rectangle 182"/>
            <p:cNvSpPr>
              <a:spLocks noChangeArrowheads="1"/>
            </p:cNvSpPr>
            <p:nvPr/>
          </p:nvSpPr>
          <p:spPr bwMode="auto">
            <a:xfrm>
              <a:off x="2415" y="2762"/>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0</a:t>
              </a:r>
            </a:p>
          </p:txBody>
        </p:sp>
        <p:sp>
          <p:nvSpPr>
            <p:cNvPr id="180" name="Rectangle 183"/>
            <p:cNvSpPr>
              <a:spLocks noChangeArrowheads="1"/>
            </p:cNvSpPr>
            <p:nvPr/>
          </p:nvSpPr>
          <p:spPr bwMode="auto">
            <a:xfrm>
              <a:off x="3537" y="2762"/>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0</a:t>
              </a:r>
            </a:p>
          </p:txBody>
        </p:sp>
        <p:sp>
          <p:nvSpPr>
            <p:cNvPr id="181" name="Rectangle 184"/>
            <p:cNvSpPr>
              <a:spLocks noChangeArrowheads="1"/>
            </p:cNvSpPr>
            <p:nvPr/>
          </p:nvSpPr>
          <p:spPr bwMode="auto">
            <a:xfrm>
              <a:off x="4673" y="2762"/>
              <a:ext cx="207" cy="9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400" b="1">
                  <a:solidFill>
                    <a:srgbClr val="000000"/>
                  </a:solidFill>
                  <a:ea typeface="굴림" pitchFamily="50" charset="-127"/>
                </a:rPr>
                <a:t>0</a:t>
              </a:r>
            </a:p>
          </p:txBody>
        </p:sp>
      </p:grpSp>
      <p:sp>
        <p:nvSpPr>
          <p:cNvPr id="182" name="Slide Number Placeholder 181"/>
          <p:cNvSpPr>
            <a:spLocks noGrp="1"/>
          </p:cNvSpPr>
          <p:nvPr>
            <p:ph type="sldNum" sz="quarter" idx="12"/>
          </p:nvPr>
        </p:nvSpPr>
        <p:spPr/>
        <p:txBody>
          <a:bodyPr/>
          <a:lstStyle/>
          <a:p>
            <a:fld id="{B6F15528-21DE-4FAA-801E-634DDDAF4B2B}" type="slidenum">
              <a:rPr lang="en-US" smtClean="0"/>
              <a:pPr/>
              <a:t>26</a:t>
            </a:fld>
            <a:endParaRPr lang="en-US"/>
          </a:p>
        </p:txBody>
      </p:sp>
      <p:sp>
        <p:nvSpPr>
          <p:cNvPr id="183" name="Footer Placeholder 182"/>
          <p:cNvSpPr>
            <a:spLocks noGrp="1"/>
          </p:cNvSpPr>
          <p:nvPr>
            <p:ph type="ftr" sz="quarter" idx="11"/>
          </p:nvPr>
        </p:nvSpPr>
        <p:spPr/>
        <p:txBody>
          <a:bodyPr/>
          <a:lstStyle/>
          <a:p>
            <a:r>
              <a:rPr lang="en-US"/>
              <a:t>Computer Organization MCA 107 by Ruby Dahiya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2"/>
          <p:cNvSpPr>
            <a:spLocks noGrp="1"/>
          </p:cNvSpPr>
          <p:nvPr>
            <p:ph type="ftr" sz="quarter" idx="11"/>
          </p:nvPr>
        </p:nvSpPr>
        <p:spPr>
          <a:noFill/>
        </p:spPr>
        <p:txBody>
          <a:bodyPr/>
          <a:lstStyle/>
          <a:p>
            <a:r>
              <a:rPr lang="en-US" dirty="0"/>
              <a:t>Computer Organization MCA 107 by Ruby </a:t>
            </a:r>
            <a:r>
              <a:rPr lang="en-US" dirty="0" err="1"/>
              <a:t>Dahiya</a:t>
            </a:r>
            <a:endParaRPr lang="en-US" dirty="0"/>
          </a:p>
        </p:txBody>
      </p:sp>
      <p:sp>
        <p:nvSpPr>
          <p:cNvPr id="16387" name="Slide Number Placeholder 3"/>
          <p:cNvSpPr>
            <a:spLocks noGrp="1"/>
          </p:cNvSpPr>
          <p:nvPr>
            <p:ph type="sldNum" sz="quarter" idx="12"/>
          </p:nvPr>
        </p:nvSpPr>
        <p:spPr>
          <a:noFill/>
        </p:spPr>
        <p:txBody>
          <a:bodyPr/>
          <a:lstStyle/>
          <a:p>
            <a:fld id="{4F9DFB4D-11A8-42B2-8CB9-9A865F93AB19}" type="slidenum">
              <a:rPr lang="en-US" smtClean="0"/>
              <a:pPr/>
              <a:t>27</a:t>
            </a:fld>
            <a:endParaRPr lang="en-US"/>
          </a:p>
        </p:txBody>
      </p:sp>
      <p:sp>
        <p:nvSpPr>
          <p:cNvPr id="16388" name="Rectangle 2"/>
          <p:cNvSpPr>
            <a:spLocks noGrp="1" noChangeArrowheads="1"/>
          </p:cNvSpPr>
          <p:nvPr>
            <p:ph type="title" idx="4294967295"/>
          </p:nvPr>
        </p:nvSpPr>
        <p:spPr>
          <a:xfrm>
            <a:off x="219075" y="322263"/>
            <a:ext cx="8810625" cy="482183"/>
          </a:xfrm>
          <a:noFill/>
        </p:spPr>
        <p:txBody>
          <a:bodyPr lIns="63500" tIns="25400" rIns="63500" bIns="25400" anchor="t">
            <a:spAutoFit/>
          </a:bodyPr>
          <a:lstStyle/>
          <a:p>
            <a:pPr eaLnBrk="1" hangingPunct="1"/>
            <a:r>
              <a:rPr lang="en-US" altLang="ko-KR" sz="2800" b="1" dirty="0">
                <a:solidFill>
                  <a:srgbClr val="FF0000"/>
                </a:solidFill>
                <a:latin typeface="Times New Roman" pitchFamily="18" charset="0"/>
                <a:ea typeface="굴림" pitchFamily="50" charset="-127"/>
                <a:cs typeface="Times New Roman" pitchFamily="18" charset="0"/>
              </a:rPr>
              <a:t>Transfer  From  Bus  To  A  Destination  Register</a:t>
            </a:r>
          </a:p>
        </p:txBody>
      </p:sp>
      <p:sp>
        <p:nvSpPr>
          <p:cNvPr id="16389" name="Rectangle 3"/>
          <p:cNvSpPr>
            <a:spLocks noChangeArrowheads="1"/>
          </p:cNvSpPr>
          <p:nvPr/>
        </p:nvSpPr>
        <p:spPr bwMode="auto">
          <a:xfrm>
            <a:off x="879475" y="3006725"/>
            <a:ext cx="3127587" cy="367986"/>
          </a:xfrm>
          <a:prstGeom prst="rect">
            <a:avLst/>
          </a:prstGeom>
          <a:noFill/>
          <a:ln w="12700">
            <a:noFill/>
            <a:miter lim="800000"/>
            <a:headEnd/>
            <a:tailEnd/>
          </a:ln>
        </p:spPr>
        <p:txBody>
          <a:bodyPr wrap="none" lIns="63500" tIns="25400" rIns="63500" bIns="25400">
            <a:spAutoFit/>
          </a:bodyPr>
          <a:lstStyle/>
          <a:p>
            <a:pPr defTabSz="762000">
              <a:lnSpc>
                <a:spcPct val="85000"/>
              </a:lnSpc>
            </a:pPr>
            <a:r>
              <a:rPr kumimoji="1" lang="en-US" altLang="ko-KR" sz="2400" b="1" u="sng" dirty="0">
                <a:ea typeface="굴림" pitchFamily="50" charset="-127"/>
              </a:rPr>
              <a:t>Three-State Bus Buffers</a:t>
            </a:r>
          </a:p>
        </p:txBody>
      </p:sp>
      <p:sp>
        <p:nvSpPr>
          <p:cNvPr id="16390" name="Rectangle 4"/>
          <p:cNvSpPr>
            <a:spLocks noChangeArrowheads="1"/>
          </p:cNvSpPr>
          <p:nvPr/>
        </p:nvSpPr>
        <p:spPr bwMode="auto">
          <a:xfrm>
            <a:off x="533400" y="4267200"/>
            <a:ext cx="4235006" cy="367986"/>
          </a:xfrm>
          <a:prstGeom prst="rect">
            <a:avLst/>
          </a:prstGeom>
          <a:noFill/>
          <a:ln w="12700">
            <a:noFill/>
            <a:miter lim="800000"/>
            <a:headEnd/>
            <a:tailEnd/>
          </a:ln>
        </p:spPr>
        <p:txBody>
          <a:bodyPr wrap="none" lIns="63500" tIns="25400" rIns="63500" bIns="25400">
            <a:spAutoFit/>
          </a:bodyPr>
          <a:lstStyle/>
          <a:p>
            <a:pPr defTabSz="762000">
              <a:lnSpc>
                <a:spcPct val="85000"/>
              </a:lnSpc>
            </a:pPr>
            <a:r>
              <a:rPr kumimoji="1" lang="en-US" altLang="ko-KR" sz="2400" b="1" u="sng" dirty="0">
                <a:ea typeface="굴림" pitchFamily="50" charset="-127"/>
              </a:rPr>
              <a:t>Bus line with three-state buffers</a:t>
            </a:r>
          </a:p>
        </p:txBody>
      </p:sp>
      <p:sp>
        <p:nvSpPr>
          <p:cNvPr id="16391" name="Rectangle 5"/>
          <p:cNvSpPr>
            <a:spLocks noChangeArrowheads="1"/>
          </p:cNvSpPr>
          <p:nvPr/>
        </p:nvSpPr>
        <p:spPr bwMode="auto">
          <a:xfrm>
            <a:off x="2549525" y="1495425"/>
            <a:ext cx="728663" cy="206375"/>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16392" name="Rectangle 6"/>
          <p:cNvSpPr>
            <a:spLocks noChangeArrowheads="1"/>
          </p:cNvSpPr>
          <p:nvPr/>
        </p:nvSpPr>
        <p:spPr bwMode="auto">
          <a:xfrm>
            <a:off x="2582863" y="1476375"/>
            <a:ext cx="7477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dirty="0">
                <a:solidFill>
                  <a:srgbClr val="000000"/>
                </a:solidFill>
                <a:ea typeface="굴림" pitchFamily="50" charset="-127"/>
              </a:rPr>
              <a:t>Reg. R0</a:t>
            </a:r>
          </a:p>
        </p:txBody>
      </p:sp>
      <p:sp>
        <p:nvSpPr>
          <p:cNvPr id="16393" name="Rectangle 7"/>
          <p:cNvSpPr>
            <a:spLocks noChangeArrowheads="1"/>
          </p:cNvSpPr>
          <p:nvPr/>
        </p:nvSpPr>
        <p:spPr bwMode="auto">
          <a:xfrm>
            <a:off x="3652838" y="1495425"/>
            <a:ext cx="728662" cy="206375"/>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16394" name="Rectangle 8"/>
          <p:cNvSpPr>
            <a:spLocks noChangeArrowheads="1"/>
          </p:cNvSpPr>
          <p:nvPr/>
        </p:nvSpPr>
        <p:spPr bwMode="auto">
          <a:xfrm>
            <a:off x="3686175" y="1476375"/>
            <a:ext cx="7477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Reg. R1</a:t>
            </a:r>
          </a:p>
        </p:txBody>
      </p:sp>
      <p:sp>
        <p:nvSpPr>
          <p:cNvPr id="16395" name="Rectangle 9"/>
          <p:cNvSpPr>
            <a:spLocks noChangeArrowheads="1"/>
          </p:cNvSpPr>
          <p:nvPr/>
        </p:nvSpPr>
        <p:spPr bwMode="auto">
          <a:xfrm>
            <a:off x="4745038" y="1495425"/>
            <a:ext cx="741362" cy="206375"/>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16396" name="Rectangle 10"/>
          <p:cNvSpPr>
            <a:spLocks noChangeArrowheads="1"/>
          </p:cNvSpPr>
          <p:nvPr/>
        </p:nvSpPr>
        <p:spPr bwMode="auto">
          <a:xfrm>
            <a:off x="4791075" y="1476375"/>
            <a:ext cx="7477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Reg. R2</a:t>
            </a:r>
          </a:p>
        </p:txBody>
      </p:sp>
      <p:sp>
        <p:nvSpPr>
          <p:cNvPr id="16397" name="Rectangle 11"/>
          <p:cNvSpPr>
            <a:spLocks noChangeArrowheads="1"/>
          </p:cNvSpPr>
          <p:nvPr/>
        </p:nvSpPr>
        <p:spPr bwMode="auto">
          <a:xfrm>
            <a:off x="5848350" y="1495425"/>
            <a:ext cx="728663" cy="206375"/>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16398" name="Rectangle 12"/>
          <p:cNvSpPr>
            <a:spLocks noChangeArrowheads="1"/>
          </p:cNvSpPr>
          <p:nvPr/>
        </p:nvSpPr>
        <p:spPr bwMode="auto">
          <a:xfrm>
            <a:off x="5886450" y="1476375"/>
            <a:ext cx="7477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Reg. R3</a:t>
            </a:r>
          </a:p>
        </p:txBody>
      </p:sp>
      <p:sp>
        <p:nvSpPr>
          <p:cNvPr id="16399" name="Line 21"/>
          <p:cNvSpPr>
            <a:spLocks noChangeShapeType="1"/>
          </p:cNvSpPr>
          <p:nvPr/>
        </p:nvSpPr>
        <p:spPr bwMode="auto">
          <a:xfrm>
            <a:off x="2549525" y="1185863"/>
            <a:ext cx="3687763" cy="0"/>
          </a:xfrm>
          <a:prstGeom prst="line">
            <a:avLst/>
          </a:prstGeom>
          <a:noFill/>
          <a:ln w="25400">
            <a:solidFill>
              <a:srgbClr val="000000"/>
            </a:solidFill>
            <a:round/>
            <a:headEnd/>
            <a:tailEnd/>
          </a:ln>
        </p:spPr>
        <p:txBody>
          <a:bodyPr wrap="none" anchor="ctr"/>
          <a:lstStyle/>
          <a:p>
            <a:endParaRPr lang="en-US"/>
          </a:p>
        </p:txBody>
      </p:sp>
      <p:sp>
        <p:nvSpPr>
          <p:cNvPr id="16400" name="Rectangle 22"/>
          <p:cNvSpPr>
            <a:spLocks noChangeArrowheads="1"/>
          </p:cNvSpPr>
          <p:nvPr/>
        </p:nvSpPr>
        <p:spPr bwMode="auto">
          <a:xfrm>
            <a:off x="2511425" y="942975"/>
            <a:ext cx="858838"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dirty="0">
                <a:solidFill>
                  <a:srgbClr val="000000"/>
                </a:solidFill>
                <a:ea typeface="굴림" pitchFamily="50" charset="-127"/>
              </a:rPr>
              <a:t>Bus lines</a:t>
            </a:r>
          </a:p>
        </p:txBody>
      </p:sp>
      <p:sp>
        <p:nvSpPr>
          <p:cNvPr id="16401" name="Rectangle 31"/>
          <p:cNvSpPr>
            <a:spLocks noChangeArrowheads="1"/>
          </p:cNvSpPr>
          <p:nvPr/>
        </p:nvSpPr>
        <p:spPr bwMode="auto">
          <a:xfrm>
            <a:off x="4065588" y="2195513"/>
            <a:ext cx="1420812" cy="673100"/>
          </a:xfrm>
          <a:prstGeom prst="rect">
            <a:avLst/>
          </a:prstGeom>
          <a:solidFill>
            <a:srgbClr val="FFFFFF"/>
          </a:solidFill>
          <a:ln w="25400">
            <a:solidFill>
              <a:srgbClr val="000000"/>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16402" name="Rectangle 32"/>
          <p:cNvSpPr>
            <a:spLocks noChangeArrowheads="1"/>
          </p:cNvSpPr>
          <p:nvPr/>
        </p:nvSpPr>
        <p:spPr bwMode="auto">
          <a:xfrm>
            <a:off x="4527550" y="2425700"/>
            <a:ext cx="519113"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2 x 4</a:t>
            </a:r>
          </a:p>
          <a:p>
            <a:pPr defTabSz="762000" latinLnBrk="1">
              <a:lnSpc>
                <a:spcPct val="90000"/>
              </a:lnSpc>
            </a:pPr>
            <a:endParaRPr kumimoji="1" lang="en-US" altLang="ko-KR" sz="1200" b="1">
              <a:solidFill>
                <a:srgbClr val="000000"/>
              </a:solidFill>
              <a:ea typeface="굴림" pitchFamily="50" charset="-127"/>
            </a:endParaRPr>
          </a:p>
        </p:txBody>
      </p:sp>
      <p:sp>
        <p:nvSpPr>
          <p:cNvPr id="16403" name="Rectangle 33"/>
          <p:cNvSpPr>
            <a:spLocks noChangeArrowheads="1"/>
          </p:cNvSpPr>
          <p:nvPr/>
        </p:nvSpPr>
        <p:spPr bwMode="auto">
          <a:xfrm>
            <a:off x="4405313" y="2619375"/>
            <a:ext cx="78898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Decoder</a:t>
            </a:r>
          </a:p>
        </p:txBody>
      </p:sp>
      <p:sp>
        <p:nvSpPr>
          <p:cNvPr id="16404" name="Line 34"/>
          <p:cNvSpPr>
            <a:spLocks noChangeShapeType="1"/>
          </p:cNvSpPr>
          <p:nvPr/>
        </p:nvSpPr>
        <p:spPr bwMode="auto">
          <a:xfrm flipV="1">
            <a:off x="4265613" y="1884363"/>
            <a:ext cx="0" cy="311150"/>
          </a:xfrm>
          <a:prstGeom prst="line">
            <a:avLst/>
          </a:prstGeom>
          <a:noFill/>
          <a:ln w="25400">
            <a:solidFill>
              <a:srgbClr val="000000"/>
            </a:solidFill>
            <a:round/>
            <a:headEnd/>
            <a:tailEnd/>
          </a:ln>
        </p:spPr>
        <p:txBody>
          <a:bodyPr wrap="none" anchor="ctr"/>
          <a:lstStyle/>
          <a:p>
            <a:endParaRPr lang="en-US"/>
          </a:p>
        </p:txBody>
      </p:sp>
      <p:sp>
        <p:nvSpPr>
          <p:cNvPr id="16405" name="Line 36"/>
          <p:cNvSpPr>
            <a:spLocks noChangeShapeType="1"/>
          </p:cNvSpPr>
          <p:nvPr/>
        </p:nvSpPr>
        <p:spPr bwMode="auto">
          <a:xfrm flipV="1">
            <a:off x="4945063" y="1865313"/>
            <a:ext cx="0" cy="330200"/>
          </a:xfrm>
          <a:prstGeom prst="line">
            <a:avLst/>
          </a:prstGeom>
          <a:noFill/>
          <a:ln w="25400">
            <a:solidFill>
              <a:srgbClr val="000000"/>
            </a:solidFill>
            <a:round/>
            <a:headEnd/>
            <a:tailEnd/>
          </a:ln>
        </p:spPr>
        <p:txBody>
          <a:bodyPr wrap="none" anchor="ctr"/>
          <a:lstStyle/>
          <a:p>
            <a:endParaRPr lang="en-US"/>
          </a:p>
        </p:txBody>
      </p:sp>
      <p:sp>
        <p:nvSpPr>
          <p:cNvPr id="16406" name="Line 37"/>
          <p:cNvSpPr>
            <a:spLocks noChangeShapeType="1"/>
          </p:cNvSpPr>
          <p:nvPr/>
        </p:nvSpPr>
        <p:spPr bwMode="auto">
          <a:xfrm flipV="1">
            <a:off x="5297488" y="2016125"/>
            <a:ext cx="0" cy="179388"/>
          </a:xfrm>
          <a:prstGeom prst="line">
            <a:avLst/>
          </a:prstGeom>
          <a:noFill/>
          <a:ln w="25400">
            <a:solidFill>
              <a:srgbClr val="000000"/>
            </a:solidFill>
            <a:round/>
            <a:headEnd/>
            <a:tailEnd/>
          </a:ln>
        </p:spPr>
        <p:txBody>
          <a:bodyPr wrap="none" anchor="ctr"/>
          <a:lstStyle/>
          <a:p>
            <a:endParaRPr lang="en-US"/>
          </a:p>
        </p:txBody>
      </p:sp>
      <p:sp>
        <p:nvSpPr>
          <p:cNvPr id="16407" name="Line 38"/>
          <p:cNvSpPr>
            <a:spLocks noChangeShapeType="1"/>
          </p:cNvSpPr>
          <p:nvPr/>
        </p:nvSpPr>
        <p:spPr bwMode="auto">
          <a:xfrm>
            <a:off x="4951413" y="1887538"/>
            <a:ext cx="768350" cy="0"/>
          </a:xfrm>
          <a:prstGeom prst="line">
            <a:avLst/>
          </a:prstGeom>
          <a:noFill/>
          <a:ln w="25400">
            <a:solidFill>
              <a:srgbClr val="000000"/>
            </a:solidFill>
            <a:round/>
            <a:headEnd/>
            <a:tailEnd/>
          </a:ln>
        </p:spPr>
        <p:txBody>
          <a:bodyPr wrap="none" anchor="ctr"/>
          <a:lstStyle/>
          <a:p>
            <a:endParaRPr lang="en-US"/>
          </a:p>
        </p:txBody>
      </p:sp>
      <p:sp>
        <p:nvSpPr>
          <p:cNvPr id="16408" name="Line 40"/>
          <p:cNvSpPr>
            <a:spLocks noChangeShapeType="1"/>
          </p:cNvSpPr>
          <p:nvPr/>
        </p:nvSpPr>
        <p:spPr bwMode="auto">
          <a:xfrm flipH="1">
            <a:off x="3482975" y="1887538"/>
            <a:ext cx="788988" cy="0"/>
          </a:xfrm>
          <a:prstGeom prst="line">
            <a:avLst/>
          </a:prstGeom>
          <a:noFill/>
          <a:ln w="25400">
            <a:solidFill>
              <a:srgbClr val="000000"/>
            </a:solidFill>
            <a:round/>
            <a:headEnd/>
            <a:tailEnd/>
          </a:ln>
        </p:spPr>
        <p:txBody>
          <a:bodyPr wrap="none" anchor="ctr"/>
          <a:lstStyle/>
          <a:p>
            <a:endParaRPr lang="en-US"/>
          </a:p>
        </p:txBody>
      </p:sp>
      <p:sp>
        <p:nvSpPr>
          <p:cNvPr id="16409" name="Line 41"/>
          <p:cNvSpPr>
            <a:spLocks noChangeShapeType="1"/>
          </p:cNvSpPr>
          <p:nvPr/>
        </p:nvSpPr>
        <p:spPr bwMode="auto">
          <a:xfrm>
            <a:off x="3502025" y="1573213"/>
            <a:ext cx="0" cy="311150"/>
          </a:xfrm>
          <a:prstGeom prst="line">
            <a:avLst/>
          </a:prstGeom>
          <a:noFill/>
          <a:ln w="25400">
            <a:solidFill>
              <a:srgbClr val="000000"/>
            </a:solidFill>
            <a:round/>
            <a:headEnd/>
            <a:tailEnd/>
          </a:ln>
        </p:spPr>
        <p:txBody>
          <a:bodyPr wrap="none" anchor="ctr"/>
          <a:lstStyle/>
          <a:p>
            <a:endParaRPr lang="en-US"/>
          </a:p>
        </p:txBody>
      </p:sp>
      <p:sp>
        <p:nvSpPr>
          <p:cNvPr id="16410" name="Line 42"/>
          <p:cNvSpPr>
            <a:spLocks noChangeShapeType="1"/>
          </p:cNvSpPr>
          <p:nvPr/>
        </p:nvSpPr>
        <p:spPr bwMode="auto">
          <a:xfrm>
            <a:off x="5303838" y="2038350"/>
            <a:ext cx="1581150" cy="0"/>
          </a:xfrm>
          <a:prstGeom prst="line">
            <a:avLst/>
          </a:prstGeom>
          <a:noFill/>
          <a:ln w="25400">
            <a:solidFill>
              <a:srgbClr val="000000"/>
            </a:solidFill>
            <a:round/>
            <a:headEnd/>
            <a:tailEnd/>
          </a:ln>
        </p:spPr>
        <p:txBody>
          <a:bodyPr wrap="none" anchor="ctr"/>
          <a:lstStyle/>
          <a:p>
            <a:endParaRPr lang="en-US"/>
          </a:p>
        </p:txBody>
      </p:sp>
      <p:sp>
        <p:nvSpPr>
          <p:cNvPr id="16411" name="Line 43"/>
          <p:cNvSpPr>
            <a:spLocks noChangeShapeType="1"/>
          </p:cNvSpPr>
          <p:nvPr/>
        </p:nvSpPr>
        <p:spPr bwMode="auto">
          <a:xfrm>
            <a:off x="6873875" y="1573213"/>
            <a:ext cx="0" cy="461962"/>
          </a:xfrm>
          <a:prstGeom prst="line">
            <a:avLst/>
          </a:prstGeom>
          <a:noFill/>
          <a:ln w="25400">
            <a:solidFill>
              <a:srgbClr val="000000"/>
            </a:solidFill>
            <a:round/>
            <a:headEnd/>
            <a:tailEnd/>
          </a:ln>
        </p:spPr>
        <p:txBody>
          <a:bodyPr wrap="none" anchor="ctr"/>
          <a:lstStyle/>
          <a:p>
            <a:endParaRPr lang="en-US"/>
          </a:p>
        </p:txBody>
      </p:sp>
      <p:sp>
        <p:nvSpPr>
          <p:cNvPr id="16412" name="Rectangle 44"/>
          <p:cNvSpPr>
            <a:spLocks noChangeArrowheads="1"/>
          </p:cNvSpPr>
          <p:nvPr/>
        </p:nvSpPr>
        <p:spPr bwMode="auto">
          <a:xfrm>
            <a:off x="6657975" y="1343025"/>
            <a:ext cx="5461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Load</a:t>
            </a:r>
          </a:p>
        </p:txBody>
      </p:sp>
      <p:sp>
        <p:nvSpPr>
          <p:cNvPr id="16413" name="Rectangle 45"/>
          <p:cNvSpPr>
            <a:spLocks noChangeArrowheads="1"/>
          </p:cNvSpPr>
          <p:nvPr/>
        </p:nvSpPr>
        <p:spPr bwMode="auto">
          <a:xfrm>
            <a:off x="4102100" y="2192338"/>
            <a:ext cx="2905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a:t>
            </a:r>
          </a:p>
        </p:txBody>
      </p:sp>
      <p:sp>
        <p:nvSpPr>
          <p:cNvPr id="16414" name="Rectangle 46"/>
          <p:cNvSpPr>
            <a:spLocks noChangeArrowheads="1"/>
          </p:cNvSpPr>
          <p:nvPr/>
        </p:nvSpPr>
        <p:spPr bwMode="auto">
          <a:xfrm>
            <a:off x="4222750" y="2235200"/>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dirty="0">
                <a:solidFill>
                  <a:srgbClr val="000000"/>
                </a:solidFill>
                <a:ea typeface="굴림" pitchFamily="50" charset="-127"/>
              </a:rPr>
              <a:t>0</a:t>
            </a:r>
          </a:p>
        </p:txBody>
      </p:sp>
      <p:sp>
        <p:nvSpPr>
          <p:cNvPr id="16415" name="Rectangle 47"/>
          <p:cNvSpPr>
            <a:spLocks noChangeArrowheads="1"/>
          </p:cNvSpPr>
          <p:nvPr/>
        </p:nvSpPr>
        <p:spPr bwMode="auto">
          <a:xfrm>
            <a:off x="4452938" y="2192338"/>
            <a:ext cx="2905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a:t>
            </a:r>
          </a:p>
        </p:txBody>
      </p:sp>
      <p:sp>
        <p:nvSpPr>
          <p:cNvPr id="16416" name="Rectangle 48"/>
          <p:cNvSpPr>
            <a:spLocks noChangeArrowheads="1"/>
          </p:cNvSpPr>
          <p:nvPr/>
        </p:nvSpPr>
        <p:spPr bwMode="auto">
          <a:xfrm>
            <a:off x="4559300" y="2235200"/>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1</a:t>
            </a:r>
          </a:p>
        </p:txBody>
      </p:sp>
      <p:sp>
        <p:nvSpPr>
          <p:cNvPr id="16417" name="Rectangle 49"/>
          <p:cNvSpPr>
            <a:spLocks noChangeArrowheads="1"/>
          </p:cNvSpPr>
          <p:nvPr/>
        </p:nvSpPr>
        <p:spPr bwMode="auto">
          <a:xfrm>
            <a:off x="4791075" y="2192338"/>
            <a:ext cx="2905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a:t>
            </a:r>
          </a:p>
        </p:txBody>
      </p:sp>
      <p:sp>
        <p:nvSpPr>
          <p:cNvPr id="16418" name="Rectangle 50"/>
          <p:cNvSpPr>
            <a:spLocks noChangeArrowheads="1"/>
          </p:cNvSpPr>
          <p:nvPr/>
        </p:nvSpPr>
        <p:spPr bwMode="auto">
          <a:xfrm>
            <a:off x="4903788" y="2235200"/>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2</a:t>
            </a:r>
          </a:p>
        </p:txBody>
      </p:sp>
      <p:sp>
        <p:nvSpPr>
          <p:cNvPr id="16419" name="Rectangle 51"/>
          <p:cNvSpPr>
            <a:spLocks noChangeArrowheads="1"/>
          </p:cNvSpPr>
          <p:nvPr/>
        </p:nvSpPr>
        <p:spPr bwMode="auto">
          <a:xfrm>
            <a:off x="5132388" y="2192338"/>
            <a:ext cx="2905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a:t>
            </a:r>
          </a:p>
        </p:txBody>
      </p:sp>
      <p:sp>
        <p:nvSpPr>
          <p:cNvPr id="16420" name="Rectangle 52"/>
          <p:cNvSpPr>
            <a:spLocks noChangeArrowheads="1"/>
          </p:cNvSpPr>
          <p:nvPr/>
        </p:nvSpPr>
        <p:spPr bwMode="auto">
          <a:xfrm>
            <a:off x="5254625" y="2235200"/>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3</a:t>
            </a:r>
          </a:p>
        </p:txBody>
      </p:sp>
      <p:sp>
        <p:nvSpPr>
          <p:cNvPr id="16421" name="Rectangle 57"/>
          <p:cNvSpPr>
            <a:spLocks noChangeArrowheads="1"/>
          </p:cNvSpPr>
          <p:nvPr/>
        </p:nvSpPr>
        <p:spPr bwMode="auto">
          <a:xfrm>
            <a:off x="3495675" y="2301875"/>
            <a:ext cx="25717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z</a:t>
            </a:r>
          </a:p>
        </p:txBody>
      </p:sp>
      <p:sp>
        <p:nvSpPr>
          <p:cNvPr id="16422" name="Rectangle 58"/>
          <p:cNvSpPr>
            <a:spLocks noChangeArrowheads="1"/>
          </p:cNvSpPr>
          <p:nvPr/>
        </p:nvSpPr>
        <p:spPr bwMode="auto">
          <a:xfrm>
            <a:off x="3494088" y="2522538"/>
            <a:ext cx="30003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w</a:t>
            </a:r>
          </a:p>
        </p:txBody>
      </p:sp>
      <p:sp>
        <p:nvSpPr>
          <p:cNvPr id="16423" name="Rectangle 59"/>
          <p:cNvSpPr>
            <a:spLocks noChangeArrowheads="1"/>
          </p:cNvSpPr>
          <p:nvPr/>
        </p:nvSpPr>
        <p:spPr bwMode="auto">
          <a:xfrm>
            <a:off x="2984500" y="2398713"/>
            <a:ext cx="62865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Select</a:t>
            </a:r>
          </a:p>
        </p:txBody>
      </p:sp>
      <p:sp>
        <p:nvSpPr>
          <p:cNvPr id="16424" name="Rectangle 62"/>
          <p:cNvSpPr>
            <a:spLocks noChangeArrowheads="1"/>
          </p:cNvSpPr>
          <p:nvPr/>
        </p:nvSpPr>
        <p:spPr bwMode="auto">
          <a:xfrm>
            <a:off x="5886450" y="2355850"/>
            <a:ext cx="909638"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E (enable)</a:t>
            </a:r>
          </a:p>
        </p:txBody>
      </p:sp>
      <p:grpSp>
        <p:nvGrpSpPr>
          <p:cNvPr id="2" name="Group 126"/>
          <p:cNvGrpSpPr>
            <a:grpSpLocks/>
          </p:cNvGrpSpPr>
          <p:nvPr/>
        </p:nvGrpSpPr>
        <p:grpSpPr bwMode="auto">
          <a:xfrm>
            <a:off x="4152900" y="3467100"/>
            <a:ext cx="1292225" cy="463550"/>
            <a:chOff x="2667" y="2154"/>
            <a:chExt cx="1420" cy="250"/>
          </a:xfrm>
        </p:grpSpPr>
        <p:grpSp>
          <p:nvGrpSpPr>
            <p:cNvPr id="3" name="Group 65"/>
            <p:cNvGrpSpPr>
              <a:grpSpLocks/>
            </p:cNvGrpSpPr>
            <p:nvPr/>
          </p:nvGrpSpPr>
          <p:grpSpPr bwMode="auto">
            <a:xfrm>
              <a:off x="3041" y="2154"/>
              <a:ext cx="350" cy="129"/>
              <a:chOff x="1952" y="3112"/>
              <a:chExt cx="225" cy="185"/>
            </a:xfrm>
          </p:grpSpPr>
          <p:sp>
            <p:nvSpPr>
              <p:cNvPr id="16497" name="Line 63"/>
              <p:cNvSpPr>
                <a:spLocks noChangeShapeType="1"/>
              </p:cNvSpPr>
              <p:nvPr/>
            </p:nvSpPr>
            <p:spPr bwMode="auto">
              <a:xfrm>
                <a:off x="1956" y="3120"/>
                <a:ext cx="0" cy="168"/>
              </a:xfrm>
              <a:prstGeom prst="line">
                <a:avLst/>
              </a:prstGeom>
              <a:noFill/>
              <a:ln w="25400">
                <a:solidFill>
                  <a:srgbClr val="000000"/>
                </a:solidFill>
                <a:round/>
                <a:headEnd/>
                <a:tailEnd/>
              </a:ln>
            </p:spPr>
            <p:txBody>
              <a:bodyPr wrap="none" anchor="ctr"/>
              <a:lstStyle/>
              <a:p>
                <a:endParaRPr lang="en-US"/>
              </a:p>
            </p:txBody>
          </p:sp>
          <p:sp>
            <p:nvSpPr>
              <p:cNvPr id="16498" name="Freeform 64"/>
              <p:cNvSpPr>
                <a:spLocks/>
              </p:cNvSpPr>
              <p:nvPr/>
            </p:nvSpPr>
            <p:spPr bwMode="auto">
              <a:xfrm>
                <a:off x="1952" y="3112"/>
                <a:ext cx="225" cy="185"/>
              </a:xfrm>
              <a:custGeom>
                <a:avLst/>
                <a:gdLst>
                  <a:gd name="T0" fmla="*/ 0 w 225"/>
                  <a:gd name="T1" fmla="*/ 0 h 185"/>
                  <a:gd name="T2" fmla="*/ 224 w 225"/>
                  <a:gd name="T3" fmla="*/ 88 h 185"/>
                  <a:gd name="T4" fmla="*/ 0 w 225"/>
                  <a:gd name="T5" fmla="*/ 184 h 185"/>
                  <a:gd name="T6" fmla="*/ 0 60000 65536"/>
                  <a:gd name="T7" fmla="*/ 0 60000 65536"/>
                  <a:gd name="T8" fmla="*/ 0 60000 65536"/>
                  <a:gd name="T9" fmla="*/ 0 w 225"/>
                  <a:gd name="T10" fmla="*/ 0 h 185"/>
                  <a:gd name="T11" fmla="*/ 225 w 225"/>
                  <a:gd name="T12" fmla="*/ 185 h 185"/>
                </a:gdLst>
                <a:ahLst/>
                <a:cxnLst>
                  <a:cxn ang="T6">
                    <a:pos x="T0" y="T1"/>
                  </a:cxn>
                  <a:cxn ang="T7">
                    <a:pos x="T2" y="T3"/>
                  </a:cxn>
                  <a:cxn ang="T8">
                    <a:pos x="T4" y="T5"/>
                  </a:cxn>
                </a:cxnLst>
                <a:rect l="T9" t="T10" r="T11" b="T12"/>
                <a:pathLst>
                  <a:path w="225" h="185">
                    <a:moveTo>
                      <a:pt x="0" y="0"/>
                    </a:moveTo>
                    <a:lnTo>
                      <a:pt x="224" y="88"/>
                    </a:lnTo>
                    <a:lnTo>
                      <a:pt x="0" y="184"/>
                    </a:lnTo>
                  </a:path>
                </a:pathLst>
              </a:custGeom>
              <a:noFill/>
              <a:ln w="25400" cap="rnd">
                <a:solidFill>
                  <a:srgbClr val="000000"/>
                </a:solidFill>
                <a:round/>
                <a:headEnd/>
                <a:tailEnd/>
              </a:ln>
            </p:spPr>
            <p:txBody>
              <a:bodyPr/>
              <a:lstStyle/>
              <a:p>
                <a:endParaRPr lang="en-US"/>
              </a:p>
            </p:txBody>
          </p:sp>
        </p:grpSp>
        <p:sp>
          <p:nvSpPr>
            <p:cNvPr id="16494" name="Line 66"/>
            <p:cNvSpPr>
              <a:spLocks noChangeShapeType="1"/>
            </p:cNvSpPr>
            <p:nvPr/>
          </p:nvSpPr>
          <p:spPr bwMode="auto">
            <a:xfrm>
              <a:off x="3402" y="2218"/>
              <a:ext cx="685" cy="0"/>
            </a:xfrm>
            <a:prstGeom prst="line">
              <a:avLst/>
            </a:prstGeom>
            <a:noFill/>
            <a:ln w="25400">
              <a:solidFill>
                <a:srgbClr val="000000"/>
              </a:solidFill>
              <a:round/>
              <a:headEnd/>
              <a:tailEnd/>
            </a:ln>
          </p:spPr>
          <p:txBody>
            <a:bodyPr wrap="none" anchor="ctr"/>
            <a:lstStyle/>
            <a:p>
              <a:endParaRPr lang="en-US"/>
            </a:p>
          </p:txBody>
        </p:sp>
        <p:sp>
          <p:nvSpPr>
            <p:cNvPr id="16495" name="Line 67"/>
            <p:cNvSpPr>
              <a:spLocks noChangeShapeType="1"/>
            </p:cNvSpPr>
            <p:nvPr/>
          </p:nvSpPr>
          <p:spPr bwMode="auto">
            <a:xfrm flipH="1">
              <a:off x="2667" y="2218"/>
              <a:ext cx="386" cy="0"/>
            </a:xfrm>
            <a:prstGeom prst="line">
              <a:avLst/>
            </a:prstGeom>
            <a:noFill/>
            <a:ln w="25400">
              <a:solidFill>
                <a:srgbClr val="000000"/>
              </a:solidFill>
              <a:round/>
              <a:headEnd/>
              <a:tailEnd/>
            </a:ln>
          </p:spPr>
          <p:txBody>
            <a:bodyPr wrap="none" anchor="ctr"/>
            <a:lstStyle/>
            <a:p>
              <a:endParaRPr lang="en-US"/>
            </a:p>
          </p:txBody>
        </p:sp>
        <p:sp>
          <p:nvSpPr>
            <p:cNvPr id="16496" name="Freeform 68"/>
            <p:cNvSpPr>
              <a:spLocks/>
            </p:cNvSpPr>
            <p:nvPr/>
          </p:nvSpPr>
          <p:spPr bwMode="auto">
            <a:xfrm>
              <a:off x="2679" y="2249"/>
              <a:ext cx="575" cy="155"/>
            </a:xfrm>
            <a:custGeom>
              <a:avLst/>
              <a:gdLst>
                <a:gd name="T0" fmla="*/ 0 w 369"/>
                <a:gd name="T1" fmla="*/ 34 h 225"/>
                <a:gd name="T2" fmla="*/ 3380 w 369"/>
                <a:gd name="T3" fmla="*/ 34 h 225"/>
                <a:gd name="T4" fmla="*/ 3380 w 369"/>
                <a:gd name="T5" fmla="*/ 0 h 225"/>
                <a:gd name="T6" fmla="*/ 0 60000 65536"/>
                <a:gd name="T7" fmla="*/ 0 60000 65536"/>
                <a:gd name="T8" fmla="*/ 0 60000 65536"/>
                <a:gd name="T9" fmla="*/ 0 w 369"/>
                <a:gd name="T10" fmla="*/ 0 h 225"/>
                <a:gd name="T11" fmla="*/ 369 w 369"/>
                <a:gd name="T12" fmla="*/ 225 h 225"/>
              </a:gdLst>
              <a:ahLst/>
              <a:cxnLst>
                <a:cxn ang="T6">
                  <a:pos x="T0" y="T1"/>
                </a:cxn>
                <a:cxn ang="T7">
                  <a:pos x="T2" y="T3"/>
                </a:cxn>
                <a:cxn ang="T8">
                  <a:pos x="T4" y="T5"/>
                </a:cxn>
              </a:cxnLst>
              <a:rect l="T9" t="T10" r="T11" b="T12"/>
              <a:pathLst>
                <a:path w="369" h="225">
                  <a:moveTo>
                    <a:pt x="0" y="224"/>
                  </a:moveTo>
                  <a:lnTo>
                    <a:pt x="368" y="224"/>
                  </a:lnTo>
                  <a:lnTo>
                    <a:pt x="368" y="0"/>
                  </a:lnTo>
                </a:path>
              </a:pathLst>
            </a:custGeom>
            <a:noFill/>
            <a:ln w="25400" cap="rnd">
              <a:solidFill>
                <a:srgbClr val="000000"/>
              </a:solidFill>
              <a:round/>
              <a:headEnd/>
              <a:tailEnd/>
            </a:ln>
          </p:spPr>
          <p:txBody>
            <a:bodyPr/>
            <a:lstStyle/>
            <a:p>
              <a:endParaRPr lang="en-US"/>
            </a:p>
          </p:txBody>
        </p:sp>
      </p:grpSp>
      <p:sp>
        <p:nvSpPr>
          <p:cNvPr id="16426" name="Rectangle 69"/>
          <p:cNvSpPr>
            <a:spLocks noChangeArrowheads="1"/>
          </p:cNvSpPr>
          <p:nvPr/>
        </p:nvSpPr>
        <p:spPr bwMode="auto">
          <a:xfrm>
            <a:off x="5567363" y="3327400"/>
            <a:ext cx="2580836" cy="920765"/>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000" b="1" dirty="0">
                <a:solidFill>
                  <a:srgbClr val="000000"/>
                </a:solidFill>
                <a:ea typeface="굴림" pitchFamily="50" charset="-127"/>
              </a:rPr>
              <a:t>Output Y=A if C=1</a:t>
            </a:r>
          </a:p>
          <a:p>
            <a:pPr defTabSz="762000">
              <a:lnSpc>
                <a:spcPct val="90000"/>
              </a:lnSpc>
            </a:pPr>
            <a:r>
              <a:rPr kumimoji="1" lang="en-US" altLang="ko-KR" sz="2000" b="1" dirty="0">
                <a:solidFill>
                  <a:srgbClr val="000000"/>
                </a:solidFill>
                <a:ea typeface="굴림" pitchFamily="50" charset="-127"/>
              </a:rPr>
              <a:t>High-</a:t>
            </a:r>
            <a:r>
              <a:rPr kumimoji="1" lang="en-US" altLang="ko-KR" sz="2000" b="1" dirty="0" err="1">
                <a:solidFill>
                  <a:srgbClr val="000000"/>
                </a:solidFill>
                <a:ea typeface="굴림" pitchFamily="50" charset="-127"/>
              </a:rPr>
              <a:t>impedence</a:t>
            </a:r>
            <a:r>
              <a:rPr kumimoji="1" lang="en-US" altLang="ko-KR" sz="2000" b="1" dirty="0">
                <a:solidFill>
                  <a:srgbClr val="000000"/>
                </a:solidFill>
                <a:ea typeface="굴림" pitchFamily="50" charset="-127"/>
              </a:rPr>
              <a:t> if C=0</a:t>
            </a:r>
          </a:p>
          <a:p>
            <a:pPr defTabSz="762000" eaLnBrk="1">
              <a:lnSpc>
                <a:spcPct val="90000"/>
              </a:lnSpc>
            </a:pPr>
            <a:endParaRPr kumimoji="1" lang="en-US" altLang="ko-KR" sz="2000" b="1" dirty="0">
              <a:solidFill>
                <a:srgbClr val="000000"/>
              </a:solidFill>
              <a:ea typeface="굴림" pitchFamily="50" charset="-127"/>
            </a:endParaRPr>
          </a:p>
        </p:txBody>
      </p:sp>
      <p:sp>
        <p:nvSpPr>
          <p:cNvPr id="16427" name="Rectangle 71"/>
          <p:cNvSpPr>
            <a:spLocks noChangeArrowheads="1"/>
          </p:cNvSpPr>
          <p:nvPr/>
        </p:nvSpPr>
        <p:spPr bwMode="auto">
          <a:xfrm>
            <a:off x="1668463" y="3413125"/>
            <a:ext cx="1812998" cy="36676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000" b="1" dirty="0">
                <a:solidFill>
                  <a:srgbClr val="000000"/>
                </a:solidFill>
                <a:ea typeface="굴림" pitchFamily="50" charset="-127"/>
              </a:rPr>
              <a:t>Normal input A</a:t>
            </a:r>
          </a:p>
        </p:txBody>
      </p:sp>
      <p:sp>
        <p:nvSpPr>
          <p:cNvPr id="16428" name="Rectangle 72"/>
          <p:cNvSpPr>
            <a:spLocks noChangeArrowheads="1"/>
          </p:cNvSpPr>
          <p:nvPr/>
        </p:nvSpPr>
        <p:spPr bwMode="auto">
          <a:xfrm>
            <a:off x="1668463" y="3711575"/>
            <a:ext cx="1785041" cy="36676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000" b="1" dirty="0">
                <a:solidFill>
                  <a:srgbClr val="000000"/>
                </a:solidFill>
                <a:ea typeface="굴림" pitchFamily="50" charset="-127"/>
              </a:rPr>
              <a:t>Control input C</a:t>
            </a:r>
          </a:p>
        </p:txBody>
      </p:sp>
      <p:sp>
        <p:nvSpPr>
          <p:cNvPr id="16429" name="Rectangle 112"/>
          <p:cNvSpPr>
            <a:spLocks noChangeArrowheads="1"/>
          </p:cNvSpPr>
          <p:nvPr/>
        </p:nvSpPr>
        <p:spPr bwMode="auto">
          <a:xfrm>
            <a:off x="2889250" y="5827713"/>
            <a:ext cx="822342" cy="36676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000" b="1" dirty="0">
                <a:solidFill>
                  <a:srgbClr val="000000"/>
                </a:solidFill>
                <a:ea typeface="굴림" pitchFamily="50" charset="-127"/>
              </a:rPr>
              <a:t>Select</a:t>
            </a:r>
          </a:p>
        </p:txBody>
      </p:sp>
      <p:sp>
        <p:nvSpPr>
          <p:cNvPr id="16430" name="Rectangle 115"/>
          <p:cNvSpPr>
            <a:spLocks noChangeArrowheads="1"/>
          </p:cNvSpPr>
          <p:nvPr/>
        </p:nvSpPr>
        <p:spPr bwMode="auto">
          <a:xfrm>
            <a:off x="2889250" y="6127750"/>
            <a:ext cx="902492" cy="36676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2000" b="1" dirty="0">
                <a:solidFill>
                  <a:srgbClr val="000000"/>
                </a:solidFill>
                <a:ea typeface="굴림" pitchFamily="50" charset="-127"/>
              </a:rPr>
              <a:t>Enable</a:t>
            </a:r>
          </a:p>
        </p:txBody>
      </p:sp>
      <p:grpSp>
        <p:nvGrpSpPr>
          <p:cNvPr id="4" name="Group 75"/>
          <p:cNvGrpSpPr>
            <a:grpSpLocks/>
          </p:cNvGrpSpPr>
          <p:nvPr/>
        </p:nvGrpSpPr>
        <p:grpSpPr bwMode="auto">
          <a:xfrm>
            <a:off x="5029200" y="4673600"/>
            <a:ext cx="307975" cy="223838"/>
            <a:chOff x="1856" y="4384"/>
            <a:chExt cx="225" cy="185"/>
          </a:xfrm>
        </p:grpSpPr>
        <p:sp>
          <p:nvSpPr>
            <p:cNvPr id="16491" name="Line 73"/>
            <p:cNvSpPr>
              <a:spLocks noChangeShapeType="1"/>
            </p:cNvSpPr>
            <p:nvPr/>
          </p:nvSpPr>
          <p:spPr bwMode="auto">
            <a:xfrm>
              <a:off x="1860" y="4392"/>
              <a:ext cx="0" cy="168"/>
            </a:xfrm>
            <a:prstGeom prst="line">
              <a:avLst/>
            </a:prstGeom>
            <a:noFill/>
            <a:ln w="25400">
              <a:solidFill>
                <a:srgbClr val="000000"/>
              </a:solidFill>
              <a:round/>
              <a:headEnd/>
              <a:tailEnd/>
            </a:ln>
          </p:spPr>
          <p:txBody>
            <a:bodyPr wrap="none" anchor="ctr"/>
            <a:lstStyle/>
            <a:p>
              <a:endParaRPr lang="en-US"/>
            </a:p>
          </p:txBody>
        </p:sp>
        <p:sp>
          <p:nvSpPr>
            <p:cNvPr id="16492" name="Freeform 74"/>
            <p:cNvSpPr>
              <a:spLocks/>
            </p:cNvSpPr>
            <p:nvPr/>
          </p:nvSpPr>
          <p:spPr bwMode="auto">
            <a:xfrm>
              <a:off x="1856" y="4384"/>
              <a:ext cx="225" cy="185"/>
            </a:xfrm>
            <a:custGeom>
              <a:avLst/>
              <a:gdLst>
                <a:gd name="T0" fmla="*/ 0 w 225"/>
                <a:gd name="T1" fmla="*/ 0 h 185"/>
                <a:gd name="T2" fmla="*/ 224 w 225"/>
                <a:gd name="T3" fmla="*/ 88 h 185"/>
                <a:gd name="T4" fmla="*/ 0 w 225"/>
                <a:gd name="T5" fmla="*/ 184 h 185"/>
                <a:gd name="T6" fmla="*/ 0 60000 65536"/>
                <a:gd name="T7" fmla="*/ 0 60000 65536"/>
                <a:gd name="T8" fmla="*/ 0 60000 65536"/>
                <a:gd name="T9" fmla="*/ 0 w 225"/>
                <a:gd name="T10" fmla="*/ 0 h 185"/>
                <a:gd name="T11" fmla="*/ 225 w 225"/>
                <a:gd name="T12" fmla="*/ 185 h 185"/>
              </a:gdLst>
              <a:ahLst/>
              <a:cxnLst>
                <a:cxn ang="T6">
                  <a:pos x="T0" y="T1"/>
                </a:cxn>
                <a:cxn ang="T7">
                  <a:pos x="T2" y="T3"/>
                </a:cxn>
                <a:cxn ang="T8">
                  <a:pos x="T4" y="T5"/>
                </a:cxn>
              </a:cxnLst>
              <a:rect l="T9" t="T10" r="T11" b="T12"/>
              <a:pathLst>
                <a:path w="225" h="185">
                  <a:moveTo>
                    <a:pt x="0" y="0"/>
                  </a:moveTo>
                  <a:lnTo>
                    <a:pt x="224" y="88"/>
                  </a:lnTo>
                  <a:lnTo>
                    <a:pt x="0" y="184"/>
                  </a:lnTo>
                </a:path>
              </a:pathLst>
            </a:custGeom>
            <a:noFill/>
            <a:ln w="25400" cap="rnd">
              <a:solidFill>
                <a:srgbClr val="000000"/>
              </a:solidFill>
              <a:round/>
              <a:headEnd/>
              <a:tailEnd/>
            </a:ln>
          </p:spPr>
          <p:txBody>
            <a:bodyPr/>
            <a:lstStyle/>
            <a:p>
              <a:endParaRPr lang="en-US"/>
            </a:p>
          </p:txBody>
        </p:sp>
      </p:grpSp>
      <p:sp>
        <p:nvSpPr>
          <p:cNvPr id="16432" name="Line 76"/>
          <p:cNvSpPr>
            <a:spLocks noChangeShapeType="1"/>
          </p:cNvSpPr>
          <p:nvPr/>
        </p:nvSpPr>
        <p:spPr bwMode="auto">
          <a:xfrm>
            <a:off x="4600575" y="4786313"/>
            <a:ext cx="417513" cy="0"/>
          </a:xfrm>
          <a:prstGeom prst="line">
            <a:avLst/>
          </a:prstGeom>
          <a:noFill/>
          <a:ln w="25400">
            <a:solidFill>
              <a:srgbClr val="000000"/>
            </a:solidFill>
            <a:round/>
            <a:headEnd/>
            <a:tailEnd/>
          </a:ln>
        </p:spPr>
        <p:txBody>
          <a:bodyPr wrap="none" anchor="ctr"/>
          <a:lstStyle/>
          <a:p>
            <a:endParaRPr lang="en-US"/>
          </a:p>
        </p:txBody>
      </p:sp>
      <p:sp>
        <p:nvSpPr>
          <p:cNvPr id="16433" name="Line 77"/>
          <p:cNvSpPr>
            <a:spLocks noChangeShapeType="1"/>
          </p:cNvSpPr>
          <p:nvPr/>
        </p:nvSpPr>
        <p:spPr bwMode="auto">
          <a:xfrm>
            <a:off x="5346700" y="4786313"/>
            <a:ext cx="2028825" cy="0"/>
          </a:xfrm>
          <a:prstGeom prst="line">
            <a:avLst/>
          </a:prstGeom>
          <a:noFill/>
          <a:ln w="25400">
            <a:solidFill>
              <a:srgbClr val="000000"/>
            </a:solidFill>
            <a:round/>
            <a:headEnd/>
            <a:tailEnd/>
          </a:ln>
        </p:spPr>
        <p:txBody>
          <a:bodyPr wrap="none" anchor="ctr"/>
          <a:lstStyle/>
          <a:p>
            <a:endParaRPr lang="en-US"/>
          </a:p>
        </p:txBody>
      </p:sp>
      <p:sp>
        <p:nvSpPr>
          <p:cNvPr id="16434" name="Line 78"/>
          <p:cNvSpPr>
            <a:spLocks noChangeShapeType="1"/>
          </p:cNvSpPr>
          <p:nvPr/>
        </p:nvSpPr>
        <p:spPr bwMode="auto">
          <a:xfrm>
            <a:off x="5219700" y="4848225"/>
            <a:ext cx="0" cy="911225"/>
          </a:xfrm>
          <a:prstGeom prst="line">
            <a:avLst/>
          </a:prstGeom>
          <a:noFill/>
          <a:ln w="25400">
            <a:solidFill>
              <a:srgbClr val="000000"/>
            </a:solidFill>
            <a:round/>
            <a:headEnd/>
            <a:tailEnd/>
          </a:ln>
        </p:spPr>
        <p:txBody>
          <a:bodyPr wrap="none" anchor="ctr"/>
          <a:lstStyle/>
          <a:p>
            <a:endParaRPr lang="en-US"/>
          </a:p>
        </p:txBody>
      </p:sp>
      <p:grpSp>
        <p:nvGrpSpPr>
          <p:cNvPr id="5" name="Group 81"/>
          <p:cNvGrpSpPr>
            <a:grpSpLocks/>
          </p:cNvGrpSpPr>
          <p:nvPr/>
        </p:nvGrpSpPr>
        <p:grpSpPr bwMode="auto">
          <a:xfrm>
            <a:off x="5335588" y="4895850"/>
            <a:ext cx="307975" cy="215900"/>
            <a:chOff x="2080" y="4568"/>
            <a:chExt cx="225" cy="177"/>
          </a:xfrm>
        </p:grpSpPr>
        <p:sp>
          <p:nvSpPr>
            <p:cNvPr id="16489" name="Line 79"/>
            <p:cNvSpPr>
              <a:spLocks noChangeShapeType="1"/>
            </p:cNvSpPr>
            <p:nvPr/>
          </p:nvSpPr>
          <p:spPr bwMode="auto">
            <a:xfrm>
              <a:off x="2084" y="4576"/>
              <a:ext cx="0" cy="160"/>
            </a:xfrm>
            <a:prstGeom prst="line">
              <a:avLst/>
            </a:prstGeom>
            <a:noFill/>
            <a:ln w="25400">
              <a:solidFill>
                <a:srgbClr val="000000"/>
              </a:solidFill>
              <a:round/>
              <a:headEnd/>
              <a:tailEnd/>
            </a:ln>
          </p:spPr>
          <p:txBody>
            <a:bodyPr wrap="none" anchor="ctr"/>
            <a:lstStyle/>
            <a:p>
              <a:endParaRPr lang="en-US"/>
            </a:p>
          </p:txBody>
        </p:sp>
        <p:sp>
          <p:nvSpPr>
            <p:cNvPr id="16490" name="Freeform 80"/>
            <p:cNvSpPr>
              <a:spLocks/>
            </p:cNvSpPr>
            <p:nvPr/>
          </p:nvSpPr>
          <p:spPr bwMode="auto">
            <a:xfrm>
              <a:off x="2080" y="4568"/>
              <a:ext cx="225" cy="177"/>
            </a:xfrm>
            <a:custGeom>
              <a:avLst/>
              <a:gdLst>
                <a:gd name="T0" fmla="*/ 0 w 225"/>
                <a:gd name="T1" fmla="*/ 0 h 177"/>
                <a:gd name="T2" fmla="*/ 224 w 225"/>
                <a:gd name="T3" fmla="*/ 88 h 177"/>
                <a:gd name="T4" fmla="*/ 0 w 225"/>
                <a:gd name="T5" fmla="*/ 176 h 177"/>
                <a:gd name="T6" fmla="*/ 0 60000 65536"/>
                <a:gd name="T7" fmla="*/ 0 60000 65536"/>
                <a:gd name="T8" fmla="*/ 0 60000 65536"/>
                <a:gd name="T9" fmla="*/ 0 w 225"/>
                <a:gd name="T10" fmla="*/ 0 h 177"/>
                <a:gd name="T11" fmla="*/ 225 w 225"/>
                <a:gd name="T12" fmla="*/ 177 h 177"/>
              </a:gdLst>
              <a:ahLst/>
              <a:cxnLst>
                <a:cxn ang="T6">
                  <a:pos x="T0" y="T1"/>
                </a:cxn>
                <a:cxn ang="T7">
                  <a:pos x="T2" y="T3"/>
                </a:cxn>
                <a:cxn ang="T8">
                  <a:pos x="T4" y="T5"/>
                </a:cxn>
              </a:cxnLst>
              <a:rect l="T9" t="T10" r="T11" b="T12"/>
              <a:pathLst>
                <a:path w="225" h="177">
                  <a:moveTo>
                    <a:pt x="0" y="0"/>
                  </a:moveTo>
                  <a:lnTo>
                    <a:pt x="224" y="88"/>
                  </a:lnTo>
                  <a:lnTo>
                    <a:pt x="0" y="176"/>
                  </a:lnTo>
                </a:path>
              </a:pathLst>
            </a:custGeom>
            <a:noFill/>
            <a:ln w="25400" cap="rnd">
              <a:solidFill>
                <a:srgbClr val="000000"/>
              </a:solidFill>
              <a:round/>
              <a:headEnd/>
              <a:tailEnd/>
            </a:ln>
          </p:spPr>
          <p:txBody>
            <a:bodyPr/>
            <a:lstStyle/>
            <a:p>
              <a:endParaRPr lang="en-US"/>
            </a:p>
          </p:txBody>
        </p:sp>
      </p:grpSp>
      <p:sp>
        <p:nvSpPr>
          <p:cNvPr id="16436" name="Line 82"/>
          <p:cNvSpPr>
            <a:spLocks noChangeShapeType="1"/>
          </p:cNvSpPr>
          <p:nvPr/>
        </p:nvSpPr>
        <p:spPr bwMode="auto">
          <a:xfrm>
            <a:off x="4600575" y="5008563"/>
            <a:ext cx="723900" cy="0"/>
          </a:xfrm>
          <a:prstGeom prst="line">
            <a:avLst/>
          </a:prstGeom>
          <a:noFill/>
          <a:ln w="25400">
            <a:solidFill>
              <a:srgbClr val="000000"/>
            </a:solidFill>
            <a:round/>
            <a:headEnd/>
            <a:tailEnd/>
          </a:ln>
        </p:spPr>
        <p:txBody>
          <a:bodyPr wrap="none" anchor="ctr"/>
          <a:lstStyle/>
          <a:p>
            <a:endParaRPr lang="en-US"/>
          </a:p>
        </p:txBody>
      </p:sp>
      <p:sp>
        <p:nvSpPr>
          <p:cNvPr id="16437" name="Line 83"/>
          <p:cNvSpPr>
            <a:spLocks noChangeShapeType="1"/>
          </p:cNvSpPr>
          <p:nvPr/>
        </p:nvSpPr>
        <p:spPr bwMode="auto">
          <a:xfrm>
            <a:off x="5653088" y="5008563"/>
            <a:ext cx="350837" cy="0"/>
          </a:xfrm>
          <a:prstGeom prst="line">
            <a:avLst/>
          </a:prstGeom>
          <a:noFill/>
          <a:ln w="25400">
            <a:solidFill>
              <a:srgbClr val="000000"/>
            </a:solidFill>
            <a:round/>
            <a:headEnd/>
            <a:tailEnd/>
          </a:ln>
        </p:spPr>
        <p:txBody>
          <a:bodyPr wrap="none" anchor="ctr"/>
          <a:lstStyle/>
          <a:p>
            <a:endParaRPr lang="en-US"/>
          </a:p>
        </p:txBody>
      </p:sp>
      <p:sp>
        <p:nvSpPr>
          <p:cNvPr id="16438" name="Line 84"/>
          <p:cNvSpPr>
            <a:spLocks noChangeShapeType="1"/>
          </p:cNvSpPr>
          <p:nvPr/>
        </p:nvSpPr>
        <p:spPr bwMode="auto">
          <a:xfrm>
            <a:off x="5527675" y="5070475"/>
            <a:ext cx="0" cy="873125"/>
          </a:xfrm>
          <a:prstGeom prst="line">
            <a:avLst/>
          </a:prstGeom>
          <a:noFill/>
          <a:ln w="25400">
            <a:solidFill>
              <a:srgbClr val="000000"/>
            </a:solidFill>
            <a:round/>
            <a:headEnd/>
            <a:tailEnd/>
          </a:ln>
        </p:spPr>
        <p:txBody>
          <a:bodyPr wrap="none" anchor="ctr"/>
          <a:lstStyle/>
          <a:p>
            <a:endParaRPr lang="en-US"/>
          </a:p>
        </p:txBody>
      </p:sp>
      <p:grpSp>
        <p:nvGrpSpPr>
          <p:cNvPr id="6" name="Group 87"/>
          <p:cNvGrpSpPr>
            <a:grpSpLocks/>
          </p:cNvGrpSpPr>
          <p:nvPr/>
        </p:nvGrpSpPr>
        <p:grpSpPr bwMode="auto">
          <a:xfrm>
            <a:off x="5641975" y="5110163"/>
            <a:ext cx="320675" cy="223837"/>
            <a:chOff x="2304" y="4744"/>
            <a:chExt cx="233" cy="185"/>
          </a:xfrm>
        </p:grpSpPr>
        <p:sp>
          <p:nvSpPr>
            <p:cNvPr id="16487" name="Line 85"/>
            <p:cNvSpPr>
              <a:spLocks noChangeShapeType="1"/>
            </p:cNvSpPr>
            <p:nvPr/>
          </p:nvSpPr>
          <p:spPr bwMode="auto">
            <a:xfrm>
              <a:off x="2308" y="4752"/>
              <a:ext cx="0" cy="168"/>
            </a:xfrm>
            <a:prstGeom prst="line">
              <a:avLst/>
            </a:prstGeom>
            <a:noFill/>
            <a:ln w="25400">
              <a:solidFill>
                <a:srgbClr val="000000"/>
              </a:solidFill>
              <a:round/>
              <a:headEnd/>
              <a:tailEnd/>
            </a:ln>
          </p:spPr>
          <p:txBody>
            <a:bodyPr wrap="none" anchor="ctr"/>
            <a:lstStyle/>
            <a:p>
              <a:endParaRPr lang="en-US"/>
            </a:p>
          </p:txBody>
        </p:sp>
        <p:sp>
          <p:nvSpPr>
            <p:cNvPr id="16488" name="Freeform 86"/>
            <p:cNvSpPr>
              <a:spLocks/>
            </p:cNvSpPr>
            <p:nvPr/>
          </p:nvSpPr>
          <p:spPr bwMode="auto">
            <a:xfrm>
              <a:off x="2304" y="4744"/>
              <a:ext cx="233" cy="185"/>
            </a:xfrm>
            <a:custGeom>
              <a:avLst/>
              <a:gdLst>
                <a:gd name="T0" fmla="*/ 0 w 233"/>
                <a:gd name="T1" fmla="*/ 0 h 185"/>
                <a:gd name="T2" fmla="*/ 232 w 233"/>
                <a:gd name="T3" fmla="*/ 96 h 185"/>
                <a:gd name="T4" fmla="*/ 0 w 233"/>
                <a:gd name="T5" fmla="*/ 184 h 185"/>
                <a:gd name="T6" fmla="*/ 0 60000 65536"/>
                <a:gd name="T7" fmla="*/ 0 60000 65536"/>
                <a:gd name="T8" fmla="*/ 0 60000 65536"/>
                <a:gd name="T9" fmla="*/ 0 w 233"/>
                <a:gd name="T10" fmla="*/ 0 h 185"/>
                <a:gd name="T11" fmla="*/ 233 w 233"/>
                <a:gd name="T12" fmla="*/ 185 h 185"/>
              </a:gdLst>
              <a:ahLst/>
              <a:cxnLst>
                <a:cxn ang="T6">
                  <a:pos x="T0" y="T1"/>
                </a:cxn>
                <a:cxn ang="T7">
                  <a:pos x="T2" y="T3"/>
                </a:cxn>
                <a:cxn ang="T8">
                  <a:pos x="T4" y="T5"/>
                </a:cxn>
              </a:cxnLst>
              <a:rect l="T9" t="T10" r="T11" b="T12"/>
              <a:pathLst>
                <a:path w="233" h="185">
                  <a:moveTo>
                    <a:pt x="0" y="0"/>
                  </a:moveTo>
                  <a:lnTo>
                    <a:pt x="232" y="96"/>
                  </a:lnTo>
                  <a:lnTo>
                    <a:pt x="0" y="184"/>
                  </a:lnTo>
                </a:path>
              </a:pathLst>
            </a:custGeom>
            <a:noFill/>
            <a:ln w="25400" cap="rnd">
              <a:solidFill>
                <a:srgbClr val="000000"/>
              </a:solidFill>
              <a:round/>
              <a:headEnd/>
              <a:tailEnd/>
            </a:ln>
          </p:spPr>
          <p:txBody>
            <a:bodyPr/>
            <a:lstStyle/>
            <a:p>
              <a:endParaRPr lang="en-US"/>
            </a:p>
          </p:txBody>
        </p:sp>
      </p:grpSp>
      <p:sp>
        <p:nvSpPr>
          <p:cNvPr id="16440" name="Line 88"/>
          <p:cNvSpPr>
            <a:spLocks noChangeShapeType="1"/>
          </p:cNvSpPr>
          <p:nvPr/>
        </p:nvSpPr>
        <p:spPr bwMode="auto">
          <a:xfrm>
            <a:off x="4600575" y="5232400"/>
            <a:ext cx="1030288" cy="0"/>
          </a:xfrm>
          <a:prstGeom prst="line">
            <a:avLst/>
          </a:prstGeom>
          <a:noFill/>
          <a:ln w="25400">
            <a:solidFill>
              <a:srgbClr val="000000"/>
            </a:solidFill>
            <a:round/>
            <a:headEnd/>
            <a:tailEnd/>
          </a:ln>
        </p:spPr>
        <p:txBody>
          <a:bodyPr wrap="none" anchor="ctr"/>
          <a:lstStyle/>
          <a:p>
            <a:endParaRPr lang="en-US"/>
          </a:p>
        </p:txBody>
      </p:sp>
      <p:grpSp>
        <p:nvGrpSpPr>
          <p:cNvPr id="7" name="Group 92"/>
          <p:cNvGrpSpPr>
            <a:grpSpLocks/>
          </p:cNvGrpSpPr>
          <p:nvPr/>
        </p:nvGrpSpPr>
        <p:grpSpPr bwMode="auto">
          <a:xfrm>
            <a:off x="5961063" y="5334000"/>
            <a:ext cx="307975" cy="223838"/>
            <a:chOff x="2536" y="4928"/>
            <a:chExt cx="225" cy="185"/>
          </a:xfrm>
        </p:grpSpPr>
        <p:sp>
          <p:nvSpPr>
            <p:cNvPr id="16485" name="Line 90"/>
            <p:cNvSpPr>
              <a:spLocks noChangeShapeType="1"/>
            </p:cNvSpPr>
            <p:nvPr/>
          </p:nvSpPr>
          <p:spPr bwMode="auto">
            <a:xfrm>
              <a:off x="2540" y="4936"/>
              <a:ext cx="0" cy="168"/>
            </a:xfrm>
            <a:prstGeom prst="line">
              <a:avLst/>
            </a:prstGeom>
            <a:noFill/>
            <a:ln w="25400">
              <a:solidFill>
                <a:srgbClr val="000000"/>
              </a:solidFill>
              <a:round/>
              <a:headEnd/>
              <a:tailEnd/>
            </a:ln>
          </p:spPr>
          <p:txBody>
            <a:bodyPr wrap="none" anchor="ctr"/>
            <a:lstStyle/>
            <a:p>
              <a:endParaRPr lang="en-US"/>
            </a:p>
          </p:txBody>
        </p:sp>
        <p:sp>
          <p:nvSpPr>
            <p:cNvPr id="16486" name="Freeform 91"/>
            <p:cNvSpPr>
              <a:spLocks/>
            </p:cNvSpPr>
            <p:nvPr/>
          </p:nvSpPr>
          <p:spPr bwMode="auto">
            <a:xfrm>
              <a:off x="2536" y="4928"/>
              <a:ext cx="225" cy="185"/>
            </a:xfrm>
            <a:custGeom>
              <a:avLst/>
              <a:gdLst>
                <a:gd name="T0" fmla="*/ 0 w 225"/>
                <a:gd name="T1" fmla="*/ 0 h 185"/>
                <a:gd name="T2" fmla="*/ 224 w 225"/>
                <a:gd name="T3" fmla="*/ 88 h 185"/>
                <a:gd name="T4" fmla="*/ 0 w 225"/>
                <a:gd name="T5" fmla="*/ 184 h 185"/>
                <a:gd name="T6" fmla="*/ 0 60000 65536"/>
                <a:gd name="T7" fmla="*/ 0 60000 65536"/>
                <a:gd name="T8" fmla="*/ 0 60000 65536"/>
                <a:gd name="T9" fmla="*/ 0 w 225"/>
                <a:gd name="T10" fmla="*/ 0 h 185"/>
                <a:gd name="T11" fmla="*/ 225 w 225"/>
                <a:gd name="T12" fmla="*/ 185 h 185"/>
              </a:gdLst>
              <a:ahLst/>
              <a:cxnLst>
                <a:cxn ang="T6">
                  <a:pos x="T0" y="T1"/>
                </a:cxn>
                <a:cxn ang="T7">
                  <a:pos x="T2" y="T3"/>
                </a:cxn>
                <a:cxn ang="T8">
                  <a:pos x="T4" y="T5"/>
                </a:cxn>
              </a:cxnLst>
              <a:rect l="T9" t="T10" r="T11" b="T12"/>
              <a:pathLst>
                <a:path w="225" h="185">
                  <a:moveTo>
                    <a:pt x="0" y="0"/>
                  </a:moveTo>
                  <a:lnTo>
                    <a:pt x="224" y="88"/>
                  </a:lnTo>
                  <a:lnTo>
                    <a:pt x="0" y="184"/>
                  </a:lnTo>
                </a:path>
              </a:pathLst>
            </a:custGeom>
            <a:noFill/>
            <a:ln w="25400" cap="rnd">
              <a:solidFill>
                <a:srgbClr val="000000"/>
              </a:solidFill>
              <a:round/>
              <a:headEnd/>
              <a:tailEnd/>
            </a:ln>
          </p:spPr>
          <p:txBody>
            <a:bodyPr/>
            <a:lstStyle/>
            <a:p>
              <a:endParaRPr lang="en-US"/>
            </a:p>
          </p:txBody>
        </p:sp>
      </p:grpSp>
      <p:sp>
        <p:nvSpPr>
          <p:cNvPr id="16442" name="Line 93"/>
          <p:cNvSpPr>
            <a:spLocks noChangeShapeType="1"/>
          </p:cNvSpPr>
          <p:nvPr/>
        </p:nvSpPr>
        <p:spPr bwMode="auto">
          <a:xfrm>
            <a:off x="4600575" y="5443538"/>
            <a:ext cx="1349375" cy="0"/>
          </a:xfrm>
          <a:prstGeom prst="line">
            <a:avLst/>
          </a:prstGeom>
          <a:noFill/>
          <a:ln w="25400">
            <a:solidFill>
              <a:srgbClr val="000000"/>
            </a:solidFill>
            <a:round/>
            <a:headEnd/>
            <a:tailEnd/>
          </a:ln>
        </p:spPr>
        <p:txBody>
          <a:bodyPr wrap="none" anchor="ctr"/>
          <a:lstStyle/>
          <a:p>
            <a:endParaRPr lang="en-US"/>
          </a:p>
        </p:txBody>
      </p:sp>
      <p:sp>
        <p:nvSpPr>
          <p:cNvPr id="16443" name="Line 94"/>
          <p:cNvSpPr>
            <a:spLocks noChangeShapeType="1"/>
          </p:cNvSpPr>
          <p:nvPr/>
        </p:nvSpPr>
        <p:spPr bwMode="auto">
          <a:xfrm>
            <a:off x="6151563" y="5507038"/>
            <a:ext cx="0" cy="747712"/>
          </a:xfrm>
          <a:prstGeom prst="line">
            <a:avLst/>
          </a:prstGeom>
          <a:noFill/>
          <a:ln w="25400">
            <a:solidFill>
              <a:srgbClr val="000000"/>
            </a:solidFill>
            <a:round/>
            <a:headEnd/>
            <a:tailEnd/>
          </a:ln>
        </p:spPr>
        <p:txBody>
          <a:bodyPr wrap="none" anchor="ctr"/>
          <a:lstStyle/>
          <a:p>
            <a:endParaRPr lang="en-US"/>
          </a:p>
        </p:txBody>
      </p:sp>
      <p:sp>
        <p:nvSpPr>
          <p:cNvPr id="16444" name="Rectangle 95"/>
          <p:cNvSpPr>
            <a:spLocks noChangeArrowheads="1"/>
          </p:cNvSpPr>
          <p:nvPr/>
        </p:nvSpPr>
        <p:spPr bwMode="auto">
          <a:xfrm>
            <a:off x="4348163" y="5673725"/>
            <a:ext cx="669925" cy="695325"/>
          </a:xfrm>
          <a:prstGeom prst="rect">
            <a:avLst/>
          </a:prstGeom>
          <a:noFill/>
          <a:ln w="25400">
            <a:solidFill>
              <a:srgbClr val="000000"/>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16445" name="Line 96"/>
          <p:cNvSpPr>
            <a:spLocks noChangeShapeType="1"/>
          </p:cNvSpPr>
          <p:nvPr/>
        </p:nvSpPr>
        <p:spPr bwMode="auto">
          <a:xfrm>
            <a:off x="5040313" y="5775325"/>
            <a:ext cx="185737" cy="0"/>
          </a:xfrm>
          <a:prstGeom prst="line">
            <a:avLst/>
          </a:prstGeom>
          <a:noFill/>
          <a:ln w="25400">
            <a:solidFill>
              <a:srgbClr val="000000"/>
            </a:solidFill>
            <a:round/>
            <a:headEnd/>
            <a:tailEnd/>
          </a:ln>
        </p:spPr>
        <p:txBody>
          <a:bodyPr wrap="none" anchor="ctr"/>
          <a:lstStyle/>
          <a:p>
            <a:endParaRPr lang="en-US"/>
          </a:p>
        </p:txBody>
      </p:sp>
      <p:sp>
        <p:nvSpPr>
          <p:cNvPr id="16446" name="Line 97"/>
          <p:cNvSpPr>
            <a:spLocks noChangeShapeType="1"/>
          </p:cNvSpPr>
          <p:nvPr/>
        </p:nvSpPr>
        <p:spPr bwMode="auto">
          <a:xfrm>
            <a:off x="5040313" y="5938838"/>
            <a:ext cx="482600" cy="0"/>
          </a:xfrm>
          <a:prstGeom prst="line">
            <a:avLst/>
          </a:prstGeom>
          <a:noFill/>
          <a:ln w="25400">
            <a:solidFill>
              <a:srgbClr val="000000"/>
            </a:solidFill>
            <a:round/>
            <a:headEnd/>
            <a:tailEnd/>
          </a:ln>
        </p:spPr>
        <p:txBody>
          <a:bodyPr wrap="none" anchor="ctr"/>
          <a:lstStyle/>
          <a:p>
            <a:endParaRPr lang="en-US"/>
          </a:p>
        </p:txBody>
      </p:sp>
      <p:sp>
        <p:nvSpPr>
          <p:cNvPr id="16447" name="Line 98"/>
          <p:cNvSpPr>
            <a:spLocks noChangeShapeType="1"/>
          </p:cNvSpPr>
          <p:nvPr/>
        </p:nvSpPr>
        <p:spPr bwMode="auto">
          <a:xfrm>
            <a:off x="5040313" y="6103938"/>
            <a:ext cx="793750" cy="0"/>
          </a:xfrm>
          <a:prstGeom prst="line">
            <a:avLst/>
          </a:prstGeom>
          <a:noFill/>
          <a:ln w="25400">
            <a:solidFill>
              <a:srgbClr val="000000"/>
            </a:solidFill>
            <a:round/>
            <a:headEnd/>
            <a:tailEnd/>
          </a:ln>
        </p:spPr>
        <p:txBody>
          <a:bodyPr wrap="none" anchor="ctr"/>
          <a:lstStyle/>
          <a:p>
            <a:endParaRPr lang="en-US"/>
          </a:p>
        </p:txBody>
      </p:sp>
      <p:sp>
        <p:nvSpPr>
          <p:cNvPr id="16448" name="Line 99"/>
          <p:cNvSpPr>
            <a:spLocks noChangeShapeType="1"/>
          </p:cNvSpPr>
          <p:nvPr/>
        </p:nvSpPr>
        <p:spPr bwMode="auto">
          <a:xfrm>
            <a:off x="5040313" y="6267450"/>
            <a:ext cx="1111250" cy="0"/>
          </a:xfrm>
          <a:prstGeom prst="line">
            <a:avLst/>
          </a:prstGeom>
          <a:noFill/>
          <a:ln w="25400">
            <a:solidFill>
              <a:srgbClr val="000000"/>
            </a:solidFill>
            <a:round/>
            <a:headEnd/>
            <a:tailEnd/>
          </a:ln>
        </p:spPr>
        <p:txBody>
          <a:bodyPr wrap="none" anchor="ctr"/>
          <a:lstStyle/>
          <a:p>
            <a:endParaRPr lang="en-US"/>
          </a:p>
        </p:txBody>
      </p:sp>
      <p:sp>
        <p:nvSpPr>
          <p:cNvPr id="16449" name="Line 100"/>
          <p:cNvSpPr>
            <a:spLocks noChangeShapeType="1"/>
          </p:cNvSpPr>
          <p:nvPr/>
        </p:nvSpPr>
        <p:spPr bwMode="auto">
          <a:xfrm>
            <a:off x="5972175" y="5232400"/>
            <a:ext cx="350838" cy="0"/>
          </a:xfrm>
          <a:prstGeom prst="line">
            <a:avLst/>
          </a:prstGeom>
          <a:noFill/>
          <a:ln w="25400">
            <a:solidFill>
              <a:srgbClr val="000000"/>
            </a:solidFill>
            <a:round/>
            <a:headEnd/>
            <a:tailEnd/>
          </a:ln>
        </p:spPr>
        <p:txBody>
          <a:bodyPr wrap="none" anchor="ctr"/>
          <a:lstStyle/>
          <a:p>
            <a:endParaRPr lang="en-US"/>
          </a:p>
        </p:txBody>
      </p:sp>
      <p:sp>
        <p:nvSpPr>
          <p:cNvPr id="16450" name="Line 101"/>
          <p:cNvSpPr>
            <a:spLocks noChangeShapeType="1"/>
          </p:cNvSpPr>
          <p:nvPr/>
        </p:nvSpPr>
        <p:spPr bwMode="auto">
          <a:xfrm>
            <a:off x="6278563" y="5443538"/>
            <a:ext cx="350837" cy="0"/>
          </a:xfrm>
          <a:prstGeom prst="line">
            <a:avLst/>
          </a:prstGeom>
          <a:noFill/>
          <a:ln w="25400">
            <a:solidFill>
              <a:srgbClr val="000000"/>
            </a:solidFill>
            <a:round/>
            <a:headEnd/>
            <a:tailEnd/>
          </a:ln>
        </p:spPr>
        <p:txBody>
          <a:bodyPr wrap="none" anchor="ctr"/>
          <a:lstStyle/>
          <a:p>
            <a:endParaRPr lang="en-US"/>
          </a:p>
        </p:txBody>
      </p:sp>
      <p:sp>
        <p:nvSpPr>
          <p:cNvPr id="16451" name="Line 102"/>
          <p:cNvSpPr>
            <a:spLocks noChangeShapeType="1"/>
          </p:cNvSpPr>
          <p:nvPr/>
        </p:nvSpPr>
        <p:spPr bwMode="auto">
          <a:xfrm flipV="1">
            <a:off x="6021388" y="4770438"/>
            <a:ext cx="0" cy="242887"/>
          </a:xfrm>
          <a:prstGeom prst="line">
            <a:avLst/>
          </a:prstGeom>
          <a:noFill/>
          <a:ln w="25400">
            <a:solidFill>
              <a:srgbClr val="000000"/>
            </a:solidFill>
            <a:round/>
            <a:headEnd/>
            <a:tailEnd/>
          </a:ln>
        </p:spPr>
        <p:txBody>
          <a:bodyPr wrap="none" anchor="ctr"/>
          <a:lstStyle/>
          <a:p>
            <a:endParaRPr lang="en-US"/>
          </a:p>
        </p:txBody>
      </p:sp>
      <p:sp>
        <p:nvSpPr>
          <p:cNvPr id="16452" name="Line 103"/>
          <p:cNvSpPr>
            <a:spLocks noChangeShapeType="1"/>
          </p:cNvSpPr>
          <p:nvPr/>
        </p:nvSpPr>
        <p:spPr bwMode="auto">
          <a:xfrm flipV="1">
            <a:off x="6338888" y="4770438"/>
            <a:ext cx="0" cy="465137"/>
          </a:xfrm>
          <a:prstGeom prst="line">
            <a:avLst/>
          </a:prstGeom>
          <a:noFill/>
          <a:ln w="25400">
            <a:solidFill>
              <a:srgbClr val="000000"/>
            </a:solidFill>
            <a:round/>
            <a:headEnd/>
            <a:tailEnd/>
          </a:ln>
        </p:spPr>
        <p:txBody>
          <a:bodyPr wrap="none" anchor="ctr"/>
          <a:lstStyle/>
          <a:p>
            <a:endParaRPr lang="en-US"/>
          </a:p>
        </p:txBody>
      </p:sp>
      <p:sp>
        <p:nvSpPr>
          <p:cNvPr id="16453" name="Line 104"/>
          <p:cNvSpPr>
            <a:spLocks noChangeShapeType="1"/>
          </p:cNvSpPr>
          <p:nvPr/>
        </p:nvSpPr>
        <p:spPr bwMode="auto">
          <a:xfrm flipV="1">
            <a:off x="6645275" y="4770438"/>
            <a:ext cx="0" cy="677862"/>
          </a:xfrm>
          <a:prstGeom prst="line">
            <a:avLst/>
          </a:prstGeom>
          <a:noFill/>
          <a:ln w="25400">
            <a:solidFill>
              <a:srgbClr val="000000"/>
            </a:solidFill>
            <a:round/>
            <a:headEnd/>
            <a:tailEnd/>
          </a:ln>
        </p:spPr>
        <p:txBody>
          <a:bodyPr wrap="none" anchor="ctr"/>
          <a:lstStyle/>
          <a:p>
            <a:endParaRPr lang="en-US"/>
          </a:p>
        </p:txBody>
      </p:sp>
      <p:sp>
        <p:nvSpPr>
          <p:cNvPr id="16454" name="Rectangle 105"/>
          <p:cNvSpPr>
            <a:spLocks noChangeArrowheads="1"/>
          </p:cNvSpPr>
          <p:nvPr/>
        </p:nvSpPr>
        <p:spPr bwMode="auto">
          <a:xfrm>
            <a:off x="4781550" y="5653088"/>
            <a:ext cx="279400" cy="28098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0</a:t>
            </a:r>
          </a:p>
        </p:txBody>
      </p:sp>
      <p:sp>
        <p:nvSpPr>
          <p:cNvPr id="16455" name="Rectangle 106"/>
          <p:cNvSpPr>
            <a:spLocks noChangeArrowheads="1"/>
          </p:cNvSpPr>
          <p:nvPr/>
        </p:nvSpPr>
        <p:spPr bwMode="auto">
          <a:xfrm>
            <a:off x="4770438" y="5829300"/>
            <a:ext cx="279400" cy="280988"/>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1</a:t>
            </a:r>
          </a:p>
        </p:txBody>
      </p:sp>
      <p:sp>
        <p:nvSpPr>
          <p:cNvPr id="16456" name="Rectangle 107"/>
          <p:cNvSpPr>
            <a:spLocks noChangeArrowheads="1"/>
          </p:cNvSpPr>
          <p:nvPr/>
        </p:nvSpPr>
        <p:spPr bwMode="auto">
          <a:xfrm>
            <a:off x="4770438" y="5983288"/>
            <a:ext cx="279400" cy="28098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2</a:t>
            </a:r>
          </a:p>
        </p:txBody>
      </p:sp>
      <p:sp>
        <p:nvSpPr>
          <p:cNvPr id="16457" name="Rectangle 108"/>
          <p:cNvSpPr>
            <a:spLocks noChangeArrowheads="1"/>
          </p:cNvSpPr>
          <p:nvPr/>
        </p:nvSpPr>
        <p:spPr bwMode="auto">
          <a:xfrm>
            <a:off x="4781550" y="6148388"/>
            <a:ext cx="279400" cy="28098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3</a:t>
            </a:r>
          </a:p>
        </p:txBody>
      </p:sp>
      <p:sp>
        <p:nvSpPr>
          <p:cNvPr id="16458" name="Line 109"/>
          <p:cNvSpPr>
            <a:spLocks noChangeShapeType="1"/>
          </p:cNvSpPr>
          <p:nvPr/>
        </p:nvSpPr>
        <p:spPr bwMode="auto">
          <a:xfrm flipH="1">
            <a:off x="4019550" y="5832475"/>
            <a:ext cx="328613" cy="0"/>
          </a:xfrm>
          <a:prstGeom prst="line">
            <a:avLst/>
          </a:prstGeom>
          <a:noFill/>
          <a:ln w="25400">
            <a:solidFill>
              <a:srgbClr val="000000"/>
            </a:solidFill>
            <a:round/>
            <a:headEnd/>
            <a:tailEnd/>
          </a:ln>
        </p:spPr>
        <p:txBody>
          <a:bodyPr wrap="none" anchor="ctr"/>
          <a:lstStyle/>
          <a:p>
            <a:endParaRPr lang="en-US"/>
          </a:p>
        </p:txBody>
      </p:sp>
      <p:sp>
        <p:nvSpPr>
          <p:cNvPr id="16459" name="Line 110"/>
          <p:cNvSpPr>
            <a:spLocks noChangeShapeType="1"/>
          </p:cNvSpPr>
          <p:nvPr/>
        </p:nvSpPr>
        <p:spPr bwMode="auto">
          <a:xfrm flipH="1">
            <a:off x="4019550" y="6054725"/>
            <a:ext cx="328613" cy="0"/>
          </a:xfrm>
          <a:prstGeom prst="line">
            <a:avLst/>
          </a:prstGeom>
          <a:noFill/>
          <a:ln w="25400">
            <a:solidFill>
              <a:srgbClr val="000000"/>
            </a:solidFill>
            <a:round/>
            <a:headEnd/>
            <a:tailEnd/>
          </a:ln>
        </p:spPr>
        <p:txBody>
          <a:bodyPr wrap="none" anchor="ctr"/>
          <a:lstStyle/>
          <a:p>
            <a:endParaRPr lang="en-US"/>
          </a:p>
        </p:txBody>
      </p:sp>
      <p:sp>
        <p:nvSpPr>
          <p:cNvPr id="16460" name="Line 111"/>
          <p:cNvSpPr>
            <a:spLocks noChangeShapeType="1"/>
          </p:cNvSpPr>
          <p:nvPr/>
        </p:nvSpPr>
        <p:spPr bwMode="auto">
          <a:xfrm flipH="1">
            <a:off x="4019550" y="6267450"/>
            <a:ext cx="328613" cy="0"/>
          </a:xfrm>
          <a:prstGeom prst="line">
            <a:avLst/>
          </a:prstGeom>
          <a:noFill/>
          <a:ln w="25400">
            <a:solidFill>
              <a:srgbClr val="000000"/>
            </a:solidFill>
            <a:round/>
            <a:headEnd/>
            <a:tailEnd/>
          </a:ln>
        </p:spPr>
        <p:txBody>
          <a:bodyPr wrap="none" anchor="ctr"/>
          <a:lstStyle/>
          <a:p>
            <a:endParaRPr lang="en-US"/>
          </a:p>
        </p:txBody>
      </p:sp>
      <p:sp>
        <p:nvSpPr>
          <p:cNvPr id="16461" name="Rectangle 113"/>
          <p:cNvSpPr>
            <a:spLocks noChangeArrowheads="1"/>
          </p:cNvSpPr>
          <p:nvPr/>
        </p:nvSpPr>
        <p:spPr bwMode="auto">
          <a:xfrm>
            <a:off x="3679825" y="5702300"/>
            <a:ext cx="398463" cy="280988"/>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S0</a:t>
            </a:r>
          </a:p>
        </p:txBody>
      </p:sp>
      <p:sp>
        <p:nvSpPr>
          <p:cNvPr id="16462" name="Rectangle 114"/>
          <p:cNvSpPr>
            <a:spLocks noChangeArrowheads="1"/>
          </p:cNvSpPr>
          <p:nvPr/>
        </p:nvSpPr>
        <p:spPr bwMode="auto">
          <a:xfrm>
            <a:off x="3679825" y="5926138"/>
            <a:ext cx="398463" cy="28098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S1</a:t>
            </a:r>
          </a:p>
        </p:txBody>
      </p:sp>
      <p:sp>
        <p:nvSpPr>
          <p:cNvPr id="16463" name="Rectangle 116"/>
          <p:cNvSpPr>
            <a:spLocks noChangeArrowheads="1"/>
          </p:cNvSpPr>
          <p:nvPr/>
        </p:nvSpPr>
        <p:spPr bwMode="auto">
          <a:xfrm>
            <a:off x="4192588" y="4665663"/>
            <a:ext cx="407987" cy="28098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A0</a:t>
            </a:r>
          </a:p>
        </p:txBody>
      </p:sp>
      <p:sp>
        <p:nvSpPr>
          <p:cNvPr id="16464" name="Rectangle 117"/>
          <p:cNvSpPr>
            <a:spLocks noChangeArrowheads="1"/>
          </p:cNvSpPr>
          <p:nvPr/>
        </p:nvSpPr>
        <p:spPr bwMode="auto">
          <a:xfrm>
            <a:off x="4192588" y="4889500"/>
            <a:ext cx="407987" cy="280988"/>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B0</a:t>
            </a:r>
          </a:p>
        </p:txBody>
      </p:sp>
      <p:sp>
        <p:nvSpPr>
          <p:cNvPr id="16465" name="Rectangle 118"/>
          <p:cNvSpPr>
            <a:spLocks noChangeArrowheads="1"/>
          </p:cNvSpPr>
          <p:nvPr/>
        </p:nvSpPr>
        <p:spPr bwMode="auto">
          <a:xfrm>
            <a:off x="4192588" y="5100638"/>
            <a:ext cx="407987" cy="28098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C0</a:t>
            </a:r>
          </a:p>
        </p:txBody>
      </p:sp>
      <p:sp>
        <p:nvSpPr>
          <p:cNvPr id="16466" name="Rectangle 119"/>
          <p:cNvSpPr>
            <a:spLocks noChangeArrowheads="1"/>
          </p:cNvSpPr>
          <p:nvPr/>
        </p:nvSpPr>
        <p:spPr bwMode="auto">
          <a:xfrm>
            <a:off x="4192588" y="5324475"/>
            <a:ext cx="407987" cy="280988"/>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D0</a:t>
            </a:r>
          </a:p>
        </p:txBody>
      </p:sp>
      <p:sp>
        <p:nvSpPr>
          <p:cNvPr id="16467" name="Rectangle 120"/>
          <p:cNvSpPr>
            <a:spLocks noChangeArrowheads="1"/>
          </p:cNvSpPr>
          <p:nvPr/>
        </p:nvSpPr>
        <p:spPr bwMode="auto">
          <a:xfrm>
            <a:off x="5630863" y="4511675"/>
            <a:ext cx="1433599" cy="31136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dirty="0">
                <a:solidFill>
                  <a:srgbClr val="000000"/>
                </a:solidFill>
                <a:ea typeface="굴림" pitchFamily="50" charset="-127"/>
              </a:rPr>
              <a:t>Bus </a:t>
            </a:r>
            <a:r>
              <a:rPr kumimoji="1" lang="en-US" altLang="ko-KR" sz="1600" b="1" dirty="0">
                <a:solidFill>
                  <a:srgbClr val="000000"/>
                </a:solidFill>
                <a:ea typeface="굴림" pitchFamily="50" charset="-127"/>
              </a:rPr>
              <a:t>line</a:t>
            </a:r>
            <a:r>
              <a:rPr kumimoji="1" lang="en-US" altLang="ko-KR" sz="1400" b="1" dirty="0">
                <a:solidFill>
                  <a:srgbClr val="000000"/>
                </a:solidFill>
                <a:ea typeface="굴림" pitchFamily="50" charset="-127"/>
              </a:rPr>
              <a:t> for bit 0</a:t>
            </a:r>
          </a:p>
        </p:txBody>
      </p:sp>
      <p:sp>
        <p:nvSpPr>
          <p:cNvPr id="16468" name="Oval 121"/>
          <p:cNvSpPr>
            <a:spLocks noChangeArrowheads="1"/>
          </p:cNvSpPr>
          <p:nvPr/>
        </p:nvSpPr>
        <p:spPr bwMode="auto">
          <a:xfrm>
            <a:off x="5994400" y="4760913"/>
            <a:ext cx="42863" cy="38100"/>
          </a:xfrm>
          <a:prstGeom prst="ellipse">
            <a:avLst/>
          </a:prstGeom>
          <a:solidFill>
            <a:srgbClr val="000000"/>
          </a:solidFill>
          <a:ln w="25400">
            <a:solidFill>
              <a:srgbClr val="000000"/>
            </a:solidFill>
            <a:round/>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16469" name="Oval 122"/>
          <p:cNvSpPr>
            <a:spLocks noChangeArrowheads="1"/>
          </p:cNvSpPr>
          <p:nvPr/>
        </p:nvSpPr>
        <p:spPr bwMode="auto">
          <a:xfrm>
            <a:off x="6311900" y="4760913"/>
            <a:ext cx="42863" cy="38100"/>
          </a:xfrm>
          <a:prstGeom prst="ellipse">
            <a:avLst/>
          </a:prstGeom>
          <a:solidFill>
            <a:srgbClr val="000000"/>
          </a:solidFill>
          <a:ln w="25400">
            <a:solidFill>
              <a:srgbClr val="000000"/>
            </a:solidFill>
            <a:round/>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16470" name="Oval 123"/>
          <p:cNvSpPr>
            <a:spLocks noChangeArrowheads="1"/>
          </p:cNvSpPr>
          <p:nvPr/>
        </p:nvSpPr>
        <p:spPr bwMode="auto">
          <a:xfrm>
            <a:off x="6618288" y="4760913"/>
            <a:ext cx="33337" cy="38100"/>
          </a:xfrm>
          <a:prstGeom prst="ellipse">
            <a:avLst/>
          </a:prstGeom>
          <a:solidFill>
            <a:srgbClr val="000000"/>
          </a:solidFill>
          <a:ln w="25400">
            <a:solidFill>
              <a:srgbClr val="000000"/>
            </a:solidFill>
            <a:round/>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16471" name="Line 128"/>
          <p:cNvSpPr>
            <a:spLocks noChangeShapeType="1"/>
          </p:cNvSpPr>
          <p:nvPr/>
        </p:nvSpPr>
        <p:spPr bwMode="auto">
          <a:xfrm flipH="1">
            <a:off x="3276600" y="1581150"/>
            <a:ext cx="228600" cy="0"/>
          </a:xfrm>
          <a:prstGeom prst="line">
            <a:avLst/>
          </a:prstGeom>
          <a:noFill/>
          <a:ln w="25400">
            <a:solidFill>
              <a:schemeClr val="tx1"/>
            </a:solidFill>
            <a:round/>
            <a:headEnd/>
            <a:tailEnd type="triangle" w="med" len="med"/>
          </a:ln>
        </p:spPr>
        <p:txBody>
          <a:bodyPr wrap="none" anchor="ctr"/>
          <a:lstStyle/>
          <a:p>
            <a:endParaRPr lang="en-US"/>
          </a:p>
        </p:txBody>
      </p:sp>
      <p:sp>
        <p:nvSpPr>
          <p:cNvPr id="16472" name="Line 129"/>
          <p:cNvSpPr>
            <a:spLocks noChangeShapeType="1"/>
          </p:cNvSpPr>
          <p:nvPr/>
        </p:nvSpPr>
        <p:spPr bwMode="auto">
          <a:xfrm flipH="1">
            <a:off x="4371975" y="1600200"/>
            <a:ext cx="228600" cy="0"/>
          </a:xfrm>
          <a:prstGeom prst="line">
            <a:avLst/>
          </a:prstGeom>
          <a:noFill/>
          <a:ln w="25400">
            <a:solidFill>
              <a:schemeClr val="tx1"/>
            </a:solidFill>
            <a:round/>
            <a:headEnd/>
            <a:tailEnd type="triangle" w="med" len="med"/>
          </a:ln>
        </p:spPr>
        <p:txBody>
          <a:bodyPr wrap="none" anchor="ctr"/>
          <a:lstStyle/>
          <a:p>
            <a:endParaRPr lang="en-US"/>
          </a:p>
        </p:txBody>
      </p:sp>
      <p:sp>
        <p:nvSpPr>
          <p:cNvPr id="16473" name="Line 130"/>
          <p:cNvSpPr>
            <a:spLocks noChangeShapeType="1"/>
          </p:cNvSpPr>
          <p:nvPr/>
        </p:nvSpPr>
        <p:spPr bwMode="auto">
          <a:xfrm flipH="1">
            <a:off x="5495925" y="1590675"/>
            <a:ext cx="228600" cy="0"/>
          </a:xfrm>
          <a:prstGeom prst="line">
            <a:avLst/>
          </a:prstGeom>
          <a:noFill/>
          <a:ln w="25400">
            <a:solidFill>
              <a:schemeClr val="tx1"/>
            </a:solidFill>
            <a:round/>
            <a:headEnd/>
            <a:tailEnd type="triangle" w="med" len="med"/>
          </a:ln>
        </p:spPr>
        <p:txBody>
          <a:bodyPr wrap="none" anchor="ctr"/>
          <a:lstStyle/>
          <a:p>
            <a:endParaRPr lang="en-US"/>
          </a:p>
        </p:txBody>
      </p:sp>
      <p:sp>
        <p:nvSpPr>
          <p:cNvPr id="16474" name="Line 131"/>
          <p:cNvSpPr>
            <a:spLocks noChangeShapeType="1"/>
          </p:cNvSpPr>
          <p:nvPr/>
        </p:nvSpPr>
        <p:spPr bwMode="auto">
          <a:xfrm flipH="1">
            <a:off x="6581775" y="1581150"/>
            <a:ext cx="304800" cy="0"/>
          </a:xfrm>
          <a:prstGeom prst="line">
            <a:avLst/>
          </a:prstGeom>
          <a:noFill/>
          <a:ln w="25400">
            <a:solidFill>
              <a:schemeClr val="tx1"/>
            </a:solidFill>
            <a:round/>
            <a:headEnd/>
            <a:tailEnd type="triangle" w="med" len="med"/>
          </a:ln>
        </p:spPr>
        <p:txBody>
          <a:bodyPr wrap="none" anchor="ctr"/>
          <a:lstStyle/>
          <a:p>
            <a:endParaRPr lang="en-US"/>
          </a:p>
        </p:txBody>
      </p:sp>
      <p:sp>
        <p:nvSpPr>
          <p:cNvPr id="16475" name="Line 132"/>
          <p:cNvSpPr>
            <a:spLocks noChangeShapeType="1"/>
          </p:cNvSpPr>
          <p:nvPr/>
        </p:nvSpPr>
        <p:spPr bwMode="auto">
          <a:xfrm flipV="1">
            <a:off x="4608513" y="1598613"/>
            <a:ext cx="0" cy="606425"/>
          </a:xfrm>
          <a:prstGeom prst="line">
            <a:avLst/>
          </a:prstGeom>
          <a:noFill/>
          <a:ln w="25400">
            <a:solidFill>
              <a:srgbClr val="000000"/>
            </a:solidFill>
            <a:round/>
            <a:headEnd/>
            <a:tailEnd/>
          </a:ln>
        </p:spPr>
        <p:txBody>
          <a:bodyPr wrap="none" anchor="ctr"/>
          <a:lstStyle/>
          <a:p>
            <a:endParaRPr lang="en-US"/>
          </a:p>
        </p:txBody>
      </p:sp>
      <p:sp>
        <p:nvSpPr>
          <p:cNvPr id="16476" name="Line 133"/>
          <p:cNvSpPr>
            <a:spLocks noChangeShapeType="1"/>
          </p:cNvSpPr>
          <p:nvPr/>
        </p:nvSpPr>
        <p:spPr bwMode="auto">
          <a:xfrm flipV="1">
            <a:off x="5722938" y="1579563"/>
            <a:ext cx="0" cy="311150"/>
          </a:xfrm>
          <a:prstGeom prst="line">
            <a:avLst/>
          </a:prstGeom>
          <a:noFill/>
          <a:ln w="25400">
            <a:solidFill>
              <a:srgbClr val="000000"/>
            </a:solidFill>
            <a:round/>
            <a:headEnd/>
            <a:tailEnd/>
          </a:ln>
        </p:spPr>
        <p:txBody>
          <a:bodyPr wrap="none" anchor="ctr"/>
          <a:lstStyle/>
          <a:p>
            <a:endParaRPr lang="en-US"/>
          </a:p>
        </p:txBody>
      </p:sp>
      <p:sp>
        <p:nvSpPr>
          <p:cNvPr id="16477" name="Line 134"/>
          <p:cNvSpPr>
            <a:spLocks noChangeShapeType="1"/>
          </p:cNvSpPr>
          <p:nvPr/>
        </p:nvSpPr>
        <p:spPr bwMode="auto">
          <a:xfrm flipH="1">
            <a:off x="5486400" y="2505075"/>
            <a:ext cx="457200" cy="0"/>
          </a:xfrm>
          <a:prstGeom prst="line">
            <a:avLst/>
          </a:prstGeom>
          <a:noFill/>
          <a:ln w="25400">
            <a:solidFill>
              <a:schemeClr val="tx1"/>
            </a:solidFill>
            <a:round/>
            <a:headEnd/>
            <a:tailEnd type="triangle" w="med" len="med"/>
          </a:ln>
        </p:spPr>
        <p:txBody>
          <a:bodyPr wrap="none" anchor="ctr"/>
          <a:lstStyle/>
          <a:p>
            <a:endParaRPr lang="en-US"/>
          </a:p>
        </p:txBody>
      </p:sp>
      <p:sp>
        <p:nvSpPr>
          <p:cNvPr id="16478" name="Line 135"/>
          <p:cNvSpPr>
            <a:spLocks noChangeShapeType="1"/>
          </p:cNvSpPr>
          <p:nvPr/>
        </p:nvSpPr>
        <p:spPr bwMode="auto">
          <a:xfrm>
            <a:off x="3781425" y="2438400"/>
            <a:ext cx="276225" cy="0"/>
          </a:xfrm>
          <a:prstGeom prst="line">
            <a:avLst/>
          </a:prstGeom>
          <a:noFill/>
          <a:ln w="25400">
            <a:solidFill>
              <a:schemeClr val="tx1"/>
            </a:solidFill>
            <a:round/>
            <a:headEnd/>
            <a:tailEnd type="triangle" w="med" len="med"/>
          </a:ln>
        </p:spPr>
        <p:txBody>
          <a:bodyPr wrap="none" anchor="ctr"/>
          <a:lstStyle/>
          <a:p>
            <a:endParaRPr lang="en-US"/>
          </a:p>
        </p:txBody>
      </p:sp>
      <p:sp>
        <p:nvSpPr>
          <p:cNvPr id="16479" name="Line 136"/>
          <p:cNvSpPr>
            <a:spLocks noChangeShapeType="1"/>
          </p:cNvSpPr>
          <p:nvPr/>
        </p:nvSpPr>
        <p:spPr bwMode="auto">
          <a:xfrm>
            <a:off x="3781425" y="2667000"/>
            <a:ext cx="276225" cy="0"/>
          </a:xfrm>
          <a:prstGeom prst="line">
            <a:avLst/>
          </a:prstGeom>
          <a:noFill/>
          <a:ln w="25400">
            <a:solidFill>
              <a:schemeClr val="tx1"/>
            </a:solidFill>
            <a:round/>
            <a:headEnd/>
            <a:tailEnd type="triangle" w="med" len="med"/>
          </a:ln>
        </p:spPr>
        <p:txBody>
          <a:bodyPr wrap="none" anchor="ctr"/>
          <a:lstStyle/>
          <a:p>
            <a:endParaRPr lang="en-US"/>
          </a:p>
        </p:txBody>
      </p:sp>
      <p:sp>
        <p:nvSpPr>
          <p:cNvPr id="16480" name="Line 137"/>
          <p:cNvSpPr>
            <a:spLocks noChangeShapeType="1"/>
          </p:cNvSpPr>
          <p:nvPr/>
        </p:nvSpPr>
        <p:spPr bwMode="auto">
          <a:xfrm>
            <a:off x="2933700" y="1181100"/>
            <a:ext cx="0" cy="304800"/>
          </a:xfrm>
          <a:prstGeom prst="line">
            <a:avLst/>
          </a:prstGeom>
          <a:noFill/>
          <a:ln w="25400">
            <a:solidFill>
              <a:schemeClr val="tx1"/>
            </a:solidFill>
            <a:round/>
            <a:headEnd/>
            <a:tailEnd type="triangle" w="med" len="med"/>
          </a:ln>
        </p:spPr>
        <p:txBody>
          <a:bodyPr wrap="none" anchor="ctr"/>
          <a:lstStyle/>
          <a:p>
            <a:endParaRPr lang="en-US"/>
          </a:p>
        </p:txBody>
      </p:sp>
      <p:sp>
        <p:nvSpPr>
          <p:cNvPr id="16481" name="Line 138"/>
          <p:cNvSpPr>
            <a:spLocks noChangeShapeType="1"/>
          </p:cNvSpPr>
          <p:nvPr/>
        </p:nvSpPr>
        <p:spPr bwMode="auto">
          <a:xfrm>
            <a:off x="4019550" y="1200150"/>
            <a:ext cx="0" cy="304800"/>
          </a:xfrm>
          <a:prstGeom prst="line">
            <a:avLst/>
          </a:prstGeom>
          <a:noFill/>
          <a:ln w="25400">
            <a:solidFill>
              <a:schemeClr val="tx1"/>
            </a:solidFill>
            <a:round/>
            <a:headEnd/>
            <a:tailEnd type="triangle" w="med" len="med"/>
          </a:ln>
        </p:spPr>
        <p:txBody>
          <a:bodyPr wrap="none" anchor="ctr"/>
          <a:lstStyle/>
          <a:p>
            <a:endParaRPr lang="en-US"/>
          </a:p>
        </p:txBody>
      </p:sp>
      <p:sp>
        <p:nvSpPr>
          <p:cNvPr id="16482" name="Line 139"/>
          <p:cNvSpPr>
            <a:spLocks noChangeShapeType="1"/>
          </p:cNvSpPr>
          <p:nvPr/>
        </p:nvSpPr>
        <p:spPr bwMode="auto">
          <a:xfrm>
            <a:off x="5143500" y="1190625"/>
            <a:ext cx="0" cy="304800"/>
          </a:xfrm>
          <a:prstGeom prst="line">
            <a:avLst/>
          </a:prstGeom>
          <a:noFill/>
          <a:ln w="25400">
            <a:solidFill>
              <a:schemeClr val="tx1"/>
            </a:solidFill>
            <a:round/>
            <a:headEnd/>
            <a:tailEnd type="triangle" w="med" len="med"/>
          </a:ln>
        </p:spPr>
        <p:txBody>
          <a:bodyPr wrap="none" anchor="ctr"/>
          <a:lstStyle/>
          <a:p>
            <a:endParaRPr lang="en-US"/>
          </a:p>
        </p:txBody>
      </p:sp>
      <p:sp>
        <p:nvSpPr>
          <p:cNvPr id="16483" name="Line 140"/>
          <p:cNvSpPr>
            <a:spLocks noChangeShapeType="1"/>
          </p:cNvSpPr>
          <p:nvPr/>
        </p:nvSpPr>
        <p:spPr bwMode="auto">
          <a:xfrm>
            <a:off x="6229350" y="1190625"/>
            <a:ext cx="0" cy="304800"/>
          </a:xfrm>
          <a:prstGeom prst="line">
            <a:avLst/>
          </a:prstGeom>
          <a:noFill/>
          <a:ln w="25400">
            <a:solidFill>
              <a:schemeClr val="tx1"/>
            </a:solidFill>
            <a:round/>
            <a:headEnd/>
            <a:tailEnd type="triangle" w="med" len="med"/>
          </a:ln>
        </p:spPr>
        <p:txBody>
          <a:bodyPr wrap="none" anchor="ctr"/>
          <a:lstStyle/>
          <a:p>
            <a:endParaRPr lang="en-US"/>
          </a:p>
        </p:txBody>
      </p:sp>
      <p:sp>
        <p:nvSpPr>
          <p:cNvPr id="16484" name="Line 141"/>
          <p:cNvSpPr>
            <a:spLocks noChangeShapeType="1"/>
          </p:cNvSpPr>
          <p:nvPr/>
        </p:nvSpPr>
        <p:spPr bwMode="auto">
          <a:xfrm>
            <a:off x="5822950" y="5270500"/>
            <a:ext cx="0" cy="825500"/>
          </a:xfrm>
          <a:prstGeom prst="line">
            <a:avLst/>
          </a:prstGeom>
          <a:noFill/>
          <a:ln w="25400">
            <a:solidFill>
              <a:srgbClr val="000000"/>
            </a:solidFill>
            <a:round/>
            <a:headEnd/>
            <a:tailEnd/>
          </a:ln>
        </p:spPr>
        <p:txBody>
          <a:bodyPr wrap="none" anchor="ctr"/>
          <a:lstStyle/>
          <a:p>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2"/>
          <p:cNvSpPr>
            <a:spLocks noGrp="1"/>
          </p:cNvSpPr>
          <p:nvPr>
            <p:ph type="ftr" sz="quarter" idx="11"/>
          </p:nvPr>
        </p:nvSpPr>
        <p:spPr>
          <a:noFill/>
        </p:spPr>
        <p:txBody>
          <a:bodyPr/>
          <a:lstStyle/>
          <a:p>
            <a:r>
              <a:rPr lang="en-US"/>
              <a:t>Computer Organization MCA 107 by Ruby Dahiya</a:t>
            </a:r>
          </a:p>
        </p:txBody>
      </p:sp>
      <p:sp>
        <p:nvSpPr>
          <p:cNvPr id="17411" name="Slide Number Placeholder 3"/>
          <p:cNvSpPr>
            <a:spLocks noGrp="1"/>
          </p:cNvSpPr>
          <p:nvPr>
            <p:ph type="sldNum" sz="quarter" idx="12"/>
          </p:nvPr>
        </p:nvSpPr>
        <p:spPr>
          <a:noFill/>
        </p:spPr>
        <p:txBody>
          <a:bodyPr/>
          <a:lstStyle/>
          <a:p>
            <a:fld id="{15EE367A-8402-446F-A34C-668901BF6BE3}" type="slidenum">
              <a:rPr lang="en-US" smtClean="0"/>
              <a:pPr/>
              <a:t>28</a:t>
            </a:fld>
            <a:endParaRPr lang="en-US"/>
          </a:p>
        </p:txBody>
      </p:sp>
      <p:sp>
        <p:nvSpPr>
          <p:cNvPr id="17412" name="Rectangle 2"/>
          <p:cNvSpPr>
            <a:spLocks noGrp="1" noChangeArrowheads="1"/>
          </p:cNvSpPr>
          <p:nvPr>
            <p:ph type="title" idx="4294967295"/>
          </p:nvPr>
        </p:nvSpPr>
        <p:spPr>
          <a:xfrm>
            <a:off x="0" y="293688"/>
            <a:ext cx="8810625" cy="600075"/>
          </a:xfrm>
          <a:noFill/>
        </p:spPr>
        <p:txBody>
          <a:bodyPr lIns="63500" tIns="25400" rIns="63500" bIns="25400" anchor="t">
            <a:spAutoFit/>
          </a:bodyPr>
          <a:lstStyle/>
          <a:p>
            <a:pPr eaLnBrk="1" hangingPunct="1"/>
            <a:r>
              <a:rPr lang="en-US" altLang="ko-KR" sz="3600" b="1" dirty="0">
                <a:solidFill>
                  <a:srgbClr val="FF0000"/>
                </a:solidFill>
                <a:latin typeface="Times New Roman" pitchFamily="18" charset="0"/>
                <a:ea typeface="굴림" pitchFamily="50" charset="-127"/>
              </a:rPr>
              <a:t>Bus  Transfer  In  RTL</a:t>
            </a:r>
          </a:p>
        </p:txBody>
      </p:sp>
      <p:sp>
        <p:nvSpPr>
          <p:cNvPr id="17413" name="Rectangle 26"/>
          <p:cNvSpPr>
            <a:spLocks noGrp="1" noChangeArrowheads="1"/>
          </p:cNvSpPr>
          <p:nvPr>
            <p:ph type="body" idx="4294967295"/>
          </p:nvPr>
        </p:nvSpPr>
        <p:spPr>
          <a:xfrm>
            <a:off x="1038225" y="1333500"/>
            <a:ext cx="7591425" cy="4049713"/>
          </a:xfrm>
        </p:spPr>
        <p:txBody>
          <a:bodyPr/>
          <a:lstStyle/>
          <a:p>
            <a:pPr marL="285750" indent="-285750" defTabSz="762000" eaLnBrk="1" hangingPunct="1"/>
            <a:r>
              <a:rPr lang="en-US" altLang="ko-KR" sz="2400" dirty="0">
                <a:latin typeface="Times New Roman" pitchFamily="18" charset="0"/>
                <a:ea typeface="굴림" pitchFamily="50" charset="-127"/>
                <a:sym typeface="Symbol" pitchFamily="18" charset="2"/>
              </a:rPr>
              <a:t>Depending on whether the bus is to be mentioned explicitly or not, register transfer can be indicated as either</a:t>
            </a:r>
          </a:p>
          <a:p>
            <a:pPr marL="285750" indent="-285750" defTabSz="762000" eaLnBrk="1" hangingPunct="1"/>
            <a:endParaRPr lang="en-US" altLang="ko-KR" sz="2400" dirty="0">
              <a:latin typeface="Times New Roman" pitchFamily="18" charset="0"/>
              <a:ea typeface="굴림" pitchFamily="50" charset="-127"/>
              <a:sym typeface="Symbol" pitchFamily="18" charset="2"/>
            </a:endParaRPr>
          </a:p>
          <a:p>
            <a:pPr marL="285750" indent="-285750" defTabSz="762000" eaLnBrk="1" hangingPunct="1">
              <a:buFontTx/>
              <a:buNone/>
            </a:pPr>
            <a:r>
              <a:rPr lang="en-US" altLang="ko-KR" sz="2400" dirty="0">
                <a:latin typeface="Times New Roman" pitchFamily="18" charset="0"/>
                <a:ea typeface="굴림" pitchFamily="50" charset="-127"/>
                <a:sym typeface="Symbol" pitchFamily="18" charset="2"/>
              </a:rPr>
              <a:t>    or</a:t>
            </a:r>
          </a:p>
          <a:p>
            <a:pPr marL="285750" indent="-285750" defTabSz="762000" eaLnBrk="1" hangingPunct="1"/>
            <a:endParaRPr lang="en-US" altLang="ko-KR" sz="2400" dirty="0">
              <a:latin typeface="Times New Roman" pitchFamily="18" charset="0"/>
              <a:ea typeface="굴림" pitchFamily="50" charset="-127"/>
              <a:sym typeface="Symbol" pitchFamily="18" charset="2"/>
            </a:endParaRPr>
          </a:p>
          <a:p>
            <a:pPr marL="285750" indent="-285750" defTabSz="762000" eaLnBrk="1" hangingPunct="1"/>
            <a:endParaRPr lang="en-US" altLang="ko-KR" sz="2400" dirty="0">
              <a:latin typeface="Times New Roman" pitchFamily="18" charset="0"/>
              <a:ea typeface="굴림" pitchFamily="50" charset="-127"/>
              <a:sym typeface="Symbol" pitchFamily="18" charset="2"/>
            </a:endParaRPr>
          </a:p>
          <a:p>
            <a:pPr marL="285750" indent="-285750" defTabSz="762000" eaLnBrk="1" hangingPunct="1"/>
            <a:r>
              <a:rPr lang="en-US" altLang="ko-KR" sz="2400" dirty="0">
                <a:latin typeface="Times New Roman" pitchFamily="18" charset="0"/>
                <a:ea typeface="굴림" pitchFamily="50" charset="-127"/>
                <a:sym typeface="Symbol" pitchFamily="18" charset="2"/>
              </a:rPr>
              <a:t>In the former case the bus is implicit, but in the latter, it is explicitly indicated</a:t>
            </a:r>
          </a:p>
        </p:txBody>
      </p:sp>
      <p:sp>
        <p:nvSpPr>
          <p:cNvPr id="17414" name="Rectangle 47"/>
          <p:cNvSpPr>
            <a:spLocks noChangeArrowheads="1"/>
          </p:cNvSpPr>
          <p:nvPr/>
        </p:nvSpPr>
        <p:spPr bwMode="auto">
          <a:xfrm>
            <a:off x="2241550" y="2220913"/>
            <a:ext cx="1250950" cy="455612"/>
          </a:xfrm>
          <a:prstGeom prst="rect">
            <a:avLst/>
          </a:prstGeom>
          <a:noFill/>
          <a:ln w="12700">
            <a:noFill/>
            <a:miter lim="800000"/>
            <a:headEnd/>
            <a:tailEnd/>
          </a:ln>
        </p:spPr>
        <p:txBody>
          <a:bodyPr wrap="none" lIns="63500" tIns="25400" rIns="63500" bIns="25400">
            <a:spAutoFit/>
          </a:bodyPr>
          <a:lstStyle/>
          <a:p>
            <a:pPr defTabSz="762000">
              <a:lnSpc>
                <a:spcPct val="111000"/>
              </a:lnSpc>
            </a:pPr>
            <a:r>
              <a:rPr kumimoji="1" lang="en-US" altLang="ko-KR" sz="2400" b="1">
                <a:latin typeface="Times New Roman" pitchFamily="18" charset="0"/>
                <a:ea typeface="굴림" pitchFamily="50" charset="-127"/>
              </a:rPr>
              <a:t>R2 </a:t>
            </a:r>
            <a:r>
              <a:rPr kumimoji="1" lang="en-US" altLang="ko-KR" b="1">
                <a:ea typeface="굴림" pitchFamily="50" charset="-127"/>
                <a:sym typeface="Symbol" pitchFamily="18" charset="2"/>
              </a:rPr>
              <a:t></a:t>
            </a:r>
            <a:r>
              <a:rPr kumimoji="1" lang="en-US" altLang="ko-KR" sz="2400" b="1">
                <a:latin typeface="Times New Roman" pitchFamily="18" charset="0"/>
                <a:ea typeface="굴림" pitchFamily="50" charset="-127"/>
              </a:rPr>
              <a:t> R1</a:t>
            </a:r>
          </a:p>
        </p:txBody>
      </p:sp>
      <p:sp>
        <p:nvSpPr>
          <p:cNvPr id="17415" name="Rectangle 48"/>
          <p:cNvSpPr>
            <a:spLocks noChangeArrowheads="1"/>
          </p:cNvSpPr>
          <p:nvPr/>
        </p:nvSpPr>
        <p:spPr bwMode="auto">
          <a:xfrm>
            <a:off x="2247900" y="2998788"/>
            <a:ext cx="3044825" cy="860425"/>
          </a:xfrm>
          <a:prstGeom prst="rect">
            <a:avLst/>
          </a:prstGeom>
          <a:noFill/>
          <a:ln w="12700">
            <a:noFill/>
            <a:miter lim="800000"/>
            <a:headEnd/>
            <a:tailEnd/>
          </a:ln>
        </p:spPr>
        <p:txBody>
          <a:bodyPr wrap="none" lIns="63500" tIns="25400" rIns="63500" bIns="25400">
            <a:spAutoFit/>
          </a:bodyPr>
          <a:lstStyle/>
          <a:p>
            <a:pPr defTabSz="762000">
              <a:lnSpc>
                <a:spcPct val="111000"/>
              </a:lnSpc>
            </a:pPr>
            <a:r>
              <a:rPr kumimoji="1" lang="en-US" altLang="ko-KR" sz="2400" b="1">
                <a:latin typeface="Times New Roman" pitchFamily="18" charset="0"/>
                <a:ea typeface="굴림" pitchFamily="50" charset="-127"/>
              </a:rPr>
              <a:t>BUS </a:t>
            </a:r>
            <a:r>
              <a:rPr kumimoji="1" lang="en-US" altLang="ko-KR" b="1">
                <a:ea typeface="굴림" pitchFamily="50" charset="-127"/>
                <a:sym typeface="Symbol" pitchFamily="18" charset="2"/>
              </a:rPr>
              <a:t></a:t>
            </a:r>
            <a:r>
              <a:rPr kumimoji="1" lang="en-US" altLang="ko-KR" sz="2400" b="1">
                <a:latin typeface="Times New Roman" pitchFamily="18" charset="0"/>
                <a:ea typeface="굴림" pitchFamily="50" charset="-127"/>
              </a:rPr>
              <a:t> R1, R2 </a:t>
            </a:r>
            <a:r>
              <a:rPr kumimoji="1" lang="en-US" altLang="ko-KR" sz="2400" b="1">
                <a:latin typeface="Times New Roman" pitchFamily="18" charset="0"/>
                <a:ea typeface="굴림" pitchFamily="50" charset="-127"/>
                <a:sym typeface="Symbol" pitchFamily="18" charset="2"/>
              </a:rPr>
              <a:t> BUS</a:t>
            </a:r>
          </a:p>
          <a:p>
            <a:pPr defTabSz="762000">
              <a:lnSpc>
                <a:spcPct val="111000"/>
              </a:lnSpc>
            </a:pPr>
            <a:endParaRPr kumimoji="1" lang="en-US" altLang="ko-KR" sz="2400" b="1">
              <a:latin typeface="Times New Roman" pitchFamily="18" charset="0"/>
              <a:ea typeface="굴림" pitchFamily="50" charset="-127"/>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2"/>
          <p:cNvSpPr>
            <a:spLocks noGrp="1"/>
          </p:cNvSpPr>
          <p:nvPr>
            <p:ph type="ftr" sz="quarter" idx="11"/>
          </p:nvPr>
        </p:nvSpPr>
        <p:spPr>
          <a:noFill/>
        </p:spPr>
        <p:txBody>
          <a:bodyPr/>
          <a:lstStyle/>
          <a:p>
            <a:r>
              <a:rPr lang="en-US"/>
              <a:t>Computer Organization MCA 107 by Ruby Dahiya</a:t>
            </a:r>
          </a:p>
        </p:txBody>
      </p:sp>
      <p:sp>
        <p:nvSpPr>
          <p:cNvPr id="18435" name="Slide Number Placeholder 3"/>
          <p:cNvSpPr>
            <a:spLocks noGrp="1"/>
          </p:cNvSpPr>
          <p:nvPr>
            <p:ph type="sldNum" sz="quarter" idx="12"/>
          </p:nvPr>
        </p:nvSpPr>
        <p:spPr>
          <a:noFill/>
        </p:spPr>
        <p:txBody>
          <a:bodyPr/>
          <a:lstStyle/>
          <a:p>
            <a:fld id="{CCFA0D4A-FC4F-46DF-B765-CA340B001C36}" type="slidenum">
              <a:rPr lang="en-US" smtClean="0"/>
              <a:pPr/>
              <a:t>29</a:t>
            </a:fld>
            <a:endParaRPr lang="en-US"/>
          </a:p>
        </p:txBody>
      </p:sp>
      <p:sp>
        <p:nvSpPr>
          <p:cNvPr id="18436" name="Rectangle 2"/>
          <p:cNvSpPr>
            <a:spLocks noGrp="1" noChangeArrowheads="1"/>
          </p:cNvSpPr>
          <p:nvPr>
            <p:ph type="title" idx="4294967295"/>
          </p:nvPr>
        </p:nvSpPr>
        <p:spPr>
          <a:xfrm>
            <a:off x="0" y="0"/>
            <a:ext cx="8810625" cy="728405"/>
          </a:xfrm>
          <a:noFill/>
        </p:spPr>
        <p:txBody>
          <a:bodyPr lIns="63500" tIns="25400" rIns="63500" bIns="25400" anchor="t">
            <a:spAutoFit/>
          </a:bodyPr>
          <a:lstStyle/>
          <a:p>
            <a:pPr eaLnBrk="1" hangingPunct="1"/>
            <a:r>
              <a:rPr lang="en-US" altLang="ko-KR" b="1" dirty="0">
                <a:solidFill>
                  <a:srgbClr val="FF0000"/>
                </a:solidFill>
                <a:ea typeface="굴림" pitchFamily="50" charset="-127"/>
              </a:rPr>
              <a:t>Memory (RAM)</a:t>
            </a:r>
          </a:p>
        </p:txBody>
      </p:sp>
      <p:sp>
        <p:nvSpPr>
          <p:cNvPr id="18437" name="Rectangle 4"/>
          <p:cNvSpPr>
            <a:spLocks noGrp="1" noChangeArrowheads="1"/>
          </p:cNvSpPr>
          <p:nvPr>
            <p:ph type="body" idx="4294967295"/>
          </p:nvPr>
        </p:nvSpPr>
        <p:spPr>
          <a:xfrm>
            <a:off x="390525" y="685800"/>
            <a:ext cx="8296275" cy="5486400"/>
          </a:xfrm>
        </p:spPr>
        <p:txBody>
          <a:bodyPr>
            <a:normAutofit/>
          </a:bodyPr>
          <a:lstStyle/>
          <a:p>
            <a:pPr marL="285750" indent="-285750" defTabSz="762000" eaLnBrk="1" hangingPunct="1"/>
            <a:r>
              <a:rPr lang="en-US" altLang="ko-KR" sz="2400" dirty="0">
                <a:latin typeface="Times New Roman" pitchFamily="18" charset="0"/>
                <a:ea typeface="굴림" pitchFamily="50" charset="-127"/>
                <a:sym typeface="Symbol" pitchFamily="18" charset="2"/>
              </a:rPr>
              <a:t>Memory (RAM) can be thought as a sequential circuits containing some number of registers</a:t>
            </a:r>
          </a:p>
          <a:p>
            <a:pPr marL="285750" indent="-285750" defTabSz="762000" eaLnBrk="1" hangingPunct="1"/>
            <a:r>
              <a:rPr lang="en-US" altLang="ko-KR" sz="2400" dirty="0">
                <a:latin typeface="Times New Roman" pitchFamily="18" charset="0"/>
                <a:ea typeface="굴림" pitchFamily="50" charset="-127"/>
                <a:sym typeface="Symbol" pitchFamily="18" charset="2"/>
              </a:rPr>
              <a:t>These registers hold the </a:t>
            </a:r>
            <a:r>
              <a:rPr lang="en-US" altLang="ko-KR" sz="2400" i="1" dirty="0">
                <a:latin typeface="Times New Roman" pitchFamily="18" charset="0"/>
                <a:ea typeface="굴림" pitchFamily="50" charset="-127"/>
                <a:sym typeface="Symbol" pitchFamily="18" charset="2"/>
              </a:rPr>
              <a:t>words</a:t>
            </a:r>
            <a:r>
              <a:rPr lang="en-US" altLang="ko-KR" sz="2400" dirty="0">
                <a:latin typeface="Times New Roman" pitchFamily="18" charset="0"/>
                <a:ea typeface="굴림" pitchFamily="50" charset="-127"/>
                <a:sym typeface="Symbol" pitchFamily="18" charset="2"/>
              </a:rPr>
              <a:t> of memory</a:t>
            </a:r>
          </a:p>
          <a:p>
            <a:pPr marL="285750" indent="-285750" defTabSz="762000" eaLnBrk="1" hangingPunct="1"/>
            <a:r>
              <a:rPr lang="en-US" altLang="ko-KR" sz="2400" dirty="0">
                <a:latin typeface="Times New Roman" pitchFamily="18" charset="0"/>
                <a:ea typeface="굴림" pitchFamily="50" charset="-127"/>
                <a:sym typeface="Symbol" pitchFamily="18" charset="2"/>
              </a:rPr>
              <a:t>Each of the r registers is indicated by an </a:t>
            </a:r>
            <a:r>
              <a:rPr lang="en-US" altLang="ko-KR" sz="2400" i="1" dirty="0">
                <a:latin typeface="Times New Roman" pitchFamily="18" charset="0"/>
                <a:ea typeface="굴림" pitchFamily="50" charset="-127"/>
                <a:sym typeface="Symbol" pitchFamily="18" charset="2"/>
              </a:rPr>
              <a:t>address</a:t>
            </a:r>
            <a:r>
              <a:rPr lang="en-US" altLang="ko-KR" sz="2400" dirty="0">
                <a:latin typeface="Times New Roman" pitchFamily="18" charset="0"/>
                <a:ea typeface="굴림" pitchFamily="50" charset="-127"/>
                <a:sym typeface="Symbol" pitchFamily="18" charset="2"/>
              </a:rPr>
              <a:t> range from 0 to r-1and each register (word) can hold n bits of data</a:t>
            </a:r>
          </a:p>
          <a:p>
            <a:pPr marL="285750" indent="-285750" defTabSz="762000" eaLnBrk="1" hangingPunct="1"/>
            <a:r>
              <a:rPr lang="en-US" altLang="ko-KR" sz="2400" dirty="0">
                <a:latin typeface="Times New Roman" pitchFamily="18" charset="0"/>
                <a:ea typeface="굴림" pitchFamily="50" charset="-127"/>
                <a:sym typeface="Symbol" pitchFamily="18" charset="2"/>
              </a:rPr>
              <a:t>Assume the RAM contains r = 2k words. It needs the following</a:t>
            </a:r>
          </a:p>
          <a:p>
            <a:pPr marL="685800" lvl="1" indent="-228600" defTabSz="762000" eaLnBrk="1" hangingPunct="1"/>
            <a:r>
              <a:rPr lang="en-US" altLang="ko-KR" sz="2400" dirty="0">
                <a:latin typeface="Times New Roman" pitchFamily="18" charset="0"/>
                <a:ea typeface="굴림" pitchFamily="50" charset="-127"/>
                <a:sym typeface="Symbol" pitchFamily="18" charset="2"/>
              </a:rPr>
              <a:t>n data input lines</a:t>
            </a:r>
          </a:p>
          <a:p>
            <a:pPr marL="685800" lvl="1" indent="-228600" defTabSz="762000" eaLnBrk="1" hangingPunct="1"/>
            <a:r>
              <a:rPr lang="en-US" altLang="ko-KR" sz="2400" dirty="0">
                <a:latin typeface="Times New Roman" pitchFamily="18" charset="0"/>
                <a:ea typeface="굴림" pitchFamily="50" charset="-127"/>
                <a:sym typeface="Symbol" pitchFamily="18" charset="2"/>
              </a:rPr>
              <a:t>n data output lines</a:t>
            </a:r>
          </a:p>
          <a:p>
            <a:pPr marL="685800" lvl="1" indent="-228600" defTabSz="762000" eaLnBrk="1" hangingPunct="1"/>
            <a:r>
              <a:rPr lang="en-US" altLang="ko-KR" sz="2400" dirty="0">
                <a:latin typeface="Times New Roman" pitchFamily="18" charset="0"/>
                <a:ea typeface="굴림" pitchFamily="50" charset="-127"/>
                <a:sym typeface="Symbol" pitchFamily="18" charset="2"/>
              </a:rPr>
              <a:t>k address lines</a:t>
            </a:r>
          </a:p>
          <a:p>
            <a:pPr marL="685800" lvl="1" indent="-228600" defTabSz="762000" eaLnBrk="1" hangingPunct="1"/>
            <a:r>
              <a:rPr lang="en-US" altLang="ko-KR" sz="2400" dirty="0">
                <a:latin typeface="Times New Roman" pitchFamily="18" charset="0"/>
                <a:ea typeface="굴림" pitchFamily="50" charset="-127"/>
                <a:sym typeface="Symbol" pitchFamily="18" charset="2"/>
              </a:rPr>
              <a:t>A Read control line</a:t>
            </a:r>
          </a:p>
          <a:p>
            <a:pPr marL="685800" lvl="1" indent="-228600" defTabSz="762000" eaLnBrk="1" hangingPunct="1"/>
            <a:r>
              <a:rPr lang="en-US" altLang="ko-KR" sz="2400" dirty="0">
                <a:latin typeface="Times New Roman" pitchFamily="18" charset="0"/>
                <a:ea typeface="굴림" pitchFamily="50" charset="-127"/>
                <a:sym typeface="Symbol" pitchFamily="18" charset="2"/>
              </a:rPr>
              <a:t>A Write control line</a:t>
            </a:r>
          </a:p>
        </p:txBody>
      </p:sp>
      <p:grpSp>
        <p:nvGrpSpPr>
          <p:cNvPr id="2" name="Group 5"/>
          <p:cNvGrpSpPr>
            <a:grpSpLocks/>
          </p:cNvGrpSpPr>
          <p:nvPr/>
        </p:nvGrpSpPr>
        <p:grpSpPr bwMode="auto">
          <a:xfrm>
            <a:off x="4038600" y="3428999"/>
            <a:ext cx="4526499" cy="2704968"/>
            <a:chOff x="3044" y="2172"/>
            <a:chExt cx="2217" cy="1763"/>
          </a:xfrm>
        </p:grpSpPr>
        <p:sp>
          <p:nvSpPr>
            <p:cNvPr id="18439" name="Rectangle 6"/>
            <p:cNvSpPr>
              <a:spLocks noChangeArrowheads="1"/>
            </p:cNvSpPr>
            <p:nvPr/>
          </p:nvSpPr>
          <p:spPr bwMode="auto">
            <a:xfrm>
              <a:off x="4092" y="2766"/>
              <a:ext cx="918" cy="654"/>
            </a:xfrm>
            <a:prstGeom prst="rect">
              <a:avLst/>
            </a:prstGeom>
            <a:noFill/>
            <a:ln w="12700">
              <a:solidFill>
                <a:schemeClr val="tx1"/>
              </a:solidFill>
              <a:miter lim="800000"/>
              <a:headEnd/>
              <a:tailEnd/>
            </a:ln>
          </p:spPr>
          <p:txBody>
            <a:bodyPr wrap="none" anchor="ctr"/>
            <a:lstStyle/>
            <a:p>
              <a:pPr>
                <a:lnSpc>
                  <a:spcPct val="90000"/>
                </a:lnSpc>
              </a:pPr>
              <a:endParaRPr kumimoji="1" lang="en-US" sz="2400" b="1">
                <a:solidFill>
                  <a:srgbClr val="000000"/>
                </a:solidFill>
                <a:ea typeface="굴림" pitchFamily="50" charset="-127"/>
              </a:endParaRPr>
            </a:p>
          </p:txBody>
        </p:sp>
        <p:sp>
          <p:nvSpPr>
            <p:cNvPr id="18440" name="Line 7"/>
            <p:cNvSpPr>
              <a:spLocks noChangeShapeType="1"/>
            </p:cNvSpPr>
            <p:nvPr/>
          </p:nvSpPr>
          <p:spPr bwMode="auto">
            <a:xfrm>
              <a:off x="4566" y="2352"/>
              <a:ext cx="0" cy="414"/>
            </a:xfrm>
            <a:prstGeom prst="line">
              <a:avLst/>
            </a:prstGeom>
            <a:noFill/>
            <a:ln w="12700">
              <a:solidFill>
                <a:schemeClr val="tx1"/>
              </a:solidFill>
              <a:round/>
              <a:headEnd/>
              <a:tailEnd type="triangle" w="med" len="med"/>
            </a:ln>
          </p:spPr>
          <p:txBody>
            <a:bodyPr wrap="none"/>
            <a:lstStyle/>
            <a:p>
              <a:endParaRPr lang="en-US" sz="2400"/>
            </a:p>
          </p:txBody>
        </p:sp>
        <p:sp>
          <p:nvSpPr>
            <p:cNvPr id="18441" name="Text Box 8"/>
            <p:cNvSpPr txBox="1">
              <a:spLocks noChangeArrowheads="1"/>
            </p:cNvSpPr>
            <p:nvPr/>
          </p:nvSpPr>
          <p:spPr bwMode="auto">
            <a:xfrm>
              <a:off x="4077" y="2172"/>
              <a:ext cx="1061" cy="277"/>
            </a:xfrm>
            <a:prstGeom prst="rect">
              <a:avLst/>
            </a:prstGeom>
            <a:noFill/>
            <a:ln w="25400">
              <a:noFill/>
              <a:miter lim="800000"/>
              <a:headEnd/>
              <a:tailEnd/>
            </a:ln>
          </p:spPr>
          <p:txBody>
            <a:bodyPr wrap="none">
              <a:spAutoFit/>
            </a:bodyPr>
            <a:lstStyle/>
            <a:p>
              <a:pPr algn="ctr">
                <a:lnSpc>
                  <a:spcPct val="90000"/>
                </a:lnSpc>
              </a:pPr>
              <a:r>
                <a:rPr kumimoji="1" lang="en-US" altLang="ko-KR" sz="2400" b="1" dirty="0">
                  <a:solidFill>
                    <a:srgbClr val="000000"/>
                  </a:solidFill>
                  <a:ea typeface="굴림" pitchFamily="50" charset="-127"/>
                </a:rPr>
                <a:t>data input lines</a:t>
              </a:r>
            </a:p>
          </p:txBody>
        </p:sp>
        <p:sp>
          <p:nvSpPr>
            <p:cNvPr id="18442" name="Line 9"/>
            <p:cNvSpPr>
              <a:spLocks noChangeShapeType="1"/>
            </p:cNvSpPr>
            <p:nvPr/>
          </p:nvSpPr>
          <p:spPr bwMode="auto">
            <a:xfrm>
              <a:off x="4578" y="3426"/>
              <a:ext cx="0" cy="270"/>
            </a:xfrm>
            <a:prstGeom prst="line">
              <a:avLst/>
            </a:prstGeom>
            <a:noFill/>
            <a:ln w="12700">
              <a:solidFill>
                <a:schemeClr val="tx1"/>
              </a:solidFill>
              <a:round/>
              <a:headEnd/>
              <a:tailEnd type="triangle" w="med" len="med"/>
            </a:ln>
          </p:spPr>
          <p:txBody>
            <a:bodyPr wrap="none"/>
            <a:lstStyle/>
            <a:p>
              <a:endParaRPr lang="en-US" sz="2400"/>
            </a:p>
          </p:txBody>
        </p:sp>
        <p:sp>
          <p:nvSpPr>
            <p:cNvPr id="18443" name="Text Box 10"/>
            <p:cNvSpPr txBox="1">
              <a:spLocks noChangeArrowheads="1"/>
            </p:cNvSpPr>
            <p:nvPr/>
          </p:nvSpPr>
          <p:spPr bwMode="auto">
            <a:xfrm>
              <a:off x="4103" y="3658"/>
              <a:ext cx="1158" cy="277"/>
            </a:xfrm>
            <a:prstGeom prst="rect">
              <a:avLst/>
            </a:prstGeom>
            <a:noFill/>
            <a:ln w="25400">
              <a:noFill/>
              <a:miter lim="800000"/>
              <a:headEnd/>
              <a:tailEnd/>
            </a:ln>
          </p:spPr>
          <p:txBody>
            <a:bodyPr wrap="none">
              <a:spAutoFit/>
            </a:bodyPr>
            <a:lstStyle/>
            <a:p>
              <a:pPr algn="ctr">
                <a:lnSpc>
                  <a:spcPct val="90000"/>
                </a:lnSpc>
              </a:pPr>
              <a:r>
                <a:rPr kumimoji="1" lang="en-US" altLang="ko-KR" sz="2400" b="1">
                  <a:solidFill>
                    <a:srgbClr val="000000"/>
                  </a:solidFill>
                  <a:ea typeface="굴림" pitchFamily="50" charset="-127"/>
                </a:rPr>
                <a:t>data output lines</a:t>
              </a:r>
            </a:p>
          </p:txBody>
        </p:sp>
        <p:sp>
          <p:nvSpPr>
            <p:cNvPr id="18444" name="Line 11"/>
            <p:cNvSpPr>
              <a:spLocks noChangeShapeType="1"/>
            </p:cNvSpPr>
            <p:nvPr/>
          </p:nvSpPr>
          <p:spPr bwMode="auto">
            <a:xfrm flipH="1">
              <a:off x="4542" y="2520"/>
              <a:ext cx="48" cy="72"/>
            </a:xfrm>
            <a:prstGeom prst="line">
              <a:avLst/>
            </a:prstGeom>
            <a:noFill/>
            <a:ln w="12700">
              <a:solidFill>
                <a:schemeClr val="tx1"/>
              </a:solidFill>
              <a:round/>
              <a:headEnd/>
              <a:tailEnd/>
            </a:ln>
          </p:spPr>
          <p:txBody>
            <a:bodyPr wrap="none"/>
            <a:lstStyle/>
            <a:p>
              <a:endParaRPr lang="en-US" sz="2400"/>
            </a:p>
          </p:txBody>
        </p:sp>
        <p:sp>
          <p:nvSpPr>
            <p:cNvPr id="18445" name="Text Box 12"/>
            <p:cNvSpPr txBox="1">
              <a:spLocks noChangeArrowheads="1"/>
            </p:cNvSpPr>
            <p:nvPr/>
          </p:nvSpPr>
          <p:spPr bwMode="auto">
            <a:xfrm>
              <a:off x="4586" y="2448"/>
              <a:ext cx="171" cy="277"/>
            </a:xfrm>
            <a:prstGeom prst="rect">
              <a:avLst/>
            </a:prstGeom>
            <a:noFill/>
            <a:ln w="25400">
              <a:noFill/>
              <a:miter lim="800000"/>
              <a:headEnd/>
              <a:tailEnd/>
            </a:ln>
          </p:spPr>
          <p:txBody>
            <a:bodyPr wrap="none">
              <a:spAutoFit/>
            </a:bodyPr>
            <a:lstStyle/>
            <a:p>
              <a:pPr>
                <a:lnSpc>
                  <a:spcPct val="90000"/>
                </a:lnSpc>
              </a:pPr>
              <a:r>
                <a:rPr kumimoji="1" lang="en-US" altLang="ko-KR" sz="2400" b="1">
                  <a:solidFill>
                    <a:srgbClr val="000000"/>
                  </a:solidFill>
                  <a:ea typeface="굴림" pitchFamily="50" charset="-127"/>
                </a:rPr>
                <a:t>n</a:t>
              </a:r>
            </a:p>
          </p:txBody>
        </p:sp>
        <p:sp>
          <p:nvSpPr>
            <p:cNvPr id="18446" name="Line 13"/>
            <p:cNvSpPr>
              <a:spLocks noChangeShapeType="1"/>
            </p:cNvSpPr>
            <p:nvPr/>
          </p:nvSpPr>
          <p:spPr bwMode="auto">
            <a:xfrm flipH="1">
              <a:off x="4552" y="3526"/>
              <a:ext cx="48" cy="72"/>
            </a:xfrm>
            <a:prstGeom prst="line">
              <a:avLst/>
            </a:prstGeom>
            <a:noFill/>
            <a:ln w="12700">
              <a:solidFill>
                <a:schemeClr val="tx1"/>
              </a:solidFill>
              <a:round/>
              <a:headEnd/>
              <a:tailEnd/>
            </a:ln>
          </p:spPr>
          <p:txBody>
            <a:bodyPr wrap="none"/>
            <a:lstStyle/>
            <a:p>
              <a:endParaRPr lang="en-US" sz="2400"/>
            </a:p>
          </p:txBody>
        </p:sp>
        <p:sp>
          <p:nvSpPr>
            <p:cNvPr id="18447" name="Text Box 14"/>
            <p:cNvSpPr txBox="1">
              <a:spLocks noChangeArrowheads="1"/>
            </p:cNvSpPr>
            <p:nvPr/>
          </p:nvSpPr>
          <p:spPr bwMode="auto">
            <a:xfrm>
              <a:off x="4596" y="3454"/>
              <a:ext cx="171" cy="277"/>
            </a:xfrm>
            <a:prstGeom prst="rect">
              <a:avLst/>
            </a:prstGeom>
            <a:noFill/>
            <a:ln w="25400">
              <a:noFill/>
              <a:miter lim="800000"/>
              <a:headEnd/>
              <a:tailEnd/>
            </a:ln>
          </p:spPr>
          <p:txBody>
            <a:bodyPr wrap="none">
              <a:spAutoFit/>
            </a:bodyPr>
            <a:lstStyle/>
            <a:p>
              <a:pPr>
                <a:lnSpc>
                  <a:spcPct val="90000"/>
                </a:lnSpc>
              </a:pPr>
              <a:r>
                <a:rPr kumimoji="1" lang="en-US" altLang="ko-KR" sz="2400" b="1">
                  <a:solidFill>
                    <a:srgbClr val="000000"/>
                  </a:solidFill>
                  <a:ea typeface="굴림" pitchFamily="50" charset="-127"/>
                </a:rPr>
                <a:t>n</a:t>
              </a:r>
            </a:p>
          </p:txBody>
        </p:sp>
        <p:sp>
          <p:nvSpPr>
            <p:cNvPr id="18448" name="Line 15"/>
            <p:cNvSpPr>
              <a:spLocks noChangeShapeType="1"/>
            </p:cNvSpPr>
            <p:nvPr/>
          </p:nvSpPr>
          <p:spPr bwMode="auto">
            <a:xfrm>
              <a:off x="3468" y="2880"/>
              <a:ext cx="618" cy="0"/>
            </a:xfrm>
            <a:prstGeom prst="line">
              <a:avLst/>
            </a:prstGeom>
            <a:noFill/>
            <a:ln w="12700">
              <a:solidFill>
                <a:schemeClr val="tx1"/>
              </a:solidFill>
              <a:round/>
              <a:headEnd/>
              <a:tailEnd type="triangle" w="med" len="med"/>
            </a:ln>
          </p:spPr>
          <p:txBody>
            <a:bodyPr wrap="none"/>
            <a:lstStyle/>
            <a:p>
              <a:endParaRPr lang="en-US" sz="2400"/>
            </a:p>
          </p:txBody>
        </p:sp>
        <p:sp>
          <p:nvSpPr>
            <p:cNvPr id="18449" name="Line 16"/>
            <p:cNvSpPr>
              <a:spLocks noChangeShapeType="1"/>
            </p:cNvSpPr>
            <p:nvPr/>
          </p:nvSpPr>
          <p:spPr bwMode="auto">
            <a:xfrm flipH="1">
              <a:off x="3902" y="2852"/>
              <a:ext cx="48" cy="72"/>
            </a:xfrm>
            <a:prstGeom prst="line">
              <a:avLst/>
            </a:prstGeom>
            <a:noFill/>
            <a:ln w="12700">
              <a:solidFill>
                <a:schemeClr val="tx1"/>
              </a:solidFill>
              <a:round/>
              <a:headEnd/>
              <a:tailEnd/>
            </a:ln>
          </p:spPr>
          <p:txBody>
            <a:bodyPr wrap="none"/>
            <a:lstStyle/>
            <a:p>
              <a:endParaRPr lang="en-US" sz="2400"/>
            </a:p>
          </p:txBody>
        </p:sp>
        <p:sp>
          <p:nvSpPr>
            <p:cNvPr id="18450" name="Text Box 17"/>
            <p:cNvSpPr txBox="1">
              <a:spLocks noChangeArrowheads="1"/>
            </p:cNvSpPr>
            <p:nvPr/>
          </p:nvSpPr>
          <p:spPr bwMode="auto">
            <a:xfrm>
              <a:off x="3772" y="2864"/>
              <a:ext cx="163" cy="277"/>
            </a:xfrm>
            <a:prstGeom prst="rect">
              <a:avLst/>
            </a:prstGeom>
            <a:noFill/>
            <a:ln w="25400">
              <a:noFill/>
              <a:miter lim="800000"/>
              <a:headEnd/>
              <a:tailEnd/>
            </a:ln>
          </p:spPr>
          <p:txBody>
            <a:bodyPr wrap="none">
              <a:spAutoFit/>
            </a:bodyPr>
            <a:lstStyle/>
            <a:p>
              <a:pPr>
                <a:lnSpc>
                  <a:spcPct val="90000"/>
                </a:lnSpc>
              </a:pPr>
              <a:r>
                <a:rPr kumimoji="1" lang="en-US" altLang="ko-KR" sz="2400" b="1">
                  <a:solidFill>
                    <a:srgbClr val="000000"/>
                  </a:solidFill>
                  <a:ea typeface="굴림" pitchFamily="50" charset="-127"/>
                </a:rPr>
                <a:t>k</a:t>
              </a:r>
            </a:p>
          </p:txBody>
        </p:sp>
        <p:sp>
          <p:nvSpPr>
            <p:cNvPr id="18451" name="Text Box 18"/>
            <p:cNvSpPr txBox="1">
              <a:spLocks noChangeArrowheads="1"/>
            </p:cNvSpPr>
            <p:nvPr/>
          </p:nvSpPr>
          <p:spPr bwMode="auto">
            <a:xfrm>
              <a:off x="3044" y="2706"/>
              <a:ext cx="901" cy="277"/>
            </a:xfrm>
            <a:prstGeom prst="rect">
              <a:avLst/>
            </a:prstGeom>
            <a:noFill/>
            <a:ln w="25400">
              <a:noFill/>
              <a:miter lim="800000"/>
              <a:headEnd/>
              <a:tailEnd/>
            </a:ln>
          </p:spPr>
          <p:txBody>
            <a:bodyPr wrap="none">
              <a:spAutoFit/>
            </a:bodyPr>
            <a:lstStyle/>
            <a:p>
              <a:pPr>
                <a:lnSpc>
                  <a:spcPct val="90000"/>
                </a:lnSpc>
              </a:pPr>
              <a:r>
                <a:rPr kumimoji="1" lang="en-US" altLang="ko-KR" sz="2400" b="1">
                  <a:solidFill>
                    <a:srgbClr val="000000"/>
                  </a:solidFill>
                  <a:ea typeface="굴림" pitchFamily="50" charset="-127"/>
                </a:rPr>
                <a:t>address lines</a:t>
              </a:r>
            </a:p>
          </p:txBody>
        </p:sp>
        <p:sp>
          <p:nvSpPr>
            <p:cNvPr id="18452" name="Text Box 19"/>
            <p:cNvSpPr txBox="1">
              <a:spLocks noChangeArrowheads="1"/>
            </p:cNvSpPr>
            <p:nvPr/>
          </p:nvSpPr>
          <p:spPr bwMode="auto">
            <a:xfrm>
              <a:off x="3134" y="3006"/>
              <a:ext cx="405" cy="277"/>
            </a:xfrm>
            <a:prstGeom prst="rect">
              <a:avLst/>
            </a:prstGeom>
            <a:noFill/>
            <a:ln w="25400">
              <a:noFill/>
              <a:miter lim="800000"/>
              <a:headEnd/>
              <a:tailEnd/>
            </a:ln>
          </p:spPr>
          <p:txBody>
            <a:bodyPr wrap="none">
              <a:spAutoFit/>
            </a:bodyPr>
            <a:lstStyle/>
            <a:p>
              <a:pPr>
                <a:lnSpc>
                  <a:spcPct val="90000"/>
                </a:lnSpc>
              </a:pPr>
              <a:r>
                <a:rPr kumimoji="1" lang="en-US" altLang="ko-KR" sz="2400" b="1">
                  <a:solidFill>
                    <a:srgbClr val="000000"/>
                  </a:solidFill>
                  <a:ea typeface="굴림" pitchFamily="50" charset="-127"/>
                </a:rPr>
                <a:t>Read</a:t>
              </a:r>
            </a:p>
          </p:txBody>
        </p:sp>
        <p:sp>
          <p:nvSpPr>
            <p:cNvPr id="18453" name="Text Box 20"/>
            <p:cNvSpPr txBox="1">
              <a:spLocks noChangeArrowheads="1"/>
            </p:cNvSpPr>
            <p:nvPr/>
          </p:nvSpPr>
          <p:spPr bwMode="auto">
            <a:xfrm>
              <a:off x="3134" y="3234"/>
              <a:ext cx="440" cy="277"/>
            </a:xfrm>
            <a:prstGeom prst="rect">
              <a:avLst/>
            </a:prstGeom>
            <a:noFill/>
            <a:ln w="25400">
              <a:noFill/>
              <a:miter lim="800000"/>
              <a:headEnd/>
              <a:tailEnd/>
            </a:ln>
          </p:spPr>
          <p:txBody>
            <a:bodyPr wrap="none">
              <a:spAutoFit/>
            </a:bodyPr>
            <a:lstStyle/>
            <a:p>
              <a:pPr>
                <a:lnSpc>
                  <a:spcPct val="90000"/>
                </a:lnSpc>
              </a:pPr>
              <a:r>
                <a:rPr kumimoji="1" lang="en-US" altLang="ko-KR" sz="2400" b="1">
                  <a:solidFill>
                    <a:srgbClr val="000000"/>
                  </a:solidFill>
                  <a:ea typeface="굴림" pitchFamily="50" charset="-127"/>
                </a:rPr>
                <a:t>Write</a:t>
              </a:r>
            </a:p>
          </p:txBody>
        </p:sp>
        <p:sp>
          <p:nvSpPr>
            <p:cNvPr id="18454" name="Line 21"/>
            <p:cNvSpPr>
              <a:spLocks noChangeShapeType="1"/>
            </p:cNvSpPr>
            <p:nvPr/>
          </p:nvSpPr>
          <p:spPr bwMode="auto">
            <a:xfrm>
              <a:off x="3472" y="3130"/>
              <a:ext cx="618" cy="0"/>
            </a:xfrm>
            <a:prstGeom prst="line">
              <a:avLst/>
            </a:prstGeom>
            <a:noFill/>
            <a:ln w="12700">
              <a:solidFill>
                <a:schemeClr val="tx1"/>
              </a:solidFill>
              <a:round/>
              <a:headEnd/>
              <a:tailEnd type="triangle" w="med" len="med"/>
            </a:ln>
          </p:spPr>
          <p:txBody>
            <a:bodyPr wrap="none"/>
            <a:lstStyle/>
            <a:p>
              <a:endParaRPr lang="en-US" sz="2400"/>
            </a:p>
          </p:txBody>
        </p:sp>
        <p:sp>
          <p:nvSpPr>
            <p:cNvPr id="18455" name="Line 22"/>
            <p:cNvSpPr>
              <a:spLocks noChangeShapeType="1"/>
            </p:cNvSpPr>
            <p:nvPr/>
          </p:nvSpPr>
          <p:spPr bwMode="auto">
            <a:xfrm>
              <a:off x="3476" y="3350"/>
              <a:ext cx="618" cy="0"/>
            </a:xfrm>
            <a:prstGeom prst="line">
              <a:avLst/>
            </a:prstGeom>
            <a:noFill/>
            <a:ln w="12700">
              <a:solidFill>
                <a:schemeClr val="tx1"/>
              </a:solidFill>
              <a:round/>
              <a:headEnd/>
              <a:tailEnd type="triangle" w="med" len="med"/>
            </a:ln>
          </p:spPr>
          <p:txBody>
            <a:bodyPr wrap="none"/>
            <a:lstStyle/>
            <a:p>
              <a:endParaRPr lang="en-US" sz="2400"/>
            </a:p>
          </p:txBody>
        </p:sp>
        <p:sp>
          <p:nvSpPr>
            <p:cNvPr id="18456" name="Text Box 23"/>
            <p:cNvSpPr txBox="1">
              <a:spLocks noChangeArrowheads="1"/>
            </p:cNvSpPr>
            <p:nvPr/>
          </p:nvSpPr>
          <p:spPr bwMode="auto">
            <a:xfrm>
              <a:off x="4352" y="2893"/>
              <a:ext cx="444" cy="493"/>
            </a:xfrm>
            <a:prstGeom prst="rect">
              <a:avLst/>
            </a:prstGeom>
            <a:noFill/>
            <a:ln w="25400">
              <a:noFill/>
              <a:miter lim="800000"/>
              <a:headEnd/>
              <a:tailEnd/>
            </a:ln>
          </p:spPr>
          <p:txBody>
            <a:bodyPr>
              <a:spAutoFit/>
            </a:bodyPr>
            <a:lstStyle/>
            <a:p>
              <a:pPr algn="ctr">
                <a:lnSpc>
                  <a:spcPct val="90000"/>
                </a:lnSpc>
              </a:pPr>
              <a:r>
                <a:rPr kumimoji="1" lang="en-US" altLang="ko-KR" sz="2400" b="1" dirty="0">
                  <a:solidFill>
                    <a:srgbClr val="000000"/>
                  </a:solidFill>
                  <a:ea typeface="굴림" pitchFamily="50" charset="-127"/>
                </a:rPr>
                <a:t>RAM</a:t>
              </a:r>
            </a:p>
            <a:p>
              <a:pPr algn="ctr">
                <a:lnSpc>
                  <a:spcPct val="90000"/>
                </a:lnSpc>
              </a:pPr>
              <a:r>
                <a:rPr kumimoji="1" lang="en-US" altLang="ko-KR" sz="2400" b="1" dirty="0">
                  <a:solidFill>
                    <a:srgbClr val="000000"/>
                  </a:solidFill>
                  <a:ea typeface="굴림" pitchFamily="50" charset="-127"/>
                </a:rPr>
                <a:t>unit</a:t>
              </a:r>
            </a:p>
          </p:txBody>
        </p:sp>
      </p:gr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b="1" dirty="0">
                <a:solidFill>
                  <a:srgbClr val="FF0000"/>
                </a:solidFill>
              </a:rPr>
              <a:t>What is Computer Design?</a:t>
            </a:r>
          </a:p>
        </p:txBody>
      </p:sp>
      <p:sp>
        <p:nvSpPr>
          <p:cNvPr id="57347" name="Rectangle 3"/>
          <p:cNvSpPr>
            <a:spLocks noGrp="1" noChangeArrowheads="1"/>
          </p:cNvSpPr>
          <p:nvPr>
            <p:ph type="body" idx="1"/>
          </p:nvPr>
        </p:nvSpPr>
        <p:spPr/>
        <p:txBody>
          <a:bodyPr>
            <a:noAutofit/>
          </a:bodyPr>
          <a:lstStyle/>
          <a:p>
            <a:r>
              <a:rPr lang="en-US" sz="4000" dirty="0"/>
              <a:t>Computer design is concerned with the hardware design of the computer.</a:t>
            </a:r>
          </a:p>
          <a:p>
            <a:r>
              <a:rPr lang="en-US" sz="4000" dirty="0"/>
              <a:t>With the formulated computer specifications, a designer has to develop hardware for the system.</a:t>
            </a:r>
          </a:p>
          <a:p>
            <a:pPr>
              <a:buFontTx/>
              <a:buNone/>
            </a:pPr>
            <a:endParaRPr lang="en-US" sz="4000" dirty="0"/>
          </a:p>
          <a:p>
            <a:pPr>
              <a:buFontTx/>
              <a:buNone/>
            </a:pPr>
            <a:endParaRPr lang="en-US" sz="4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Footer Placeholder 4"/>
          <p:cNvSpPr>
            <a:spLocks noGrp="1"/>
          </p:cNvSpPr>
          <p:nvPr>
            <p:ph type="ftr" sz="quarter" idx="11"/>
          </p:nvPr>
        </p:nvSpPr>
        <p:spPr/>
        <p:txBody>
          <a:bodyPr/>
          <a:lstStyle/>
          <a:p>
            <a:r>
              <a:rPr lang="en-US"/>
              <a:t>Computer Architecture BCA-203 by Ruby Dahiya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2"/>
          <p:cNvSpPr>
            <a:spLocks noGrp="1"/>
          </p:cNvSpPr>
          <p:nvPr>
            <p:ph type="ftr" sz="quarter" idx="11"/>
          </p:nvPr>
        </p:nvSpPr>
        <p:spPr>
          <a:noFill/>
        </p:spPr>
        <p:txBody>
          <a:bodyPr/>
          <a:lstStyle/>
          <a:p>
            <a:r>
              <a:rPr lang="en-US"/>
              <a:t>Computer Organization MCA 107 by Ruby Dahiya</a:t>
            </a:r>
          </a:p>
        </p:txBody>
      </p:sp>
      <p:sp>
        <p:nvSpPr>
          <p:cNvPr id="19459" name="Slide Number Placeholder 3"/>
          <p:cNvSpPr>
            <a:spLocks noGrp="1"/>
          </p:cNvSpPr>
          <p:nvPr>
            <p:ph type="sldNum" sz="quarter" idx="12"/>
          </p:nvPr>
        </p:nvSpPr>
        <p:spPr>
          <a:noFill/>
        </p:spPr>
        <p:txBody>
          <a:bodyPr/>
          <a:lstStyle/>
          <a:p>
            <a:fld id="{62F2D453-7B80-4226-8655-7EFC99DDB78E}" type="slidenum">
              <a:rPr lang="en-US" smtClean="0"/>
              <a:pPr/>
              <a:t>30</a:t>
            </a:fld>
            <a:endParaRPr lang="en-US"/>
          </a:p>
        </p:txBody>
      </p:sp>
      <p:sp>
        <p:nvSpPr>
          <p:cNvPr id="19460" name="Rectangle 2"/>
          <p:cNvSpPr>
            <a:spLocks noGrp="1" noChangeArrowheads="1"/>
          </p:cNvSpPr>
          <p:nvPr>
            <p:ph type="title" idx="4294967295"/>
          </p:nvPr>
        </p:nvSpPr>
        <p:spPr>
          <a:xfrm>
            <a:off x="0" y="293688"/>
            <a:ext cx="8810625" cy="605294"/>
          </a:xfrm>
          <a:noFill/>
        </p:spPr>
        <p:txBody>
          <a:bodyPr lIns="63500" tIns="25400" rIns="63500" bIns="25400" anchor="t">
            <a:spAutoFit/>
          </a:bodyPr>
          <a:lstStyle/>
          <a:p>
            <a:pPr eaLnBrk="1" hangingPunct="1"/>
            <a:r>
              <a:rPr lang="en-US" altLang="ko-KR" sz="3600" b="1" dirty="0">
                <a:solidFill>
                  <a:srgbClr val="FF0000"/>
                </a:solidFill>
                <a:latin typeface="Times New Roman" pitchFamily="18" charset="0"/>
                <a:ea typeface="굴림" pitchFamily="50" charset="-127"/>
                <a:cs typeface="Times New Roman" pitchFamily="18" charset="0"/>
              </a:rPr>
              <a:t>Memory  Transfer</a:t>
            </a:r>
          </a:p>
        </p:txBody>
      </p:sp>
      <p:sp>
        <p:nvSpPr>
          <p:cNvPr id="19461" name="Rectangle 22"/>
          <p:cNvSpPr>
            <a:spLocks noGrp="1" noChangeArrowheads="1"/>
          </p:cNvSpPr>
          <p:nvPr>
            <p:ph type="body" idx="4294967295"/>
          </p:nvPr>
        </p:nvSpPr>
        <p:spPr>
          <a:xfrm>
            <a:off x="381000" y="990600"/>
            <a:ext cx="8305800" cy="3581400"/>
          </a:xfrm>
        </p:spPr>
        <p:txBody>
          <a:bodyPr>
            <a:normAutofit lnSpcReduction="10000"/>
          </a:bodyPr>
          <a:lstStyle/>
          <a:p>
            <a:pPr marL="285750" indent="-285750" defTabSz="762000" eaLnBrk="1" hangingPunct="1"/>
            <a:r>
              <a:rPr lang="en-US" altLang="ko-KR" sz="2400" dirty="0">
                <a:latin typeface="Times New Roman" pitchFamily="18" charset="0"/>
                <a:ea typeface="굴림" pitchFamily="50" charset="-127"/>
                <a:sym typeface="Symbol" pitchFamily="18" charset="2"/>
              </a:rPr>
              <a:t>Collectively, the memory is viewed at the register level as a device, M.</a:t>
            </a:r>
          </a:p>
          <a:p>
            <a:pPr marL="285750" indent="-285750" defTabSz="762000" eaLnBrk="1" hangingPunct="1"/>
            <a:r>
              <a:rPr lang="en-US" altLang="ko-KR" sz="2400" dirty="0">
                <a:latin typeface="Times New Roman" pitchFamily="18" charset="0"/>
                <a:ea typeface="굴림" pitchFamily="50" charset="-127"/>
                <a:sym typeface="Symbol" pitchFamily="18" charset="2"/>
              </a:rPr>
              <a:t>We must specify which address in memory we will be using and it is done by indexing memory references</a:t>
            </a:r>
          </a:p>
          <a:p>
            <a:pPr marL="285750" indent="-285750" defTabSz="762000" eaLnBrk="1" hangingPunct="1"/>
            <a:r>
              <a:rPr lang="en-US" altLang="ko-KR" sz="2400" dirty="0">
                <a:latin typeface="Times New Roman" pitchFamily="18" charset="0"/>
                <a:ea typeface="굴림" pitchFamily="50" charset="-127"/>
                <a:sym typeface="Symbol" pitchFamily="18" charset="2"/>
              </a:rPr>
              <a:t>Memory is usually accessed in computer systems by putting the desired address in a special register, the </a:t>
            </a:r>
            <a:r>
              <a:rPr lang="en-US" altLang="ko-KR" sz="2400" i="1" dirty="0">
                <a:latin typeface="Times New Roman" pitchFamily="18" charset="0"/>
                <a:ea typeface="굴림" pitchFamily="50" charset="-127"/>
                <a:sym typeface="Symbol" pitchFamily="18" charset="2"/>
              </a:rPr>
              <a:t>Memory Address Register</a:t>
            </a:r>
            <a:r>
              <a:rPr lang="en-US" altLang="ko-KR" sz="2400" dirty="0">
                <a:latin typeface="Times New Roman" pitchFamily="18" charset="0"/>
                <a:ea typeface="굴림" pitchFamily="50" charset="-127"/>
                <a:sym typeface="Symbol" pitchFamily="18" charset="2"/>
              </a:rPr>
              <a:t> (</a:t>
            </a:r>
            <a:r>
              <a:rPr lang="en-US" altLang="ko-KR" sz="2400" i="1" dirty="0">
                <a:latin typeface="Times New Roman" pitchFamily="18" charset="0"/>
                <a:ea typeface="굴림" pitchFamily="50" charset="-127"/>
                <a:sym typeface="Symbol" pitchFamily="18" charset="2"/>
              </a:rPr>
              <a:t>MAR</a:t>
            </a:r>
            <a:r>
              <a:rPr lang="en-US" altLang="ko-KR" sz="2400" dirty="0">
                <a:latin typeface="Times New Roman" pitchFamily="18" charset="0"/>
                <a:ea typeface="굴림" pitchFamily="50" charset="-127"/>
                <a:sym typeface="Symbol" pitchFamily="18" charset="2"/>
              </a:rPr>
              <a:t>, or </a:t>
            </a:r>
            <a:r>
              <a:rPr lang="en-US" altLang="ko-KR" sz="2400" i="1" dirty="0">
                <a:latin typeface="Times New Roman" pitchFamily="18" charset="0"/>
                <a:ea typeface="굴림" pitchFamily="50" charset="-127"/>
                <a:sym typeface="Symbol" pitchFamily="18" charset="2"/>
              </a:rPr>
              <a:t>AR</a:t>
            </a:r>
            <a:r>
              <a:rPr lang="en-US" altLang="ko-KR" sz="2400" dirty="0">
                <a:latin typeface="Times New Roman" pitchFamily="18" charset="0"/>
                <a:ea typeface="굴림" pitchFamily="50" charset="-127"/>
                <a:sym typeface="Symbol" pitchFamily="18" charset="2"/>
              </a:rPr>
              <a:t>)</a:t>
            </a:r>
          </a:p>
          <a:p>
            <a:pPr marL="285750" indent="-285750" defTabSz="762000" eaLnBrk="1" hangingPunct="1"/>
            <a:r>
              <a:rPr lang="en-US" altLang="ko-KR" sz="2400" dirty="0">
                <a:latin typeface="Times New Roman" pitchFamily="18" charset="0"/>
                <a:ea typeface="굴림" pitchFamily="50" charset="-127"/>
                <a:sym typeface="Symbol" pitchFamily="18" charset="2"/>
              </a:rPr>
              <a:t>When memory is accessed, the contents of the MAR get sent to the memory unit’s address lines</a:t>
            </a:r>
          </a:p>
          <a:p>
            <a:pPr marL="285750" indent="-285750" defTabSz="762000" eaLnBrk="1" hangingPunct="1"/>
            <a:endParaRPr lang="en-US" altLang="ko-KR" sz="2400" dirty="0">
              <a:latin typeface="Times New Roman" pitchFamily="18" charset="0"/>
              <a:ea typeface="굴림" pitchFamily="50" charset="-127"/>
              <a:sym typeface="Symbol" pitchFamily="18" charset="2"/>
            </a:endParaRPr>
          </a:p>
        </p:txBody>
      </p:sp>
      <p:grpSp>
        <p:nvGrpSpPr>
          <p:cNvPr id="2" name="Group 36"/>
          <p:cNvGrpSpPr>
            <a:grpSpLocks/>
          </p:cNvGrpSpPr>
          <p:nvPr/>
        </p:nvGrpSpPr>
        <p:grpSpPr bwMode="auto">
          <a:xfrm>
            <a:off x="3200400" y="4724400"/>
            <a:ext cx="4641851" cy="1287463"/>
            <a:chOff x="1941" y="3191"/>
            <a:chExt cx="2924" cy="811"/>
          </a:xfrm>
        </p:grpSpPr>
        <p:sp>
          <p:nvSpPr>
            <p:cNvPr id="19464" name="Rectangle 23"/>
            <p:cNvSpPr>
              <a:spLocks noChangeArrowheads="1"/>
            </p:cNvSpPr>
            <p:nvPr/>
          </p:nvSpPr>
          <p:spPr bwMode="auto">
            <a:xfrm>
              <a:off x="1941" y="3320"/>
              <a:ext cx="454" cy="122"/>
            </a:xfrm>
            <a:prstGeom prst="rect">
              <a:avLst/>
            </a:prstGeom>
            <a:noFill/>
            <a:ln w="25400">
              <a:solidFill>
                <a:schemeClr val="tx1"/>
              </a:solidFill>
              <a:miter lim="800000"/>
              <a:headEnd/>
              <a:tailEnd/>
            </a:ln>
          </p:spPr>
          <p:txBody>
            <a:bodyPr wrap="none" anchor="ctr"/>
            <a:lstStyle/>
            <a:p>
              <a:pPr>
                <a:lnSpc>
                  <a:spcPct val="90000"/>
                </a:lnSpc>
              </a:pPr>
              <a:endParaRPr kumimoji="1" lang="en-US" b="1">
                <a:solidFill>
                  <a:srgbClr val="000000"/>
                </a:solidFill>
                <a:ea typeface="굴림" pitchFamily="50" charset="-127"/>
              </a:endParaRPr>
            </a:p>
          </p:txBody>
        </p:sp>
        <p:sp>
          <p:nvSpPr>
            <p:cNvPr id="19465" name="Rectangle 24"/>
            <p:cNvSpPr>
              <a:spLocks noChangeArrowheads="1"/>
            </p:cNvSpPr>
            <p:nvPr/>
          </p:nvSpPr>
          <p:spPr bwMode="auto">
            <a:xfrm>
              <a:off x="2050" y="3313"/>
              <a:ext cx="250" cy="189"/>
            </a:xfrm>
            <a:prstGeom prst="rect">
              <a:avLst/>
            </a:prstGeom>
            <a:noFill/>
            <a:ln w="25400">
              <a:noFill/>
              <a:miter lim="800000"/>
              <a:headEnd/>
              <a:tailEnd/>
            </a:ln>
          </p:spPr>
          <p:txBody>
            <a:bodyPr wrap="none" lIns="63500" tIns="25400" rIns="63500" bIns="25400">
              <a:spAutoFit/>
            </a:bodyPr>
            <a:lstStyle/>
            <a:p>
              <a:pPr defTabSz="762000">
                <a:lnSpc>
                  <a:spcPct val="90000"/>
                </a:lnSpc>
              </a:pPr>
              <a:r>
                <a:rPr kumimoji="1" lang="en-US" altLang="ko-KR" b="1">
                  <a:ea typeface="굴림" pitchFamily="50" charset="-127"/>
                </a:rPr>
                <a:t>AR</a:t>
              </a:r>
            </a:p>
          </p:txBody>
        </p:sp>
        <p:sp>
          <p:nvSpPr>
            <p:cNvPr id="19466" name="Line 25"/>
            <p:cNvSpPr>
              <a:spLocks noChangeShapeType="1"/>
            </p:cNvSpPr>
            <p:nvPr/>
          </p:nvSpPr>
          <p:spPr bwMode="auto">
            <a:xfrm>
              <a:off x="2399" y="3375"/>
              <a:ext cx="798" cy="0"/>
            </a:xfrm>
            <a:prstGeom prst="line">
              <a:avLst/>
            </a:prstGeom>
            <a:noFill/>
            <a:ln w="25400">
              <a:solidFill>
                <a:schemeClr val="tx1"/>
              </a:solidFill>
              <a:round/>
              <a:headEnd/>
              <a:tailEnd type="triangle" w="med" len="med"/>
            </a:ln>
          </p:spPr>
          <p:txBody>
            <a:bodyPr wrap="none" anchor="ctr"/>
            <a:lstStyle/>
            <a:p>
              <a:endParaRPr lang="en-US"/>
            </a:p>
          </p:txBody>
        </p:sp>
        <p:sp>
          <p:nvSpPr>
            <p:cNvPr id="19467" name="Rectangle 26"/>
            <p:cNvSpPr>
              <a:spLocks noChangeArrowheads="1"/>
            </p:cNvSpPr>
            <p:nvPr/>
          </p:nvSpPr>
          <p:spPr bwMode="auto">
            <a:xfrm>
              <a:off x="3208" y="3204"/>
              <a:ext cx="808" cy="382"/>
            </a:xfrm>
            <a:prstGeom prst="rect">
              <a:avLst/>
            </a:prstGeom>
            <a:noFill/>
            <a:ln w="25400">
              <a:solidFill>
                <a:schemeClr val="tx1"/>
              </a:solidFill>
              <a:miter lim="800000"/>
              <a:headEnd/>
              <a:tailEnd/>
            </a:ln>
          </p:spPr>
          <p:txBody>
            <a:bodyPr wrap="none" anchor="ctr"/>
            <a:lstStyle/>
            <a:p>
              <a:pPr>
                <a:lnSpc>
                  <a:spcPct val="90000"/>
                </a:lnSpc>
              </a:pPr>
              <a:endParaRPr kumimoji="1" lang="en-US" b="1">
                <a:solidFill>
                  <a:srgbClr val="000000"/>
                </a:solidFill>
                <a:ea typeface="굴림" pitchFamily="50" charset="-127"/>
              </a:endParaRPr>
            </a:p>
          </p:txBody>
        </p:sp>
        <p:sp>
          <p:nvSpPr>
            <p:cNvPr id="19468" name="Rectangle 27"/>
            <p:cNvSpPr>
              <a:spLocks noChangeArrowheads="1"/>
            </p:cNvSpPr>
            <p:nvPr/>
          </p:nvSpPr>
          <p:spPr bwMode="auto">
            <a:xfrm>
              <a:off x="3363" y="3246"/>
              <a:ext cx="597" cy="385"/>
            </a:xfrm>
            <a:prstGeom prst="rect">
              <a:avLst/>
            </a:prstGeom>
            <a:noFill/>
            <a:ln w="25400">
              <a:noFill/>
              <a:miter lim="800000"/>
              <a:headEnd/>
              <a:tailEnd/>
            </a:ln>
          </p:spPr>
          <p:txBody>
            <a:bodyPr wrap="none" lIns="63500" tIns="25400" rIns="63500" bIns="25400">
              <a:spAutoFit/>
            </a:bodyPr>
            <a:lstStyle/>
            <a:p>
              <a:pPr algn="ctr" defTabSz="762000">
                <a:lnSpc>
                  <a:spcPct val="101000"/>
                </a:lnSpc>
              </a:pPr>
              <a:r>
                <a:rPr kumimoji="1" lang="en-US" altLang="ko-KR" b="1">
                  <a:ea typeface="굴림" pitchFamily="50" charset="-127"/>
                </a:rPr>
                <a:t>Memory</a:t>
              </a:r>
            </a:p>
            <a:p>
              <a:pPr algn="ctr" defTabSz="762000">
                <a:lnSpc>
                  <a:spcPct val="101000"/>
                </a:lnSpc>
              </a:pPr>
              <a:r>
                <a:rPr kumimoji="1" lang="en-US" altLang="ko-KR" b="1">
                  <a:ea typeface="굴림" pitchFamily="50" charset="-127"/>
                </a:rPr>
                <a:t>unit</a:t>
              </a:r>
            </a:p>
          </p:txBody>
        </p:sp>
        <p:sp>
          <p:nvSpPr>
            <p:cNvPr id="19469" name="Line 28"/>
            <p:cNvSpPr>
              <a:spLocks noChangeShapeType="1"/>
            </p:cNvSpPr>
            <p:nvPr/>
          </p:nvSpPr>
          <p:spPr bwMode="auto">
            <a:xfrm flipH="1">
              <a:off x="4016" y="3287"/>
              <a:ext cx="366" cy="0"/>
            </a:xfrm>
            <a:prstGeom prst="line">
              <a:avLst/>
            </a:prstGeom>
            <a:noFill/>
            <a:ln w="25400">
              <a:solidFill>
                <a:schemeClr val="tx1"/>
              </a:solidFill>
              <a:round/>
              <a:headEnd/>
              <a:tailEnd type="triangle" w="med" len="med"/>
            </a:ln>
          </p:spPr>
          <p:txBody>
            <a:bodyPr wrap="none" anchor="ctr"/>
            <a:lstStyle/>
            <a:p>
              <a:endParaRPr lang="en-US"/>
            </a:p>
          </p:txBody>
        </p:sp>
        <p:sp>
          <p:nvSpPr>
            <p:cNvPr id="19470" name="Line 29"/>
            <p:cNvSpPr>
              <a:spLocks noChangeShapeType="1"/>
            </p:cNvSpPr>
            <p:nvPr/>
          </p:nvSpPr>
          <p:spPr bwMode="auto">
            <a:xfrm flipH="1">
              <a:off x="4016" y="3486"/>
              <a:ext cx="366" cy="0"/>
            </a:xfrm>
            <a:prstGeom prst="line">
              <a:avLst/>
            </a:prstGeom>
            <a:noFill/>
            <a:ln w="25400">
              <a:solidFill>
                <a:schemeClr val="tx1"/>
              </a:solidFill>
              <a:round/>
              <a:headEnd/>
              <a:tailEnd type="triangle" w="med" len="med"/>
            </a:ln>
          </p:spPr>
          <p:txBody>
            <a:bodyPr wrap="none" anchor="ctr"/>
            <a:lstStyle/>
            <a:p>
              <a:endParaRPr lang="en-US"/>
            </a:p>
          </p:txBody>
        </p:sp>
        <p:sp>
          <p:nvSpPr>
            <p:cNvPr id="19471" name="Rectangle 30"/>
            <p:cNvSpPr>
              <a:spLocks noChangeArrowheads="1"/>
            </p:cNvSpPr>
            <p:nvPr/>
          </p:nvSpPr>
          <p:spPr bwMode="auto">
            <a:xfrm>
              <a:off x="4426" y="3191"/>
              <a:ext cx="383" cy="209"/>
            </a:xfrm>
            <a:prstGeom prst="rect">
              <a:avLst/>
            </a:prstGeom>
            <a:noFill/>
            <a:ln w="25400">
              <a:noFill/>
              <a:miter lim="800000"/>
              <a:headEnd/>
              <a:tailEnd/>
            </a:ln>
          </p:spPr>
          <p:txBody>
            <a:bodyPr wrap="none" lIns="63500" tIns="25400" rIns="63500" bIns="25400">
              <a:spAutoFit/>
            </a:bodyPr>
            <a:lstStyle/>
            <a:p>
              <a:pPr defTabSz="762000">
                <a:lnSpc>
                  <a:spcPct val="101000"/>
                </a:lnSpc>
              </a:pPr>
              <a:r>
                <a:rPr kumimoji="1" lang="en-US" altLang="ko-KR" b="1">
                  <a:ea typeface="굴림" pitchFamily="50" charset="-127"/>
                </a:rPr>
                <a:t>Read</a:t>
              </a:r>
            </a:p>
          </p:txBody>
        </p:sp>
        <p:sp>
          <p:nvSpPr>
            <p:cNvPr id="19472" name="Rectangle 31"/>
            <p:cNvSpPr>
              <a:spLocks noChangeArrowheads="1"/>
            </p:cNvSpPr>
            <p:nvPr/>
          </p:nvSpPr>
          <p:spPr bwMode="auto">
            <a:xfrm>
              <a:off x="4448" y="3425"/>
              <a:ext cx="417" cy="209"/>
            </a:xfrm>
            <a:prstGeom prst="rect">
              <a:avLst/>
            </a:prstGeom>
            <a:noFill/>
            <a:ln w="25400">
              <a:noFill/>
              <a:miter lim="800000"/>
              <a:headEnd/>
              <a:tailEnd/>
            </a:ln>
          </p:spPr>
          <p:txBody>
            <a:bodyPr wrap="none" lIns="63500" tIns="25400" rIns="63500" bIns="25400">
              <a:spAutoFit/>
            </a:bodyPr>
            <a:lstStyle/>
            <a:p>
              <a:pPr defTabSz="762000">
                <a:lnSpc>
                  <a:spcPct val="101000"/>
                </a:lnSpc>
              </a:pPr>
              <a:r>
                <a:rPr kumimoji="1" lang="en-US" altLang="ko-KR" b="1">
                  <a:ea typeface="굴림" pitchFamily="50" charset="-127"/>
                </a:rPr>
                <a:t>Write</a:t>
              </a:r>
            </a:p>
          </p:txBody>
        </p:sp>
        <p:sp>
          <p:nvSpPr>
            <p:cNvPr id="19473" name="Line 32"/>
            <p:cNvSpPr>
              <a:spLocks noChangeShapeType="1"/>
            </p:cNvSpPr>
            <p:nvPr/>
          </p:nvSpPr>
          <p:spPr bwMode="auto">
            <a:xfrm>
              <a:off x="3418" y="3602"/>
              <a:ext cx="0" cy="222"/>
            </a:xfrm>
            <a:prstGeom prst="line">
              <a:avLst/>
            </a:prstGeom>
            <a:noFill/>
            <a:ln w="25400">
              <a:solidFill>
                <a:schemeClr val="tx1"/>
              </a:solidFill>
              <a:round/>
              <a:headEnd/>
              <a:tailEnd type="triangle" w="med" len="med"/>
            </a:ln>
          </p:spPr>
          <p:txBody>
            <a:bodyPr wrap="none" anchor="ctr"/>
            <a:lstStyle/>
            <a:p>
              <a:endParaRPr lang="en-US"/>
            </a:p>
          </p:txBody>
        </p:sp>
        <p:sp>
          <p:nvSpPr>
            <p:cNvPr id="19474" name="Line 33"/>
            <p:cNvSpPr>
              <a:spLocks noChangeShapeType="1"/>
            </p:cNvSpPr>
            <p:nvPr/>
          </p:nvSpPr>
          <p:spPr bwMode="auto">
            <a:xfrm flipV="1">
              <a:off x="3806" y="3586"/>
              <a:ext cx="0" cy="249"/>
            </a:xfrm>
            <a:prstGeom prst="line">
              <a:avLst/>
            </a:prstGeom>
            <a:noFill/>
            <a:ln w="25400">
              <a:solidFill>
                <a:schemeClr val="tx1"/>
              </a:solidFill>
              <a:round/>
              <a:headEnd/>
              <a:tailEnd type="triangle" w="med" len="med"/>
            </a:ln>
          </p:spPr>
          <p:txBody>
            <a:bodyPr wrap="none" anchor="ctr"/>
            <a:lstStyle/>
            <a:p>
              <a:endParaRPr lang="en-US"/>
            </a:p>
          </p:txBody>
        </p:sp>
        <p:sp>
          <p:nvSpPr>
            <p:cNvPr id="19475" name="Rectangle 34"/>
            <p:cNvSpPr>
              <a:spLocks noChangeArrowheads="1"/>
            </p:cNvSpPr>
            <p:nvPr/>
          </p:nvSpPr>
          <p:spPr bwMode="auto">
            <a:xfrm>
              <a:off x="3796" y="3787"/>
              <a:ext cx="546" cy="215"/>
            </a:xfrm>
            <a:prstGeom prst="rect">
              <a:avLst/>
            </a:prstGeom>
            <a:noFill/>
            <a:ln w="25400">
              <a:noFill/>
              <a:miter lim="800000"/>
              <a:headEnd/>
              <a:tailEnd/>
            </a:ln>
          </p:spPr>
          <p:txBody>
            <a:bodyPr wrap="none">
              <a:spAutoFit/>
            </a:bodyPr>
            <a:lstStyle/>
            <a:p>
              <a:pPr>
                <a:lnSpc>
                  <a:spcPct val="90000"/>
                </a:lnSpc>
              </a:pPr>
              <a:r>
                <a:rPr kumimoji="1" lang="en-US" altLang="ko-KR" b="1">
                  <a:ea typeface="굴림" pitchFamily="50" charset="-127"/>
                </a:rPr>
                <a:t>Data in</a:t>
              </a:r>
            </a:p>
          </p:txBody>
        </p:sp>
        <p:sp>
          <p:nvSpPr>
            <p:cNvPr id="19476" name="Rectangle 35"/>
            <p:cNvSpPr>
              <a:spLocks noChangeArrowheads="1"/>
            </p:cNvSpPr>
            <p:nvPr/>
          </p:nvSpPr>
          <p:spPr bwMode="auto">
            <a:xfrm>
              <a:off x="3164" y="3787"/>
              <a:ext cx="639" cy="215"/>
            </a:xfrm>
            <a:prstGeom prst="rect">
              <a:avLst/>
            </a:prstGeom>
            <a:noFill/>
            <a:ln w="25400">
              <a:noFill/>
              <a:miter lim="800000"/>
              <a:headEnd/>
              <a:tailEnd/>
            </a:ln>
          </p:spPr>
          <p:txBody>
            <a:bodyPr wrap="none">
              <a:spAutoFit/>
            </a:bodyPr>
            <a:lstStyle/>
            <a:p>
              <a:pPr>
                <a:lnSpc>
                  <a:spcPct val="90000"/>
                </a:lnSpc>
              </a:pPr>
              <a:r>
                <a:rPr kumimoji="1" lang="en-US" altLang="ko-KR" b="1">
                  <a:ea typeface="굴림" pitchFamily="50" charset="-127"/>
                </a:rPr>
                <a:t>Data out</a:t>
              </a:r>
            </a:p>
          </p:txBody>
        </p:sp>
      </p:grpSp>
      <p:sp>
        <p:nvSpPr>
          <p:cNvPr id="19463" name="Text Box 37"/>
          <p:cNvSpPr txBox="1">
            <a:spLocks noChangeArrowheads="1"/>
          </p:cNvSpPr>
          <p:nvPr/>
        </p:nvSpPr>
        <p:spPr bwMode="auto">
          <a:xfrm>
            <a:off x="5638800" y="4343400"/>
            <a:ext cx="354013" cy="312738"/>
          </a:xfrm>
          <a:prstGeom prst="rect">
            <a:avLst/>
          </a:prstGeom>
          <a:noFill/>
          <a:ln w="25400">
            <a:noFill/>
            <a:miter lim="800000"/>
            <a:headEnd/>
            <a:tailEnd/>
          </a:ln>
        </p:spPr>
        <p:txBody>
          <a:bodyPr wrap="none">
            <a:spAutoFit/>
          </a:bodyPr>
          <a:lstStyle/>
          <a:p>
            <a:pPr>
              <a:lnSpc>
                <a:spcPct val="90000"/>
              </a:lnSpc>
            </a:pPr>
            <a:r>
              <a:rPr kumimoji="1" lang="en-US" altLang="ko-KR" sz="1600" b="1">
                <a:solidFill>
                  <a:srgbClr val="000000"/>
                </a:solidFill>
                <a:ea typeface="굴림" pitchFamily="50" charset="-127"/>
              </a:rPr>
              <a:t>M</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2"/>
          <p:cNvSpPr>
            <a:spLocks noGrp="1"/>
          </p:cNvSpPr>
          <p:nvPr>
            <p:ph type="ftr" sz="quarter" idx="11"/>
          </p:nvPr>
        </p:nvSpPr>
        <p:spPr>
          <a:noFill/>
        </p:spPr>
        <p:txBody>
          <a:bodyPr/>
          <a:lstStyle/>
          <a:p>
            <a:r>
              <a:rPr lang="en-US"/>
              <a:t>Computer Organization MCA 107 by Ruby Dahiya</a:t>
            </a:r>
          </a:p>
        </p:txBody>
      </p:sp>
      <p:sp>
        <p:nvSpPr>
          <p:cNvPr id="20483" name="Slide Number Placeholder 3"/>
          <p:cNvSpPr>
            <a:spLocks noGrp="1"/>
          </p:cNvSpPr>
          <p:nvPr>
            <p:ph type="sldNum" sz="quarter" idx="12"/>
          </p:nvPr>
        </p:nvSpPr>
        <p:spPr>
          <a:noFill/>
        </p:spPr>
        <p:txBody>
          <a:bodyPr/>
          <a:lstStyle/>
          <a:p>
            <a:fld id="{427620AE-4190-4F04-8A25-2A85A65ECCD3}" type="slidenum">
              <a:rPr lang="en-US" smtClean="0"/>
              <a:pPr/>
              <a:t>31</a:t>
            </a:fld>
            <a:endParaRPr lang="en-US"/>
          </a:p>
        </p:txBody>
      </p:sp>
      <p:sp>
        <p:nvSpPr>
          <p:cNvPr id="20484" name="Rectangle 2"/>
          <p:cNvSpPr>
            <a:spLocks noGrp="1" noChangeArrowheads="1"/>
          </p:cNvSpPr>
          <p:nvPr>
            <p:ph type="title" idx="4294967295"/>
          </p:nvPr>
        </p:nvSpPr>
        <p:spPr>
          <a:xfrm>
            <a:off x="0" y="293688"/>
            <a:ext cx="8810625" cy="605294"/>
          </a:xfrm>
          <a:noFill/>
        </p:spPr>
        <p:txBody>
          <a:bodyPr lIns="63500" tIns="25400" rIns="63500" bIns="25400" anchor="t">
            <a:spAutoFit/>
          </a:bodyPr>
          <a:lstStyle/>
          <a:p>
            <a:pPr eaLnBrk="1" hangingPunct="1"/>
            <a:r>
              <a:rPr lang="en-US" altLang="ko-KR" sz="3600" b="1" dirty="0">
                <a:solidFill>
                  <a:srgbClr val="FF0000"/>
                </a:solidFill>
                <a:latin typeface="Times New Roman" pitchFamily="18" charset="0"/>
                <a:ea typeface="굴림" pitchFamily="50" charset="-127"/>
                <a:cs typeface="Times New Roman" pitchFamily="18" charset="0"/>
              </a:rPr>
              <a:t>Memory  Read</a:t>
            </a:r>
          </a:p>
        </p:txBody>
      </p:sp>
      <p:sp>
        <p:nvSpPr>
          <p:cNvPr id="20485" name="Rectangle 22"/>
          <p:cNvSpPr>
            <a:spLocks noGrp="1" noChangeArrowheads="1"/>
          </p:cNvSpPr>
          <p:nvPr>
            <p:ph type="body" idx="4294967295"/>
          </p:nvPr>
        </p:nvSpPr>
        <p:spPr>
          <a:xfrm>
            <a:off x="762000" y="1219200"/>
            <a:ext cx="7591425" cy="4815840"/>
          </a:xfrm>
        </p:spPr>
        <p:txBody>
          <a:bodyPr>
            <a:normAutofit/>
          </a:bodyPr>
          <a:lstStyle/>
          <a:p>
            <a:pPr marL="285750" indent="-285750" defTabSz="762000" eaLnBrk="1" hangingPunct="1"/>
            <a:r>
              <a:rPr lang="en-US" altLang="ko-KR" sz="2400" dirty="0">
                <a:latin typeface="Times New Roman" pitchFamily="18" charset="0"/>
                <a:ea typeface="굴림" pitchFamily="50" charset="-127"/>
                <a:sym typeface="Symbol" pitchFamily="18" charset="2"/>
              </a:rPr>
              <a:t>To read a value from a location in memory and load it into a register, the register transfer language notation looks like this:R1</a:t>
            </a:r>
            <a:r>
              <a:rPr lang="en-US" altLang="ko-KR" sz="2400" dirty="0">
                <a:latin typeface="Times New Roman" pitchFamily="18" charset="0"/>
                <a:ea typeface="굴림" pitchFamily="50" charset="-127"/>
                <a:cs typeface="Times New Roman" pitchFamily="18" charset="0"/>
                <a:sym typeface="Symbol" pitchFamily="18" charset="2"/>
              </a:rPr>
              <a:t>←M[MAR]</a:t>
            </a:r>
            <a:endParaRPr lang="en-US" altLang="ko-KR" sz="2400" dirty="0">
              <a:solidFill>
                <a:schemeClr val="bg2"/>
              </a:solidFill>
              <a:latin typeface="Times New Roman" pitchFamily="18" charset="0"/>
              <a:ea typeface="굴림" pitchFamily="50" charset="-127"/>
              <a:sym typeface="Symbol" pitchFamily="18" charset="2"/>
            </a:endParaRPr>
          </a:p>
          <a:p>
            <a:pPr marL="285750" indent="-285750" defTabSz="762000" eaLnBrk="1" hangingPunct="1"/>
            <a:r>
              <a:rPr lang="en-US" altLang="ko-KR" sz="2400" dirty="0">
                <a:latin typeface="Times New Roman" pitchFamily="18" charset="0"/>
                <a:ea typeface="굴림" pitchFamily="50" charset="-127"/>
                <a:sym typeface="Symbol" pitchFamily="18" charset="2"/>
              </a:rPr>
              <a:t>This causes the following to occur</a:t>
            </a:r>
          </a:p>
          <a:p>
            <a:pPr marL="685800" lvl="1" indent="-228600" defTabSz="762000" eaLnBrk="1" hangingPunct="1"/>
            <a:r>
              <a:rPr lang="en-US" altLang="ko-KR" sz="2400" dirty="0">
                <a:latin typeface="Times New Roman" pitchFamily="18" charset="0"/>
                <a:ea typeface="굴림" pitchFamily="50" charset="-127"/>
                <a:sym typeface="Symbol" pitchFamily="18" charset="2"/>
              </a:rPr>
              <a:t>The contents of the MAR get sent to the memory address lines</a:t>
            </a:r>
          </a:p>
          <a:p>
            <a:pPr marL="685800" lvl="1" indent="-228600" defTabSz="762000" eaLnBrk="1" hangingPunct="1"/>
            <a:r>
              <a:rPr lang="en-US" altLang="ko-KR" sz="2400" dirty="0">
                <a:latin typeface="Times New Roman" pitchFamily="18" charset="0"/>
                <a:ea typeface="굴림" pitchFamily="50" charset="-127"/>
                <a:sym typeface="Symbol" pitchFamily="18" charset="2"/>
              </a:rPr>
              <a:t>A Read (= 1) gets sent to the memory unit</a:t>
            </a:r>
          </a:p>
          <a:p>
            <a:pPr marL="685800" lvl="1" indent="-228600" defTabSz="762000" eaLnBrk="1" hangingPunct="1"/>
            <a:r>
              <a:rPr lang="en-US" altLang="ko-KR" sz="2400" dirty="0">
                <a:latin typeface="Times New Roman" pitchFamily="18" charset="0"/>
                <a:ea typeface="굴림" pitchFamily="50" charset="-127"/>
                <a:sym typeface="Symbol" pitchFamily="18" charset="2"/>
              </a:rPr>
              <a:t>The contents of the specified address are put on the memory’s output data lines</a:t>
            </a:r>
          </a:p>
          <a:p>
            <a:pPr marL="685800" lvl="1" indent="-228600" defTabSz="762000" eaLnBrk="1" hangingPunct="1"/>
            <a:r>
              <a:rPr lang="en-US" altLang="ko-KR" sz="2400" dirty="0">
                <a:latin typeface="Times New Roman" pitchFamily="18" charset="0"/>
                <a:ea typeface="굴림" pitchFamily="50" charset="-127"/>
                <a:sym typeface="Symbol" pitchFamily="18" charset="2"/>
              </a:rPr>
              <a:t>These get sent over the bus to be loaded into register R1</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2"/>
          <p:cNvSpPr>
            <a:spLocks noGrp="1"/>
          </p:cNvSpPr>
          <p:nvPr>
            <p:ph type="ftr" sz="quarter" idx="11"/>
          </p:nvPr>
        </p:nvSpPr>
        <p:spPr>
          <a:noFill/>
        </p:spPr>
        <p:txBody>
          <a:bodyPr/>
          <a:lstStyle/>
          <a:p>
            <a:r>
              <a:rPr lang="en-US"/>
              <a:t>Computer Organization MCA 107 by Ruby Dahiya</a:t>
            </a:r>
          </a:p>
        </p:txBody>
      </p:sp>
      <p:sp>
        <p:nvSpPr>
          <p:cNvPr id="21507" name="Slide Number Placeholder 3"/>
          <p:cNvSpPr>
            <a:spLocks noGrp="1"/>
          </p:cNvSpPr>
          <p:nvPr>
            <p:ph type="sldNum" sz="quarter" idx="12"/>
          </p:nvPr>
        </p:nvSpPr>
        <p:spPr>
          <a:noFill/>
        </p:spPr>
        <p:txBody>
          <a:bodyPr/>
          <a:lstStyle/>
          <a:p>
            <a:fld id="{CA694254-49F0-476A-A3EE-37356B6F30B1}" type="slidenum">
              <a:rPr lang="en-US" smtClean="0"/>
              <a:pPr/>
              <a:t>32</a:t>
            </a:fld>
            <a:endParaRPr lang="en-US"/>
          </a:p>
        </p:txBody>
      </p:sp>
      <p:sp>
        <p:nvSpPr>
          <p:cNvPr id="21508" name="Rectangle 2"/>
          <p:cNvSpPr>
            <a:spLocks noGrp="1" noChangeArrowheads="1"/>
          </p:cNvSpPr>
          <p:nvPr>
            <p:ph type="title" idx="4294967295"/>
          </p:nvPr>
        </p:nvSpPr>
        <p:spPr>
          <a:xfrm>
            <a:off x="0" y="293688"/>
            <a:ext cx="8810625" cy="605294"/>
          </a:xfrm>
          <a:noFill/>
        </p:spPr>
        <p:txBody>
          <a:bodyPr lIns="63500" tIns="25400" rIns="63500" bIns="25400" anchor="t">
            <a:spAutoFit/>
          </a:bodyPr>
          <a:lstStyle/>
          <a:p>
            <a:pPr eaLnBrk="1" hangingPunct="1"/>
            <a:r>
              <a:rPr lang="en-US" altLang="ko-KR" sz="3600" b="1" dirty="0">
                <a:solidFill>
                  <a:srgbClr val="FF0000"/>
                </a:solidFill>
                <a:latin typeface="Times New Roman" pitchFamily="18" charset="0"/>
                <a:ea typeface="굴림" pitchFamily="50" charset="-127"/>
                <a:cs typeface="Times New Roman" pitchFamily="18" charset="0"/>
              </a:rPr>
              <a:t>Memory  Write</a:t>
            </a:r>
          </a:p>
        </p:txBody>
      </p:sp>
      <p:sp>
        <p:nvSpPr>
          <p:cNvPr id="21509" name="Rectangle 4"/>
          <p:cNvSpPr>
            <a:spLocks noGrp="1" noChangeArrowheads="1"/>
          </p:cNvSpPr>
          <p:nvPr>
            <p:ph type="body" idx="4294967295"/>
          </p:nvPr>
        </p:nvSpPr>
        <p:spPr>
          <a:xfrm>
            <a:off x="762000" y="1143000"/>
            <a:ext cx="7667625" cy="5029200"/>
          </a:xfrm>
        </p:spPr>
        <p:txBody>
          <a:bodyPr>
            <a:normAutofit/>
          </a:bodyPr>
          <a:lstStyle/>
          <a:p>
            <a:pPr marL="285750" indent="-285750" defTabSz="762000" eaLnBrk="1" hangingPunct="1">
              <a:lnSpc>
                <a:spcPct val="80000"/>
              </a:lnSpc>
            </a:pPr>
            <a:r>
              <a:rPr lang="en-US" altLang="ko-KR" sz="2800" dirty="0">
                <a:latin typeface="Times New Roman" pitchFamily="18" charset="0"/>
                <a:ea typeface="굴림" pitchFamily="50" charset="-127"/>
                <a:sym typeface="Symbol" pitchFamily="18" charset="2"/>
              </a:rPr>
              <a:t>To write a value from a register to a location in memory looks like this in register transfer language:	R1</a:t>
            </a:r>
            <a:r>
              <a:rPr lang="en-US" altLang="ko-KR" sz="2800" dirty="0">
                <a:latin typeface="Times New Roman" pitchFamily="18" charset="0"/>
                <a:ea typeface="굴림" pitchFamily="50" charset="-127"/>
                <a:cs typeface="Times New Roman" pitchFamily="18" charset="0"/>
                <a:sym typeface="Symbol" pitchFamily="18" charset="2"/>
              </a:rPr>
              <a:t>←M[MAR]</a:t>
            </a:r>
            <a:endParaRPr lang="en-US" altLang="ko-KR" sz="2800" dirty="0">
              <a:latin typeface="Times New Roman" pitchFamily="18" charset="0"/>
              <a:ea typeface="굴림" pitchFamily="50" charset="-127"/>
              <a:sym typeface="Symbol" pitchFamily="18" charset="2"/>
            </a:endParaRPr>
          </a:p>
          <a:p>
            <a:pPr marL="285750" indent="-285750" defTabSz="762000" eaLnBrk="1" hangingPunct="1">
              <a:lnSpc>
                <a:spcPct val="80000"/>
              </a:lnSpc>
            </a:pPr>
            <a:endParaRPr lang="en-US" altLang="ko-KR" sz="2800" dirty="0">
              <a:solidFill>
                <a:schemeClr val="bg2"/>
              </a:solidFill>
              <a:latin typeface="Times New Roman" pitchFamily="18" charset="0"/>
              <a:ea typeface="굴림" pitchFamily="50" charset="-127"/>
              <a:sym typeface="Symbol" pitchFamily="18" charset="2"/>
            </a:endParaRPr>
          </a:p>
          <a:p>
            <a:pPr marL="285750" indent="-285750" defTabSz="762000" eaLnBrk="1" hangingPunct="1">
              <a:lnSpc>
                <a:spcPct val="80000"/>
              </a:lnSpc>
            </a:pPr>
            <a:r>
              <a:rPr lang="en-US" altLang="ko-KR" sz="2800" dirty="0">
                <a:latin typeface="Times New Roman" pitchFamily="18" charset="0"/>
                <a:ea typeface="굴림" pitchFamily="50" charset="-127"/>
                <a:sym typeface="Symbol" pitchFamily="18" charset="2"/>
              </a:rPr>
              <a:t>This causes the following to occur</a:t>
            </a:r>
          </a:p>
          <a:p>
            <a:pPr marL="685800" lvl="1" indent="-228600" defTabSz="762000" eaLnBrk="1" hangingPunct="1">
              <a:lnSpc>
                <a:spcPct val="80000"/>
              </a:lnSpc>
            </a:pPr>
            <a:r>
              <a:rPr lang="en-US" altLang="ko-KR" dirty="0">
                <a:latin typeface="Times New Roman" pitchFamily="18" charset="0"/>
                <a:ea typeface="굴림" pitchFamily="50" charset="-127"/>
                <a:sym typeface="Symbol" pitchFamily="18" charset="2"/>
              </a:rPr>
              <a:t>The contents of the MAR get sent to the memory address lines</a:t>
            </a:r>
          </a:p>
          <a:p>
            <a:pPr marL="685800" lvl="1" indent="-228600" defTabSz="762000" eaLnBrk="1" hangingPunct="1">
              <a:lnSpc>
                <a:spcPct val="80000"/>
              </a:lnSpc>
            </a:pPr>
            <a:r>
              <a:rPr lang="en-US" altLang="ko-KR" dirty="0">
                <a:latin typeface="Times New Roman" pitchFamily="18" charset="0"/>
                <a:ea typeface="굴림" pitchFamily="50" charset="-127"/>
                <a:sym typeface="Symbol" pitchFamily="18" charset="2"/>
              </a:rPr>
              <a:t>A Write (= 1) gets sent to the memory unit</a:t>
            </a:r>
          </a:p>
          <a:p>
            <a:pPr marL="685800" lvl="1" indent="-228600" defTabSz="762000" eaLnBrk="1" hangingPunct="1">
              <a:lnSpc>
                <a:spcPct val="80000"/>
              </a:lnSpc>
            </a:pPr>
            <a:r>
              <a:rPr lang="en-US" altLang="ko-KR" dirty="0">
                <a:latin typeface="Times New Roman" pitchFamily="18" charset="0"/>
                <a:ea typeface="굴림" pitchFamily="50" charset="-127"/>
                <a:sym typeface="Symbol" pitchFamily="18" charset="2"/>
              </a:rPr>
              <a:t>The values in register R1 get sent over the bus to the data input lines of the memory</a:t>
            </a:r>
          </a:p>
          <a:p>
            <a:pPr marL="685800" lvl="1" indent="-228600" defTabSz="762000" eaLnBrk="1" hangingPunct="1">
              <a:lnSpc>
                <a:spcPct val="80000"/>
              </a:lnSpc>
            </a:pPr>
            <a:r>
              <a:rPr lang="en-US" altLang="ko-KR" dirty="0">
                <a:latin typeface="Times New Roman" pitchFamily="18" charset="0"/>
                <a:ea typeface="굴림" pitchFamily="50" charset="-127"/>
                <a:sym typeface="Symbol" pitchFamily="18" charset="2"/>
              </a:rPr>
              <a:t>The values get loaded into the specified address in the memory</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solidFill>
            <a:srgbClr val="00B0F0"/>
          </a:solidFill>
        </p:spPr>
        <p:txBody>
          <a:bodyPr/>
          <a:lstStyle/>
          <a:p>
            <a:r>
              <a:rPr lang="en-US" b="1">
                <a:solidFill>
                  <a:srgbClr val="FF0000"/>
                </a:solidFill>
              </a:rPr>
              <a:t>Lecture - 4</a:t>
            </a:r>
          </a:p>
        </p:txBody>
      </p:sp>
      <p:sp>
        <p:nvSpPr>
          <p:cNvPr id="2051" name="Subtitle 2"/>
          <p:cNvSpPr>
            <a:spLocks noGrp="1"/>
          </p:cNvSpPr>
          <p:nvPr>
            <p:ph type="subTitle" idx="1"/>
          </p:nvPr>
        </p:nvSpPr>
        <p:spPr/>
        <p:txBody>
          <a:bodyPr/>
          <a:lstStyle/>
          <a:p>
            <a:r>
              <a:rPr lang="en-US" sz="3600" b="1"/>
              <a:t>Arithmetic Micro-operations</a:t>
            </a:r>
          </a:p>
        </p:txBody>
      </p:sp>
      <p:sp>
        <p:nvSpPr>
          <p:cNvPr id="2052" name="Footer Placeholder 3"/>
          <p:cNvSpPr>
            <a:spLocks noGrp="1"/>
          </p:cNvSpPr>
          <p:nvPr>
            <p:ph type="ftr" sz="quarter" idx="11"/>
          </p:nvPr>
        </p:nvSpPr>
        <p:spPr>
          <a:noFill/>
        </p:spPr>
        <p:txBody>
          <a:bodyPr/>
          <a:lstStyle/>
          <a:p>
            <a:r>
              <a:rPr lang="en-US"/>
              <a:t>Computer Architecture BCA 203 by Ruby Dahiya</a:t>
            </a:r>
          </a:p>
        </p:txBody>
      </p:sp>
      <p:sp>
        <p:nvSpPr>
          <p:cNvPr id="2053" name="Slide Number Placeholder 4"/>
          <p:cNvSpPr>
            <a:spLocks noGrp="1"/>
          </p:cNvSpPr>
          <p:nvPr>
            <p:ph type="sldNum" sz="quarter" idx="12"/>
          </p:nvPr>
        </p:nvSpPr>
        <p:spPr>
          <a:noFill/>
        </p:spPr>
        <p:txBody>
          <a:bodyPr/>
          <a:lstStyle/>
          <a:p>
            <a:fld id="{35913F66-FC0A-4C7C-8319-02ADB1AC673F}"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noFill/>
        </p:spPr>
        <p:txBody>
          <a:bodyPr/>
          <a:lstStyle/>
          <a:p>
            <a:r>
              <a:rPr lang="en-US"/>
              <a:t>Computer Architecture BCA 203 by Ruby Dahiya</a:t>
            </a:r>
          </a:p>
        </p:txBody>
      </p:sp>
      <p:sp>
        <p:nvSpPr>
          <p:cNvPr id="3075" name="Slide Number Placeholder 5"/>
          <p:cNvSpPr>
            <a:spLocks noGrp="1"/>
          </p:cNvSpPr>
          <p:nvPr>
            <p:ph type="sldNum" sz="quarter" idx="12"/>
          </p:nvPr>
        </p:nvSpPr>
        <p:spPr>
          <a:noFill/>
        </p:spPr>
        <p:txBody>
          <a:bodyPr/>
          <a:lstStyle/>
          <a:p>
            <a:fld id="{9102CD0F-838C-424F-B8D8-CBBF235BF903}" type="slidenum">
              <a:rPr lang="en-US" smtClean="0"/>
              <a:pPr/>
              <a:t>34</a:t>
            </a:fld>
            <a:endParaRPr lang="en-US"/>
          </a:p>
        </p:txBody>
      </p:sp>
      <p:sp>
        <p:nvSpPr>
          <p:cNvPr id="3076" name="Rectangle 2"/>
          <p:cNvSpPr>
            <a:spLocks noGrp="1" noChangeArrowheads="1"/>
          </p:cNvSpPr>
          <p:nvPr>
            <p:ph type="title"/>
          </p:nvPr>
        </p:nvSpPr>
        <p:spPr/>
        <p:txBody>
          <a:bodyPr/>
          <a:lstStyle/>
          <a:p>
            <a:pPr eaLnBrk="1" hangingPunct="1"/>
            <a:r>
              <a:rPr lang="en-US" sz="3600" b="1">
                <a:solidFill>
                  <a:srgbClr val="FF0000"/>
                </a:solidFill>
                <a:latin typeface="Times New Roman" pitchFamily="18" charset="0"/>
                <a:cs typeface="Times New Roman" pitchFamily="18" charset="0"/>
              </a:rPr>
              <a:t>Bus Transfer</a:t>
            </a:r>
          </a:p>
        </p:txBody>
      </p:sp>
      <p:sp>
        <p:nvSpPr>
          <p:cNvPr id="3077" name="Rectangle 3"/>
          <p:cNvSpPr>
            <a:spLocks noGrp="1" noChangeArrowheads="1"/>
          </p:cNvSpPr>
          <p:nvPr>
            <p:ph type="body" idx="1"/>
          </p:nvPr>
        </p:nvSpPr>
        <p:spPr/>
        <p:txBody>
          <a:bodyPr/>
          <a:lstStyle/>
          <a:p>
            <a:pPr eaLnBrk="1" hangingPunct="1"/>
            <a:r>
              <a:rPr lang="en-US">
                <a:solidFill>
                  <a:srgbClr val="0000FF"/>
                </a:solidFill>
              </a:rPr>
              <a:t>Common Bus:</a:t>
            </a:r>
            <a:r>
              <a:rPr lang="en-US"/>
              <a:t> It is a structure that consists of a set of common lines , one for each bit of a register, through which binary information is transferred one at a time.                                   </a:t>
            </a:r>
          </a:p>
          <a:p>
            <a:pPr eaLnBrk="1" hangingPunct="1">
              <a:buFontTx/>
              <a:buNone/>
            </a:pPr>
            <a:r>
              <a:rPr lang="en-US"/>
              <a:t>   For e.g. If we have four registers and size of each register is of 4-bit.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p>
            <a:r>
              <a:rPr lang="en-US"/>
              <a:t>Computer Architecture BCA 203 by Ruby Dahiya</a:t>
            </a:r>
          </a:p>
        </p:txBody>
      </p:sp>
      <p:sp>
        <p:nvSpPr>
          <p:cNvPr id="4099" name="Slide Number Placeholder 5"/>
          <p:cNvSpPr>
            <a:spLocks noGrp="1"/>
          </p:cNvSpPr>
          <p:nvPr>
            <p:ph type="sldNum" sz="quarter" idx="12"/>
          </p:nvPr>
        </p:nvSpPr>
        <p:spPr>
          <a:noFill/>
        </p:spPr>
        <p:txBody>
          <a:bodyPr/>
          <a:lstStyle/>
          <a:p>
            <a:fld id="{8A5BD922-C3F1-49CA-BC82-47CA5F7E88F8}" type="slidenum">
              <a:rPr lang="en-US" smtClean="0"/>
              <a:pPr/>
              <a:t>35</a:t>
            </a:fld>
            <a:endParaRPr lang="en-US"/>
          </a:p>
        </p:txBody>
      </p:sp>
      <p:sp>
        <p:nvSpPr>
          <p:cNvPr id="4100" name="Rectangle 2"/>
          <p:cNvSpPr>
            <a:spLocks noGrp="1" noChangeArrowheads="1"/>
          </p:cNvSpPr>
          <p:nvPr>
            <p:ph type="title"/>
          </p:nvPr>
        </p:nvSpPr>
        <p:spPr>
          <a:xfrm>
            <a:off x="990600" y="274638"/>
            <a:ext cx="7315200" cy="1143000"/>
          </a:xfrm>
        </p:spPr>
        <p:txBody>
          <a:bodyPr>
            <a:normAutofit fontScale="90000"/>
          </a:bodyPr>
          <a:lstStyle/>
          <a:p>
            <a:pPr eaLnBrk="1" hangingPunct="1"/>
            <a:r>
              <a:rPr lang="en-US" sz="4000" b="1">
                <a:solidFill>
                  <a:srgbClr val="FF0000"/>
                </a:solidFill>
                <a:latin typeface="Times New Roman" pitchFamily="18" charset="0"/>
                <a:cs typeface="Times New Roman" pitchFamily="18" charset="0"/>
              </a:rPr>
              <a:t>How to design a common bus? (in general)</a:t>
            </a:r>
          </a:p>
        </p:txBody>
      </p:sp>
      <p:sp>
        <p:nvSpPr>
          <p:cNvPr id="4101" name="Rectangle 3"/>
          <p:cNvSpPr>
            <a:spLocks noGrp="1" noChangeArrowheads="1"/>
          </p:cNvSpPr>
          <p:nvPr>
            <p:ph type="body" idx="1"/>
          </p:nvPr>
        </p:nvSpPr>
        <p:spPr/>
        <p:txBody>
          <a:bodyPr/>
          <a:lstStyle/>
          <a:p>
            <a:pPr eaLnBrk="1" hangingPunct="1">
              <a:buFontTx/>
              <a:buNone/>
            </a:pPr>
            <a:r>
              <a:rPr lang="en-US">
                <a:solidFill>
                  <a:srgbClr val="0000FF"/>
                </a:solidFill>
              </a:rPr>
              <a:t>Problem :</a:t>
            </a:r>
            <a:r>
              <a:rPr lang="en-US"/>
              <a:t> Design a n-line common bus system that  will multiplex ‘k’ registers of ‘n’ – bits each. </a:t>
            </a:r>
          </a:p>
          <a:p>
            <a:pPr eaLnBrk="1" hangingPunct="1">
              <a:buFontTx/>
              <a:buNone/>
            </a:pPr>
            <a:r>
              <a:rPr lang="en-US">
                <a:solidFill>
                  <a:srgbClr val="0000FF"/>
                </a:solidFill>
              </a:rPr>
              <a:t>Solution : </a:t>
            </a:r>
          </a:p>
          <a:p>
            <a:pPr eaLnBrk="1" hangingPunct="1"/>
            <a:r>
              <a:rPr lang="en-US"/>
              <a:t>No. of multiplexers required = n</a:t>
            </a:r>
          </a:p>
          <a:p>
            <a:pPr eaLnBrk="1" hangingPunct="1"/>
            <a:r>
              <a:rPr lang="en-US"/>
              <a:t>Size of multiplexers=k X 1</a:t>
            </a:r>
          </a:p>
          <a:p>
            <a:pPr eaLnBrk="1" hangingPunct="1"/>
            <a:r>
              <a:rPr lang="en-US"/>
              <a:t>No. of data lines  = k</a:t>
            </a:r>
          </a:p>
          <a:p>
            <a:pPr eaLnBrk="1" hangingPunct="1"/>
            <a:r>
              <a:rPr lang="en-US"/>
              <a:t>No. of select lines = m such that 2</a:t>
            </a:r>
            <a:r>
              <a:rPr lang="en-US" baseline="30000"/>
              <a:t>m </a:t>
            </a:r>
            <a:r>
              <a:rPr lang="en-US"/>
              <a:t>= k</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p:spPr>
        <p:txBody>
          <a:bodyPr/>
          <a:lstStyle/>
          <a:p>
            <a:r>
              <a:rPr lang="en-US"/>
              <a:t>Computer Architecture BCA 203 by Ruby Dahiya</a:t>
            </a:r>
          </a:p>
        </p:txBody>
      </p:sp>
      <p:sp>
        <p:nvSpPr>
          <p:cNvPr id="5123" name="Slide Number Placeholder 5"/>
          <p:cNvSpPr>
            <a:spLocks noGrp="1"/>
          </p:cNvSpPr>
          <p:nvPr>
            <p:ph type="sldNum" sz="quarter" idx="12"/>
          </p:nvPr>
        </p:nvSpPr>
        <p:spPr>
          <a:noFill/>
        </p:spPr>
        <p:txBody>
          <a:bodyPr/>
          <a:lstStyle/>
          <a:p>
            <a:fld id="{0D516CF0-8011-4AAC-ACCA-A07DA8DBE543}" type="slidenum">
              <a:rPr lang="en-US" smtClean="0"/>
              <a:pPr/>
              <a:t>36</a:t>
            </a:fld>
            <a:endParaRPr lang="en-US"/>
          </a:p>
        </p:txBody>
      </p:sp>
      <p:sp>
        <p:nvSpPr>
          <p:cNvPr id="5124" name="Rectangle 2"/>
          <p:cNvSpPr>
            <a:spLocks noGrp="1" noChangeArrowheads="1"/>
          </p:cNvSpPr>
          <p:nvPr>
            <p:ph type="title"/>
          </p:nvPr>
        </p:nvSpPr>
        <p:spPr/>
        <p:txBody>
          <a:bodyPr/>
          <a:lstStyle/>
          <a:p>
            <a:pPr eaLnBrk="1" hangingPunct="1"/>
            <a:r>
              <a:rPr lang="en-US" sz="3600" b="1">
                <a:solidFill>
                  <a:srgbClr val="FF0000"/>
                </a:solidFill>
                <a:latin typeface="Times New Roman" pitchFamily="18" charset="0"/>
                <a:cs typeface="Times New Roman" pitchFamily="18" charset="0"/>
              </a:rPr>
              <a:t>Memory Transfer</a:t>
            </a:r>
          </a:p>
        </p:txBody>
      </p:sp>
      <p:sp>
        <p:nvSpPr>
          <p:cNvPr id="5125" name="Rectangle 3"/>
          <p:cNvSpPr>
            <a:spLocks noGrp="1" noChangeArrowheads="1"/>
          </p:cNvSpPr>
          <p:nvPr>
            <p:ph type="body" idx="1"/>
          </p:nvPr>
        </p:nvSpPr>
        <p:spPr/>
        <p:txBody>
          <a:bodyPr/>
          <a:lstStyle/>
          <a:p>
            <a:pPr eaLnBrk="1" hangingPunct="1"/>
            <a:r>
              <a:rPr lang="en-US">
                <a:solidFill>
                  <a:srgbClr val="0000FF"/>
                </a:solidFill>
              </a:rPr>
              <a:t>Read:</a:t>
            </a:r>
            <a:r>
              <a:rPr lang="en-US"/>
              <a:t> Transfer of information from a memory word to the outside environment.</a:t>
            </a:r>
          </a:p>
          <a:p>
            <a:pPr eaLnBrk="1" hangingPunct="1"/>
            <a:r>
              <a:rPr lang="en-US">
                <a:solidFill>
                  <a:srgbClr val="0000FF"/>
                </a:solidFill>
              </a:rPr>
              <a:t>Write :</a:t>
            </a:r>
            <a:r>
              <a:rPr lang="en-US"/>
              <a:t> Transfer of new information to be stored into the memory.</a:t>
            </a:r>
          </a:p>
          <a:p>
            <a:pPr eaLnBrk="1" hangingPunct="1">
              <a:buFontTx/>
              <a:buNone/>
            </a:pPr>
            <a:endParaRPr lang="en-US"/>
          </a:p>
          <a:p>
            <a:pPr eaLnBrk="1" hangingPunct="1">
              <a:buFontTx/>
              <a:buNone/>
            </a:pPr>
            <a:r>
              <a:rPr lang="en-US"/>
              <a:t>   Read: DR </a:t>
            </a:r>
            <a:r>
              <a:rPr lang="en-US">
                <a:cs typeface="Arial" charset="0"/>
              </a:rPr>
              <a:t>← M[AR]</a:t>
            </a:r>
          </a:p>
          <a:p>
            <a:pPr eaLnBrk="1" hangingPunct="1">
              <a:buFontTx/>
              <a:buNone/>
            </a:pPr>
            <a:r>
              <a:rPr lang="en-US">
                <a:cs typeface="Arial" charset="0"/>
              </a:rPr>
              <a:t>   Write: M[AR] ← R1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2"/>
          <p:cNvSpPr>
            <a:spLocks noGrp="1"/>
          </p:cNvSpPr>
          <p:nvPr>
            <p:ph type="ftr" sz="quarter" idx="11"/>
          </p:nvPr>
        </p:nvSpPr>
        <p:spPr>
          <a:noFill/>
        </p:spPr>
        <p:txBody>
          <a:bodyPr/>
          <a:lstStyle/>
          <a:p>
            <a:r>
              <a:rPr lang="en-US"/>
              <a:t>Computer Architecture BCA 203 by Ruby Dahiya</a:t>
            </a:r>
          </a:p>
        </p:txBody>
      </p:sp>
      <p:sp>
        <p:nvSpPr>
          <p:cNvPr id="6147" name="Slide Number Placeholder 3"/>
          <p:cNvSpPr>
            <a:spLocks noGrp="1"/>
          </p:cNvSpPr>
          <p:nvPr>
            <p:ph type="sldNum" sz="quarter" idx="12"/>
          </p:nvPr>
        </p:nvSpPr>
        <p:spPr>
          <a:noFill/>
        </p:spPr>
        <p:txBody>
          <a:bodyPr/>
          <a:lstStyle/>
          <a:p>
            <a:fld id="{FD42B594-92D3-4893-B6FB-FD8070543FC5}" type="slidenum">
              <a:rPr lang="en-US" smtClean="0"/>
              <a:pPr/>
              <a:t>37</a:t>
            </a:fld>
            <a:endParaRPr lang="en-US"/>
          </a:p>
        </p:txBody>
      </p:sp>
      <p:sp>
        <p:nvSpPr>
          <p:cNvPr id="6148" name="Rectangle 2"/>
          <p:cNvSpPr>
            <a:spLocks noGrp="1" noChangeArrowheads="1"/>
          </p:cNvSpPr>
          <p:nvPr>
            <p:ph type="title" idx="4294967295"/>
          </p:nvPr>
        </p:nvSpPr>
        <p:spPr>
          <a:xfrm>
            <a:off x="0" y="303213"/>
            <a:ext cx="9144000" cy="660400"/>
          </a:xfrm>
          <a:noFill/>
        </p:spPr>
        <p:txBody>
          <a:bodyPr lIns="63500" tIns="25400" rIns="63500" bIns="25400" anchor="t">
            <a:spAutoFit/>
          </a:bodyPr>
          <a:lstStyle/>
          <a:p>
            <a:pPr eaLnBrk="1" hangingPunct="1"/>
            <a:r>
              <a:rPr lang="en-US" altLang="ko-KR" sz="4000" b="1">
                <a:solidFill>
                  <a:srgbClr val="FF0000"/>
                </a:solidFill>
                <a:latin typeface="Times New Roman" pitchFamily="18" charset="0"/>
                <a:ea typeface="굴림" pitchFamily="50" charset="-127"/>
                <a:cs typeface="Times New Roman" pitchFamily="18" charset="0"/>
              </a:rPr>
              <a:t>Microoperations</a:t>
            </a:r>
          </a:p>
        </p:txBody>
      </p:sp>
      <p:sp>
        <p:nvSpPr>
          <p:cNvPr id="6149" name="Rectangle 8"/>
          <p:cNvSpPr>
            <a:spLocks noChangeArrowheads="1"/>
          </p:cNvSpPr>
          <p:nvPr/>
        </p:nvSpPr>
        <p:spPr bwMode="auto">
          <a:xfrm>
            <a:off x="544513" y="1719263"/>
            <a:ext cx="8301037" cy="414337"/>
          </a:xfrm>
          <a:prstGeom prst="rect">
            <a:avLst/>
          </a:prstGeom>
          <a:noFill/>
          <a:ln w="12700">
            <a:noFill/>
            <a:miter lim="800000"/>
            <a:headEnd/>
            <a:tailEnd/>
          </a:ln>
        </p:spPr>
        <p:txBody>
          <a:bodyPr wrap="none" lIns="63500" tIns="25400" rIns="63500" bIns="25400">
            <a:spAutoFit/>
          </a:bodyPr>
          <a:lstStyle/>
          <a:p>
            <a:pPr defTabSz="762000">
              <a:lnSpc>
                <a:spcPct val="85000"/>
              </a:lnSpc>
              <a:buFontTx/>
              <a:buChar char="•"/>
            </a:pPr>
            <a:r>
              <a:rPr kumimoji="1" lang="en-US" altLang="ko-KR" sz="2800" b="1">
                <a:latin typeface="Times New Roman" pitchFamily="18" charset="0"/>
                <a:ea typeface="굴림" pitchFamily="50" charset="-127"/>
              </a:rPr>
              <a:t> Computer system microoperations are of four types:</a:t>
            </a:r>
          </a:p>
        </p:txBody>
      </p:sp>
      <p:sp>
        <p:nvSpPr>
          <p:cNvPr id="6150" name="Rectangle 9"/>
          <p:cNvSpPr>
            <a:spLocks noChangeArrowheads="1"/>
          </p:cNvSpPr>
          <p:nvPr/>
        </p:nvSpPr>
        <p:spPr bwMode="auto">
          <a:xfrm>
            <a:off x="1670050" y="1555750"/>
            <a:ext cx="36513" cy="158750"/>
          </a:xfrm>
          <a:prstGeom prst="rect">
            <a:avLst/>
          </a:prstGeom>
          <a:noFill/>
          <a:ln w="12700">
            <a:no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6151" name="Rectangle 10"/>
          <p:cNvSpPr>
            <a:spLocks noChangeArrowheads="1"/>
          </p:cNvSpPr>
          <p:nvPr/>
        </p:nvSpPr>
        <p:spPr bwMode="auto">
          <a:xfrm>
            <a:off x="1497013" y="2443163"/>
            <a:ext cx="6435725" cy="2582862"/>
          </a:xfrm>
          <a:prstGeom prst="rect">
            <a:avLst/>
          </a:prstGeom>
          <a:noFill/>
          <a:ln w="12700">
            <a:noFill/>
            <a:miter lim="800000"/>
            <a:headEnd/>
            <a:tailEnd/>
          </a:ln>
        </p:spPr>
        <p:txBody>
          <a:bodyPr lIns="63500" tIns="25400" rIns="63500" bIns="25400">
            <a:spAutoFit/>
          </a:bodyPr>
          <a:lstStyle/>
          <a:p>
            <a:pPr marL="381000" indent="-381000" defTabSz="152400">
              <a:lnSpc>
                <a:spcPct val="86000"/>
              </a:lnSpc>
              <a:spcBef>
                <a:spcPct val="41000"/>
              </a:spcBef>
            </a:pPr>
            <a:r>
              <a:rPr kumimoji="1" lang="en-US" altLang="ko-KR" sz="2800">
                <a:latin typeface="Times New Roman" pitchFamily="18" charset="0"/>
                <a:ea typeface="굴림" pitchFamily="50" charset="-127"/>
              </a:rPr>
              <a:t>- Register transfer microoperations</a:t>
            </a:r>
          </a:p>
          <a:p>
            <a:pPr marL="381000" indent="-381000" defTabSz="152400">
              <a:lnSpc>
                <a:spcPct val="86000"/>
              </a:lnSpc>
              <a:spcBef>
                <a:spcPct val="41000"/>
              </a:spcBef>
            </a:pPr>
            <a:r>
              <a:rPr kumimoji="1" lang="en-US" altLang="ko-KR" sz="2800">
                <a:latin typeface="Times New Roman" pitchFamily="18" charset="0"/>
                <a:ea typeface="굴림" pitchFamily="50" charset="-127"/>
              </a:rPr>
              <a:t>- Arithmetic microoperations</a:t>
            </a:r>
          </a:p>
          <a:p>
            <a:pPr marL="381000" indent="-381000" defTabSz="152400">
              <a:lnSpc>
                <a:spcPct val="86000"/>
              </a:lnSpc>
              <a:spcBef>
                <a:spcPct val="41000"/>
              </a:spcBef>
            </a:pPr>
            <a:r>
              <a:rPr kumimoji="1" lang="en-US" altLang="ko-KR" sz="2800">
                <a:latin typeface="Times New Roman" pitchFamily="18" charset="0"/>
                <a:ea typeface="굴림" pitchFamily="50" charset="-127"/>
              </a:rPr>
              <a:t>- Logic microoperations</a:t>
            </a:r>
          </a:p>
          <a:p>
            <a:pPr marL="381000" indent="-381000" defTabSz="152400">
              <a:lnSpc>
                <a:spcPct val="86000"/>
              </a:lnSpc>
              <a:spcBef>
                <a:spcPct val="41000"/>
              </a:spcBef>
            </a:pPr>
            <a:r>
              <a:rPr kumimoji="1" lang="en-US" altLang="ko-KR" sz="2800">
                <a:latin typeface="Times New Roman" pitchFamily="18" charset="0"/>
                <a:ea typeface="굴림" pitchFamily="50" charset="-127"/>
              </a:rPr>
              <a:t>- Shift microoperations</a:t>
            </a:r>
          </a:p>
          <a:p>
            <a:pPr marL="381000" indent="-381000" defTabSz="152400" latinLnBrk="1">
              <a:lnSpc>
                <a:spcPct val="86000"/>
              </a:lnSpc>
              <a:spcBef>
                <a:spcPct val="41000"/>
              </a:spcBef>
            </a:pPr>
            <a:endParaRPr kumimoji="1" lang="en-US" altLang="ko-KR" sz="2800">
              <a:latin typeface="Times New Roman" pitchFamily="18" charset="0"/>
              <a:ea typeface="굴림" pitchFamily="50" charset="-127"/>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1"/>
          </p:nvPr>
        </p:nvSpPr>
        <p:spPr>
          <a:noFill/>
        </p:spPr>
        <p:txBody>
          <a:bodyPr/>
          <a:lstStyle/>
          <a:p>
            <a:r>
              <a:rPr lang="en-US"/>
              <a:t>Computer Architecture BCA 203 by Ruby Dahiya</a:t>
            </a:r>
          </a:p>
        </p:txBody>
      </p:sp>
      <p:sp>
        <p:nvSpPr>
          <p:cNvPr id="7171" name="Slide Number Placeholder 3"/>
          <p:cNvSpPr>
            <a:spLocks noGrp="1"/>
          </p:cNvSpPr>
          <p:nvPr>
            <p:ph type="sldNum" sz="quarter" idx="12"/>
          </p:nvPr>
        </p:nvSpPr>
        <p:spPr>
          <a:noFill/>
        </p:spPr>
        <p:txBody>
          <a:bodyPr/>
          <a:lstStyle/>
          <a:p>
            <a:fld id="{73296225-55B2-4DCE-93EF-91A2A8CBB4BA}" type="slidenum">
              <a:rPr lang="en-US" smtClean="0"/>
              <a:pPr/>
              <a:t>38</a:t>
            </a:fld>
            <a:endParaRPr lang="en-US"/>
          </a:p>
        </p:txBody>
      </p:sp>
      <p:sp>
        <p:nvSpPr>
          <p:cNvPr id="7172" name="Rectangle 2"/>
          <p:cNvSpPr>
            <a:spLocks noGrp="1" noChangeArrowheads="1"/>
          </p:cNvSpPr>
          <p:nvPr>
            <p:ph type="title" idx="4294967295"/>
          </p:nvPr>
        </p:nvSpPr>
        <p:spPr>
          <a:xfrm>
            <a:off x="0" y="303213"/>
            <a:ext cx="9144000" cy="660400"/>
          </a:xfrm>
          <a:noFill/>
        </p:spPr>
        <p:txBody>
          <a:bodyPr lIns="63500" tIns="25400" rIns="63500" bIns="25400" anchor="t">
            <a:spAutoFit/>
          </a:bodyPr>
          <a:lstStyle/>
          <a:p>
            <a:pPr eaLnBrk="1" hangingPunct="1"/>
            <a:r>
              <a:rPr lang="en-US" altLang="ko-KR" sz="4000" b="1">
                <a:solidFill>
                  <a:srgbClr val="FF0000"/>
                </a:solidFill>
                <a:latin typeface="Times New Roman" pitchFamily="18" charset="0"/>
                <a:ea typeface="굴림" pitchFamily="50" charset="-127"/>
                <a:cs typeface="Times New Roman" pitchFamily="18" charset="0"/>
              </a:rPr>
              <a:t>Arithmetic  Micro operations</a:t>
            </a:r>
          </a:p>
        </p:txBody>
      </p:sp>
      <p:sp>
        <p:nvSpPr>
          <p:cNvPr id="7173" name="Rectangle 3"/>
          <p:cNvSpPr>
            <a:spLocks noChangeArrowheads="1"/>
          </p:cNvSpPr>
          <p:nvPr/>
        </p:nvSpPr>
        <p:spPr bwMode="auto">
          <a:xfrm>
            <a:off x="5033963" y="4300538"/>
            <a:ext cx="34925" cy="368300"/>
          </a:xfrm>
          <a:prstGeom prst="rect">
            <a:avLst/>
          </a:prstGeom>
          <a:noFill/>
          <a:ln w="12700">
            <a:no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7174" name="Rectangle 4"/>
          <p:cNvSpPr>
            <a:spLocks noChangeArrowheads="1"/>
          </p:cNvSpPr>
          <p:nvPr/>
        </p:nvSpPr>
        <p:spPr bwMode="auto">
          <a:xfrm>
            <a:off x="5245100" y="4405313"/>
            <a:ext cx="34925" cy="369887"/>
          </a:xfrm>
          <a:prstGeom prst="rect">
            <a:avLst/>
          </a:prstGeom>
          <a:noFill/>
          <a:ln w="12700">
            <a:no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7175" name="Rectangle 6"/>
          <p:cNvSpPr>
            <a:spLocks noChangeArrowheads="1"/>
          </p:cNvSpPr>
          <p:nvPr/>
        </p:nvSpPr>
        <p:spPr bwMode="auto">
          <a:xfrm>
            <a:off x="5807075" y="5908675"/>
            <a:ext cx="34925" cy="193675"/>
          </a:xfrm>
          <a:prstGeom prst="rect">
            <a:avLst/>
          </a:prstGeom>
          <a:noFill/>
          <a:ln w="12700">
            <a:no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7176" name="Rectangle 9"/>
          <p:cNvSpPr>
            <a:spLocks noChangeArrowheads="1"/>
          </p:cNvSpPr>
          <p:nvPr/>
        </p:nvSpPr>
        <p:spPr bwMode="auto">
          <a:xfrm>
            <a:off x="1670050" y="1555750"/>
            <a:ext cx="36513" cy="158750"/>
          </a:xfrm>
          <a:prstGeom prst="rect">
            <a:avLst/>
          </a:prstGeom>
          <a:noFill/>
          <a:ln w="12700">
            <a:no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7177" name="Rectangle 14"/>
          <p:cNvSpPr>
            <a:spLocks noGrp="1" noChangeArrowheads="1"/>
          </p:cNvSpPr>
          <p:nvPr>
            <p:ph type="body" idx="4294967295"/>
          </p:nvPr>
        </p:nvSpPr>
        <p:spPr>
          <a:xfrm>
            <a:off x="533400" y="1416050"/>
            <a:ext cx="7658100" cy="4679950"/>
          </a:xfrm>
        </p:spPr>
        <p:txBody>
          <a:bodyPr/>
          <a:lstStyle/>
          <a:p>
            <a:pPr marL="285750" indent="-285750" defTabSz="762000" eaLnBrk="1" hangingPunct="1">
              <a:lnSpc>
                <a:spcPct val="70000"/>
              </a:lnSpc>
            </a:pPr>
            <a:r>
              <a:rPr lang="en-US" altLang="ko-KR" sz="2800">
                <a:latin typeface="Times New Roman" pitchFamily="18" charset="0"/>
                <a:ea typeface="굴림" pitchFamily="50" charset="-127"/>
                <a:sym typeface="Symbol" pitchFamily="18" charset="2"/>
              </a:rPr>
              <a:t>The basic arithmetic micro operations are</a:t>
            </a:r>
          </a:p>
          <a:p>
            <a:pPr marL="685800" lvl="1" indent="-228600" defTabSz="762000" eaLnBrk="1" hangingPunct="1">
              <a:lnSpc>
                <a:spcPct val="70000"/>
              </a:lnSpc>
            </a:pPr>
            <a:r>
              <a:rPr lang="en-US" altLang="ko-KR">
                <a:latin typeface="Times New Roman" pitchFamily="18" charset="0"/>
                <a:ea typeface="굴림" pitchFamily="50" charset="-127"/>
                <a:sym typeface="Symbol" pitchFamily="18" charset="2"/>
              </a:rPr>
              <a:t>Addition</a:t>
            </a:r>
          </a:p>
          <a:p>
            <a:pPr marL="685800" lvl="1" indent="-228600" defTabSz="762000" eaLnBrk="1" hangingPunct="1">
              <a:lnSpc>
                <a:spcPct val="70000"/>
              </a:lnSpc>
            </a:pPr>
            <a:r>
              <a:rPr lang="en-US" altLang="ko-KR">
                <a:latin typeface="Times New Roman" pitchFamily="18" charset="0"/>
                <a:ea typeface="굴림" pitchFamily="50" charset="-127"/>
                <a:sym typeface="Symbol" pitchFamily="18" charset="2"/>
              </a:rPr>
              <a:t>Subtraction</a:t>
            </a:r>
          </a:p>
          <a:p>
            <a:pPr marL="685800" lvl="1" indent="-228600" defTabSz="762000" eaLnBrk="1" hangingPunct="1">
              <a:lnSpc>
                <a:spcPct val="70000"/>
              </a:lnSpc>
            </a:pPr>
            <a:r>
              <a:rPr lang="en-US" altLang="ko-KR">
                <a:latin typeface="Times New Roman" pitchFamily="18" charset="0"/>
                <a:ea typeface="굴림" pitchFamily="50" charset="-127"/>
                <a:sym typeface="Symbol" pitchFamily="18" charset="2"/>
              </a:rPr>
              <a:t>Increment</a:t>
            </a:r>
          </a:p>
          <a:p>
            <a:pPr marL="685800" lvl="1" indent="-228600" defTabSz="762000" eaLnBrk="1" hangingPunct="1">
              <a:lnSpc>
                <a:spcPct val="70000"/>
              </a:lnSpc>
            </a:pPr>
            <a:r>
              <a:rPr lang="en-US" altLang="ko-KR">
                <a:latin typeface="Times New Roman" pitchFamily="18" charset="0"/>
                <a:ea typeface="굴림" pitchFamily="50" charset="-127"/>
                <a:sym typeface="Symbol" pitchFamily="18" charset="2"/>
              </a:rPr>
              <a:t>Decrement</a:t>
            </a:r>
          </a:p>
          <a:p>
            <a:pPr marL="685800" lvl="1" indent="-228600" defTabSz="762000" eaLnBrk="1" hangingPunct="1">
              <a:lnSpc>
                <a:spcPct val="70000"/>
              </a:lnSpc>
            </a:pPr>
            <a:endParaRPr lang="en-US" altLang="ko-KR">
              <a:latin typeface="Times New Roman" pitchFamily="18" charset="0"/>
              <a:ea typeface="굴림" pitchFamily="50" charset="-127"/>
              <a:sym typeface="Symbol" pitchFamily="18" charset="2"/>
            </a:endParaRPr>
          </a:p>
          <a:p>
            <a:pPr marL="285750" indent="-285750" defTabSz="762000" eaLnBrk="1" hangingPunct="1">
              <a:lnSpc>
                <a:spcPct val="70000"/>
              </a:lnSpc>
            </a:pPr>
            <a:r>
              <a:rPr lang="en-US" altLang="ko-KR" sz="2800">
                <a:latin typeface="Times New Roman" pitchFamily="18" charset="0"/>
                <a:ea typeface="굴림" pitchFamily="50" charset="-127"/>
                <a:sym typeface="Symbol" pitchFamily="18" charset="2"/>
              </a:rPr>
              <a:t>The additional arithmetic micro operations are</a:t>
            </a:r>
          </a:p>
          <a:p>
            <a:pPr marL="685800" lvl="1" indent="-228600" defTabSz="762000" eaLnBrk="1" hangingPunct="1">
              <a:lnSpc>
                <a:spcPct val="70000"/>
              </a:lnSpc>
            </a:pPr>
            <a:r>
              <a:rPr lang="en-US" altLang="ko-KR">
                <a:latin typeface="Times New Roman" pitchFamily="18" charset="0"/>
                <a:ea typeface="굴림" pitchFamily="50" charset="-127"/>
                <a:sym typeface="Symbol" pitchFamily="18" charset="2"/>
              </a:rPr>
              <a:t>Add with carry</a:t>
            </a:r>
          </a:p>
          <a:p>
            <a:pPr marL="685800" lvl="1" indent="-228600" defTabSz="762000" eaLnBrk="1" hangingPunct="1">
              <a:lnSpc>
                <a:spcPct val="70000"/>
              </a:lnSpc>
            </a:pPr>
            <a:r>
              <a:rPr lang="en-US" altLang="ko-KR">
                <a:latin typeface="Times New Roman" pitchFamily="18" charset="0"/>
                <a:ea typeface="굴림" pitchFamily="50" charset="-127"/>
                <a:sym typeface="Symbol" pitchFamily="18" charset="2"/>
              </a:rPr>
              <a:t>Subtract with borrow</a:t>
            </a:r>
          </a:p>
          <a:p>
            <a:pPr marL="685800" lvl="1" indent="-228600" defTabSz="762000" eaLnBrk="1" hangingPunct="1">
              <a:lnSpc>
                <a:spcPct val="70000"/>
              </a:lnSpc>
            </a:pPr>
            <a:r>
              <a:rPr lang="en-US" altLang="ko-KR">
                <a:latin typeface="Times New Roman" pitchFamily="18" charset="0"/>
                <a:ea typeface="굴림" pitchFamily="50" charset="-127"/>
                <a:sym typeface="Symbol" pitchFamily="18" charset="2"/>
              </a:rPr>
              <a:t>Transfer/Load</a:t>
            </a:r>
          </a:p>
          <a:p>
            <a:pPr marL="685800" lvl="1" indent="-228600" defTabSz="762000" eaLnBrk="1" hangingPunct="1">
              <a:lnSpc>
                <a:spcPct val="70000"/>
              </a:lnSpc>
            </a:pPr>
            <a:r>
              <a:rPr lang="en-US" altLang="ko-KR">
                <a:latin typeface="Times New Roman" pitchFamily="18" charset="0"/>
                <a:ea typeface="굴림" pitchFamily="50" charset="-127"/>
                <a:sym typeface="Symbol" pitchFamily="18" charset="2"/>
              </a:rPr>
              <a:t>etc. …</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p>
            <a:r>
              <a:rPr lang="en-US"/>
              <a:t>Computer Architecture BCA 203 by Ruby Dahiya</a:t>
            </a:r>
          </a:p>
        </p:txBody>
      </p:sp>
      <p:sp>
        <p:nvSpPr>
          <p:cNvPr id="8195" name="Slide Number Placeholder 5"/>
          <p:cNvSpPr>
            <a:spLocks noGrp="1"/>
          </p:cNvSpPr>
          <p:nvPr>
            <p:ph type="sldNum" sz="quarter" idx="12"/>
          </p:nvPr>
        </p:nvSpPr>
        <p:spPr>
          <a:noFill/>
        </p:spPr>
        <p:txBody>
          <a:bodyPr/>
          <a:lstStyle/>
          <a:p>
            <a:fld id="{7557E9AB-3553-4062-A9E7-812F122C6EE2}" type="slidenum">
              <a:rPr lang="en-US" smtClean="0"/>
              <a:pPr/>
              <a:t>39</a:t>
            </a:fld>
            <a:endParaRPr lang="en-US"/>
          </a:p>
        </p:txBody>
      </p:sp>
      <p:sp>
        <p:nvSpPr>
          <p:cNvPr id="8196" name="Rectangle 2"/>
          <p:cNvSpPr>
            <a:spLocks noGrp="1" noChangeArrowheads="1"/>
          </p:cNvSpPr>
          <p:nvPr>
            <p:ph type="title"/>
          </p:nvPr>
        </p:nvSpPr>
        <p:spPr/>
        <p:txBody>
          <a:bodyPr>
            <a:normAutofit fontScale="90000"/>
          </a:bodyPr>
          <a:lstStyle/>
          <a:p>
            <a:pPr eaLnBrk="1" hangingPunct="1"/>
            <a:r>
              <a:rPr lang="en-US" sz="4000" b="1">
                <a:solidFill>
                  <a:srgbClr val="FF0000"/>
                </a:solidFill>
                <a:latin typeface="Times New Roman" pitchFamily="18" charset="0"/>
                <a:cs typeface="Times New Roman" pitchFamily="18" charset="0"/>
              </a:rPr>
              <a:t>Summary of Typical Arithmetic Micro operations</a:t>
            </a:r>
          </a:p>
        </p:txBody>
      </p:sp>
      <p:sp>
        <p:nvSpPr>
          <p:cNvPr id="8197" name="Rectangle 3"/>
          <p:cNvSpPr>
            <a:spLocks noGrp="1" noChangeArrowheads="1"/>
          </p:cNvSpPr>
          <p:nvPr>
            <p:ph type="body" idx="1"/>
          </p:nvPr>
        </p:nvSpPr>
        <p:spPr>
          <a:xfrm>
            <a:off x="228600" y="1905000"/>
            <a:ext cx="8915400" cy="3352800"/>
          </a:xfrm>
        </p:spPr>
        <p:txBody>
          <a:bodyPr/>
          <a:lstStyle/>
          <a:p>
            <a:pPr lvl="1" eaLnBrk="1" hangingPunct="1">
              <a:lnSpc>
                <a:spcPct val="90000"/>
              </a:lnSpc>
            </a:pPr>
            <a:r>
              <a:rPr kumimoji="1" lang="en-US" altLang="ko-KR" sz="2400" b="1">
                <a:latin typeface="Times New Roman" pitchFamily="18" charset="0"/>
                <a:ea typeface="굴림" pitchFamily="50" charset="-127"/>
              </a:rPr>
              <a:t>R3 </a:t>
            </a:r>
            <a:r>
              <a:rPr kumimoji="1" lang="en-US" altLang="ko-KR" sz="2400" b="1">
                <a:latin typeface="Times New Roman" pitchFamily="18" charset="0"/>
                <a:ea typeface="굴림" pitchFamily="50" charset="-127"/>
                <a:sym typeface="Symbol" pitchFamily="18" charset="2"/>
              </a:rPr>
              <a:t></a:t>
            </a:r>
            <a:r>
              <a:rPr kumimoji="1" lang="en-US" altLang="ko-KR" sz="2400" b="1">
                <a:latin typeface="Times New Roman" pitchFamily="18" charset="0"/>
                <a:ea typeface="굴림" pitchFamily="50" charset="-127"/>
              </a:rPr>
              <a:t> R1 + R2 [Contents of R1 plus R2 transferred to R3]</a:t>
            </a:r>
          </a:p>
          <a:p>
            <a:pPr lvl="1" eaLnBrk="1" hangingPunct="1">
              <a:lnSpc>
                <a:spcPct val="90000"/>
              </a:lnSpc>
            </a:pPr>
            <a:r>
              <a:rPr kumimoji="1" lang="en-US" altLang="ko-KR" sz="2400" b="1">
                <a:latin typeface="Times New Roman" pitchFamily="18" charset="0"/>
                <a:ea typeface="굴림" pitchFamily="50" charset="-127"/>
              </a:rPr>
              <a:t>R3 </a:t>
            </a:r>
            <a:r>
              <a:rPr kumimoji="1" lang="en-US" altLang="ko-KR" sz="2400" b="1">
                <a:latin typeface="Times New Roman" pitchFamily="18" charset="0"/>
                <a:ea typeface="굴림" pitchFamily="50" charset="-127"/>
                <a:sym typeface="Symbol" pitchFamily="18" charset="2"/>
              </a:rPr>
              <a:t></a:t>
            </a:r>
            <a:r>
              <a:rPr kumimoji="1" lang="en-US" altLang="ko-KR" sz="2400" b="1">
                <a:latin typeface="Times New Roman" pitchFamily="18" charset="0"/>
                <a:ea typeface="굴림" pitchFamily="50" charset="-127"/>
              </a:rPr>
              <a:t> R1 - R2  [Contents of R1 minus R2 transferred to R3]</a:t>
            </a:r>
          </a:p>
          <a:p>
            <a:pPr lvl="1" eaLnBrk="1" hangingPunct="1">
              <a:lnSpc>
                <a:spcPct val="90000"/>
              </a:lnSpc>
            </a:pPr>
            <a:r>
              <a:rPr kumimoji="1" lang="en-US" altLang="ko-KR" sz="2400" b="1">
                <a:latin typeface="Times New Roman" pitchFamily="18" charset="0"/>
                <a:ea typeface="굴림" pitchFamily="50" charset="-127"/>
              </a:rPr>
              <a:t>R2 </a:t>
            </a:r>
            <a:r>
              <a:rPr kumimoji="1" lang="en-US" altLang="ko-KR" sz="2400" b="1">
                <a:latin typeface="Times New Roman" pitchFamily="18" charset="0"/>
                <a:ea typeface="굴림" pitchFamily="50" charset="-127"/>
                <a:sym typeface="Symbol" pitchFamily="18" charset="2"/>
              </a:rPr>
              <a:t></a:t>
            </a:r>
            <a:r>
              <a:rPr kumimoji="1" lang="en-US" altLang="ko-KR" sz="2400" b="1">
                <a:latin typeface="Times New Roman" pitchFamily="18" charset="0"/>
                <a:ea typeface="굴림" pitchFamily="50" charset="-127"/>
              </a:rPr>
              <a:t> R2’	   [Complement the contents of R2 ]</a:t>
            </a:r>
          </a:p>
          <a:p>
            <a:pPr lvl="1" eaLnBrk="1" hangingPunct="1">
              <a:lnSpc>
                <a:spcPct val="90000"/>
              </a:lnSpc>
            </a:pPr>
            <a:r>
              <a:rPr kumimoji="1" lang="en-US" altLang="ko-KR" sz="2400" b="1">
                <a:latin typeface="Times New Roman" pitchFamily="18" charset="0"/>
                <a:ea typeface="굴림" pitchFamily="50" charset="-127"/>
              </a:rPr>
              <a:t>R2 </a:t>
            </a:r>
            <a:r>
              <a:rPr kumimoji="1" lang="en-US" altLang="ko-KR" sz="2400" b="1">
                <a:latin typeface="Times New Roman" pitchFamily="18" charset="0"/>
                <a:ea typeface="굴림" pitchFamily="50" charset="-127"/>
                <a:sym typeface="Symbol" pitchFamily="18" charset="2"/>
              </a:rPr>
              <a:t></a:t>
            </a:r>
            <a:r>
              <a:rPr kumimoji="1" lang="en-US" altLang="ko-KR" sz="2400" b="1">
                <a:latin typeface="Times New Roman" pitchFamily="18" charset="0"/>
                <a:ea typeface="굴림" pitchFamily="50" charset="-127"/>
              </a:rPr>
              <a:t> R2’+ 1	   [2's complement the contents of R2 (negate)]</a:t>
            </a:r>
          </a:p>
          <a:p>
            <a:pPr lvl="1" eaLnBrk="1" hangingPunct="1">
              <a:lnSpc>
                <a:spcPct val="90000"/>
              </a:lnSpc>
            </a:pPr>
            <a:r>
              <a:rPr kumimoji="1" lang="en-US" altLang="ko-KR" sz="2400" b="1">
                <a:latin typeface="Times New Roman" pitchFamily="18" charset="0"/>
                <a:ea typeface="굴림" pitchFamily="50" charset="-127"/>
              </a:rPr>
              <a:t>R3 </a:t>
            </a:r>
            <a:r>
              <a:rPr kumimoji="1" lang="en-US" altLang="ko-KR" sz="2400" b="1">
                <a:latin typeface="Times New Roman" pitchFamily="18" charset="0"/>
                <a:ea typeface="굴림" pitchFamily="50" charset="-127"/>
                <a:sym typeface="Symbol" pitchFamily="18" charset="2"/>
              </a:rPr>
              <a:t></a:t>
            </a:r>
            <a:r>
              <a:rPr kumimoji="1" lang="en-US" altLang="ko-KR" sz="2400" b="1">
                <a:latin typeface="Times New Roman" pitchFamily="18" charset="0"/>
                <a:ea typeface="굴림" pitchFamily="50" charset="-127"/>
              </a:rPr>
              <a:t> R1 + R2’+ 1	[Subtraction]</a:t>
            </a:r>
          </a:p>
          <a:p>
            <a:pPr lvl="1" eaLnBrk="1" hangingPunct="1">
              <a:lnSpc>
                <a:spcPct val="90000"/>
              </a:lnSpc>
            </a:pPr>
            <a:r>
              <a:rPr kumimoji="1" lang="en-US" altLang="ko-KR" sz="2400" b="1">
                <a:latin typeface="Times New Roman" pitchFamily="18" charset="0"/>
                <a:ea typeface="굴림" pitchFamily="50" charset="-127"/>
              </a:rPr>
              <a:t>R1 </a:t>
            </a:r>
            <a:r>
              <a:rPr kumimoji="1" lang="en-US" altLang="ko-KR" sz="2400" b="1">
                <a:latin typeface="Times New Roman" pitchFamily="18" charset="0"/>
                <a:ea typeface="굴림" pitchFamily="50" charset="-127"/>
                <a:sym typeface="Symbol" pitchFamily="18" charset="2"/>
              </a:rPr>
              <a:t></a:t>
            </a:r>
            <a:r>
              <a:rPr kumimoji="1" lang="en-US" altLang="ko-KR" sz="2400" b="1">
                <a:latin typeface="Times New Roman" pitchFamily="18" charset="0"/>
                <a:ea typeface="굴림" pitchFamily="50" charset="-127"/>
              </a:rPr>
              <a:t> R1 + 1		[Increment]</a:t>
            </a:r>
          </a:p>
          <a:p>
            <a:pPr lvl="1" eaLnBrk="1" hangingPunct="1">
              <a:lnSpc>
                <a:spcPct val="90000"/>
              </a:lnSpc>
            </a:pPr>
            <a:r>
              <a:rPr kumimoji="1" lang="en-US" altLang="ko-KR" sz="2400" b="1">
                <a:latin typeface="Times New Roman" pitchFamily="18" charset="0"/>
                <a:ea typeface="굴림" pitchFamily="50" charset="-127"/>
              </a:rPr>
              <a:t>R1 </a:t>
            </a:r>
            <a:r>
              <a:rPr kumimoji="1" lang="en-US" altLang="ko-KR" sz="2400" b="1">
                <a:latin typeface="Times New Roman" pitchFamily="18" charset="0"/>
                <a:ea typeface="굴림" pitchFamily="50" charset="-127"/>
                <a:sym typeface="Symbol" pitchFamily="18" charset="2"/>
              </a:rPr>
              <a:t></a:t>
            </a:r>
            <a:r>
              <a:rPr kumimoji="1" lang="en-US" altLang="ko-KR" sz="2400" b="1">
                <a:latin typeface="Times New Roman" pitchFamily="18" charset="0"/>
                <a:ea typeface="굴림" pitchFamily="50" charset="-127"/>
              </a:rPr>
              <a:t> R1 - 1		[Decrement]</a:t>
            </a:r>
          </a:p>
          <a:p>
            <a:pPr eaLnBrk="1" hangingPunct="1">
              <a:lnSpc>
                <a:spcPct val="90000"/>
              </a:lnSpc>
            </a:pPr>
            <a:endParaRPr lang="en-US" sz="2400">
              <a:latin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Overview of Unit - 1</a:t>
            </a:r>
          </a:p>
        </p:txBody>
      </p:sp>
      <p:sp>
        <p:nvSpPr>
          <p:cNvPr id="3" name="Content Placeholder 2"/>
          <p:cNvSpPr>
            <a:spLocks noGrp="1"/>
          </p:cNvSpPr>
          <p:nvPr>
            <p:ph idx="1"/>
          </p:nvPr>
        </p:nvSpPr>
        <p:spPr>
          <a:xfrm>
            <a:off x="457200" y="1447800"/>
            <a:ext cx="8229600" cy="4678363"/>
          </a:xfrm>
        </p:spPr>
        <p:txBody>
          <a:bodyPr>
            <a:normAutofit lnSpcReduction="10000"/>
          </a:bodyPr>
          <a:lstStyle/>
          <a:p>
            <a:r>
              <a:rPr lang="en-US" dirty="0"/>
              <a:t>This unit deals with the physical organization of a particular computer.</a:t>
            </a:r>
          </a:p>
          <a:p>
            <a:r>
              <a:rPr lang="en-US" dirty="0"/>
              <a:t>It includes the data flow, the micro operations and control functions.</a:t>
            </a:r>
          </a:p>
          <a:p>
            <a:r>
              <a:rPr lang="en-US" dirty="0"/>
              <a:t>These all can  be described symbolically by means of a hardware description language.</a:t>
            </a:r>
          </a:p>
          <a:p>
            <a:r>
              <a:rPr lang="en-US" dirty="0"/>
              <a:t>The pre-requisite to understand all the concepts of computer architecture is the better understanding of </a:t>
            </a:r>
            <a:r>
              <a:rPr lang="en-US" b="1" dirty="0"/>
              <a:t>Digital Electronics.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Footer Placeholder 4"/>
          <p:cNvSpPr>
            <a:spLocks noGrp="1"/>
          </p:cNvSpPr>
          <p:nvPr>
            <p:ph type="ftr" sz="quarter" idx="11"/>
          </p:nvPr>
        </p:nvSpPr>
        <p:spPr/>
        <p:txBody>
          <a:bodyPr/>
          <a:lstStyle/>
          <a:p>
            <a:r>
              <a:rPr lang="en-US"/>
              <a:t>Computer Architecture BCA-203 by Ruby Dahiya</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p:cNvSpPr>
            <a:spLocks noGrp="1"/>
          </p:cNvSpPr>
          <p:nvPr>
            <p:ph type="ftr" sz="quarter" idx="11"/>
          </p:nvPr>
        </p:nvSpPr>
        <p:spPr>
          <a:noFill/>
        </p:spPr>
        <p:txBody>
          <a:bodyPr/>
          <a:lstStyle/>
          <a:p>
            <a:r>
              <a:rPr lang="en-US"/>
              <a:t>Computer Architecture BCA 203 by Ruby Dahiya</a:t>
            </a:r>
          </a:p>
        </p:txBody>
      </p:sp>
      <p:sp>
        <p:nvSpPr>
          <p:cNvPr id="9219" name="Slide Number Placeholder 3"/>
          <p:cNvSpPr>
            <a:spLocks noGrp="1"/>
          </p:cNvSpPr>
          <p:nvPr>
            <p:ph type="sldNum" sz="quarter" idx="12"/>
          </p:nvPr>
        </p:nvSpPr>
        <p:spPr>
          <a:noFill/>
        </p:spPr>
        <p:txBody>
          <a:bodyPr/>
          <a:lstStyle/>
          <a:p>
            <a:fld id="{12D5389C-4AA8-4A3B-B883-E17601C97EA3}" type="slidenum">
              <a:rPr lang="en-US" smtClean="0"/>
              <a:pPr/>
              <a:t>40</a:t>
            </a:fld>
            <a:endParaRPr lang="en-US"/>
          </a:p>
        </p:txBody>
      </p:sp>
      <p:sp>
        <p:nvSpPr>
          <p:cNvPr id="9220" name="Rectangle 2"/>
          <p:cNvSpPr>
            <a:spLocks noGrp="1" noChangeArrowheads="1"/>
          </p:cNvSpPr>
          <p:nvPr>
            <p:ph type="title" idx="4294967295"/>
          </p:nvPr>
        </p:nvSpPr>
        <p:spPr>
          <a:xfrm>
            <a:off x="0" y="323850"/>
            <a:ext cx="9144000" cy="1158875"/>
          </a:xfrm>
          <a:noFill/>
        </p:spPr>
        <p:txBody>
          <a:bodyPr lIns="63500" tIns="25400" rIns="63500" bIns="25400" anchor="t">
            <a:spAutoFit/>
          </a:bodyPr>
          <a:lstStyle/>
          <a:p>
            <a:pPr eaLnBrk="1" hangingPunct="1"/>
            <a:r>
              <a:rPr kumimoji="1" lang="en-US" altLang="ko-KR" sz="3600" b="1">
                <a:solidFill>
                  <a:srgbClr val="FF0000"/>
                </a:solidFill>
                <a:latin typeface="Times New Roman" pitchFamily="18" charset="0"/>
                <a:ea typeface="굴림" pitchFamily="50" charset="-127"/>
                <a:cs typeface="Times New Roman" pitchFamily="18" charset="0"/>
              </a:rPr>
              <a:t>Binary Adder</a:t>
            </a:r>
            <a:br>
              <a:rPr kumimoji="1" lang="en-US" altLang="ko-KR" sz="3600" b="1">
                <a:solidFill>
                  <a:srgbClr val="FF0000"/>
                </a:solidFill>
                <a:latin typeface="Times New Roman" pitchFamily="18" charset="0"/>
                <a:ea typeface="굴림" pitchFamily="50" charset="-127"/>
                <a:cs typeface="Times New Roman" pitchFamily="18" charset="0"/>
              </a:rPr>
            </a:br>
            <a:endParaRPr lang="en-US" altLang="ko-KR" sz="3600" b="1">
              <a:solidFill>
                <a:srgbClr val="FF0000"/>
              </a:solidFill>
              <a:latin typeface="Times New Roman" pitchFamily="18" charset="0"/>
              <a:ea typeface="굴림" pitchFamily="50" charset="-127"/>
              <a:cs typeface="Times New Roman" pitchFamily="18" charset="0"/>
            </a:endParaRPr>
          </a:p>
        </p:txBody>
      </p:sp>
      <p:pic>
        <p:nvPicPr>
          <p:cNvPr id="9221" name="Picture 3"/>
          <p:cNvPicPr>
            <a:picLocks noChangeArrowheads="1"/>
          </p:cNvPicPr>
          <p:nvPr/>
        </p:nvPicPr>
        <p:blipFill>
          <a:blip r:embed="rId2"/>
          <a:srcRect/>
          <a:stretch>
            <a:fillRect/>
          </a:stretch>
        </p:blipFill>
        <p:spPr bwMode="auto">
          <a:xfrm>
            <a:off x="0" y="1905000"/>
            <a:ext cx="9144000" cy="3733800"/>
          </a:xfrm>
          <a:prstGeom prst="rect">
            <a:avLst/>
          </a:prstGeom>
          <a:noFill/>
          <a:ln w="12700">
            <a:noFill/>
            <a:miter lim="800000"/>
            <a:headEnd/>
            <a:tailEnd/>
          </a:ln>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3"/>
          <p:cNvSpPr>
            <a:spLocks noGrp="1"/>
          </p:cNvSpPr>
          <p:nvPr>
            <p:ph type="title"/>
          </p:nvPr>
        </p:nvSpPr>
        <p:spPr>
          <a:xfrm>
            <a:off x="457200" y="228600"/>
            <a:ext cx="8229600" cy="533400"/>
          </a:xfrm>
        </p:spPr>
        <p:txBody>
          <a:bodyPr>
            <a:normAutofit fontScale="90000"/>
          </a:bodyPr>
          <a:lstStyle/>
          <a:p>
            <a:br>
              <a:rPr kumimoji="1" lang="en-US" altLang="ko-KR" sz="3600" b="1">
                <a:solidFill>
                  <a:srgbClr val="FF0000"/>
                </a:solidFill>
                <a:latin typeface="Times New Roman" pitchFamily="18" charset="0"/>
                <a:ea typeface="굴림" pitchFamily="50" charset="-127"/>
                <a:cs typeface="Times New Roman" pitchFamily="18" charset="0"/>
              </a:rPr>
            </a:br>
            <a:r>
              <a:rPr kumimoji="1" lang="en-US" altLang="ko-KR" sz="3600" b="1">
                <a:solidFill>
                  <a:srgbClr val="FF0000"/>
                </a:solidFill>
                <a:latin typeface="Times New Roman" pitchFamily="18" charset="0"/>
                <a:ea typeface="굴림" pitchFamily="50" charset="-127"/>
                <a:cs typeface="Times New Roman" pitchFamily="18" charset="0"/>
              </a:rPr>
              <a:t>Binary Adder-Subtractor</a:t>
            </a:r>
            <a:br>
              <a:rPr kumimoji="1" lang="en-US" altLang="ko-KR" b="1">
                <a:ea typeface="굴림" pitchFamily="50" charset="-127"/>
                <a:cs typeface="Times New Roman" pitchFamily="18" charset="0"/>
              </a:rPr>
            </a:br>
            <a:endParaRPr lang="en-US">
              <a:ea typeface="굴림" pitchFamily="50" charset="-127"/>
              <a:cs typeface="Times New Roman" pitchFamily="18" charset="0"/>
            </a:endParaRPr>
          </a:p>
        </p:txBody>
      </p:sp>
      <p:sp>
        <p:nvSpPr>
          <p:cNvPr id="10243" name="Footer Placeholder 1"/>
          <p:cNvSpPr>
            <a:spLocks noGrp="1"/>
          </p:cNvSpPr>
          <p:nvPr>
            <p:ph type="ftr" sz="quarter" idx="11"/>
          </p:nvPr>
        </p:nvSpPr>
        <p:spPr>
          <a:noFill/>
        </p:spPr>
        <p:txBody>
          <a:bodyPr/>
          <a:lstStyle/>
          <a:p>
            <a:r>
              <a:rPr lang="en-US"/>
              <a:t>Computer Architecture BCA 203 by Ruby Dahiya</a:t>
            </a:r>
          </a:p>
        </p:txBody>
      </p:sp>
      <p:sp>
        <p:nvSpPr>
          <p:cNvPr id="10244" name="Slide Number Placeholder 2"/>
          <p:cNvSpPr>
            <a:spLocks noGrp="1"/>
          </p:cNvSpPr>
          <p:nvPr>
            <p:ph type="sldNum" sz="quarter" idx="12"/>
          </p:nvPr>
        </p:nvSpPr>
        <p:spPr>
          <a:noFill/>
        </p:spPr>
        <p:txBody>
          <a:bodyPr/>
          <a:lstStyle/>
          <a:p>
            <a:fld id="{76012963-D121-4914-B705-3F2200142F2C}" type="slidenum">
              <a:rPr lang="en-US" smtClean="0"/>
              <a:pPr/>
              <a:t>41</a:t>
            </a:fld>
            <a:endParaRPr lang="en-US"/>
          </a:p>
        </p:txBody>
      </p:sp>
      <p:pic>
        <p:nvPicPr>
          <p:cNvPr id="10245" name="Content Placeholder 5"/>
          <p:cNvPicPr>
            <a:picLocks noGrp="1" noChangeArrowheads="1"/>
          </p:cNvPicPr>
          <p:nvPr>
            <p:ph idx="1"/>
          </p:nvPr>
        </p:nvPicPr>
        <p:blipFill>
          <a:blip r:embed="rId2"/>
          <a:srcRect/>
          <a:stretch>
            <a:fillRect/>
          </a:stretch>
        </p:blipFill>
        <p:spPr>
          <a:xfrm>
            <a:off x="609600" y="1219200"/>
            <a:ext cx="8077200" cy="4876800"/>
          </a:xfr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4"/>
          <p:cNvSpPr>
            <a:spLocks noGrp="1"/>
          </p:cNvSpPr>
          <p:nvPr>
            <p:ph type="title"/>
          </p:nvPr>
        </p:nvSpPr>
        <p:spPr/>
        <p:txBody>
          <a:bodyPr/>
          <a:lstStyle/>
          <a:p>
            <a:pPr defTabSz="762000">
              <a:lnSpc>
                <a:spcPct val="85000"/>
              </a:lnSpc>
            </a:pPr>
            <a:r>
              <a:rPr kumimoji="1" lang="en-US" altLang="ko-KR" sz="3600" b="1">
                <a:solidFill>
                  <a:srgbClr val="FF0000"/>
                </a:solidFill>
                <a:latin typeface="Times New Roman" pitchFamily="18" charset="0"/>
                <a:ea typeface="굴림" pitchFamily="50" charset="-127"/>
                <a:cs typeface="Times New Roman" pitchFamily="18" charset="0"/>
              </a:rPr>
              <a:t>Binary Incrementer</a:t>
            </a:r>
          </a:p>
        </p:txBody>
      </p:sp>
      <p:sp>
        <p:nvSpPr>
          <p:cNvPr id="11267" name="Footer Placeholder 1"/>
          <p:cNvSpPr>
            <a:spLocks noGrp="1"/>
          </p:cNvSpPr>
          <p:nvPr>
            <p:ph type="ftr" sz="quarter" idx="11"/>
          </p:nvPr>
        </p:nvSpPr>
        <p:spPr>
          <a:noFill/>
        </p:spPr>
        <p:txBody>
          <a:bodyPr/>
          <a:lstStyle/>
          <a:p>
            <a:r>
              <a:rPr lang="en-US"/>
              <a:t>Computer Architecture BCA 203 by Ruby Dahiya</a:t>
            </a:r>
          </a:p>
        </p:txBody>
      </p:sp>
      <p:sp>
        <p:nvSpPr>
          <p:cNvPr id="11268" name="Slide Number Placeholder 2"/>
          <p:cNvSpPr>
            <a:spLocks noGrp="1"/>
          </p:cNvSpPr>
          <p:nvPr>
            <p:ph type="sldNum" sz="quarter" idx="12"/>
          </p:nvPr>
        </p:nvSpPr>
        <p:spPr>
          <a:noFill/>
        </p:spPr>
        <p:txBody>
          <a:bodyPr/>
          <a:lstStyle/>
          <a:p>
            <a:fld id="{0898E242-6D4C-4602-B700-B98993D89697}" type="slidenum">
              <a:rPr lang="en-US" smtClean="0"/>
              <a:pPr/>
              <a:t>42</a:t>
            </a:fld>
            <a:endParaRPr lang="en-US"/>
          </a:p>
        </p:txBody>
      </p:sp>
      <p:pic>
        <p:nvPicPr>
          <p:cNvPr id="11269" name="Picture 7"/>
          <p:cNvPicPr>
            <a:picLocks noGrp="1" noChangeArrowheads="1"/>
          </p:cNvPicPr>
          <p:nvPr>
            <p:ph idx="1"/>
          </p:nvPr>
        </p:nvPicPr>
        <p:blipFill>
          <a:blip r:embed="rId2"/>
          <a:srcRect/>
          <a:stretch>
            <a:fillRect/>
          </a:stretch>
        </p:blipFill>
        <p:spPr>
          <a:xfrm>
            <a:off x="838200" y="1524000"/>
            <a:ext cx="7696200" cy="4495800"/>
          </a:xfr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p:spPr>
        <p:txBody>
          <a:bodyPr/>
          <a:lstStyle/>
          <a:p>
            <a:r>
              <a:rPr lang="en-US"/>
              <a:t>Computer Architecture BCA 203 by Ruby Dahiya</a:t>
            </a:r>
          </a:p>
        </p:txBody>
      </p:sp>
      <p:sp>
        <p:nvSpPr>
          <p:cNvPr id="12291" name="Slide Number Placeholder 5"/>
          <p:cNvSpPr>
            <a:spLocks noGrp="1"/>
          </p:cNvSpPr>
          <p:nvPr>
            <p:ph type="sldNum" sz="quarter" idx="12"/>
          </p:nvPr>
        </p:nvSpPr>
        <p:spPr>
          <a:noFill/>
        </p:spPr>
        <p:txBody>
          <a:bodyPr/>
          <a:lstStyle/>
          <a:p>
            <a:fld id="{EE82934B-A7F5-4F7F-A699-3F53A46DF603}" type="slidenum">
              <a:rPr lang="en-US" smtClean="0"/>
              <a:pPr/>
              <a:t>43</a:t>
            </a:fld>
            <a:endParaRPr lang="en-US"/>
          </a:p>
        </p:txBody>
      </p:sp>
      <p:sp>
        <p:nvSpPr>
          <p:cNvPr id="12292" name="Rectangle 2"/>
          <p:cNvSpPr>
            <a:spLocks noGrp="1" noChangeArrowheads="1"/>
          </p:cNvSpPr>
          <p:nvPr>
            <p:ph type="title"/>
          </p:nvPr>
        </p:nvSpPr>
        <p:spPr/>
        <p:txBody>
          <a:bodyPr/>
          <a:lstStyle/>
          <a:p>
            <a:pPr eaLnBrk="1" hangingPunct="1"/>
            <a:r>
              <a:rPr lang="en-US" sz="4000" b="1">
                <a:solidFill>
                  <a:srgbClr val="FF0000"/>
                </a:solidFill>
                <a:latin typeface="Times New Roman" pitchFamily="18" charset="0"/>
                <a:cs typeface="Times New Roman" pitchFamily="18" charset="0"/>
              </a:rPr>
              <a:t>Arithmetic Circuit Function Table</a:t>
            </a:r>
          </a:p>
        </p:txBody>
      </p:sp>
      <p:sp>
        <p:nvSpPr>
          <p:cNvPr id="12293" name="Rectangle 3"/>
          <p:cNvSpPr>
            <a:spLocks noGrp="1" noChangeArrowheads="1"/>
          </p:cNvSpPr>
          <p:nvPr>
            <p:ph type="body" idx="1"/>
          </p:nvPr>
        </p:nvSpPr>
        <p:spPr>
          <a:xfrm>
            <a:off x="457200" y="1600200"/>
            <a:ext cx="8534400" cy="4525963"/>
          </a:xfrm>
        </p:spPr>
        <p:txBody>
          <a:bodyPr/>
          <a:lstStyle/>
          <a:p>
            <a:pPr eaLnBrk="1" hangingPunct="1">
              <a:lnSpc>
                <a:spcPct val="80000"/>
              </a:lnSpc>
              <a:buFontTx/>
              <a:buNone/>
            </a:pPr>
            <a:r>
              <a:rPr kumimoji="1" lang="en-US" altLang="ko-KR" sz="2400" b="1">
                <a:ea typeface="굴림" pitchFamily="50" charset="-127"/>
              </a:rPr>
              <a:t>S1     S0	Cin	Y	Output	Micro operation</a:t>
            </a:r>
          </a:p>
          <a:p>
            <a:pPr eaLnBrk="1" hangingPunct="1">
              <a:lnSpc>
                <a:spcPct val="80000"/>
              </a:lnSpc>
              <a:buFontTx/>
              <a:buNone/>
            </a:pPr>
            <a:r>
              <a:rPr kumimoji="1" lang="en-US" altLang="ko-KR" sz="2400" b="1">
                <a:ea typeface="굴림" pitchFamily="50" charset="-127"/>
              </a:rPr>
              <a:t>0        0	0	B	D = A + B		Add</a:t>
            </a:r>
          </a:p>
          <a:p>
            <a:pPr eaLnBrk="1" hangingPunct="1">
              <a:lnSpc>
                <a:spcPct val="80000"/>
              </a:lnSpc>
              <a:buFontTx/>
              <a:buNone/>
            </a:pPr>
            <a:r>
              <a:rPr kumimoji="1" lang="en-US" altLang="ko-KR" sz="2400" b="1">
                <a:ea typeface="굴림" pitchFamily="50" charset="-127"/>
              </a:rPr>
              <a:t>0        0	1	B	D = A + B + 1  Add with carry</a:t>
            </a:r>
          </a:p>
          <a:p>
            <a:pPr eaLnBrk="1" hangingPunct="1">
              <a:lnSpc>
                <a:spcPct val="80000"/>
              </a:lnSpc>
              <a:buFontTx/>
              <a:buNone/>
            </a:pPr>
            <a:r>
              <a:rPr kumimoji="1" lang="en-US" altLang="ko-KR" sz="2400" b="1">
                <a:ea typeface="굴림" pitchFamily="50" charset="-127"/>
              </a:rPr>
              <a:t>0	      1	0	B’	D = A + B’	   Subtract with               							borrow</a:t>
            </a:r>
          </a:p>
          <a:p>
            <a:pPr eaLnBrk="1" hangingPunct="1">
              <a:lnSpc>
                <a:spcPct val="80000"/>
              </a:lnSpc>
              <a:buFontTx/>
              <a:buNone/>
            </a:pPr>
            <a:r>
              <a:rPr kumimoji="1" lang="en-US" altLang="ko-KR" sz="2400" b="1">
                <a:ea typeface="굴림" pitchFamily="50" charset="-127"/>
              </a:rPr>
              <a:t>0        1	1	B’	D = A + B’+ 1	Subtract</a:t>
            </a:r>
          </a:p>
          <a:p>
            <a:pPr eaLnBrk="1" hangingPunct="1">
              <a:lnSpc>
                <a:spcPct val="80000"/>
              </a:lnSpc>
              <a:buFontTx/>
              <a:buNone/>
            </a:pPr>
            <a:r>
              <a:rPr kumimoji="1" lang="en-US" altLang="ko-KR" sz="2400" b="1">
                <a:ea typeface="굴림" pitchFamily="50" charset="-127"/>
              </a:rPr>
              <a:t>1        0	0	0	D = A			Transfer A                                </a:t>
            </a:r>
          </a:p>
          <a:p>
            <a:pPr eaLnBrk="1" hangingPunct="1">
              <a:lnSpc>
                <a:spcPct val="80000"/>
              </a:lnSpc>
              <a:buFontTx/>
              <a:buNone/>
            </a:pPr>
            <a:r>
              <a:rPr kumimoji="1" lang="en-US" altLang="ko-KR" sz="2400" b="1">
                <a:ea typeface="굴림" pitchFamily="50" charset="-127"/>
              </a:rPr>
              <a:t>1        0	1	0	D = A + 1	       Increment A</a:t>
            </a:r>
          </a:p>
          <a:p>
            <a:pPr eaLnBrk="1" hangingPunct="1">
              <a:lnSpc>
                <a:spcPct val="80000"/>
              </a:lnSpc>
              <a:buFontTx/>
              <a:buNone/>
            </a:pPr>
            <a:r>
              <a:rPr kumimoji="1" lang="en-US" altLang="ko-KR" sz="2400" b="1">
                <a:ea typeface="굴림" pitchFamily="50" charset="-127"/>
              </a:rPr>
              <a:t>1        1	0	1	D = A - 1	       Decrement A</a:t>
            </a:r>
          </a:p>
          <a:p>
            <a:pPr eaLnBrk="1" hangingPunct="1">
              <a:lnSpc>
                <a:spcPct val="80000"/>
              </a:lnSpc>
              <a:buFontTx/>
              <a:buNone/>
            </a:pPr>
            <a:r>
              <a:rPr kumimoji="1" lang="en-US" altLang="ko-KR" sz="2400" b="1">
                <a:ea typeface="굴림" pitchFamily="50" charset="-127"/>
              </a:rPr>
              <a:t>1        1	1	1	D = A	                    Transfer A                               </a:t>
            </a:r>
            <a:endParaRPr lang="en-US" sz="2400"/>
          </a:p>
        </p:txBody>
      </p:sp>
      <p:sp>
        <p:nvSpPr>
          <p:cNvPr id="12294" name="Line 5"/>
          <p:cNvSpPr>
            <a:spLocks noChangeShapeType="1"/>
          </p:cNvSpPr>
          <p:nvPr/>
        </p:nvSpPr>
        <p:spPr bwMode="auto">
          <a:xfrm>
            <a:off x="762000" y="1981200"/>
            <a:ext cx="7620000" cy="0"/>
          </a:xfrm>
          <a:prstGeom prst="line">
            <a:avLst/>
          </a:prstGeom>
          <a:noFill/>
          <a:ln w="9525">
            <a:solidFill>
              <a:schemeClr val="tx1"/>
            </a:solidFill>
            <a:round/>
            <a:headEnd/>
            <a:tailEnd/>
          </a:ln>
        </p:spPr>
        <p:txBody>
          <a:bodyPr/>
          <a:lstStyle/>
          <a:p>
            <a:endParaRPr lang="en-US"/>
          </a:p>
        </p:txBody>
      </p:sp>
      <p:sp>
        <p:nvSpPr>
          <p:cNvPr id="12295" name="Line 10"/>
          <p:cNvSpPr>
            <a:spLocks noChangeShapeType="1"/>
          </p:cNvSpPr>
          <p:nvPr/>
        </p:nvSpPr>
        <p:spPr bwMode="auto">
          <a:xfrm>
            <a:off x="1676400" y="1981200"/>
            <a:ext cx="0" cy="0"/>
          </a:xfrm>
          <a:prstGeom prst="line">
            <a:avLst/>
          </a:prstGeom>
          <a:noFill/>
          <a:ln w="9525">
            <a:solidFill>
              <a:schemeClr val="tx1"/>
            </a:solidFill>
            <a:round/>
            <a:headEnd/>
            <a:tailEnd/>
          </a:ln>
        </p:spPr>
        <p:txBody>
          <a:bodyPr/>
          <a:lstStyle/>
          <a:p>
            <a:endParaRPr lang="en-US"/>
          </a:p>
        </p:txBody>
      </p:sp>
      <p:sp>
        <p:nvSpPr>
          <p:cNvPr id="12296" name="Line 13"/>
          <p:cNvSpPr>
            <a:spLocks noChangeShapeType="1"/>
          </p:cNvSpPr>
          <p:nvPr/>
        </p:nvSpPr>
        <p:spPr bwMode="auto">
          <a:xfrm>
            <a:off x="762000" y="5943600"/>
            <a:ext cx="0" cy="0"/>
          </a:xfrm>
          <a:prstGeom prst="line">
            <a:avLst/>
          </a:prstGeom>
          <a:noFill/>
          <a:ln w="9525">
            <a:solidFill>
              <a:schemeClr val="tx1"/>
            </a:solidFill>
            <a:round/>
            <a:headEnd/>
            <a:tailEnd/>
          </a:ln>
        </p:spPr>
        <p:txBody>
          <a:bodyPr/>
          <a:lstStyle/>
          <a:p>
            <a:endParaRPr lang="en-US"/>
          </a:p>
        </p:txBody>
      </p:sp>
      <p:sp>
        <p:nvSpPr>
          <p:cNvPr id="12297" name="Line 14"/>
          <p:cNvSpPr>
            <a:spLocks noChangeShapeType="1"/>
          </p:cNvSpPr>
          <p:nvPr/>
        </p:nvSpPr>
        <p:spPr bwMode="auto">
          <a:xfrm>
            <a:off x="1828800" y="2133600"/>
            <a:ext cx="0" cy="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endParaRPr lang="en-US" b="1"/>
          </a:p>
        </p:txBody>
      </p:sp>
      <p:pic>
        <p:nvPicPr>
          <p:cNvPr id="13315" name="Picture 4"/>
          <p:cNvPicPr>
            <a:picLocks noGrp="1" noChangeAspect="1" noChangeArrowheads="1"/>
          </p:cNvPicPr>
          <p:nvPr>
            <p:ph type="body" idx="1"/>
          </p:nvPr>
        </p:nvPicPr>
        <p:blipFill>
          <a:blip r:embed="rId2">
            <a:lum bright="-12000" contrast="60000"/>
          </a:blip>
          <a:srcRect l="10034" t="7231" r="5017" b="10303"/>
          <a:stretch>
            <a:fillRect/>
          </a:stretch>
        </p:blipFill>
        <p:spPr>
          <a:xfrm>
            <a:off x="0" y="-44450"/>
            <a:ext cx="9144000" cy="6902450"/>
          </a:xfrm>
          <a:noFill/>
          <a:ln w="28575">
            <a:solidFill>
              <a:schemeClr val="tx1"/>
            </a:solidFill>
          </a:ln>
        </p:spPr>
      </p:pic>
      <p:sp>
        <p:nvSpPr>
          <p:cNvPr id="13316" name="Slide Number Placeholder 3"/>
          <p:cNvSpPr>
            <a:spLocks noGrp="1"/>
          </p:cNvSpPr>
          <p:nvPr>
            <p:ph type="sldNum" sz="quarter" idx="12"/>
          </p:nvPr>
        </p:nvSpPr>
        <p:spPr>
          <a:noFill/>
        </p:spPr>
        <p:txBody>
          <a:bodyPr/>
          <a:lstStyle/>
          <a:p>
            <a:fld id="{55A4E582-01AF-4038-8051-764979769162}" type="slidenum">
              <a:rPr lang="en-US" b="1" smtClean="0"/>
              <a:pPr/>
              <a:t>44</a:t>
            </a:fld>
            <a:endParaRPr lang="en-US" b="1"/>
          </a:p>
        </p:txBody>
      </p:sp>
      <p:sp>
        <p:nvSpPr>
          <p:cNvPr id="13317" name="Footer Placeholder 4"/>
          <p:cNvSpPr>
            <a:spLocks noGrp="1"/>
          </p:cNvSpPr>
          <p:nvPr>
            <p:ph type="ftr" sz="quarter" idx="11"/>
          </p:nvPr>
        </p:nvSpPr>
        <p:spPr>
          <a:noFill/>
        </p:spPr>
        <p:txBody>
          <a:bodyPr/>
          <a:lstStyle/>
          <a:p>
            <a:r>
              <a:rPr lang="en-US"/>
              <a:t>Computer Architecture BCA 203 by Ruby Dahiya</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1676400"/>
            <a:ext cx="7772400" cy="1470025"/>
          </a:xfrm>
          <a:solidFill>
            <a:srgbClr val="00B0F0"/>
          </a:solidFill>
        </p:spPr>
        <p:txBody>
          <a:bodyPr/>
          <a:lstStyle/>
          <a:p>
            <a:pPr eaLnBrk="1" hangingPunct="1"/>
            <a:r>
              <a:rPr lang="en-US" b="1">
                <a:solidFill>
                  <a:srgbClr val="FF0000"/>
                </a:solidFill>
              </a:rPr>
              <a:t>Lecture - 5</a:t>
            </a:r>
          </a:p>
        </p:txBody>
      </p:sp>
      <p:sp>
        <p:nvSpPr>
          <p:cNvPr id="2051" name="Subtitle 2"/>
          <p:cNvSpPr>
            <a:spLocks noGrp="1"/>
          </p:cNvSpPr>
          <p:nvPr>
            <p:ph type="subTitle" idx="1"/>
          </p:nvPr>
        </p:nvSpPr>
        <p:spPr>
          <a:xfrm>
            <a:off x="685800" y="3886200"/>
            <a:ext cx="8229600" cy="1752600"/>
          </a:xfrm>
        </p:spPr>
        <p:txBody>
          <a:bodyPr/>
          <a:lstStyle/>
          <a:p>
            <a:pPr eaLnBrk="1" hangingPunct="1"/>
            <a:r>
              <a:rPr lang="en-US" sz="3600" b="1"/>
              <a:t>Logic Micro-operations  and their Applications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2"/>
          <p:cNvSpPr>
            <a:spLocks noGrp="1"/>
          </p:cNvSpPr>
          <p:nvPr>
            <p:ph type="ftr" sz="quarter" idx="11"/>
          </p:nvPr>
        </p:nvSpPr>
        <p:spPr>
          <a:noFill/>
        </p:spPr>
        <p:txBody>
          <a:bodyPr/>
          <a:lstStyle/>
          <a:p>
            <a:r>
              <a:rPr lang="en-US"/>
              <a:t>Computer Architecture BCA 203 by Ruby Dahiya</a:t>
            </a:r>
          </a:p>
        </p:txBody>
      </p:sp>
      <p:sp>
        <p:nvSpPr>
          <p:cNvPr id="3075" name="Slide Number Placeholder 3"/>
          <p:cNvSpPr>
            <a:spLocks noGrp="1"/>
          </p:cNvSpPr>
          <p:nvPr>
            <p:ph type="sldNum" sz="quarter" idx="12"/>
          </p:nvPr>
        </p:nvSpPr>
        <p:spPr>
          <a:noFill/>
        </p:spPr>
        <p:txBody>
          <a:bodyPr/>
          <a:lstStyle/>
          <a:p>
            <a:fld id="{22F66752-D7C2-4072-B0EA-EDF57E83186F}" type="slidenum">
              <a:rPr lang="en-US" smtClean="0"/>
              <a:pPr/>
              <a:t>46</a:t>
            </a:fld>
            <a:endParaRPr lang="en-US"/>
          </a:p>
        </p:txBody>
      </p:sp>
      <p:sp>
        <p:nvSpPr>
          <p:cNvPr id="3076" name="Rectangle 2"/>
          <p:cNvSpPr>
            <a:spLocks noGrp="1" noChangeArrowheads="1"/>
          </p:cNvSpPr>
          <p:nvPr>
            <p:ph type="title" idx="4294967295"/>
          </p:nvPr>
        </p:nvSpPr>
        <p:spPr>
          <a:xfrm>
            <a:off x="0" y="303213"/>
            <a:ext cx="8810625" cy="604837"/>
          </a:xfrm>
          <a:noFill/>
        </p:spPr>
        <p:txBody>
          <a:bodyPr lIns="63500" tIns="25400" rIns="63500" bIns="25400" anchor="t">
            <a:spAutoFit/>
          </a:bodyPr>
          <a:lstStyle/>
          <a:p>
            <a:pPr eaLnBrk="1" hangingPunct="1"/>
            <a:r>
              <a:rPr lang="en-US" altLang="ko-KR" sz="3600" b="1">
                <a:solidFill>
                  <a:srgbClr val="FF0000"/>
                </a:solidFill>
                <a:latin typeface="Times New Roman" pitchFamily="18" charset="0"/>
                <a:ea typeface="굴림" pitchFamily="50" charset="-127"/>
                <a:cs typeface="Times New Roman" pitchFamily="18" charset="0"/>
              </a:rPr>
              <a:t>Logic  Microoperations</a:t>
            </a:r>
          </a:p>
        </p:txBody>
      </p:sp>
      <p:sp>
        <p:nvSpPr>
          <p:cNvPr id="3077" name="Rectangle 10"/>
          <p:cNvSpPr>
            <a:spLocks noGrp="1" noChangeArrowheads="1"/>
          </p:cNvSpPr>
          <p:nvPr>
            <p:ph type="body" idx="4294967295"/>
          </p:nvPr>
        </p:nvSpPr>
        <p:spPr>
          <a:xfrm>
            <a:off x="466725" y="1019175"/>
            <a:ext cx="7886700" cy="5192713"/>
          </a:xfrm>
        </p:spPr>
        <p:txBody>
          <a:bodyPr/>
          <a:lstStyle/>
          <a:p>
            <a:pPr marL="285750" indent="-285750" defTabSz="762000" eaLnBrk="1" hangingPunct="1"/>
            <a:r>
              <a:rPr lang="en-US" altLang="ko-KR" sz="2800">
                <a:ea typeface="굴림" pitchFamily="50" charset="-127"/>
              </a:rPr>
              <a:t>Specify binary operations on the strings of bits in registers</a:t>
            </a:r>
          </a:p>
          <a:p>
            <a:pPr marL="685800" lvl="1" indent="-228600" defTabSz="762000" eaLnBrk="1" hangingPunct="1"/>
            <a:r>
              <a:rPr lang="en-US" altLang="ko-KR" sz="2400">
                <a:ea typeface="굴림" pitchFamily="50" charset="-127"/>
              </a:rPr>
              <a:t>Logic micro operations are bit-wise operations, i.e., they work on the individual bits of data</a:t>
            </a:r>
          </a:p>
          <a:p>
            <a:pPr marL="685800" lvl="1" indent="-228600" defTabSz="762000" eaLnBrk="1" hangingPunct="1"/>
            <a:r>
              <a:rPr lang="en-US" altLang="ko-KR" sz="2400">
                <a:ea typeface="굴림" pitchFamily="50" charset="-127"/>
              </a:rPr>
              <a:t>useful for bit manipulations on binary data </a:t>
            </a:r>
          </a:p>
          <a:p>
            <a:pPr marL="685800" lvl="1" indent="-228600" defTabSz="762000" eaLnBrk="1" hangingPunct="1"/>
            <a:r>
              <a:rPr lang="en-US" altLang="ko-KR" sz="2400">
                <a:ea typeface="굴림" pitchFamily="50" charset="-127"/>
              </a:rPr>
              <a:t>useful for making logical decisions based on the bit value</a:t>
            </a:r>
          </a:p>
          <a:p>
            <a:pPr marL="285750" indent="-285750" defTabSz="762000" eaLnBrk="1" hangingPunct="1"/>
            <a:endParaRPr lang="en-US" altLang="ko-KR" sz="2800">
              <a:ea typeface="굴림" pitchFamily="50" charset="-127"/>
            </a:endParaRPr>
          </a:p>
          <a:p>
            <a:pPr marL="285750" indent="-285750" defTabSz="762000" eaLnBrk="1" hangingPunct="1"/>
            <a:endParaRPr lang="en-US" altLang="ko-KR" sz="2800">
              <a:ea typeface="굴림" pitchFamily="50" charset="-127"/>
            </a:endParaRPr>
          </a:p>
          <a:p>
            <a:pPr marL="285750" indent="-285750" defTabSz="762000" eaLnBrk="1" hangingPunct="1"/>
            <a:endParaRPr lang="en-US" altLang="ko-KR" sz="2800">
              <a:ea typeface="굴림" pitchFamily="50" charset="-127"/>
            </a:endParaRPr>
          </a:p>
          <a:p>
            <a:pPr marL="285750" indent="-285750" defTabSz="762000" eaLnBrk="1" hangingPunct="1">
              <a:buFontTx/>
              <a:buNone/>
            </a:pPr>
            <a:endParaRPr lang="en-US" altLang="ko-KR" sz="2800">
              <a:ea typeface="굴림" pitchFamily="50" charset="-127"/>
              <a:sym typeface="Symbol" pitchFamily="18" charset="2"/>
            </a:endParaRPr>
          </a:p>
        </p:txBody>
      </p:sp>
      <p:grpSp>
        <p:nvGrpSpPr>
          <p:cNvPr id="2" name="Group 16"/>
          <p:cNvGrpSpPr>
            <a:grpSpLocks/>
          </p:cNvGrpSpPr>
          <p:nvPr/>
        </p:nvGrpSpPr>
        <p:grpSpPr bwMode="auto">
          <a:xfrm>
            <a:off x="2667000" y="3962400"/>
            <a:ext cx="3771900" cy="2286000"/>
            <a:chOff x="1434" y="2146"/>
            <a:chExt cx="2376" cy="1137"/>
          </a:xfrm>
        </p:grpSpPr>
        <p:sp>
          <p:nvSpPr>
            <p:cNvPr id="3079" name="Text Box 11"/>
            <p:cNvSpPr txBox="1">
              <a:spLocks noChangeArrowheads="1"/>
            </p:cNvSpPr>
            <p:nvPr/>
          </p:nvSpPr>
          <p:spPr bwMode="auto">
            <a:xfrm>
              <a:off x="1550" y="2359"/>
              <a:ext cx="2060" cy="924"/>
            </a:xfrm>
            <a:prstGeom prst="rect">
              <a:avLst/>
            </a:prstGeom>
            <a:noFill/>
            <a:ln w="25400">
              <a:noFill/>
              <a:miter lim="800000"/>
              <a:headEnd/>
              <a:tailEnd/>
            </a:ln>
          </p:spPr>
          <p:txBody>
            <a:bodyPr wrap="none">
              <a:spAutoFit/>
            </a:bodyPr>
            <a:lstStyle/>
            <a:p>
              <a:pPr>
                <a:lnSpc>
                  <a:spcPct val="90000"/>
                </a:lnSpc>
              </a:pPr>
              <a:r>
                <a:rPr kumimoji="1" lang="en-US" altLang="ko-KR" b="1">
                  <a:solidFill>
                    <a:srgbClr val="000000"/>
                  </a:solidFill>
                  <a:ea typeface="굴림" pitchFamily="50" charset="-127"/>
                </a:rPr>
                <a:t>0    0    0    0    0  …  1    1     1</a:t>
              </a:r>
            </a:p>
            <a:p>
              <a:pPr>
                <a:lnSpc>
                  <a:spcPct val="90000"/>
                </a:lnSpc>
              </a:pPr>
              <a:r>
                <a:rPr kumimoji="1" lang="en-US" altLang="ko-KR" b="1">
                  <a:solidFill>
                    <a:srgbClr val="000000"/>
                  </a:solidFill>
                  <a:ea typeface="굴림" pitchFamily="50" charset="-127"/>
                </a:rPr>
                <a:t>0    1    0    0    0  …  1    1     1</a:t>
              </a:r>
            </a:p>
            <a:p>
              <a:pPr>
                <a:lnSpc>
                  <a:spcPct val="90000"/>
                </a:lnSpc>
              </a:pPr>
              <a:r>
                <a:rPr kumimoji="1" lang="en-US" altLang="ko-KR" b="1">
                  <a:solidFill>
                    <a:srgbClr val="000000"/>
                  </a:solidFill>
                  <a:ea typeface="굴림" pitchFamily="50" charset="-127"/>
                </a:rPr>
                <a:t>1    0    0    0    1  …  0    1     1</a:t>
              </a:r>
            </a:p>
            <a:p>
              <a:pPr>
                <a:lnSpc>
                  <a:spcPct val="90000"/>
                </a:lnSpc>
              </a:pPr>
              <a:r>
                <a:rPr kumimoji="1" lang="en-US" altLang="ko-KR" b="1">
                  <a:solidFill>
                    <a:srgbClr val="000000"/>
                  </a:solidFill>
                  <a:ea typeface="굴림" pitchFamily="50" charset="-127"/>
                </a:rPr>
                <a:t>1    1    0    1    0  …  1    0     1</a:t>
              </a:r>
            </a:p>
            <a:p>
              <a:pPr>
                <a:lnSpc>
                  <a:spcPct val="90000"/>
                </a:lnSpc>
              </a:pPr>
              <a:endParaRPr kumimoji="1" lang="en-US" altLang="ko-KR" sz="2800" b="1">
                <a:solidFill>
                  <a:srgbClr val="000000"/>
                </a:solidFill>
                <a:ea typeface="굴림" pitchFamily="50" charset="-127"/>
              </a:endParaRPr>
            </a:p>
          </p:txBody>
        </p:sp>
        <p:sp>
          <p:nvSpPr>
            <p:cNvPr id="3080" name="Rectangle 12"/>
            <p:cNvSpPr>
              <a:spLocks noChangeArrowheads="1"/>
            </p:cNvSpPr>
            <p:nvPr/>
          </p:nvSpPr>
          <p:spPr bwMode="auto">
            <a:xfrm>
              <a:off x="1545" y="2146"/>
              <a:ext cx="2193" cy="214"/>
            </a:xfrm>
            <a:prstGeom prst="rect">
              <a:avLst/>
            </a:prstGeom>
            <a:noFill/>
            <a:ln w="25400">
              <a:noFill/>
              <a:miter lim="800000"/>
              <a:headEnd/>
              <a:tailEnd/>
            </a:ln>
          </p:spPr>
          <p:txBody>
            <a:bodyPr wrap="none">
              <a:spAutoFit/>
            </a:bodyPr>
            <a:lstStyle/>
            <a:p>
              <a:pPr>
                <a:lnSpc>
                  <a:spcPct val="90000"/>
                </a:lnSpc>
              </a:pPr>
              <a:r>
                <a:rPr kumimoji="1" lang="en-US" altLang="ko-KR" b="1">
                  <a:solidFill>
                    <a:srgbClr val="000000"/>
                  </a:solidFill>
                  <a:ea typeface="굴림" pitchFamily="50" charset="-127"/>
                </a:rPr>
                <a:t>A   B   F</a:t>
              </a:r>
              <a:r>
                <a:rPr kumimoji="1" lang="en-US" altLang="ko-KR" b="1" baseline="-25000">
                  <a:solidFill>
                    <a:srgbClr val="000000"/>
                  </a:solidFill>
                  <a:ea typeface="굴림" pitchFamily="50" charset="-127"/>
                </a:rPr>
                <a:t>0</a:t>
              </a:r>
              <a:r>
                <a:rPr kumimoji="1" lang="en-US" altLang="ko-KR" b="1">
                  <a:solidFill>
                    <a:srgbClr val="000000"/>
                  </a:solidFill>
                  <a:ea typeface="굴림" pitchFamily="50" charset="-127"/>
                </a:rPr>
                <a:t>   F</a:t>
              </a:r>
              <a:r>
                <a:rPr kumimoji="1" lang="en-US" altLang="ko-KR" b="1" baseline="-25000">
                  <a:solidFill>
                    <a:srgbClr val="000000"/>
                  </a:solidFill>
                  <a:ea typeface="굴림" pitchFamily="50" charset="-127"/>
                </a:rPr>
                <a:t>1</a:t>
              </a:r>
              <a:r>
                <a:rPr kumimoji="1" lang="en-US" altLang="ko-KR" b="1">
                  <a:solidFill>
                    <a:srgbClr val="000000"/>
                  </a:solidFill>
                  <a:ea typeface="굴림" pitchFamily="50" charset="-127"/>
                </a:rPr>
                <a:t>   F</a:t>
              </a:r>
              <a:r>
                <a:rPr kumimoji="1" lang="en-US" altLang="ko-KR" b="1" baseline="-25000">
                  <a:solidFill>
                    <a:srgbClr val="000000"/>
                  </a:solidFill>
                  <a:ea typeface="굴림" pitchFamily="50" charset="-127"/>
                </a:rPr>
                <a:t>2</a:t>
              </a:r>
              <a:r>
                <a:rPr kumimoji="1" lang="en-US" altLang="ko-KR" b="1">
                  <a:solidFill>
                    <a:srgbClr val="000000"/>
                  </a:solidFill>
                  <a:ea typeface="굴림" pitchFamily="50" charset="-127"/>
                </a:rPr>
                <a:t> … F</a:t>
              </a:r>
              <a:r>
                <a:rPr kumimoji="1" lang="en-US" altLang="ko-KR" b="1" baseline="-25000">
                  <a:solidFill>
                    <a:srgbClr val="000000"/>
                  </a:solidFill>
                  <a:ea typeface="굴림" pitchFamily="50" charset="-127"/>
                </a:rPr>
                <a:t>13</a:t>
              </a:r>
              <a:r>
                <a:rPr kumimoji="1" lang="en-US" altLang="ko-KR" b="1">
                  <a:solidFill>
                    <a:srgbClr val="000000"/>
                  </a:solidFill>
                  <a:ea typeface="굴림" pitchFamily="50" charset="-127"/>
                </a:rPr>
                <a:t>  F</a:t>
              </a:r>
              <a:r>
                <a:rPr kumimoji="1" lang="en-US" altLang="ko-KR" b="1" baseline="-25000">
                  <a:solidFill>
                    <a:srgbClr val="000000"/>
                  </a:solidFill>
                  <a:ea typeface="굴림" pitchFamily="50" charset="-127"/>
                </a:rPr>
                <a:t>14</a:t>
              </a:r>
              <a:r>
                <a:rPr kumimoji="1" lang="en-US" altLang="ko-KR" b="1">
                  <a:solidFill>
                    <a:srgbClr val="000000"/>
                  </a:solidFill>
                  <a:ea typeface="굴림" pitchFamily="50" charset="-127"/>
                </a:rPr>
                <a:t>  F</a:t>
              </a:r>
              <a:r>
                <a:rPr kumimoji="1" lang="en-US" altLang="ko-KR" b="1" baseline="-25000">
                  <a:solidFill>
                    <a:srgbClr val="000000"/>
                  </a:solidFill>
                  <a:ea typeface="굴림" pitchFamily="50" charset="-127"/>
                </a:rPr>
                <a:t>15</a:t>
              </a:r>
            </a:p>
          </p:txBody>
        </p:sp>
        <p:sp>
          <p:nvSpPr>
            <p:cNvPr id="3081" name="Line 13"/>
            <p:cNvSpPr>
              <a:spLocks noChangeShapeType="1"/>
            </p:cNvSpPr>
            <p:nvPr/>
          </p:nvSpPr>
          <p:spPr bwMode="auto">
            <a:xfrm>
              <a:off x="1440" y="2370"/>
              <a:ext cx="2370" cy="0"/>
            </a:xfrm>
            <a:prstGeom prst="line">
              <a:avLst/>
            </a:prstGeom>
            <a:noFill/>
            <a:ln w="25400">
              <a:solidFill>
                <a:schemeClr val="tx1"/>
              </a:solidFill>
              <a:round/>
              <a:headEnd/>
              <a:tailEnd/>
            </a:ln>
          </p:spPr>
          <p:txBody>
            <a:bodyPr wrap="none"/>
            <a:lstStyle/>
            <a:p>
              <a:endParaRPr lang="en-US"/>
            </a:p>
          </p:txBody>
        </p:sp>
        <p:sp>
          <p:nvSpPr>
            <p:cNvPr id="3082" name="Line 14"/>
            <p:cNvSpPr>
              <a:spLocks noChangeShapeType="1"/>
            </p:cNvSpPr>
            <p:nvPr/>
          </p:nvSpPr>
          <p:spPr bwMode="auto">
            <a:xfrm>
              <a:off x="1998" y="2166"/>
              <a:ext cx="0" cy="906"/>
            </a:xfrm>
            <a:prstGeom prst="line">
              <a:avLst/>
            </a:prstGeom>
            <a:noFill/>
            <a:ln w="25400">
              <a:solidFill>
                <a:schemeClr val="tx1"/>
              </a:solidFill>
              <a:round/>
              <a:headEnd/>
              <a:tailEnd/>
            </a:ln>
          </p:spPr>
          <p:txBody>
            <a:bodyPr wrap="none"/>
            <a:lstStyle/>
            <a:p>
              <a:endParaRPr lang="en-US"/>
            </a:p>
          </p:txBody>
        </p:sp>
        <p:sp>
          <p:nvSpPr>
            <p:cNvPr id="3083" name="Rectangle 15"/>
            <p:cNvSpPr>
              <a:spLocks noChangeArrowheads="1"/>
            </p:cNvSpPr>
            <p:nvPr/>
          </p:nvSpPr>
          <p:spPr bwMode="auto">
            <a:xfrm>
              <a:off x="1434" y="2166"/>
              <a:ext cx="2364" cy="900"/>
            </a:xfrm>
            <a:prstGeom prst="rect">
              <a:avLst/>
            </a:prstGeom>
            <a:noFill/>
            <a:ln w="25400">
              <a:solidFill>
                <a:schemeClr val="tx1"/>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gr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2"/>
          </p:nvPr>
        </p:nvSpPr>
        <p:spPr>
          <a:noFill/>
        </p:spPr>
        <p:txBody>
          <a:bodyPr/>
          <a:lstStyle/>
          <a:p>
            <a:fld id="{199571F1-6B8E-4FD6-B123-7DBFB5CCF231}" type="slidenum">
              <a:rPr lang="en-US" smtClean="0"/>
              <a:pPr/>
              <a:t>47</a:t>
            </a:fld>
            <a:endParaRPr lang="en-US"/>
          </a:p>
        </p:txBody>
      </p:sp>
      <p:sp>
        <p:nvSpPr>
          <p:cNvPr id="4099" name="Rectangle 2"/>
          <p:cNvSpPr>
            <a:spLocks noGrp="1" noChangeArrowheads="1"/>
          </p:cNvSpPr>
          <p:nvPr>
            <p:ph type="title" idx="4294967295"/>
          </p:nvPr>
        </p:nvSpPr>
        <p:spPr>
          <a:xfrm>
            <a:off x="452438" y="414338"/>
            <a:ext cx="8207375" cy="604837"/>
          </a:xfrm>
          <a:noFill/>
        </p:spPr>
        <p:txBody>
          <a:bodyPr lIns="63500" tIns="25400" rIns="63500" bIns="25400" anchor="t">
            <a:spAutoFit/>
          </a:bodyPr>
          <a:lstStyle/>
          <a:p>
            <a:pPr eaLnBrk="1" hangingPunct="1"/>
            <a:r>
              <a:rPr lang="en-US" altLang="ko-KR" sz="3600" b="1">
                <a:solidFill>
                  <a:srgbClr val="FF0000"/>
                </a:solidFill>
                <a:ea typeface="굴림" pitchFamily="50" charset="-127"/>
              </a:rPr>
              <a:t>List  Of  Logic  Microoperations</a:t>
            </a:r>
          </a:p>
        </p:txBody>
      </p:sp>
      <p:sp>
        <p:nvSpPr>
          <p:cNvPr id="4100" name="Rectangle 3"/>
          <p:cNvSpPr>
            <a:spLocks noChangeArrowheads="1"/>
          </p:cNvSpPr>
          <p:nvPr/>
        </p:nvSpPr>
        <p:spPr bwMode="auto">
          <a:xfrm>
            <a:off x="3544888" y="1257300"/>
            <a:ext cx="34925" cy="369888"/>
          </a:xfrm>
          <a:prstGeom prst="rect">
            <a:avLst/>
          </a:prstGeom>
          <a:noFill/>
          <a:ln w="12700">
            <a:no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4101" name="Rectangle 4"/>
          <p:cNvSpPr>
            <a:spLocks noChangeArrowheads="1"/>
          </p:cNvSpPr>
          <p:nvPr/>
        </p:nvSpPr>
        <p:spPr bwMode="auto">
          <a:xfrm>
            <a:off x="1055688" y="1890713"/>
            <a:ext cx="34925" cy="122237"/>
          </a:xfrm>
          <a:prstGeom prst="rect">
            <a:avLst/>
          </a:prstGeom>
          <a:noFill/>
          <a:ln w="12700">
            <a:no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4102" name="Rectangle 9"/>
          <p:cNvSpPr>
            <a:spLocks noChangeArrowheads="1"/>
          </p:cNvSpPr>
          <p:nvPr/>
        </p:nvSpPr>
        <p:spPr bwMode="auto">
          <a:xfrm>
            <a:off x="838200" y="1219200"/>
            <a:ext cx="7620000" cy="781050"/>
          </a:xfrm>
          <a:prstGeom prst="rect">
            <a:avLst/>
          </a:prstGeom>
          <a:noFill/>
          <a:ln w="12700">
            <a:noFill/>
            <a:miter lim="800000"/>
            <a:headEnd/>
            <a:tailEnd/>
          </a:ln>
        </p:spPr>
        <p:txBody>
          <a:bodyPr lIns="63500" tIns="25400" rIns="63500" bIns="25400">
            <a:spAutoFit/>
          </a:bodyPr>
          <a:lstStyle/>
          <a:p>
            <a:pPr defTabSz="762000">
              <a:lnSpc>
                <a:spcPct val="102000"/>
              </a:lnSpc>
              <a:buFontTx/>
              <a:buChar char="•"/>
            </a:pPr>
            <a:r>
              <a:rPr kumimoji="1" lang="en-US" altLang="ko-KR" sz="2400" b="1">
                <a:ea typeface="굴림" pitchFamily="50" charset="-127"/>
              </a:rPr>
              <a:t> Truth tables for 16 functions of 2 variables and the</a:t>
            </a:r>
          </a:p>
          <a:p>
            <a:pPr defTabSz="762000">
              <a:lnSpc>
                <a:spcPct val="102000"/>
              </a:lnSpc>
            </a:pPr>
            <a:r>
              <a:rPr kumimoji="1" lang="en-US" altLang="ko-KR" sz="2400" b="1">
                <a:ea typeface="굴림" pitchFamily="50" charset="-127"/>
              </a:rPr>
              <a:t>   corresponding 16 logic micro-operations</a:t>
            </a:r>
          </a:p>
        </p:txBody>
      </p:sp>
      <p:sp>
        <p:nvSpPr>
          <p:cNvPr id="4103" name="Rectangle 10"/>
          <p:cNvSpPr>
            <a:spLocks noChangeArrowheads="1"/>
          </p:cNvSpPr>
          <p:nvPr/>
        </p:nvSpPr>
        <p:spPr bwMode="auto">
          <a:xfrm>
            <a:off x="2408238" y="2630488"/>
            <a:ext cx="873125" cy="479425"/>
          </a:xfrm>
          <a:prstGeom prst="rect">
            <a:avLst/>
          </a:prstGeom>
          <a:noFill/>
          <a:ln w="25400">
            <a:noFill/>
            <a:miter lim="800000"/>
            <a:headEnd/>
            <a:tailEnd/>
          </a:ln>
        </p:spPr>
        <p:txBody>
          <a:bodyPr wrap="none" lIns="63500" tIns="25400" rIns="63500" bIns="25400">
            <a:spAutoFit/>
          </a:bodyPr>
          <a:lstStyle/>
          <a:p>
            <a:pPr defTabSz="762000">
              <a:lnSpc>
                <a:spcPct val="101000"/>
              </a:lnSpc>
            </a:pPr>
            <a:r>
              <a:rPr kumimoji="1" lang="en-US" altLang="ko-KR" sz="1400" b="1" i="1">
                <a:ea typeface="굴림" pitchFamily="50" charset="-127"/>
              </a:rPr>
              <a:t>Boolean</a:t>
            </a:r>
          </a:p>
          <a:p>
            <a:pPr defTabSz="762000">
              <a:lnSpc>
                <a:spcPct val="101000"/>
              </a:lnSpc>
            </a:pPr>
            <a:r>
              <a:rPr kumimoji="1" lang="en-US" altLang="ko-KR" sz="1400" b="1" i="1">
                <a:ea typeface="굴림" pitchFamily="50" charset="-127"/>
              </a:rPr>
              <a:t>Function</a:t>
            </a:r>
          </a:p>
        </p:txBody>
      </p:sp>
      <p:sp>
        <p:nvSpPr>
          <p:cNvPr id="4104" name="Rectangle 11"/>
          <p:cNvSpPr>
            <a:spLocks noChangeArrowheads="1"/>
          </p:cNvSpPr>
          <p:nvPr/>
        </p:nvSpPr>
        <p:spPr bwMode="auto">
          <a:xfrm>
            <a:off x="3871913" y="2622550"/>
            <a:ext cx="1062037" cy="479425"/>
          </a:xfrm>
          <a:prstGeom prst="rect">
            <a:avLst/>
          </a:prstGeom>
          <a:noFill/>
          <a:ln w="25400">
            <a:noFill/>
            <a:miter lim="800000"/>
            <a:headEnd/>
            <a:tailEnd/>
          </a:ln>
        </p:spPr>
        <p:txBody>
          <a:bodyPr wrap="none" lIns="63500" tIns="25400" rIns="63500" bIns="25400">
            <a:spAutoFit/>
          </a:bodyPr>
          <a:lstStyle/>
          <a:p>
            <a:pPr defTabSz="762000">
              <a:lnSpc>
                <a:spcPct val="101000"/>
              </a:lnSpc>
            </a:pPr>
            <a:r>
              <a:rPr kumimoji="1" lang="en-US" altLang="ko-KR" sz="1400" b="1" i="1">
                <a:ea typeface="굴림" pitchFamily="50" charset="-127"/>
              </a:rPr>
              <a:t>Micro-</a:t>
            </a:r>
          </a:p>
          <a:p>
            <a:pPr defTabSz="762000">
              <a:lnSpc>
                <a:spcPct val="101000"/>
              </a:lnSpc>
            </a:pPr>
            <a:r>
              <a:rPr kumimoji="1" lang="en-US" altLang="ko-KR" sz="1400" b="1" i="1">
                <a:ea typeface="굴림" pitchFamily="50" charset="-127"/>
              </a:rPr>
              <a:t>Operations</a:t>
            </a:r>
          </a:p>
        </p:txBody>
      </p:sp>
      <p:sp>
        <p:nvSpPr>
          <p:cNvPr id="4105" name="Rectangle 12"/>
          <p:cNvSpPr>
            <a:spLocks noChangeArrowheads="1"/>
          </p:cNvSpPr>
          <p:nvPr/>
        </p:nvSpPr>
        <p:spPr bwMode="auto">
          <a:xfrm>
            <a:off x="5473700" y="2736850"/>
            <a:ext cx="611188" cy="265113"/>
          </a:xfrm>
          <a:prstGeom prst="rect">
            <a:avLst/>
          </a:prstGeom>
          <a:noFill/>
          <a:ln w="25400">
            <a:noFill/>
            <a:miter lim="800000"/>
            <a:headEnd/>
            <a:tailEnd/>
          </a:ln>
        </p:spPr>
        <p:txBody>
          <a:bodyPr wrap="none" lIns="63500" tIns="25400" rIns="63500" bIns="25400">
            <a:spAutoFit/>
          </a:bodyPr>
          <a:lstStyle/>
          <a:p>
            <a:pPr defTabSz="762000">
              <a:lnSpc>
                <a:spcPct val="101000"/>
              </a:lnSpc>
            </a:pPr>
            <a:r>
              <a:rPr kumimoji="1" lang="en-US" altLang="ko-KR" sz="1400" b="1" i="1">
                <a:ea typeface="굴림" pitchFamily="50" charset="-127"/>
              </a:rPr>
              <a:t>Name</a:t>
            </a:r>
          </a:p>
        </p:txBody>
      </p:sp>
      <p:sp>
        <p:nvSpPr>
          <p:cNvPr id="4106" name="Rectangle 14"/>
          <p:cNvSpPr>
            <a:spLocks noChangeArrowheads="1"/>
          </p:cNvSpPr>
          <p:nvPr/>
        </p:nvSpPr>
        <p:spPr bwMode="auto">
          <a:xfrm>
            <a:off x="1514475" y="2651125"/>
            <a:ext cx="5233988" cy="3825875"/>
          </a:xfrm>
          <a:prstGeom prst="rect">
            <a:avLst/>
          </a:prstGeom>
          <a:noFill/>
          <a:ln w="25400">
            <a:solidFill>
              <a:schemeClr val="tx1"/>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4107" name="Line 15"/>
          <p:cNvSpPr>
            <a:spLocks noChangeShapeType="1"/>
          </p:cNvSpPr>
          <p:nvPr/>
        </p:nvSpPr>
        <p:spPr bwMode="auto">
          <a:xfrm>
            <a:off x="2249488" y="2638425"/>
            <a:ext cx="0" cy="3848100"/>
          </a:xfrm>
          <a:prstGeom prst="line">
            <a:avLst/>
          </a:prstGeom>
          <a:noFill/>
          <a:ln w="25400">
            <a:solidFill>
              <a:schemeClr val="tx1"/>
            </a:solidFill>
            <a:round/>
            <a:headEnd/>
            <a:tailEnd/>
          </a:ln>
        </p:spPr>
        <p:txBody>
          <a:bodyPr wrap="none" anchor="ctr"/>
          <a:lstStyle/>
          <a:p>
            <a:endParaRPr lang="en-US"/>
          </a:p>
        </p:txBody>
      </p:sp>
      <p:sp>
        <p:nvSpPr>
          <p:cNvPr id="4108" name="Line 18"/>
          <p:cNvSpPr>
            <a:spLocks noChangeShapeType="1"/>
          </p:cNvSpPr>
          <p:nvPr/>
        </p:nvSpPr>
        <p:spPr bwMode="auto">
          <a:xfrm>
            <a:off x="1522413" y="3095625"/>
            <a:ext cx="5216525" cy="0"/>
          </a:xfrm>
          <a:prstGeom prst="line">
            <a:avLst/>
          </a:prstGeom>
          <a:noFill/>
          <a:ln w="25400">
            <a:solidFill>
              <a:schemeClr val="tx1"/>
            </a:solidFill>
            <a:round/>
            <a:headEnd/>
            <a:tailEnd/>
          </a:ln>
        </p:spPr>
        <p:txBody>
          <a:bodyPr wrap="none" anchor="ctr"/>
          <a:lstStyle/>
          <a:p>
            <a:endParaRPr lang="en-US"/>
          </a:p>
        </p:txBody>
      </p:sp>
      <p:sp>
        <p:nvSpPr>
          <p:cNvPr id="4109" name="Rectangle 21"/>
          <p:cNvSpPr>
            <a:spLocks noChangeArrowheads="1"/>
          </p:cNvSpPr>
          <p:nvPr/>
        </p:nvSpPr>
        <p:spPr bwMode="auto">
          <a:xfrm>
            <a:off x="909638" y="3079750"/>
            <a:ext cx="5657850" cy="3557588"/>
          </a:xfrm>
          <a:prstGeom prst="rect">
            <a:avLst/>
          </a:prstGeom>
          <a:noFill/>
          <a:ln w="25400">
            <a:noFill/>
            <a:miter lim="800000"/>
            <a:headEnd/>
            <a:tailEnd/>
          </a:ln>
        </p:spPr>
        <p:txBody>
          <a:bodyPr wrap="none" lIns="90488" tIns="44450" rIns="90488" bIns="44450">
            <a:spAutoFit/>
          </a:bodyPr>
          <a:lstStyle/>
          <a:p>
            <a:pPr marL="571500" lvl="1" defTabSz="762000">
              <a:lnSpc>
                <a:spcPct val="96000"/>
              </a:lnSpc>
            </a:pPr>
            <a:r>
              <a:rPr kumimoji="1" lang="en-US" altLang="ko-KR" sz="1400" b="1">
                <a:ea typeface="굴림" pitchFamily="50" charset="-127"/>
              </a:rPr>
              <a:t>0 0 0 0	  F0  = 0	             F </a:t>
            </a:r>
            <a:r>
              <a:rPr kumimoji="1" lang="en-US" altLang="ko-KR" sz="1400" b="1">
                <a:latin typeface="Symbol" pitchFamily="18" charset="2"/>
                <a:ea typeface="굴림" pitchFamily="50" charset="-127"/>
                <a:sym typeface="Symbol" pitchFamily="18" charset="2"/>
              </a:rPr>
              <a:t></a:t>
            </a:r>
            <a:r>
              <a:rPr kumimoji="1" lang="en-US" altLang="ko-KR" sz="1400" b="1">
                <a:ea typeface="굴림" pitchFamily="50" charset="-127"/>
              </a:rPr>
              <a:t> 0	                Clear</a:t>
            </a:r>
          </a:p>
          <a:p>
            <a:pPr marL="571500" lvl="1" defTabSz="762000">
              <a:lnSpc>
                <a:spcPct val="96000"/>
              </a:lnSpc>
            </a:pPr>
            <a:r>
              <a:rPr kumimoji="1" lang="en-US" altLang="ko-KR" sz="1400" b="1">
                <a:ea typeface="굴림" pitchFamily="50" charset="-127"/>
              </a:rPr>
              <a:t>0 0 0 1	  F1  = xy             F </a:t>
            </a:r>
            <a:r>
              <a:rPr kumimoji="1" lang="en-US" altLang="ko-KR" sz="1400" b="1">
                <a:ea typeface="굴림" pitchFamily="50" charset="-127"/>
                <a:sym typeface="Symbol" pitchFamily="18" charset="2"/>
              </a:rPr>
              <a:t></a:t>
            </a:r>
            <a:r>
              <a:rPr kumimoji="1" lang="en-US" altLang="ko-KR" sz="1400" b="1">
                <a:ea typeface="굴림" pitchFamily="50" charset="-127"/>
              </a:rPr>
              <a:t> A </a:t>
            </a:r>
            <a:r>
              <a:rPr kumimoji="1" lang="en-US" altLang="ko-KR" sz="1400" b="1">
                <a:latin typeface="Symbol" pitchFamily="18" charset="2"/>
                <a:ea typeface="굴림" pitchFamily="50" charset="-127"/>
              </a:rPr>
              <a:t></a:t>
            </a:r>
            <a:r>
              <a:rPr kumimoji="1" lang="en-US" altLang="ko-KR" sz="1400" b="1">
                <a:ea typeface="굴림" pitchFamily="50" charset="-127"/>
              </a:rPr>
              <a:t> B	                AND</a:t>
            </a:r>
          </a:p>
          <a:p>
            <a:pPr marL="571500" lvl="1" defTabSz="762000">
              <a:lnSpc>
                <a:spcPct val="96000"/>
              </a:lnSpc>
            </a:pPr>
            <a:r>
              <a:rPr kumimoji="1" lang="en-US" altLang="ko-KR" sz="1400" b="1">
                <a:ea typeface="굴림" pitchFamily="50" charset="-127"/>
              </a:rPr>
              <a:t>0 0 1 0	  F2  = xy'            F </a:t>
            </a:r>
            <a:r>
              <a:rPr kumimoji="1" lang="en-US" altLang="ko-KR" sz="1400" b="1">
                <a:ea typeface="굴림" pitchFamily="50" charset="-127"/>
                <a:sym typeface="Symbol" pitchFamily="18" charset="2"/>
              </a:rPr>
              <a:t></a:t>
            </a:r>
            <a:r>
              <a:rPr kumimoji="1" lang="en-US" altLang="ko-KR" sz="1400" b="1">
                <a:ea typeface="굴림" pitchFamily="50" charset="-127"/>
              </a:rPr>
              <a:t> A </a:t>
            </a:r>
            <a:r>
              <a:rPr kumimoji="1" lang="en-US" altLang="ko-KR" sz="1400" b="1">
                <a:latin typeface="Symbol" pitchFamily="18" charset="2"/>
                <a:ea typeface="굴림" pitchFamily="50" charset="-127"/>
              </a:rPr>
              <a:t></a:t>
            </a:r>
            <a:r>
              <a:rPr kumimoji="1" lang="en-US" altLang="ko-KR" sz="1400" b="1">
                <a:ea typeface="굴림" pitchFamily="50" charset="-127"/>
              </a:rPr>
              <a:t> B’</a:t>
            </a:r>
          </a:p>
          <a:p>
            <a:pPr marL="571500" lvl="1" defTabSz="762000">
              <a:lnSpc>
                <a:spcPct val="96000"/>
              </a:lnSpc>
            </a:pPr>
            <a:r>
              <a:rPr kumimoji="1" lang="en-US" altLang="ko-KR" sz="1400" b="1">
                <a:ea typeface="굴림" pitchFamily="50" charset="-127"/>
              </a:rPr>
              <a:t>0 0 1 1	  F3  = x	             F </a:t>
            </a:r>
            <a:r>
              <a:rPr kumimoji="1" lang="en-US" altLang="ko-KR" sz="1400" b="1">
                <a:ea typeface="굴림" pitchFamily="50" charset="-127"/>
                <a:sym typeface="Symbol" pitchFamily="18" charset="2"/>
              </a:rPr>
              <a:t></a:t>
            </a:r>
            <a:r>
              <a:rPr kumimoji="1" lang="en-US" altLang="ko-KR" sz="1400" b="1">
                <a:ea typeface="굴림" pitchFamily="50" charset="-127"/>
              </a:rPr>
              <a:t> A	            Transfer A</a:t>
            </a:r>
          </a:p>
          <a:p>
            <a:pPr marL="571500" lvl="1" defTabSz="762000">
              <a:lnSpc>
                <a:spcPct val="96000"/>
              </a:lnSpc>
            </a:pPr>
            <a:r>
              <a:rPr kumimoji="1" lang="en-US" altLang="ko-KR" sz="1400" b="1">
                <a:ea typeface="굴림" pitchFamily="50" charset="-127"/>
              </a:rPr>
              <a:t>0 1 0 0	  F4  = x'y            F </a:t>
            </a:r>
            <a:r>
              <a:rPr kumimoji="1" lang="en-US" altLang="ko-KR" sz="1400" b="1">
                <a:ea typeface="굴림" pitchFamily="50" charset="-127"/>
                <a:sym typeface="Symbol" pitchFamily="18" charset="2"/>
              </a:rPr>
              <a:t></a:t>
            </a:r>
            <a:r>
              <a:rPr kumimoji="1" lang="en-US" altLang="ko-KR" sz="1400" b="1">
                <a:ea typeface="굴림" pitchFamily="50" charset="-127"/>
              </a:rPr>
              <a:t> A’</a:t>
            </a:r>
            <a:r>
              <a:rPr kumimoji="1" lang="en-US" altLang="ko-KR" sz="1400" b="1">
                <a:latin typeface="Symbol" pitchFamily="18" charset="2"/>
                <a:ea typeface="굴림" pitchFamily="50" charset="-127"/>
              </a:rPr>
              <a:t></a:t>
            </a:r>
            <a:r>
              <a:rPr kumimoji="1" lang="en-US" altLang="ko-KR" sz="1400" b="1">
                <a:ea typeface="굴림" pitchFamily="50" charset="-127"/>
              </a:rPr>
              <a:t> B</a:t>
            </a:r>
          </a:p>
          <a:p>
            <a:pPr marL="571500" lvl="1" defTabSz="762000">
              <a:lnSpc>
                <a:spcPct val="96000"/>
              </a:lnSpc>
            </a:pPr>
            <a:r>
              <a:rPr kumimoji="1" lang="en-US" altLang="ko-KR" sz="1400" b="1">
                <a:ea typeface="굴림" pitchFamily="50" charset="-127"/>
              </a:rPr>
              <a:t>0 1 0 1	  F5  = y	             F </a:t>
            </a:r>
            <a:r>
              <a:rPr kumimoji="1" lang="en-US" altLang="ko-KR" sz="1400" b="1">
                <a:ea typeface="굴림" pitchFamily="50" charset="-127"/>
                <a:sym typeface="Symbol" pitchFamily="18" charset="2"/>
              </a:rPr>
              <a:t></a:t>
            </a:r>
            <a:r>
              <a:rPr kumimoji="1" lang="en-US" altLang="ko-KR" sz="1400" b="1">
                <a:ea typeface="굴림" pitchFamily="50" charset="-127"/>
              </a:rPr>
              <a:t> B	            Transfer B</a:t>
            </a:r>
          </a:p>
          <a:p>
            <a:pPr marL="571500" lvl="1" defTabSz="762000">
              <a:lnSpc>
                <a:spcPct val="96000"/>
              </a:lnSpc>
            </a:pPr>
            <a:r>
              <a:rPr kumimoji="1" lang="en-US" altLang="ko-KR" sz="1400" b="1">
                <a:ea typeface="굴림" pitchFamily="50" charset="-127"/>
              </a:rPr>
              <a:t>0 1 1 0	  F6  = x </a:t>
            </a:r>
            <a:r>
              <a:rPr kumimoji="1" lang="en-US" altLang="ko-KR" sz="1400" b="1">
                <a:latin typeface="Symbol" pitchFamily="18" charset="2"/>
                <a:ea typeface="굴림" pitchFamily="50" charset="-127"/>
              </a:rPr>
              <a:t></a:t>
            </a:r>
            <a:r>
              <a:rPr kumimoji="1" lang="en-US" altLang="ko-KR" sz="1400" b="1">
                <a:ea typeface="굴림" pitchFamily="50" charset="-127"/>
              </a:rPr>
              <a:t> y         F </a:t>
            </a:r>
            <a:r>
              <a:rPr kumimoji="1" lang="en-US" altLang="ko-KR" sz="1400" b="1">
                <a:ea typeface="굴림" pitchFamily="50" charset="-127"/>
                <a:sym typeface="Symbol" pitchFamily="18" charset="2"/>
              </a:rPr>
              <a:t></a:t>
            </a:r>
            <a:r>
              <a:rPr kumimoji="1" lang="en-US" altLang="ko-KR" sz="1400" b="1">
                <a:ea typeface="굴림" pitchFamily="50" charset="-127"/>
              </a:rPr>
              <a:t> A </a:t>
            </a:r>
            <a:r>
              <a:rPr kumimoji="1" lang="en-US" altLang="ko-KR" sz="1400" b="1">
                <a:latin typeface="Symbol" pitchFamily="18" charset="2"/>
                <a:ea typeface="굴림" pitchFamily="50" charset="-127"/>
              </a:rPr>
              <a:t></a:t>
            </a:r>
            <a:r>
              <a:rPr kumimoji="1" lang="en-US" altLang="ko-KR" sz="1400" b="1">
                <a:ea typeface="굴림" pitchFamily="50" charset="-127"/>
              </a:rPr>
              <a:t> B         Exclusive-OR</a:t>
            </a:r>
          </a:p>
          <a:p>
            <a:pPr marL="571500" lvl="1" defTabSz="762000">
              <a:lnSpc>
                <a:spcPct val="96000"/>
              </a:lnSpc>
            </a:pPr>
            <a:r>
              <a:rPr kumimoji="1" lang="en-US" altLang="ko-KR" sz="1400" b="1">
                <a:ea typeface="굴림" pitchFamily="50" charset="-127"/>
              </a:rPr>
              <a:t>0 1 1 1	  F7  = x + y         F </a:t>
            </a:r>
            <a:r>
              <a:rPr kumimoji="1" lang="en-US" altLang="ko-KR" sz="1400" b="1">
                <a:ea typeface="굴림" pitchFamily="50" charset="-127"/>
                <a:sym typeface="Symbol" pitchFamily="18" charset="2"/>
              </a:rPr>
              <a:t></a:t>
            </a:r>
            <a:r>
              <a:rPr kumimoji="1" lang="en-US" altLang="ko-KR" sz="1400" b="1">
                <a:ea typeface="굴림" pitchFamily="50" charset="-127"/>
              </a:rPr>
              <a:t> A </a:t>
            </a:r>
            <a:r>
              <a:rPr kumimoji="1" lang="en-US" altLang="ko-KR" sz="1400" b="1">
                <a:latin typeface="Symbol" pitchFamily="18" charset="2"/>
                <a:ea typeface="굴림" pitchFamily="50" charset="-127"/>
              </a:rPr>
              <a:t></a:t>
            </a:r>
            <a:r>
              <a:rPr kumimoji="1" lang="en-US" altLang="ko-KR" sz="1400" b="1">
                <a:ea typeface="굴림" pitchFamily="50" charset="-127"/>
              </a:rPr>
              <a:t> B                OR</a:t>
            </a:r>
          </a:p>
          <a:p>
            <a:pPr marL="571500" lvl="1" defTabSz="762000">
              <a:lnSpc>
                <a:spcPct val="96000"/>
              </a:lnSpc>
            </a:pPr>
            <a:r>
              <a:rPr kumimoji="1" lang="en-US" altLang="ko-KR" sz="1400" b="1">
                <a:ea typeface="굴림" pitchFamily="50" charset="-127"/>
              </a:rPr>
              <a:t>1 0 0 0	  F8  = (x + y)'      F </a:t>
            </a:r>
            <a:r>
              <a:rPr kumimoji="1" lang="en-US" altLang="ko-KR" sz="1400" b="1">
                <a:ea typeface="굴림" pitchFamily="50" charset="-127"/>
                <a:sym typeface="Symbol" pitchFamily="18" charset="2"/>
              </a:rPr>
              <a:t></a:t>
            </a:r>
            <a:r>
              <a:rPr kumimoji="1" lang="en-US" altLang="ko-KR" sz="1000" b="1">
                <a:solidFill>
                  <a:srgbClr val="000000"/>
                </a:solidFill>
                <a:ea typeface="굴림" pitchFamily="50" charset="-127"/>
              </a:rPr>
              <a:t> </a:t>
            </a:r>
            <a:r>
              <a:rPr kumimoji="1" lang="en-US" altLang="ko-KR" sz="1400" b="1">
                <a:latin typeface="Symbol" pitchFamily="18" charset="2"/>
                <a:ea typeface="굴림" pitchFamily="50" charset="-127"/>
              </a:rPr>
              <a:t></a:t>
            </a:r>
            <a:r>
              <a:rPr kumimoji="1" lang="en-US" altLang="ko-KR" sz="1400" b="1">
                <a:ea typeface="굴림" pitchFamily="50" charset="-127"/>
              </a:rPr>
              <a:t>A </a:t>
            </a:r>
            <a:r>
              <a:rPr kumimoji="1" lang="en-US" altLang="ko-KR" sz="1400" b="1">
                <a:latin typeface="Symbol" pitchFamily="18" charset="2"/>
                <a:ea typeface="굴림" pitchFamily="50" charset="-127"/>
              </a:rPr>
              <a:t></a:t>
            </a:r>
            <a:r>
              <a:rPr kumimoji="1" lang="en-US" altLang="ko-KR" sz="1400" b="1">
                <a:ea typeface="굴림" pitchFamily="50" charset="-127"/>
              </a:rPr>
              <a:t> B)’            NOR</a:t>
            </a:r>
          </a:p>
          <a:p>
            <a:pPr marL="571500" lvl="1" defTabSz="762000">
              <a:lnSpc>
                <a:spcPct val="96000"/>
              </a:lnSpc>
            </a:pPr>
            <a:r>
              <a:rPr kumimoji="1" lang="en-US" altLang="ko-KR" sz="1400" b="1">
                <a:ea typeface="굴림" pitchFamily="50" charset="-127"/>
              </a:rPr>
              <a:t>1 0 0 1	  F9  = (x </a:t>
            </a:r>
            <a:r>
              <a:rPr kumimoji="1" lang="en-US" altLang="ko-KR" sz="1400" b="1">
                <a:latin typeface="Symbol" pitchFamily="18" charset="2"/>
                <a:ea typeface="굴림" pitchFamily="50" charset="-127"/>
              </a:rPr>
              <a:t></a:t>
            </a:r>
            <a:r>
              <a:rPr kumimoji="1" lang="en-US" altLang="ko-KR" sz="1400" b="1">
                <a:ea typeface="굴림" pitchFamily="50" charset="-127"/>
              </a:rPr>
              <a:t> y)'      F </a:t>
            </a:r>
            <a:r>
              <a:rPr kumimoji="1" lang="en-US" altLang="ko-KR" sz="1400" b="1">
                <a:ea typeface="굴림" pitchFamily="50" charset="-127"/>
                <a:sym typeface="Symbol" pitchFamily="18" charset="2"/>
              </a:rPr>
              <a:t></a:t>
            </a:r>
            <a:r>
              <a:rPr kumimoji="1" lang="en-US" altLang="ko-KR" sz="1400" b="1">
                <a:ea typeface="굴림" pitchFamily="50" charset="-127"/>
              </a:rPr>
              <a:t> (A </a:t>
            </a:r>
            <a:r>
              <a:rPr kumimoji="1" lang="en-US" altLang="ko-KR" sz="1400" b="1">
                <a:latin typeface="Symbol" pitchFamily="18" charset="2"/>
                <a:ea typeface="굴림" pitchFamily="50" charset="-127"/>
              </a:rPr>
              <a:t></a:t>
            </a:r>
            <a:r>
              <a:rPr kumimoji="1" lang="en-US" altLang="ko-KR" sz="1400" b="1">
                <a:ea typeface="굴림" pitchFamily="50" charset="-127"/>
              </a:rPr>
              <a:t> B)’    Exclusive-NOR</a:t>
            </a:r>
          </a:p>
          <a:p>
            <a:pPr marL="571500" lvl="1" defTabSz="762000">
              <a:lnSpc>
                <a:spcPct val="96000"/>
              </a:lnSpc>
            </a:pPr>
            <a:r>
              <a:rPr kumimoji="1" lang="en-US" altLang="ko-KR" sz="1400" b="1">
                <a:ea typeface="굴림" pitchFamily="50" charset="-127"/>
              </a:rPr>
              <a:t>1 0 1 0	  F10 = y'              F </a:t>
            </a:r>
            <a:r>
              <a:rPr kumimoji="1" lang="en-US" altLang="ko-KR" sz="1400" b="1">
                <a:ea typeface="굴림" pitchFamily="50" charset="-127"/>
                <a:sym typeface="Symbol" pitchFamily="18" charset="2"/>
              </a:rPr>
              <a:t></a:t>
            </a:r>
            <a:r>
              <a:rPr kumimoji="1" lang="en-US" altLang="ko-KR" sz="1400" b="1">
                <a:ea typeface="굴림" pitchFamily="50" charset="-127"/>
              </a:rPr>
              <a:t> B’             Complement B</a:t>
            </a:r>
          </a:p>
          <a:p>
            <a:pPr marL="571500" lvl="1" defTabSz="762000">
              <a:lnSpc>
                <a:spcPct val="96000"/>
              </a:lnSpc>
            </a:pPr>
            <a:r>
              <a:rPr kumimoji="1" lang="en-US" altLang="ko-KR" sz="1400" b="1">
                <a:ea typeface="굴림" pitchFamily="50" charset="-127"/>
              </a:rPr>
              <a:t>1 0 1 1	  F11 = x + y'        F </a:t>
            </a:r>
            <a:r>
              <a:rPr kumimoji="1" lang="en-US" altLang="ko-KR" sz="1400" b="1">
                <a:ea typeface="굴림" pitchFamily="50" charset="-127"/>
                <a:sym typeface="Symbol" pitchFamily="18" charset="2"/>
              </a:rPr>
              <a:t></a:t>
            </a:r>
            <a:r>
              <a:rPr kumimoji="1" lang="en-US" altLang="ko-KR" sz="1400" b="1">
                <a:ea typeface="굴림" pitchFamily="50" charset="-127"/>
              </a:rPr>
              <a:t> A </a:t>
            </a:r>
            <a:r>
              <a:rPr kumimoji="1" lang="en-US" altLang="ko-KR" sz="1400" b="1">
                <a:latin typeface="Symbol" pitchFamily="18" charset="2"/>
                <a:ea typeface="굴림" pitchFamily="50" charset="-127"/>
              </a:rPr>
              <a:t></a:t>
            </a:r>
            <a:r>
              <a:rPr kumimoji="1" lang="en-US" altLang="ko-KR" sz="1400" b="1">
                <a:ea typeface="굴림" pitchFamily="50" charset="-127"/>
              </a:rPr>
              <a:t> B</a:t>
            </a:r>
          </a:p>
          <a:p>
            <a:pPr marL="571500" lvl="1" defTabSz="762000">
              <a:lnSpc>
                <a:spcPct val="96000"/>
              </a:lnSpc>
            </a:pPr>
            <a:r>
              <a:rPr kumimoji="1" lang="en-US" altLang="ko-KR" sz="1400" b="1">
                <a:ea typeface="굴림" pitchFamily="50" charset="-127"/>
              </a:rPr>
              <a:t>1 1 0 0	  F12 = x'	              F </a:t>
            </a:r>
            <a:r>
              <a:rPr kumimoji="1" lang="en-US" altLang="ko-KR" sz="1400" b="1">
                <a:ea typeface="굴림" pitchFamily="50" charset="-127"/>
                <a:sym typeface="Symbol" pitchFamily="18" charset="2"/>
              </a:rPr>
              <a:t></a:t>
            </a:r>
            <a:r>
              <a:rPr kumimoji="1" lang="en-US" altLang="ko-KR" sz="1400" b="1">
                <a:ea typeface="굴림" pitchFamily="50" charset="-127"/>
              </a:rPr>
              <a:t> A’             Complement A</a:t>
            </a:r>
          </a:p>
          <a:p>
            <a:pPr marL="571500" lvl="1" defTabSz="762000">
              <a:lnSpc>
                <a:spcPct val="96000"/>
              </a:lnSpc>
            </a:pPr>
            <a:r>
              <a:rPr kumimoji="1" lang="en-US" altLang="ko-KR" sz="1400" b="1">
                <a:ea typeface="굴림" pitchFamily="50" charset="-127"/>
              </a:rPr>
              <a:t>1 1 0 1	  F13 = x' + y        F </a:t>
            </a:r>
            <a:r>
              <a:rPr kumimoji="1" lang="en-US" altLang="ko-KR" sz="1400" b="1">
                <a:ea typeface="굴림" pitchFamily="50" charset="-127"/>
                <a:sym typeface="Symbol" pitchFamily="18" charset="2"/>
              </a:rPr>
              <a:t></a:t>
            </a:r>
            <a:r>
              <a:rPr kumimoji="1" lang="en-US" altLang="ko-KR" sz="1400" b="1">
                <a:ea typeface="굴림" pitchFamily="50" charset="-127"/>
              </a:rPr>
              <a:t> A’</a:t>
            </a:r>
            <a:r>
              <a:rPr kumimoji="1" lang="en-US" altLang="ko-KR" sz="1400" b="1">
                <a:latin typeface="Symbol" pitchFamily="18" charset="2"/>
                <a:ea typeface="굴림" pitchFamily="50" charset="-127"/>
              </a:rPr>
              <a:t></a:t>
            </a:r>
            <a:r>
              <a:rPr kumimoji="1" lang="en-US" altLang="ko-KR" sz="1400" b="1">
                <a:ea typeface="굴림" pitchFamily="50" charset="-127"/>
              </a:rPr>
              <a:t> B</a:t>
            </a:r>
          </a:p>
          <a:p>
            <a:pPr marL="571500" lvl="1" defTabSz="762000">
              <a:lnSpc>
                <a:spcPct val="96000"/>
              </a:lnSpc>
            </a:pPr>
            <a:r>
              <a:rPr kumimoji="1" lang="en-US" altLang="ko-KR" sz="1400" b="1">
                <a:ea typeface="굴림" pitchFamily="50" charset="-127"/>
              </a:rPr>
              <a:t>1 1 1 0	  F14 = (xy)'          F </a:t>
            </a:r>
            <a:r>
              <a:rPr kumimoji="1" lang="en-US" altLang="ko-KR" sz="1400" b="1">
                <a:ea typeface="굴림" pitchFamily="50" charset="-127"/>
                <a:sym typeface="Symbol" pitchFamily="18" charset="2"/>
              </a:rPr>
              <a:t></a:t>
            </a:r>
            <a:r>
              <a:rPr kumimoji="1" lang="en-US" altLang="ko-KR" sz="1400" b="1">
                <a:ea typeface="굴림" pitchFamily="50" charset="-127"/>
              </a:rPr>
              <a:t> (A </a:t>
            </a:r>
            <a:r>
              <a:rPr kumimoji="1" lang="en-US" altLang="ko-KR" sz="1400" b="1">
                <a:latin typeface="Symbol" pitchFamily="18" charset="2"/>
                <a:ea typeface="굴림" pitchFamily="50" charset="-127"/>
              </a:rPr>
              <a:t></a:t>
            </a:r>
            <a:r>
              <a:rPr kumimoji="1" lang="en-US" altLang="ko-KR" sz="1400" b="1">
                <a:ea typeface="굴림" pitchFamily="50" charset="-127"/>
              </a:rPr>
              <a:t> B)’         NAND</a:t>
            </a:r>
          </a:p>
          <a:p>
            <a:pPr marL="571500" lvl="1" defTabSz="762000">
              <a:lnSpc>
                <a:spcPct val="96000"/>
              </a:lnSpc>
            </a:pPr>
            <a:r>
              <a:rPr kumimoji="1" lang="en-US" altLang="ko-KR" sz="1400" b="1">
                <a:ea typeface="굴림" pitchFamily="50" charset="-127"/>
              </a:rPr>
              <a:t>1 1 1 1	  F15 = 1               F </a:t>
            </a:r>
            <a:r>
              <a:rPr kumimoji="1" lang="en-US" altLang="ko-KR" sz="1400" b="1">
                <a:ea typeface="굴림" pitchFamily="50" charset="-127"/>
                <a:sym typeface="Symbol" pitchFamily="18" charset="2"/>
              </a:rPr>
              <a:t></a:t>
            </a:r>
            <a:r>
              <a:rPr kumimoji="1" lang="en-US" altLang="ko-KR" sz="1400" b="1">
                <a:ea typeface="굴림" pitchFamily="50" charset="-127"/>
              </a:rPr>
              <a:t> all 1's          Set to all 1's</a:t>
            </a:r>
          </a:p>
          <a:p>
            <a:pPr defTabSz="762000" latinLnBrk="1">
              <a:lnSpc>
                <a:spcPct val="90000"/>
              </a:lnSpc>
            </a:pPr>
            <a:endParaRPr kumimoji="1" lang="en-US" altLang="ko-KR" sz="1400" b="1">
              <a:ea typeface="굴림" pitchFamily="50" charset="-127"/>
            </a:endParaRPr>
          </a:p>
        </p:txBody>
      </p:sp>
      <p:sp>
        <p:nvSpPr>
          <p:cNvPr id="4110" name="Line 22"/>
          <p:cNvSpPr>
            <a:spLocks noChangeShapeType="1"/>
          </p:cNvSpPr>
          <p:nvPr/>
        </p:nvSpPr>
        <p:spPr bwMode="auto">
          <a:xfrm>
            <a:off x="3811588" y="2647950"/>
            <a:ext cx="0" cy="3829050"/>
          </a:xfrm>
          <a:prstGeom prst="line">
            <a:avLst/>
          </a:prstGeom>
          <a:noFill/>
          <a:ln w="25400">
            <a:solidFill>
              <a:schemeClr val="tx1"/>
            </a:solidFill>
            <a:round/>
            <a:headEnd/>
            <a:tailEnd/>
          </a:ln>
        </p:spPr>
        <p:txBody>
          <a:bodyPr wrap="none" anchor="ctr"/>
          <a:lstStyle/>
          <a:p>
            <a:endParaRPr lang="en-US"/>
          </a:p>
        </p:txBody>
      </p:sp>
      <p:sp>
        <p:nvSpPr>
          <p:cNvPr id="4111" name="Line 23"/>
          <p:cNvSpPr>
            <a:spLocks noChangeShapeType="1"/>
          </p:cNvSpPr>
          <p:nvPr/>
        </p:nvSpPr>
        <p:spPr bwMode="auto">
          <a:xfrm>
            <a:off x="5126038" y="2638425"/>
            <a:ext cx="0" cy="3848100"/>
          </a:xfrm>
          <a:prstGeom prst="line">
            <a:avLst/>
          </a:prstGeom>
          <a:noFill/>
          <a:ln w="25400">
            <a:solidFill>
              <a:schemeClr val="tx1"/>
            </a:solidFill>
            <a:round/>
            <a:headEnd/>
            <a:tailEnd/>
          </a:ln>
        </p:spPr>
        <p:txBody>
          <a:bodyPr wrap="none" anchor="ctr"/>
          <a:lstStyle/>
          <a:p>
            <a:endParaRPr lang="en-US"/>
          </a:p>
        </p:txBody>
      </p:sp>
      <p:sp>
        <p:nvSpPr>
          <p:cNvPr id="4112" name="Footer Placeholder 16"/>
          <p:cNvSpPr>
            <a:spLocks noGrp="1"/>
          </p:cNvSpPr>
          <p:nvPr>
            <p:ph type="ftr" sz="quarter" idx="11"/>
          </p:nvPr>
        </p:nvSpPr>
        <p:spPr>
          <a:noFill/>
        </p:spPr>
        <p:txBody>
          <a:bodyPr/>
          <a:lstStyle/>
          <a:p>
            <a:r>
              <a:rPr lang="en-US"/>
              <a:t>Computer Architecture BCA 203 by Ruby Dahiya</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1"/>
          </p:nvPr>
        </p:nvSpPr>
        <p:spPr>
          <a:noFill/>
        </p:spPr>
        <p:txBody>
          <a:bodyPr/>
          <a:lstStyle/>
          <a:p>
            <a:r>
              <a:rPr lang="en-US"/>
              <a:t>Computer Architecture BCA 203 by Ruby Dahiya</a:t>
            </a:r>
          </a:p>
        </p:txBody>
      </p:sp>
      <p:sp>
        <p:nvSpPr>
          <p:cNvPr id="5123" name="Slide Number Placeholder 3"/>
          <p:cNvSpPr>
            <a:spLocks noGrp="1"/>
          </p:cNvSpPr>
          <p:nvPr>
            <p:ph type="sldNum" sz="quarter" idx="12"/>
          </p:nvPr>
        </p:nvSpPr>
        <p:spPr>
          <a:noFill/>
        </p:spPr>
        <p:txBody>
          <a:bodyPr/>
          <a:lstStyle/>
          <a:p>
            <a:fld id="{BBBA5B34-A12A-4381-BF0D-DF3BB8A61665}" type="slidenum">
              <a:rPr lang="en-US" smtClean="0"/>
              <a:pPr/>
              <a:t>48</a:t>
            </a:fld>
            <a:endParaRPr lang="en-US"/>
          </a:p>
        </p:txBody>
      </p:sp>
      <p:sp>
        <p:nvSpPr>
          <p:cNvPr id="5124" name="Rectangle 2"/>
          <p:cNvSpPr>
            <a:spLocks noGrp="1" noChangeArrowheads="1"/>
          </p:cNvSpPr>
          <p:nvPr>
            <p:ph type="title" idx="4294967295"/>
          </p:nvPr>
        </p:nvSpPr>
        <p:spPr>
          <a:xfrm>
            <a:off x="0" y="0"/>
            <a:ext cx="9144000" cy="1158875"/>
          </a:xfrm>
          <a:noFill/>
        </p:spPr>
        <p:txBody>
          <a:bodyPr lIns="63500" tIns="25400" rIns="63500" bIns="25400" anchor="t">
            <a:spAutoFit/>
          </a:bodyPr>
          <a:lstStyle/>
          <a:p>
            <a:pPr eaLnBrk="1" hangingPunct="1"/>
            <a:r>
              <a:rPr lang="en-US" altLang="ko-KR" sz="3600" b="1">
                <a:solidFill>
                  <a:srgbClr val="FF0000"/>
                </a:solidFill>
                <a:latin typeface="Times New Roman" pitchFamily="18" charset="0"/>
                <a:ea typeface="굴림" pitchFamily="50" charset="-127"/>
              </a:rPr>
              <a:t>Hardware  Implementation  Of  Logic Micro operations</a:t>
            </a:r>
          </a:p>
        </p:txBody>
      </p:sp>
      <p:sp>
        <p:nvSpPr>
          <p:cNvPr id="5125" name="Rectangle 3"/>
          <p:cNvSpPr>
            <a:spLocks noChangeArrowheads="1"/>
          </p:cNvSpPr>
          <p:nvPr/>
        </p:nvSpPr>
        <p:spPr bwMode="auto">
          <a:xfrm>
            <a:off x="1754188" y="4511675"/>
            <a:ext cx="3663950" cy="1289050"/>
          </a:xfrm>
          <a:prstGeom prst="rect">
            <a:avLst/>
          </a:prstGeom>
          <a:noFill/>
          <a:ln w="25400">
            <a:noFill/>
            <a:miter lim="800000"/>
            <a:headEnd/>
            <a:tailEnd/>
          </a:ln>
        </p:spPr>
        <p:txBody>
          <a:bodyPr wrap="none" lIns="63500" tIns="25400" rIns="63500" bIns="25400">
            <a:spAutoFit/>
          </a:bodyPr>
          <a:lstStyle/>
          <a:p>
            <a:pPr defTabSz="762000">
              <a:lnSpc>
                <a:spcPct val="113000"/>
              </a:lnSpc>
            </a:pPr>
            <a:r>
              <a:rPr kumimoji="1" lang="en-US" altLang="ko-KR" b="1">
                <a:ea typeface="굴림" pitchFamily="50" charset="-127"/>
              </a:rPr>
              <a:t>0    0     F = A </a:t>
            </a:r>
            <a:r>
              <a:rPr kumimoji="1" lang="en-US" altLang="ko-KR" b="1">
                <a:latin typeface="Symbol" pitchFamily="18" charset="2"/>
                <a:ea typeface="굴림" pitchFamily="50" charset="-127"/>
              </a:rPr>
              <a:t></a:t>
            </a:r>
            <a:r>
              <a:rPr kumimoji="1" lang="en-US" altLang="ko-KR" b="1">
                <a:ea typeface="굴림" pitchFamily="50" charset="-127"/>
              </a:rPr>
              <a:t> B          AND</a:t>
            </a:r>
          </a:p>
          <a:p>
            <a:pPr defTabSz="762000">
              <a:lnSpc>
                <a:spcPct val="113000"/>
              </a:lnSpc>
            </a:pPr>
            <a:r>
              <a:rPr kumimoji="1" lang="en-US" altLang="ko-KR" b="1">
                <a:ea typeface="굴림" pitchFamily="50" charset="-127"/>
              </a:rPr>
              <a:t>0    1     F = A</a:t>
            </a:r>
            <a:r>
              <a:rPr kumimoji="1" lang="en-US" altLang="ko-KR" b="1">
                <a:latin typeface="Symbol" pitchFamily="18" charset="2"/>
                <a:ea typeface="굴림" pitchFamily="50" charset="-127"/>
              </a:rPr>
              <a:t></a:t>
            </a:r>
            <a:r>
              <a:rPr kumimoji="1" lang="en-US" altLang="ko-KR" b="1">
                <a:ea typeface="굴림" pitchFamily="50" charset="-127"/>
              </a:rPr>
              <a:t>B           OR</a:t>
            </a:r>
          </a:p>
          <a:p>
            <a:pPr defTabSz="762000">
              <a:lnSpc>
                <a:spcPct val="113000"/>
              </a:lnSpc>
            </a:pPr>
            <a:r>
              <a:rPr kumimoji="1" lang="en-US" altLang="ko-KR" b="1">
                <a:ea typeface="굴림" pitchFamily="50" charset="-127"/>
              </a:rPr>
              <a:t>1    0     F = A </a:t>
            </a:r>
            <a:r>
              <a:rPr kumimoji="1" lang="en-US" altLang="ko-KR" b="1">
                <a:latin typeface="Symbol" pitchFamily="18" charset="2"/>
                <a:ea typeface="굴림" pitchFamily="50" charset="-127"/>
              </a:rPr>
              <a:t></a:t>
            </a:r>
            <a:r>
              <a:rPr kumimoji="1" lang="en-US" altLang="ko-KR" b="1">
                <a:ea typeface="굴림" pitchFamily="50" charset="-127"/>
              </a:rPr>
              <a:t> B          XOR</a:t>
            </a:r>
          </a:p>
          <a:p>
            <a:pPr defTabSz="762000">
              <a:lnSpc>
                <a:spcPct val="113000"/>
              </a:lnSpc>
            </a:pPr>
            <a:r>
              <a:rPr kumimoji="1" lang="en-US" altLang="ko-KR" b="1">
                <a:ea typeface="굴림" pitchFamily="50" charset="-127"/>
              </a:rPr>
              <a:t>1    1     F = A’           Complement</a:t>
            </a:r>
          </a:p>
        </p:txBody>
      </p:sp>
      <p:sp>
        <p:nvSpPr>
          <p:cNvPr id="5126" name="Line 4"/>
          <p:cNvSpPr>
            <a:spLocks noChangeShapeType="1"/>
          </p:cNvSpPr>
          <p:nvPr/>
        </p:nvSpPr>
        <p:spPr bwMode="auto">
          <a:xfrm>
            <a:off x="1577975" y="4576763"/>
            <a:ext cx="4532313" cy="0"/>
          </a:xfrm>
          <a:prstGeom prst="line">
            <a:avLst/>
          </a:prstGeom>
          <a:noFill/>
          <a:ln w="25400">
            <a:solidFill>
              <a:schemeClr val="tx1"/>
            </a:solidFill>
            <a:round/>
            <a:headEnd/>
            <a:tailEnd/>
          </a:ln>
        </p:spPr>
        <p:txBody>
          <a:bodyPr wrap="none" anchor="ctr"/>
          <a:lstStyle/>
          <a:p>
            <a:endParaRPr lang="en-US"/>
          </a:p>
        </p:txBody>
      </p:sp>
      <p:sp>
        <p:nvSpPr>
          <p:cNvPr id="5127" name="Line 5"/>
          <p:cNvSpPr>
            <a:spLocks noChangeShapeType="1"/>
          </p:cNvSpPr>
          <p:nvPr/>
        </p:nvSpPr>
        <p:spPr bwMode="auto">
          <a:xfrm>
            <a:off x="2540000" y="4300538"/>
            <a:ext cx="0" cy="1479550"/>
          </a:xfrm>
          <a:prstGeom prst="line">
            <a:avLst/>
          </a:prstGeom>
          <a:noFill/>
          <a:ln w="25400">
            <a:solidFill>
              <a:schemeClr val="tx1"/>
            </a:solidFill>
            <a:round/>
            <a:headEnd/>
            <a:tailEnd/>
          </a:ln>
        </p:spPr>
        <p:txBody>
          <a:bodyPr wrap="none" anchor="ctr"/>
          <a:lstStyle/>
          <a:p>
            <a:endParaRPr lang="en-US"/>
          </a:p>
        </p:txBody>
      </p:sp>
      <p:sp>
        <p:nvSpPr>
          <p:cNvPr id="5128" name="Line 6"/>
          <p:cNvSpPr>
            <a:spLocks noChangeShapeType="1"/>
          </p:cNvSpPr>
          <p:nvPr/>
        </p:nvSpPr>
        <p:spPr bwMode="auto">
          <a:xfrm>
            <a:off x="3870325" y="4281488"/>
            <a:ext cx="0" cy="1508125"/>
          </a:xfrm>
          <a:prstGeom prst="line">
            <a:avLst/>
          </a:prstGeom>
          <a:noFill/>
          <a:ln w="25400">
            <a:solidFill>
              <a:schemeClr val="tx1"/>
            </a:solidFill>
            <a:round/>
            <a:headEnd/>
            <a:tailEnd/>
          </a:ln>
        </p:spPr>
        <p:txBody>
          <a:bodyPr wrap="none" anchor="ctr"/>
          <a:lstStyle/>
          <a:p>
            <a:endParaRPr lang="en-US"/>
          </a:p>
        </p:txBody>
      </p:sp>
      <p:sp>
        <p:nvSpPr>
          <p:cNvPr id="5129" name="Rectangle 7"/>
          <p:cNvSpPr>
            <a:spLocks noChangeArrowheads="1"/>
          </p:cNvSpPr>
          <p:nvPr/>
        </p:nvSpPr>
        <p:spPr bwMode="auto">
          <a:xfrm>
            <a:off x="1711325" y="4268788"/>
            <a:ext cx="727075" cy="317500"/>
          </a:xfrm>
          <a:prstGeom prst="rect">
            <a:avLst/>
          </a:prstGeom>
          <a:noFill/>
          <a:ln w="25400">
            <a:noFill/>
            <a:miter lim="800000"/>
            <a:headEnd/>
            <a:tailEnd/>
          </a:ln>
        </p:spPr>
        <p:txBody>
          <a:bodyPr wrap="none" lIns="63500" tIns="25400" rIns="63500" bIns="25400">
            <a:spAutoFit/>
          </a:bodyPr>
          <a:lstStyle/>
          <a:p>
            <a:pPr defTabSz="762000">
              <a:lnSpc>
                <a:spcPct val="97000"/>
              </a:lnSpc>
            </a:pPr>
            <a:r>
              <a:rPr kumimoji="1" lang="en-US" altLang="ko-KR" b="1">
                <a:ea typeface="굴림" pitchFamily="50" charset="-127"/>
              </a:rPr>
              <a:t>S</a:t>
            </a:r>
            <a:r>
              <a:rPr kumimoji="1" lang="en-US" altLang="ko-KR" b="1" baseline="-25000">
                <a:ea typeface="굴림" pitchFamily="50" charset="-127"/>
              </a:rPr>
              <a:t>1</a:t>
            </a:r>
            <a:r>
              <a:rPr kumimoji="1" lang="en-US" altLang="ko-KR" b="1">
                <a:ea typeface="굴림" pitchFamily="50" charset="-127"/>
              </a:rPr>
              <a:t>  S</a:t>
            </a:r>
            <a:r>
              <a:rPr kumimoji="1" lang="en-US" altLang="ko-KR" b="1" baseline="-25000">
                <a:ea typeface="굴림" pitchFamily="50" charset="-127"/>
              </a:rPr>
              <a:t>0</a:t>
            </a:r>
          </a:p>
        </p:txBody>
      </p:sp>
      <p:sp>
        <p:nvSpPr>
          <p:cNvPr id="5130" name="Rectangle 8"/>
          <p:cNvSpPr>
            <a:spLocks noChangeArrowheads="1"/>
          </p:cNvSpPr>
          <p:nvPr/>
        </p:nvSpPr>
        <p:spPr bwMode="auto">
          <a:xfrm>
            <a:off x="2717800" y="4268788"/>
            <a:ext cx="876300" cy="317500"/>
          </a:xfrm>
          <a:prstGeom prst="rect">
            <a:avLst/>
          </a:prstGeom>
          <a:noFill/>
          <a:ln w="25400">
            <a:noFill/>
            <a:miter lim="800000"/>
            <a:headEnd/>
            <a:tailEnd/>
          </a:ln>
        </p:spPr>
        <p:txBody>
          <a:bodyPr wrap="none" lIns="63500" tIns="25400" rIns="63500" bIns="25400">
            <a:spAutoFit/>
          </a:bodyPr>
          <a:lstStyle/>
          <a:p>
            <a:pPr defTabSz="762000">
              <a:lnSpc>
                <a:spcPct val="97000"/>
              </a:lnSpc>
            </a:pPr>
            <a:r>
              <a:rPr kumimoji="1" lang="en-US" altLang="ko-KR" b="1">
                <a:ea typeface="굴림" pitchFamily="50" charset="-127"/>
              </a:rPr>
              <a:t>Output</a:t>
            </a:r>
          </a:p>
        </p:txBody>
      </p:sp>
      <p:sp>
        <p:nvSpPr>
          <p:cNvPr id="5131" name="Rectangle 9"/>
          <p:cNvSpPr>
            <a:spLocks noChangeArrowheads="1"/>
          </p:cNvSpPr>
          <p:nvPr/>
        </p:nvSpPr>
        <p:spPr bwMode="auto">
          <a:xfrm>
            <a:off x="4221163" y="4224338"/>
            <a:ext cx="1376362" cy="374650"/>
          </a:xfrm>
          <a:prstGeom prst="rect">
            <a:avLst/>
          </a:prstGeom>
          <a:noFill/>
          <a:ln w="25400">
            <a:noFill/>
            <a:miter lim="800000"/>
            <a:headEnd/>
            <a:tailEnd/>
          </a:ln>
        </p:spPr>
        <p:txBody>
          <a:bodyPr wrap="none" lIns="63500" tIns="25400" rIns="63500" bIns="25400">
            <a:spAutoFit/>
          </a:bodyPr>
          <a:lstStyle/>
          <a:p>
            <a:pPr defTabSz="762000">
              <a:lnSpc>
                <a:spcPct val="118000"/>
              </a:lnSpc>
            </a:pPr>
            <a:r>
              <a:rPr kumimoji="1" lang="en-US" altLang="ko-KR" b="1">
                <a:latin typeface="Symbol" pitchFamily="18" charset="2"/>
                <a:ea typeface="굴림" pitchFamily="50" charset="-127"/>
              </a:rPr>
              <a:t></a:t>
            </a:r>
            <a:r>
              <a:rPr kumimoji="1" lang="en-US" altLang="ko-KR" b="1">
                <a:ea typeface="굴림" pitchFamily="50" charset="-127"/>
              </a:rPr>
              <a:t>-operation</a:t>
            </a:r>
          </a:p>
        </p:txBody>
      </p:sp>
      <p:sp>
        <p:nvSpPr>
          <p:cNvPr id="5132" name="Rectangle 10"/>
          <p:cNvSpPr>
            <a:spLocks noChangeArrowheads="1"/>
          </p:cNvSpPr>
          <p:nvPr/>
        </p:nvSpPr>
        <p:spPr bwMode="auto">
          <a:xfrm>
            <a:off x="2906713" y="3932238"/>
            <a:ext cx="2141537" cy="346075"/>
          </a:xfrm>
          <a:prstGeom prst="rect">
            <a:avLst/>
          </a:prstGeom>
          <a:noFill/>
          <a:ln w="12700">
            <a:noFill/>
            <a:miter lim="800000"/>
            <a:headEnd/>
            <a:tailEnd/>
          </a:ln>
        </p:spPr>
        <p:txBody>
          <a:bodyPr wrap="none" lIns="63500" tIns="25400" rIns="63500" bIns="25400">
            <a:spAutoFit/>
          </a:bodyPr>
          <a:lstStyle/>
          <a:p>
            <a:pPr defTabSz="762000">
              <a:lnSpc>
                <a:spcPct val="97000"/>
              </a:lnSpc>
            </a:pPr>
            <a:r>
              <a:rPr kumimoji="1" lang="en-US" altLang="ko-KR" sz="2000" b="1">
                <a:ea typeface="굴림" pitchFamily="50" charset="-127"/>
              </a:rPr>
              <a:t>    Function table</a:t>
            </a:r>
          </a:p>
        </p:txBody>
      </p:sp>
      <p:grpSp>
        <p:nvGrpSpPr>
          <p:cNvPr id="2" name="Group 17"/>
          <p:cNvGrpSpPr>
            <a:grpSpLocks/>
          </p:cNvGrpSpPr>
          <p:nvPr/>
        </p:nvGrpSpPr>
        <p:grpSpPr bwMode="auto">
          <a:xfrm>
            <a:off x="3559175" y="1054100"/>
            <a:ext cx="455613" cy="336550"/>
            <a:chOff x="1772" y="1428"/>
            <a:chExt cx="301" cy="272"/>
          </a:xfrm>
        </p:grpSpPr>
        <p:sp>
          <p:nvSpPr>
            <p:cNvPr id="5191" name="Line 12"/>
            <p:cNvSpPr>
              <a:spLocks noChangeShapeType="1"/>
            </p:cNvSpPr>
            <p:nvPr/>
          </p:nvSpPr>
          <p:spPr bwMode="auto">
            <a:xfrm>
              <a:off x="1772" y="1432"/>
              <a:ext cx="0" cy="256"/>
            </a:xfrm>
            <a:prstGeom prst="line">
              <a:avLst/>
            </a:prstGeom>
            <a:noFill/>
            <a:ln w="25400">
              <a:solidFill>
                <a:srgbClr val="000000"/>
              </a:solidFill>
              <a:round/>
              <a:headEnd/>
              <a:tailEnd/>
            </a:ln>
          </p:spPr>
          <p:txBody>
            <a:bodyPr wrap="none" anchor="ctr"/>
            <a:lstStyle/>
            <a:p>
              <a:endParaRPr lang="en-US"/>
            </a:p>
          </p:txBody>
        </p:sp>
        <p:sp>
          <p:nvSpPr>
            <p:cNvPr id="5192" name="Line 13"/>
            <p:cNvSpPr>
              <a:spLocks noChangeShapeType="1"/>
            </p:cNvSpPr>
            <p:nvPr/>
          </p:nvSpPr>
          <p:spPr bwMode="auto">
            <a:xfrm>
              <a:off x="1776" y="1428"/>
              <a:ext cx="176" cy="0"/>
            </a:xfrm>
            <a:prstGeom prst="line">
              <a:avLst/>
            </a:prstGeom>
            <a:noFill/>
            <a:ln w="25400">
              <a:solidFill>
                <a:srgbClr val="000000"/>
              </a:solidFill>
              <a:round/>
              <a:headEnd/>
              <a:tailEnd/>
            </a:ln>
          </p:spPr>
          <p:txBody>
            <a:bodyPr wrap="none" anchor="ctr"/>
            <a:lstStyle/>
            <a:p>
              <a:endParaRPr lang="en-US"/>
            </a:p>
          </p:txBody>
        </p:sp>
        <p:sp>
          <p:nvSpPr>
            <p:cNvPr id="5193" name="Line 14"/>
            <p:cNvSpPr>
              <a:spLocks noChangeShapeType="1"/>
            </p:cNvSpPr>
            <p:nvPr/>
          </p:nvSpPr>
          <p:spPr bwMode="auto">
            <a:xfrm>
              <a:off x="1776" y="1700"/>
              <a:ext cx="176" cy="0"/>
            </a:xfrm>
            <a:prstGeom prst="line">
              <a:avLst/>
            </a:prstGeom>
            <a:noFill/>
            <a:ln w="25400">
              <a:solidFill>
                <a:srgbClr val="000000"/>
              </a:solidFill>
              <a:round/>
              <a:headEnd/>
              <a:tailEnd/>
            </a:ln>
          </p:spPr>
          <p:txBody>
            <a:bodyPr wrap="none" anchor="ctr"/>
            <a:lstStyle/>
            <a:p>
              <a:endParaRPr lang="en-US"/>
            </a:p>
          </p:txBody>
        </p:sp>
        <p:sp>
          <p:nvSpPr>
            <p:cNvPr id="5194" name="Arc 15"/>
            <p:cNvSpPr>
              <a:spLocks/>
            </p:cNvSpPr>
            <p:nvPr/>
          </p:nvSpPr>
          <p:spPr bwMode="auto">
            <a:xfrm>
              <a:off x="1956" y="1433"/>
              <a:ext cx="117" cy="128"/>
            </a:xfrm>
            <a:custGeom>
              <a:avLst/>
              <a:gdLst>
                <a:gd name="T0" fmla="*/ 0 w 21786"/>
                <a:gd name="T1" fmla="*/ 0 h 21600"/>
                <a:gd name="T2" fmla="*/ 0 w 21786"/>
                <a:gd name="T3" fmla="*/ 0 h 21600"/>
                <a:gd name="T4" fmla="*/ 0 w 21786"/>
                <a:gd name="T5" fmla="*/ 0 h 21600"/>
                <a:gd name="T6" fmla="*/ 0 60000 65536"/>
                <a:gd name="T7" fmla="*/ 0 60000 65536"/>
                <a:gd name="T8" fmla="*/ 0 60000 65536"/>
                <a:gd name="T9" fmla="*/ 0 w 21786"/>
                <a:gd name="T10" fmla="*/ 0 h 21600"/>
                <a:gd name="T11" fmla="*/ 21786 w 21786"/>
                <a:gd name="T12" fmla="*/ 21600 h 21600"/>
              </a:gdLst>
              <a:ahLst/>
              <a:cxnLst>
                <a:cxn ang="T6">
                  <a:pos x="T0" y="T1"/>
                </a:cxn>
                <a:cxn ang="T7">
                  <a:pos x="T2" y="T3"/>
                </a:cxn>
                <a:cxn ang="T8">
                  <a:pos x="T4" y="T5"/>
                </a:cxn>
              </a:cxnLst>
              <a:rect l="T9" t="T10" r="T11" b="T12"/>
              <a:pathLst>
                <a:path w="21786" h="21600" fill="none" extrusionOk="0">
                  <a:moveTo>
                    <a:pt x="-1" y="0"/>
                  </a:moveTo>
                  <a:cubicBezTo>
                    <a:pt x="61" y="0"/>
                    <a:pt x="123" y="-1"/>
                    <a:pt x="186" y="0"/>
                  </a:cubicBezTo>
                  <a:cubicBezTo>
                    <a:pt x="12115" y="0"/>
                    <a:pt x="21786" y="9670"/>
                    <a:pt x="21786" y="21600"/>
                  </a:cubicBezTo>
                </a:path>
                <a:path w="21786" h="21600" stroke="0" extrusionOk="0">
                  <a:moveTo>
                    <a:pt x="-1" y="0"/>
                  </a:moveTo>
                  <a:cubicBezTo>
                    <a:pt x="61" y="0"/>
                    <a:pt x="123" y="-1"/>
                    <a:pt x="186" y="0"/>
                  </a:cubicBezTo>
                  <a:cubicBezTo>
                    <a:pt x="12115" y="0"/>
                    <a:pt x="21786" y="9670"/>
                    <a:pt x="21786" y="21600"/>
                  </a:cubicBezTo>
                  <a:lnTo>
                    <a:pt x="186" y="21600"/>
                  </a:lnTo>
                  <a:close/>
                </a:path>
              </a:pathLst>
            </a:custGeom>
            <a:noFill/>
            <a:ln w="25400" cap="rnd">
              <a:solidFill>
                <a:srgbClr val="000000"/>
              </a:solidFill>
              <a:round/>
              <a:headEnd/>
              <a:tailEnd/>
            </a:ln>
          </p:spPr>
          <p:txBody>
            <a:bodyPr wrap="none" anchor="ctr"/>
            <a:lstStyle/>
            <a:p>
              <a:endParaRPr lang="en-US"/>
            </a:p>
          </p:txBody>
        </p:sp>
        <p:sp>
          <p:nvSpPr>
            <p:cNvPr id="5195" name="Arc 16"/>
            <p:cNvSpPr>
              <a:spLocks/>
            </p:cNvSpPr>
            <p:nvPr/>
          </p:nvSpPr>
          <p:spPr bwMode="auto">
            <a:xfrm>
              <a:off x="1956" y="1560"/>
              <a:ext cx="116" cy="1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grpSp>
      <p:sp>
        <p:nvSpPr>
          <p:cNvPr id="5134" name="Line 18"/>
          <p:cNvSpPr>
            <a:spLocks noChangeShapeType="1"/>
          </p:cNvSpPr>
          <p:nvPr/>
        </p:nvSpPr>
        <p:spPr bwMode="auto">
          <a:xfrm flipH="1">
            <a:off x="2849563" y="1331913"/>
            <a:ext cx="715962" cy="0"/>
          </a:xfrm>
          <a:prstGeom prst="line">
            <a:avLst/>
          </a:prstGeom>
          <a:noFill/>
          <a:ln w="25400">
            <a:solidFill>
              <a:srgbClr val="000000"/>
            </a:solidFill>
            <a:round/>
            <a:headEnd/>
            <a:tailEnd/>
          </a:ln>
        </p:spPr>
        <p:txBody>
          <a:bodyPr wrap="none" anchor="ctr"/>
          <a:lstStyle/>
          <a:p>
            <a:endParaRPr lang="en-US"/>
          </a:p>
        </p:txBody>
      </p:sp>
      <p:grpSp>
        <p:nvGrpSpPr>
          <p:cNvPr id="3" name="Group 25"/>
          <p:cNvGrpSpPr>
            <a:grpSpLocks/>
          </p:cNvGrpSpPr>
          <p:nvPr/>
        </p:nvGrpSpPr>
        <p:grpSpPr bwMode="auto">
          <a:xfrm>
            <a:off x="3522663" y="1500188"/>
            <a:ext cx="492125" cy="336550"/>
            <a:chOff x="1748" y="1788"/>
            <a:chExt cx="324" cy="272"/>
          </a:xfrm>
        </p:grpSpPr>
        <p:sp>
          <p:nvSpPr>
            <p:cNvPr id="5185" name="Line 19"/>
            <p:cNvSpPr>
              <a:spLocks noChangeShapeType="1"/>
            </p:cNvSpPr>
            <p:nvPr/>
          </p:nvSpPr>
          <p:spPr bwMode="auto">
            <a:xfrm>
              <a:off x="1760" y="1788"/>
              <a:ext cx="88" cy="0"/>
            </a:xfrm>
            <a:prstGeom prst="line">
              <a:avLst/>
            </a:prstGeom>
            <a:noFill/>
            <a:ln w="25400">
              <a:solidFill>
                <a:srgbClr val="000000"/>
              </a:solidFill>
              <a:round/>
              <a:headEnd/>
              <a:tailEnd/>
            </a:ln>
          </p:spPr>
          <p:txBody>
            <a:bodyPr wrap="none" anchor="ctr"/>
            <a:lstStyle/>
            <a:p>
              <a:endParaRPr lang="en-US"/>
            </a:p>
          </p:txBody>
        </p:sp>
        <p:sp>
          <p:nvSpPr>
            <p:cNvPr id="5186" name="Line 20"/>
            <p:cNvSpPr>
              <a:spLocks noChangeShapeType="1"/>
            </p:cNvSpPr>
            <p:nvPr/>
          </p:nvSpPr>
          <p:spPr bwMode="auto">
            <a:xfrm>
              <a:off x="1760" y="2060"/>
              <a:ext cx="88" cy="0"/>
            </a:xfrm>
            <a:prstGeom prst="line">
              <a:avLst/>
            </a:prstGeom>
            <a:noFill/>
            <a:ln w="25400">
              <a:solidFill>
                <a:srgbClr val="000000"/>
              </a:solidFill>
              <a:round/>
              <a:headEnd/>
              <a:tailEnd/>
            </a:ln>
          </p:spPr>
          <p:txBody>
            <a:bodyPr wrap="none" anchor="ctr"/>
            <a:lstStyle/>
            <a:p>
              <a:endParaRPr lang="en-US"/>
            </a:p>
          </p:txBody>
        </p:sp>
        <p:sp>
          <p:nvSpPr>
            <p:cNvPr id="5187" name="Arc 21"/>
            <p:cNvSpPr>
              <a:spLocks/>
            </p:cNvSpPr>
            <p:nvPr/>
          </p:nvSpPr>
          <p:spPr bwMode="auto">
            <a:xfrm>
              <a:off x="1863" y="1793"/>
              <a:ext cx="209" cy="128"/>
            </a:xfrm>
            <a:custGeom>
              <a:avLst/>
              <a:gdLst>
                <a:gd name="T0" fmla="*/ 0 w 21704"/>
                <a:gd name="T1" fmla="*/ 0 h 21600"/>
                <a:gd name="T2" fmla="*/ 0 w 21704"/>
                <a:gd name="T3" fmla="*/ 0 h 21600"/>
                <a:gd name="T4" fmla="*/ 0 w 21704"/>
                <a:gd name="T5" fmla="*/ 0 h 21600"/>
                <a:gd name="T6" fmla="*/ 0 60000 65536"/>
                <a:gd name="T7" fmla="*/ 0 60000 65536"/>
                <a:gd name="T8" fmla="*/ 0 60000 65536"/>
                <a:gd name="T9" fmla="*/ 0 w 21704"/>
                <a:gd name="T10" fmla="*/ 0 h 21600"/>
                <a:gd name="T11" fmla="*/ 21704 w 21704"/>
                <a:gd name="T12" fmla="*/ 21600 h 21600"/>
              </a:gdLst>
              <a:ahLst/>
              <a:cxnLst>
                <a:cxn ang="T6">
                  <a:pos x="T0" y="T1"/>
                </a:cxn>
                <a:cxn ang="T7">
                  <a:pos x="T2" y="T3"/>
                </a:cxn>
                <a:cxn ang="T8">
                  <a:pos x="T4" y="T5"/>
                </a:cxn>
              </a:cxnLst>
              <a:rect l="T9" t="T10" r="T11" b="T12"/>
              <a:pathLst>
                <a:path w="21704" h="21600" fill="none" extrusionOk="0">
                  <a:moveTo>
                    <a:pt x="0" y="0"/>
                  </a:moveTo>
                  <a:cubicBezTo>
                    <a:pt x="34" y="0"/>
                    <a:pt x="69" y="-1"/>
                    <a:pt x="104" y="0"/>
                  </a:cubicBezTo>
                  <a:cubicBezTo>
                    <a:pt x="12033" y="0"/>
                    <a:pt x="21704" y="9670"/>
                    <a:pt x="21704" y="21600"/>
                  </a:cubicBezTo>
                </a:path>
                <a:path w="21704" h="21600" stroke="0" extrusionOk="0">
                  <a:moveTo>
                    <a:pt x="0" y="0"/>
                  </a:moveTo>
                  <a:cubicBezTo>
                    <a:pt x="34" y="0"/>
                    <a:pt x="69" y="-1"/>
                    <a:pt x="104" y="0"/>
                  </a:cubicBezTo>
                  <a:cubicBezTo>
                    <a:pt x="12033" y="0"/>
                    <a:pt x="21704" y="9670"/>
                    <a:pt x="21704" y="21600"/>
                  </a:cubicBezTo>
                  <a:lnTo>
                    <a:pt x="104" y="21600"/>
                  </a:lnTo>
                  <a:close/>
                </a:path>
              </a:pathLst>
            </a:custGeom>
            <a:noFill/>
            <a:ln w="25400" cap="rnd">
              <a:solidFill>
                <a:srgbClr val="000000"/>
              </a:solidFill>
              <a:round/>
              <a:headEnd/>
              <a:tailEnd/>
            </a:ln>
          </p:spPr>
          <p:txBody>
            <a:bodyPr wrap="none" anchor="ctr"/>
            <a:lstStyle/>
            <a:p>
              <a:endParaRPr lang="en-US"/>
            </a:p>
          </p:txBody>
        </p:sp>
        <p:sp>
          <p:nvSpPr>
            <p:cNvPr id="5188" name="Arc 22"/>
            <p:cNvSpPr>
              <a:spLocks/>
            </p:cNvSpPr>
            <p:nvPr/>
          </p:nvSpPr>
          <p:spPr bwMode="auto">
            <a:xfrm>
              <a:off x="1864" y="1920"/>
              <a:ext cx="208" cy="1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sp>
          <p:nvSpPr>
            <p:cNvPr id="5189" name="Arc 23"/>
            <p:cNvSpPr>
              <a:spLocks/>
            </p:cNvSpPr>
            <p:nvPr/>
          </p:nvSpPr>
          <p:spPr bwMode="auto">
            <a:xfrm>
              <a:off x="1748" y="1793"/>
              <a:ext cx="29" cy="128"/>
            </a:xfrm>
            <a:custGeom>
              <a:avLst/>
              <a:gdLst>
                <a:gd name="T0" fmla="*/ 0 w 22371"/>
                <a:gd name="T1" fmla="*/ 0 h 21600"/>
                <a:gd name="T2" fmla="*/ 0 w 22371"/>
                <a:gd name="T3" fmla="*/ 0 h 21600"/>
                <a:gd name="T4" fmla="*/ 0 w 22371"/>
                <a:gd name="T5" fmla="*/ 0 h 21600"/>
                <a:gd name="T6" fmla="*/ 0 60000 65536"/>
                <a:gd name="T7" fmla="*/ 0 60000 65536"/>
                <a:gd name="T8" fmla="*/ 0 60000 65536"/>
                <a:gd name="T9" fmla="*/ 0 w 22371"/>
                <a:gd name="T10" fmla="*/ 0 h 21600"/>
                <a:gd name="T11" fmla="*/ 22371 w 22371"/>
                <a:gd name="T12" fmla="*/ 21600 h 21600"/>
              </a:gdLst>
              <a:ahLst/>
              <a:cxnLst>
                <a:cxn ang="T6">
                  <a:pos x="T0" y="T1"/>
                </a:cxn>
                <a:cxn ang="T7">
                  <a:pos x="T2" y="T3"/>
                </a:cxn>
                <a:cxn ang="T8">
                  <a:pos x="T4" y="T5"/>
                </a:cxn>
              </a:cxnLst>
              <a:rect l="T9" t="T10" r="T11" b="T12"/>
              <a:pathLst>
                <a:path w="22371" h="21600" fill="none" extrusionOk="0">
                  <a:moveTo>
                    <a:pt x="-1" y="13"/>
                  </a:moveTo>
                  <a:cubicBezTo>
                    <a:pt x="256" y="4"/>
                    <a:pt x="513" y="-1"/>
                    <a:pt x="771" y="0"/>
                  </a:cubicBezTo>
                  <a:cubicBezTo>
                    <a:pt x="12700" y="0"/>
                    <a:pt x="22371" y="9670"/>
                    <a:pt x="22371" y="21600"/>
                  </a:cubicBezTo>
                </a:path>
                <a:path w="22371" h="21600" stroke="0" extrusionOk="0">
                  <a:moveTo>
                    <a:pt x="-1" y="13"/>
                  </a:moveTo>
                  <a:cubicBezTo>
                    <a:pt x="256" y="4"/>
                    <a:pt x="513" y="-1"/>
                    <a:pt x="771" y="0"/>
                  </a:cubicBezTo>
                  <a:cubicBezTo>
                    <a:pt x="12700" y="0"/>
                    <a:pt x="22371" y="9670"/>
                    <a:pt x="22371" y="21600"/>
                  </a:cubicBezTo>
                  <a:lnTo>
                    <a:pt x="771" y="21600"/>
                  </a:lnTo>
                  <a:close/>
                </a:path>
              </a:pathLst>
            </a:custGeom>
            <a:noFill/>
            <a:ln w="25400" cap="rnd">
              <a:solidFill>
                <a:srgbClr val="000000"/>
              </a:solidFill>
              <a:round/>
              <a:headEnd/>
              <a:tailEnd/>
            </a:ln>
          </p:spPr>
          <p:txBody>
            <a:bodyPr wrap="none" anchor="ctr"/>
            <a:lstStyle/>
            <a:p>
              <a:endParaRPr lang="en-US"/>
            </a:p>
          </p:txBody>
        </p:sp>
        <p:sp>
          <p:nvSpPr>
            <p:cNvPr id="5190" name="Arc 24"/>
            <p:cNvSpPr>
              <a:spLocks/>
            </p:cNvSpPr>
            <p:nvPr/>
          </p:nvSpPr>
          <p:spPr bwMode="auto">
            <a:xfrm>
              <a:off x="1748" y="1920"/>
              <a:ext cx="28" cy="1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grpSp>
      <p:sp>
        <p:nvSpPr>
          <p:cNvPr id="5136" name="Line 26"/>
          <p:cNvSpPr>
            <a:spLocks noChangeShapeType="1"/>
          </p:cNvSpPr>
          <p:nvPr/>
        </p:nvSpPr>
        <p:spPr bwMode="auto">
          <a:xfrm flipV="1">
            <a:off x="3270250" y="1108075"/>
            <a:ext cx="0" cy="1477963"/>
          </a:xfrm>
          <a:prstGeom prst="line">
            <a:avLst/>
          </a:prstGeom>
          <a:noFill/>
          <a:ln w="25400">
            <a:solidFill>
              <a:srgbClr val="000000"/>
            </a:solidFill>
            <a:round/>
            <a:headEnd/>
            <a:tailEnd/>
          </a:ln>
        </p:spPr>
        <p:txBody>
          <a:bodyPr wrap="none" anchor="ctr"/>
          <a:lstStyle/>
          <a:p>
            <a:endParaRPr lang="en-US"/>
          </a:p>
        </p:txBody>
      </p:sp>
      <p:grpSp>
        <p:nvGrpSpPr>
          <p:cNvPr id="4" name="Group 31"/>
          <p:cNvGrpSpPr>
            <a:grpSpLocks/>
          </p:cNvGrpSpPr>
          <p:nvPr/>
        </p:nvGrpSpPr>
        <p:grpSpPr bwMode="auto">
          <a:xfrm>
            <a:off x="3600450" y="2387600"/>
            <a:ext cx="414338" cy="346075"/>
            <a:chOff x="1800" y="2504"/>
            <a:chExt cx="272" cy="280"/>
          </a:xfrm>
        </p:grpSpPr>
        <p:sp>
          <p:nvSpPr>
            <p:cNvPr id="5181" name="Line 27"/>
            <p:cNvSpPr>
              <a:spLocks noChangeShapeType="1"/>
            </p:cNvSpPr>
            <p:nvPr/>
          </p:nvSpPr>
          <p:spPr bwMode="auto">
            <a:xfrm flipH="1" flipV="1">
              <a:off x="1800" y="2504"/>
              <a:ext cx="240" cy="160"/>
            </a:xfrm>
            <a:prstGeom prst="line">
              <a:avLst/>
            </a:prstGeom>
            <a:noFill/>
            <a:ln w="25400">
              <a:solidFill>
                <a:srgbClr val="000000"/>
              </a:solidFill>
              <a:round/>
              <a:headEnd/>
              <a:tailEnd/>
            </a:ln>
          </p:spPr>
          <p:txBody>
            <a:bodyPr wrap="none" anchor="ctr"/>
            <a:lstStyle/>
            <a:p>
              <a:endParaRPr lang="en-US"/>
            </a:p>
          </p:txBody>
        </p:sp>
        <p:sp>
          <p:nvSpPr>
            <p:cNvPr id="5182" name="Line 28"/>
            <p:cNvSpPr>
              <a:spLocks noChangeShapeType="1"/>
            </p:cNvSpPr>
            <p:nvPr/>
          </p:nvSpPr>
          <p:spPr bwMode="auto">
            <a:xfrm flipH="1">
              <a:off x="1800" y="2656"/>
              <a:ext cx="240" cy="128"/>
            </a:xfrm>
            <a:prstGeom prst="line">
              <a:avLst/>
            </a:prstGeom>
            <a:noFill/>
            <a:ln w="25400">
              <a:solidFill>
                <a:srgbClr val="000000"/>
              </a:solidFill>
              <a:round/>
              <a:headEnd/>
              <a:tailEnd/>
            </a:ln>
          </p:spPr>
          <p:txBody>
            <a:bodyPr wrap="none" anchor="ctr"/>
            <a:lstStyle/>
            <a:p>
              <a:endParaRPr lang="en-US"/>
            </a:p>
          </p:txBody>
        </p:sp>
        <p:sp>
          <p:nvSpPr>
            <p:cNvPr id="5183" name="Line 29"/>
            <p:cNvSpPr>
              <a:spLocks noChangeShapeType="1"/>
            </p:cNvSpPr>
            <p:nvPr/>
          </p:nvSpPr>
          <p:spPr bwMode="auto">
            <a:xfrm>
              <a:off x="1812" y="2520"/>
              <a:ext cx="0" cy="256"/>
            </a:xfrm>
            <a:prstGeom prst="line">
              <a:avLst/>
            </a:prstGeom>
            <a:noFill/>
            <a:ln w="25400">
              <a:solidFill>
                <a:srgbClr val="000000"/>
              </a:solidFill>
              <a:round/>
              <a:headEnd/>
              <a:tailEnd/>
            </a:ln>
          </p:spPr>
          <p:txBody>
            <a:bodyPr wrap="none" anchor="ctr"/>
            <a:lstStyle/>
            <a:p>
              <a:endParaRPr lang="en-US"/>
            </a:p>
          </p:txBody>
        </p:sp>
        <p:sp>
          <p:nvSpPr>
            <p:cNvPr id="5184" name="Oval 30"/>
            <p:cNvSpPr>
              <a:spLocks noChangeArrowheads="1"/>
            </p:cNvSpPr>
            <p:nvPr/>
          </p:nvSpPr>
          <p:spPr bwMode="auto">
            <a:xfrm>
              <a:off x="2032" y="2624"/>
              <a:ext cx="40" cy="48"/>
            </a:xfrm>
            <a:prstGeom prst="ellipse">
              <a:avLst/>
            </a:prstGeom>
            <a:noFill/>
            <a:ln w="25400">
              <a:solidFill>
                <a:srgbClr val="000000"/>
              </a:solidFill>
              <a:round/>
              <a:headEnd/>
              <a:tailEnd/>
            </a:ln>
          </p:spPr>
          <p:txBody>
            <a:bodyPr wrap="none" anchor="ctr"/>
            <a:lstStyle/>
            <a:p>
              <a:pPr>
                <a:lnSpc>
                  <a:spcPct val="90000"/>
                </a:lnSpc>
              </a:pPr>
              <a:endParaRPr kumimoji="1" lang="en-US" sz="1000" b="1">
                <a:solidFill>
                  <a:srgbClr val="000000"/>
                </a:solidFill>
                <a:ea typeface="굴림" pitchFamily="50" charset="-127"/>
              </a:endParaRPr>
            </a:p>
          </p:txBody>
        </p:sp>
      </p:grpSp>
      <p:sp>
        <p:nvSpPr>
          <p:cNvPr id="5138" name="Line 32"/>
          <p:cNvSpPr>
            <a:spLocks noChangeShapeType="1"/>
          </p:cNvSpPr>
          <p:nvPr/>
        </p:nvSpPr>
        <p:spPr bwMode="auto">
          <a:xfrm>
            <a:off x="3074988" y="1335088"/>
            <a:ext cx="0" cy="911225"/>
          </a:xfrm>
          <a:prstGeom prst="line">
            <a:avLst/>
          </a:prstGeom>
          <a:noFill/>
          <a:ln w="25400">
            <a:solidFill>
              <a:srgbClr val="000000"/>
            </a:solidFill>
            <a:round/>
            <a:headEnd/>
            <a:tailEnd/>
          </a:ln>
        </p:spPr>
        <p:txBody>
          <a:bodyPr wrap="none" anchor="ctr"/>
          <a:lstStyle/>
          <a:p>
            <a:endParaRPr lang="en-US"/>
          </a:p>
        </p:txBody>
      </p:sp>
      <p:sp>
        <p:nvSpPr>
          <p:cNvPr id="5139" name="Rectangle 33"/>
          <p:cNvSpPr>
            <a:spLocks noChangeArrowheads="1"/>
          </p:cNvSpPr>
          <p:nvPr/>
        </p:nvSpPr>
        <p:spPr bwMode="auto">
          <a:xfrm>
            <a:off x="2568575" y="1214438"/>
            <a:ext cx="2905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B</a:t>
            </a:r>
          </a:p>
        </p:txBody>
      </p:sp>
      <p:sp>
        <p:nvSpPr>
          <p:cNvPr id="5140" name="Rectangle 34"/>
          <p:cNvSpPr>
            <a:spLocks noChangeArrowheads="1"/>
          </p:cNvSpPr>
          <p:nvPr/>
        </p:nvSpPr>
        <p:spPr bwMode="auto">
          <a:xfrm>
            <a:off x="2557463" y="985838"/>
            <a:ext cx="2905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A</a:t>
            </a:r>
          </a:p>
        </p:txBody>
      </p:sp>
      <p:sp>
        <p:nvSpPr>
          <p:cNvPr id="5141" name="Rectangle 35"/>
          <p:cNvSpPr>
            <a:spLocks noChangeArrowheads="1"/>
          </p:cNvSpPr>
          <p:nvPr/>
        </p:nvSpPr>
        <p:spPr bwMode="auto">
          <a:xfrm>
            <a:off x="2568575" y="2782888"/>
            <a:ext cx="28257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a:t>
            </a:r>
          </a:p>
        </p:txBody>
      </p:sp>
      <p:sp>
        <p:nvSpPr>
          <p:cNvPr id="5142" name="Rectangle 36"/>
          <p:cNvSpPr>
            <a:spLocks noChangeArrowheads="1"/>
          </p:cNvSpPr>
          <p:nvPr/>
        </p:nvSpPr>
        <p:spPr bwMode="auto">
          <a:xfrm>
            <a:off x="2568575" y="3011488"/>
            <a:ext cx="28257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a:t>
            </a:r>
          </a:p>
        </p:txBody>
      </p:sp>
      <p:sp>
        <p:nvSpPr>
          <p:cNvPr id="5143" name="Rectangle 37"/>
          <p:cNvSpPr>
            <a:spLocks noChangeArrowheads="1"/>
          </p:cNvSpPr>
          <p:nvPr/>
        </p:nvSpPr>
        <p:spPr bwMode="auto">
          <a:xfrm>
            <a:off x="5370513" y="1720850"/>
            <a:ext cx="27463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F</a:t>
            </a:r>
          </a:p>
        </p:txBody>
      </p:sp>
      <p:sp>
        <p:nvSpPr>
          <p:cNvPr id="5144" name="Rectangle 38"/>
          <p:cNvSpPr>
            <a:spLocks noChangeArrowheads="1"/>
          </p:cNvSpPr>
          <p:nvPr/>
        </p:nvSpPr>
        <p:spPr bwMode="auto">
          <a:xfrm>
            <a:off x="2678113" y="2820988"/>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1</a:t>
            </a:r>
          </a:p>
        </p:txBody>
      </p:sp>
      <p:sp>
        <p:nvSpPr>
          <p:cNvPr id="5145" name="Rectangle 39"/>
          <p:cNvSpPr>
            <a:spLocks noChangeArrowheads="1"/>
          </p:cNvSpPr>
          <p:nvPr/>
        </p:nvSpPr>
        <p:spPr bwMode="auto">
          <a:xfrm>
            <a:off x="2678113" y="3049588"/>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0</a:t>
            </a:r>
          </a:p>
        </p:txBody>
      </p:sp>
      <p:sp>
        <p:nvSpPr>
          <p:cNvPr id="5146" name="Rectangle 40"/>
          <p:cNvSpPr>
            <a:spLocks noChangeArrowheads="1"/>
          </p:cNvSpPr>
          <p:nvPr/>
        </p:nvSpPr>
        <p:spPr bwMode="auto">
          <a:xfrm>
            <a:off x="5478463" y="1739900"/>
            <a:ext cx="22383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a:t>
            </a:r>
          </a:p>
        </p:txBody>
      </p:sp>
      <p:sp>
        <p:nvSpPr>
          <p:cNvPr id="5147" name="Rectangle 41"/>
          <p:cNvSpPr>
            <a:spLocks noChangeArrowheads="1"/>
          </p:cNvSpPr>
          <p:nvPr/>
        </p:nvSpPr>
        <p:spPr bwMode="auto">
          <a:xfrm>
            <a:off x="2678113" y="1254125"/>
            <a:ext cx="22383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a:t>
            </a:r>
          </a:p>
        </p:txBody>
      </p:sp>
      <p:sp>
        <p:nvSpPr>
          <p:cNvPr id="5148" name="Rectangle 42"/>
          <p:cNvSpPr>
            <a:spLocks noChangeArrowheads="1"/>
          </p:cNvSpPr>
          <p:nvPr/>
        </p:nvSpPr>
        <p:spPr bwMode="auto">
          <a:xfrm>
            <a:off x="2665413" y="1016000"/>
            <a:ext cx="22383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a:t>
            </a:r>
          </a:p>
        </p:txBody>
      </p:sp>
      <p:sp>
        <p:nvSpPr>
          <p:cNvPr id="5149" name="Line 43"/>
          <p:cNvSpPr>
            <a:spLocks noChangeShapeType="1"/>
          </p:cNvSpPr>
          <p:nvPr/>
        </p:nvSpPr>
        <p:spPr bwMode="auto">
          <a:xfrm flipH="1">
            <a:off x="2849563" y="1112838"/>
            <a:ext cx="715962" cy="0"/>
          </a:xfrm>
          <a:prstGeom prst="line">
            <a:avLst/>
          </a:prstGeom>
          <a:noFill/>
          <a:ln w="25400">
            <a:solidFill>
              <a:srgbClr val="000000"/>
            </a:solidFill>
            <a:round/>
            <a:headEnd/>
            <a:tailEnd/>
          </a:ln>
        </p:spPr>
        <p:txBody>
          <a:bodyPr wrap="none" anchor="ctr"/>
          <a:lstStyle/>
          <a:p>
            <a:endParaRPr lang="en-US"/>
          </a:p>
        </p:txBody>
      </p:sp>
      <p:sp>
        <p:nvSpPr>
          <p:cNvPr id="5150" name="Line 44"/>
          <p:cNvSpPr>
            <a:spLocks noChangeShapeType="1"/>
          </p:cNvSpPr>
          <p:nvPr/>
        </p:nvSpPr>
        <p:spPr bwMode="auto">
          <a:xfrm>
            <a:off x="3541713" y="1957388"/>
            <a:ext cx="133350" cy="0"/>
          </a:xfrm>
          <a:prstGeom prst="line">
            <a:avLst/>
          </a:prstGeom>
          <a:noFill/>
          <a:ln w="25400">
            <a:solidFill>
              <a:srgbClr val="000000"/>
            </a:solidFill>
            <a:round/>
            <a:headEnd/>
            <a:tailEnd/>
          </a:ln>
        </p:spPr>
        <p:txBody>
          <a:bodyPr wrap="none" anchor="ctr"/>
          <a:lstStyle/>
          <a:p>
            <a:endParaRPr lang="en-US"/>
          </a:p>
        </p:txBody>
      </p:sp>
      <p:sp>
        <p:nvSpPr>
          <p:cNvPr id="5151" name="Line 45"/>
          <p:cNvSpPr>
            <a:spLocks noChangeShapeType="1"/>
          </p:cNvSpPr>
          <p:nvPr/>
        </p:nvSpPr>
        <p:spPr bwMode="auto">
          <a:xfrm>
            <a:off x="3541713" y="2293938"/>
            <a:ext cx="133350" cy="0"/>
          </a:xfrm>
          <a:prstGeom prst="line">
            <a:avLst/>
          </a:prstGeom>
          <a:noFill/>
          <a:ln w="25400">
            <a:solidFill>
              <a:srgbClr val="000000"/>
            </a:solidFill>
            <a:round/>
            <a:headEnd/>
            <a:tailEnd/>
          </a:ln>
        </p:spPr>
        <p:txBody>
          <a:bodyPr wrap="none" anchor="ctr"/>
          <a:lstStyle/>
          <a:p>
            <a:endParaRPr lang="en-US"/>
          </a:p>
        </p:txBody>
      </p:sp>
      <p:sp>
        <p:nvSpPr>
          <p:cNvPr id="5152" name="Arc 46"/>
          <p:cNvSpPr>
            <a:spLocks/>
          </p:cNvSpPr>
          <p:nvPr/>
        </p:nvSpPr>
        <p:spPr bwMode="auto">
          <a:xfrm>
            <a:off x="3697288" y="1962150"/>
            <a:ext cx="317500" cy="158750"/>
          </a:xfrm>
          <a:custGeom>
            <a:avLst/>
            <a:gdLst>
              <a:gd name="T0" fmla="*/ 0 w 21704"/>
              <a:gd name="T1" fmla="*/ 0 h 21600"/>
              <a:gd name="T2" fmla="*/ 2147483647 w 21704"/>
              <a:gd name="T3" fmla="*/ 2147483647 h 21600"/>
              <a:gd name="T4" fmla="*/ 1018932383 w 21704"/>
              <a:gd name="T5" fmla="*/ 2147483647 h 21600"/>
              <a:gd name="T6" fmla="*/ 0 60000 65536"/>
              <a:gd name="T7" fmla="*/ 0 60000 65536"/>
              <a:gd name="T8" fmla="*/ 0 60000 65536"/>
              <a:gd name="T9" fmla="*/ 0 w 21704"/>
              <a:gd name="T10" fmla="*/ 0 h 21600"/>
              <a:gd name="T11" fmla="*/ 21704 w 21704"/>
              <a:gd name="T12" fmla="*/ 21600 h 21600"/>
            </a:gdLst>
            <a:ahLst/>
            <a:cxnLst>
              <a:cxn ang="T6">
                <a:pos x="T0" y="T1"/>
              </a:cxn>
              <a:cxn ang="T7">
                <a:pos x="T2" y="T3"/>
              </a:cxn>
              <a:cxn ang="T8">
                <a:pos x="T4" y="T5"/>
              </a:cxn>
            </a:cxnLst>
            <a:rect l="T9" t="T10" r="T11" b="T12"/>
            <a:pathLst>
              <a:path w="21704" h="21600" fill="none" extrusionOk="0">
                <a:moveTo>
                  <a:pt x="0" y="0"/>
                </a:moveTo>
                <a:cubicBezTo>
                  <a:pt x="34" y="0"/>
                  <a:pt x="69" y="-1"/>
                  <a:pt x="104" y="0"/>
                </a:cubicBezTo>
                <a:cubicBezTo>
                  <a:pt x="12033" y="0"/>
                  <a:pt x="21704" y="9670"/>
                  <a:pt x="21704" y="21600"/>
                </a:cubicBezTo>
              </a:path>
              <a:path w="21704" h="21600" stroke="0" extrusionOk="0">
                <a:moveTo>
                  <a:pt x="0" y="0"/>
                </a:moveTo>
                <a:cubicBezTo>
                  <a:pt x="34" y="0"/>
                  <a:pt x="69" y="-1"/>
                  <a:pt x="104" y="0"/>
                </a:cubicBezTo>
                <a:cubicBezTo>
                  <a:pt x="12033" y="0"/>
                  <a:pt x="21704" y="9670"/>
                  <a:pt x="21704" y="21600"/>
                </a:cubicBezTo>
                <a:lnTo>
                  <a:pt x="104" y="21600"/>
                </a:lnTo>
                <a:close/>
              </a:path>
            </a:pathLst>
          </a:custGeom>
          <a:noFill/>
          <a:ln w="25400" cap="rnd">
            <a:solidFill>
              <a:srgbClr val="000000"/>
            </a:solidFill>
            <a:round/>
            <a:headEnd/>
            <a:tailEnd/>
          </a:ln>
        </p:spPr>
        <p:txBody>
          <a:bodyPr wrap="none" anchor="ctr"/>
          <a:lstStyle/>
          <a:p>
            <a:endParaRPr lang="en-US"/>
          </a:p>
        </p:txBody>
      </p:sp>
      <p:sp>
        <p:nvSpPr>
          <p:cNvPr id="5153" name="Arc 47"/>
          <p:cNvSpPr>
            <a:spLocks/>
          </p:cNvSpPr>
          <p:nvPr/>
        </p:nvSpPr>
        <p:spPr bwMode="auto">
          <a:xfrm>
            <a:off x="3698875" y="2119313"/>
            <a:ext cx="315913" cy="160337"/>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sp>
        <p:nvSpPr>
          <p:cNvPr id="5154" name="Arc 48"/>
          <p:cNvSpPr>
            <a:spLocks/>
          </p:cNvSpPr>
          <p:nvPr/>
        </p:nvSpPr>
        <p:spPr bwMode="auto">
          <a:xfrm>
            <a:off x="3522663" y="1962150"/>
            <a:ext cx="42862" cy="158750"/>
          </a:xfrm>
          <a:custGeom>
            <a:avLst/>
            <a:gdLst>
              <a:gd name="T0" fmla="*/ 0 w 22371"/>
              <a:gd name="T1" fmla="*/ 2208867 h 21600"/>
              <a:gd name="T2" fmla="*/ 1106645 w 22371"/>
              <a:gd name="T3" fmla="*/ 2147483647 h 21600"/>
              <a:gd name="T4" fmla="*/ 38133 w 22371"/>
              <a:gd name="T5" fmla="*/ 2147483647 h 21600"/>
              <a:gd name="T6" fmla="*/ 0 60000 65536"/>
              <a:gd name="T7" fmla="*/ 0 60000 65536"/>
              <a:gd name="T8" fmla="*/ 0 60000 65536"/>
              <a:gd name="T9" fmla="*/ 0 w 22371"/>
              <a:gd name="T10" fmla="*/ 0 h 21600"/>
              <a:gd name="T11" fmla="*/ 22371 w 22371"/>
              <a:gd name="T12" fmla="*/ 21600 h 21600"/>
            </a:gdLst>
            <a:ahLst/>
            <a:cxnLst>
              <a:cxn ang="T6">
                <a:pos x="T0" y="T1"/>
              </a:cxn>
              <a:cxn ang="T7">
                <a:pos x="T2" y="T3"/>
              </a:cxn>
              <a:cxn ang="T8">
                <a:pos x="T4" y="T5"/>
              </a:cxn>
            </a:cxnLst>
            <a:rect l="T9" t="T10" r="T11" b="T12"/>
            <a:pathLst>
              <a:path w="22371" h="21600" fill="none" extrusionOk="0">
                <a:moveTo>
                  <a:pt x="-1" y="13"/>
                </a:moveTo>
                <a:cubicBezTo>
                  <a:pt x="256" y="4"/>
                  <a:pt x="513" y="-1"/>
                  <a:pt x="771" y="0"/>
                </a:cubicBezTo>
                <a:cubicBezTo>
                  <a:pt x="12700" y="0"/>
                  <a:pt x="22371" y="9670"/>
                  <a:pt x="22371" y="21600"/>
                </a:cubicBezTo>
              </a:path>
              <a:path w="22371" h="21600" stroke="0" extrusionOk="0">
                <a:moveTo>
                  <a:pt x="-1" y="13"/>
                </a:moveTo>
                <a:cubicBezTo>
                  <a:pt x="256" y="4"/>
                  <a:pt x="513" y="-1"/>
                  <a:pt x="771" y="0"/>
                </a:cubicBezTo>
                <a:cubicBezTo>
                  <a:pt x="12700" y="0"/>
                  <a:pt x="22371" y="9670"/>
                  <a:pt x="22371" y="21600"/>
                </a:cubicBezTo>
                <a:lnTo>
                  <a:pt x="771" y="21600"/>
                </a:lnTo>
                <a:close/>
              </a:path>
            </a:pathLst>
          </a:custGeom>
          <a:noFill/>
          <a:ln w="25400" cap="rnd">
            <a:solidFill>
              <a:srgbClr val="000000"/>
            </a:solidFill>
            <a:round/>
            <a:headEnd/>
            <a:tailEnd/>
          </a:ln>
        </p:spPr>
        <p:txBody>
          <a:bodyPr wrap="none" anchor="ctr"/>
          <a:lstStyle/>
          <a:p>
            <a:endParaRPr lang="en-US"/>
          </a:p>
        </p:txBody>
      </p:sp>
      <p:sp>
        <p:nvSpPr>
          <p:cNvPr id="5155" name="Arc 49"/>
          <p:cNvSpPr>
            <a:spLocks/>
          </p:cNvSpPr>
          <p:nvPr/>
        </p:nvSpPr>
        <p:spPr bwMode="auto">
          <a:xfrm>
            <a:off x="3522663" y="2119313"/>
            <a:ext cx="42862" cy="160337"/>
          </a:xfrm>
          <a:custGeom>
            <a:avLst/>
            <a:gdLst>
              <a:gd name="T0" fmla="*/ 1318755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sp>
        <p:nvSpPr>
          <p:cNvPr id="5156" name="Line 50"/>
          <p:cNvSpPr>
            <a:spLocks noChangeShapeType="1"/>
          </p:cNvSpPr>
          <p:nvPr/>
        </p:nvSpPr>
        <p:spPr bwMode="auto">
          <a:xfrm flipH="1">
            <a:off x="3074988" y="1785938"/>
            <a:ext cx="490537" cy="0"/>
          </a:xfrm>
          <a:prstGeom prst="line">
            <a:avLst/>
          </a:prstGeom>
          <a:noFill/>
          <a:ln w="25400">
            <a:solidFill>
              <a:srgbClr val="000000"/>
            </a:solidFill>
            <a:round/>
            <a:headEnd/>
            <a:tailEnd/>
          </a:ln>
        </p:spPr>
        <p:txBody>
          <a:bodyPr wrap="none" anchor="ctr"/>
          <a:lstStyle/>
          <a:p>
            <a:endParaRPr lang="en-US"/>
          </a:p>
        </p:txBody>
      </p:sp>
      <p:sp>
        <p:nvSpPr>
          <p:cNvPr id="5157" name="Line 51"/>
          <p:cNvSpPr>
            <a:spLocks noChangeShapeType="1"/>
          </p:cNvSpPr>
          <p:nvPr/>
        </p:nvSpPr>
        <p:spPr bwMode="auto">
          <a:xfrm flipH="1">
            <a:off x="3262313" y="1558925"/>
            <a:ext cx="303212" cy="0"/>
          </a:xfrm>
          <a:prstGeom prst="line">
            <a:avLst/>
          </a:prstGeom>
          <a:noFill/>
          <a:ln w="25400">
            <a:solidFill>
              <a:srgbClr val="000000"/>
            </a:solidFill>
            <a:round/>
            <a:headEnd/>
            <a:tailEnd/>
          </a:ln>
        </p:spPr>
        <p:txBody>
          <a:bodyPr wrap="none" anchor="ctr"/>
          <a:lstStyle/>
          <a:p>
            <a:endParaRPr lang="en-US"/>
          </a:p>
        </p:txBody>
      </p:sp>
      <p:sp>
        <p:nvSpPr>
          <p:cNvPr id="5158" name="Line 52"/>
          <p:cNvSpPr>
            <a:spLocks noChangeShapeType="1"/>
          </p:cNvSpPr>
          <p:nvPr/>
        </p:nvSpPr>
        <p:spPr bwMode="auto">
          <a:xfrm flipH="1">
            <a:off x="3055938" y="2233613"/>
            <a:ext cx="509587" cy="0"/>
          </a:xfrm>
          <a:prstGeom prst="line">
            <a:avLst/>
          </a:prstGeom>
          <a:noFill/>
          <a:ln w="25400">
            <a:solidFill>
              <a:srgbClr val="000000"/>
            </a:solidFill>
            <a:round/>
            <a:headEnd/>
            <a:tailEnd/>
          </a:ln>
        </p:spPr>
        <p:txBody>
          <a:bodyPr wrap="none" anchor="ctr"/>
          <a:lstStyle/>
          <a:p>
            <a:endParaRPr lang="en-US"/>
          </a:p>
        </p:txBody>
      </p:sp>
      <p:sp>
        <p:nvSpPr>
          <p:cNvPr id="5159" name="Line 53"/>
          <p:cNvSpPr>
            <a:spLocks noChangeShapeType="1"/>
          </p:cNvSpPr>
          <p:nvPr/>
        </p:nvSpPr>
        <p:spPr bwMode="auto">
          <a:xfrm flipH="1">
            <a:off x="3262313" y="2005013"/>
            <a:ext cx="303212" cy="0"/>
          </a:xfrm>
          <a:prstGeom prst="line">
            <a:avLst/>
          </a:prstGeom>
          <a:noFill/>
          <a:ln w="25400">
            <a:solidFill>
              <a:srgbClr val="000000"/>
            </a:solidFill>
            <a:round/>
            <a:headEnd/>
            <a:tailEnd/>
          </a:ln>
        </p:spPr>
        <p:txBody>
          <a:bodyPr wrap="none" anchor="ctr"/>
          <a:lstStyle/>
          <a:p>
            <a:endParaRPr lang="en-US"/>
          </a:p>
        </p:txBody>
      </p:sp>
      <p:sp>
        <p:nvSpPr>
          <p:cNvPr id="5160" name="Line 54"/>
          <p:cNvSpPr>
            <a:spLocks noChangeShapeType="1"/>
          </p:cNvSpPr>
          <p:nvPr/>
        </p:nvSpPr>
        <p:spPr bwMode="auto">
          <a:xfrm flipH="1">
            <a:off x="3262313" y="2571750"/>
            <a:ext cx="363537" cy="0"/>
          </a:xfrm>
          <a:prstGeom prst="line">
            <a:avLst/>
          </a:prstGeom>
          <a:noFill/>
          <a:ln w="25400">
            <a:solidFill>
              <a:srgbClr val="000000"/>
            </a:solidFill>
            <a:round/>
            <a:headEnd/>
            <a:tailEnd/>
          </a:ln>
        </p:spPr>
        <p:txBody>
          <a:bodyPr wrap="none" anchor="ctr"/>
          <a:lstStyle/>
          <a:p>
            <a:endParaRPr lang="en-US"/>
          </a:p>
        </p:txBody>
      </p:sp>
      <p:sp>
        <p:nvSpPr>
          <p:cNvPr id="5161" name="Line 55"/>
          <p:cNvSpPr>
            <a:spLocks noChangeShapeType="1"/>
          </p:cNvSpPr>
          <p:nvPr/>
        </p:nvSpPr>
        <p:spPr bwMode="auto">
          <a:xfrm>
            <a:off x="4029075" y="1222375"/>
            <a:ext cx="365125" cy="0"/>
          </a:xfrm>
          <a:prstGeom prst="line">
            <a:avLst/>
          </a:prstGeom>
          <a:noFill/>
          <a:ln w="25400">
            <a:solidFill>
              <a:srgbClr val="000000"/>
            </a:solidFill>
            <a:round/>
            <a:headEnd/>
            <a:tailEnd/>
          </a:ln>
        </p:spPr>
        <p:txBody>
          <a:bodyPr wrap="none" anchor="ctr"/>
          <a:lstStyle/>
          <a:p>
            <a:endParaRPr lang="en-US"/>
          </a:p>
        </p:txBody>
      </p:sp>
      <p:sp>
        <p:nvSpPr>
          <p:cNvPr id="5162" name="Line 56"/>
          <p:cNvSpPr>
            <a:spLocks noChangeShapeType="1"/>
          </p:cNvSpPr>
          <p:nvPr/>
        </p:nvSpPr>
        <p:spPr bwMode="auto">
          <a:xfrm>
            <a:off x="4029075" y="1668463"/>
            <a:ext cx="355600" cy="0"/>
          </a:xfrm>
          <a:prstGeom prst="line">
            <a:avLst/>
          </a:prstGeom>
          <a:noFill/>
          <a:ln w="25400">
            <a:solidFill>
              <a:srgbClr val="000000"/>
            </a:solidFill>
            <a:round/>
            <a:headEnd/>
            <a:tailEnd/>
          </a:ln>
        </p:spPr>
        <p:txBody>
          <a:bodyPr wrap="none" anchor="ctr"/>
          <a:lstStyle/>
          <a:p>
            <a:endParaRPr lang="en-US"/>
          </a:p>
        </p:txBody>
      </p:sp>
      <p:sp>
        <p:nvSpPr>
          <p:cNvPr id="5163" name="Line 57"/>
          <p:cNvSpPr>
            <a:spLocks noChangeShapeType="1"/>
          </p:cNvSpPr>
          <p:nvPr/>
        </p:nvSpPr>
        <p:spPr bwMode="auto">
          <a:xfrm>
            <a:off x="4029075" y="2125663"/>
            <a:ext cx="346075" cy="0"/>
          </a:xfrm>
          <a:prstGeom prst="line">
            <a:avLst/>
          </a:prstGeom>
          <a:noFill/>
          <a:ln w="25400">
            <a:solidFill>
              <a:srgbClr val="000000"/>
            </a:solidFill>
            <a:round/>
            <a:headEnd/>
            <a:tailEnd/>
          </a:ln>
        </p:spPr>
        <p:txBody>
          <a:bodyPr wrap="none" anchor="ctr"/>
          <a:lstStyle/>
          <a:p>
            <a:endParaRPr lang="en-US"/>
          </a:p>
        </p:txBody>
      </p:sp>
      <p:sp>
        <p:nvSpPr>
          <p:cNvPr id="5164" name="Line 58"/>
          <p:cNvSpPr>
            <a:spLocks noChangeShapeType="1"/>
          </p:cNvSpPr>
          <p:nvPr/>
        </p:nvSpPr>
        <p:spPr bwMode="auto">
          <a:xfrm>
            <a:off x="4038600" y="2571750"/>
            <a:ext cx="346075" cy="0"/>
          </a:xfrm>
          <a:prstGeom prst="line">
            <a:avLst/>
          </a:prstGeom>
          <a:noFill/>
          <a:ln w="25400">
            <a:solidFill>
              <a:srgbClr val="000000"/>
            </a:solidFill>
            <a:round/>
            <a:headEnd/>
            <a:tailEnd/>
          </a:ln>
        </p:spPr>
        <p:txBody>
          <a:bodyPr wrap="none" anchor="ctr"/>
          <a:lstStyle/>
          <a:p>
            <a:endParaRPr lang="en-US"/>
          </a:p>
        </p:txBody>
      </p:sp>
      <p:sp>
        <p:nvSpPr>
          <p:cNvPr id="5165" name="Arc 59"/>
          <p:cNvSpPr>
            <a:spLocks/>
          </p:cNvSpPr>
          <p:nvPr/>
        </p:nvSpPr>
        <p:spPr bwMode="auto">
          <a:xfrm>
            <a:off x="3462338" y="1962150"/>
            <a:ext cx="42862" cy="158750"/>
          </a:xfrm>
          <a:custGeom>
            <a:avLst/>
            <a:gdLst>
              <a:gd name="T0" fmla="*/ 0 w 22371"/>
              <a:gd name="T1" fmla="*/ 2208867 h 21600"/>
              <a:gd name="T2" fmla="*/ 1106645 w 22371"/>
              <a:gd name="T3" fmla="*/ 2147483647 h 21600"/>
              <a:gd name="T4" fmla="*/ 38133 w 22371"/>
              <a:gd name="T5" fmla="*/ 2147483647 h 21600"/>
              <a:gd name="T6" fmla="*/ 0 60000 65536"/>
              <a:gd name="T7" fmla="*/ 0 60000 65536"/>
              <a:gd name="T8" fmla="*/ 0 60000 65536"/>
              <a:gd name="T9" fmla="*/ 0 w 22371"/>
              <a:gd name="T10" fmla="*/ 0 h 21600"/>
              <a:gd name="T11" fmla="*/ 22371 w 22371"/>
              <a:gd name="T12" fmla="*/ 21600 h 21600"/>
            </a:gdLst>
            <a:ahLst/>
            <a:cxnLst>
              <a:cxn ang="T6">
                <a:pos x="T0" y="T1"/>
              </a:cxn>
              <a:cxn ang="T7">
                <a:pos x="T2" y="T3"/>
              </a:cxn>
              <a:cxn ang="T8">
                <a:pos x="T4" y="T5"/>
              </a:cxn>
            </a:cxnLst>
            <a:rect l="T9" t="T10" r="T11" b="T12"/>
            <a:pathLst>
              <a:path w="22371" h="21600" fill="none" extrusionOk="0">
                <a:moveTo>
                  <a:pt x="-1" y="13"/>
                </a:moveTo>
                <a:cubicBezTo>
                  <a:pt x="256" y="4"/>
                  <a:pt x="513" y="-1"/>
                  <a:pt x="771" y="0"/>
                </a:cubicBezTo>
                <a:cubicBezTo>
                  <a:pt x="12700" y="0"/>
                  <a:pt x="22371" y="9670"/>
                  <a:pt x="22371" y="21600"/>
                </a:cubicBezTo>
              </a:path>
              <a:path w="22371" h="21600" stroke="0" extrusionOk="0">
                <a:moveTo>
                  <a:pt x="-1" y="13"/>
                </a:moveTo>
                <a:cubicBezTo>
                  <a:pt x="256" y="4"/>
                  <a:pt x="513" y="-1"/>
                  <a:pt x="771" y="0"/>
                </a:cubicBezTo>
                <a:cubicBezTo>
                  <a:pt x="12700" y="0"/>
                  <a:pt x="22371" y="9670"/>
                  <a:pt x="22371" y="21600"/>
                </a:cubicBezTo>
                <a:lnTo>
                  <a:pt x="771" y="21600"/>
                </a:lnTo>
                <a:close/>
              </a:path>
            </a:pathLst>
          </a:custGeom>
          <a:noFill/>
          <a:ln w="25400" cap="rnd">
            <a:solidFill>
              <a:srgbClr val="000000"/>
            </a:solidFill>
            <a:round/>
            <a:headEnd/>
            <a:tailEnd/>
          </a:ln>
        </p:spPr>
        <p:txBody>
          <a:bodyPr wrap="none" anchor="ctr"/>
          <a:lstStyle/>
          <a:p>
            <a:endParaRPr lang="en-US"/>
          </a:p>
        </p:txBody>
      </p:sp>
      <p:sp>
        <p:nvSpPr>
          <p:cNvPr id="5166" name="Arc 60"/>
          <p:cNvSpPr>
            <a:spLocks/>
          </p:cNvSpPr>
          <p:nvPr/>
        </p:nvSpPr>
        <p:spPr bwMode="auto">
          <a:xfrm>
            <a:off x="3462338" y="2119313"/>
            <a:ext cx="42862" cy="160337"/>
          </a:xfrm>
          <a:custGeom>
            <a:avLst/>
            <a:gdLst>
              <a:gd name="T0" fmla="*/ 1318755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sp>
        <p:nvSpPr>
          <p:cNvPr id="5167" name="Rectangle 61"/>
          <p:cNvSpPr>
            <a:spLocks noChangeArrowheads="1"/>
          </p:cNvSpPr>
          <p:nvPr/>
        </p:nvSpPr>
        <p:spPr bwMode="auto">
          <a:xfrm>
            <a:off x="4389438" y="1057275"/>
            <a:ext cx="800100" cy="1668463"/>
          </a:xfrm>
          <a:prstGeom prst="rect">
            <a:avLst/>
          </a:prstGeom>
          <a:noFill/>
          <a:ln w="25400">
            <a:solidFill>
              <a:srgbClr val="000000"/>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5168" name="Rectangle 62"/>
          <p:cNvSpPr>
            <a:spLocks noChangeArrowheads="1"/>
          </p:cNvSpPr>
          <p:nvPr/>
        </p:nvSpPr>
        <p:spPr bwMode="auto">
          <a:xfrm>
            <a:off x="4364038" y="1106488"/>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0</a:t>
            </a:r>
          </a:p>
        </p:txBody>
      </p:sp>
      <p:sp>
        <p:nvSpPr>
          <p:cNvPr id="5169" name="Rectangle 63"/>
          <p:cNvSpPr>
            <a:spLocks noChangeArrowheads="1"/>
          </p:cNvSpPr>
          <p:nvPr/>
        </p:nvSpPr>
        <p:spPr bwMode="auto">
          <a:xfrm>
            <a:off x="4351338" y="1552575"/>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1</a:t>
            </a:r>
          </a:p>
        </p:txBody>
      </p:sp>
      <p:sp>
        <p:nvSpPr>
          <p:cNvPr id="5170" name="Rectangle 64"/>
          <p:cNvSpPr>
            <a:spLocks noChangeArrowheads="1"/>
          </p:cNvSpPr>
          <p:nvPr/>
        </p:nvSpPr>
        <p:spPr bwMode="auto">
          <a:xfrm>
            <a:off x="4364038" y="2008188"/>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2</a:t>
            </a:r>
          </a:p>
        </p:txBody>
      </p:sp>
      <p:sp>
        <p:nvSpPr>
          <p:cNvPr id="5171" name="Rectangle 65"/>
          <p:cNvSpPr>
            <a:spLocks noChangeArrowheads="1"/>
          </p:cNvSpPr>
          <p:nvPr/>
        </p:nvSpPr>
        <p:spPr bwMode="auto">
          <a:xfrm>
            <a:off x="4351338" y="2454275"/>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3</a:t>
            </a:r>
          </a:p>
        </p:txBody>
      </p:sp>
      <p:sp>
        <p:nvSpPr>
          <p:cNvPr id="5172" name="Rectangle 66"/>
          <p:cNvSpPr>
            <a:spLocks noChangeArrowheads="1"/>
          </p:cNvSpPr>
          <p:nvPr/>
        </p:nvSpPr>
        <p:spPr bwMode="auto">
          <a:xfrm>
            <a:off x="4632325" y="1670050"/>
            <a:ext cx="536575"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4 X 1</a:t>
            </a:r>
          </a:p>
          <a:p>
            <a:pPr defTabSz="762000" eaLnBrk="1">
              <a:lnSpc>
                <a:spcPct val="90000"/>
              </a:lnSpc>
            </a:pPr>
            <a:endParaRPr kumimoji="1" lang="en-US" altLang="ko-KR" sz="1200" b="1">
              <a:solidFill>
                <a:srgbClr val="000000"/>
              </a:solidFill>
              <a:ea typeface="굴림" pitchFamily="50" charset="-127"/>
            </a:endParaRPr>
          </a:p>
        </p:txBody>
      </p:sp>
      <p:sp>
        <p:nvSpPr>
          <p:cNvPr id="5173" name="Rectangle 67"/>
          <p:cNvSpPr>
            <a:spLocks noChangeArrowheads="1"/>
          </p:cNvSpPr>
          <p:nvPr/>
        </p:nvSpPr>
        <p:spPr bwMode="auto">
          <a:xfrm>
            <a:off x="4630738" y="1809750"/>
            <a:ext cx="519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MUX</a:t>
            </a:r>
          </a:p>
        </p:txBody>
      </p:sp>
      <p:sp>
        <p:nvSpPr>
          <p:cNvPr id="5174" name="Line 68"/>
          <p:cNvSpPr>
            <a:spLocks noChangeShapeType="1"/>
          </p:cNvSpPr>
          <p:nvPr/>
        </p:nvSpPr>
        <p:spPr bwMode="auto">
          <a:xfrm>
            <a:off x="5214938" y="1836738"/>
            <a:ext cx="182562" cy="0"/>
          </a:xfrm>
          <a:prstGeom prst="line">
            <a:avLst/>
          </a:prstGeom>
          <a:noFill/>
          <a:ln w="25400">
            <a:solidFill>
              <a:srgbClr val="000000"/>
            </a:solidFill>
            <a:round/>
            <a:headEnd/>
            <a:tailEnd/>
          </a:ln>
        </p:spPr>
        <p:txBody>
          <a:bodyPr wrap="none" anchor="ctr"/>
          <a:lstStyle/>
          <a:p>
            <a:endParaRPr lang="en-US"/>
          </a:p>
        </p:txBody>
      </p:sp>
      <p:sp>
        <p:nvSpPr>
          <p:cNvPr id="5175" name="Rectangle 69"/>
          <p:cNvSpPr>
            <a:spLocks noChangeArrowheads="1"/>
          </p:cNvSpPr>
          <p:nvPr/>
        </p:nvSpPr>
        <p:spPr bwMode="auto">
          <a:xfrm>
            <a:off x="4506913" y="2497138"/>
            <a:ext cx="62865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Select</a:t>
            </a:r>
          </a:p>
        </p:txBody>
      </p:sp>
      <p:sp>
        <p:nvSpPr>
          <p:cNvPr id="5176" name="Line 70"/>
          <p:cNvSpPr>
            <a:spLocks noChangeShapeType="1"/>
          </p:cNvSpPr>
          <p:nvPr/>
        </p:nvSpPr>
        <p:spPr bwMode="auto">
          <a:xfrm>
            <a:off x="4589463" y="2744788"/>
            <a:ext cx="0" cy="149225"/>
          </a:xfrm>
          <a:prstGeom prst="line">
            <a:avLst/>
          </a:prstGeom>
          <a:noFill/>
          <a:ln w="25400">
            <a:solidFill>
              <a:srgbClr val="000000"/>
            </a:solidFill>
            <a:round/>
            <a:headEnd/>
            <a:tailEnd/>
          </a:ln>
        </p:spPr>
        <p:txBody>
          <a:bodyPr wrap="none" anchor="ctr"/>
          <a:lstStyle/>
          <a:p>
            <a:endParaRPr lang="en-US"/>
          </a:p>
        </p:txBody>
      </p:sp>
      <p:sp>
        <p:nvSpPr>
          <p:cNvPr id="5177" name="Line 71"/>
          <p:cNvSpPr>
            <a:spLocks noChangeShapeType="1"/>
          </p:cNvSpPr>
          <p:nvPr/>
        </p:nvSpPr>
        <p:spPr bwMode="auto">
          <a:xfrm>
            <a:off x="5003800" y="2744788"/>
            <a:ext cx="0" cy="376237"/>
          </a:xfrm>
          <a:prstGeom prst="line">
            <a:avLst/>
          </a:prstGeom>
          <a:noFill/>
          <a:ln w="25400">
            <a:solidFill>
              <a:srgbClr val="000000"/>
            </a:solidFill>
            <a:round/>
            <a:headEnd/>
            <a:tailEnd/>
          </a:ln>
        </p:spPr>
        <p:txBody>
          <a:bodyPr wrap="none" anchor="ctr"/>
          <a:lstStyle/>
          <a:p>
            <a:endParaRPr lang="en-US"/>
          </a:p>
        </p:txBody>
      </p:sp>
      <p:sp>
        <p:nvSpPr>
          <p:cNvPr id="5178" name="Line 72"/>
          <p:cNvSpPr>
            <a:spLocks noChangeShapeType="1"/>
          </p:cNvSpPr>
          <p:nvPr/>
        </p:nvSpPr>
        <p:spPr bwMode="auto">
          <a:xfrm flipH="1">
            <a:off x="2849563" y="2908300"/>
            <a:ext cx="1747837" cy="0"/>
          </a:xfrm>
          <a:prstGeom prst="line">
            <a:avLst/>
          </a:prstGeom>
          <a:noFill/>
          <a:ln w="25400">
            <a:solidFill>
              <a:srgbClr val="000000"/>
            </a:solidFill>
            <a:round/>
            <a:headEnd/>
            <a:tailEnd/>
          </a:ln>
        </p:spPr>
        <p:txBody>
          <a:bodyPr wrap="none" anchor="ctr"/>
          <a:lstStyle/>
          <a:p>
            <a:endParaRPr lang="en-US"/>
          </a:p>
        </p:txBody>
      </p:sp>
      <p:sp>
        <p:nvSpPr>
          <p:cNvPr id="5179" name="Line 73"/>
          <p:cNvSpPr>
            <a:spLocks noChangeShapeType="1"/>
          </p:cNvSpPr>
          <p:nvPr/>
        </p:nvSpPr>
        <p:spPr bwMode="auto">
          <a:xfrm flipH="1">
            <a:off x="2849563" y="3136900"/>
            <a:ext cx="2159000" cy="0"/>
          </a:xfrm>
          <a:prstGeom prst="line">
            <a:avLst/>
          </a:prstGeom>
          <a:noFill/>
          <a:ln w="25400">
            <a:solidFill>
              <a:srgbClr val="000000"/>
            </a:solidFill>
            <a:round/>
            <a:headEnd/>
            <a:tailEnd/>
          </a:ln>
        </p:spPr>
        <p:txBody>
          <a:bodyPr wrap="none" anchor="ctr"/>
          <a:lstStyle/>
          <a:p>
            <a:endParaRPr lang="en-US"/>
          </a:p>
        </p:txBody>
      </p:sp>
      <p:sp>
        <p:nvSpPr>
          <p:cNvPr id="5180" name="Rectangle 74"/>
          <p:cNvSpPr>
            <a:spLocks noChangeArrowheads="1"/>
          </p:cNvSpPr>
          <p:nvPr/>
        </p:nvSpPr>
        <p:spPr bwMode="auto">
          <a:xfrm>
            <a:off x="1570038" y="4273550"/>
            <a:ext cx="4556125" cy="1514475"/>
          </a:xfrm>
          <a:prstGeom prst="rect">
            <a:avLst/>
          </a:prstGeom>
          <a:noFill/>
          <a:ln w="25400">
            <a:solidFill>
              <a:schemeClr val="tx1"/>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2"/>
          <p:cNvSpPr>
            <a:spLocks noGrp="1"/>
          </p:cNvSpPr>
          <p:nvPr>
            <p:ph type="ftr" sz="quarter" idx="11"/>
          </p:nvPr>
        </p:nvSpPr>
        <p:spPr>
          <a:noFill/>
        </p:spPr>
        <p:txBody>
          <a:bodyPr/>
          <a:lstStyle/>
          <a:p>
            <a:r>
              <a:rPr lang="en-US"/>
              <a:t>Computer Architecture BCA 203 by Ruby Dahiya</a:t>
            </a:r>
          </a:p>
        </p:txBody>
      </p:sp>
      <p:sp>
        <p:nvSpPr>
          <p:cNvPr id="6147" name="Slide Number Placeholder 3"/>
          <p:cNvSpPr>
            <a:spLocks noGrp="1"/>
          </p:cNvSpPr>
          <p:nvPr>
            <p:ph type="sldNum" sz="quarter" idx="12"/>
          </p:nvPr>
        </p:nvSpPr>
        <p:spPr>
          <a:noFill/>
        </p:spPr>
        <p:txBody>
          <a:bodyPr/>
          <a:lstStyle/>
          <a:p>
            <a:fld id="{0D6CE215-98F8-45B8-A5D0-D9978C408979}" type="slidenum">
              <a:rPr lang="en-US" smtClean="0"/>
              <a:pPr/>
              <a:t>49</a:t>
            </a:fld>
            <a:endParaRPr lang="en-US"/>
          </a:p>
        </p:txBody>
      </p:sp>
      <p:sp>
        <p:nvSpPr>
          <p:cNvPr id="6148" name="Rectangle 2"/>
          <p:cNvSpPr>
            <a:spLocks noGrp="1" noChangeArrowheads="1"/>
          </p:cNvSpPr>
          <p:nvPr>
            <p:ph type="title" idx="4294967295"/>
          </p:nvPr>
        </p:nvSpPr>
        <p:spPr>
          <a:xfrm>
            <a:off x="304800" y="303213"/>
            <a:ext cx="8534400" cy="604837"/>
          </a:xfrm>
          <a:noFill/>
        </p:spPr>
        <p:txBody>
          <a:bodyPr lIns="63500" tIns="25400" rIns="63500" bIns="25400" anchor="t">
            <a:spAutoFit/>
          </a:bodyPr>
          <a:lstStyle/>
          <a:p>
            <a:pPr eaLnBrk="1" hangingPunct="1"/>
            <a:r>
              <a:rPr lang="en-US" altLang="ko-KR" sz="3600" b="1">
                <a:solidFill>
                  <a:srgbClr val="FF0000"/>
                </a:solidFill>
                <a:latin typeface="Times New Roman" pitchFamily="18" charset="0"/>
                <a:ea typeface="굴림" pitchFamily="50" charset="-127"/>
                <a:cs typeface="Times New Roman" pitchFamily="18" charset="0"/>
              </a:rPr>
              <a:t>Applications Of Logic Micro operations</a:t>
            </a:r>
          </a:p>
        </p:txBody>
      </p:sp>
      <p:sp>
        <p:nvSpPr>
          <p:cNvPr id="6149" name="Rectangle 8"/>
          <p:cNvSpPr>
            <a:spLocks noGrp="1" noChangeArrowheads="1"/>
          </p:cNvSpPr>
          <p:nvPr>
            <p:ph type="body" idx="4294967295"/>
          </p:nvPr>
        </p:nvSpPr>
        <p:spPr>
          <a:xfrm>
            <a:off x="457200" y="914400"/>
            <a:ext cx="8382000" cy="5410200"/>
          </a:xfrm>
        </p:spPr>
        <p:txBody>
          <a:bodyPr>
            <a:normAutofit lnSpcReduction="10000"/>
          </a:bodyPr>
          <a:lstStyle/>
          <a:p>
            <a:pPr marL="285750" indent="-285750" defTabSz="762000" eaLnBrk="1" hangingPunct="1"/>
            <a:r>
              <a:rPr lang="en-US" altLang="ko-KR" sz="2800">
                <a:latin typeface="Times New Roman" pitchFamily="18" charset="0"/>
                <a:ea typeface="굴림" pitchFamily="50" charset="-127"/>
                <a:sym typeface="Symbol" pitchFamily="18" charset="2"/>
              </a:rPr>
              <a:t>Logic micro operations can be used to </a:t>
            </a:r>
            <a:r>
              <a:rPr lang="en-US" altLang="ko-KR" sz="2800">
                <a:latin typeface="Times New Roman" pitchFamily="18" charset="0"/>
                <a:ea typeface="굴림" pitchFamily="50" charset="-127"/>
              </a:rPr>
              <a:t>manipulate individual bits or a portions of a word in a register</a:t>
            </a:r>
          </a:p>
          <a:p>
            <a:pPr marL="285750" indent="-285750" defTabSz="762000" eaLnBrk="1" hangingPunct="1"/>
            <a:r>
              <a:rPr lang="en-US" altLang="ko-KR" sz="2800">
                <a:latin typeface="Times New Roman" pitchFamily="18" charset="0"/>
                <a:ea typeface="굴림" pitchFamily="50" charset="-127"/>
              </a:rPr>
              <a:t>Consider the data in a register A. In another register, B, is bit data that will be used to modify the contents of A</a:t>
            </a:r>
          </a:p>
          <a:p>
            <a:pPr marL="685800" lvl="1" indent="-228600" defTabSz="762000" eaLnBrk="1" hangingPunct="1"/>
            <a:r>
              <a:rPr lang="en-US" altLang="ko-KR">
                <a:latin typeface="Times New Roman" pitchFamily="18" charset="0"/>
                <a:ea typeface="굴림" pitchFamily="50" charset="-127"/>
              </a:rPr>
              <a:t>Selective-set	                 A </a:t>
            </a:r>
            <a:r>
              <a:rPr lang="en-US" altLang="ko-KR">
                <a:latin typeface="Times New Roman" pitchFamily="18" charset="0"/>
                <a:ea typeface="굴림" pitchFamily="50" charset="-127"/>
                <a:sym typeface="Symbol" pitchFamily="18" charset="2"/>
              </a:rPr>
              <a:t> </a:t>
            </a:r>
            <a:r>
              <a:rPr lang="en-US" altLang="ko-KR">
                <a:latin typeface="Times New Roman" pitchFamily="18" charset="0"/>
                <a:ea typeface="굴림" pitchFamily="50" charset="-127"/>
              </a:rPr>
              <a:t>A + B</a:t>
            </a:r>
          </a:p>
          <a:p>
            <a:pPr marL="685800" lvl="1" indent="-228600" defTabSz="762000" eaLnBrk="1" hangingPunct="1"/>
            <a:r>
              <a:rPr lang="en-US" altLang="ko-KR">
                <a:latin typeface="Times New Roman" pitchFamily="18" charset="0"/>
                <a:ea typeface="굴림" pitchFamily="50" charset="-127"/>
              </a:rPr>
              <a:t>Selective-complement 	A </a:t>
            </a:r>
            <a:r>
              <a:rPr lang="en-US" altLang="ko-KR">
                <a:latin typeface="Times New Roman" pitchFamily="18" charset="0"/>
                <a:ea typeface="굴림" pitchFamily="50" charset="-127"/>
                <a:sym typeface="Symbol" pitchFamily="18" charset="2"/>
              </a:rPr>
              <a:t> </a:t>
            </a:r>
            <a:r>
              <a:rPr lang="en-US" altLang="ko-KR">
                <a:latin typeface="Times New Roman" pitchFamily="18" charset="0"/>
                <a:ea typeface="굴림" pitchFamily="50" charset="-127"/>
              </a:rPr>
              <a:t>A </a:t>
            </a:r>
            <a:r>
              <a:rPr lang="en-US" altLang="ko-KR">
                <a:latin typeface="Times New Roman" pitchFamily="18" charset="0"/>
                <a:ea typeface="굴림" pitchFamily="50" charset="-127"/>
                <a:sym typeface="Symbol" pitchFamily="18" charset="2"/>
              </a:rPr>
              <a:t></a:t>
            </a:r>
            <a:r>
              <a:rPr lang="en-US" altLang="ko-KR">
                <a:latin typeface="Times New Roman" pitchFamily="18" charset="0"/>
                <a:ea typeface="굴림" pitchFamily="50" charset="-127"/>
              </a:rPr>
              <a:t> B	</a:t>
            </a:r>
          </a:p>
          <a:p>
            <a:pPr marL="685800" lvl="1" indent="-228600" defTabSz="762000" eaLnBrk="1" hangingPunct="1"/>
            <a:r>
              <a:rPr lang="en-US" altLang="ko-KR">
                <a:latin typeface="Times New Roman" pitchFamily="18" charset="0"/>
                <a:ea typeface="굴림" pitchFamily="50" charset="-127"/>
              </a:rPr>
              <a:t>Selective-clear 			A </a:t>
            </a:r>
            <a:r>
              <a:rPr lang="en-US" altLang="ko-KR">
                <a:latin typeface="Times New Roman" pitchFamily="18" charset="0"/>
                <a:ea typeface="굴림" pitchFamily="50" charset="-127"/>
                <a:sym typeface="Symbol" pitchFamily="18" charset="2"/>
              </a:rPr>
              <a:t> </a:t>
            </a:r>
            <a:r>
              <a:rPr lang="en-US" altLang="ko-KR">
                <a:latin typeface="Times New Roman" pitchFamily="18" charset="0"/>
                <a:ea typeface="굴림" pitchFamily="50" charset="-127"/>
              </a:rPr>
              <a:t>A • B’	</a:t>
            </a:r>
          </a:p>
          <a:p>
            <a:pPr marL="685800" lvl="1" indent="-228600" defTabSz="762000" eaLnBrk="1" hangingPunct="1"/>
            <a:r>
              <a:rPr lang="en-US" altLang="ko-KR">
                <a:latin typeface="Times New Roman" pitchFamily="18" charset="0"/>
                <a:ea typeface="굴림" pitchFamily="50" charset="-127"/>
              </a:rPr>
              <a:t>Mask (Delete)	 		A </a:t>
            </a:r>
            <a:r>
              <a:rPr lang="en-US" altLang="ko-KR">
                <a:latin typeface="Times New Roman" pitchFamily="18" charset="0"/>
                <a:ea typeface="굴림" pitchFamily="50" charset="-127"/>
                <a:sym typeface="Symbol" pitchFamily="18" charset="2"/>
              </a:rPr>
              <a:t> </a:t>
            </a:r>
            <a:r>
              <a:rPr lang="en-US" altLang="ko-KR">
                <a:latin typeface="Times New Roman" pitchFamily="18" charset="0"/>
                <a:ea typeface="굴림" pitchFamily="50" charset="-127"/>
              </a:rPr>
              <a:t>A • B</a:t>
            </a:r>
          </a:p>
          <a:p>
            <a:pPr marL="685800" lvl="1" indent="-228600" defTabSz="762000" eaLnBrk="1" hangingPunct="1"/>
            <a:r>
              <a:rPr lang="en-US" altLang="ko-KR">
                <a:latin typeface="Times New Roman" pitchFamily="18" charset="0"/>
                <a:ea typeface="굴림" pitchFamily="50" charset="-127"/>
              </a:rPr>
              <a:t>Clear			 		A </a:t>
            </a:r>
            <a:r>
              <a:rPr lang="en-US" altLang="ko-KR">
                <a:latin typeface="Times New Roman" pitchFamily="18" charset="0"/>
                <a:ea typeface="굴림" pitchFamily="50" charset="-127"/>
                <a:sym typeface="Symbol" pitchFamily="18" charset="2"/>
              </a:rPr>
              <a:t> </a:t>
            </a:r>
            <a:r>
              <a:rPr lang="en-US" altLang="ko-KR">
                <a:latin typeface="Times New Roman" pitchFamily="18" charset="0"/>
                <a:ea typeface="굴림" pitchFamily="50" charset="-127"/>
              </a:rPr>
              <a:t>A </a:t>
            </a:r>
            <a:r>
              <a:rPr lang="en-US" altLang="ko-KR">
                <a:latin typeface="Times New Roman" pitchFamily="18" charset="0"/>
                <a:ea typeface="굴림" pitchFamily="50" charset="-127"/>
                <a:sym typeface="Symbol" pitchFamily="18" charset="2"/>
              </a:rPr>
              <a:t></a:t>
            </a:r>
            <a:r>
              <a:rPr lang="en-US" altLang="ko-KR">
                <a:latin typeface="Times New Roman" pitchFamily="18" charset="0"/>
                <a:ea typeface="굴림" pitchFamily="50" charset="-127"/>
              </a:rPr>
              <a:t> B</a:t>
            </a:r>
          </a:p>
          <a:p>
            <a:pPr marL="685800" lvl="1" indent="-228600" defTabSz="762000" eaLnBrk="1" hangingPunct="1"/>
            <a:r>
              <a:rPr lang="en-US" altLang="ko-KR">
                <a:latin typeface="Times New Roman" pitchFamily="18" charset="0"/>
                <a:ea typeface="굴림" pitchFamily="50" charset="-127"/>
              </a:rPr>
              <a:t>Insert	 				</a:t>
            </a:r>
            <a:r>
              <a:rPr lang="en-US" altLang="ko-KR">
                <a:latin typeface="Times New Roman" pitchFamily="18" charset="0"/>
                <a:ea typeface="굴림" pitchFamily="50" charset="-127"/>
                <a:sym typeface="Symbol" pitchFamily="18" charset="2"/>
              </a:rPr>
              <a:t> </a:t>
            </a:r>
            <a:r>
              <a:rPr lang="en-US" altLang="ko-KR">
                <a:latin typeface="Times New Roman" pitchFamily="18" charset="0"/>
                <a:ea typeface="굴림" pitchFamily="50" charset="-127"/>
              </a:rPr>
              <a:t>(A • B) + C</a:t>
            </a:r>
          </a:p>
          <a:p>
            <a:pPr marL="685800" lvl="1" indent="-228600" defTabSz="762000" eaLnBrk="1" hangingPunct="1"/>
            <a:r>
              <a:rPr lang="en-US" altLang="ko-KR">
                <a:latin typeface="Times New Roman" pitchFamily="18" charset="0"/>
                <a:ea typeface="굴림" pitchFamily="50" charset="-127"/>
              </a:rPr>
              <a:t>Compare 				A </a:t>
            </a:r>
            <a:r>
              <a:rPr lang="en-US" altLang="ko-KR">
                <a:latin typeface="Times New Roman" pitchFamily="18" charset="0"/>
                <a:ea typeface="굴림" pitchFamily="50" charset="-127"/>
                <a:sym typeface="Symbol" pitchFamily="18" charset="2"/>
              </a:rPr>
              <a:t> </a:t>
            </a:r>
            <a:r>
              <a:rPr lang="en-US" altLang="ko-KR">
                <a:latin typeface="Times New Roman" pitchFamily="18" charset="0"/>
                <a:ea typeface="굴림" pitchFamily="50" charset="-127"/>
              </a:rPr>
              <a:t>A </a:t>
            </a:r>
            <a:r>
              <a:rPr lang="en-US" altLang="ko-KR">
                <a:latin typeface="Times New Roman" pitchFamily="18" charset="0"/>
                <a:ea typeface="굴림" pitchFamily="50" charset="-127"/>
                <a:sym typeface="Symbol" pitchFamily="18" charset="2"/>
              </a:rPr>
              <a:t></a:t>
            </a:r>
            <a:r>
              <a:rPr lang="en-US" altLang="ko-KR">
                <a:latin typeface="Times New Roman" pitchFamily="18" charset="0"/>
                <a:ea typeface="굴림" pitchFamily="50" charset="-127"/>
              </a:rPr>
              <a:t> B</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143000"/>
          </a:xfrm>
        </p:spPr>
        <p:txBody>
          <a:bodyPr/>
          <a:lstStyle/>
          <a:p>
            <a:r>
              <a:rPr lang="en-US" b="1" dirty="0">
                <a:solidFill>
                  <a:srgbClr val="FF0000"/>
                </a:solidFill>
              </a:rPr>
              <a:t>Overview (</a:t>
            </a:r>
            <a:r>
              <a:rPr lang="en-US" b="1" dirty="0" err="1">
                <a:solidFill>
                  <a:srgbClr val="FF0000"/>
                </a:solidFill>
              </a:rPr>
              <a:t>contd</a:t>
            </a:r>
            <a:r>
              <a:rPr lang="en-US" b="1" dirty="0">
                <a:solidFill>
                  <a:srgbClr val="FF0000"/>
                </a:solidFill>
              </a:rPr>
              <a:t>…)</a:t>
            </a:r>
            <a:endParaRPr lang="en-US" dirty="0"/>
          </a:p>
        </p:txBody>
      </p:sp>
      <p:sp>
        <p:nvSpPr>
          <p:cNvPr id="3" name="Content Placeholder 2"/>
          <p:cNvSpPr>
            <a:spLocks noGrp="1"/>
          </p:cNvSpPr>
          <p:nvPr>
            <p:ph idx="1"/>
          </p:nvPr>
        </p:nvSpPr>
        <p:spPr>
          <a:xfrm>
            <a:off x="457200" y="1066800"/>
            <a:ext cx="8229600" cy="5105400"/>
          </a:xfrm>
        </p:spPr>
        <p:txBody>
          <a:bodyPr>
            <a:normAutofit/>
          </a:bodyPr>
          <a:lstStyle/>
          <a:p>
            <a:r>
              <a:rPr lang="en-US" dirty="0"/>
              <a:t>One part of the unit  introduces the  register transfer language (RTL).</a:t>
            </a:r>
          </a:p>
          <a:p>
            <a:r>
              <a:rPr lang="en-US" dirty="0"/>
              <a:t> This will explain how to introduce the micro-operations in the symbolic form.</a:t>
            </a:r>
          </a:p>
          <a:p>
            <a:r>
              <a:rPr lang="en-US" dirty="0"/>
              <a:t>Here, symbols are defined for arithmetic, logic and shift micro-operations.</a:t>
            </a:r>
          </a:p>
          <a:p>
            <a:r>
              <a:rPr lang="en-US" dirty="0"/>
              <a:t>On the completion of the unit, the student will be able to design a composite arithmetic logic shift unit.</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Footer Placeholder 4"/>
          <p:cNvSpPr>
            <a:spLocks noGrp="1"/>
          </p:cNvSpPr>
          <p:nvPr>
            <p:ph type="ftr" sz="quarter" idx="11"/>
          </p:nvPr>
        </p:nvSpPr>
        <p:spPr/>
        <p:txBody>
          <a:bodyPr/>
          <a:lstStyle/>
          <a:p>
            <a:r>
              <a:rPr lang="en-US"/>
              <a:t>Computer Architecture BCA-203 by Ruby Dahiya</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1"/>
          </p:nvPr>
        </p:nvSpPr>
        <p:spPr>
          <a:noFill/>
        </p:spPr>
        <p:txBody>
          <a:bodyPr/>
          <a:lstStyle/>
          <a:p>
            <a:r>
              <a:rPr lang="en-US"/>
              <a:t>Computer Architecture BCA 203 by Ruby Dahiya</a:t>
            </a:r>
          </a:p>
        </p:txBody>
      </p:sp>
      <p:sp>
        <p:nvSpPr>
          <p:cNvPr id="7171" name="Slide Number Placeholder 3"/>
          <p:cNvSpPr>
            <a:spLocks noGrp="1"/>
          </p:cNvSpPr>
          <p:nvPr>
            <p:ph type="sldNum" sz="quarter" idx="12"/>
          </p:nvPr>
        </p:nvSpPr>
        <p:spPr>
          <a:noFill/>
        </p:spPr>
        <p:txBody>
          <a:bodyPr/>
          <a:lstStyle/>
          <a:p>
            <a:fld id="{0FCA5553-0A30-4D9E-A5AE-DADFFCA847CE}" type="slidenum">
              <a:rPr lang="en-US" smtClean="0"/>
              <a:pPr/>
              <a:t>50</a:t>
            </a:fld>
            <a:endParaRPr lang="en-US"/>
          </a:p>
        </p:txBody>
      </p:sp>
      <p:sp>
        <p:nvSpPr>
          <p:cNvPr id="7172" name="Rectangle 2"/>
          <p:cNvSpPr>
            <a:spLocks noGrp="1" noChangeArrowheads="1"/>
          </p:cNvSpPr>
          <p:nvPr>
            <p:ph type="title" idx="4294967295"/>
          </p:nvPr>
        </p:nvSpPr>
        <p:spPr>
          <a:xfrm>
            <a:off x="1143000" y="303213"/>
            <a:ext cx="7315200" cy="544512"/>
          </a:xfrm>
          <a:noFill/>
        </p:spPr>
        <p:txBody>
          <a:bodyPr lIns="63500" tIns="25400" rIns="63500" bIns="25400" anchor="t">
            <a:spAutoFit/>
          </a:bodyPr>
          <a:lstStyle/>
          <a:p>
            <a:pPr eaLnBrk="1" hangingPunct="1"/>
            <a:r>
              <a:rPr lang="en-US" altLang="ko-KR" sz="3200" b="1">
                <a:solidFill>
                  <a:srgbClr val="FF0000"/>
                </a:solidFill>
                <a:latin typeface="Times New Roman" pitchFamily="18" charset="0"/>
                <a:ea typeface="굴림" pitchFamily="50" charset="-127"/>
              </a:rPr>
              <a:t>Selective Set</a:t>
            </a:r>
          </a:p>
        </p:txBody>
      </p:sp>
      <p:sp>
        <p:nvSpPr>
          <p:cNvPr id="7173" name="Rectangle 4"/>
          <p:cNvSpPr>
            <a:spLocks noGrp="1" noChangeArrowheads="1"/>
          </p:cNvSpPr>
          <p:nvPr>
            <p:ph type="body" idx="4294967295"/>
          </p:nvPr>
        </p:nvSpPr>
        <p:spPr>
          <a:xfrm>
            <a:off x="457200" y="1143000"/>
            <a:ext cx="7886700" cy="3810000"/>
          </a:xfrm>
        </p:spPr>
        <p:txBody>
          <a:bodyPr/>
          <a:lstStyle/>
          <a:p>
            <a:pPr marL="285750" indent="-285750" defTabSz="762000" eaLnBrk="1" hangingPunct="1"/>
            <a:r>
              <a:rPr lang="en-US" altLang="ko-KR" sz="2400">
                <a:latin typeface="Times New Roman" pitchFamily="18" charset="0"/>
                <a:ea typeface="굴림" pitchFamily="50" charset="-127"/>
                <a:sym typeface="Symbol" pitchFamily="18" charset="2"/>
              </a:rPr>
              <a:t>In a selective set operation, the bit pattern in B is used to </a:t>
            </a:r>
            <a:r>
              <a:rPr lang="en-US" altLang="ko-KR" sz="2400" i="1">
                <a:latin typeface="Times New Roman" pitchFamily="18" charset="0"/>
                <a:ea typeface="굴림" pitchFamily="50" charset="-127"/>
                <a:sym typeface="Symbol" pitchFamily="18" charset="2"/>
              </a:rPr>
              <a:t>set</a:t>
            </a:r>
            <a:r>
              <a:rPr lang="en-US" altLang="ko-KR" sz="2400">
                <a:latin typeface="Times New Roman" pitchFamily="18" charset="0"/>
                <a:ea typeface="굴림" pitchFamily="50" charset="-127"/>
                <a:sym typeface="Symbol" pitchFamily="18" charset="2"/>
              </a:rPr>
              <a:t> certain bits in A 		</a:t>
            </a:r>
            <a:endParaRPr lang="en-US" altLang="ko-KR" sz="2400">
              <a:latin typeface="Times New Roman" pitchFamily="18" charset="0"/>
              <a:ea typeface="굴림" pitchFamily="50" charset="-127"/>
            </a:endParaRPr>
          </a:p>
          <a:p>
            <a:pPr marL="285750" indent="-285750" defTabSz="762000" eaLnBrk="1" hangingPunct="1"/>
            <a:endParaRPr lang="en-US" altLang="ko-KR" sz="2400">
              <a:latin typeface="Times New Roman" pitchFamily="18" charset="0"/>
              <a:ea typeface="굴림" pitchFamily="50" charset="-127"/>
            </a:endParaRPr>
          </a:p>
          <a:p>
            <a:pPr marL="285750" indent="-285750" defTabSz="762000" eaLnBrk="1" hangingPunct="1">
              <a:buFontTx/>
              <a:buNone/>
            </a:pPr>
            <a:r>
              <a:rPr lang="en-US" altLang="ko-KR" sz="2400">
                <a:latin typeface="Times New Roman" pitchFamily="18" charset="0"/>
                <a:ea typeface="굴림" pitchFamily="50" charset="-127"/>
              </a:rPr>
              <a:t>			1 1 0 0	A</a:t>
            </a:r>
            <a:r>
              <a:rPr lang="en-US" altLang="ko-KR" sz="2400" baseline="-25000">
                <a:latin typeface="Times New Roman" pitchFamily="18" charset="0"/>
                <a:ea typeface="굴림" pitchFamily="50" charset="-127"/>
              </a:rPr>
              <a:t>t</a:t>
            </a:r>
          </a:p>
          <a:p>
            <a:pPr marL="285750" indent="-285750" defTabSz="762000" eaLnBrk="1" hangingPunct="1">
              <a:buFontTx/>
              <a:buNone/>
            </a:pPr>
            <a:r>
              <a:rPr lang="en-US" altLang="ko-KR" sz="2400">
                <a:latin typeface="Times New Roman" pitchFamily="18" charset="0"/>
                <a:ea typeface="굴림" pitchFamily="50" charset="-127"/>
              </a:rPr>
              <a:t>			1 0 1 0	B</a:t>
            </a:r>
          </a:p>
          <a:p>
            <a:pPr marL="285750" indent="-285750" defTabSz="762000" eaLnBrk="1" hangingPunct="1">
              <a:buFontTx/>
              <a:buNone/>
            </a:pPr>
            <a:r>
              <a:rPr lang="en-US" altLang="ko-KR" sz="2400">
                <a:latin typeface="Times New Roman" pitchFamily="18" charset="0"/>
                <a:ea typeface="굴림" pitchFamily="50" charset="-127"/>
              </a:rPr>
              <a:t>			1 1 1 0	A</a:t>
            </a:r>
            <a:r>
              <a:rPr lang="en-US" altLang="ko-KR" sz="2400" baseline="-25000">
                <a:latin typeface="Times New Roman" pitchFamily="18" charset="0"/>
                <a:ea typeface="굴림" pitchFamily="50" charset="-127"/>
              </a:rPr>
              <a:t>t+1	 </a:t>
            </a:r>
            <a:r>
              <a:rPr lang="en-US" altLang="ko-KR" sz="2400">
                <a:latin typeface="Times New Roman" pitchFamily="18" charset="0"/>
                <a:ea typeface="굴림" pitchFamily="50" charset="-127"/>
                <a:sym typeface="Symbol" pitchFamily="18" charset="2"/>
              </a:rPr>
              <a:t>(</a:t>
            </a:r>
            <a:r>
              <a:rPr lang="en-US" altLang="ko-KR" sz="2400">
                <a:latin typeface="Times New Roman" pitchFamily="18" charset="0"/>
                <a:ea typeface="굴림" pitchFamily="50" charset="-127"/>
              </a:rPr>
              <a:t>A </a:t>
            </a:r>
            <a:r>
              <a:rPr lang="en-US" altLang="ko-KR" sz="2400">
                <a:latin typeface="Times New Roman" pitchFamily="18" charset="0"/>
                <a:ea typeface="굴림" pitchFamily="50" charset="-127"/>
                <a:sym typeface="Symbol" pitchFamily="18" charset="2"/>
              </a:rPr>
              <a:t> </a:t>
            </a:r>
            <a:r>
              <a:rPr lang="en-US" altLang="ko-KR" sz="2400">
                <a:latin typeface="Times New Roman" pitchFamily="18" charset="0"/>
                <a:ea typeface="굴림" pitchFamily="50" charset="-127"/>
              </a:rPr>
              <a:t>A + B)</a:t>
            </a:r>
            <a:endParaRPr lang="en-US" altLang="ko-KR" sz="2400" baseline="-25000">
              <a:latin typeface="Times New Roman" pitchFamily="18" charset="0"/>
              <a:ea typeface="굴림" pitchFamily="50" charset="-127"/>
            </a:endParaRPr>
          </a:p>
          <a:p>
            <a:pPr marL="285750" indent="-285750" defTabSz="762000" eaLnBrk="1" hangingPunct="1">
              <a:buFontTx/>
              <a:buNone/>
            </a:pPr>
            <a:endParaRPr lang="en-US" altLang="ko-KR" sz="2400" baseline="-25000">
              <a:latin typeface="Times New Roman" pitchFamily="18" charset="0"/>
              <a:ea typeface="굴림" pitchFamily="50" charset="-127"/>
            </a:endParaRPr>
          </a:p>
          <a:p>
            <a:pPr marL="285750" indent="-285750" defTabSz="762000" eaLnBrk="1" hangingPunct="1"/>
            <a:r>
              <a:rPr lang="en-US" altLang="ko-KR" sz="2400">
                <a:latin typeface="Times New Roman" pitchFamily="18" charset="0"/>
                <a:ea typeface="굴림" pitchFamily="50" charset="-127"/>
              </a:rPr>
              <a:t>If a bit in B is set to 1, that same position in A gets set to 1, otherwise that bit in A keeps its previous value</a:t>
            </a:r>
          </a:p>
        </p:txBody>
      </p:sp>
      <p:sp>
        <p:nvSpPr>
          <p:cNvPr id="7174" name="Line 5"/>
          <p:cNvSpPr>
            <a:spLocks noChangeShapeType="1"/>
          </p:cNvSpPr>
          <p:nvPr/>
        </p:nvSpPr>
        <p:spPr bwMode="auto">
          <a:xfrm>
            <a:off x="1905000" y="3352800"/>
            <a:ext cx="2295525" cy="0"/>
          </a:xfrm>
          <a:prstGeom prst="line">
            <a:avLst/>
          </a:prstGeom>
          <a:noFill/>
          <a:ln w="19050">
            <a:solidFill>
              <a:schemeClr val="tx1"/>
            </a:solidFill>
            <a:round/>
            <a:headEnd/>
            <a:tailEnd/>
          </a:ln>
        </p:spPr>
        <p:txBody>
          <a:bodyPr wrap="none"/>
          <a:lstStyle/>
          <a:p>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1"/>
          </p:nvPr>
        </p:nvSpPr>
        <p:spPr>
          <a:noFill/>
        </p:spPr>
        <p:txBody>
          <a:bodyPr/>
          <a:lstStyle/>
          <a:p>
            <a:r>
              <a:rPr lang="en-US"/>
              <a:t>Computer Architecture BCA 203 by Ruby Dahiya</a:t>
            </a:r>
          </a:p>
        </p:txBody>
      </p:sp>
      <p:sp>
        <p:nvSpPr>
          <p:cNvPr id="8195" name="Slide Number Placeholder 3"/>
          <p:cNvSpPr>
            <a:spLocks noGrp="1"/>
          </p:cNvSpPr>
          <p:nvPr>
            <p:ph type="sldNum" sz="quarter" idx="12"/>
          </p:nvPr>
        </p:nvSpPr>
        <p:spPr>
          <a:noFill/>
        </p:spPr>
        <p:txBody>
          <a:bodyPr/>
          <a:lstStyle/>
          <a:p>
            <a:fld id="{6890AC90-67B9-4C38-87E6-3C7A5EA1180D}" type="slidenum">
              <a:rPr lang="en-US" smtClean="0"/>
              <a:pPr/>
              <a:t>51</a:t>
            </a:fld>
            <a:endParaRPr lang="en-US"/>
          </a:p>
        </p:txBody>
      </p:sp>
      <p:sp>
        <p:nvSpPr>
          <p:cNvPr id="8196" name="Rectangle 2"/>
          <p:cNvSpPr>
            <a:spLocks noGrp="1" noChangeArrowheads="1"/>
          </p:cNvSpPr>
          <p:nvPr>
            <p:ph type="title" idx="4294967295"/>
          </p:nvPr>
        </p:nvSpPr>
        <p:spPr>
          <a:xfrm>
            <a:off x="0" y="303213"/>
            <a:ext cx="9144000" cy="544512"/>
          </a:xfrm>
          <a:noFill/>
        </p:spPr>
        <p:txBody>
          <a:bodyPr lIns="63500" tIns="25400" rIns="63500" bIns="25400" anchor="t">
            <a:spAutoFit/>
          </a:bodyPr>
          <a:lstStyle/>
          <a:p>
            <a:pPr eaLnBrk="1" hangingPunct="1"/>
            <a:r>
              <a:rPr lang="en-US" altLang="ko-KR" sz="3200" b="1">
                <a:solidFill>
                  <a:srgbClr val="FF0000"/>
                </a:solidFill>
                <a:latin typeface="Times New Roman" pitchFamily="18" charset="0"/>
                <a:ea typeface="굴림" pitchFamily="50" charset="-127"/>
              </a:rPr>
              <a:t>Selective Complement</a:t>
            </a:r>
          </a:p>
        </p:txBody>
      </p:sp>
      <p:sp>
        <p:nvSpPr>
          <p:cNvPr id="8197" name="Rectangle 4"/>
          <p:cNvSpPr>
            <a:spLocks noGrp="1" noChangeArrowheads="1"/>
          </p:cNvSpPr>
          <p:nvPr>
            <p:ph type="body" idx="4294967295"/>
          </p:nvPr>
        </p:nvSpPr>
        <p:spPr>
          <a:xfrm>
            <a:off x="533400" y="1143000"/>
            <a:ext cx="7981950" cy="3981450"/>
          </a:xfrm>
        </p:spPr>
        <p:txBody>
          <a:bodyPr>
            <a:normAutofit lnSpcReduction="10000"/>
          </a:bodyPr>
          <a:lstStyle/>
          <a:p>
            <a:pPr marL="285750" indent="-285750" defTabSz="762000" eaLnBrk="1" hangingPunct="1"/>
            <a:r>
              <a:rPr lang="en-US" altLang="ko-KR" sz="2400">
                <a:latin typeface="Times New Roman" pitchFamily="18" charset="0"/>
                <a:ea typeface="굴림" pitchFamily="50" charset="-127"/>
                <a:sym typeface="Symbol" pitchFamily="18" charset="2"/>
              </a:rPr>
              <a:t>In a selective complement operation, the bit pattern in B is used to </a:t>
            </a:r>
            <a:r>
              <a:rPr lang="en-US" altLang="ko-KR" sz="2400" i="1">
                <a:latin typeface="Times New Roman" pitchFamily="18" charset="0"/>
                <a:ea typeface="굴림" pitchFamily="50" charset="-127"/>
                <a:sym typeface="Symbol" pitchFamily="18" charset="2"/>
              </a:rPr>
              <a:t>complement</a:t>
            </a:r>
            <a:r>
              <a:rPr lang="en-US" altLang="ko-KR" sz="2400">
                <a:latin typeface="Times New Roman" pitchFamily="18" charset="0"/>
                <a:ea typeface="굴림" pitchFamily="50" charset="-127"/>
                <a:sym typeface="Symbol" pitchFamily="18" charset="2"/>
              </a:rPr>
              <a:t> certain bits in A 		</a:t>
            </a:r>
            <a:endParaRPr lang="en-US" altLang="ko-KR" sz="2400">
              <a:latin typeface="Times New Roman" pitchFamily="18" charset="0"/>
              <a:ea typeface="굴림" pitchFamily="50" charset="-127"/>
            </a:endParaRPr>
          </a:p>
          <a:p>
            <a:pPr marL="285750" indent="-285750" defTabSz="762000" eaLnBrk="1" hangingPunct="1"/>
            <a:endParaRPr lang="en-US" altLang="ko-KR" sz="2400">
              <a:latin typeface="Times New Roman" pitchFamily="18" charset="0"/>
              <a:ea typeface="굴림" pitchFamily="50" charset="-127"/>
            </a:endParaRPr>
          </a:p>
          <a:p>
            <a:pPr marL="285750" indent="-285750" defTabSz="762000" eaLnBrk="1" hangingPunct="1">
              <a:buFontTx/>
              <a:buNone/>
            </a:pPr>
            <a:r>
              <a:rPr lang="en-US" altLang="ko-KR" sz="2400">
                <a:latin typeface="Times New Roman" pitchFamily="18" charset="0"/>
                <a:ea typeface="굴림" pitchFamily="50" charset="-127"/>
              </a:rPr>
              <a:t>			1 1 0 0	A</a:t>
            </a:r>
            <a:r>
              <a:rPr lang="en-US" altLang="ko-KR" sz="2400" baseline="-25000">
                <a:latin typeface="Times New Roman" pitchFamily="18" charset="0"/>
                <a:ea typeface="굴림" pitchFamily="50" charset="-127"/>
              </a:rPr>
              <a:t>t</a:t>
            </a:r>
          </a:p>
          <a:p>
            <a:pPr marL="285750" indent="-285750" defTabSz="762000" eaLnBrk="1" hangingPunct="1">
              <a:buFontTx/>
              <a:buNone/>
            </a:pPr>
            <a:r>
              <a:rPr lang="en-US" altLang="ko-KR" sz="2400">
                <a:latin typeface="Times New Roman" pitchFamily="18" charset="0"/>
                <a:ea typeface="굴림" pitchFamily="50" charset="-127"/>
              </a:rPr>
              <a:t>			1 0 1 0	B</a:t>
            </a:r>
          </a:p>
          <a:p>
            <a:pPr marL="285750" indent="-285750" defTabSz="762000" eaLnBrk="1" hangingPunct="1">
              <a:buFontTx/>
              <a:buNone/>
            </a:pPr>
            <a:r>
              <a:rPr lang="en-US" altLang="ko-KR" sz="2400">
                <a:latin typeface="Times New Roman" pitchFamily="18" charset="0"/>
                <a:ea typeface="굴림" pitchFamily="50" charset="-127"/>
              </a:rPr>
              <a:t>			0 1 1 0	A</a:t>
            </a:r>
            <a:r>
              <a:rPr lang="en-US" altLang="ko-KR" sz="2400" baseline="-25000">
                <a:latin typeface="Times New Roman" pitchFamily="18" charset="0"/>
                <a:ea typeface="굴림" pitchFamily="50" charset="-127"/>
              </a:rPr>
              <a:t>t+1	 </a:t>
            </a:r>
            <a:r>
              <a:rPr lang="en-US" altLang="ko-KR" sz="2400">
                <a:latin typeface="Times New Roman" pitchFamily="18" charset="0"/>
                <a:ea typeface="굴림" pitchFamily="50" charset="-127"/>
                <a:sym typeface="Symbol" pitchFamily="18" charset="2"/>
              </a:rPr>
              <a:t>(</a:t>
            </a:r>
            <a:r>
              <a:rPr lang="en-US" altLang="ko-KR" sz="2400">
                <a:latin typeface="Times New Roman" pitchFamily="18" charset="0"/>
                <a:ea typeface="굴림" pitchFamily="50" charset="-127"/>
              </a:rPr>
              <a:t>A </a:t>
            </a:r>
            <a:r>
              <a:rPr lang="en-US" altLang="ko-KR" sz="2400">
                <a:latin typeface="Times New Roman" pitchFamily="18" charset="0"/>
                <a:ea typeface="굴림" pitchFamily="50" charset="-127"/>
                <a:sym typeface="Symbol" pitchFamily="18" charset="2"/>
              </a:rPr>
              <a:t> </a:t>
            </a:r>
            <a:r>
              <a:rPr lang="en-US" altLang="ko-KR" sz="2400">
                <a:latin typeface="Times New Roman" pitchFamily="18" charset="0"/>
                <a:ea typeface="굴림" pitchFamily="50" charset="-127"/>
              </a:rPr>
              <a:t>A </a:t>
            </a:r>
            <a:r>
              <a:rPr lang="en-US" altLang="ko-KR" sz="2400">
                <a:latin typeface="Times New Roman" pitchFamily="18" charset="0"/>
                <a:ea typeface="굴림" pitchFamily="50" charset="-127"/>
                <a:sym typeface="Symbol" pitchFamily="18" charset="2"/>
              </a:rPr>
              <a:t></a:t>
            </a:r>
            <a:r>
              <a:rPr lang="en-US" altLang="ko-KR" sz="2400">
                <a:latin typeface="Times New Roman" pitchFamily="18" charset="0"/>
                <a:ea typeface="굴림" pitchFamily="50" charset="-127"/>
              </a:rPr>
              <a:t> B)</a:t>
            </a:r>
            <a:endParaRPr lang="en-US" altLang="ko-KR" sz="2400" baseline="-25000">
              <a:latin typeface="Times New Roman" pitchFamily="18" charset="0"/>
              <a:ea typeface="굴림" pitchFamily="50" charset="-127"/>
            </a:endParaRPr>
          </a:p>
          <a:p>
            <a:pPr marL="285750" indent="-285750" defTabSz="762000" eaLnBrk="1" hangingPunct="1">
              <a:buFontTx/>
              <a:buNone/>
            </a:pPr>
            <a:endParaRPr lang="en-US" altLang="ko-KR" sz="2400" baseline="-25000">
              <a:latin typeface="Times New Roman" pitchFamily="18" charset="0"/>
              <a:ea typeface="굴림" pitchFamily="50" charset="-127"/>
            </a:endParaRPr>
          </a:p>
          <a:p>
            <a:pPr marL="285750" indent="-285750" defTabSz="762000" eaLnBrk="1" hangingPunct="1"/>
            <a:r>
              <a:rPr lang="en-US" altLang="ko-KR" sz="2400">
                <a:latin typeface="Times New Roman" pitchFamily="18" charset="0"/>
                <a:ea typeface="굴림" pitchFamily="50" charset="-127"/>
              </a:rPr>
              <a:t>If a bit in B is set to 1, that same position in A gets complemented from its original value, otherwise it is unchanged</a:t>
            </a:r>
          </a:p>
        </p:txBody>
      </p:sp>
      <p:sp>
        <p:nvSpPr>
          <p:cNvPr id="8198" name="Line 5"/>
          <p:cNvSpPr>
            <a:spLocks noChangeShapeType="1"/>
          </p:cNvSpPr>
          <p:nvPr/>
        </p:nvSpPr>
        <p:spPr bwMode="auto">
          <a:xfrm>
            <a:off x="1905000" y="3352800"/>
            <a:ext cx="2295525" cy="0"/>
          </a:xfrm>
          <a:prstGeom prst="line">
            <a:avLst/>
          </a:prstGeom>
          <a:noFill/>
          <a:ln w="19050">
            <a:solidFill>
              <a:schemeClr val="tx1"/>
            </a:solidFill>
            <a:round/>
            <a:headEnd/>
            <a:tailEnd/>
          </a:ln>
        </p:spPr>
        <p:txBody>
          <a:bodyPr wrap="none"/>
          <a:lstStyle/>
          <a:p>
            <a:endParaRPr lang="en-US"/>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p:cNvSpPr>
            <a:spLocks noGrp="1"/>
          </p:cNvSpPr>
          <p:nvPr>
            <p:ph type="ftr" sz="quarter" idx="11"/>
          </p:nvPr>
        </p:nvSpPr>
        <p:spPr>
          <a:noFill/>
        </p:spPr>
        <p:txBody>
          <a:bodyPr/>
          <a:lstStyle/>
          <a:p>
            <a:r>
              <a:rPr lang="en-US"/>
              <a:t>Computer Architecture BCA 203 by Ruby Dahiya</a:t>
            </a:r>
          </a:p>
        </p:txBody>
      </p:sp>
      <p:sp>
        <p:nvSpPr>
          <p:cNvPr id="9219" name="Slide Number Placeholder 3"/>
          <p:cNvSpPr>
            <a:spLocks noGrp="1"/>
          </p:cNvSpPr>
          <p:nvPr>
            <p:ph type="sldNum" sz="quarter" idx="12"/>
          </p:nvPr>
        </p:nvSpPr>
        <p:spPr>
          <a:noFill/>
        </p:spPr>
        <p:txBody>
          <a:bodyPr/>
          <a:lstStyle/>
          <a:p>
            <a:fld id="{40AD8E48-3C52-484D-B4CC-BEBE95FE4F46}" type="slidenum">
              <a:rPr lang="en-US" smtClean="0"/>
              <a:pPr/>
              <a:t>52</a:t>
            </a:fld>
            <a:endParaRPr lang="en-US"/>
          </a:p>
        </p:txBody>
      </p:sp>
      <p:sp>
        <p:nvSpPr>
          <p:cNvPr id="9220" name="Rectangle 2"/>
          <p:cNvSpPr>
            <a:spLocks noGrp="1" noChangeArrowheads="1"/>
          </p:cNvSpPr>
          <p:nvPr>
            <p:ph type="title" idx="4294967295"/>
          </p:nvPr>
        </p:nvSpPr>
        <p:spPr>
          <a:xfrm>
            <a:off x="0" y="303213"/>
            <a:ext cx="9144000" cy="544512"/>
          </a:xfrm>
          <a:noFill/>
        </p:spPr>
        <p:txBody>
          <a:bodyPr lIns="63500" tIns="25400" rIns="63500" bIns="25400" anchor="t">
            <a:spAutoFit/>
          </a:bodyPr>
          <a:lstStyle/>
          <a:p>
            <a:pPr eaLnBrk="1" hangingPunct="1"/>
            <a:r>
              <a:rPr lang="en-US" altLang="ko-KR" sz="3200" b="1">
                <a:solidFill>
                  <a:srgbClr val="FF0000"/>
                </a:solidFill>
                <a:latin typeface="Times New Roman" pitchFamily="18" charset="0"/>
                <a:ea typeface="굴림" pitchFamily="50" charset="-127"/>
              </a:rPr>
              <a:t>Selective Clear</a:t>
            </a:r>
          </a:p>
        </p:txBody>
      </p:sp>
      <p:sp>
        <p:nvSpPr>
          <p:cNvPr id="9221" name="Rectangle 4"/>
          <p:cNvSpPr>
            <a:spLocks noGrp="1" noChangeArrowheads="1"/>
          </p:cNvSpPr>
          <p:nvPr>
            <p:ph type="body" idx="4294967295"/>
          </p:nvPr>
        </p:nvSpPr>
        <p:spPr>
          <a:xfrm>
            <a:off x="533400" y="1295400"/>
            <a:ext cx="7886700" cy="4106863"/>
          </a:xfrm>
        </p:spPr>
        <p:txBody>
          <a:bodyPr/>
          <a:lstStyle/>
          <a:p>
            <a:pPr marL="285750" indent="-285750" defTabSz="762000" eaLnBrk="1" hangingPunct="1"/>
            <a:r>
              <a:rPr lang="en-US" altLang="ko-KR" sz="2400">
                <a:latin typeface="Times New Roman" pitchFamily="18" charset="0"/>
                <a:ea typeface="굴림" pitchFamily="50" charset="-127"/>
                <a:sym typeface="Symbol" pitchFamily="18" charset="2"/>
              </a:rPr>
              <a:t>In a selective clear operation, the bit pattern in B is used to </a:t>
            </a:r>
            <a:r>
              <a:rPr lang="en-US" altLang="ko-KR" sz="2400" i="1">
                <a:latin typeface="Times New Roman" pitchFamily="18" charset="0"/>
                <a:ea typeface="굴림" pitchFamily="50" charset="-127"/>
                <a:sym typeface="Symbol" pitchFamily="18" charset="2"/>
              </a:rPr>
              <a:t>clear</a:t>
            </a:r>
            <a:r>
              <a:rPr lang="en-US" altLang="ko-KR" sz="2400">
                <a:latin typeface="Times New Roman" pitchFamily="18" charset="0"/>
                <a:ea typeface="굴림" pitchFamily="50" charset="-127"/>
                <a:sym typeface="Symbol" pitchFamily="18" charset="2"/>
              </a:rPr>
              <a:t> certain bits in A 		</a:t>
            </a:r>
            <a:endParaRPr lang="en-US" altLang="ko-KR" sz="2400">
              <a:latin typeface="Times New Roman" pitchFamily="18" charset="0"/>
              <a:ea typeface="굴림" pitchFamily="50" charset="-127"/>
            </a:endParaRPr>
          </a:p>
          <a:p>
            <a:pPr marL="285750" indent="-285750" defTabSz="762000" eaLnBrk="1" hangingPunct="1"/>
            <a:endParaRPr lang="en-US" altLang="ko-KR" sz="2400">
              <a:latin typeface="Times New Roman" pitchFamily="18" charset="0"/>
              <a:ea typeface="굴림" pitchFamily="50" charset="-127"/>
            </a:endParaRPr>
          </a:p>
          <a:p>
            <a:pPr marL="285750" indent="-285750" defTabSz="762000" eaLnBrk="1" hangingPunct="1">
              <a:buFontTx/>
              <a:buNone/>
            </a:pPr>
            <a:r>
              <a:rPr lang="en-US" altLang="ko-KR" sz="2400">
                <a:latin typeface="Times New Roman" pitchFamily="18" charset="0"/>
                <a:ea typeface="굴림" pitchFamily="50" charset="-127"/>
              </a:rPr>
              <a:t>			1 1 0 0	A</a:t>
            </a:r>
            <a:r>
              <a:rPr lang="en-US" altLang="ko-KR" sz="2400" baseline="-25000">
                <a:latin typeface="Times New Roman" pitchFamily="18" charset="0"/>
                <a:ea typeface="굴림" pitchFamily="50" charset="-127"/>
              </a:rPr>
              <a:t>t</a:t>
            </a:r>
          </a:p>
          <a:p>
            <a:pPr marL="285750" indent="-285750" defTabSz="762000" eaLnBrk="1" hangingPunct="1">
              <a:buFontTx/>
              <a:buNone/>
            </a:pPr>
            <a:r>
              <a:rPr lang="en-US" altLang="ko-KR" sz="2400">
                <a:latin typeface="Times New Roman" pitchFamily="18" charset="0"/>
                <a:ea typeface="굴림" pitchFamily="50" charset="-127"/>
              </a:rPr>
              <a:t>			1 0 1 0	B</a:t>
            </a:r>
          </a:p>
          <a:p>
            <a:pPr marL="285750" indent="-285750" defTabSz="762000" eaLnBrk="1" hangingPunct="1">
              <a:buFontTx/>
              <a:buNone/>
            </a:pPr>
            <a:r>
              <a:rPr lang="en-US" altLang="ko-KR" sz="2400">
                <a:latin typeface="Times New Roman" pitchFamily="18" charset="0"/>
                <a:ea typeface="굴림" pitchFamily="50" charset="-127"/>
              </a:rPr>
              <a:t>			0 1 0 0	A</a:t>
            </a:r>
            <a:r>
              <a:rPr lang="en-US" altLang="ko-KR" sz="2400" baseline="-25000">
                <a:latin typeface="Times New Roman" pitchFamily="18" charset="0"/>
                <a:ea typeface="굴림" pitchFamily="50" charset="-127"/>
              </a:rPr>
              <a:t>t+1	 </a:t>
            </a:r>
            <a:r>
              <a:rPr lang="en-US" altLang="ko-KR" sz="2400">
                <a:latin typeface="Times New Roman" pitchFamily="18" charset="0"/>
                <a:ea typeface="굴림" pitchFamily="50" charset="-127"/>
                <a:sym typeface="Symbol" pitchFamily="18" charset="2"/>
              </a:rPr>
              <a:t>(</a:t>
            </a:r>
            <a:r>
              <a:rPr lang="en-US" altLang="ko-KR" sz="2400">
                <a:latin typeface="Times New Roman" pitchFamily="18" charset="0"/>
                <a:ea typeface="굴림" pitchFamily="50" charset="-127"/>
              </a:rPr>
              <a:t>A </a:t>
            </a:r>
            <a:r>
              <a:rPr lang="en-US" altLang="ko-KR" sz="2400">
                <a:latin typeface="Times New Roman" pitchFamily="18" charset="0"/>
                <a:ea typeface="굴림" pitchFamily="50" charset="-127"/>
                <a:sym typeface="Symbol" pitchFamily="18" charset="2"/>
              </a:rPr>
              <a:t> </a:t>
            </a:r>
            <a:r>
              <a:rPr lang="en-US" altLang="ko-KR" sz="2400">
                <a:latin typeface="Times New Roman" pitchFamily="18" charset="0"/>
                <a:ea typeface="굴림" pitchFamily="50" charset="-127"/>
              </a:rPr>
              <a:t>A </a:t>
            </a:r>
            <a:r>
              <a:rPr lang="en-US" altLang="ko-KR" sz="2400">
                <a:latin typeface="Times New Roman" pitchFamily="18" charset="0"/>
                <a:ea typeface="굴림" pitchFamily="50" charset="-127"/>
                <a:sym typeface="Symbol" pitchFamily="18" charset="2"/>
              </a:rPr>
              <a:t></a:t>
            </a:r>
            <a:r>
              <a:rPr lang="en-US" altLang="ko-KR" sz="2400">
                <a:latin typeface="Times New Roman" pitchFamily="18" charset="0"/>
                <a:ea typeface="굴림" pitchFamily="50" charset="-127"/>
              </a:rPr>
              <a:t> B’)</a:t>
            </a:r>
            <a:endParaRPr lang="en-US" altLang="ko-KR" sz="2400" baseline="-25000">
              <a:latin typeface="Times New Roman" pitchFamily="18" charset="0"/>
              <a:ea typeface="굴림" pitchFamily="50" charset="-127"/>
            </a:endParaRPr>
          </a:p>
          <a:p>
            <a:pPr marL="285750" indent="-285750" defTabSz="762000" eaLnBrk="1" hangingPunct="1">
              <a:buFontTx/>
              <a:buNone/>
            </a:pPr>
            <a:endParaRPr lang="en-US" altLang="ko-KR" sz="2400" baseline="-25000">
              <a:latin typeface="Times New Roman" pitchFamily="18" charset="0"/>
              <a:ea typeface="굴림" pitchFamily="50" charset="-127"/>
            </a:endParaRPr>
          </a:p>
          <a:p>
            <a:pPr marL="285750" indent="-285750" defTabSz="762000" eaLnBrk="1" hangingPunct="1"/>
            <a:r>
              <a:rPr lang="en-US" altLang="ko-KR" sz="2400">
                <a:latin typeface="Times New Roman" pitchFamily="18" charset="0"/>
                <a:ea typeface="굴림" pitchFamily="50" charset="-127"/>
              </a:rPr>
              <a:t>If a bit in B is set to 1, that same position in A gets set to 0, otherwise it is unchanged</a:t>
            </a:r>
          </a:p>
          <a:p>
            <a:pPr marL="285750" indent="-285750" defTabSz="762000" eaLnBrk="1" hangingPunct="1"/>
            <a:endParaRPr lang="en-US" altLang="ko-KR" sz="2400">
              <a:latin typeface="Times New Roman" pitchFamily="18" charset="0"/>
              <a:ea typeface="굴림" pitchFamily="50" charset="-127"/>
            </a:endParaRPr>
          </a:p>
        </p:txBody>
      </p:sp>
      <p:sp>
        <p:nvSpPr>
          <p:cNvPr id="9222" name="Line 5"/>
          <p:cNvSpPr>
            <a:spLocks noChangeShapeType="1"/>
          </p:cNvSpPr>
          <p:nvPr/>
        </p:nvSpPr>
        <p:spPr bwMode="auto">
          <a:xfrm>
            <a:off x="1914525" y="3524250"/>
            <a:ext cx="2295525" cy="0"/>
          </a:xfrm>
          <a:prstGeom prst="line">
            <a:avLst/>
          </a:prstGeom>
          <a:noFill/>
          <a:ln w="19050">
            <a:solidFill>
              <a:schemeClr val="tx1"/>
            </a:solidFill>
            <a:round/>
            <a:headEnd/>
            <a:tailEnd/>
          </a:ln>
        </p:spPr>
        <p:txBody>
          <a:bodyPr wrap="none"/>
          <a:lstStyle/>
          <a:p>
            <a:endParaRPr lang="en-US"/>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2"/>
          <p:cNvSpPr>
            <a:spLocks noGrp="1"/>
          </p:cNvSpPr>
          <p:nvPr>
            <p:ph type="ftr" sz="quarter" idx="11"/>
          </p:nvPr>
        </p:nvSpPr>
        <p:spPr>
          <a:noFill/>
        </p:spPr>
        <p:txBody>
          <a:bodyPr/>
          <a:lstStyle/>
          <a:p>
            <a:r>
              <a:rPr lang="en-US"/>
              <a:t>Computer Architecture BCA 203 by Ruby Dahiya</a:t>
            </a:r>
          </a:p>
        </p:txBody>
      </p:sp>
      <p:sp>
        <p:nvSpPr>
          <p:cNvPr id="10243" name="Slide Number Placeholder 3"/>
          <p:cNvSpPr>
            <a:spLocks noGrp="1"/>
          </p:cNvSpPr>
          <p:nvPr>
            <p:ph type="sldNum" sz="quarter" idx="12"/>
          </p:nvPr>
        </p:nvSpPr>
        <p:spPr>
          <a:noFill/>
        </p:spPr>
        <p:txBody>
          <a:bodyPr/>
          <a:lstStyle/>
          <a:p>
            <a:fld id="{68B8A7F5-2CDA-45D0-B747-525C3AF8EEE8}" type="slidenum">
              <a:rPr lang="en-US" smtClean="0"/>
              <a:pPr/>
              <a:t>53</a:t>
            </a:fld>
            <a:endParaRPr lang="en-US"/>
          </a:p>
        </p:txBody>
      </p:sp>
      <p:sp>
        <p:nvSpPr>
          <p:cNvPr id="10244" name="Rectangle 2"/>
          <p:cNvSpPr>
            <a:spLocks noGrp="1" noChangeArrowheads="1"/>
          </p:cNvSpPr>
          <p:nvPr>
            <p:ph type="title" idx="4294967295"/>
          </p:nvPr>
        </p:nvSpPr>
        <p:spPr>
          <a:xfrm>
            <a:off x="0" y="303213"/>
            <a:ext cx="9144000" cy="544512"/>
          </a:xfrm>
          <a:noFill/>
        </p:spPr>
        <p:txBody>
          <a:bodyPr lIns="63500" tIns="25400" rIns="63500" bIns="25400" anchor="t">
            <a:spAutoFit/>
          </a:bodyPr>
          <a:lstStyle/>
          <a:p>
            <a:pPr eaLnBrk="1" hangingPunct="1"/>
            <a:r>
              <a:rPr lang="en-US" altLang="ko-KR" sz="3200" b="1">
                <a:solidFill>
                  <a:srgbClr val="FF0000"/>
                </a:solidFill>
                <a:latin typeface="Times New Roman" pitchFamily="18" charset="0"/>
                <a:ea typeface="굴림" pitchFamily="50" charset="-127"/>
              </a:rPr>
              <a:t>Mask Operation</a:t>
            </a:r>
          </a:p>
        </p:txBody>
      </p:sp>
      <p:sp>
        <p:nvSpPr>
          <p:cNvPr id="10245" name="Rectangle 4"/>
          <p:cNvSpPr>
            <a:spLocks noGrp="1" noChangeArrowheads="1"/>
          </p:cNvSpPr>
          <p:nvPr>
            <p:ph type="body" idx="4294967295"/>
          </p:nvPr>
        </p:nvSpPr>
        <p:spPr>
          <a:xfrm>
            <a:off x="609600" y="1295400"/>
            <a:ext cx="7886700" cy="3733800"/>
          </a:xfrm>
        </p:spPr>
        <p:txBody>
          <a:bodyPr/>
          <a:lstStyle/>
          <a:p>
            <a:pPr marL="285750" indent="-285750" defTabSz="762000" eaLnBrk="1" hangingPunct="1"/>
            <a:r>
              <a:rPr lang="en-US" altLang="ko-KR" sz="2400">
                <a:latin typeface="Times New Roman" pitchFamily="18" charset="0"/>
                <a:ea typeface="굴림" pitchFamily="50" charset="-127"/>
                <a:sym typeface="Symbol" pitchFamily="18" charset="2"/>
              </a:rPr>
              <a:t>In a mask operation, the bit pattern in B is used to </a:t>
            </a:r>
            <a:r>
              <a:rPr lang="en-US" altLang="ko-KR" sz="2400" i="1">
                <a:latin typeface="Times New Roman" pitchFamily="18" charset="0"/>
                <a:ea typeface="굴림" pitchFamily="50" charset="-127"/>
                <a:sym typeface="Symbol" pitchFamily="18" charset="2"/>
              </a:rPr>
              <a:t>clear</a:t>
            </a:r>
            <a:r>
              <a:rPr lang="en-US" altLang="ko-KR" sz="2400">
                <a:latin typeface="Times New Roman" pitchFamily="18" charset="0"/>
                <a:ea typeface="굴림" pitchFamily="50" charset="-127"/>
                <a:sym typeface="Symbol" pitchFamily="18" charset="2"/>
              </a:rPr>
              <a:t> certain bits in A 		</a:t>
            </a:r>
            <a:endParaRPr lang="en-US" altLang="ko-KR" sz="2400">
              <a:latin typeface="Times New Roman" pitchFamily="18" charset="0"/>
              <a:ea typeface="굴림" pitchFamily="50" charset="-127"/>
            </a:endParaRPr>
          </a:p>
          <a:p>
            <a:pPr marL="285750" indent="-285750" defTabSz="762000" eaLnBrk="1" hangingPunct="1"/>
            <a:endParaRPr lang="en-US" altLang="ko-KR" sz="2400">
              <a:latin typeface="Times New Roman" pitchFamily="18" charset="0"/>
              <a:ea typeface="굴림" pitchFamily="50" charset="-127"/>
            </a:endParaRPr>
          </a:p>
          <a:p>
            <a:pPr marL="285750" indent="-285750" defTabSz="762000" eaLnBrk="1" hangingPunct="1">
              <a:buFontTx/>
              <a:buNone/>
            </a:pPr>
            <a:r>
              <a:rPr lang="en-US" altLang="ko-KR" sz="2400">
                <a:latin typeface="Times New Roman" pitchFamily="18" charset="0"/>
                <a:ea typeface="굴림" pitchFamily="50" charset="-127"/>
              </a:rPr>
              <a:t>			1 1 0 0	A</a:t>
            </a:r>
            <a:r>
              <a:rPr lang="en-US" altLang="ko-KR" sz="2400" baseline="-25000">
                <a:latin typeface="Times New Roman" pitchFamily="18" charset="0"/>
                <a:ea typeface="굴림" pitchFamily="50" charset="-127"/>
              </a:rPr>
              <a:t>t</a:t>
            </a:r>
          </a:p>
          <a:p>
            <a:pPr marL="285750" indent="-285750" defTabSz="762000" eaLnBrk="1" hangingPunct="1">
              <a:buFontTx/>
              <a:buNone/>
            </a:pPr>
            <a:r>
              <a:rPr lang="en-US" altLang="ko-KR" sz="2400">
                <a:latin typeface="Times New Roman" pitchFamily="18" charset="0"/>
                <a:ea typeface="굴림" pitchFamily="50" charset="-127"/>
              </a:rPr>
              <a:t>			1 0 1 0	B</a:t>
            </a:r>
          </a:p>
          <a:p>
            <a:pPr marL="285750" indent="-285750" defTabSz="762000" eaLnBrk="1" hangingPunct="1">
              <a:buFontTx/>
              <a:buNone/>
            </a:pPr>
            <a:r>
              <a:rPr lang="en-US" altLang="ko-KR" sz="2400">
                <a:latin typeface="Times New Roman" pitchFamily="18" charset="0"/>
                <a:ea typeface="굴림" pitchFamily="50" charset="-127"/>
              </a:rPr>
              <a:t>			1 0 0 0	A</a:t>
            </a:r>
            <a:r>
              <a:rPr lang="en-US" altLang="ko-KR" sz="2400" baseline="-25000">
                <a:latin typeface="Times New Roman" pitchFamily="18" charset="0"/>
                <a:ea typeface="굴림" pitchFamily="50" charset="-127"/>
              </a:rPr>
              <a:t>t+1	 </a:t>
            </a:r>
            <a:r>
              <a:rPr lang="en-US" altLang="ko-KR" sz="2400">
                <a:latin typeface="Times New Roman" pitchFamily="18" charset="0"/>
                <a:ea typeface="굴림" pitchFamily="50" charset="-127"/>
                <a:sym typeface="Symbol" pitchFamily="18" charset="2"/>
              </a:rPr>
              <a:t>(</a:t>
            </a:r>
            <a:r>
              <a:rPr lang="en-US" altLang="ko-KR" sz="2400">
                <a:latin typeface="Times New Roman" pitchFamily="18" charset="0"/>
                <a:ea typeface="굴림" pitchFamily="50" charset="-127"/>
              </a:rPr>
              <a:t>A </a:t>
            </a:r>
            <a:r>
              <a:rPr lang="en-US" altLang="ko-KR" sz="2400">
                <a:latin typeface="Times New Roman" pitchFamily="18" charset="0"/>
                <a:ea typeface="굴림" pitchFamily="50" charset="-127"/>
                <a:sym typeface="Symbol" pitchFamily="18" charset="2"/>
              </a:rPr>
              <a:t> </a:t>
            </a:r>
            <a:r>
              <a:rPr lang="en-US" altLang="ko-KR" sz="2400">
                <a:latin typeface="Times New Roman" pitchFamily="18" charset="0"/>
                <a:ea typeface="굴림" pitchFamily="50" charset="-127"/>
              </a:rPr>
              <a:t>A </a:t>
            </a:r>
            <a:r>
              <a:rPr lang="en-US" altLang="ko-KR" sz="2400">
                <a:latin typeface="Times New Roman" pitchFamily="18" charset="0"/>
                <a:ea typeface="굴림" pitchFamily="50" charset="-127"/>
                <a:sym typeface="Symbol" pitchFamily="18" charset="2"/>
              </a:rPr>
              <a:t></a:t>
            </a:r>
            <a:r>
              <a:rPr lang="en-US" altLang="ko-KR" sz="2400">
                <a:latin typeface="Times New Roman" pitchFamily="18" charset="0"/>
                <a:ea typeface="굴림" pitchFamily="50" charset="-127"/>
              </a:rPr>
              <a:t> B)</a:t>
            </a:r>
            <a:endParaRPr lang="en-US" altLang="ko-KR" sz="2400" baseline="-25000">
              <a:latin typeface="Times New Roman" pitchFamily="18" charset="0"/>
              <a:ea typeface="굴림" pitchFamily="50" charset="-127"/>
            </a:endParaRPr>
          </a:p>
          <a:p>
            <a:pPr marL="285750" indent="-285750" defTabSz="762000" eaLnBrk="1" hangingPunct="1">
              <a:buFontTx/>
              <a:buNone/>
            </a:pPr>
            <a:endParaRPr lang="en-US" altLang="ko-KR" sz="2400" baseline="-25000">
              <a:latin typeface="Times New Roman" pitchFamily="18" charset="0"/>
              <a:ea typeface="굴림" pitchFamily="50" charset="-127"/>
            </a:endParaRPr>
          </a:p>
          <a:p>
            <a:pPr marL="285750" indent="-285750" defTabSz="762000" eaLnBrk="1" hangingPunct="1"/>
            <a:r>
              <a:rPr lang="en-US" altLang="ko-KR" sz="2400">
                <a:latin typeface="Times New Roman" pitchFamily="18" charset="0"/>
                <a:ea typeface="굴림" pitchFamily="50" charset="-127"/>
              </a:rPr>
              <a:t>If a bit in B is set to 0, that same position in A gets set to 0, otherwise it is unchanged</a:t>
            </a:r>
          </a:p>
        </p:txBody>
      </p:sp>
      <p:sp>
        <p:nvSpPr>
          <p:cNvPr id="10246" name="Line 5"/>
          <p:cNvSpPr>
            <a:spLocks noChangeShapeType="1"/>
          </p:cNvSpPr>
          <p:nvPr/>
        </p:nvSpPr>
        <p:spPr bwMode="auto">
          <a:xfrm>
            <a:off x="1914525" y="3524250"/>
            <a:ext cx="2295525" cy="0"/>
          </a:xfrm>
          <a:prstGeom prst="line">
            <a:avLst/>
          </a:prstGeom>
          <a:noFill/>
          <a:ln w="19050">
            <a:solidFill>
              <a:schemeClr val="tx1"/>
            </a:solidFill>
            <a:round/>
            <a:headEnd/>
            <a:tailEnd/>
          </a:ln>
        </p:spPr>
        <p:txBody>
          <a:bodyPr wrap="none"/>
          <a:lstStyle/>
          <a:p>
            <a:endParaRPr lang="en-US"/>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1"/>
          </p:nvPr>
        </p:nvSpPr>
        <p:spPr>
          <a:noFill/>
        </p:spPr>
        <p:txBody>
          <a:bodyPr/>
          <a:lstStyle/>
          <a:p>
            <a:r>
              <a:rPr lang="en-US"/>
              <a:t>Computer Architecture BCA 203 by Ruby Dahiya</a:t>
            </a:r>
          </a:p>
        </p:txBody>
      </p:sp>
      <p:sp>
        <p:nvSpPr>
          <p:cNvPr id="11267" name="Slide Number Placeholder 3"/>
          <p:cNvSpPr>
            <a:spLocks noGrp="1"/>
          </p:cNvSpPr>
          <p:nvPr>
            <p:ph type="sldNum" sz="quarter" idx="12"/>
          </p:nvPr>
        </p:nvSpPr>
        <p:spPr>
          <a:noFill/>
        </p:spPr>
        <p:txBody>
          <a:bodyPr/>
          <a:lstStyle/>
          <a:p>
            <a:fld id="{1016B5BB-514A-40D1-82CB-ECC04E2B3B5C}" type="slidenum">
              <a:rPr lang="en-US" smtClean="0"/>
              <a:pPr/>
              <a:t>54</a:t>
            </a:fld>
            <a:endParaRPr lang="en-US"/>
          </a:p>
        </p:txBody>
      </p:sp>
      <p:sp>
        <p:nvSpPr>
          <p:cNvPr id="11268" name="Rectangle 2"/>
          <p:cNvSpPr>
            <a:spLocks noGrp="1" noChangeArrowheads="1"/>
          </p:cNvSpPr>
          <p:nvPr>
            <p:ph type="title" idx="4294967295"/>
          </p:nvPr>
        </p:nvSpPr>
        <p:spPr>
          <a:xfrm>
            <a:off x="0" y="303213"/>
            <a:ext cx="9144000" cy="544512"/>
          </a:xfrm>
          <a:noFill/>
        </p:spPr>
        <p:txBody>
          <a:bodyPr lIns="63500" tIns="25400" rIns="63500" bIns="25400" anchor="t">
            <a:spAutoFit/>
          </a:bodyPr>
          <a:lstStyle/>
          <a:p>
            <a:pPr eaLnBrk="1" hangingPunct="1"/>
            <a:r>
              <a:rPr lang="en-US" altLang="ko-KR" sz="3200" b="1">
                <a:solidFill>
                  <a:srgbClr val="FF0000"/>
                </a:solidFill>
                <a:latin typeface="Times New Roman" pitchFamily="18" charset="0"/>
                <a:ea typeface="굴림" pitchFamily="50" charset="-127"/>
              </a:rPr>
              <a:t>Clear Operation</a:t>
            </a:r>
          </a:p>
        </p:txBody>
      </p:sp>
      <p:sp>
        <p:nvSpPr>
          <p:cNvPr id="11269" name="Rectangle 4"/>
          <p:cNvSpPr>
            <a:spLocks noGrp="1" noChangeArrowheads="1"/>
          </p:cNvSpPr>
          <p:nvPr>
            <p:ph type="body" idx="4294967295"/>
          </p:nvPr>
        </p:nvSpPr>
        <p:spPr>
          <a:xfrm>
            <a:off x="476250" y="1809750"/>
            <a:ext cx="7886700" cy="4002088"/>
          </a:xfrm>
        </p:spPr>
        <p:txBody>
          <a:bodyPr/>
          <a:lstStyle/>
          <a:p>
            <a:pPr marL="285750" indent="-285750" defTabSz="762000" eaLnBrk="1" hangingPunct="1"/>
            <a:r>
              <a:rPr lang="en-US" altLang="ko-KR" sz="2400">
                <a:latin typeface="Times New Roman" pitchFamily="18" charset="0"/>
                <a:ea typeface="굴림" pitchFamily="50" charset="-127"/>
                <a:sym typeface="Symbol" pitchFamily="18" charset="2"/>
              </a:rPr>
              <a:t>In a clear operation, if the bits in the same position in A and B are the same, they are cleared in A, otherwise they are set in A	</a:t>
            </a:r>
            <a:endParaRPr lang="en-US" altLang="ko-KR" sz="2400">
              <a:latin typeface="Times New Roman" pitchFamily="18" charset="0"/>
              <a:ea typeface="굴림" pitchFamily="50" charset="-127"/>
            </a:endParaRPr>
          </a:p>
          <a:p>
            <a:pPr marL="285750" indent="-285750" defTabSz="762000" eaLnBrk="1" hangingPunct="1"/>
            <a:endParaRPr lang="en-US" altLang="ko-KR" sz="2400">
              <a:latin typeface="Times New Roman" pitchFamily="18" charset="0"/>
              <a:ea typeface="굴림" pitchFamily="50" charset="-127"/>
            </a:endParaRPr>
          </a:p>
          <a:p>
            <a:pPr marL="285750" indent="-285750" defTabSz="762000" eaLnBrk="1" hangingPunct="1">
              <a:buFontTx/>
              <a:buNone/>
            </a:pPr>
            <a:r>
              <a:rPr lang="en-US" altLang="ko-KR" sz="2400">
                <a:latin typeface="Times New Roman" pitchFamily="18" charset="0"/>
                <a:ea typeface="굴림" pitchFamily="50" charset="-127"/>
              </a:rPr>
              <a:t>			1 1 0 0	A</a:t>
            </a:r>
            <a:r>
              <a:rPr lang="en-US" altLang="ko-KR" sz="2400" baseline="-25000">
                <a:latin typeface="Times New Roman" pitchFamily="18" charset="0"/>
                <a:ea typeface="굴림" pitchFamily="50" charset="-127"/>
              </a:rPr>
              <a:t>t</a:t>
            </a:r>
          </a:p>
          <a:p>
            <a:pPr marL="285750" indent="-285750" defTabSz="762000" eaLnBrk="1" hangingPunct="1">
              <a:buFontTx/>
              <a:buNone/>
            </a:pPr>
            <a:r>
              <a:rPr lang="en-US" altLang="ko-KR" sz="2400">
                <a:latin typeface="Times New Roman" pitchFamily="18" charset="0"/>
                <a:ea typeface="굴림" pitchFamily="50" charset="-127"/>
              </a:rPr>
              <a:t>			1 0 1 0	B</a:t>
            </a:r>
          </a:p>
          <a:p>
            <a:pPr marL="285750" indent="-285750" defTabSz="762000" eaLnBrk="1" hangingPunct="1">
              <a:buFontTx/>
              <a:buNone/>
            </a:pPr>
            <a:r>
              <a:rPr lang="en-US" altLang="ko-KR" sz="2400">
                <a:latin typeface="Times New Roman" pitchFamily="18" charset="0"/>
                <a:ea typeface="굴림" pitchFamily="50" charset="-127"/>
              </a:rPr>
              <a:t>			0 1 1 0	A</a:t>
            </a:r>
            <a:r>
              <a:rPr lang="en-US" altLang="ko-KR" sz="2400" baseline="-25000">
                <a:latin typeface="Times New Roman" pitchFamily="18" charset="0"/>
                <a:ea typeface="굴림" pitchFamily="50" charset="-127"/>
              </a:rPr>
              <a:t>t+1	 </a:t>
            </a:r>
            <a:r>
              <a:rPr lang="en-US" altLang="ko-KR" sz="2400">
                <a:latin typeface="Times New Roman" pitchFamily="18" charset="0"/>
                <a:ea typeface="굴림" pitchFamily="50" charset="-127"/>
                <a:sym typeface="Symbol" pitchFamily="18" charset="2"/>
              </a:rPr>
              <a:t>(</a:t>
            </a:r>
            <a:r>
              <a:rPr lang="en-US" altLang="ko-KR" sz="2400">
                <a:latin typeface="Times New Roman" pitchFamily="18" charset="0"/>
                <a:ea typeface="굴림" pitchFamily="50" charset="-127"/>
              </a:rPr>
              <a:t>A </a:t>
            </a:r>
            <a:r>
              <a:rPr lang="en-US" altLang="ko-KR" sz="2400">
                <a:latin typeface="Times New Roman" pitchFamily="18" charset="0"/>
                <a:ea typeface="굴림" pitchFamily="50" charset="-127"/>
                <a:sym typeface="Symbol" pitchFamily="18" charset="2"/>
              </a:rPr>
              <a:t> </a:t>
            </a:r>
            <a:r>
              <a:rPr lang="en-US" altLang="ko-KR" sz="2400">
                <a:latin typeface="Times New Roman" pitchFamily="18" charset="0"/>
                <a:ea typeface="굴림" pitchFamily="50" charset="-127"/>
              </a:rPr>
              <a:t>A </a:t>
            </a:r>
            <a:r>
              <a:rPr lang="en-US" altLang="ko-KR" sz="2400">
                <a:latin typeface="Times New Roman" pitchFamily="18" charset="0"/>
                <a:ea typeface="굴림" pitchFamily="50" charset="-127"/>
                <a:sym typeface="Symbol" pitchFamily="18" charset="2"/>
              </a:rPr>
              <a:t></a:t>
            </a:r>
            <a:r>
              <a:rPr lang="en-US" altLang="ko-KR" sz="2400">
                <a:latin typeface="Times New Roman" pitchFamily="18" charset="0"/>
                <a:ea typeface="굴림" pitchFamily="50" charset="-127"/>
              </a:rPr>
              <a:t> B)</a:t>
            </a:r>
            <a:endParaRPr lang="en-US" altLang="ko-KR" sz="2400" baseline="-25000">
              <a:latin typeface="Times New Roman" pitchFamily="18" charset="0"/>
              <a:ea typeface="굴림" pitchFamily="50" charset="-127"/>
            </a:endParaRPr>
          </a:p>
          <a:p>
            <a:pPr marL="285750" indent="-285750" defTabSz="762000" eaLnBrk="1" hangingPunct="1">
              <a:buFontTx/>
              <a:buNone/>
            </a:pPr>
            <a:endParaRPr lang="en-US" altLang="ko-KR" sz="2400" baseline="-25000">
              <a:latin typeface="Times New Roman" pitchFamily="18" charset="0"/>
              <a:ea typeface="굴림" pitchFamily="50" charset="-127"/>
            </a:endParaRPr>
          </a:p>
        </p:txBody>
      </p:sp>
      <p:sp>
        <p:nvSpPr>
          <p:cNvPr id="11270" name="Line 5"/>
          <p:cNvSpPr>
            <a:spLocks noChangeShapeType="1"/>
          </p:cNvSpPr>
          <p:nvPr/>
        </p:nvSpPr>
        <p:spPr bwMode="auto">
          <a:xfrm>
            <a:off x="1905000" y="4343400"/>
            <a:ext cx="2295525" cy="0"/>
          </a:xfrm>
          <a:prstGeom prst="line">
            <a:avLst/>
          </a:prstGeom>
          <a:noFill/>
          <a:ln w="19050">
            <a:solidFill>
              <a:schemeClr val="tx1"/>
            </a:solidFill>
            <a:round/>
            <a:headEnd/>
            <a:tailEnd/>
          </a:ln>
        </p:spPr>
        <p:txBody>
          <a:bodyPr wrap="none"/>
          <a:lstStyle/>
          <a:p>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p:cNvSpPr>
            <a:spLocks noGrp="1"/>
          </p:cNvSpPr>
          <p:nvPr>
            <p:ph type="ftr" sz="quarter" idx="11"/>
          </p:nvPr>
        </p:nvSpPr>
        <p:spPr>
          <a:noFill/>
        </p:spPr>
        <p:txBody>
          <a:bodyPr/>
          <a:lstStyle/>
          <a:p>
            <a:r>
              <a:rPr lang="en-US"/>
              <a:t>Computer Architecture BCA 203 by Ruby Dahiya</a:t>
            </a:r>
          </a:p>
        </p:txBody>
      </p:sp>
      <p:sp>
        <p:nvSpPr>
          <p:cNvPr id="12291" name="Slide Number Placeholder 3"/>
          <p:cNvSpPr>
            <a:spLocks noGrp="1"/>
          </p:cNvSpPr>
          <p:nvPr>
            <p:ph type="sldNum" sz="quarter" idx="12"/>
          </p:nvPr>
        </p:nvSpPr>
        <p:spPr>
          <a:noFill/>
        </p:spPr>
        <p:txBody>
          <a:bodyPr/>
          <a:lstStyle/>
          <a:p>
            <a:fld id="{09E57261-2EF0-41B8-A848-0BA48D4C2CBB}" type="slidenum">
              <a:rPr lang="en-US" smtClean="0"/>
              <a:pPr/>
              <a:t>55</a:t>
            </a:fld>
            <a:endParaRPr lang="en-US"/>
          </a:p>
        </p:txBody>
      </p:sp>
      <p:sp>
        <p:nvSpPr>
          <p:cNvPr id="12292" name="Rectangle 2"/>
          <p:cNvSpPr>
            <a:spLocks noGrp="1" noChangeArrowheads="1"/>
          </p:cNvSpPr>
          <p:nvPr>
            <p:ph type="title" idx="4294967295"/>
          </p:nvPr>
        </p:nvSpPr>
        <p:spPr>
          <a:xfrm>
            <a:off x="0" y="303213"/>
            <a:ext cx="9144000" cy="544512"/>
          </a:xfrm>
          <a:noFill/>
        </p:spPr>
        <p:txBody>
          <a:bodyPr lIns="63500" tIns="25400" rIns="63500" bIns="25400" anchor="t">
            <a:spAutoFit/>
          </a:bodyPr>
          <a:lstStyle/>
          <a:p>
            <a:pPr eaLnBrk="1" hangingPunct="1"/>
            <a:r>
              <a:rPr lang="en-US" altLang="ko-KR" sz="3200" b="1">
                <a:solidFill>
                  <a:srgbClr val="FF0000"/>
                </a:solidFill>
                <a:latin typeface="Times New Roman" pitchFamily="18" charset="0"/>
                <a:ea typeface="굴림" pitchFamily="50" charset="-127"/>
              </a:rPr>
              <a:t>Insert Operation</a:t>
            </a:r>
          </a:p>
        </p:txBody>
      </p:sp>
      <p:sp>
        <p:nvSpPr>
          <p:cNvPr id="12293" name="Rectangle 6"/>
          <p:cNvSpPr>
            <a:spLocks noGrp="1" noChangeArrowheads="1"/>
          </p:cNvSpPr>
          <p:nvPr>
            <p:ph type="body" idx="4294967295"/>
          </p:nvPr>
        </p:nvSpPr>
        <p:spPr>
          <a:xfrm>
            <a:off x="476250" y="914400"/>
            <a:ext cx="8286750" cy="4953000"/>
          </a:xfrm>
        </p:spPr>
        <p:txBody>
          <a:bodyPr/>
          <a:lstStyle/>
          <a:p>
            <a:pPr marL="285750" indent="-285750" defTabSz="762000" eaLnBrk="1" hangingPunct="1"/>
            <a:r>
              <a:rPr lang="en-US" altLang="ko-KR" sz="2400">
                <a:latin typeface="Times New Roman" pitchFamily="18" charset="0"/>
                <a:ea typeface="굴림" pitchFamily="50" charset="-127"/>
                <a:sym typeface="Symbol" pitchFamily="18" charset="2"/>
              </a:rPr>
              <a:t>An insert operation is used to introduce a specific bit pattern into A register, leaving the other bit positions unchanged</a:t>
            </a:r>
          </a:p>
          <a:p>
            <a:pPr marL="285750" indent="-285750" defTabSz="762000" eaLnBrk="1" hangingPunct="1"/>
            <a:r>
              <a:rPr lang="en-US" altLang="ko-KR" sz="2400">
                <a:latin typeface="Times New Roman" pitchFamily="18" charset="0"/>
                <a:ea typeface="굴림" pitchFamily="50" charset="-127"/>
                <a:sym typeface="Symbol" pitchFamily="18" charset="2"/>
              </a:rPr>
              <a:t>This is done as</a:t>
            </a:r>
          </a:p>
          <a:p>
            <a:pPr marL="685800" lvl="1" indent="-228600" defTabSz="762000" eaLnBrk="1" hangingPunct="1"/>
            <a:r>
              <a:rPr lang="en-US" altLang="ko-KR" sz="2400">
                <a:latin typeface="Times New Roman" pitchFamily="18" charset="0"/>
                <a:ea typeface="굴림" pitchFamily="50" charset="-127"/>
                <a:sym typeface="Symbol" pitchFamily="18" charset="2"/>
              </a:rPr>
              <a:t>A mask operation to clear the desired bit positions, followed by an OR operation to introduce the new bits into the desired positions</a:t>
            </a:r>
          </a:p>
          <a:p>
            <a:pPr marL="685800" lvl="1" indent="-228600" defTabSz="762000" eaLnBrk="1" hangingPunct="1"/>
            <a:r>
              <a:rPr lang="en-US" altLang="ko-KR" sz="2400">
                <a:latin typeface="Times New Roman" pitchFamily="18" charset="0"/>
                <a:ea typeface="굴림" pitchFamily="50" charset="-127"/>
                <a:sym typeface="Symbol" pitchFamily="18" charset="2"/>
              </a:rPr>
              <a:t>Example: Suppose you wanted to introduce 1010 into the low order four bits of A:1101 1000 1011 0001A (Original)			                  1101 1000 1011 </a:t>
            </a:r>
            <a:r>
              <a:rPr lang="en-US" altLang="ko-KR" sz="2400">
                <a:solidFill>
                  <a:schemeClr val="tx2"/>
                </a:solidFill>
                <a:latin typeface="Times New Roman" pitchFamily="18" charset="0"/>
                <a:ea typeface="굴림" pitchFamily="50" charset="-127"/>
                <a:sym typeface="Symbol" pitchFamily="18" charset="2"/>
              </a:rPr>
              <a:t>1010</a:t>
            </a:r>
            <a:r>
              <a:rPr lang="en-US" altLang="ko-KR" sz="2400">
                <a:latin typeface="Times New Roman" pitchFamily="18" charset="0"/>
                <a:ea typeface="굴림" pitchFamily="50" charset="-127"/>
                <a:sym typeface="Symbol" pitchFamily="18" charset="2"/>
              </a:rPr>
              <a:t>A (Desired)</a:t>
            </a:r>
          </a:p>
          <a:p>
            <a:pPr marL="685800" lvl="1" indent="-228600" defTabSz="762000" eaLnBrk="1" hangingPunct="1">
              <a:buFontTx/>
              <a:buNone/>
            </a:pPr>
            <a:r>
              <a:rPr lang="en-US" altLang="ko-KR" sz="2400">
                <a:latin typeface="Times New Roman" pitchFamily="18" charset="0"/>
                <a:ea typeface="굴림" pitchFamily="50" charset="-127"/>
                <a:sym typeface="Symbol" pitchFamily="18" charset="2"/>
              </a:rPr>
              <a:t>Solution: Mask original A with </a:t>
            </a:r>
            <a:r>
              <a:rPr lang="en-US" altLang="ko-KR" sz="2400">
                <a:latin typeface="Times New Roman" pitchFamily="18" charset="0"/>
                <a:ea typeface="굴림" pitchFamily="50" charset="-127"/>
              </a:rPr>
              <a:t>1111 1111 1111 0000, then 		add 0000 0000 0000 </a:t>
            </a:r>
            <a:r>
              <a:rPr lang="en-US" altLang="ko-KR" sz="2400">
                <a:solidFill>
                  <a:schemeClr val="tx2"/>
                </a:solidFill>
                <a:latin typeface="Times New Roman" pitchFamily="18" charset="0"/>
                <a:ea typeface="굴림" pitchFamily="50" charset="-127"/>
              </a:rPr>
              <a:t>1010 to intermediate result and 		we get</a:t>
            </a:r>
            <a:r>
              <a:rPr lang="en-US" altLang="ko-KR" sz="2400">
                <a:latin typeface="Times New Roman" pitchFamily="18" charset="0"/>
                <a:ea typeface="굴림" pitchFamily="50" charset="-127"/>
              </a:rPr>
              <a:t> the desired result.</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1676400"/>
            <a:ext cx="7772400" cy="1470025"/>
          </a:xfrm>
          <a:solidFill>
            <a:srgbClr val="00B0F0"/>
          </a:solidFill>
        </p:spPr>
        <p:txBody>
          <a:bodyPr/>
          <a:lstStyle/>
          <a:p>
            <a:pPr eaLnBrk="1" hangingPunct="1"/>
            <a:r>
              <a:rPr lang="en-US" b="1">
                <a:solidFill>
                  <a:srgbClr val="FF0000"/>
                </a:solidFill>
              </a:rPr>
              <a:t>Lecture - 5</a:t>
            </a:r>
          </a:p>
        </p:txBody>
      </p:sp>
      <p:sp>
        <p:nvSpPr>
          <p:cNvPr id="2051" name="Subtitle 2"/>
          <p:cNvSpPr>
            <a:spLocks noGrp="1"/>
          </p:cNvSpPr>
          <p:nvPr>
            <p:ph type="subTitle" idx="1"/>
          </p:nvPr>
        </p:nvSpPr>
        <p:spPr>
          <a:xfrm>
            <a:off x="685800" y="3886200"/>
            <a:ext cx="8229600" cy="1752600"/>
          </a:xfrm>
        </p:spPr>
        <p:txBody>
          <a:bodyPr/>
          <a:lstStyle/>
          <a:p>
            <a:pPr eaLnBrk="1" hangingPunct="1"/>
            <a:r>
              <a:rPr lang="en-US" sz="3600" b="1"/>
              <a:t>Logic Micro-operations  and their Applications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2"/>
          <p:cNvSpPr>
            <a:spLocks noGrp="1"/>
          </p:cNvSpPr>
          <p:nvPr>
            <p:ph type="ftr" sz="quarter" idx="11"/>
          </p:nvPr>
        </p:nvSpPr>
        <p:spPr>
          <a:noFill/>
        </p:spPr>
        <p:txBody>
          <a:bodyPr/>
          <a:lstStyle/>
          <a:p>
            <a:r>
              <a:rPr lang="en-US"/>
              <a:t>Computer Architecture BCA 203 by Ruby Dahiya</a:t>
            </a:r>
          </a:p>
        </p:txBody>
      </p:sp>
      <p:sp>
        <p:nvSpPr>
          <p:cNvPr id="3075" name="Slide Number Placeholder 3"/>
          <p:cNvSpPr>
            <a:spLocks noGrp="1"/>
          </p:cNvSpPr>
          <p:nvPr>
            <p:ph type="sldNum" sz="quarter" idx="12"/>
          </p:nvPr>
        </p:nvSpPr>
        <p:spPr>
          <a:noFill/>
        </p:spPr>
        <p:txBody>
          <a:bodyPr/>
          <a:lstStyle/>
          <a:p>
            <a:fld id="{22F66752-D7C2-4072-B0EA-EDF57E83186F}" type="slidenum">
              <a:rPr lang="en-US" smtClean="0"/>
              <a:pPr/>
              <a:t>57</a:t>
            </a:fld>
            <a:endParaRPr lang="en-US"/>
          </a:p>
        </p:txBody>
      </p:sp>
      <p:sp>
        <p:nvSpPr>
          <p:cNvPr id="3076" name="Rectangle 2"/>
          <p:cNvSpPr>
            <a:spLocks noGrp="1" noChangeArrowheads="1"/>
          </p:cNvSpPr>
          <p:nvPr>
            <p:ph type="title" idx="4294967295"/>
          </p:nvPr>
        </p:nvSpPr>
        <p:spPr>
          <a:xfrm>
            <a:off x="0" y="303213"/>
            <a:ext cx="8810625" cy="604837"/>
          </a:xfrm>
          <a:noFill/>
        </p:spPr>
        <p:txBody>
          <a:bodyPr lIns="63500" tIns="25400" rIns="63500" bIns="25400" anchor="t">
            <a:spAutoFit/>
          </a:bodyPr>
          <a:lstStyle/>
          <a:p>
            <a:pPr eaLnBrk="1" hangingPunct="1"/>
            <a:r>
              <a:rPr lang="en-US" altLang="ko-KR" sz="3600" b="1">
                <a:solidFill>
                  <a:srgbClr val="FF0000"/>
                </a:solidFill>
                <a:latin typeface="Times New Roman" pitchFamily="18" charset="0"/>
                <a:ea typeface="굴림" pitchFamily="50" charset="-127"/>
                <a:cs typeface="Times New Roman" pitchFamily="18" charset="0"/>
              </a:rPr>
              <a:t>Logic  Microoperations</a:t>
            </a:r>
          </a:p>
        </p:txBody>
      </p:sp>
      <p:sp>
        <p:nvSpPr>
          <p:cNvPr id="3077" name="Rectangle 10"/>
          <p:cNvSpPr>
            <a:spLocks noGrp="1" noChangeArrowheads="1"/>
          </p:cNvSpPr>
          <p:nvPr>
            <p:ph type="body" idx="4294967295"/>
          </p:nvPr>
        </p:nvSpPr>
        <p:spPr>
          <a:xfrm>
            <a:off x="466725" y="1019175"/>
            <a:ext cx="7886700" cy="5192713"/>
          </a:xfrm>
        </p:spPr>
        <p:txBody>
          <a:bodyPr/>
          <a:lstStyle/>
          <a:p>
            <a:pPr marL="285750" indent="-285750" defTabSz="762000" eaLnBrk="1" hangingPunct="1"/>
            <a:r>
              <a:rPr lang="en-US" altLang="ko-KR" sz="2800">
                <a:ea typeface="굴림" pitchFamily="50" charset="-127"/>
              </a:rPr>
              <a:t>Specify binary operations on the strings of bits in registers</a:t>
            </a:r>
          </a:p>
          <a:p>
            <a:pPr marL="685800" lvl="1" indent="-228600" defTabSz="762000" eaLnBrk="1" hangingPunct="1"/>
            <a:r>
              <a:rPr lang="en-US" altLang="ko-KR" sz="2400">
                <a:ea typeface="굴림" pitchFamily="50" charset="-127"/>
              </a:rPr>
              <a:t>Logic micro operations are bit-wise operations, i.e., they work on the individual bits of data</a:t>
            </a:r>
          </a:p>
          <a:p>
            <a:pPr marL="685800" lvl="1" indent="-228600" defTabSz="762000" eaLnBrk="1" hangingPunct="1"/>
            <a:r>
              <a:rPr lang="en-US" altLang="ko-KR" sz="2400">
                <a:ea typeface="굴림" pitchFamily="50" charset="-127"/>
              </a:rPr>
              <a:t>useful for bit manipulations on binary data </a:t>
            </a:r>
          </a:p>
          <a:p>
            <a:pPr marL="685800" lvl="1" indent="-228600" defTabSz="762000" eaLnBrk="1" hangingPunct="1"/>
            <a:r>
              <a:rPr lang="en-US" altLang="ko-KR" sz="2400">
                <a:ea typeface="굴림" pitchFamily="50" charset="-127"/>
              </a:rPr>
              <a:t>useful for making logical decisions based on the bit value</a:t>
            </a:r>
          </a:p>
          <a:p>
            <a:pPr marL="285750" indent="-285750" defTabSz="762000" eaLnBrk="1" hangingPunct="1"/>
            <a:endParaRPr lang="en-US" altLang="ko-KR" sz="2800">
              <a:ea typeface="굴림" pitchFamily="50" charset="-127"/>
            </a:endParaRPr>
          </a:p>
          <a:p>
            <a:pPr marL="285750" indent="-285750" defTabSz="762000" eaLnBrk="1" hangingPunct="1"/>
            <a:endParaRPr lang="en-US" altLang="ko-KR" sz="2800">
              <a:ea typeface="굴림" pitchFamily="50" charset="-127"/>
            </a:endParaRPr>
          </a:p>
          <a:p>
            <a:pPr marL="285750" indent="-285750" defTabSz="762000" eaLnBrk="1" hangingPunct="1"/>
            <a:endParaRPr lang="en-US" altLang="ko-KR" sz="2800">
              <a:ea typeface="굴림" pitchFamily="50" charset="-127"/>
            </a:endParaRPr>
          </a:p>
          <a:p>
            <a:pPr marL="285750" indent="-285750" defTabSz="762000" eaLnBrk="1" hangingPunct="1">
              <a:buFontTx/>
              <a:buNone/>
            </a:pPr>
            <a:endParaRPr lang="en-US" altLang="ko-KR" sz="2800">
              <a:ea typeface="굴림" pitchFamily="50" charset="-127"/>
              <a:sym typeface="Symbol" pitchFamily="18" charset="2"/>
            </a:endParaRPr>
          </a:p>
        </p:txBody>
      </p:sp>
      <p:grpSp>
        <p:nvGrpSpPr>
          <p:cNvPr id="2" name="Group 16"/>
          <p:cNvGrpSpPr>
            <a:grpSpLocks/>
          </p:cNvGrpSpPr>
          <p:nvPr/>
        </p:nvGrpSpPr>
        <p:grpSpPr bwMode="auto">
          <a:xfrm>
            <a:off x="2667000" y="3962400"/>
            <a:ext cx="3771900" cy="2286000"/>
            <a:chOff x="1434" y="2146"/>
            <a:chExt cx="2376" cy="1137"/>
          </a:xfrm>
        </p:grpSpPr>
        <p:sp>
          <p:nvSpPr>
            <p:cNvPr id="3079" name="Text Box 11"/>
            <p:cNvSpPr txBox="1">
              <a:spLocks noChangeArrowheads="1"/>
            </p:cNvSpPr>
            <p:nvPr/>
          </p:nvSpPr>
          <p:spPr bwMode="auto">
            <a:xfrm>
              <a:off x="1550" y="2359"/>
              <a:ext cx="2060" cy="924"/>
            </a:xfrm>
            <a:prstGeom prst="rect">
              <a:avLst/>
            </a:prstGeom>
            <a:noFill/>
            <a:ln w="25400">
              <a:noFill/>
              <a:miter lim="800000"/>
              <a:headEnd/>
              <a:tailEnd/>
            </a:ln>
          </p:spPr>
          <p:txBody>
            <a:bodyPr wrap="none">
              <a:spAutoFit/>
            </a:bodyPr>
            <a:lstStyle/>
            <a:p>
              <a:pPr>
                <a:lnSpc>
                  <a:spcPct val="90000"/>
                </a:lnSpc>
              </a:pPr>
              <a:r>
                <a:rPr kumimoji="1" lang="en-US" altLang="ko-KR" b="1">
                  <a:solidFill>
                    <a:srgbClr val="000000"/>
                  </a:solidFill>
                  <a:ea typeface="굴림" pitchFamily="50" charset="-127"/>
                </a:rPr>
                <a:t>0    0    0    0    0  …  1    1     1</a:t>
              </a:r>
            </a:p>
            <a:p>
              <a:pPr>
                <a:lnSpc>
                  <a:spcPct val="90000"/>
                </a:lnSpc>
              </a:pPr>
              <a:r>
                <a:rPr kumimoji="1" lang="en-US" altLang="ko-KR" b="1">
                  <a:solidFill>
                    <a:srgbClr val="000000"/>
                  </a:solidFill>
                  <a:ea typeface="굴림" pitchFamily="50" charset="-127"/>
                </a:rPr>
                <a:t>0    1    0    0    0  …  1    1     1</a:t>
              </a:r>
            </a:p>
            <a:p>
              <a:pPr>
                <a:lnSpc>
                  <a:spcPct val="90000"/>
                </a:lnSpc>
              </a:pPr>
              <a:r>
                <a:rPr kumimoji="1" lang="en-US" altLang="ko-KR" b="1">
                  <a:solidFill>
                    <a:srgbClr val="000000"/>
                  </a:solidFill>
                  <a:ea typeface="굴림" pitchFamily="50" charset="-127"/>
                </a:rPr>
                <a:t>1    0    0    0    1  …  0    1     1</a:t>
              </a:r>
            </a:p>
            <a:p>
              <a:pPr>
                <a:lnSpc>
                  <a:spcPct val="90000"/>
                </a:lnSpc>
              </a:pPr>
              <a:r>
                <a:rPr kumimoji="1" lang="en-US" altLang="ko-KR" b="1">
                  <a:solidFill>
                    <a:srgbClr val="000000"/>
                  </a:solidFill>
                  <a:ea typeface="굴림" pitchFamily="50" charset="-127"/>
                </a:rPr>
                <a:t>1    1    0    1    0  …  1    0     1</a:t>
              </a:r>
            </a:p>
            <a:p>
              <a:pPr>
                <a:lnSpc>
                  <a:spcPct val="90000"/>
                </a:lnSpc>
              </a:pPr>
              <a:endParaRPr kumimoji="1" lang="en-US" altLang="ko-KR" sz="2800" b="1">
                <a:solidFill>
                  <a:srgbClr val="000000"/>
                </a:solidFill>
                <a:ea typeface="굴림" pitchFamily="50" charset="-127"/>
              </a:endParaRPr>
            </a:p>
          </p:txBody>
        </p:sp>
        <p:sp>
          <p:nvSpPr>
            <p:cNvPr id="3080" name="Rectangle 12"/>
            <p:cNvSpPr>
              <a:spLocks noChangeArrowheads="1"/>
            </p:cNvSpPr>
            <p:nvPr/>
          </p:nvSpPr>
          <p:spPr bwMode="auto">
            <a:xfrm>
              <a:off x="1545" y="2146"/>
              <a:ext cx="2193" cy="214"/>
            </a:xfrm>
            <a:prstGeom prst="rect">
              <a:avLst/>
            </a:prstGeom>
            <a:noFill/>
            <a:ln w="25400">
              <a:noFill/>
              <a:miter lim="800000"/>
              <a:headEnd/>
              <a:tailEnd/>
            </a:ln>
          </p:spPr>
          <p:txBody>
            <a:bodyPr wrap="none">
              <a:spAutoFit/>
            </a:bodyPr>
            <a:lstStyle/>
            <a:p>
              <a:pPr>
                <a:lnSpc>
                  <a:spcPct val="90000"/>
                </a:lnSpc>
              </a:pPr>
              <a:r>
                <a:rPr kumimoji="1" lang="en-US" altLang="ko-KR" b="1">
                  <a:solidFill>
                    <a:srgbClr val="000000"/>
                  </a:solidFill>
                  <a:ea typeface="굴림" pitchFamily="50" charset="-127"/>
                </a:rPr>
                <a:t>A   B   F</a:t>
              </a:r>
              <a:r>
                <a:rPr kumimoji="1" lang="en-US" altLang="ko-KR" b="1" baseline="-25000">
                  <a:solidFill>
                    <a:srgbClr val="000000"/>
                  </a:solidFill>
                  <a:ea typeface="굴림" pitchFamily="50" charset="-127"/>
                </a:rPr>
                <a:t>0</a:t>
              </a:r>
              <a:r>
                <a:rPr kumimoji="1" lang="en-US" altLang="ko-KR" b="1">
                  <a:solidFill>
                    <a:srgbClr val="000000"/>
                  </a:solidFill>
                  <a:ea typeface="굴림" pitchFamily="50" charset="-127"/>
                </a:rPr>
                <a:t>   F</a:t>
              </a:r>
              <a:r>
                <a:rPr kumimoji="1" lang="en-US" altLang="ko-KR" b="1" baseline="-25000">
                  <a:solidFill>
                    <a:srgbClr val="000000"/>
                  </a:solidFill>
                  <a:ea typeface="굴림" pitchFamily="50" charset="-127"/>
                </a:rPr>
                <a:t>1</a:t>
              </a:r>
              <a:r>
                <a:rPr kumimoji="1" lang="en-US" altLang="ko-KR" b="1">
                  <a:solidFill>
                    <a:srgbClr val="000000"/>
                  </a:solidFill>
                  <a:ea typeface="굴림" pitchFamily="50" charset="-127"/>
                </a:rPr>
                <a:t>   F</a:t>
              </a:r>
              <a:r>
                <a:rPr kumimoji="1" lang="en-US" altLang="ko-KR" b="1" baseline="-25000">
                  <a:solidFill>
                    <a:srgbClr val="000000"/>
                  </a:solidFill>
                  <a:ea typeface="굴림" pitchFamily="50" charset="-127"/>
                </a:rPr>
                <a:t>2</a:t>
              </a:r>
              <a:r>
                <a:rPr kumimoji="1" lang="en-US" altLang="ko-KR" b="1">
                  <a:solidFill>
                    <a:srgbClr val="000000"/>
                  </a:solidFill>
                  <a:ea typeface="굴림" pitchFamily="50" charset="-127"/>
                </a:rPr>
                <a:t> … F</a:t>
              </a:r>
              <a:r>
                <a:rPr kumimoji="1" lang="en-US" altLang="ko-KR" b="1" baseline="-25000">
                  <a:solidFill>
                    <a:srgbClr val="000000"/>
                  </a:solidFill>
                  <a:ea typeface="굴림" pitchFamily="50" charset="-127"/>
                </a:rPr>
                <a:t>13</a:t>
              </a:r>
              <a:r>
                <a:rPr kumimoji="1" lang="en-US" altLang="ko-KR" b="1">
                  <a:solidFill>
                    <a:srgbClr val="000000"/>
                  </a:solidFill>
                  <a:ea typeface="굴림" pitchFamily="50" charset="-127"/>
                </a:rPr>
                <a:t>  F</a:t>
              </a:r>
              <a:r>
                <a:rPr kumimoji="1" lang="en-US" altLang="ko-KR" b="1" baseline="-25000">
                  <a:solidFill>
                    <a:srgbClr val="000000"/>
                  </a:solidFill>
                  <a:ea typeface="굴림" pitchFamily="50" charset="-127"/>
                </a:rPr>
                <a:t>14</a:t>
              </a:r>
              <a:r>
                <a:rPr kumimoji="1" lang="en-US" altLang="ko-KR" b="1">
                  <a:solidFill>
                    <a:srgbClr val="000000"/>
                  </a:solidFill>
                  <a:ea typeface="굴림" pitchFamily="50" charset="-127"/>
                </a:rPr>
                <a:t>  F</a:t>
              </a:r>
              <a:r>
                <a:rPr kumimoji="1" lang="en-US" altLang="ko-KR" b="1" baseline="-25000">
                  <a:solidFill>
                    <a:srgbClr val="000000"/>
                  </a:solidFill>
                  <a:ea typeface="굴림" pitchFamily="50" charset="-127"/>
                </a:rPr>
                <a:t>15</a:t>
              </a:r>
            </a:p>
          </p:txBody>
        </p:sp>
        <p:sp>
          <p:nvSpPr>
            <p:cNvPr id="3081" name="Line 13"/>
            <p:cNvSpPr>
              <a:spLocks noChangeShapeType="1"/>
            </p:cNvSpPr>
            <p:nvPr/>
          </p:nvSpPr>
          <p:spPr bwMode="auto">
            <a:xfrm>
              <a:off x="1440" y="2370"/>
              <a:ext cx="2370" cy="0"/>
            </a:xfrm>
            <a:prstGeom prst="line">
              <a:avLst/>
            </a:prstGeom>
            <a:noFill/>
            <a:ln w="25400">
              <a:solidFill>
                <a:schemeClr val="tx1"/>
              </a:solidFill>
              <a:round/>
              <a:headEnd/>
              <a:tailEnd/>
            </a:ln>
          </p:spPr>
          <p:txBody>
            <a:bodyPr wrap="none"/>
            <a:lstStyle/>
            <a:p>
              <a:endParaRPr lang="en-US"/>
            </a:p>
          </p:txBody>
        </p:sp>
        <p:sp>
          <p:nvSpPr>
            <p:cNvPr id="3082" name="Line 14"/>
            <p:cNvSpPr>
              <a:spLocks noChangeShapeType="1"/>
            </p:cNvSpPr>
            <p:nvPr/>
          </p:nvSpPr>
          <p:spPr bwMode="auto">
            <a:xfrm>
              <a:off x="1998" y="2166"/>
              <a:ext cx="0" cy="906"/>
            </a:xfrm>
            <a:prstGeom prst="line">
              <a:avLst/>
            </a:prstGeom>
            <a:noFill/>
            <a:ln w="25400">
              <a:solidFill>
                <a:schemeClr val="tx1"/>
              </a:solidFill>
              <a:round/>
              <a:headEnd/>
              <a:tailEnd/>
            </a:ln>
          </p:spPr>
          <p:txBody>
            <a:bodyPr wrap="none"/>
            <a:lstStyle/>
            <a:p>
              <a:endParaRPr lang="en-US"/>
            </a:p>
          </p:txBody>
        </p:sp>
        <p:sp>
          <p:nvSpPr>
            <p:cNvPr id="3083" name="Rectangle 15"/>
            <p:cNvSpPr>
              <a:spLocks noChangeArrowheads="1"/>
            </p:cNvSpPr>
            <p:nvPr/>
          </p:nvSpPr>
          <p:spPr bwMode="auto">
            <a:xfrm>
              <a:off x="1434" y="2166"/>
              <a:ext cx="2364" cy="900"/>
            </a:xfrm>
            <a:prstGeom prst="rect">
              <a:avLst/>
            </a:prstGeom>
            <a:noFill/>
            <a:ln w="25400">
              <a:solidFill>
                <a:schemeClr val="tx1"/>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gr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2"/>
          </p:nvPr>
        </p:nvSpPr>
        <p:spPr>
          <a:noFill/>
        </p:spPr>
        <p:txBody>
          <a:bodyPr/>
          <a:lstStyle/>
          <a:p>
            <a:fld id="{199571F1-6B8E-4FD6-B123-7DBFB5CCF231}" type="slidenum">
              <a:rPr lang="en-US" smtClean="0"/>
              <a:pPr/>
              <a:t>58</a:t>
            </a:fld>
            <a:endParaRPr lang="en-US"/>
          </a:p>
        </p:txBody>
      </p:sp>
      <p:sp>
        <p:nvSpPr>
          <p:cNvPr id="4099" name="Rectangle 2"/>
          <p:cNvSpPr>
            <a:spLocks noGrp="1" noChangeArrowheads="1"/>
          </p:cNvSpPr>
          <p:nvPr>
            <p:ph type="title" idx="4294967295"/>
          </p:nvPr>
        </p:nvSpPr>
        <p:spPr>
          <a:xfrm>
            <a:off x="452438" y="414338"/>
            <a:ext cx="8207375" cy="604837"/>
          </a:xfrm>
          <a:noFill/>
        </p:spPr>
        <p:txBody>
          <a:bodyPr lIns="63500" tIns="25400" rIns="63500" bIns="25400" anchor="t">
            <a:spAutoFit/>
          </a:bodyPr>
          <a:lstStyle/>
          <a:p>
            <a:pPr eaLnBrk="1" hangingPunct="1"/>
            <a:r>
              <a:rPr lang="en-US" altLang="ko-KR" sz="3600" b="1">
                <a:solidFill>
                  <a:srgbClr val="FF0000"/>
                </a:solidFill>
                <a:ea typeface="굴림" pitchFamily="50" charset="-127"/>
              </a:rPr>
              <a:t>List  Of  Logic  Microoperations</a:t>
            </a:r>
          </a:p>
        </p:txBody>
      </p:sp>
      <p:sp>
        <p:nvSpPr>
          <p:cNvPr id="4100" name="Rectangle 3"/>
          <p:cNvSpPr>
            <a:spLocks noChangeArrowheads="1"/>
          </p:cNvSpPr>
          <p:nvPr/>
        </p:nvSpPr>
        <p:spPr bwMode="auto">
          <a:xfrm>
            <a:off x="3544888" y="1257300"/>
            <a:ext cx="34925" cy="369888"/>
          </a:xfrm>
          <a:prstGeom prst="rect">
            <a:avLst/>
          </a:prstGeom>
          <a:noFill/>
          <a:ln w="12700">
            <a:no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4101" name="Rectangle 4"/>
          <p:cNvSpPr>
            <a:spLocks noChangeArrowheads="1"/>
          </p:cNvSpPr>
          <p:nvPr/>
        </p:nvSpPr>
        <p:spPr bwMode="auto">
          <a:xfrm>
            <a:off x="1055688" y="1890713"/>
            <a:ext cx="34925" cy="122237"/>
          </a:xfrm>
          <a:prstGeom prst="rect">
            <a:avLst/>
          </a:prstGeom>
          <a:noFill/>
          <a:ln w="12700">
            <a:no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4102" name="Rectangle 9"/>
          <p:cNvSpPr>
            <a:spLocks noChangeArrowheads="1"/>
          </p:cNvSpPr>
          <p:nvPr/>
        </p:nvSpPr>
        <p:spPr bwMode="auto">
          <a:xfrm>
            <a:off x="838200" y="1219200"/>
            <a:ext cx="7620000" cy="781050"/>
          </a:xfrm>
          <a:prstGeom prst="rect">
            <a:avLst/>
          </a:prstGeom>
          <a:noFill/>
          <a:ln w="12700">
            <a:noFill/>
            <a:miter lim="800000"/>
            <a:headEnd/>
            <a:tailEnd/>
          </a:ln>
        </p:spPr>
        <p:txBody>
          <a:bodyPr lIns="63500" tIns="25400" rIns="63500" bIns="25400">
            <a:spAutoFit/>
          </a:bodyPr>
          <a:lstStyle/>
          <a:p>
            <a:pPr defTabSz="762000">
              <a:lnSpc>
                <a:spcPct val="102000"/>
              </a:lnSpc>
              <a:buFontTx/>
              <a:buChar char="•"/>
            </a:pPr>
            <a:r>
              <a:rPr kumimoji="1" lang="en-US" altLang="ko-KR" sz="2400" b="1">
                <a:ea typeface="굴림" pitchFamily="50" charset="-127"/>
              </a:rPr>
              <a:t> Truth tables for 16 functions of 2 variables and the</a:t>
            </a:r>
          </a:p>
          <a:p>
            <a:pPr defTabSz="762000">
              <a:lnSpc>
                <a:spcPct val="102000"/>
              </a:lnSpc>
            </a:pPr>
            <a:r>
              <a:rPr kumimoji="1" lang="en-US" altLang="ko-KR" sz="2400" b="1">
                <a:ea typeface="굴림" pitchFamily="50" charset="-127"/>
              </a:rPr>
              <a:t>   corresponding 16 logic micro-operations</a:t>
            </a:r>
          </a:p>
        </p:txBody>
      </p:sp>
      <p:sp>
        <p:nvSpPr>
          <p:cNvPr id="4103" name="Rectangle 10"/>
          <p:cNvSpPr>
            <a:spLocks noChangeArrowheads="1"/>
          </p:cNvSpPr>
          <p:nvPr/>
        </p:nvSpPr>
        <p:spPr bwMode="auto">
          <a:xfrm>
            <a:off x="2408238" y="2630488"/>
            <a:ext cx="873125" cy="479425"/>
          </a:xfrm>
          <a:prstGeom prst="rect">
            <a:avLst/>
          </a:prstGeom>
          <a:noFill/>
          <a:ln w="25400">
            <a:noFill/>
            <a:miter lim="800000"/>
            <a:headEnd/>
            <a:tailEnd/>
          </a:ln>
        </p:spPr>
        <p:txBody>
          <a:bodyPr wrap="none" lIns="63500" tIns="25400" rIns="63500" bIns="25400">
            <a:spAutoFit/>
          </a:bodyPr>
          <a:lstStyle/>
          <a:p>
            <a:pPr defTabSz="762000">
              <a:lnSpc>
                <a:spcPct val="101000"/>
              </a:lnSpc>
            </a:pPr>
            <a:r>
              <a:rPr kumimoji="1" lang="en-US" altLang="ko-KR" sz="1400" b="1" i="1">
                <a:ea typeface="굴림" pitchFamily="50" charset="-127"/>
              </a:rPr>
              <a:t>Boolean</a:t>
            </a:r>
          </a:p>
          <a:p>
            <a:pPr defTabSz="762000">
              <a:lnSpc>
                <a:spcPct val="101000"/>
              </a:lnSpc>
            </a:pPr>
            <a:r>
              <a:rPr kumimoji="1" lang="en-US" altLang="ko-KR" sz="1400" b="1" i="1">
                <a:ea typeface="굴림" pitchFamily="50" charset="-127"/>
              </a:rPr>
              <a:t>Function</a:t>
            </a:r>
          </a:p>
        </p:txBody>
      </p:sp>
      <p:sp>
        <p:nvSpPr>
          <p:cNvPr id="4104" name="Rectangle 11"/>
          <p:cNvSpPr>
            <a:spLocks noChangeArrowheads="1"/>
          </p:cNvSpPr>
          <p:nvPr/>
        </p:nvSpPr>
        <p:spPr bwMode="auto">
          <a:xfrm>
            <a:off x="3871913" y="2622550"/>
            <a:ext cx="1062037" cy="479425"/>
          </a:xfrm>
          <a:prstGeom prst="rect">
            <a:avLst/>
          </a:prstGeom>
          <a:noFill/>
          <a:ln w="25400">
            <a:noFill/>
            <a:miter lim="800000"/>
            <a:headEnd/>
            <a:tailEnd/>
          </a:ln>
        </p:spPr>
        <p:txBody>
          <a:bodyPr wrap="none" lIns="63500" tIns="25400" rIns="63500" bIns="25400">
            <a:spAutoFit/>
          </a:bodyPr>
          <a:lstStyle/>
          <a:p>
            <a:pPr defTabSz="762000">
              <a:lnSpc>
                <a:spcPct val="101000"/>
              </a:lnSpc>
            </a:pPr>
            <a:r>
              <a:rPr kumimoji="1" lang="en-US" altLang="ko-KR" sz="1400" b="1" i="1">
                <a:ea typeface="굴림" pitchFamily="50" charset="-127"/>
              </a:rPr>
              <a:t>Micro-</a:t>
            </a:r>
          </a:p>
          <a:p>
            <a:pPr defTabSz="762000">
              <a:lnSpc>
                <a:spcPct val="101000"/>
              </a:lnSpc>
            </a:pPr>
            <a:r>
              <a:rPr kumimoji="1" lang="en-US" altLang="ko-KR" sz="1400" b="1" i="1">
                <a:ea typeface="굴림" pitchFamily="50" charset="-127"/>
              </a:rPr>
              <a:t>Operations</a:t>
            </a:r>
          </a:p>
        </p:txBody>
      </p:sp>
      <p:sp>
        <p:nvSpPr>
          <p:cNvPr id="4105" name="Rectangle 12"/>
          <p:cNvSpPr>
            <a:spLocks noChangeArrowheads="1"/>
          </p:cNvSpPr>
          <p:nvPr/>
        </p:nvSpPr>
        <p:spPr bwMode="auto">
          <a:xfrm>
            <a:off x="5473700" y="2736850"/>
            <a:ext cx="611188" cy="265113"/>
          </a:xfrm>
          <a:prstGeom prst="rect">
            <a:avLst/>
          </a:prstGeom>
          <a:noFill/>
          <a:ln w="25400">
            <a:noFill/>
            <a:miter lim="800000"/>
            <a:headEnd/>
            <a:tailEnd/>
          </a:ln>
        </p:spPr>
        <p:txBody>
          <a:bodyPr wrap="none" lIns="63500" tIns="25400" rIns="63500" bIns="25400">
            <a:spAutoFit/>
          </a:bodyPr>
          <a:lstStyle/>
          <a:p>
            <a:pPr defTabSz="762000">
              <a:lnSpc>
                <a:spcPct val="101000"/>
              </a:lnSpc>
            </a:pPr>
            <a:r>
              <a:rPr kumimoji="1" lang="en-US" altLang="ko-KR" sz="1400" b="1" i="1">
                <a:ea typeface="굴림" pitchFamily="50" charset="-127"/>
              </a:rPr>
              <a:t>Name</a:t>
            </a:r>
          </a:p>
        </p:txBody>
      </p:sp>
      <p:sp>
        <p:nvSpPr>
          <p:cNvPr id="4106" name="Rectangle 14"/>
          <p:cNvSpPr>
            <a:spLocks noChangeArrowheads="1"/>
          </p:cNvSpPr>
          <p:nvPr/>
        </p:nvSpPr>
        <p:spPr bwMode="auto">
          <a:xfrm>
            <a:off x="1514475" y="2651125"/>
            <a:ext cx="5233988" cy="3825875"/>
          </a:xfrm>
          <a:prstGeom prst="rect">
            <a:avLst/>
          </a:prstGeom>
          <a:noFill/>
          <a:ln w="25400">
            <a:solidFill>
              <a:schemeClr val="tx1"/>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4107" name="Line 15"/>
          <p:cNvSpPr>
            <a:spLocks noChangeShapeType="1"/>
          </p:cNvSpPr>
          <p:nvPr/>
        </p:nvSpPr>
        <p:spPr bwMode="auto">
          <a:xfrm>
            <a:off x="2249488" y="2638425"/>
            <a:ext cx="0" cy="3848100"/>
          </a:xfrm>
          <a:prstGeom prst="line">
            <a:avLst/>
          </a:prstGeom>
          <a:noFill/>
          <a:ln w="25400">
            <a:solidFill>
              <a:schemeClr val="tx1"/>
            </a:solidFill>
            <a:round/>
            <a:headEnd/>
            <a:tailEnd/>
          </a:ln>
        </p:spPr>
        <p:txBody>
          <a:bodyPr wrap="none" anchor="ctr"/>
          <a:lstStyle/>
          <a:p>
            <a:endParaRPr lang="en-US"/>
          </a:p>
        </p:txBody>
      </p:sp>
      <p:sp>
        <p:nvSpPr>
          <p:cNvPr id="4108" name="Line 18"/>
          <p:cNvSpPr>
            <a:spLocks noChangeShapeType="1"/>
          </p:cNvSpPr>
          <p:nvPr/>
        </p:nvSpPr>
        <p:spPr bwMode="auto">
          <a:xfrm>
            <a:off x="1522413" y="3095625"/>
            <a:ext cx="5216525" cy="0"/>
          </a:xfrm>
          <a:prstGeom prst="line">
            <a:avLst/>
          </a:prstGeom>
          <a:noFill/>
          <a:ln w="25400">
            <a:solidFill>
              <a:schemeClr val="tx1"/>
            </a:solidFill>
            <a:round/>
            <a:headEnd/>
            <a:tailEnd/>
          </a:ln>
        </p:spPr>
        <p:txBody>
          <a:bodyPr wrap="none" anchor="ctr"/>
          <a:lstStyle/>
          <a:p>
            <a:endParaRPr lang="en-US"/>
          </a:p>
        </p:txBody>
      </p:sp>
      <p:sp>
        <p:nvSpPr>
          <p:cNvPr id="4109" name="Rectangle 21"/>
          <p:cNvSpPr>
            <a:spLocks noChangeArrowheads="1"/>
          </p:cNvSpPr>
          <p:nvPr/>
        </p:nvSpPr>
        <p:spPr bwMode="auto">
          <a:xfrm>
            <a:off x="909638" y="3079750"/>
            <a:ext cx="5657850" cy="3557588"/>
          </a:xfrm>
          <a:prstGeom prst="rect">
            <a:avLst/>
          </a:prstGeom>
          <a:noFill/>
          <a:ln w="25400">
            <a:noFill/>
            <a:miter lim="800000"/>
            <a:headEnd/>
            <a:tailEnd/>
          </a:ln>
        </p:spPr>
        <p:txBody>
          <a:bodyPr wrap="none" lIns="90488" tIns="44450" rIns="90488" bIns="44450">
            <a:spAutoFit/>
          </a:bodyPr>
          <a:lstStyle/>
          <a:p>
            <a:pPr marL="571500" lvl="1" defTabSz="762000">
              <a:lnSpc>
                <a:spcPct val="96000"/>
              </a:lnSpc>
            </a:pPr>
            <a:r>
              <a:rPr kumimoji="1" lang="en-US" altLang="ko-KR" sz="1400" b="1">
                <a:ea typeface="굴림" pitchFamily="50" charset="-127"/>
              </a:rPr>
              <a:t>0 0 0 0	  F0  = 0	             F </a:t>
            </a:r>
            <a:r>
              <a:rPr kumimoji="1" lang="en-US" altLang="ko-KR" sz="1400" b="1">
                <a:latin typeface="Symbol" pitchFamily="18" charset="2"/>
                <a:ea typeface="굴림" pitchFamily="50" charset="-127"/>
                <a:sym typeface="Symbol" pitchFamily="18" charset="2"/>
              </a:rPr>
              <a:t></a:t>
            </a:r>
            <a:r>
              <a:rPr kumimoji="1" lang="en-US" altLang="ko-KR" sz="1400" b="1">
                <a:ea typeface="굴림" pitchFamily="50" charset="-127"/>
              </a:rPr>
              <a:t> 0	                Clear</a:t>
            </a:r>
          </a:p>
          <a:p>
            <a:pPr marL="571500" lvl="1" defTabSz="762000">
              <a:lnSpc>
                <a:spcPct val="96000"/>
              </a:lnSpc>
            </a:pPr>
            <a:r>
              <a:rPr kumimoji="1" lang="en-US" altLang="ko-KR" sz="1400" b="1">
                <a:ea typeface="굴림" pitchFamily="50" charset="-127"/>
              </a:rPr>
              <a:t>0 0 0 1	  F1  = xy             F </a:t>
            </a:r>
            <a:r>
              <a:rPr kumimoji="1" lang="en-US" altLang="ko-KR" sz="1400" b="1">
                <a:ea typeface="굴림" pitchFamily="50" charset="-127"/>
                <a:sym typeface="Symbol" pitchFamily="18" charset="2"/>
              </a:rPr>
              <a:t></a:t>
            </a:r>
            <a:r>
              <a:rPr kumimoji="1" lang="en-US" altLang="ko-KR" sz="1400" b="1">
                <a:ea typeface="굴림" pitchFamily="50" charset="-127"/>
              </a:rPr>
              <a:t> A </a:t>
            </a:r>
            <a:r>
              <a:rPr kumimoji="1" lang="en-US" altLang="ko-KR" sz="1400" b="1">
                <a:latin typeface="Symbol" pitchFamily="18" charset="2"/>
                <a:ea typeface="굴림" pitchFamily="50" charset="-127"/>
              </a:rPr>
              <a:t></a:t>
            </a:r>
            <a:r>
              <a:rPr kumimoji="1" lang="en-US" altLang="ko-KR" sz="1400" b="1">
                <a:ea typeface="굴림" pitchFamily="50" charset="-127"/>
              </a:rPr>
              <a:t> B	                AND</a:t>
            </a:r>
          </a:p>
          <a:p>
            <a:pPr marL="571500" lvl="1" defTabSz="762000">
              <a:lnSpc>
                <a:spcPct val="96000"/>
              </a:lnSpc>
            </a:pPr>
            <a:r>
              <a:rPr kumimoji="1" lang="en-US" altLang="ko-KR" sz="1400" b="1">
                <a:ea typeface="굴림" pitchFamily="50" charset="-127"/>
              </a:rPr>
              <a:t>0 0 1 0	  F2  = xy'            F </a:t>
            </a:r>
            <a:r>
              <a:rPr kumimoji="1" lang="en-US" altLang="ko-KR" sz="1400" b="1">
                <a:ea typeface="굴림" pitchFamily="50" charset="-127"/>
                <a:sym typeface="Symbol" pitchFamily="18" charset="2"/>
              </a:rPr>
              <a:t></a:t>
            </a:r>
            <a:r>
              <a:rPr kumimoji="1" lang="en-US" altLang="ko-KR" sz="1400" b="1">
                <a:ea typeface="굴림" pitchFamily="50" charset="-127"/>
              </a:rPr>
              <a:t> A </a:t>
            </a:r>
            <a:r>
              <a:rPr kumimoji="1" lang="en-US" altLang="ko-KR" sz="1400" b="1">
                <a:latin typeface="Symbol" pitchFamily="18" charset="2"/>
                <a:ea typeface="굴림" pitchFamily="50" charset="-127"/>
              </a:rPr>
              <a:t></a:t>
            </a:r>
            <a:r>
              <a:rPr kumimoji="1" lang="en-US" altLang="ko-KR" sz="1400" b="1">
                <a:ea typeface="굴림" pitchFamily="50" charset="-127"/>
              </a:rPr>
              <a:t> B’</a:t>
            </a:r>
          </a:p>
          <a:p>
            <a:pPr marL="571500" lvl="1" defTabSz="762000">
              <a:lnSpc>
                <a:spcPct val="96000"/>
              </a:lnSpc>
            </a:pPr>
            <a:r>
              <a:rPr kumimoji="1" lang="en-US" altLang="ko-KR" sz="1400" b="1">
                <a:ea typeface="굴림" pitchFamily="50" charset="-127"/>
              </a:rPr>
              <a:t>0 0 1 1	  F3  = x	             F </a:t>
            </a:r>
            <a:r>
              <a:rPr kumimoji="1" lang="en-US" altLang="ko-KR" sz="1400" b="1">
                <a:ea typeface="굴림" pitchFamily="50" charset="-127"/>
                <a:sym typeface="Symbol" pitchFamily="18" charset="2"/>
              </a:rPr>
              <a:t></a:t>
            </a:r>
            <a:r>
              <a:rPr kumimoji="1" lang="en-US" altLang="ko-KR" sz="1400" b="1">
                <a:ea typeface="굴림" pitchFamily="50" charset="-127"/>
              </a:rPr>
              <a:t> A	            Transfer A</a:t>
            </a:r>
          </a:p>
          <a:p>
            <a:pPr marL="571500" lvl="1" defTabSz="762000">
              <a:lnSpc>
                <a:spcPct val="96000"/>
              </a:lnSpc>
            </a:pPr>
            <a:r>
              <a:rPr kumimoji="1" lang="en-US" altLang="ko-KR" sz="1400" b="1">
                <a:ea typeface="굴림" pitchFamily="50" charset="-127"/>
              </a:rPr>
              <a:t>0 1 0 0	  F4  = x'y            F </a:t>
            </a:r>
            <a:r>
              <a:rPr kumimoji="1" lang="en-US" altLang="ko-KR" sz="1400" b="1">
                <a:ea typeface="굴림" pitchFamily="50" charset="-127"/>
                <a:sym typeface="Symbol" pitchFamily="18" charset="2"/>
              </a:rPr>
              <a:t></a:t>
            </a:r>
            <a:r>
              <a:rPr kumimoji="1" lang="en-US" altLang="ko-KR" sz="1400" b="1">
                <a:ea typeface="굴림" pitchFamily="50" charset="-127"/>
              </a:rPr>
              <a:t> A’</a:t>
            </a:r>
            <a:r>
              <a:rPr kumimoji="1" lang="en-US" altLang="ko-KR" sz="1400" b="1">
                <a:latin typeface="Symbol" pitchFamily="18" charset="2"/>
                <a:ea typeface="굴림" pitchFamily="50" charset="-127"/>
              </a:rPr>
              <a:t></a:t>
            </a:r>
            <a:r>
              <a:rPr kumimoji="1" lang="en-US" altLang="ko-KR" sz="1400" b="1">
                <a:ea typeface="굴림" pitchFamily="50" charset="-127"/>
              </a:rPr>
              <a:t> B</a:t>
            </a:r>
          </a:p>
          <a:p>
            <a:pPr marL="571500" lvl="1" defTabSz="762000">
              <a:lnSpc>
                <a:spcPct val="96000"/>
              </a:lnSpc>
            </a:pPr>
            <a:r>
              <a:rPr kumimoji="1" lang="en-US" altLang="ko-KR" sz="1400" b="1">
                <a:ea typeface="굴림" pitchFamily="50" charset="-127"/>
              </a:rPr>
              <a:t>0 1 0 1	  F5  = y	             F </a:t>
            </a:r>
            <a:r>
              <a:rPr kumimoji="1" lang="en-US" altLang="ko-KR" sz="1400" b="1">
                <a:ea typeface="굴림" pitchFamily="50" charset="-127"/>
                <a:sym typeface="Symbol" pitchFamily="18" charset="2"/>
              </a:rPr>
              <a:t></a:t>
            </a:r>
            <a:r>
              <a:rPr kumimoji="1" lang="en-US" altLang="ko-KR" sz="1400" b="1">
                <a:ea typeface="굴림" pitchFamily="50" charset="-127"/>
              </a:rPr>
              <a:t> B	            Transfer B</a:t>
            </a:r>
          </a:p>
          <a:p>
            <a:pPr marL="571500" lvl="1" defTabSz="762000">
              <a:lnSpc>
                <a:spcPct val="96000"/>
              </a:lnSpc>
            </a:pPr>
            <a:r>
              <a:rPr kumimoji="1" lang="en-US" altLang="ko-KR" sz="1400" b="1">
                <a:ea typeface="굴림" pitchFamily="50" charset="-127"/>
              </a:rPr>
              <a:t>0 1 1 0	  F6  = x </a:t>
            </a:r>
            <a:r>
              <a:rPr kumimoji="1" lang="en-US" altLang="ko-KR" sz="1400" b="1">
                <a:latin typeface="Symbol" pitchFamily="18" charset="2"/>
                <a:ea typeface="굴림" pitchFamily="50" charset="-127"/>
              </a:rPr>
              <a:t></a:t>
            </a:r>
            <a:r>
              <a:rPr kumimoji="1" lang="en-US" altLang="ko-KR" sz="1400" b="1">
                <a:ea typeface="굴림" pitchFamily="50" charset="-127"/>
              </a:rPr>
              <a:t> y         F </a:t>
            </a:r>
            <a:r>
              <a:rPr kumimoji="1" lang="en-US" altLang="ko-KR" sz="1400" b="1">
                <a:ea typeface="굴림" pitchFamily="50" charset="-127"/>
                <a:sym typeface="Symbol" pitchFamily="18" charset="2"/>
              </a:rPr>
              <a:t></a:t>
            </a:r>
            <a:r>
              <a:rPr kumimoji="1" lang="en-US" altLang="ko-KR" sz="1400" b="1">
                <a:ea typeface="굴림" pitchFamily="50" charset="-127"/>
              </a:rPr>
              <a:t> A </a:t>
            </a:r>
            <a:r>
              <a:rPr kumimoji="1" lang="en-US" altLang="ko-KR" sz="1400" b="1">
                <a:latin typeface="Symbol" pitchFamily="18" charset="2"/>
                <a:ea typeface="굴림" pitchFamily="50" charset="-127"/>
              </a:rPr>
              <a:t></a:t>
            </a:r>
            <a:r>
              <a:rPr kumimoji="1" lang="en-US" altLang="ko-KR" sz="1400" b="1">
                <a:ea typeface="굴림" pitchFamily="50" charset="-127"/>
              </a:rPr>
              <a:t> B         Exclusive-OR</a:t>
            </a:r>
          </a:p>
          <a:p>
            <a:pPr marL="571500" lvl="1" defTabSz="762000">
              <a:lnSpc>
                <a:spcPct val="96000"/>
              </a:lnSpc>
            </a:pPr>
            <a:r>
              <a:rPr kumimoji="1" lang="en-US" altLang="ko-KR" sz="1400" b="1">
                <a:ea typeface="굴림" pitchFamily="50" charset="-127"/>
              </a:rPr>
              <a:t>0 1 1 1	  F7  = x + y         F </a:t>
            </a:r>
            <a:r>
              <a:rPr kumimoji="1" lang="en-US" altLang="ko-KR" sz="1400" b="1">
                <a:ea typeface="굴림" pitchFamily="50" charset="-127"/>
                <a:sym typeface="Symbol" pitchFamily="18" charset="2"/>
              </a:rPr>
              <a:t></a:t>
            </a:r>
            <a:r>
              <a:rPr kumimoji="1" lang="en-US" altLang="ko-KR" sz="1400" b="1">
                <a:ea typeface="굴림" pitchFamily="50" charset="-127"/>
              </a:rPr>
              <a:t> A </a:t>
            </a:r>
            <a:r>
              <a:rPr kumimoji="1" lang="en-US" altLang="ko-KR" sz="1400" b="1">
                <a:latin typeface="Symbol" pitchFamily="18" charset="2"/>
                <a:ea typeface="굴림" pitchFamily="50" charset="-127"/>
              </a:rPr>
              <a:t></a:t>
            </a:r>
            <a:r>
              <a:rPr kumimoji="1" lang="en-US" altLang="ko-KR" sz="1400" b="1">
                <a:ea typeface="굴림" pitchFamily="50" charset="-127"/>
              </a:rPr>
              <a:t> B                OR</a:t>
            </a:r>
          </a:p>
          <a:p>
            <a:pPr marL="571500" lvl="1" defTabSz="762000">
              <a:lnSpc>
                <a:spcPct val="96000"/>
              </a:lnSpc>
            </a:pPr>
            <a:r>
              <a:rPr kumimoji="1" lang="en-US" altLang="ko-KR" sz="1400" b="1">
                <a:ea typeface="굴림" pitchFamily="50" charset="-127"/>
              </a:rPr>
              <a:t>1 0 0 0	  F8  = (x + y)'      F </a:t>
            </a:r>
            <a:r>
              <a:rPr kumimoji="1" lang="en-US" altLang="ko-KR" sz="1400" b="1">
                <a:ea typeface="굴림" pitchFamily="50" charset="-127"/>
                <a:sym typeface="Symbol" pitchFamily="18" charset="2"/>
              </a:rPr>
              <a:t></a:t>
            </a:r>
            <a:r>
              <a:rPr kumimoji="1" lang="en-US" altLang="ko-KR" sz="1000" b="1">
                <a:solidFill>
                  <a:srgbClr val="000000"/>
                </a:solidFill>
                <a:ea typeface="굴림" pitchFamily="50" charset="-127"/>
              </a:rPr>
              <a:t> </a:t>
            </a:r>
            <a:r>
              <a:rPr kumimoji="1" lang="en-US" altLang="ko-KR" sz="1400" b="1">
                <a:latin typeface="Symbol" pitchFamily="18" charset="2"/>
                <a:ea typeface="굴림" pitchFamily="50" charset="-127"/>
              </a:rPr>
              <a:t></a:t>
            </a:r>
            <a:r>
              <a:rPr kumimoji="1" lang="en-US" altLang="ko-KR" sz="1400" b="1">
                <a:ea typeface="굴림" pitchFamily="50" charset="-127"/>
              </a:rPr>
              <a:t>A </a:t>
            </a:r>
            <a:r>
              <a:rPr kumimoji="1" lang="en-US" altLang="ko-KR" sz="1400" b="1">
                <a:latin typeface="Symbol" pitchFamily="18" charset="2"/>
                <a:ea typeface="굴림" pitchFamily="50" charset="-127"/>
              </a:rPr>
              <a:t></a:t>
            </a:r>
            <a:r>
              <a:rPr kumimoji="1" lang="en-US" altLang="ko-KR" sz="1400" b="1">
                <a:ea typeface="굴림" pitchFamily="50" charset="-127"/>
              </a:rPr>
              <a:t> B)’            NOR</a:t>
            </a:r>
          </a:p>
          <a:p>
            <a:pPr marL="571500" lvl="1" defTabSz="762000">
              <a:lnSpc>
                <a:spcPct val="96000"/>
              </a:lnSpc>
            </a:pPr>
            <a:r>
              <a:rPr kumimoji="1" lang="en-US" altLang="ko-KR" sz="1400" b="1">
                <a:ea typeface="굴림" pitchFamily="50" charset="-127"/>
              </a:rPr>
              <a:t>1 0 0 1	  F9  = (x </a:t>
            </a:r>
            <a:r>
              <a:rPr kumimoji="1" lang="en-US" altLang="ko-KR" sz="1400" b="1">
                <a:latin typeface="Symbol" pitchFamily="18" charset="2"/>
                <a:ea typeface="굴림" pitchFamily="50" charset="-127"/>
              </a:rPr>
              <a:t></a:t>
            </a:r>
            <a:r>
              <a:rPr kumimoji="1" lang="en-US" altLang="ko-KR" sz="1400" b="1">
                <a:ea typeface="굴림" pitchFamily="50" charset="-127"/>
              </a:rPr>
              <a:t> y)'      F </a:t>
            </a:r>
            <a:r>
              <a:rPr kumimoji="1" lang="en-US" altLang="ko-KR" sz="1400" b="1">
                <a:ea typeface="굴림" pitchFamily="50" charset="-127"/>
                <a:sym typeface="Symbol" pitchFamily="18" charset="2"/>
              </a:rPr>
              <a:t></a:t>
            </a:r>
            <a:r>
              <a:rPr kumimoji="1" lang="en-US" altLang="ko-KR" sz="1400" b="1">
                <a:ea typeface="굴림" pitchFamily="50" charset="-127"/>
              </a:rPr>
              <a:t> (A </a:t>
            </a:r>
            <a:r>
              <a:rPr kumimoji="1" lang="en-US" altLang="ko-KR" sz="1400" b="1">
                <a:latin typeface="Symbol" pitchFamily="18" charset="2"/>
                <a:ea typeface="굴림" pitchFamily="50" charset="-127"/>
              </a:rPr>
              <a:t></a:t>
            </a:r>
            <a:r>
              <a:rPr kumimoji="1" lang="en-US" altLang="ko-KR" sz="1400" b="1">
                <a:ea typeface="굴림" pitchFamily="50" charset="-127"/>
              </a:rPr>
              <a:t> B)’    Exclusive-NOR</a:t>
            </a:r>
          </a:p>
          <a:p>
            <a:pPr marL="571500" lvl="1" defTabSz="762000">
              <a:lnSpc>
                <a:spcPct val="96000"/>
              </a:lnSpc>
            </a:pPr>
            <a:r>
              <a:rPr kumimoji="1" lang="en-US" altLang="ko-KR" sz="1400" b="1">
                <a:ea typeface="굴림" pitchFamily="50" charset="-127"/>
              </a:rPr>
              <a:t>1 0 1 0	  F10 = y'              F </a:t>
            </a:r>
            <a:r>
              <a:rPr kumimoji="1" lang="en-US" altLang="ko-KR" sz="1400" b="1">
                <a:ea typeface="굴림" pitchFamily="50" charset="-127"/>
                <a:sym typeface="Symbol" pitchFamily="18" charset="2"/>
              </a:rPr>
              <a:t></a:t>
            </a:r>
            <a:r>
              <a:rPr kumimoji="1" lang="en-US" altLang="ko-KR" sz="1400" b="1">
                <a:ea typeface="굴림" pitchFamily="50" charset="-127"/>
              </a:rPr>
              <a:t> B’             Complement B</a:t>
            </a:r>
          </a:p>
          <a:p>
            <a:pPr marL="571500" lvl="1" defTabSz="762000">
              <a:lnSpc>
                <a:spcPct val="96000"/>
              </a:lnSpc>
            </a:pPr>
            <a:r>
              <a:rPr kumimoji="1" lang="en-US" altLang="ko-KR" sz="1400" b="1">
                <a:ea typeface="굴림" pitchFamily="50" charset="-127"/>
              </a:rPr>
              <a:t>1 0 1 1	  F11 = x + y'        F </a:t>
            </a:r>
            <a:r>
              <a:rPr kumimoji="1" lang="en-US" altLang="ko-KR" sz="1400" b="1">
                <a:ea typeface="굴림" pitchFamily="50" charset="-127"/>
                <a:sym typeface="Symbol" pitchFamily="18" charset="2"/>
              </a:rPr>
              <a:t></a:t>
            </a:r>
            <a:r>
              <a:rPr kumimoji="1" lang="en-US" altLang="ko-KR" sz="1400" b="1">
                <a:ea typeface="굴림" pitchFamily="50" charset="-127"/>
              </a:rPr>
              <a:t> A </a:t>
            </a:r>
            <a:r>
              <a:rPr kumimoji="1" lang="en-US" altLang="ko-KR" sz="1400" b="1">
                <a:latin typeface="Symbol" pitchFamily="18" charset="2"/>
                <a:ea typeface="굴림" pitchFamily="50" charset="-127"/>
              </a:rPr>
              <a:t></a:t>
            </a:r>
            <a:r>
              <a:rPr kumimoji="1" lang="en-US" altLang="ko-KR" sz="1400" b="1">
                <a:ea typeface="굴림" pitchFamily="50" charset="-127"/>
              </a:rPr>
              <a:t> B</a:t>
            </a:r>
          </a:p>
          <a:p>
            <a:pPr marL="571500" lvl="1" defTabSz="762000">
              <a:lnSpc>
                <a:spcPct val="96000"/>
              </a:lnSpc>
            </a:pPr>
            <a:r>
              <a:rPr kumimoji="1" lang="en-US" altLang="ko-KR" sz="1400" b="1">
                <a:ea typeface="굴림" pitchFamily="50" charset="-127"/>
              </a:rPr>
              <a:t>1 1 0 0	  F12 = x'	              F </a:t>
            </a:r>
            <a:r>
              <a:rPr kumimoji="1" lang="en-US" altLang="ko-KR" sz="1400" b="1">
                <a:ea typeface="굴림" pitchFamily="50" charset="-127"/>
                <a:sym typeface="Symbol" pitchFamily="18" charset="2"/>
              </a:rPr>
              <a:t></a:t>
            </a:r>
            <a:r>
              <a:rPr kumimoji="1" lang="en-US" altLang="ko-KR" sz="1400" b="1">
                <a:ea typeface="굴림" pitchFamily="50" charset="-127"/>
              </a:rPr>
              <a:t> A’             Complement A</a:t>
            </a:r>
          </a:p>
          <a:p>
            <a:pPr marL="571500" lvl="1" defTabSz="762000">
              <a:lnSpc>
                <a:spcPct val="96000"/>
              </a:lnSpc>
            </a:pPr>
            <a:r>
              <a:rPr kumimoji="1" lang="en-US" altLang="ko-KR" sz="1400" b="1">
                <a:ea typeface="굴림" pitchFamily="50" charset="-127"/>
              </a:rPr>
              <a:t>1 1 0 1	  F13 = x' + y        F </a:t>
            </a:r>
            <a:r>
              <a:rPr kumimoji="1" lang="en-US" altLang="ko-KR" sz="1400" b="1">
                <a:ea typeface="굴림" pitchFamily="50" charset="-127"/>
                <a:sym typeface="Symbol" pitchFamily="18" charset="2"/>
              </a:rPr>
              <a:t></a:t>
            </a:r>
            <a:r>
              <a:rPr kumimoji="1" lang="en-US" altLang="ko-KR" sz="1400" b="1">
                <a:ea typeface="굴림" pitchFamily="50" charset="-127"/>
              </a:rPr>
              <a:t> A’</a:t>
            </a:r>
            <a:r>
              <a:rPr kumimoji="1" lang="en-US" altLang="ko-KR" sz="1400" b="1">
                <a:latin typeface="Symbol" pitchFamily="18" charset="2"/>
                <a:ea typeface="굴림" pitchFamily="50" charset="-127"/>
              </a:rPr>
              <a:t></a:t>
            </a:r>
            <a:r>
              <a:rPr kumimoji="1" lang="en-US" altLang="ko-KR" sz="1400" b="1">
                <a:ea typeface="굴림" pitchFamily="50" charset="-127"/>
              </a:rPr>
              <a:t> B</a:t>
            </a:r>
          </a:p>
          <a:p>
            <a:pPr marL="571500" lvl="1" defTabSz="762000">
              <a:lnSpc>
                <a:spcPct val="96000"/>
              </a:lnSpc>
            </a:pPr>
            <a:r>
              <a:rPr kumimoji="1" lang="en-US" altLang="ko-KR" sz="1400" b="1">
                <a:ea typeface="굴림" pitchFamily="50" charset="-127"/>
              </a:rPr>
              <a:t>1 1 1 0	  F14 = (xy)'          F </a:t>
            </a:r>
            <a:r>
              <a:rPr kumimoji="1" lang="en-US" altLang="ko-KR" sz="1400" b="1">
                <a:ea typeface="굴림" pitchFamily="50" charset="-127"/>
                <a:sym typeface="Symbol" pitchFamily="18" charset="2"/>
              </a:rPr>
              <a:t></a:t>
            </a:r>
            <a:r>
              <a:rPr kumimoji="1" lang="en-US" altLang="ko-KR" sz="1400" b="1">
                <a:ea typeface="굴림" pitchFamily="50" charset="-127"/>
              </a:rPr>
              <a:t> (A </a:t>
            </a:r>
            <a:r>
              <a:rPr kumimoji="1" lang="en-US" altLang="ko-KR" sz="1400" b="1">
                <a:latin typeface="Symbol" pitchFamily="18" charset="2"/>
                <a:ea typeface="굴림" pitchFamily="50" charset="-127"/>
              </a:rPr>
              <a:t></a:t>
            </a:r>
            <a:r>
              <a:rPr kumimoji="1" lang="en-US" altLang="ko-KR" sz="1400" b="1">
                <a:ea typeface="굴림" pitchFamily="50" charset="-127"/>
              </a:rPr>
              <a:t> B)’         NAND</a:t>
            </a:r>
          </a:p>
          <a:p>
            <a:pPr marL="571500" lvl="1" defTabSz="762000">
              <a:lnSpc>
                <a:spcPct val="96000"/>
              </a:lnSpc>
            </a:pPr>
            <a:r>
              <a:rPr kumimoji="1" lang="en-US" altLang="ko-KR" sz="1400" b="1">
                <a:ea typeface="굴림" pitchFamily="50" charset="-127"/>
              </a:rPr>
              <a:t>1 1 1 1	  F15 = 1               F </a:t>
            </a:r>
            <a:r>
              <a:rPr kumimoji="1" lang="en-US" altLang="ko-KR" sz="1400" b="1">
                <a:ea typeface="굴림" pitchFamily="50" charset="-127"/>
                <a:sym typeface="Symbol" pitchFamily="18" charset="2"/>
              </a:rPr>
              <a:t></a:t>
            </a:r>
            <a:r>
              <a:rPr kumimoji="1" lang="en-US" altLang="ko-KR" sz="1400" b="1">
                <a:ea typeface="굴림" pitchFamily="50" charset="-127"/>
              </a:rPr>
              <a:t> all 1's          Set to all 1's</a:t>
            </a:r>
          </a:p>
          <a:p>
            <a:pPr defTabSz="762000" latinLnBrk="1">
              <a:lnSpc>
                <a:spcPct val="90000"/>
              </a:lnSpc>
            </a:pPr>
            <a:endParaRPr kumimoji="1" lang="en-US" altLang="ko-KR" sz="1400" b="1">
              <a:ea typeface="굴림" pitchFamily="50" charset="-127"/>
            </a:endParaRPr>
          </a:p>
        </p:txBody>
      </p:sp>
      <p:sp>
        <p:nvSpPr>
          <p:cNvPr id="4110" name="Line 22"/>
          <p:cNvSpPr>
            <a:spLocks noChangeShapeType="1"/>
          </p:cNvSpPr>
          <p:nvPr/>
        </p:nvSpPr>
        <p:spPr bwMode="auto">
          <a:xfrm>
            <a:off x="3811588" y="2647950"/>
            <a:ext cx="0" cy="3829050"/>
          </a:xfrm>
          <a:prstGeom prst="line">
            <a:avLst/>
          </a:prstGeom>
          <a:noFill/>
          <a:ln w="25400">
            <a:solidFill>
              <a:schemeClr val="tx1"/>
            </a:solidFill>
            <a:round/>
            <a:headEnd/>
            <a:tailEnd/>
          </a:ln>
        </p:spPr>
        <p:txBody>
          <a:bodyPr wrap="none" anchor="ctr"/>
          <a:lstStyle/>
          <a:p>
            <a:endParaRPr lang="en-US"/>
          </a:p>
        </p:txBody>
      </p:sp>
      <p:sp>
        <p:nvSpPr>
          <p:cNvPr id="4111" name="Line 23"/>
          <p:cNvSpPr>
            <a:spLocks noChangeShapeType="1"/>
          </p:cNvSpPr>
          <p:nvPr/>
        </p:nvSpPr>
        <p:spPr bwMode="auto">
          <a:xfrm>
            <a:off x="5126038" y="2638425"/>
            <a:ext cx="0" cy="3848100"/>
          </a:xfrm>
          <a:prstGeom prst="line">
            <a:avLst/>
          </a:prstGeom>
          <a:noFill/>
          <a:ln w="25400">
            <a:solidFill>
              <a:schemeClr val="tx1"/>
            </a:solidFill>
            <a:round/>
            <a:headEnd/>
            <a:tailEnd/>
          </a:ln>
        </p:spPr>
        <p:txBody>
          <a:bodyPr wrap="none" anchor="ctr"/>
          <a:lstStyle/>
          <a:p>
            <a:endParaRPr lang="en-US"/>
          </a:p>
        </p:txBody>
      </p:sp>
      <p:sp>
        <p:nvSpPr>
          <p:cNvPr id="4112" name="Footer Placeholder 16"/>
          <p:cNvSpPr>
            <a:spLocks noGrp="1"/>
          </p:cNvSpPr>
          <p:nvPr>
            <p:ph type="ftr" sz="quarter" idx="11"/>
          </p:nvPr>
        </p:nvSpPr>
        <p:spPr>
          <a:noFill/>
        </p:spPr>
        <p:txBody>
          <a:bodyPr/>
          <a:lstStyle/>
          <a:p>
            <a:r>
              <a:rPr lang="en-US"/>
              <a:t>Computer Architecture BCA 203 by Ruby Dahiya</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1"/>
          </p:nvPr>
        </p:nvSpPr>
        <p:spPr>
          <a:noFill/>
        </p:spPr>
        <p:txBody>
          <a:bodyPr/>
          <a:lstStyle/>
          <a:p>
            <a:r>
              <a:rPr lang="en-US"/>
              <a:t>Computer Architecture BCA 203 by Ruby Dahiya</a:t>
            </a:r>
          </a:p>
        </p:txBody>
      </p:sp>
      <p:sp>
        <p:nvSpPr>
          <p:cNvPr id="5123" name="Slide Number Placeholder 3"/>
          <p:cNvSpPr>
            <a:spLocks noGrp="1"/>
          </p:cNvSpPr>
          <p:nvPr>
            <p:ph type="sldNum" sz="quarter" idx="12"/>
          </p:nvPr>
        </p:nvSpPr>
        <p:spPr>
          <a:noFill/>
        </p:spPr>
        <p:txBody>
          <a:bodyPr/>
          <a:lstStyle/>
          <a:p>
            <a:fld id="{BBBA5B34-A12A-4381-BF0D-DF3BB8A61665}" type="slidenum">
              <a:rPr lang="en-US" smtClean="0"/>
              <a:pPr/>
              <a:t>59</a:t>
            </a:fld>
            <a:endParaRPr lang="en-US"/>
          </a:p>
        </p:txBody>
      </p:sp>
      <p:sp>
        <p:nvSpPr>
          <p:cNvPr id="5124" name="Rectangle 2"/>
          <p:cNvSpPr>
            <a:spLocks noGrp="1" noChangeArrowheads="1"/>
          </p:cNvSpPr>
          <p:nvPr>
            <p:ph type="title" idx="4294967295"/>
          </p:nvPr>
        </p:nvSpPr>
        <p:spPr>
          <a:xfrm>
            <a:off x="0" y="0"/>
            <a:ext cx="9144000" cy="1158875"/>
          </a:xfrm>
          <a:noFill/>
        </p:spPr>
        <p:txBody>
          <a:bodyPr lIns="63500" tIns="25400" rIns="63500" bIns="25400" anchor="t">
            <a:spAutoFit/>
          </a:bodyPr>
          <a:lstStyle/>
          <a:p>
            <a:pPr eaLnBrk="1" hangingPunct="1"/>
            <a:r>
              <a:rPr lang="en-US" altLang="ko-KR" sz="3600" b="1">
                <a:solidFill>
                  <a:srgbClr val="FF0000"/>
                </a:solidFill>
                <a:latin typeface="Times New Roman" pitchFamily="18" charset="0"/>
                <a:ea typeface="굴림" pitchFamily="50" charset="-127"/>
              </a:rPr>
              <a:t>Hardware  Implementation  Of  Logic Micro operations</a:t>
            </a:r>
          </a:p>
        </p:txBody>
      </p:sp>
      <p:sp>
        <p:nvSpPr>
          <p:cNvPr id="5125" name="Rectangle 3"/>
          <p:cNvSpPr>
            <a:spLocks noChangeArrowheads="1"/>
          </p:cNvSpPr>
          <p:nvPr/>
        </p:nvSpPr>
        <p:spPr bwMode="auto">
          <a:xfrm>
            <a:off x="1754188" y="4511675"/>
            <a:ext cx="3663950" cy="1289050"/>
          </a:xfrm>
          <a:prstGeom prst="rect">
            <a:avLst/>
          </a:prstGeom>
          <a:noFill/>
          <a:ln w="25400">
            <a:noFill/>
            <a:miter lim="800000"/>
            <a:headEnd/>
            <a:tailEnd/>
          </a:ln>
        </p:spPr>
        <p:txBody>
          <a:bodyPr wrap="none" lIns="63500" tIns="25400" rIns="63500" bIns="25400">
            <a:spAutoFit/>
          </a:bodyPr>
          <a:lstStyle/>
          <a:p>
            <a:pPr defTabSz="762000">
              <a:lnSpc>
                <a:spcPct val="113000"/>
              </a:lnSpc>
            </a:pPr>
            <a:r>
              <a:rPr kumimoji="1" lang="en-US" altLang="ko-KR" b="1">
                <a:ea typeface="굴림" pitchFamily="50" charset="-127"/>
              </a:rPr>
              <a:t>0    0     F = A </a:t>
            </a:r>
            <a:r>
              <a:rPr kumimoji="1" lang="en-US" altLang="ko-KR" b="1">
                <a:latin typeface="Symbol" pitchFamily="18" charset="2"/>
                <a:ea typeface="굴림" pitchFamily="50" charset="-127"/>
              </a:rPr>
              <a:t></a:t>
            </a:r>
            <a:r>
              <a:rPr kumimoji="1" lang="en-US" altLang="ko-KR" b="1">
                <a:ea typeface="굴림" pitchFamily="50" charset="-127"/>
              </a:rPr>
              <a:t> B          AND</a:t>
            </a:r>
          </a:p>
          <a:p>
            <a:pPr defTabSz="762000">
              <a:lnSpc>
                <a:spcPct val="113000"/>
              </a:lnSpc>
            </a:pPr>
            <a:r>
              <a:rPr kumimoji="1" lang="en-US" altLang="ko-KR" b="1">
                <a:ea typeface="굴림" pitchFamily="50" charset="-127"/>
              </a:rPr>
              <a:t>0    1     F = A</a:t>
            </a:r>
            <a:r>
              <a:rPr kumimoji="1" lang="en-US" altLang="ko-KR" b="1">
                <a:latin typeface="Symbol" pitchFamily="18" charset="2"/>
                <a:ea typeface="굴림" pitchFamily="50" charset="-127"/>
              </a:rPr>
              <a:t></a:t>
            </a:r>
            <a:r>
              <a:rPr kumimoji="1" lang="en-US" altLang="ko-KR" b="1">
                <a:ea typeface="굴림" pitchFamily="50" charset="-127"/>
              </a:rPr>
              <a:t>B           OR</a:t>
            </a:r>
          </a:p>
          <a:p>
            <a:pPr defTabSz="762000">
              <a:lnSpc>
                <a:spcPct val="113000"/>
              </a:lnSpc>
            </a:pPr>
            <a:r>
              <a:rPr kumimoji="1" lang="en-US" altLang="ko-KR" b="1">
                <a:ea typeface="굴림" pitchFamily="50" charset="-127"/>
              </a:rPr>
              <a:t>1    0     F = A </a:t>
            </a:r>
            <a:r>
              <a:rPr kumimoji="1" lang="en-US" altLang="ko-KR" b="1">
                <a:latin typeface="Symbol" pitchFamily="18" charset="2"/>
                <a:ea typeface="굴림" pitchFamily="50" charset="-127"/>
              </a:rPr>
              <a:t></a:t>
            </a:r>
            <a:r>
              <a:rPr kumimoji="1" lang="en-US" altLang="ko-KR" b="1">
                <a:ea typeface="굴림" pitchFamily="50" charset="-127"/>
              </a:rPr>
              <a:t> B          XOR</a:t>
            </a:r>
          </a:p>
          <a:p>
            <a:pPr defTabSz="762000">
              <a:lnSpc>
                <a:spcPct val="113000"/>
              </a:lnSpc>
            </a:pPr>
            <a:r>
              <a:rPr kumimoji="1" lang="en-US" altLang="ko-KR" b="1">
                <a:ea typeface="굴림" pitchFamily="50" charset="-127"/>
              </a:rPr>
              <a:t>1    1     F = A’           Complement</a:t>
            </a:r>
          </a:p>
        </p:txBody>
      </p:sp>
      <p:sp>
        <p:nvSpPr>
          <p:cNvPr id="5126" name="Line 4"/>
          <p:cNvSpPr>
            <a:spLocks noChangeShapeType="1"/>
          </p:cNvSpPr>
          <p:nvPr/>
        </p:nvSpPr>
        <p:spPr bwMode="auto">
          <a:xfrm>
            <a:off x="1577975" y="4576763"/>
            <a:ext cx="4532313" cy="0"/>
          </a:xfrm>
          <a:prstGeom prst="line">
            <a:avLst/>
          </a:prstGeom>
          <a:noFill/>
          <a:ln w="25400">
            <a:solidFill>
              <a:schemeClr val="tx1"/>
            </a:solidFill>
            <a:round/>
            <a:headEnd/>
            <a:tailEnd/>
          </a:ln>
        </p:spPr>
        <p:txBody>
          <a:bodyPr wrap="none" anchor="ctr"/>
          <a:lstStyle/>
          <a:p>
            <a:endParaRPr lang="en-US"/>
          </a:p>
        </p:txBody>
      </p:sp>
      <p:sp>
        <p:nvSpPr>
          <p:cNvPr id="5127" name="Line 5"/>
          <p:cNvSpPr>
            <a:spLocks noChangeShapeType="1"/>
          </p:cNvSpPr>
          <p:nvPr/>
        </p:nvSpPr>
        <p:spPr bwMode="auto">
          <a:xfrm>
            <a:off x="2540000" y="4300538"/>
            <a:ext cx="0" cy="1479550"/>
          </a:xfrm>
          <a:prstGeom prst="line">
            <a:avLst/>
          </a:prstGeom>
          <a:noFill/>
          <a:ln w="25400">
            <a:solidFill>
              <a:schemeClr val="tx1"/>
            </a:solidFill>
            <a:round/>
            <a:headEnd/>
            <a:tailEnd/>
          </a:ln>
        </p:spPr>
        <p:txBody>
          <a:bodyPr wrap="none" anchor="ctr"/>
          <a:lstStyle/>
          <a:p>
            <a:endParaRPr lang="en-US"/>
          </a:p>
        </p:txBody>
      </p:sp>
      <p:sp>
        <p:nvSpPr>
          <p:cNvPr id="5128" name="Line 6"/>
          <p:cNvSpPr>
            <a:spLocks noChangeShapeType="1"/>
          </p:cNvSpPr>
          <p:nvPr/>
        </p:nvSpPr>
        <p:spPr bwMode="auto">
          <a:xfrm>
            <a:off x="3870325" y="4281488"/>
            <a:ext cx="0" cy="1508125"/>
          </a:xfrm>
          <a:prstGeom prst="line">
            <a:avLst/>
          </a:prstGeom>
          <a:noFill/>
          <a:ln w="25400">
            <a:solidFill>
              <a:schemeClr val="tx1"/>
            </a:solidFill>
            <a:round/>
            <a:headEnd/>
            <a:tailEnd/>
          </a:ln>
        </p:spPr>
        <p:txBody>
          <a:bodyPr wrap="none" anchor="ctr"/>
          <a:lstStyle/>
          <a:p>
            <a:endParaRPr lang="en-US"/>
          </a:p>
        </p:txBody>
      </p:sp>
      <p:sp>
        <p:nvSpPr>
          <p:cNvPr id="5129" name="Rectangle 7"/>
          <p:cNvSpPr>
            <a:spLocks noChangeArrowheads="1"/>
          </p:cNvSpPr>
          <p:nvPr/>
        </p:nvSpPr>
        <p:spPr bwMode="auto">
          <a:xfrm>
            <a:off x="1711325" y="4268788"/>
            <a:ext cx="727075" cy="317500"/>
          </a:xfrm>
          <a:prstGeom prst="rect">
            <a:avLst/>
          </a:prstGeom>
          <a:noFill/>
          <a:ln w="25400">
            <a:noFill/>
            <a:miter lim="800000"/>
            <a:headEnd/>
            <a:tailEnd/>
          </a:ln>
        </p:spPr>
        <p:txBody>
          <a:bodyPr wrap="none" lIns="63500" tIns="25400" rIns="63500" bIns="25400">
            <a:spAutoFit/>
          </a:bodyPr>
          <a:lstStyle/>
          <a:p>
            <a:pPr defTabSz="762000">
              <a:lnSpc>
                <a:spcPct val="97000"/>
              </a:lnSpc>
            </a:pPr>
            <a:r>
              <a:rPr kumimoji="1" lang="en-US" altLang="ko-KR" b="1">
                <a:ea typeface="굴림" pitchFamily="50" charset="-127"/>
              </a:rPr>
              <a:t>S</a:t>
            </a:r>
            <a:r>
              <a:rPr kumimoji="1" lang="en-US" altLang="ko-KR" b="1" baseline="-25000">
                <a:ea typeface="굴림" pitchFamily="50" charset="-127"/>
              </a:rPr>
              <a:t>1</a:t>
            </a:r>
            <a:r>
              <a:rPr kumimoji="1" lang="en-US" altLang="ko-KR" b="1">
                <a:ea typeface="굴림" pitchFamily="50" charset="-127"/>
              </a:rPr>
              <a:t>  S</a:t>
            </a:r>
            <a:r>
              <a:rPr kumimoji="1" lang="en-US" altLang="ko-KR" b="1" baseline="-25000">
                <a:ea typeface="굴림" pitchFamily="50" charset="-127"/>
              </a:rPr>
              <a:t>0</a:t>
            </a:r>
          </a:p>
        </p:txBody>
      </p:sp>
      <p:sp>
        <p:nvSpPr>
          <p:cNvPr id="5130" name="Rectangle 8"/>
          <p:cNvSpPr>
            <a:spLocks noChangeArrowheads="1"/>
          </p:cNvSpPr>
          <p:nvPr/>
        </p:nvSpPr>
        <p:spPr bwMode="auto">
          <a:xfrm>
            <a:off x="2717800" y="4268788"/>
            <a:ext cx="876300" cy="317500"/>
          </a:xfrm>
          <a:prstGeom prst="rect">
            <a:avLst/>
          </a:prstGeom>
          <a:noFill/>
          <a:ln w="25400">
            <a:noFill/>
            <a:miter lim="800000"/>
            <a:headEnd/>
            <a:tailEnd/>
          </a:ln>
        </p:spPr>
        <p:txBody>
          <a:bodyPr wrap="none" lIns="63500" tIns="25400" rIns="63500" bIns="25400">
            <a:spAutoFit/>
          </a:bodyPr>
          <a:lstStyle/>
          <a:p>
            <a:pPr defTabSz="762000">
              <a:lnSpc>
                <a:spcPct val="97000"/>
              </a:lnSpc>
            </a:pPr>
            <a:r>
              <a:rPr kumimoji="1" lang="en-US" altLang="ko-KR" b="1">
                <a:ea typeface="굴림" pitchFamily="50" charset="-127"/>
              </a:rPr>
              <a:t>Output</a:t>
            </a:r>
          </a:p>
        </p:txBody>
      </p:sp>
      <p:sp>
        <p:nvSpPr>
          <p:cNvPr id="5131" name="Rectangle 9"/>
          <p:cNvSpPr>
            <a:spLocks noChangeArrowheads="1"/>
          </p:cNvSpPr>
          <p:nvPr/>
        </p:nvSpPr>
        <p:spPr bwMode="auto">
          <a:xfrm>
            <a:off x="4221163" y="4224338"/>
            <a:ext cx="1376362" cy="374650"/>
          </a:xfrm>
          <a:prstGeom prst="rect">
            <a:avLst/>
          </a:prstGeom>
          <a:noFill/>
          <a:ln w="25400">
            <a:noFill/>
            <a:miter lim="800000"/>
            <a:headEnd/>
            <a:tailEnd/>
          </a:ln>
        </p:spPr>
        <p:txBody>
          <a:bodyPr wrap="none" lIns="63500" tIns="25400" rIns="63500" bIns="25400">
            <a:spAutoFit/>
          </a:bodyPr>
          <a:lstStyle/>
          <a:p>
            <a:pPr defTabSz="762000">
              <a:lnSpc>
                <a:spcPct val="118000"/>
              </a:lnSpc>
            </a:pPr>
            <a:r>
              <a:rPr kumimoji="1" lang="en-US" altLang="ko-KR" b="1">
                <a:latin typeface="Symbol" pitchFamily="18" charset="2"/>
                <a:ea typeface="굴림" pitchFamily="50" charset="-127"/>
              </a:rPr>
              <a:t></a:t>
            </a:r>
            <a:r>
              <a:rPr kumimoji="1" lang="en-US" altLang="ko-KR" b="1">
                <a:ea typeface="굴림" pitchFamily="50" charset="-127"/>
              </a:rPr>
              <a:t>-operation</a:t>
            </a:r>
          </a:p>
        </p:txBody>
      </p:sp>
      <p:sp>
        <p:nvSpPr>
          <p:cNvPr id="5132" name="Rectangle 10"/>
          <p:cNvSpPr>
            <a:spLocks noChangeArrowheads="1"/>
          </p:cNvSpPr>
          <p:nvPr/>
        </p:nvSpPr>
        <p:spPr bwMode="auto">
          <a:xfrm>
            <a:off x="2906713" y="3932238"/>
            <a:ext cx="2141537" cy="346075"/>
          </a:xfrm>
          <a:prstGeom prst="rect">
            <a:avLst/>
          </a:prstGeom>
          <a:noFill/>
          <a:ln w="12700">
            <a:noFill/>
            <a:miter lim="800000"/>
            <a:headEnd/>
            <a:tailEnd/>
          </a:ln>
        </p:spPr>
        <p:txBody>
          <a:bodyPr wrap="none" lIns="63500" tIns="25400" rIns="63500" bIns="25400">
            <a:spAutoFit/>
          </a:bodyPr>
          <a:lstStyle/>
          <a:p>
            <a:pPr defTabSz="762000">
              <a:lnSpc>
                <a:spcPct val="97000"/>
              </a:lnSpc>
            </a:pPr>
            <a:r>
              <a:rPr kumimoji="1" lang="en-US" altLang="ko-KR" sz="2000" b="1">
                <a:ea typeface="굴림" pitchFamily="50" charset="-127"/>
              </a:rPr>
              <a:t>    Function table</a:t>
            </a:r>
          </a:p>
        </p:txBody>
      </p:sp>
      <p:grpSp>
        <p:nvGrpSpPr>
          <p:cNvPr id="2" name="Group 17"/>
          <p:cNvGrpSpPr>
            <a:grpSpLocks/>
          </p:cNvGrpSpPr>
          <p:nvPr/>
        </p:nvGrpSpPr>
        <p:grpSpPr bwMode="auto">
          <a:xfrm>
            <a:off x="3559175" y="1054100"/>
            <a:ext cx="455613" cy="336550"/>
            <a:chOff x="1772" y="1428"/>
            <a:chExt cx="301" cy="272"/>
          </a:xfrm>
        </p:grpSpPr>
        <p:sp>
          <p:nvSpPr>
            <p:cNvPr id="5191" name="Line 12"/>
            <p:cNvSpPr>
              <a:spLocks noChangeShapeType="1"/>
            </p:cNvSpPr>
            <p:nvPr/>
          </p:nvSpPr>
          <p:spPr bwMode="auto">
            <a:xfrm>
              <a:off x="1772" y="1432"/>
              <a:ext cx="0" cy="256"/>
            </a:xfrm>
            <a:prstGeom prst="line">
              <a:avLst/>
            </a:prstGeom>
            <a:noFill/>
            <a:ln w="25400">
              <a:solidFill>
                <a:srgbClr val="000000"/>
              </a:solidFill>
              <a:round/>
              <a:headEnd/>
              <a:tailEnd/>
            </a:ln>
          </p:spPr>
          <p:txBody>
            <a:bodyPr wrap="none" anchor="ctr"/>
            <a:lstStyle/>
            <a:p>
              <a:endParaRPr lang="en-US"/>
            </a:p>
          </p:txBody>
        </p:sp>
        <p:sp>
          <p:nvSpPr>
            <p:cNvPr id="5192" name="Line 13"/>
            <p:cNvSpPr>
              <a:spLocks noChangeShapeType="1"/>
            </p:cNvSpPr>
            <p:nvPr/>
          </p:nvSpPr>
          <p:spPr bwMode="auto">
            <a:xfrm>
              <a:off x="1776" y="1428"/>
              <a:ext cx="176" cy="0"/>
            </a:xfrm>
            <a:prstGeom prst="line">
              <a:avLst/>
            </a:prstGeom>
            <a:noFill/>
            <a:ln w="25400">
              <a:solidFill>
                <a:srgbClr val="000000"/>
              </a:solidFill>
              <a:round/>
              <a:headEnd/>
              <a:tailEnd/>
            </a:ln>
          </p:spPr>
          <p:txBody>
            <a:bodyPr wrap="none" anchor="ctr"/>
            <a:lstStyle/>
            <a:p>
              <a:endParaRPr lang="en-US"/>
            </a:p>
          </p:txBody>
        </p:sp>
        <p:sp>
          <p:nvSpPr>
            <p:cNvPr id="5193" name="Line 14"/>
            <p:cNvSpPr>
              <a:spLocks noChangeShapeType="1"/>
            </p:cNvSpPr>
            <p:nvPr/>
          </p:nvSpPr>
          <p:spPr bwMode="auto">
            <a:xfrm>
              <a:off x="1776" y="1700"/>
              <a:ext cx="176" cy="0"/>
            </a:xfrm>
            <a:prstGeom prst="line">
              <a:avLst/>
            </a:prstGeom>
            <a:noFill/>
            <a:ln w="25400">
              <a:solidFill>
                <a:srgbClr val="000000"/>
              </a:solidFill>
              <a:round/>
              <a:headEnd/>
              <a:tailEnd/>
            </a:ln>
          </p:spPr>
          <p:txBody>
            <a:bodyPr wrap="none" anchor="ctr"/>
            <a:lstStyle/>
            <a:p>
              <a:endParaRPr lang="en-US"/>
            </a:p>
          </p:txBody>
        </p:sp>
        <p:sp>
          <p:nvSpPr>
            <p:cNvPr id="5194" name="Arc 15"/>
            <p:cNvSpPr>
              <a:spLocks/>
            </p:cNvSpPr>
            <p:nvPr/>
          </p:nvSpPr>
          <p:spPr bwMode="auto">
            <a:xfrm>
              <a:off x="1956" y="1433"/>
              <a:ext cx="117" cy="128"/>
            </a:xfrm>
            <a:custGeom>
              <a:avLst/>
              <a:gdLst>
                <a:gd name="T0" fmla="*/ 0 w 21786"/>
                <a:gd name="T1" fmla="*/ 0 h 21600"/>
                <a:gd name="T2" fmla="*/ 0 w 21786"/>
                <a:gd name="T3" fmla="*/ 0 h 21600"/>
                <a:gd name="T4" fmla="*/ 0 w 21786"/>
                <a:gd name="T5" fmla="*/ 0 h 21600"/>
                <a:gd name="T6" fmla="*/ 0 60000 65536"/>
                <a:gd name="T7" fmla="*/ 0 60000 65536"/>
                <a:gd name="T8" fmla="*/ 0 60000 65536"/>
                <a:gd name="T9" fmla="*/ 0 w 21786"/>
                <a:gd name="T10" fmla="*/ 0 h 21600"/>
                <a:gd name="T11" fmla="*/ 21786 w 21786"/>
                <a:gd name="T12" fmla="*/ 21600 h 21600"/>
              </a:gdLst>
              <a:ahLst/>
              <a:cxnLst>
                <a:cxn ang="T6">
                  <a:pos x="T0" y="T1"/>
                </a:cxn>
                <a:cxn ang="T7">
                  <a:pos x="T2" y="T3"/>
                </a:cxn>
                <a:cxn ang="T8">
                  <a:pos x="T4" y="T5"/>
                </a:cxn>
              </a:cxnLst>
              <a:rect l="T9" t="T10" r="T11" b="T12"/>
              <a:pathLst>
                <a:path w="21786" h="21600" fill="none" extrusionOk="0">
                  <a:moveTo>
                    <a:pt x="-1" y="0"/>
                  </a:moveTo>
                  <a:cubicBezTo>
                    <a:pt x="61" y="0"/>
                    <a:pt x="123" y="-1"/>
                    <a:pt x="186" y="0"/>
                  </a:cubicBezTo>
                  <a:cubicBezTo>
                    <a:pt x="12115" y="0"/>
                    <a:pt x="21786" y="9670"/>
                    <a:pt x="21786" y="21600"/>
                  </a:cubicBezTo>
                </a:path>
                <a:path w="21786" h="21600" stroke="0" extrusionOk="0">
                  <a:moveTo>
                    <a:pt x="-1" y="0"/>
                  </a:moveTo>
                  <a:cubicBezTo>
                    <a:pt x="61" y="0"/>
                    <a:pt x="123" y="-1"/>
                    <a:pt x="186" y="0"/>
                  </a:cubicBezTo>
                  <a:cubicBezTo>
                    <a:pt x="12115" y="0"/>
                    <a:pt x="21786" y="9670"/>
                    <a:pt x="21786" y="21600"/>
                  </a:cubicBezTo>
                  <a:lnTo>
                    <a:pt x="186" y="21600"/>
                  </a:lnTo>
                  <a:close/>
                </a:path>
              </a:pathLst>
            </a:custGeom>
            <a:noFill/>
            <a:ln w="25400" cap="rnd">
              <a:solidFill>
                <a:srgbClr val="000000"/>
              </a:solidFill>
              <a:round/>
              <a:headEnd/>
              <a:tailEnd/>
            </a:ln>
          </p:spPr>
          <p:txBody>
            <a:bodyPr wrap="none" anchor="ctr"/>
            <a:lstStyle/>
            <a:p>
              <a:endParaRPr lang="en-US"/>
            </a:p>
          </p:txBody>
        </p:sp>
        <p:sp>
          <p:nvSpPr>
            <p:cNvPr id="5195" name="Arc 16"/>
            <p:cNvSpPr>
              <a:spLocks/>
            </p:cNvSpPr>
            <p:nvPr/>
          </p:nvSpPr>
          <p:spPr bwMode="auto">
            <a:xfrm>
              <a:off x="1956" y="1560"/>
              <a:ext cx="116" cy="1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grpSp>
      <p:sp>
        <p:nvSpPr>
          <p:cNvPr id="5134" name="Line 18"/>
          <p:cNvSpPr>
            <a:spLocks noChangeShapeType="1"/>
          </p:cNvSpPr>
          <p:nvPr/>
        </p:nvSpPr>
        <p:spPr bwMode="auto">
          <a:xfrm flipH="1">
            <a:off x="2849563" y="1331913"/>
            <a:ext cx="715962" cy="0"/>
          </a:xfrm>
          <a:prstGeom prst="line">
            <a:avLst/>
          </a:prstGeom>
          <a:noFill/>
          <a:ln w="25400">
            <a:solidFill>
              <a:srgbClr val="000000"/>
            </a:solidFill>
            <a:round/>
            <a:headEnd/>
            <a:tailEnd/>
          </a:ln>
        </p:spPr>
        <p:txBody>
          <a:bodyPr wrap="none" anchor="ctr"/>
          <a:lstStyle/>
          <a:p>
            <a:endParaRPr lang="en-US"/>
          </a:p>
        </p:txBody>
      </p:sp>
      <p:grpSp>
        <p:nvGrpSpPr>
          <p:cNvPr id="3" name="Group 25"/>
          <p:cNvGrpSpPr>
            <a:grpSpLocks/>
          </p:cNvGrpSpPr>
          <p:nvPr/>
        </p:nvGrpSpPr>
        <p:grpSpPr bwMode="auto">
          <a:xfrm>
            <a:off x="3522663" y="1500188"/>
            <a:ext cx="492125" cy="336550"/>
            <a:chOff x="1748" y="1788"/>
            <a:chExt cx="324" cy="272"/>
          </a:xfrm>
        </p:grpSpPr>
        <p:sp>
          <p:nvSpPr>
            <p:cNvPr id="5185" name="Line 19"/>
            <p:cNvSpPr>
              <a:spLocks noChangeShapeType="1"/>
            </p:cNvSpPr>
            <p:nvPr/>
          </p:nvSpPr>
          <p:spPr bwMode="auto">
            <a:xfrm>
              <a:off x="1760" y="1788"/>
              <a:ext cx="88" cy="0"/>
            </a:xfrm>
            <a:prstGeom prst="line">
              <a:avLst/>
            </a:prstGeom>
            <a:noFill/>
            <a:ln w="25400">
              <a:solidFill>
                <a:srgbClr val="000000"/>
              </a:solidFill>
              <a:round/>
              <a:headEnd/>
              <a:tailEnd/>
            </a:ln>
          </p:spPr>
          <p:txBody>
            <a:bodyPr wrap="none" anchor="ctr"/>
            <a:lstStyle/>
            <a:p>
              <a:endParaRPr lang="en-US"/>
            </a:p>
          </p:txBody>
        </p:sp>
        <p:sp>
          <p:nvSpPr>
            <p:cNvPr id="5186" name="Line 20"/>
            <p:cNvSpPr>
              <a:spLocks noChangeShapeType="1"/>
            </p:cNvSpPr>
            <p:nvPr/>
          </p:nvSpPr>
          <p:spPr bwMode="auto">
            <a:xfrm>
              <a:off x="1760" y="2060"/>
              <a:ext cx="88" cy="0"/>
            </a:xfrm>
            <a:prstGeom prst="line">
              <a:avLst/>
            </a:prstGeom>
            <a:noFill/>
            <a:ln w="25400">
              <a:solidFill>
                <a:srgbClr val="000000"/>
              </a:solidFill>
              <a:round/>
              <a:headEnd/>
              <a:tailEnd/>
            </a:ln>
          </p:spPr>
          <p:txBody>
            <a:bodyPr wrap="none" anchor="ctr"/>
            <a:lstStyle/>
            <a:p>
              <a:endParaRPr lang="en-US"/>
            </a:p>
          </p:txBody>
        </p:sp>
        <p:sp>
          <p:nvSpPr>
            <p:cNvPr id="5187" name="Arc 21"/>
            <p:cNvSpPr>
              <a:spLocks/>
            </p:cNvSpPr>
            <p:nvPr/>
          </p:nvSpPr>
          <p:spPr bwMode="auto">
            <a:xfrm>
              <a:off x="1863" y="1793"/>
              <a:ext cx="209" cy="128"/>
            </a:xfrm>
            <a:custGeom>
              <a:avLst/>
              <a:gdLst>
                <a:gd name="T0" fmla="*/ 0 w 21704"/>
                <a:gd name="T1" fmla="*/ 0 h 21600"/>
                <a:gd name="T2" fmla="*/ 0 w 21704"/>
                <a:gd name="T3" fmla="*/ 0 h 21600"/>
                <a:gd name="T4" fmla="*/ 0 w 21704"/>
                <a:gd name="T5" fmla="*/ 0 h 21600"/>
                <a:gd name="T6" fmla="*/ 0 60000 65536"/>
                <a:gd name="T7" fmla="*/ 0 60000 65536"/>
                <a:gd name="T8" fmla="*/ 0 60000 65536"/>
                <a:gd name="T9" fmla="*/ 0 w 21704"/>
                <a:gd name="T10" fmla="*/ 0 h 21600"/>
                <a:gd name="T11" fmla="*/ 21704 w 21704"/>
                <a:gd name="T12" fmla="*/ 21600 h 21600"/>
              </a:gdLst>
              <a:ahLst/>
              <a:cxnLst>
                <a:cxn ang="T6">
                  <a:pos x="T0" y="T1"/>
                </a:cxn>
                <a:cxn ang="T7">
                  <a:pos x="T2" y="T3"/>
                </a:cxn>
                <a:cxn ang="T8">
                  <a:pos x="T4" y="T5"/>
                </a:cxn>
              </a:cxnLst>
              <a:rect l="T9" t="T10" r="T11" b="T12"/>
              <a:pathLst>
                <a:path w="21704" h="21600" fill="none" extrusionOk="0">
                  <a:moveTo>
                    <a:pt x="0" y="0"/>
                  </a:moveTo>
                  <a:cubicBezTo>
                    <a:pt x="34" y="0"/>
                    <a:pt x="69" y="-1"/>
                    <a:pt x="104" y="0"/>
                  </a:cubicBezTo>
                  <a:cubicBezTo>
                    <a:pt x="12033" y="0"/>
                    <a:pt x="21704" y="9670"/>
                    <a:pt x="21704" y="21600"/>
                  </a:cubicBezTo>
                </a:path>
                <a:path w="21704" h="21600" stroke="0" extrusionOk="0">
                  <a:moveTo>
                    <a:pt x="0" y="0"/>
                  </a:moveTo>
                  <a:cubicBezTo>
                    <a:pt x="34" y="0"/>
                    <a:pt x="69" y="-1"/>
                    <a:pt x="104" y="0"/>
                  </a:cubicBezTo>
                  <a:cubicBezTo>
                    <a:pt x="12033" y="0"/>
                    <a:pt x="21704" y="9670"/>
                    <a:pt x="21704" y="21600"/>
                  </a:cubicBezTo>
                  <a:lnTo>
                    <a:pt x="104" y="21600"/>
                  </a:lnTo>
                  <a:close/>
                </a:path>
              </a:pathLst>
            </a:custGeom>
            <a:noFill/>
            <a:ln w="25400" cap="rnd">
              <a:solidFill>
                <a:srgbClr val="000000"/>
              </a:solidFill>
              <a:round/>
              <a:headEnd/>
              <a:tailEnd/>
            </a:ln>
          </p:spPr>
          <p:txBody>
            <a:bodyPr wrap="none" anchor="ctr"/>
            <a:lstStyle/>
            <a:p>
              <a:endParaRPr lang="en-US"/>
            </a:p>
          </p:txBody>
        </p:sp>
        <p:sp>
          <p:nvSpPr>
            <p:cNvPr id="5188" name="Arc 22"/>
            <p:cNvSpPr>
              <a:spLocks/>
            </p:cNvSpPr>
            <p:nvPr/>
          </p:nvSpPr>
          <p:spPr bwMode="auto">
            <a:xfrm>
              <a:off x="1864" y="1920"/>
              <a:ext cx="208" cy="1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sp>
          <p:nvSpPr>
            <p:cNvPr id="5189" name="Arc 23"/>
            <p:cNvSpPr>
              <a:spLocks/>
            </p:cNvSpPr>
            <p:nvPr/>
          </p:nvSpPr>
          <p:spPr bwMode="auto">
            <a:xfrm>
              <a:off x="1748" y="1793"/>
              <a:ext cx="29" cy="128"/>
            </a:xfrm>
            <a:custGeom>
              <a:avLst/>
              <a:gdLst>
                <a:gd name="T0" fmla="*/ 0 w 22371"/>
                <a:gd name="T1" fmla="*/ 0 h 21600"/>
                <a:gd name="T2" fmla="*/ 0 w 22371"/>
                <a:gd name="T3" fmla="*/ 0 h 21600"/>
                <a:gd name="T4" fmla="*/ 0 w 22371"/>
                <a:gd name="T5" fmla="*/ 0 h 21600"/>
                <a:gd name="T6" fmla="*/ 0 60000 65536"/>
                <a:gd name="T7" fmla="*/ 0 60000 65536"/>
                <a:gd name="T8" fmla="*/ 0 60000 65536"/>
                <a:gd name="T9" fmla="*/ 0 w 22371"/>
                <a:gd name="T10" fmla="*/ 0 h 21600"/>
                <a:gd name="T11" fmla="*/ 22371 w 22371"/>
                <a:gd name="T12" fmla="*/ 21600 h 21600"/>
              </a:gdLst>
              <a:ahLst/>
              <a:cxnLst>
                <a:cxn ang="T6">
                  <a:pos x="T0" y="T1"/>
                </a:cxn>
                <a:cxn ang="T7">
                  <a:pos x="T2" y="T3"/>
                </a:cxn>
                <a:cxn ang="T8">
                  <a:pos x="T4" y="T5"/>
                </a:cxn>
              </a:cxnLst>
              <a:rect l="T9" t="T10" r="T11" b="T12"/>
              <a:pathLst>
                <a:path w="22371" h="21600" fill="none" extrusionOk="0">
                  <a:moveTo>
                    <a:pt x="-1" y="13"/>
                  </a:moveTo>
                  <a:cubicBezTo>
                    <a:pt x="256" y="4"/>
                    <a:pt x="513" y="-1"/>
                    <a:pt x="771" y="0"/>
                  </a:cubicBezTo>
                  <a:cubicBezTo>
                    <a:pt x="12700" y="0"/>
                    <a:pt x="22371" y="9670"/>
                    <a:pt x="22371" y="21600"/>
                  </a:cubicBezTo>
                </a:path>
                <a:path w="22371" h="21600" stroke="0" extrusionOk="0">
                  <a:moveTo>
                    <a:pt x="-1" y="13"/>
                  </a:moveTo>
                  <a:cubicBezTo>
                    <a:pt x="256" y="4"/>
                    <a:pt x="513" y="-1"/>
                    <a:pt x="771" y="0"/>
                  </a:cubicBezTo>
                  <a:cubicBezTo>
                    <a:pt x="12700" y="0"/>
                    <a:pt x="22371" y="9670"/>
                    <a:pt x="22371" y="21600"/>
                  </a:cubicBezTo>
                  <a:lnTo>
                    <a:pt x="771" y="21600"/>
                  </a:lnTo>
                  <a:close/>
                </a:path>
              </a:pathLst>
            </a:custGeom>
            <a:noFill/>
            <a:ln w="25400" cap="rnd">
              <a:solidFill>
                <a:srgbClr val="000000"/>
              </a:solidFill>
              <a:round/>
              <a:headEnd/>
              <a:tailEnd/>
            </a:ln>
          </p:spPr>
          <p:txBody>
            <a:bodyPr wrap="none" anchor="ctr"/>
            <a:lstStyle/>
            <a:p>
              <a:endParaRPr lang="en-US"/>
            </a:p>
          </p:txBody>
        </p:sp>
        <p:sp>
          <p:nvSpPr>
            <p:cNvPr id="5190" name="Arc 24"/>
            <p:cNvSpPr>
              <a:spLocks/>
            </p:cNvSpPr>
            <p:nvPr/>
          </p:nvSpPr>
          <p:spPr bwMode="auto">
            <a:xfrm>
              <a:off x="1748" y="1920"/>
              <a:ext cx="28" cy="12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grpSp>
      <p:sp>
        <p:nvSpPr>
          <p:cNvPr id="5136" name="Line 26"/>
          <p:cNvSpPr>
            <a:spLocks noChangeShapeType="1"/>
          </p:cNvSpPr>
          <p:nvPr/>
        </p:nvSpPr>
        <p:spPr bwMode="auto">
          <a:xfrm flipV="1">
            <a:off x="3270250" y="1108075"/>
            <a:ext cx="0" cy="1477963"/>
          </a:xfrm>
          <a:prstGeom prst="line">
            <a:avLst/>
          </a:prstGeom>
          <a:noFill/>
          <a:ln w="25400">
            <a:solidFill>
              <a:srgbClr val="000000"/>
            </a:solidFill>
            <a:round/>
            <a:headEnd/>
            <a:tailEnd/>
          </a:ln>
        </p:spPr>
        <p:txBody>
          <a:bodyPr wrap="none" anchor="ctr"/>
          <a:lstStyle/>
          <a:p>
            <a:endParaRPr lang="en-US"/>
          </a:p>
        </p:txBody>
      </p:sp>
      <p:grpSp>
        <p:nvGrpSpPr>
          <p:cNvPr id="4" name="Group 31"/>
          <p:cNvGrpSpPr>
            <a:grpSpLocks/>
          </p:cNvGrpSpPr>
          <p:nvPr/>
        </p:nvGrpSpPr>
        <p:grpSpPr bwMode="auto">
          <a:xfrm>
            <a:off x="3600450" y="2387600"/>
            <a:ext cx="414338" cy="346075"/>
            <a:chOff x="1800" y="2504"/>
            <a:chExt cx="272" cy="280"/>
          </a:xfrm>
        </p:grpSpPr>
        <p:sp>
          <p:nvSpPr>
            <p:cNvPr id="5181" name="Line 27"/>
            <p:cNvSpPr>
              <a:spLocks noChangeShapeType="1"/>
            </p:cNvSpPr>
            <p:nvPr/>
          </p:nvSpPr>
          <p:spPr bwMode="auto">
            <a:xfrm flipH="1" flipV="1">
              <a:off x="1800" y="2504"/>
              <a:ext cx="240" cy="160"/>
            </a:xfrm>
            <a:prstGeom prst="line">
              <a:avLst/>
            </a:prstGeom>
            <a:noFill/>
            <a:ln w="25400">
              <a:solidFill>
                <a:srgbClr val="000000"/>
              </a:solidFill>
              <a:round/>
              <a:headEnd/>
              <a:tailEnd/>
            </a:ln>
          </p:spPr>
          <p:txBody>
            <a:bodyPr wrap="none" anchor="ctr"/>
            <a:lstStyle/>
            <a:p>
              <a:endParaRPr lang="en-US"/>
            </a:p>
          </p:txBody>
        </p:sp>
        <p:sp>
          <p:nvSpPr>
            <p:cNvPr id="5182" name="Line 28"/>
            <p:cNvSpPr>
              <a:spLocks noChangeShapeType="1"/>
            </p:cNvSpPr>
            <p:nvPr/>
          </p:nvSpPr>
          <p:spPr bwMode="auto">
            <a:xfrm flipH="1">
              <a:off x="1800" y="2656"/>
              <a:ext cx="240" cy="128"/>
            </a:xfrm>
            <a:prstGeom prst="line">
              <a:avLst/>
            </a:prstGeom>
            <a:noFill/>
            <a:ln w="25400">
              <a:solidFill>
                <a:srgbClr val="000000"/>
              </a:solidFill>
              <a:round/>
              <a:headEnd/>
              <a:tailEnd/>
            </a:ln>
          </p:spPr>
          <p:txBody>
            <a:bodyPr wrap="none" anchor="ctr"/>
            <a:lstStyle/>
            <a:p>
              <a:endParaRPr lang="en-US"/>
            </a:p>
          </p:txBody>
        </p:sp>
        <p:sp>
          <p:nvSpPr>
            <p:cNvPr id="5183" name="Line 29"/>
            <p:cNvSpPr>
              <a:spLocks noChangeShapeType="1"/>
            </p:cNvSpPr>
            <p:nvPr/>
          </p:nvSpPr>
          <p:spPr bwMode="auto">
            <a:xfrm>
              <a:off x="1812" y="2520"/>
              <a:ext cx="0" cy="256"/>
            </a:xfrm>
            <a:prstGeom prst="line">
              <a:avLst/>
            </a:prstGeom>
            <a:noFill/>
            <a:ln w="25400">
              <a:solidFill>
                <a:srgbClr val="000000"/>
              </a:solidFill>
              <a:round/>
              <a:headEnd/>
              <a:tailEnd/>
            </a:ln>
          </p:spPr>
          <p:txBody>
            <a:bodyPr wrap="none" anchor="ctr"/>
            <a:lstStyle/>
            <a:p>
              <a:endParaRPr lang="en-US"/>
            </a:p>
          </p:txBody>
        </p:sp>
        <p:sp>
          <p:nvSpPr>
            <p:cNvPr id="5184" name="Oval 30"/>
            <p:cNvSpPr>
              <a:spLocks noChangeArrowheads="1"/>
            </p:cNvSpPr>
            <p:nvPr/>
          </p:nvSpPr>
          <p:spPr bwMode="auto">
            <a:xfrm>
              <a:off x="2032" y="2624"/>
              <a:ext cx="40" cy="48"/>
            </a:xfrm>
            <a:prstGeom prst="ellipse">
              <a:avLst/>
            </a:prstGeom>
            <a:noFill/>
            <a:ln w="25400">
              <a:solidFill>
                <a:srgbClr val="000000"/>
              </a:solidFill>
              <a:round/>
              <a:headEnd/>
              <a:tailEnd/>
            </a:ln>
          </p:spPr>
          <p:txBody>
            <a:bodyPr wrap="none" anchor="ctr"/>
            <a:lstStyle/>
            <a:p>
              <a:pPr>
                <a:lnSpc>
                  <a:spcPct val="90000"/>
                </a:lnSpc>
              </a:pPr>
              <a:endParaRPr kumimoji="1" lang="en-US" sz="1000" b="1">
                <a:solidFill>
                  <a:srgbClr val="000000"/>
                </a:solidFill>
                <a:ea typeface="굴림" pitchFamily="50" charset="-127"/>
              </a:endParaRPr>
            </a:p>
          </p:txBody>
        </p:sp>
      </p:grpSp>
      <p:sp>
        <p:nvSpPr>
          <p:cNvPr id="5138" name="Line 32"/>
          <p:cNvSpPr>
            <a:spLocks noChangeShapeType="1"/>
          </p:cNvSpPr>
          <p:nvPr/>
        </p:nvSpPr>
        <p:spPr bwMode="auto">
          <a:xfrm>
            <a:off x="3074988" y="1335088"/>
            <a:ext cx="0" cy="911225"/>
          </a:xfrm>
          <a:prstGeom prst="line">
            <a:avLst/>
          </a:prstGeom>
          <a:noFill/>
          <a:ln w="25400">
            <a:solidFill>
              <a:srgbClr val="000000"/>
            </a:solidFill>
            <a:round/>
            <a:headEnd/>
            <a:tailEnd/>
          </a:ln>
        </p:spPr>
        <p:txBody>
          <a:bodyPr wrap="none" anchor="ctr"/>
          <a:lstStyle/>
          <a:p>
            <a:endParaRPr lang="en-US"/>
          </a:p>
        </p:txBody>
      </p:sp>
      <p:sp>
        <p:nvSpPr>
          <p:cNvPr id="5139" name="Rectangle 33"/>
          <p:cNvSpPr>
            <a:spLocks noChangeArrowheads="1"/>
          </p:cNvSpPr>
          <p:nvPr/>
        </p:nvSpPr>
        <p:spPr bwMode="auto">
          <a:xfrm>
            <a:off x="2568575" y="1214438"/>
            <a:ext cx="2905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B</a:t>
            </a:r>
          </a:p>
        </p:txBody>
      </p:sp>
      <p:sp>
        <p:nvSpPr>
          <p:cNvPr id="5140" name="Rectangle 34"/>
          <p:cNvSpPr>
            <a:spLocks noChangeArrowheads="1"/>
          </p:cNvSpPr>
          <p:nvPr/>
        </p:nvSpPr>
        <p:spPr bwMode="auto">
          <a:xfrm>
            <a:off x="2557463" y="985838"/>
            <a:ext cx="2905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A</a:t>
            </a:r>
          </a:p>
        </p:txBody>
      </p:sp>
      <p:sp>
        <p:nvSpPr>
          <p:cNvPr id="5141" name="Rectangle 35"/>
          <p:cNvSpPr>
            <a:spLocks noChangeArrowheads="1"/>
          </p:cNvSpPr>
          <p:nvPr/>
        </p:nvSpPr>
        <p:spPr bwMode="auto">
          <a:xfrm>
            <a:off x="2568575" y="2782888"/>
            <a:ext cx="28257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a:t>
            </a:r>
          </a:p>
        </p:txBody>
      </p:sp>
      <p:sp>
        <p:nvSpPr>
          <p:cNvPr id="5142" name="Rectangle 36"/>
          <p:cNvSpPr>
            <a:spLocks noChangeArrowheads="1"/>
          </p:cNvSpPr>
          <p:nvPr/>
        </p:nvSpPr>
        <p:spPr bwMode="auto">
          <a:xfrm>
            <a:off x="2568575" y="3011488"/>
            <a:ext cx="28257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a:t>
            </a:r>
          </a:p>
        </p:txBody>
      </p:sp>
      <p:sp>
        <p:nvSpPr>
          <p:cNvPr id="5143" name="Rectangle 37"/>
          <p:cNvSpPr>
            <a:spLocks noChangeArrowheads="1"/>
          </p:cNvSpPr>
          <p:nvPr/>
        </p:nvSpPr>
        <p:spPr bwMode="auto">
          <a:xfrm>
            <a:off x="5370513" y="1720850"/>
            <a:ext cx="27463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F</a:t>
            </a:r>
          </a:p>
        </p:txBody>
      </p:sp>
      <p:sp>
        <p:nvSpPr>
          <p:cNvPr id="5144" name="Rectangle 38"/>
          <p:cNvSpPr>
            <a:spLocks noChangeArrowheads="1"/>
          </p:cNvSpPr>
          <p:nvPr/>
        </p:nvSpPr>
        <p:spPr bwMode="auto">
          <a:xfrm>
            <a:off x="2678113" y="2820988"/>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1</a:t>
            </a:r>
          </a:p>
        </p:txBody>
      </p:sp>
      <p:sp>
        <p:nvSpPr>
          <p:cNvPr id="5145" name="Rectangle 39"/>
          <p:cNvSpPr>
            <a:spLocks noChangeArrowheads="1"/>
          </p:cNvSpPr>
          <p:nvPr/>
        </p:nvSpPr>
        <p:spPr bwMode="auto">
          <a:xfrm>
            <a:off x="2678113" y="3049588"/>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0</a:t>
            </a:r>
          </a:p>
        </p:txBody>
      </p:sp>
      <p:sp>
        <p:nvSpPr>
          <p:cNvPr id="5146" name="Rectangle 40"/>
          <p:cNvSpPr>
            <a:spLocks noChangeArrowheads="1"/>
          </p:cNvSpPr>
          <p:nvPr/>
        </p:nvSpPr>
        <p:spPr bwMode="auto">
          <a:xfrm>
            <a:off x="5478463" y="1739900"/>
            <a:ext cx="22383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a:t>
            </a:r>
          </a:p>
        </p:txBody>
      </p:sp>
      <p:sp>
        <p:nvSpPr>
          <p:cNvPr id="5147" name="Rectangle 41"/>
          <p:cNvSpPr>
            <a:spLocks noChangeArrowheads="1"/>
          </p:cNvSpPr>
          <p:nvPr/>
        </p:nvSpPr>
        <p:spPr bwMode="auto">
          <a:xfrm>
            <a:off x="2678113" y="1254125"/>
            <a:ext cx="22383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a:t>
            </a:r>
          </a:p>
        </p:txBody>
      </p:sp>
      <p:sp>
        <p:nvSpPr>
          <p:cNvPr id="5148" name="Rectangle 42"/>
          <p:cNvSpPr>
            <a:spLocks noChangeArrowheads="1"/>
          </p:cNvSpPr>
          <p:nvPr/>
        </p:nvSpPr>
        <p:spPr bwMode="auto">
          <a:xfrm>
            <a:off x="2665413" y="1016000"/>
            <a:ext cx="22383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a:t>
            </a:r>
          </a:p>
        </p:txBody>
      </p:sp>
      <p:sp>
        <p:nvSpPr>
          <p:cNvPr id="5149" name="Line 43"/>
          <p:cNvSpPr>
            <a:spLocks noChangeShapeType="1"/>
          </p:cNvSpPr>
          <p:nvPr/>
        </p:nvSpPr>
        <p:spPr bwMode="auto">
          <a:xfrm flipH="1">
            <a:off x="2849563" y="1112838"/>
            <a:ext cx="715962" cy="0"/>
          </a:xfrm>
          <a:prstGeom prst="line">
            <a:avLst/>
          </a:prstGeom>
          <a:noFill/>
          <a:ln w="25400">
            <a:solidFill>
              <a:srgbClr val="000000"/>
            </a:solidFill>
            <a:round/>
            <a:headEnd/>
            <a:tailEnd/>
          </a:ln>
        </p:spPr>
        <p:txBody>
          <a:bodyPr wrap="none" anchor="ctr"/>
          <a:lstStyle/>
          <a:p>
            <a:endParaRPr lang="en-US"/>
          </a:p>
        </p:txBody>
      </p:sp>
      <p:sp>
        <p:nvSpPr>
          <p:cNvPr id="5150" name="Line 44"/>
          <p:cNvSpPr>
            <a:spLocks noChangeShapeType="1"/>
          </p:cNvSpPr>
          <p:nvPr/>
        </p:nvSpPr>
        <p:spPr bwMode="auto">
          <a:xfrm>
            <a:off x="3541713" y="1957388"/>
            <a:ext cx="133350" cy="0"/>
          </a:xfrm>
          <a:prstGeom prst="line">
            <a:avLst/>
          </a:prstGeom>
          <a:noFill/>
          <a:ln w="25400">
            <a:solidFill>
              <a:srgbClr val="000000"/>
            </a:solidFill>
            <a:round/>
            <a:headEnd/>
            <a:tailEnd/>
          </a:ln>
        </p:spPr>
        <p:txBody>
          <a:bodyPr wrap="none" anchor="ctr"/>
          <a:lstStyle/>
          <a:p>
            <a:endParaRPr lang="en-US"/>
          </a:p>
        </p:txBody>
      </p:sp>
      <p:sp>
        <p:nvSpPr>
          <p:cNvPr id="5151" name="Line 45"/>
          <p:cNvSpPr>
            <a:spLocks noChangeShapeType="1"/>
          </p:cNvSpPr>
          <p:nvPr/>
        </p:nvSpPr>
        <p:spPr bwMode="auto">
          <a:xfrm>
            <a:off x="3541713" y="2293938"/>
            <a:ext cx="133350" cy="0"/>
          </a:xfrm>
          <a:prstGeom prst="line">
            <a:avLst/>
          </a:prstGeom>
          <a:noFill/>
          <a:ln w="25400">
            <a:solidFill>
              <a:srgbClr val="000000"/>
            </a:solidFill>
            <a:round/>
            <a:headEnd/>
            <a:tailEnd/>
          </a:ln>
        </p:spPr>
        <p:txBody>
          <a:bodyPr wrap="none" anchor="ctr"/>
          <a:lstStyle/>
          <a:p>
            <a:endParaRPr lang="en-US"/>
          </a:p>
        </p:txBody>
      </p:sp>
      <p:sp>
        <p:nvSpPr>
          <p:cNvPr id="5152" name="Arc 46"/>
          <p:cNvSpPr>
            <a:spLocks/>
          </p:cNvSpPr>
          <p:nvPr/>
        </p:nvSpPr>
        <p:spPr bwMode="auto">
          <a:xfrm>
            <a:off x="3697288" y="1962150"/>
            <a:ext cx="317500" cy="158750"/>
          </a:xfrm>
          <a:custGeom>
            <a:avLst/>
            <a:gdLst>
              <a:gd name="T0" fmla="*/ 0 w 21704"/>
              <a:gd name="T1" fmla="*/ 0 h 21600"/>
              <a:gd name="T2" fmla="*/ 2147483647 w 21704"/>
              <a:gd name="T3" fmla="*/ 2147483647 h 21600"/>
              <a:gd name="T4" fmla="*/ 1018932383 w 21704"/>
              <a:gd name="T5" fmla="*/ 2147483647 h 21600"/>
              <a:gd name="T6" fmla="*/ 0 60000 65536"/>
              <a:gd name="T7" fmla="*/ 0 60000 65536"/>
              <a:gd name="T8" fmla="*/ 0 60000 65536"/>
              <a:gd name="T9" fmla="*/ 0 w 21704"/>
              <a:gd name="T10" fmla="*/ 0 h 21600"/>
              <a:gd name="T11" fmla="*/ 21704 w 21704"/>
              <a:gd name="T12" fmla="*/ 21600 h 21600"/>
            </a:gdLst>
            <a:ahLst/>
            <a:cxnLst>
              <a:cxn ang="T6">
                <a:pos x="T0" y="T1"/>
              </a:cxn>
              <a:cxn ang="T7">
                <a:pos x="T2" y="T3"/>
              </a:cxn>
              <a:cxn ang="T8">
                <a:pos x="T4" y="T5"/>
              </a:cxn>
            </a:cxnLst>
            <a:rect l="T9" t="T10" r="T11" b="T12"/>
            <a:pathLst>
              <a:path w="21704" h="21600" fill="none" extrusionOk="0">
                <a:moveTo>
                  <a:pt x="0" y="0"/>
                </a:moveTo>
                <a:cubicBezTo>
                  <a:pt x="34" y="0"/>
                  <a:pt x="69" y="-1"/>
                  <a:pt x="104" y="0"/>
                </a:cubicBezTo>
                <a:cubicBezTo>
                  <a:pt x="12033" y="0"/>
                  <a:pt x="21704" y="9670"/>
                  <a:pt x="21704" y="21600"/>
                </a:cubicBezTo>
              </a:path>
              <a:path w="21704" h="21600" stroke="0" extrusionOk="0">
                <a:moveTo>
                  <a:pt x="0" y="0"/>
                </a:moveTo>
                <a:cubicBezTo>
                  <a:pt x="34" y="0"/>
                  <a:pt x="69" y="-1"/>
                  <a:pt x="104" y="0"/>
                </a:cubicBezTo>
                <a:cubicBezTo>
                  <a:pt x="12033" y="0"/>
                  <a:pt x="21704" y="9670"/>
                  <a:pt x="21704" y="21600"/>
                </a:cubicBezTo>
                <a:lnTo>
                  <a:pt x="104" y="21600"/>
                </a:lnTo>
                <a:close/>
              </a:path>
            </a:pathLst>
          </a:custGeom>
          <a:noFill/>
          <a:ln w="25400" cap="rnd">
            <a:solidFill>
              <a:srgbClr val="000000"/>
            </a:solidFill>
            <a:round/>
            <a:headEnd/>
            <a:tailEnd/>
          </a:ln>
        </p:spPr>
        <p:txBody>
          <a:bodyPr wrap="none" anchor="ctr"/>
          <a:lstStyle/>
          <a:p>
            <a:endParaRPr lang="en-US"/>
          </a:p>
        </p:txBody>
      </p:sp>
      <p:sp>
        <p:nvSpPr>
          <p:cNvPr id="5153" name="Arc 47"/>
          <p:cNvSpPr>
            <a:spLocks/>
          </p:cNvSpPr>
          <p:nvPr/>
        </p:nvSpPr>
        <p:spPr bwMode="auto">
          <a:xfrm>
            <a:off x="3698875" y="2119313"/>
            <a:ext cx="315913" cy="160337"/>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sp>
        <p:nvSpPr>
          <p:cNvPr id="5154" name="Arc 48"/>
          <p:cNvSpPr>
            <a:spLocks/>
          </p:cNvSpPr>
          <p:nvPr/>
        </p:nvSpPr>
        <p:spPr bwMode="auto">
          <a:xfrm>
            <a:off x="3522663" y="1962150"/>
            <a:ext cx="42862" cy="158750"/>
          </a:xfrm>
          <a:custGeom>
            <a:avLst/>
            <a:gdLst>
              <a:gd name="T0" fmla="*/ 0 w 22371"/>
              <a:gd name="T1" fmla="*/ 2208867 h 21600"/>
              <a:gd name="T2" fmla="*/ 1106645 w 22371"/>
              <a:gd name="T3" fmla="*/ 2147483647 h 21600"/>
              <a:gd name="T4" fmla="*/ 38133 w 22371"/>
              <a:gd name="T5" fmla="*/ 2147483647 h 21600"/>
              <a:gd name="T6" fmla="*/ 0 60000 65536"/>
              <a:gd name="T7" fmla="*/ 0 60000 65536"/>
              <a:gd name="T8" fmla="*/ 0 60000 65536"/>
              <a:gd name="T9" fmla="*/ 0 w 22371"/>
              <a:gd name="T10" fmla="*/ 0 h 21600"/>
              <a:gd name="T11" fmla="*/ 22371 w 22371"/>
              <a:gd name="T12" fmla="*/ 21600 h 21600"/>
            </a:gdLst>
            <a:ahLst/>
            <a:cxnLst>
              <a:cxn ang="T6">
                <a:pos x="T0" y="T1"/>
              </a:cxn>
              <a:cxn ang="T7">
                <a:pos x="T2" y="T3"/>
              </a:cxn>
              <a:cxn ang="T8">
                <a:pos x="T4" y="T5"/>
              </a:cxn>
            </a:cxnLst>
            <a:rect l="T9" t="T10" r="T11" b="T12"/>
            <a:pathLst>
              <a:path w="22371" h="21600" fill="none" extrusionOk="0">
                <a:moveTo>
                  <a:pt x="-1" y="13"/>
                </a:moveTo>
                <a:cubicBezTo>
                  <a:pt x="256" y="4"/>
                  <a:pt x="513" y="-1"/>
                  <a:pt x="771" y="0"/>
                </a:cubicBezTo>
                <a:cubicBezTo>
                  <a:pt x="12700" y="0"/>
                  <a:pt x="22371" y="9670"/>
                  <a:pt x="22371" y="21600"/>
                </a:cubicBezTo>
              </a:path>
              <a:path w="22371" h="21600" stroke="0" extrusionOk="0">
                <a:moveTo>
                  <a:pt x="-1" y="13"/>
                </a:moveTo>
                <a:cubicBezTo>
                  <a:pt x="256" y="4"/>
                  <a:pt x="513" y="-1"/>
                  <a:pt x="771" y="0"/>
                </a:cubicBezTo>
                <a:cubicBezTo>
                  <a:pt x="12700" y="0"/>
                  <a:pt x="22371" y="9670"/>
                  <a:pt x="22371" y="21600"/>
                </a:cubicBezTo>
                <a:lnTo>
                  <a:pt x="771" y="21600"/>
                </a:lnTo>
                <a:close/>
              </a:path>
            </a:pathLst>
          </a:custGeom>
          <a:noFill/>
          <a:ln w="25400" cap="rnd">
            <a:solidFill>
              <a:srgbClr val="000000"/>
            </a:solidFill>
            <a:round/>
            <a:headEnd/>
            <a:tailEnd/>
          </a:ln>
        </p:spPr>
        <p:txBody>
          <a:bodyPr wrap="none" anchor="ctr"/>
          <a:lstStyle/>
          <a:p>
            <a:endParaRPr lang="en-US"/>
          </a:p>
        </p:txBody>
      </p:sp>
      <p:sp>
        <p:nvSpPr>
          <p:cNvPr id="5155" name="Arc 49"/>
          <p:cNvSpPr>
            <a:spLocks/>
          </p:cNvSpPr>
          <p:nvPr/>
        </p:nvSpPr>
        <p:spPr bwMode="auto">
          <a:xfrm>
            <a:off x="3522663" y="2119313"/>
            <a:ext cx="42862" cy="160337"/>
          </a:xfrm>
          <a:custGeom>
            <a:avLst/>
            <a:gdLst>
              <a:gd name="T0" fmla="*/ 1318755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sp>
        <p:nvSpPr>
          <p:cNvPr id="5156" name="Line 50"/>
          <p:cNvSpPr>
            <a:spLocks noChangeShapeType="1"/>
          </p:cNvSpPr>
          <p:nvPr/>
        </p:nvSpPr>
        <p:spPr bwMode="auto">
          <a:xfrm flipH="1">
            <a:off x="3074988" y="1785938"/>
            <a:ext cx="490537" cy="0"/>
          </a:xfrm>
          <a:prstGeom prst="line">
            <a:avLst/>
          </a:prstGeom>
          <a:noFill/>
          <a:ln w="25400">
            <a:solidFill>
              <a:srgbClr val="000000"/>
            </a:solidFill>
            <a:round/>
            <a:headEnd/>
            <a:tailEnd/>
          </a:ln>
        </p:spPr>
        <p:txBody>
          <a:bodyPr wrap="none" anchor="ctr"/>
          <a:lstStyle/>
          <a:p>
            <a:endParaRPr lang="en-US"/>
          </a:p>
        </p:txBody>
      </p:sp>
      <p:sp>
        <p:nvSpPr>
          <p:cNvPr id="5157" name="Line 51"/>
          <p:cNvSpPr>
            <a:spLocks noChangeShapeType="1"/>
          </p:cNvSpPr>
          <p:nvPr/>
        </p:nvSpPr>
        <p:spPr bwMode="auto">
          <a:xfrm flipH="1">
            <a:off x="3262313" y="1558925"/>
            <a:ext cx="303212" cy="0"/>
          </a:xfrm>
          <a:prstGeom prst="line">
            <a:avLst/>
          </a:prstGeom>
          <a:noFill/>
          <a:ln w="25400">
            <a:solidFill>
              <a:srgbClr val="000000"/>
            </a:solidFill>
            <a:round/>
            <a:headEnd/>
            <a:tailEnd/>
          </a:ln>
        </p:spPr>
        <p:txBody>
          <a:bodyPr wrap="none" anchor="ctr"/>
          <a:lstStyle/>
          <a:p>
            <a:endParaRPr lang="en-US"/>
          </a:p>
        </p:txBody>
      </p:sp>
      <p:sp>
        <p:nvSpPr>
          <p:cNvPr id="5158" name="Line 52"/>
          <p:cNvSpPr>
            <a:spLocks noChangeShapeType="1"/>
          </p:cNvSpPr>
          <p:nvPr/>
        </p:nvSpPr>
        <p:spPr bwMode="auto">
          <a:xfrm flipH="1">
            <a:off x="3055938" y="2233613"/>
            <a:ext cx="509587" cy="0"/>
          </a:xfrm>
          <a:prstGeom prst="line">
            <a:avLst/>
          </a:prstGeom>
          <a:noFill/>
          <a:ln w="25400">
            <a:solidFill>
              <a:srgbClr val="000000"/>
            </a:solidFill>
            <a:round/>
            <a:headEnd/>
            <a:tailEnd/>
          </a:ln>
        </p:spPr>
        <p:txBody>
          <a:bodyPr wrap="none" anchor="ctr"/>
          <a:lstStyle/>
          <a:p>
            <a:endParaRPr lang="en-US"/>
          </a:p>
        </p:txBody>
      </p:sp>
      <p:sp>
        <p:nvSpPr>
          <p:cNvPr id="5159" name="Line 53"/>
          <p:cNvSpPr>
            <a:spLocks noChangeShapeType="1"/>
          </p:cNvSpPr>
          <p:nvPr/>
        </p:nvSpPr>
        <p:spPr bwMode="auto">
          <a:xfrm flipH="1">
            <a:off x="3262313" y="2005013"/>
            <a:ext cx="303212" cy="0"/>
          </a:xfrm>
          <a:prstGeom prst="line">
            <a:avLst/>
          </a:prstGeom>
          <a:noFill/>
          <a:ln w="25400">
            <a:solidFill>
              <a:srgbClr val="000000"/>
            </a:solidFill>
            <a:round/>
            <a:headEnd/>
            <a:tailEnd/>
          </a:ln>
        </p:spPr>
        <p:txBody>
          <a:bodyPr wrap="none" anchor="ctr"/>
          <a:lstStyle/>
          <a:p>
            <a:endParaRPr lang="en-US"/>
          </a:p>
        </p:txBody>
      </p:sp>
      <p:sp>
        <p:nvSpPr>
          <p:cNvPr id="5160" name="Line 54"/>
          <p:cNvSpPr>
            <a:spLocks noChangeShapeType="1"/>
          </p:cNvSpPr>
          <p:nvPr/>
        </p:nvSpPr>
        <p:spPr bwMode="auto">
          <a:xfrm flipH="1">
            <a:off x="3262313" y="2571750"/>
            <a:ext cx="363537" cy="0"/>
          </a:xfrm>
          <a:prstGeom prst="line">
            <a:avLst/>
          </a:prstGeom>
          <a:noFill/>
          <a:ln w="25400">
            <a:solidFill>
              <a:srgbClr val="000000"/>
            </a:solidFill>
            <a:round/>
            <a:headEnd/>
            <a:tailEnd/>
          </a:ln>
        </p:spPr>
        <p:txBody>
          <a:bodyPr wrap="none" anchor="ctr"/>
          <a:lstStyle/>
          <a:p>
            <a:endParaRPr lang="en-US"/>
          </a:p>
        </p:txBody>
      </p:sp>
      <p:sp>
        <p:nvSpPr>
          <p:cNvPr id="5161" name="Line 55"/>
          <p:cNvSpPr>
            <a:spLocks noChangeShapeType="1"/>
          </p:cNvSpPr>
          <p:nvPr/>
        </p:nvSpPr>
        <p:spPr bwMode="auto">
          <a:xfrm>
            <a:off x="4029075" y="1222375"/>
            <a:ext cx="365125" cy="0"/>
          </a:xfrm>
          <a:prstGeom prst="line">
            <a:avLst/>
          </a:prstGeom>
          <a:noFill/>
          <a:ln w="25400">
            <a:solidFill>
              <a:srgbClr val="000000"/>
            </a:solidFill>
            <a:round/>
            <a:headEnd/>
            <a:tailEnd/>
          </a:ln>
        </p:spPr>
        <p:txBody>
          <a:bodyPr wrap="none" anchor="ctr"/>
          <a:lstStyle/>
          <a:p>
            <a:endParaRPr lang="en-US"/>
          </a:p>
        </p:txBody>
      </p:sp>
      <p:sp>
        <p:nvSpPr>
          <p:cNvPr id="5162" name="Line 56"/>
          <p:cNvSpPr>
            <a:spLocks noChangeShapeType="1"/>
          </p:cNvSpPr>
          <p:nvPr/>
        </p:nvSpPr>
        <p:spPr bwMode="auto">
          <a:xfrm>
            <a:off x="4029075" y="1668463"/>
            <a:ext cx="355600" cy="0"/>
          </a:xfrm>
          <a:prstGeom prst="line">
            <a:avLst/>
          </a:prstGeom>
          <a:noFill/>
          <a:ln w="25400">
            <a:solidFill>
              <a:srgbClr val="000000"/>
            </a:solidFill>
            <a:round/>
            <a:headEnd/>
            <a:tailEnd/>
          </a:ln>
        </p:spPr>
        <p:txBody>
          <a:bodyPr wrap="none" anchor="ctr"/>
          <a:lstStyle/>
          <a:p>
            <a:endParaRPr lang="en-US"/>
          </a:p>
        </p:txBody>
      </p:sp>
      <p:sp>
        <p:nvSpPr>
          <p:cNvPr id="5163" name="Line 57"/>
          <p:cNvSpPr>
            <a:spLocks noChangeShapeType="1"/>
          </p:cNvSpPr>
          <p:nvPr/>
        </p:nvSpPr>
        <p:spPr bwMode="auto">
          <a:xfrm>
            <a:off x="4029075" y="2125663"/>
            <a:ext cx="346075" cy="0"/>
          </a:xfrm>
          <a:prstGeom prst="line">
            <a:avLst/>
          </a:prstGeom>
          <a:noFill/>
          <a:ln w="25400">
            <a:solidFill>
              <a:srgbClr val="000000"/>
            </a:solidFill>
            <a:round/>
            <a:headEnd/>
            <a:tailEnd/>
          </a:ln>
        </p:spPr>
        <p:txBody>
          <a:bodyPr wrap="none" anchor="ctr"/>
          <a:lstStyle/>
          <a:p>
            <a:endParaRPr lang="en-US"/>
          </a:p>
        </p:txBody>
      </p:sp>
      <p:sp>
        <p:nvSpPr>
          <p:cNvPr id="5164" name="Line 58"/>
          <p:cNvSpPr>
            <a:spLocks noChangeShapeType="1"/>
          </p:cNvSpPr>
          <p:nvPr/>
        </p:nvSpPr>
        <p:spPr bwMode="auto">
          <a:xfrm>
            <a:off x="4038600" y="2571750"/>
            <a:ext cx="346075" cy="0"/>
          </a:xfrm>
          <a:prstGeom prst="line">
            <a:avLst/>
          </a:prstGeom>
          <a:noFill/>
          <a:ln w="25400">
            <a:solidFill>
              <a:srgbClr val="000000"/>
            </a:solidFill>
            <a:round/>
            <a:headEnd/>
            <a:tailEnd/>
          </a:ln>
        </p:spPr>
        <p:txBody>
          <a:bodyPr wrap="none" anchor="ctr"/>
          <a:lstStyle/>
          <a:p>
            <a:endParaRPr lang="en-US"/>
          </a:p>
        </p:txBody>
      </p:sp>
      <p:sp>
        <p:nvSpPr>
          <p:cNvPr id="5165" name="Arc 59"/>
          <p:cNvSpPr>
            <a:spLocks/>
          </p:cNvSpPr>
          <p:nvPr/>
        </p:nvSpPr>
        <p:spPr bwMode="auto">
          <a:xfrm>
            <a:off x="3462338" y="1962150"/>
            <a:ext cx="42862" cy="158750"/>
          </a:xfrm>
          <a:custGeom>
            <a:avLst/>
            <a:gdLst>
              <a:gd name="T0" fmla="*/ 0 w 22371"/>
              <a:gd name="T1" fmla="*/ 2208867 h 21600"/>
              <a:gd name="T2" fmla="*/ 1106645 w 22371"/>
              <a:gd name="T3" fmla="*/ 2147483647 h 21600"/>
              <a:gd name="T4" fmla="*/ 38133 w 22371"/>
              <a:gd name="T5" fmla="*/ 2147483647 h 21600"/>
              <a:gd name="T6" fmla="*/ 0 60000 65536"/>
              <a:gd name="T7" fmla="*/ 0 60000 65536"/>
              <a:gd name="T8" fmla="*/ 0 60000 65536"/>
              <a:gd name="T9" fmla="*/ 0 w 22371"/>
              <a:gd name="T10" fmla="*/ 0 h 21600"/>
              <a:gd name="T11" fmla="*/ 22371 w 22371"/>
              <a:gd name="T12" fmla="*/ 21600 h 21600"/>
            </a:gdLst>
            <a:ahLst/>
            <a:cxnLst>
              <a:cxn ang="T6">
                <a:pos x="T0" y="T1"/>
              </a:cxn>
              <a:cxn ang="T7">
                <a:pos x="T2" y="T3"/>
              </a:cxn>
              <a:cxn ang="T8">
                <a:pos x="T4" y="T5"/>
              </a:cxn>
            </a:cxnLst>
            <a:rect l="T9" t="T10" r="T11" b="T12"/>
            <a:pathLst>
              <a:path w="22371" h="21600" fill="none" extrusionOk="0">
                <a:moveTo>
                  <a:pt x="-1" y="13"/>
                </a:moveTo>
                <a:cubicBezTo>
                  <a:pt x="256" y="4"/>
                  <a:pt x="513" y="-1"/>
                  <a:pt x="771" y="0"/>
                </a:cubicBezTo>
                <a:cubicBezTo>
                  <a:pt x="12700" y="0"/>
                  <a:pt x="22371" y="9670"/>
                  <a:pt x="22371" y="21600"/>
                </a:cubicBezTo>
              </a:path>
              <a:path w="22371" h="21600" stroke="0" extrusionOk="0">
                <a:moveTo>
                  <a:pt x="-1" y="13"/>
                </a:moveTo>
                <a:cubicBezTo>
                  <a:pt x="256" y="4"/>
                  <a:pt x="513" y="-1"/>
                  <a:pt x="771" y="0"/>
                </a:cubicBezTo>
                <a:cubicBezTo>
                  <a:pt x="12700" y="0"/>
                  <a:pt x="22371" y="9670"/>
                  <a:pt x="22371" y="21600"/>
                </a:cubicBezTo>
                <a:lnTo>
                  <a:pt x="771" y="21600"/>
                </a:lnTo>
                <a:close/>
              </a:path>
            </a:pathLst>
          </a:custGeom>
          <a:noFill/>
          <a:ln w="25400" cap="rnd">
            <a:solidFill>
              <a:srgbClr val="000000"/>
            </a:solidFill>
            <a:round/>
            <a:headEnd/>
            <a:tailEnd/>
          </a:ln>
        </p:spPr>
        <p:txBody>
          <a:bodyPr wrap="none" anchor="ctr"/>
          <a:lstStyle/>
          <a:p>
            <a:endParaRPr lang="en-US"/>
          </a:p>
        </p:txBody>
      </p:sp>
      <p:sp>
        <p:nvSpPr>
          <p:cNvPr id="5166" name="Arc 60"/>
          <p:cNvSpPr>
            <a:spLocks/>
          </p:cNvSpPr>
          <p:nvPr/>
        </p:nvSpPr>
        <p:spPr bwMode="auto">
          <a:xfrm>
            <a:off x="3462338" y="2119313"/>
            <a:ext cx="42862" cy="160337"/>
          </a:xfrm>
          <a:custGeom>
            <a:avLst/>
            <a:gdLst>
              <a:gd name="T0" fmla="*/ 1318755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sp>
        <p:nvSpPr>
          <p:cNvPr id="5167" name="Rectangle 61"/>
          <p:cNvSpPr>
            <a:spLocks noChangeArrowheads="1"/>
          </p:cNvSpPr>
          <p:nvPr/>
        </p:nvSpPr>
        <p:spPr bwMode="auto">
          <a:xfrm>
            <a:off x="4389438" y="1057275"/>
            <a:ext cx="800100" cy="1668463"/>
          </a:xfrm>
          <a:prstGeom prst="rect">
            <a:avLst/>
          </a:prstGeom>
          <a:noFill/>
          <a:ln w="25400">
            <a:solidFill>
              <a:srgbClr val="000000"/>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
        <p:nvSpPr>
          <p:cNvPr id="5168" name="Rectangle 62"/>
          <p:cNvSpPr>
            <a:spLocks noChangeArrowheads="1"/>
          </p:cNvSpPr>
          <p:nvPr/>
        </p:nvSpPr>
        <p:spPr bwMode="auto">
          <a:xfrm>
            <a:off x="4364038" y="1106488"/>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0</a:t>
            </a:r>
          </a:p>
        </p:txBody>
      </p:sp>
      <p:sp>
        <p:nvSpPr>
          <p:cNvPr id="5169" name="Rectangle 63"/>
          <p:cNvSpPr>
            <a:spLocks noChangeArrowheads="1"/>
          </p:cNvSpPr>
          <p:nvPr/>
        </p:nvSpPr>
        <p:spPr bwMode="auto">
          <a:xfrm>
            <a:off x="4351338" y="1552575"/>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1</a:t>
            </a:r>
          </a:p>
        </p:txBody>
      </p:sp>
      <p:sp>
        <p:nvSpPr>
          <p:cNvPr id="5170" name="Rectangle 64"/>
          <p:cNvSpPr>
            <a:spLocks noChangeArrowheads="1"/>
          </p:cNvSpPr>
          <p:nvPr/>
        </p:nvSpPr>
        <p:spPr bwMode="auto">
          <a:xfrm>
            <a:off x="4364038" y="2008188"/>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2</a:t>
            </a:r>
          </a:p>
        </p:txBody>
      </p:sp>
      <p:sp>
        <p:nvSpPr>
          <p:cNvPr id="5171" name="Rectangle 65"/>
          <p:cNvSpPr>
            <a:spLocks noChangeArrowheads="1"/>
          </p:cNvSpPr>
          <p:nvPr/>
        </p:nvSpPr>
        <p:spPr bwMode="auto">
          <a:xfrm>
            <a:off x="4351338" y="2454275"/>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3</a:t>
            </a:r>
          </a:p>
        </p:txBody>
      </p:sp>
      <p:sp>
        <p:nvSpPr>
          <p:cNvPr id="5172" name="Rectangle 66"/>
          <p:cNvSpPr>
            <a:spLocks noChangeArrowheads="1"/>
          </p:cNvSpPr>
          <p:nvPr/>
        </p:nvSpPr>
        <p:spPr bwMode="auto">
          <a:xfrm>
            <a:off x="4632325" y="1670050"/>
            <a:ext cx="536575"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4 X 1</a:t>
            </a:r>
          </a:p>
          <a:p>
            <a:pPr defTabSz="762000" eaLnBrk="1">
              <a:lnSpc>
                <a:spcPct val="90000"/>
              </a:lnSpc>
            </a:pPr>
            <a:endParaRPr kumimoji="1" lang="en-US" altLang="ko-KR" sz="1200" b="1">
              <a:solidFill>
                <a:srgbClr val="000000"/>
              </a:solidFill>
              <a:ea typeface="굴림" pitchFamily="50" charset="-127"/>
            </a:endParaRPr>
          </a:p>
        </p:txBody>
      </p:sp>
      <p:sp>
        <p:nvSpPr>
          <p:cNvPr id="5173" name="Rectangle 67"/>
          <p:cNvSpPr>
            <a:spLocks noChangeArrowheads="1"/>
          </p:cNvSpPr>
          <p:nvPr/>
        </p:nvSpPr>
        <p:spPr bwMode="auto">
          <a:xfrm>
            <a:off x="4630738" y="1809750"/>
            <a:ext cx="519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MUX</a:t>
            </a:r>
          </a:p>
        </p:txBody>
      </p:sp>
      <p:sp>
        <p:nvSpPr>
          <p:cNvPr id="5174" name="Line 68"/>
          <p:cNvSpPr>
            <a:spLocks noChangeShapeType="1"/>
          </p:cNvSpPr>
          <p:nvPr/>
        </p:nvSpPr>
        <p:spPr bwMode="auto">
          <a:xfrm>
            <a:off x="5214938" y="1836738"/>
            <a:ext cx="182562" cy="0"/>
          </a:xfrm>
          <a:prstGeom prst="line">
            <a:avLst/>
          </a:prstGeom>
          <a:noFill/>
          <a:ln w="25400">
            <a:solidFill>
              <a:srgbClr val="000000"/>
            </a:solidFill>
            <a:round/>
            <a:headEnd/>
            <a:tailEnd/>
          </a:ln>
        </p:spPr>
        <p:txBody>
          <a:bodyPr wrap="none" anchor="ctr"/>
          <a:lstStyle/>
          <a:p>
            <a:endParaRPr lang="en-US"/>
          </a:p>
        </p:txBody>
      </p:sp>
      <p:sp>
        <p:nvSpPr>
          <p:cNvPr id="5175" name="Rectangle 69"/>
          <p:cNvSpPr>
            <a:spLocks noChangeArrowheads="1"/>
          </p:cNvSpPr>
          <p:nvPr/>
        </p:nvSpPr>
        <p:spPr bwMode="auto">
          <a:xfrm>
            <a:off x="4506913" y="2497138"/>
            <a:ext cx="62865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Select</a:t>
            </a:r>
          </a:p>
        </p:txBody>
      </p:sp>
      <p:sp>
        <p:nvSpPr>
          <p:cNvPr id="5176" name="Line 70"/>
          <p:cNvSpPr>
            <a:spLocks noChangeShapeType="1"/>
          </p:cNvSpPr>
          <p:nvPr/>
        </p:nvSpPr>
        <p:spPr bwMode="auto">
          <a:xfrm>
            <a:off x="4589463" y="2744788"/>
            <a:ext cx="0" cy="149225"/>
          </a:xfrm>
          <a:prstGeom prst="line">
            <a:avLst/>
          </a:prstGeom>
          <a:noFill/>
          <a:ln w="25400">
            <a:solidFill>
              <a:srgbClr val="000000"/>
            </a:solidFill>
            <a:round/>
            <a:headEnd/>
            <a:tailEnd/>
          </a:ln>
        </p:spPr>
        <p:txBody>
          <a:bodyPr wrap="none" anchor="ctr"/>
          <a:lstStyle/>
          <a:p>
            <a:endParaRPr lang="en-US"/>
          </a:p>
        </p:txBody>
      </p:sp>
      <p:sp>
        <p:nvSpPr>
          <p:cNvPr id="5177" name="Line 71"/>
          <p:cNvSpPr>
            <a:spLocks noChangeShapeType="1"/>
          </p:cNvSpPr>
          <p:nvPr/>
        </p:nvSpPr>
        <p:spPr bwMode="auto">
          <a:xfrm>
            <a:off x="5003800" y="2744788"/>
            <a:ext cx="0" cy="376237"/>
          </a:xfrm>
          <a:prstGeom prst="line">
            <a:avLst/>
          </a:prstGeom>
          <a:noFill/>
          <a:ln w="25400">
            <a:solidFill>
              <a:srgbClr val="000000"/>
            </a:solidFill>
            <a:round/>
            <a:headEnd/>
            <a:tailEnd/>
          </a:ln>
        </p:spPr>
        <p:txBody>
          <a:bodyPr wrap="none" anchor="ctr"/>
          <a:lstStyle/>
          <a:p>
            <a:endParaRPr lang="en-US"/>
          </a:p>
        </p:txBody>
      </p:sp>
      <p:sp>
        <p:nvSpPr>
          <p:cNvPr id="5178" name="Line 72"/>
          <p:cNvSpPr>
            <a:spLocks noChangeShapeType="1"/>
          </p:cNvSpPr>
          <p:nvPr/>
        </p:nvSpPr>
        <p:spPr bwMode="auto">
          <a:xfrm flipH="1">
            <a:off x="2849563" y="2908300"/>
            <a:ext cx="1747837" cy="0"/>
          </a:xfrm>
          <a:prstGeom prst="line">
            <a:avLst/>
          </a:prstGeom>
          <a:noFill/>
          <a:ln w="25400">
            <a:solidFill>
              <a:srgbClr val="000000"/>
            </a:solidFill>
            <a:round/>
            <a:headEnd/>
            <a:tailEnd/>
          </a:ln>
        </p:spPr>
        <p:txBody>
          <a:bodyPr wrap="none" anchor="ctr"/>
          <a:lstStyle/>
          <a:p>
            <a:endParaRPr lang="en-US"/>
          </a:p>
        </p:txBody>
      </p:sp>
      <p:sp>
        <p:nvSpPr>
          <p:cNvPr id="5179" name="Line 73"/>
          <p:cNvSpPr>
            <a:spLocks noChangeShapeType="1"/>
          </p:cNvSpPr>
          <p:nvPr/>
        </p:nvSpPr>
        <p:spPr bwMode="auto">
          <a:xfrm flipH="1">
            <a:off x="2849563" y="3136900"/>
            <a:ext cx="2159000" cy="0"/>
          </a:xfrm>
          <a:prstGeom prst="line">
            <a:avLst/>
          </a:prstGeom>
          <a:noFill/>
          <a:ln w="25400">
            <a:solidFill>
              <a:srgbClr val="000000"/>
            </a:solidFill>
            <a:round/>
            <a:headEnd/>
            <a:tailEnd/>
          </a:ln>
        </p:spPr>
        <p:txBody>
          <a:bodyPr wrap="none" anchor="ctr"/>
          <a:lstStyle/>
          <a:p>
            <a:endParaRPr lang="en-US"/>
          </a:p>
        </p:txBody>
      </p:sp>
      <p:sp>
        <p:nvSpPr>
          <p:cNvPr id="5180" name="Rectangle 74"/>
          <p:cNvSpPr>
            <a:spLocks noChangeArrowheads="1"/>
          </p:cNvSpPr>
          <p:nvPr/>
        </p:nvSpPr>
        <p:spPr bwMode="auto">
          <a:xfrm>
            <a:off x="1570038" y="4273550"/>
            <a:ext cx="4556125" cy="1514475"/>
          </a:xfrm>
          <a:prstGeom prst="rect">
            <a:avLst/>
          </a:prstGeom>
          <a:noFill/>
          <a:ln w="25400">
            <a:solidFill>
              <a:schemeClr val="tx1"/>
            </a:solidFill>
            <a:miter lim="800000"/>
            <a:headEnd/>
            <a:tailEnd/>
          </a:ln>
        </p:spPr>
        <p:txBody>
          <a:bodyPr wrap="none" anchor="ctr"/>
          <a:lstStyle/>
          <a:p>
            <a:pPr>
              <a:lnSpc>
                <a:spcPct val="90000"/>
              </a:lnSpc>
            </a:pPr>
            <a:endParaRPr kumimoji="1" lang="en-US" sz="1000" b="1">
              <a:solidFill>
                <a:srgbClr val="000000"/>
              </a:solidFill>
              <a:ea typeface="굴림" pitchFamily="50" charset="-127"/>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Overview (</a:t>
            </a:r>
            <a:r>
              <a:rPr lang="en-US" b="1" dirty="0" err="1">
                <a:solidFill>
                  <a:srgbClr val="FF0000"/>
                </a:solidFill>
              </a:rPr>
              <a:t>contd</a:t>
            </a:r>
            <a:r>
              <a:rPr lang="en-US" b="1" dirty="0">
                <a:solidFill>
                  <a:srgbClr val="FF0000"/>
                </a:solidFill>
              </a:rPr>
              <a:t>…)</a:t>
            </a:r>
            <a:endParaRPr lang="en-US" dirty="0"/>
          </a:p>
        </p:txBody>
      </p:sp>
      <p:sp>
        <p:nvSpPr>
          <p:cNvPr id="3" name="Content Placeholder 2"/>
          <p:cNvSpPr>
            <a:spLocks noGrp="1"/>
          </p:cNvSpPr>
          <p:nvPr>
            <p:ph idx="1"/>
          </p:nvPr>
        </p:nvSpPr>
        <p:spPr/>
        <p:txBody>
          <a:bodyPr/>
          <a:lstStyle/>
          <a:p>
            <a:r>
              <a:rPr lang="en-US" dirty="0"/>
              <a:t>The other part deals with the organization and design of a basic digital computer.</a:t>
            </a:r>
          </a:p>
          <a:p>
            <a:r>
              <a:rPr lang="en-US" dirty="0"/>
              <a:t>The Register Transfer Language (RTL) is used to describe the internal operation of the computer and to specify the requirements for its design.</a:t>
            </a:r>
          </a:p>
          <a:p>
            <a:r>
              <a:rPr lang="en-US" dirty="0"/>
              <a:t>This introduces the set of instructions used by the basic computer.</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Footer Placeholder 4"/>
          <p:cNvSpPr>
            <a:spLocks noGrp="1"/>
          </p:cNvSpPr>
          <p:nvPr>
            <p:ph type="ftr" sz="quarter" idx="11"/>
          </p:nvPr>
        </p:nvSpPr>
        <p:spPr/>
        <p:txBody>
          <a:bodyPr/>
          <a:lstStyle/>
          <a:p>
            <a:r>
              <a:rPr lang="en-US"/>
              <a:t>Computer Architecture BCA-203 by Ruby Dahiya</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2"/>
          <p:cNvSpPr>
            <a:spLocks noGrp="1"/>
          </p:cNvSpPr>
          <p:nvPr>
            <p:ph type="ftr" sz="quarter" idx="11"/>
          </p:nvPr>
        </p:nvSpPr>
        <p:spPr>
          <a:noFill/>
        </p:spPr>
        <p:txBody>
          <a:bodyPr/>
          <a:lstStyle/>
          <a:p>
            <a:r>
              <a:rPr lang="en-US"/>
              <a:t>Computer Architecture BCA 203 by Ruby Dahiya</a:t>
            </a:r>
          </a:p>
        </p:txBody>
      </p:sp>
      <p:sp>
        <p:nvSpPr>
          <p:cNvPr id="6147" name="Slide Number Placeholder 3"/>
          <p:cNvSpPr>
            <a:spLocks noGrp="1"/>
          </p:cNvSpPr>
          <p:nvPr>
            <p:ph type="sldNum" sz="quarter" idx="12"/>
          </p:nvPr>
        </p:nvSpPr>
        <p:spPr>
          <a:noFill/>
        </p:spPr>
        <p:txBody>
          <a:bodyPr/>
          <a:lstStyle/>
          <a:p>
            <a:fld id="{0D6CE215-98F8-45B8-A5D0-D9978C408979}" type="slidenum">
              <a:rPr lang="en-US" smtClean="0"/>
              <a:pPr/>
              <a:t>60</a:t>
            </a:fld>
            <a:endParaRPr lang="en-US"/>
          </a:p>
        </p:txBody>
      </p:sp>
      <p:sp>
        <p:nvSpPr>
          <p:cNvPr id="6148" name="Rectangle 2"/>
          <p:cNvSpPr>
            <a:spLocks noGrp="1" noChangeArrowheads="1"/>
          </p:cNvSpPr>
          <p:nvPr>
            <p:ph type="title" idx="4294967295"/>
          </p:nvPr>
        </p:nvSpPr>
        <p:spPr>
          <a:xfrm>
            <a:off x="304800" y="303213"/>
            <a:ext cx="8534400" cy="604837"/>
          </a:xfrm>
          <a:noFill/>
        </p:spPr>
        <p:txBody>
          <a:bodyPr lIns="63500" tIns="25400" rIns="63500" bIns="25400" anchor="t">
            <a:spAutoFit/>
          </a:bodyPr>
          <a:lstStyle/>
          <a:p>
            <a:pPr eaLnBrk="1" hangingPunct="1"/>
            <a:r>
              <a:rPr lang="en-US" altLang="ko-KR" sz="3600" b="1">
                <a:solidFill>
                  <a:srgbClr val="FF0000"/>
                </a:solidFill>
                <a:latin typeface="Times New Roman" pitchFamily="18" charset="0"/>
                <a:ea typeface="굴림" pitchFamily="50" charset="-127"/>
                <a:cs typeface="Times New Roman" pitchFamily="18" charset="0"/>
              </a:rPr>
              <a:t>Applications Of Logic Micro operations</a:t>
            </a:r>
          </a:p>
        </p:txBody>
      </p:sp>
      <p:sp>
        <p:nvSpPr>
          <p:cNvPr id="6149" name="Rectangle 8"/>
          <p:cNvSpPr>
            <a:spLocks noGrp="1" noChangeArrowheads="1"/>
          </p:cNvSpPr>
          <p:nvPr>
            <p:ph type="body" idx="4294967295"/>
          </p:nvPr>
        </p:nvSpPr>
        <p:spPr>
          <a:xfrm>
            <a:off x="457200" y="914400"/>
            <a:ext cx="8382000" cy="5410200"/>
          </a:xfrm>
        </p:spPr>
        <p:txBody>
          <a:bodyPr>
            <a:normAutofit lnSpcReduction="10000"/>
          </a:bodyPr>
          <a:lstStyle/>
          <a:p>
            <a:pPr marL="285750" indent="-285750" defTabSz="762000" eaLnBrk="1" hangingPunct="1"/>
            <a:r>
              <a:rPr lang="en-US" altLang="ko-KR" sz="2800">
                <a:latin typeface="Times New Roman" pitchFamily="18" charset="0"/>
                <a:ea typeface="굴림" pitchFamily="50" charset="-127"/>
                <a:sym typeface="Symbol" pitchFamily="18" charset="2"/>
              </a:rPr>
              <a:t>Logic micro operations can be used to </a:t>
            </a:r>
            <a:r>
              <a:rPr lang="en-US" altLang="ko-KR" sz="2800">
                <a:latin typeface="Times New Roman" pitchFamily="18" charset="0"/>
                <a:ea typeface="굴림" pitchFamily="50" charset="-127"/>
              </a:rPr>
              <a:t>manipulate individual bits or a portions of a word in a register</a:t>
            </a:r>
          </a:p>
          <a:p>
            <a:pPr marL="285750" indent="-285750" defTabSz="762000" eaLnBrk="1" hangingPunct="1"/>
            <a:r>
              <a:rPr lang="en-US" altLang="ko-KR" sz="2800">
                <a:latin typeface="Times New Roman" pitchFamily="18" charset="0"/>
                <a:ea typeface="굴림" pitchFamily="50" charset="-127"/>
              </a:rPr>
              <a:t>Consider the data in a register A. In another register, B, is bit data that will be used to modify the contents of A</a:t>
            </a:r>
          </a:p>
          <a:p>
            <a:pPr marL="685800" lvl="1" indent="-228600" defTabSz="762000" eaLnBrk="1" hangingPunct="1"/>
            <a:r>
              <a:rPr lang="en-US" altLang="ko-KR">
                <a:latin typeface="Times New Roman" pitchFamily="18" charset="0"/>
                <a:ea typeface="굴림" pitchFamily="50" charset="-127"/>
              </a:rPr>
              <a:t>Selective-set	                 A </a:t>
            </a:r>
            <a:r>
              <a:rPr lang="en-US" altLang="ko-KR">
                <a:latin typeface="Times New Roman" pitchFamily="18" charset="0"/>
                <a:ea typeface="굴림" pitchFamily="50" charset="-127"/>
                <a:sym typeface="Symbol" pitchFamily="18" charset="2"/>
              </a:rPr>
              <a:t> </a:t>
            </a:r>
            <a:r>
              <a:rPr lang="en-US" altLang="ko-KR">
                <a:latin typeface="Times New Roman" pitchFamily="18" charset="0"/>
                <a:ea typeface="굴림" pitchFamily="50" charset="-127"/>
              </a:rPr>
              <a:t>A + B</a:t>
            </a:r>
          </a:p>
          <a:p>
            <a:pPr marL="685800" lvl="1" indent="-228600" defTabSz="762000" eaLnBrk="1" hangingPunct="1"/>
            <a:r>
              <a:rPr lang="en-US" altLang="ko-KR">
                <a:latin typeface="Times New Roman" pitchFamily="18" charset="0"/>
                <a:ea typeface="굴림" pitchFamily="50" charset="-127"/>
              </a:rPr>
              <a:t>Selective-complement 	A </a:t>
            </a:r>
            <a:r>
              <a:rPr lang="en-US" altLang="ko-KR">
                <a:latin typeface="Times New Roman" pitchFamily="18" charset="0"/>
                <a:ea typeface="굴림" pitchFamily="50" charset="-127"/>
                <a:sym typeface="Symbol" pitchFamily="18" charset="2"/>
              </a:rPr>
              <a:t> </a:t>
            </a:r>
            <a:r>
              <a:rPr lang="en-US" altLang="ko-KR">
                <a:latin typeface="Times New Roman" pitchFamily="18" charset="0"/>
                <a:ea typeface="굴림" pitchFamily="50" charset="-127"/>
              </a:rPr>
              <a:t>A </a:t>
            </a:r>
            <a:r>
              <a:rPr lang="en-US" altLang="ko-KR">
                <a:latin typeface="Times New Roman" pitchFamily="18" charset="0"/>
                <a:ea typeface="굴림" pitchFamily="50" charset="-127"/>
                <a:sym typeface="Symbol" pitchFamily="18" charset="2"/>
              </a:rPr>
              <a:t></a:t>
            </a:r>
            <a:r>
              <a:rPr lang="en-US" altLang="ko-KR">
                <a:latin typeface="Times New Roman" pitchFamily="18" charset="0"/>
                <a:ea typeface="굴림" pitchFamily="50" charset="-127"/>
              </a:rPr>
              <a:t> B	</a:t>
            </a:r>
          </a:p>
          <a:p>
            <a:pPr marL="685800" lvl="1" indent="-228600" defTabSz="762000" eaLnBrk="1" hangingPunct="1"/>
            <a:r>
              <a:rPr lang="en-US" altLang="ko-KR">
                <a:latin typeface="Times New Roman" pitchFamily="18" charset="0"/>
                <a:ea typeface="굴림" pitchFamily="50" charset="-127"/>
              </a:rPr>
              <a:t>Selective-clear 			A </a:t>
            </a:r>
            <a:r>
              <a:rPr lang="en-US" altLang="ko-KR">
                <a:latin typeface="Times New Roman" pitchFamily="18" charset="0"/>
                <a:ea typeface="굴림" pitchFamily="50" charset="-127"/>
                <a:sym typeface="Symbol" pitchFamily="18" charset="2"/>
              </a:rPr>
              <a:t> </a:t>
            </a:r>
            <a:r>
              <a:rPr lang="en-US" altLang="ko-KR">
                <a:latin typeface="Times New Roman" pitchFamily="18" charset="0"/>
                <a:ea typeface="굴림" pitchFamily="50" charset="-127"/>
              </a:rPr>
              <a:t>A • B’	</a:t>
            </a:r>
          </a:p>
          <a:p>
            <a:pPr marL="685800" lvl="1" indent="-228600" defTabSz="762000" eaLnBrk="1" hangingPunct="1"/>
            <a:r>
              <a:rPr lang="en-US" altLang="ko-KR">
                <a:latin typeface="Times New Roman" pitchFamily="18" charset="0"/>
                <a:ea typeface="굴림" pitchFamily="50" charset="-127"/>
              </a:rPr>
              <a:t>Mask (Delete)	 		A </a:t>
            </a:r>
            <a:r>
              <a:rPr lang="en-US" altLang="ko-KR">
                <a:latin typeface="Times New Roman" pitchFamily="18" charset="0"/>
                <a:ea typeface="굴림" pitchFamily="50" charset="-127"/>
                <a:sym typeface="Symbol" pitchFamily="18" charset="2"/>
              </a:rPr>
              <a:t> </a:t>
            </a:r>
            <a:r>
              <a:rPr lang="en-US" altLang="ko-KR">
                <a:latin typeface="Times New Roman" pitchFamily="18" charset="0"/>
                <a:ea typeface="굴림" pitchFamily="50" charset="-127"/>
              </a:rPr>
              <a:t>A • B</a:t>
            </a:r>
          </a:p>
          <a:p>
            <a:pPr marL="685800" lvl="1" indent="-228600" defTabSz="762000" eaLnBrk="1" hangingPunct="1"/>
            <a:r>
              <a:rPr lang="en-US" altLang="ko-KR">
                <a:latin typeface="Times New Roman" pitchFamily="18" charset="0"/>
                <a:ea typeface="굴림" pitchFamily="50" charset="-127"/>
              </a:rPr>
              <a:t>Clear			 		A </a:t>
            </a:r>
            <a:r>
              <a:rPr lang="en-US" altLang="ko-KR">
                <a:latin typeface="Times New Roman" pitchFamily="18" charset="0"/>
                <a:ea typeface="굴림" pitchFamily="50" charset="-127"/>
                <a:sym typeface="Symbol" pitchFamily="18" charset="2"/>
              </a:rPr>
              <a:t> </a:t>
            </a:r>
            <a:r>
              <a:rPr lang="en-US" altLang="ko-KR">
                <a:latin typeface="Times New Roman" pitchFamily="18" charset="0"/>
                <a:ea typeface="굴림" pitchFamily="50" charset="-127"/>
              </a:rPr>
              <a:t>A </a:t>
            </a:r>
            <a:r>
              <a:rPr lang="en-US" altLang="ko-KR">
                <a:latin typeface="Times New Roman" pitchFamily="18" charset="0"/>
                <a:ea typeface="굴림" pitchFamily="50" charset="-127"/>
                <a:sym typeface="Symbol" pitchFamily="18" charset="2"/>
              </a:rPr>
              <a:t></a:t>
            </a:r>
            <a:r>
              <a:rPr lang="en-US" altLang="ko-KR">
                <a:latin typeface="Times New Roman" pitchFamily="18" charset="0"/>
                <a:ea typeface="굴림" pitchFamily="50" charset="-127"/>
              </a:rPr>
              <a:t> B</a:t>
            </a:r>
          </a:p>
          <a:p>
            <a:pPr marL="685800" lvl="1" indent="-228600" defTabSz="762000" eaLnBrk="1" hangingPunct="1"/>
            <a:r>
              <a:rPr lang="en-US" altLang="ko-KR">
                <a:latin typeface="Times New Roman" pitchFamily="18" charset="0"/>
                <a:ea typeface="굴림" pitchFamily="50" charset="-127"/>
              </a:rPr>
              <a:t>Insert	 				</a:t>
            </a:r>
            <a:r>
              <a:rPr lang="en-US" altLang="ko-KR">
                <a:latin typeface="Times New Roman" pitchFamily="18" charset="0"/>
                <a:ea typeface="굴림" pitchFamily="50" charset="-127"/>
                <a:sym typeface="Symbol" pitchFamily="18" charset="2"/>
              </a:rPr>
              <a:t> </a:t>
            </a:r>
            <a:r>
              <a:rPr lang="en-US" altLang="ko-KR">
                <a:latin typeface="Times New Roman" pitchFamily="18" charset="0"/>
                <a:ea typeface="굴림" pitchFamily="50" charset="-127"/>
              </a:rPr>
              <a:t>(A • B) + C</a:t>
            </a:r>
          </a:p>
          <a:p>
            <a:pPr marL="685800" lvl="1" indent="-228600" defTabSz="762000" eaLnBrk="1" hangingPunct="1"/>
            <a:r>
              <a:rPr lang="en-US" altLang="ko-KR">
                <a:latin typeface="Times New Roman" pitchFamily="18" charset="0"/>
                <a:ea typeface="굴림" pitchFamily="50" charset="-127"/>
              </a:rPr>
              <a:t>Compare 				A </a:t>
            </a:r>
            <a:r>
              <a:rPr lang="en-US" altLang="ko-KR">
                <a:latin typeface="Times New Roman" pitchFamily="18" charset="0"/>
                <a:ea typeface="굴림" pitchFamily="50" charset="-127"/>
                <a:sym typeface="Symbol" pitchFamily="18" charset="2"/>
              </a:rPr>
              <a:t> </a:t>
            </a:r>
            <a:r>
              <a:rPr lang="en-US" altLang="ko-KR">
                <a:latin typeface="Times New Roman" pitchFamily="18" charset="0"/>
                <a:ea typeface="굴림" pitchFamily="50" charset="-127"/>
              </a:rPr>
              <a:t>A </a:t>
            </a:r>
            <a:r>
              <a:rPr lang="en-US" altLang="ko-KR">
                <a:latin typeface="Times New Roman" pitchFamily="18" charset="0"/>
                <a:ea typeface="굴림" pitchFamily="50" charset="-127"/>
                <a:sym typeface="Symbol" pitchFamily="18" charset="2"/>
              </a:rPr>
              <a:t></a:t>
            </a:r>
            <a:r>
              <a:rPr lang="en-US" altLang="ko-KR">
                <a:latin typeface="Times New Roman" pitchFamily="18" charset="0"/>
                <a:ea typeface="굴림" pitchFamily="50" charset="-127"/>
              </a:rPr>
              <a:t> B</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p:cNvSpPr>
            <a:spLocks noGrp="1"/>
          </p:cNvSpPr>
          <p:nvPr>
            <p:ph type="ftr" sz="quarter" idx="11"/>
          </p:nvPr>
        </p:nvSpPr>
        <p:spPr>
          <a:noFill/>
        </p:spPr>
        <p:txBody>
          <a:bodyPr/>
          <a:lstStyle/>
          <a:p>
            <a:r>
              <a:rPr lang="en-US"/>
              <a:t>Computer Architecture BCA 203 by Ruby Dahiya</a:t>
            </a:r>
          </a:p>
        </p:txBody>
      </p:sp>
      <p:sp>
        <p:nvSpPr>
          <p:cNvPr id="7171" name="Slide Number Placeholder 3"/>
          <p:cNvSpPr>
            <a:spLocks noGrp="1"/>
          </p:cNvSpPr>
          <p:nvPr>
            <p:ph type="sldNum" sz="quarter" idx="12"/>
          </p:nvPr>
        </p:nvSpPr>
        <p:spPr>
          <a:noFill/>
        </p:spPr>
        <p:txBody>
          <a:bodyPr/>
          <a:lstStyle/>
          <a:p>
            <a:fld id="{0FCA5553-0A30-4D9E-A5AE-DADFFCA847CE}" type="slidenum">
              <a:rPr lang="en-US" smtClean="0"/>
              <a:pPr/>
              <a:t>61</a:t>
            </a:fld>
            <a:endParaRPr lang="en-US"/>
          </a:p>
        </p:txBody>
      </p:sp>
      <p:sp>
        <p:nvSpPr>
          <p:cNvPr id="7172" name="Rectangle 2"/>
          <p:cNvSpPr>
            <a:spLocks noGrp="1" noChangeArrowheads="1"/>
          </p:cNvSpPr>
          <p:nvPr>
            <p:ph type="title" idx="4294967295"/>
          </p:nvPr>
        </p:nvSpPr>
        <p:spPr>
          <a:xfrm>
            <a:off x="1143000" y="303213"/>
            <a:ext cx="7315200" cy="544512"/>
          </a:xfrm>
          <a:noFill/>
        </p:spPr>
        <p:txBody>
          <a:bodyPr lIns="63500" tIns="25400" rIns="63500" bIns="25400" anchor="t">
            <a:spAutoFit/>
          </a:bodyPr>
          <a:lstStyle/>
          <a:p>
            <a:pPr eaLnBrk="1" hangingPunct="1"/>
            <a:r>
              <a:rPr lang="en-US" altLang="ko-KR" sz="3200" b="1">
                <a:solidFill>
                  <a:srgbClr val="FF0000"/>
                </a:solidFill>
                <a:latin typeface="Times New Roman" pitchFamily="18" charset="0"/>
                <a:ea typeface="굴림" pitchFamily="50" charset="-127"/>
              </a:rPr>
              <a:t>Selective Set</a:t>
            </a:r>
          </a:p>
        </p:txBody>
      </p:sp>
      <p:sp>
        <p:nvSpPr>
          <p:cNvPr id="7173" name="Rectangle 4"/>
          <p:cNvSpPr>
            <a:spLocks noGrp="1" noChangeArrowheads="1"/>
          </p:cNvSpPr>
          <p:nvPr>
            <p:ph type="body" idx="4294967295"/>
          </p:nvPr>
        </p:nvSpPr>
        <p:spPr>
          <a:xfrm>
            <a:off x="457200" y="1143000"/>
            <a:ext cx="7886700" cy="3810000"/>
          </a:xfrm>
        </p:spPr>
        <p:txBody>
          <a:bodyPr/>
          <a:lstStyle/>
          <a:p>
            <a:pPr marL="285750" indent="-285750" defTabSz="762000" eaLnBrk="1" hangingPunct="1"/>
            <a:r>
              <a:rPr lang="en-US" altLang="ko-KR" sz="2400">
                <a:latin typeface="Times New Roman" pitchFamily="18" charset="0"/>
                <a:ea typeface="굴림" pitchFamily="50" charset="-127"/>
                <a:sym typeface="Symbol" pitchFamily="18" charset="2"/>
              </a:rPr>
              <a:t>In a selective set operation, the bit pattern in B is used to </a:t>
            </a:r>
            <a:r>
              <a:rPr lang="en-US" altLang="ko-KR" sz="2400" i="1">
                <a:latin typeface="Times New Roman" pitchFamily="18" charset="0"/>
                <a:ea typeface="굴림" pitchFamily="50" charset="-127"/>
                <a:sym typeface="Symbol" pitchFamily="18" charset="2"/>
              </a:rPr>
              <a:t>set</a:t>
            </a:r>
            <a:r>
              <a:rPr lang="en-US" altLang="ko-KR" sz="2400">
                <a:latin typeface="Times New Roman" pitchFamily="18" charset="0"/>
                <a:ea typeface="굴림" pitchFamily="50" charset="-127"/>
                <a:sym typeface="Symbol" pitchFamily="18" charset="2"/>
              </a:rPr>
              <a:t> certain bits in A 		</a:t>
            </a:r>
            <a:endParaRPr lang="en-US" altLang="ko-KR" sz="2400">
              <a:latin typeface="Times New Roman" pitchFamily="18" charset="0"/>
              <a:ea typeface="굴림" pitchFamily="50" charset="-127"/>
            </a:endParaRPr>
          </a:p>
          <a:p>
            <a:pPr marL="285750" indent="-285750" defTabSz="762000" eaLnBrk="1" hangingPunct="1"/>
            <a:endParaRPr lang="en-US" altLang="ko-KR" sz="2400">
              <a:latin typeface="Times New Roman" pitchFamily="18" charset="0"/>
              <a:ea typeface="굴림" pitchFamily="50" charset="-127"/>
            </a:endParaRPr>
          </a:p>
          <a:p>
            <a:pPr marL="285750" indent="-285750" defTabSz="762000" eaLnBrk="1" hangingPunct="1">
              <a:buFontTx/>
              <a:buNone/>
            </a:pPr>
            <a:r>
              <a:rPr lang="en-US" altLang="ko-KR" sz="2400">
                <a:latin typeface="Times New Roman" pitchFamily="18" charset="0"/>
                <a:ea typeface="굴림" pitchFamily="50" charset="-127"/>
              </a:rPr>
              <a:t>			1 1 0 0	A</a:t>
            </a:r>
            <a:r>
              <a:rPr lang="en-US" altLang="ko-KR" sz="2400" baseline="-25000">
                <a:latin typeface="Times New Roman" pitchFamily="18" charset="0"/>
                <a:ea typeface="굴림" pitchFamily="50" charset="-127"/>
              </a:rPr>
              <a:t>t</a:t>
            </a:r>
          </a:p>
          <a:p>
            <a:pPr marL="285750" indent="-285750" defTabSz="762000" eaLnBrk="1" hangingPunct="1">
              <a:buFontTx/>
              <a:buNone/>
            </a:pPr>
            <a:r>
              <a:rPr lang="en-US" altLang="ko-KR" sz="2400">
                <a:latin typeface="Times New Roman" pitchFamily="18" charset="0"/>
                <a:ea typeface="굴림" pitchFamily="50" charset="-127"/>
              </a:rPr>
              <a:t>			1 0 1 0	B</a:t>
            </a:r>
          </a:p>
          <a:p>
            <a:pPr marL="285750" indent="-285750" defTabSz="762000" eaLnBrk="1" hangingPunct="1">
              <a:buFontTx/>
              <a:buNone/>
            </a:pPr>
            <a:r>
              <a:rPr lang="en-US" altLang="ko-KR" sz="2400">
                <a:latin typeface="Times New Roman" pitchFamily="18" charset="0"/>
                <a:ea typeface="굴림" pitchFamily="50" charset="-127"/>
              </a:rPr>
              <a:t>			1 1 1 0	A</a:t>
            </a:r>
            <a:r>
              <a:rPr lang="en-US" altLang="ko-KR" sz="2400" baseline="-25000">
                <a:latin typeface="Times New Roman" pitchFamily="18" charset="0"/>
                <a:ea typeface="굴림" pitchFamily="50" charset="-127"/>
              </a:rPr>
              <a:t>t+1	 </a:t>
            </a:r>
            <a:r>
              <a:rPr lang="en-US" altLang="ko-KR" sz="2400">
                <a:latin typeface="Times New Roman" pitchFamily="18" charset="0"/>
                <a:ea typeface="굴림" pitchFamily="50" charset="-127"/>
                <a:sym typeface="Symbol" pitchFamily="18" charset="2"/>
              </a:rPr>
              <a:t>(</a:t>
            </a:r>
            <a:r>
              <a:rPr lang="en-US" altLang="ko-KR" sz="2400">
                <a:latin typeface="Times New Roman" pitchFamily="18" charset="0"/>
                <a:ea typeface="굴림" pitchFamily="50" charset="-127"/>
              </a:rPr>
              <a:t>A </a:t>
            </a:r>
            <a:r>
              <a:rPr lang="en-US" altLang="ko-KR" sz="2400">
                <a:latin typeface="Times New Roman" pitchFamily="18" charset="0"/>
                <a:ea typeface="굴림" pitchFamily="50" charset="-127"/>
                <a:sym typeface="Symbol" pitchFamily="18" charset="2"/>
              </a:rPr>
              <a:t> </a:t>
            </a:r>
            <a:r>
              <a:rPr lang="en-US" altLang="ko-KR" sz="2400">
                <a:latin typeface="Times New Roman" pitchFamily="18" charset="0"/>
                <a:ea typeface="굴림" pitchFamily="50" charset="-127"/>
              </a:rPr>
              <a:t>A + B)</a:t>
            </a:r>
            <a:endParaRPr lang="en-US" altLang="ko-KR" sz="2400" baseline="-25000">
              <a:latin typeface="Times New Roman" pitchFamily="18" charset="0"/>
              <a:ea typeface="굴림" pitchFamily="50" charset="-127"/>
            </a:endParaRPr>
          </a:p>
          <a:p>
            <a:pPr marL="285750" indent="-285750" defTabSz="762000" eaLnBrk="1" hangingPunct="1">
              <a:buFontTx/>
              <a:buNone/>
            </a:pPr>
            <a:endParaRPr lang="en-US" altLang="ko-KR" sz="2400" baseline="-25000">
              <a:latin typeface="Times New Roman" pitchFamily="18" charset="0"/>
              <a:ea typeface="굴림" pitchFamily="50" charset="-127"/>
            </a:endParaRPr>
          </a:p>
          <a:p>
            <a:pPr marL="285750" indent="-285750" defTabSz="762000" eaLnBrk="1" hangingPunct="1"/>
            <a:r>
              <a:rPr lang="en-US" altLang="ko-KR" sz="2400">
                <a:latin typeface="Times New Roman" pitchFamily="18" charset="0"/>
                <a:ea typeface="굴림" pitchFamily="50" charset="-127"/>
              </a:rPr>
              <a:t>If a bit in B is set to 1, that same position in A gets set to 1, otherwise that bit in A keeps its previous value</a:t>
            </a:r>
          </a:p>
        </p:txBody>
      </p:sp>
      <p:sp>
        <p:nvSpPr>
          <p:cNvPr id="7174" name="Line 5"/>
          <p:cNvSpPr>
            <a:spLocks noChangeShapeType="1"/>
          </p:cNvSpPr>
          <p:nvPr/>
        </p:nvSpPr>
        <p:spPr bwMode="auto">
          <a:xfrm>
            <a:off x="1905000" y="3352800"/>
            <a:ext cx="2295525" cy="0"/>
          </a:xfrm>
          <a:prstGeom prst="line">
            <a:avLst/>
          </a:prstGeom>
          <a:noFill/>
          <a:ln w="19050">
            <a:solidFill>
              <a:schemeClr val="tx1"/>
            </a:solidFill>
            <a:round/>
            <a:headEnd/>
            <a:tailEnd/>
          </a:ln>
        </p:spPr>
        <p:txBody>
          <a:bodyPr wrap="none"/>
          <a:lstStyle/>
          <a:p>
            <a:endParaRPr 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1"/>
          </p:nvPr>
        </p:nvSpPr>
        <p:spPr>
          <a:noFill/>
        </p:spPr>
        <p:txBody>
          <a:bodyPr/>
          <a:lstStyle/>
          <a:p>
            <a:r>
              <a:rPr lang="en-US"/>
              <a:t>Computer Architecture BCA 203 by Ruby Dahiya</a:t>
            </a:r>
          </a:p>
        </p:txBody>
      </p:sp>
      <p:sp>
        <p:nvSpPr>
          <p:cNvPr id="8195" name="Slide Number Placeholder 3"/>
          <p:cNvSpPr>
            <a:spLocks noGrp="1"/>
          </p:cNvSpPr>
          <p:nvPr>
            <p:ph type="sldNum" sz="quarter" idx="12"/>
          </p:nvPr>
        </p:nvSpPr>
        <p:spPr>
          <a:noFill/>
        </p:spPr>
        <p:txBody>
          <a:bodyPr/>
          <a:lstStyle/>
          <a:p>
            <a:fld id="{6890AC90-67B9-4C38-87E6-3C7A5EA1180D}" type="slidenum">
              <a:rPr lang="en-US" smtClean="0"/>
              <a:pPr/>
              <a:t>62</a:t>
            </a:fld>
            <a:endParaRPr lang="en-US"/>
          </a:p>
        </p:txBody>
      </p:sp>
      <p:sp>
        <p:nvSpPr>
          <p:cNvPr id="8196" name="Rectangle 2"/>
          <p:cNvSpPr>
            <a:spLocks noGrp="1" noChangeArrowheads="1"/>
          </p:cNvSpPr>
          <p:nvPr>
            <p:ph type="title" idx="4294967295"/>
          </p:nvPr>
        </p:nvSpPr>
        <p:spPr>
          <a:xfrm>
            <a:off x="0" y="303213"/>
            <a:ext cx="9144000" cy="544512"/>
          </a:xfrm>
          <a:noFill/>
        </p:spPr>
        <p:txBody>
          <a:bodyPr lIns="63500" tIns="25400" rIns="63500" bIns="25400" anchor="t">
            <a:spAutoFit/>
          </a:bodyPr>
          <a:lstStyle/>
          <a:p>
            <a:pPr eaLnBrk="1" hangingPunct="1"/>
            <a:r>
              <a:rPr lang="en-US" altLang="ko-KR" sz="3200" b="1">
                <a:solidFill>
                  <a:srgbClr val="FF0000"/>
                </a:solidFill>
                <a:latin typeface="Times New Roman" pitchFamily="18" charset="0"/>
                <a:ea typeface="굴림" pitchFamily="50" charset="-127"/>
              </a:rPr>
              <a:t>Selective Complement</a:t>
            </a:r>
          </a:p>
        </p:txBody>
      </p:sp>
      <p:sp>
        <p:nvSpPr>
          <p:cNvPr id="8197" name="Rectangle 4"/>
          <p:cNvSpPr>
            <a:spLocks noGrp="1" noChangeArrowheads="1"/>
          </p:cNvSpPr>
          <p:nvPr>
            <p:ph type="body" idx="4294967295"/>
          </p:nvPr>
        </p:nvSpPr>
        <p:spPr>
          <a:xfrm>
            <a:off x="533400" y="1143000"/>
            <a:ext cx="7981950" cy="3981450"/>
          </a:xfrm>
        </p:spPr>
        <p:txBody>
          <a:bodyPr>
            <a:normAutofit lnSpcReduction="10000"/>
          </a:bodyPr>
          <a:lstStyle/>
          <a:p>
            <a:pPr marL="285750" indent="-285750" defTabSz="762000" eaLnBrk="1" hangingPunct="1"/>
            <a:r>
              <a:rPr lang="en-US" altLang="ko-KR" sz="2400">
                <a:latin typeface="Times New Roman" pitchFamily="18" charset="0"/>
                <a:ea typeface="굴림" pitchFamily="50" charset="-127"/>
                <a:sym typeface="Symbol" pitchFamily="18" charset="2"/>
              </a:rPr>
              <a:t>In a selective complement operation, the bit pattern in B is used to </a:t>
            </a:r>
            <a:r>
              <a:rPr lang="en-US" altLang="ko-KR" sz="2400" i="1">
                <a:latin typeface="Times New Roman" pitchFamily="18" charset="0"/>
                <a:ea typeface="굴림" pitchFamily="50" charset="-127"/>
                <a:sym typeface="Symbol" pitchFamily="18" charset="2"/>
              </a:rPr>
              <a:t>complement</a:t>
            </a:r>
            <a:r>
              <a:rPr lang="en-US" altLang="ko-KR" sz="2400">
                <a:latin typeface="Times New Roman" pitchFamily="18" charset="0"/>
                <a:ea typeface="굴림" pitchFamily="50" charset="-127"/>
                <a:sym typeface="Symbol" pitchFamily="18" charset="2"/>
              </a:rPr>
              <a:t> certain bits in A 		</a:t>
            </a:r>
            <a:endParaRPr lang="en-US" altLang="ko-KR" sz="2400">
              <a:latin typeface="Times New Roman" pitchFamily="18" charset="0"/>
              <a:ea typeface="굴림" pitchFamily="50" charset="-127"/>
            </a:endParaRPr>
          </a:p>
          <a:p>
            <a:pPr marL="285750" indent="-285750" defTabSz="762000" eaLnBrk="1" hangingPunct="1"/>
            <a:endParaRPr lang="en-US" altLang="ko-KR" sz="2400">
              <a:latin typeface="Times New Roman" pitchFamily="18" charset="0"/>
              <a:ea typeface="굴림" pitchFamily="50" charset="-127"/>
            </a:endParaRPr>
          </a:p>
          <a:p>
            <a:pPr marL="285750" indent="-285750" defTabSz="762000" eaLnBrk="1" hangingPunct="1">
              <a:buFontTx/>
              <a:buNone/>
            </a:pPr>
            <a:r>
              <a:rPr lang="en-US" altLang="ko-KR" sz="2400">
                <a:latin typeface="Times New Roman" pitchFamily="18" charset="0"/>
                <a:ea typeface="굴림" pitchFamily="50" charset="-127"/>
              </a:rPr>
              <a:t>			1 1 0 0	A</a:t>
            </a:r>
            <a:r>
              <a:rPr lang="en-US" altLang="ko-KR" sz="2400" baseline="-25000">
                <a:latin typeface="Times New Roman" pitchFamily="18" charset="0"/>
                <a:ea typeface="굴림" pitchFamily="50" charset="-127"/>
              </a:rPr>
              <a:t>t</a:t>
            </a:r>
          </a:p>
          <a:p>
            <a:pPr marL="285750" indent="-285750" defTabSz="762000" eaLnBrk="1" hangingPunct="1">
              <a:buFontTx/>
              <a:buNone/>
            </a:pPr>
            <a:r>
              <a:rPr lang="en-US" altLang="ko-KR" sz="2400">
                <a:latin typeface="Times New Roman" pitchFamily="18" charset="0"/>
                <a:ea typeface="굴림" pitchFamily="50" charset="-127"/>
              </a:rPr>
              <a:t>			1 0 1 0	B</a:t>
            </a:r>
          </a:p>
          <a:p>
            <a:pPr marL="285750" indent="-285750" defTabSz="762000" eaLnBrk="1" hangingPunct="1">
              <a:buFontTx/>
              <a:buNone/>
            </a:pPr>
            <a:r>
              <a:rPr lang="en-US" altLang="ko-KR" sz="2400">
                <a:latin typeface="Times New Roman" pitchFamily="18" charset="0"/>
                <a:ea typeface="굴림" pitchFamily="50" charset="-127"/>
              </a:rPr>
              <a:t>			0 1 1 0	A</a:t>
            </a:r>
            <a:r>
              <a:rPr lang="en-US" altLang="ko-KR" sz="2400" baseline="-25000">
                <a:latin typeface="Times New Roman" pitchFamily="18" charset="0"/>
                <a:ea typeface="굴림" pitchFamily="50" charset="-127"/>
              </a:rPr>
              <a:t>t+1	 </a:t>
            </a:r>
            <a:r>
              <a:rPr lang="en-US" altLang="ko-KR" sz="2400">
                <a:latin typeface="Times New Roman" pitchFamily="18" charset="0"/>
                <a:ea typeface="굴림" pitchFamily="50" charset="-127"/>
                <a:sym typeface="Symbol" pitchFamily="18" charset="2"/>
              </a:rPr>
              <a:t>(</a:t>
            </a:r>
            <a:r>
              <a:rPr lang="en-US" altLang="ko-KR" sz="2400">
                <a:latin typeface="Times New Roman" pitchFamily="18" charset="0"/>
                <a:ea typeface="굴림" pitchFamily="50" charset="-127"/>
              </a:rPr>
              <a:t>A </a:t>
            </a:r>
            <a:r>
              <a:rPr lang="en-US" altLang="ko-KR" sz="2400">
                <a:latin typeface="Times New Roman" pitchFamily="18" charset="0"/>
                <a:ea typeface="굴림" pitchFamily="50" charset="-127"/>
                <a:sym typeface="Symbol" pitchFamily="18" charset="2"/>
              </a:rPr>
              <a:t> </a:t>
            </a:r>
            <a:r>
              <a:rPr lang="en-US" altLang="ko-KR" sz="2400">
                <a:latin typeface="Times New Roman" pitchFamily="18" charset="0"/>
                <a:ea typeface="굴림" pitchFamily="50" charset="-127"/>
              </a:rPr>
              <a:t>A </a:t>
            </a:r>
            <a:r>
              <a:rPr lang="en-US" altLang="ko-KR" sz="2400">
                <a:latin typeface="Times New Roman" pitchFamily="18" charset="0"/>
                <a:ea typeface="굴림" pitchFamily="50" charset="-127"/>
                <a:sym typeface="Symbol" pitchFamily="18" charset="2"/>
              </a:rPr>
              <a:t></a:t>
            </a:r>
            <a:r>
              <a:rPr lang="en-US" altLang="ko-KR" sz="2400">
                <a:latin typeface="Times New Roman" pitchFamily="18" charset="0"/>
                <a:ea typeface="굴림" pitchFamily="50" charset="-127"/>
              </a:rPr>
              <a:t> B)</a:t>
            </a:r>
            <a:endParaRPr lang="en-US" altLang="ko-KR" sz="2400" baseline="-25000">
              <a:latin typeface="Times New Roman" pitchFamily="18" charset="0"/>
              <a:ea typeface="굴림" pitchFamily="50" charset="-127"/>
            </a:endParaRPr>
          </a:p>
          <a:p>
            <a:pPr marL="285750" indent="-285750" defTabSz="762000" eaLnBrk="1" hangingPunct="1">
              <a:buFontTx/>
              <a:buNone/>
            </a:pPr>
            <a:endParaRPr lang="en-US" altLang="ko-KR" sz="2400" baseline="-25000">
              <a:latin typeface="Times New Roman" pitchFamily="18" charset="0"/>
              <a:ea typeface="굴림" pitchFamily="50" charset="-127"/>
            </a:endParaRPr>
          </a:p>
          <a:p>
            <a:pPr marL="285750" indent="-285750" defTabSz="762000" eaLnBrk="1" hangingPunct="1"/>
            <a:r>
              <a:rPr lang="en-US" altLang="ko-KR" sz="2400">
                <a:latin typeface="Times New Roman" pitchFamily="18" charset="0"/>
                <a:ea typeface="굴림" pitchFamily="50" charset="-127"/>
              </a:rPr>
              <a:t>If a bit in B is set to 1, that same position in A gets complemented from its original value, otherwise it is unchanged</a:t>
            </a:r>
          </a:p>
        </p:txBody>
      </p:sp>
      <p:sp>
        <p:nvSpPr>
          <p:cNvPr id="8198" name="Line 5"/>
          <p:cNvSpPr>
            <a:spLocks noChangeShapeType="1"/>
          </p:cNvSpPr>
          <p:nvPr/>
        </p:nvSpPr>
        <p:spPr bwMode="auto">
          <a:xfrm>
            <a:off x="1905000" y="3352800"/>
            <a:ext cx="2295525" cy="0"/>
          </a:xfrm>
          <a:prstGeom prst="line">
            <a:avLst/>
          </a:prstGeom>
          <a:noFill/>
          <a:ln w="19050">
            <a:solidFill>
              <a:schemeClr val="tx1"/>
            </a:solidFill>
            <a:round/>
            <a:headEnd/>
            <a:tailEnd/>
          </a:ln>
        </p:spPr>
        <p:txBody>
          <a:bodyPr wrap="none"/>
          <a:lstStyle/>
          <a:p>
            <a:endParaRPr lang="en-U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p:cNvSpPr>
            <a:spLocks noGrp="1"/>
          </p:cNvSpPr>
          <p:nvPr>
            <p:ph type="ftr" sz="quarter" idx="11"/>
          </p:nvPr>
        </p:nvSpPr>
        <p:spPr>
          <a:noFill/>
        </p:spPr>
        <p:txBody>
          <a:bodyPr/>
          <a:lstStyle/>
          <a:p>
            <a:r>
              <a:rPr lang="en-US"/>
              <a:t>Computer Architecture BCA 203 by Ruby Dahiya</a:t>
            </a:r>
          </a:p>
        </p:txBody>
      </p:sp>
      <p:sp>
        <p:nvSpPr>
          <p:cNvPr id="9219" name="Slide Number Placeholder 3"/>
          <p:cNvSpPr>
            <a:spLocks noGrp="1"/>
          </p:cNvSpPr>
          <p:nvPr>
            <p:ph type="sldNum" sz="quarter" idx="12"/>
          </p:nvPr>
        </p:nvSpPr>
        <p:spPr>
          <a:noFill/>
        </p:spPr>
        <p:txBody>
          <a:bodyPr/>
          <a:lstStyle/>
          <a:p>
            <a:fld id="{40AD8E48-3C52-484D-B4CC-BEBE95FE4F46}" type="slidenum">
              <a:rPr lang="en-US" smtClean="0"/>
              <a:pPr/>
              <a:t>63</a:t>
            </a:fld>
            <a:endParaRPr lang="en-US"/>
          </a:p>
        </p:txBody>
      </p:sp>
      <p:sp>
        <p:nvSpPr>
          <p:cNvPr id="9220" name="Rectangle 2"/>
          <p:cNvSpPr>
            <a:spLocks noGrp="1" noChangeArrowheads="1"/>
          </p:cNvSpPr>
          <p:nvPr>
            <p:ph type="title" idx="4294967295"/>
          </p:nvPr>
        </p:nvSpPr>
        <p:spPr>
          <a:xfrm>
            <a:off x="0" y="303213"/>
            <a:ext cx="9144000" cy="544512"/>
          </a:xfrm>
          <a:noFill/>
        </p:spPr>
        <p:txBody>
          <a:bodyPr lIns="63500" tIns="25400" rIns="63500" bIns="25400" anchor="t">
            <a:spAutoFit/>
          </a:bodyPr>
          <a:lstStyle/>
          <a:p>
            <a:pPr eaLnBrk="1" hangingPunct="1"/>
            <a:r>
              <a:rPr lang="en-US" altLang="ko-KR" sz="3200" b="1">
                <a:solidFill>
                  <a:srgbClr val="FF0000"/>
                </a:solidFill>
                <a:latin typeface="Times New Roman" pitchFamily="18" charset="0"/>
                <a:ea typeface="굴림" pitchFamily="50" charset="-127"/>
              </a:rPr>
              <a:t>Selective Clear</a:t>
            </a:r>
          </a:p>
        </p:txBody>
      </p:sp>
      <p:sp>
        <p:nvSpPr>
          <p:cNvPr id="9221" name="Rectangle 4"/>
          <p:cNvSpPr>
            <a:spLocks noGrp="1" noChangeArrowheads="1"/>
          </p:cNvSpPr>
          <p:nvPr>
            <p:ph type="body" idx="4294967295"/>
          </p:nvPr>
        </p:nvSpPr>
        <p:spPr>
          <a:xfrm>
            <a:off x="533400" y="1295400"/>
            <a:ext cx="7886700" cy="4106863"/>
          </a:xfrm>
        </p:spPr>
        <p:txBody>
          <a:bodyPr/>
          <a:lstStyle/>
          <a:p>
            <a:pPr marL="285750" indent="-285750" defTabSz="762000" eaLnBrk="1" hangingPunct="1"/>
            <a:r>
              <a:rPr lang="en-US" altLang="ko-KR" sz="2400">
                <a:latin typeface="Times New Roman" pitchFamily="18" charset="0"/>
                <a:ea typeface="굴림" pitchFamily="50" charset="-127"/>
                <a:sym typeface="Symbol" pitchFamily="18" charset="2"/>
              </a:rPr>
              <a:t>In a selective clear operation, the bit pattern in B is used to </a:t>
            </a:r>
            <a:r>
              <a:rPr lang="en-US" altLang="ko-KR" sz="2400" i="1">
                <a:latin typeface="Times New Roman" pitchFamily="18" charset="0"/>
                <a:ea typeface="굴림" pitchFamily="50" charset="-127"/>
                <a:sym typeface="Symbol" pitchFamily="18" charset="2"/>
              </a:rPr>
              <a:t>clear</a:t>
            </a:r>
            <a:r>
              <a:rPr lang="en-US" altLang="ko-KR" sz="2400">
                <a:latin typeface="Times New Roman" pitchFamily="18" charset="0"/>
                <a:ea typeface="굴림" pitchFamily="50" charset="-127"/>
                <a:sym typeface="Symbol" pitchFamily="18" charset="2"/>
              </a:rPr>
              <a:t> certain bits in A 		</a:t>
            </a:r>
            <a:endParaRPr lang="en-US" altLang="ko-KR" sz="2400">
              <a:latin typeface="Times New Roman" pitchFamily="18" charset="0"/>
              <a:ea typeface="굴림" pitchFamily="50" charset="-127"/>
            </a:endParaRPr>
          </a:p>
          <a:p>
            <a:pPr marL="285750" indent="-285750" defTabSz="762000" eaLnBrk="1" hangingPunct="1"/>
            <a:endParaRPr lang="en-US" altLang="ko-KR" sz="2400">
              <a:latin typeface="Times New Roman" pitchFamily="18" charset="0"/>
              <a:ea typeface="굴림" pitchFamily="50" charset="-127"/>
            </a:endParaRPr>
          </a:p>
          <a:p>
            <a:pPr marL="285750" indent="-285750" defTabSz="762000" eaLnBrk="1" hangingPunct="1">
              <a:buFontTx/>
              <a:buNone/>
            </a:pPr>
            <a:r>
              <a:rPr lang="en-US" altLang="ko-KR" sz="2400">
                <a:latin typeface="Times New Roman" pitchFamily="18" charset="0"/>
                <a:ea typeface="굴림" pitchFamily="50" charset="-127"/>
              </a:rPr>
              <a:t>			1 1 0 0	A</a:t>
            </a:r>
            <a:r>
              <a:rPr lang="en-US" altLang="ko-KR" sz="2400" baseline="-25000">
                <a:latin typeface="Times New Roman" pitchFamily="18" charset="0"/>
                <a:ea typeface="굴림" pitchFamily="50" charset="-127"/>
              </a:rPr>
              <a:t>t</a:t>
            </a:r>
          </a:p>
          <a:p>
            <a:pPr marL="285750" indent="-285750" defTabSz="762000" eaLnBrk="1" hangingPunct="1">
              <a:buFontTx/>
              <a:buNone/>
            </a:pPr>
            <a:r>
              <a:rPr lang="en-US" altLang="ko-KR" sz="2400">
                <a:latin typeface="Times New Roman" pitchFamily="18" charset="0"/>
                <a:ea typeface="굴림" pitchFamily="50" charset="-127"/>
              </a:rPr>
              <a:t>			1 0 1 0	B</a:t>
            </a:r>
          </a:p>
          <a:p>
            <a:pPr marL="285750" indent="-285750" defTabSz="762000" eaLnBrk="1" hangingPunct="1">
              <a:buFontTx/>
              <a:buNone/>
            </a:pPr>
            <a:r>
              <a:rPr lang="en-US" altLang="ko-KR" sz="2400">
                <a:latin typeface="Times New Roman" pitchFamily="18" charset="0"/>
                <a:ea typeface="굴림" pitchFamily="50" charset="-127"/>
              </a:rPr>
              <a:t>			0 1 0 0	A</a:t>
            </a:r>
            <a:r>
              <a:rPr lang="en-US" altLang="ko-KR" sz="2400" baseline="-25000">
                <a:latin typeface="Times New Roman" pitchFamily="18" charset="0"/>
                <a:ea typeface="굴림" pitchFamily="50" charset="-127"/>
              </a:rPr>
              <a:t>t+1	 </a:t>
            </a:r>
            <a:r>
              <a:rPr lang="en-US" altLang="ko-KR" sz="2400">
                <a:latin typeface="Times New Roman" pitchFamily="18" charset="0"/>
                <a:ea typeface="굴림" pitchFamily="50" charset="-127"/>
                <a:sym typeface="Symbol" pitchFamily="18" charset="2"/>
              </a:rPr>
              <a:t>(</a:t>
            </a:r>
            <a:r>
              <a:rPr lang="en-US" altLang="ko-KR" sz="2400">
                <a:latin typeface="Times New Roman" pitchFamily="18" charset="0"/>
                <a:ea typeface="굴림" pitchFamily="50" charset="-127"/>
              </a:rPr>
              <a:t>A </a:t>
            </a:r>
            <a:r>
              <a:rPr lang="en-US" altLang="ko-KR" sz="2400">
                <a:latin typeface="Times New Roman" pitchFamily="18" charset="0"/>
                <a:ea typeface="굴림" pitchFamily="50" charset="-127"/>
                <a:sym typeface="Symbol" pitchFamily="18" charset="2"/>
              </a:rPr>
              <a:t> </a:t>
            </a:r>
            <a:r>
              <a:rPr lang="en-US" altLang="ko-KR" sz="2400">
                <a:latin typeface="Times New Roman" pitchFamily="18" charset="0"/>
                <a:ea typeface="굴림" pitchFamily="50" charset="-127"/>
              </a:rPr>
              <a:t>A </a:t>
            </a:r>
            <a:r>
              <a:rPr lang="en-US" altLang="ko-KR" sz="2400">
                <a:latin typeface="Times New Roman" pitchFamily="18" charset="0"/>
                <a:ea typeface="굴림" pitchFamily="50" charset="-127"/>
                <a:sym typeface="Symbol" pitchFamily="18" charset="2"/>
              </a:rPr>
              <a:t></a:t>
            </a:r>
            <a:r>
              <a:rPr lang="en-US" altLang="ko-KR" sz="2400">
                <a:latin typeface="Times New Roman" pitchFamily="18" charset="0"/>
                <a:ea typeface="굴림" pitchFamily="50" charset="-127"/>
              </a:rPr>
              <a:t> B’)</a:t>
            </a:r>
            <a:endParaRPr lang="en-US" altLang="ko-KR" sz="2400" baseline="-25000">
              <a:latin typeface="Times New Roman" pitchFamily="18" charset="0"/>
              <a:ea typeface="굴림" pitchFamily="50" charset="-127"/>
            </a:endParaRPr>
          </a:p>
          <a:p>
            <a:pPr marL="285750" indent="-285750" defTabSz="762000" eaLnBrk="1" hangingPunct="1">
              <a:buFontTx/>
              <a:buNone/>
            </a:pPr>
            <a:endParaRPr lang="en-US" altLang="ko-KR" sz="2400" baseline="-25000">
              <a:latin typeface="Times New Roman" pitchFamily="18" charset="0"/>
              <a:ea typeface="굴림" pitchFamily="50" charset="-127"/>
            </a:endParaRPr>
          </a:p>
          <a:p>
            <a:pPr marL="285750" indent="-285750" defTabSz="762000" eaLnBrk="1" hangingPunct="1"/>
            <a:r>
              <a:rPr lang="en-US" altLang="ko-KR" sz="2400">
                <a:latin typeface="Times New Roman" pitchFamily="18" charset="0"/>
                <a:ea typeface="굴림" pitchFamily="50" charset="-127"/>
              </a:rPr>
              <a:t>If a bit in B is set to 1, that same position in A gets set to 0, otherwise it is unchanged</a:t>
            </a:r>
          </a:p>
          <a:p>
            <a:pPr marL="285750" indent="-285750" defTabSz="762000" eaLnBrk="1" hangingPunct="1"/>
            <a:endParaRPr lang="en-US" altLang="ko-KR" sz="2400">
              <a:latin typeface="Times New Roman" pitchFamily="18" charset="0"/>
              <a:ea typeface="굴림" pitchFamily="50" charset="-127"/>
            </a:endParaRPr>
          </a:p>
        </p:txBody>
      </p:sp>
      <p:sp>
        <p:nvSpPr>
          <p:cNvPr id="9222" name="Line 5"/>
          <p:cNvSpPr>
            <a:spLocks noChangeShapeType="1"/>
          </p:cNvSpPr>
          <p:nvPr/>
        </p:nvSpPr>
        <p:spPr bwMode="auto">
          <a:xfrm>
            <a:off x="1914525" y="3524250"/>
            <a:ext cx="2295525" cy="0"/>
          </a:xfrm>
          <a:prstGeom prst="line">
            <a:avLst/>
          </a:prstGeom>
          <a:noFill/>
          <a:ln w="19050">
            <a:solidFill>
              <a:schemeClr val="tx1"/>
            </a:solidFill>
            <a:round/>
            <a:headEnd/>
            <a:tailEnd/>
          </a:ln>
        </p:spPr>
        <p:txBody>
          <a:bodyPr wrap="none"/>
          <a:lstStyle/>
          <a:p>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2"/>
          <p:cNvSpPr>
            <a:spLocks noGrp="1"/>
          </p:cNvSpPr>
          <p:nvPr>
            <p:ph type="ftr" sz="quarter" idx="11"/>
          </p:nvPr>
        </p:nvSpPr>
        <p:spPr>
          <a:noFill/>
        </p:spPr>
        <p:txBody>
          <a:bodyPr/>
          <a:lstStyle/>
          <a:p>
            <a:r>
              <a:rPr lang="en-US"/>
              <a:t>Computer Architecture BCA 203 by Ruby Dahiya</a:t>
            </a:r>
          </a:p>
        </p:txBody>
      </p:sp>
      <p:sp>
        <p:nvSpPr>
          <p:cNvPr id="10243" name="Slide Number Placeholder 3"/>
          <p:cNvSpPr>
            <a:spLocks noGrp="1"/>
          </p:cNvSpPr>
          <p:nvPr>
            <p:ph type="sldNum" sz="quarter" idx="12"/>
          </p:nvPr>
        </p:nvSpPr>
        <p:spPr>
          <a:noFill/>
        </p:spPr>
        <p:txBody>
          <a:bodyPr/>
          <a:lstStyle/>
          <a:p>
            <a:fld id="{68B8A7F5-2CDA-45D0-B747-525C3AF8EEE8}" type="slidenum">
              <a:rPr lang="en-US" smtClean="0"/>
              <a:pPr/>
              <a:t>64</a:t>
            </a:fld>
            <a:endParaRPr lang="en-US"/>
          </a:p>
        </p:txBody>
      </p:sp>
      <p:sp>
        <p:nvSpPr>
          <p:cNvPr id="10244" name="Rectangle 2"/>
          <p:cNvSpPr>
            <a:spLocks noGrp="1" noChangeArrowheads="1"/>
          </p:cNvSpPr>
          <p:nvPr>
            <p:ph type="title" idx="4294967295"/>
          </p:nvPr>
        </p:nvSpPr>
        <p:spPr>
          <a:xfrm>
            <a:off x="0" y="303213"/>
            <a:ext cx="9144000" cy="544512"/>
          </a:xfrm>
          <a:noFill/>
        </p:spPr>
        <p:txBody>
          <a:bodyPr lIns="63500" tIns="25400" rIns="63500" bIns="25400" anchor="t">
            <a:spAutoFit/>
          </a:bodyPr>
          <a:lstStyle/>
          <a:p>
            <a:pPr eaLnBrk="1" hangingPunct="1"/>
            <a:r>
              <a:rPr lang="en-US" altLang="ko-KR" sz="3200" b="1">
                <a:solidFill>
                  <a:srgbClr val="FF0000"/>
                </a:solidFill>
                <a:latin typeface="Times New Roman" pitchFamily="18" charset="0"/>
                <a:ea typeface="굴림" pitchFamily="50" charset="-127"/>
              </a:rPr>
              <a:t>Mask Operation</a:t>
            </a:r>
          </a:p>
        </p:txBody>
      </p:sp>
      <p:sp>
        <p:nvSpPr>
          <p:cNvPr id="10245" name="Rectangle 4"/>
          <p:cNvSpPr>
            <a:spLocks noGrp="1" noChangeArrowheads="1"/>
          </p:cNvSpPr>
          <p:nvPr>
            <p:ph type="body" idx="4294967295"/>
          </p:nvPr>
        </p:nvSpPr>
        <p:spPr>
          <a:xfrm>
            <a:off x="609600" y="1295400"/>
            <a:ext cx="7886700" cy="3733800"/>
          </a:xfrm>
        </p:spPr>
        <p:txBody>
          <a:bodyPr/>
          <a:lstStyle/>
          <a:p>
            <a:pPr marL="285750" indent="-285750" defTabSz="762000" eaLnBrk="1" hangingPunct="1"/>
            <a:r>
              <a:rPr lang="en-US" altLang="ko-KR" sz="2400">
                <a:latin typeface="Times New Roman" pitchFamily="18" charset="0"/>
                <a:ea typeface="굴림" pitchFamily="50" charset="-127"/>
                <a:sym typeface="Symbol" pitchFamily="18" charset="2"/>
              </a:rPr>
              <a:t>In a mask operation, the bit pattern in B is used to </a:t>
            </a:r>
            <a:r>
              <a:rPr lang="en-US" altLang="ko-KR" sz="2400" i="1">
                <a:latin typeface="Times New Roman" pitchFamily="18" charset="0"/>
                <a:ea typeface="굴림" pitchFamily="50" charset="-127"/>
                <a:sym typeface="Symbol" pitchFamily="18" charset="2"/>
              </a:rPr>
              <a:t>clear</a:t>
            </a:r>
            <a:r>
              <a:rPr lang="en-US" altLang="ko-KR" sz="2400">
                <a:latin typeface="Times New Roman" pitchFamily="18" charset="0"/>
                <a:ea typeface="굴림" pitchFamily="50" charset="-127"/>
                <a:sym typeface="Symbol" pitchFamily="18" charset="2"/>
              </a:rPr>
              <a:t> certain bits in A 		</a:t>
            </a:r>
            <a:endParaRPr lang="en-US" altLang="ko-KR" sz="2400">
              <a:latin typeface="Times New Roman" pitchFamily="18" charset="0"/>
              <a:ea typeface="굴림" pitchFamily="50" charset="-127"/>
            </a:endParaRPr>
          </a:p>
          <a:p>
            <a:pPr marL="285750" indent="-285750" defTabSz="762000" eaLnBrk="1" hangingPunct="1"/>
            <a:endParaRPr lang="en-US" altLang="ko-KR" sz="2400">
              <a:latin typeface="Times New Roman" pitchFamily="18" charset="0"/>
              <a:ea typeface="굴림" pitchFamily="50" charset="-127"/>
            </a:endParaRPr>
          </a:p>
          <a:p>
            <a:pPr marL="285750" indent="-285750" defTabSz="762000" eaLnBrk="1" hangingPunct="1">
              <a:buFontTx/>
              <a:buNone/>
            </a:pPr>
            <a:r>
              <a:rPr lang="en-US" altLang="ko-KR" sz="2400">
                <a:latin typeface="Times New Roman" pitchFamily="18" charset="0"/>
                <a:ea typeface="굴림" pitchFamily="50" charset="-127"/>
              </a:rPr>
              <a:t>			1 1 0 0	A</a:t>
            </a:r>
            <a:r>
              <a:rPr lang="en-US" altLang="ko-KR" sz="2400" baseline="-25000">
                <a:latin typeface="Times New Roman" pitchFamily="18" charset="0"/>
                <a:ea typeface="굴림" pitchFamily="50" charset="-127"/>
              </a:rPr>
              <a:t>t</a:t>
            </a:r>
          </a:p>
          <a:p>
            <a:pPr marL="285750" indent="-285750" defTabSz="762000" eaLnBrk="1" hangingPunct="1">
              <a:buFontTx/>
              <a:buNone/>
            </a:pPr>
            <a:r>
              <a:rPr lang="en-US" altLang="ko-KR" sz="2400">
                <a:latin typeface="Times New Roman" pitchFamily="18" charset="0"/>
                <a:ea typeface="굴림" pitchFamily="50" charset="-127"/>
              </a:rPr>
              <a:t>			1 0 1 0	B</a:t>
            </a:r>
          </a:p>
          <a:p>
            <a:pPr marL="285750" indent="-285750" defTabSz="762000" eaLnBrk="1" hangingPunct="1">
              <a:buFontTx/>
              <a:buNone/>
            </a:pPr>
            <a:r>
              <a:rPr lang="en-US" altLang="ko-KR" sz="2400">
                <a:latin typeface="Times New Roman" pitchFamily="18" charset="0"/>
                <a:ea typeface="굴림" pitchFamily="50" charset="-127"/>
              </a:rPr>
              <a:t>			1 0 0 0	A</a:t>
            </a:r>
            <a:r>
              <a:rPr lang="en-US" altLang="ko-KR" sz="2400" baseline="-25000">
                <a:latin typeface="Times New Roman" pitchFamily="18" charset="0"/>
                <a:ea typeface="굴림" pitchFamily="50" charset="-127"/>
              </a:rPr>
              <a:t>t+1	 </a:t>
            </a:r>
            <a:r>
              <a:rPr lang="en-US" altLang="ko-KR" sz="2400">
                <a:latin typeface="Times New Roman" pitchFamily="18" charset="0"/>
                <a:ea typeface="굴림" pitchFamily="50" charset="-127"/>
                <a:sym typeface="Symbol" pitchFamily="18" charset="2"/>
              </a:rPr>
              <a:t>(</a:t>
            </a:r>
            <a:r>
              <a:rPr lang="en-US" altLang="ko-KR" sz="2400">
                <a:latin typeface="Times New Roman" pitchFamily="18" charset="0"/>
                <a:ea typeface="굴림" pitchFamily="50" charset="-127"/>
              </a:rPr>
              <a:t>A </a:t>
            </a:r>
            <a:r>
              <a:rPr lang="en-US" altLang="ko-KR" sz="2400">
                <a:latin typeface="Times New Roman" pitchFamily="18" charset="0"/>
                <a:ea typeface="굴림" pitchFamily="50" charset="-127"/>
                <a:sym typeface="Symbol" pitchFamily="18" charset="2"/>
              </a:rPr>
              <a:t> </a:t>
            </a:r>
            <a:r>
              <a:rPr lang="en-US" altLang="ko-KR" sz="2400">
                <a:latin typeface="Times New Roman" pitchFamily="18" charset="0"/>
                <a:ea typeface="굴림" pitchFamily="50" charset="-127"/>
              </a:rPr>
              <a:t>A </a:t>
            </a:r>
            <a:r>
              <a:rPr lang="en-US" altLang="ko-KR" sz="2400">
                <a:latin typeface="Times New Roman" pitchFamily="18" charset="0"/>
                <a:ea typeface="굴림" pitchFamily="50" charset="-127"/>
                <a:sym typeface="Symbol" pitchFamily="18" charset="2"/>
              </a:rPr>
              <a:t></a:t>
            </a:r>
            <a:r>
              <a:rPr lang="en-US" altLang="ko-KR" sz="2400">
                <a:latin typeface="Times New Roman" pitchFamily="18" charset="0"/>
                <a:ea typeface="굴림" pitchFamily="50" charset="-127"/>
              </a:rPr>
              <a:t> B)</a:t>
            </a:r>
            <a:endParaRPr lang="en-US" altLang="ko-KR" sz="2400" baseline="-25000">
              <a:latin typeface="Times New Roman" pitchFamily="18" charset="0"/>
              <a:ea typeface="굴림" pitchFamily="50" charset="-127"/>
            </a:endParaRPr>
          </a:p>
          <a:p>
            <a:pPr marL="285750" indent="-285750" defTabSz="762000" eaLnBrk="1" hangingPunct="1">
              <a:buFontTx/>
              <a:buNone/>
            </a:pPr>
            <a:endParaRPr lang="en-US" altLang="ko-KR" sz="2400" baseline="-25000">
              <a:latin typeface="Times New Roman" pitchFamily="18" charset="0"/>
              <a:ea typeface="굴림" pitchFamily="50" charset="-127"/>
            </a:endParaRPr>
          </a:p>
          <a:p>
            <a:pPr marL="285750" indent="-285750" defTabSz="762000" eaLnBrk="1" hangingPunct="1"/>
            <a:r>
              <a:rPr lang="en-US" altLang="ko-KR" sz="2400">
                <a:latin typeface="Times New Roman" pitchFamily="18" charset="0"/>
                <a:ea typeface="굴림" pitchFamily="50" charset="-127"/>
              </a:rPr>
              <a:t>If a bit in B is set to 0, that same position in A gets set to 0, otherwise it is unchanged</a:t>
            </a:r>
          </a:p>
        </p:txBody>
      </p:sp>
      <p:sp>
        <p:nvSpPr>
          <p:cNvPr id="10246" name="Line 5"/>
          <p:cNvSpPr>
            <a:spLocks noChangeShapeType="1"/>
          </p:cNvSpPr>
          <p:nvPr/>
        </p:nvSpPr>
        <p:spPr bwMode="auto">
          <a:xfrm>
            <a:off x="1914525" y="3524250"/>
            <a:ext cx="2295525" cy="0"/>
          </a:xfrm>
          <a:prstGeom prst="line">
            <a:avLst/>
          </a:prstGeom>
          <a:noFill/>
          <a:ln w="19050">
            <a:solidFill>
              <a:schemeClr val="tx1"/>
            </a:solidFill>
            <a:round/>
            <a:headEnd/>
            <a:tailEnd/>
          </a:ln>
        </p:spPr>
        <p:txBody>
          <a:bodyPr wrap="none"/>
          <a:lstStyle/>
          <a:p>
            <a:endParaRPr lang="en-US"/>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1"/>
          </p:nvPr>
        </p:nvSpPr>
        <p:spPr>
          <a:noFill/>
        </p:spPr>
        <p:txBody>
          <a:bodyPr/>
          <a:lstStyle/>
          <a:p>
            <a:r>
              <a:rPr lang="en-US"/>
              <a:t>Computer Architecture BCA 203 by Ruby Dahiya</a:t>
            </a:r>
          </a:p>
        </p:txBody>
      </p:sp>
      <p:sp>
        <p:nvSpPr>
          <p:cNvPr id="11267" name="Slide Number Placeholder 3"/>
          <p:cNvSpPr>
            <a:spLocks noGrp="1"/>
          </p:cNvSpPr>
          <p:nvPr>
            <p:ph type="sldNum" sz="quarter" idx="12"/>
          </p:nvPr>
        </p:nvSpPr>
        <p:spPr>
          <a:noFill/>
        </p:spPr>
        <p:txBody>
          <a:bodyPr/>
          <a:lstStyle/>
          <a:p>
            <a:fld id="{1016B5BB-514A-40D1-82CB-ECC04E2B3B5C}" type="slidenum">
              <a:rPr lang="en-US" smtClean="0"/>
              <a:pPr/>
              <a:t>65</a:t>
            </a:fld>
            <a:endParaRPr lang="en-US"/>
          </a:p>
        </p:txBody>
      </p:sp>
      <p:sp>
        <p:nvSpPr>
          <p:cNvPr id="11268" name="Rectangle 2"/>
          <p:cNvSpPr>
            <a:spLocks noGrp="1" noChangeArrowheads="1"/>
          </p:cNvSpPr>
          <p:nvPr>
            <p:ph type="title" idx="4294967295"/>
          </p:nvPr>
        </p:nvSpPr>
        <p:spPr>
          <a:xfrm>
            <a:off x="0" y="303213"/>
            <a:ext cx="9144000" cy="544512"/>
          </a:xfrm>
          <a:noFill/>
        </p:spPr>
        <p:txBody>
          <a:bodyPr lIns="63500" tIns="25400" rIns="63500" bIns="25400" anchor="t">
            <a:spAutoFit/>
          </a:bodyPr>
          <a:lstStyle/>
          <a:p>
            <a:pPr eaLnBrk="1" hangingPunct="1"/>
            <a:r>
              <a:rPr lang="en-US" altLang="ko-KR" sz="3200" b="1">
                <a:solidFill>
                  <a:srgbClr val="FF0000"/>
                </a:solidFill>
                <a:latin typeface="Times New Roman" pitchFamily="18" charset="0"/>
                <a:ea typeface="굴림" pitchFamily="50" charset="-127"/>
              </a:rPr>
              <a:t>Clear Operation</a:t>
            </a:r>
          </a:p>
        </p:txBody>
      </p:sp>
      <p:sp>
        <p:nvSpPr>
          <p:cNvPr id="11269" name="Rectangle 4"/>
          <p:cNvSpPr>
            <a:spLocks noGrp="1" noChangeArrowheads="1"/>
          </p:cNvSpPr>
          <p:nvPr>
            <p:ph type="body" idx="4294967295"/>
          </p:nvPr>
        </p:nvSpPr>
        <p:spPr>
          <a:xfrm>
            <a:off x="476250" y="1809750"/>
            <a:ext cx="7886700" cy="4002088"/>
          </a:xfrm>
        </p:spPr>
        <p:txBody>
          <a:bodyPr/>
          <a:lstStyle/>
          <a:p>
            <a:pPr marL="285750" indent="-285750" defTabSz="762000" eaLnBrk="1" hangingPunct="1"/>
            <a:r>
              <a:rPr lang="en-US" altLang="ko-KR" sz="2400">
                <a:latin typeface="Times New Roman" pitchFamily="18" charset="0"/>
                <a:ea typeface="굴림" pitchFamily="50" charset="-127"/>
                <a:sym typeface="Symbol" pitchFamily="18" charset="2"/>
              </a:rPr>
              <a:t>In a clear operation, if the bits in the same position in A and B are the same, they are cleared in A, otherwise they are set in A	</a:t>
            </a:r>
            <a:endParaRPr lang="en-US" altLang="ko-KR" sz="2400">
              <a:latin typeface="Times New Roman" pitchFamily="18" charset="0"/>
              <a:ea typeface="굴림" pitchFamily="50" charset="-127"/>
            </a:endParaRPr>
          </a:p>
          <a:p>
            <a:pPr marL="285750" indent="-285750" defTabSz="762000" eaLnBrk="1" hangingPunct="1"/>
            <a:endParaRPr lang="en-US" altLang="ko-KR" sz="2400">
              <a:latin typeface="Times New Roman" pitchFamily="18" charset="0"/>
              <a:ea typeface="굴림" pitchFamily="50" charset="-127"/>
            </a:endParaRPr>
          </a:p>
          <a:p>
            <a:pPr marL="285750" indent="-285750" defTabSz="762000" eaLnBrk="1" hangingPunct="1">
              <a:buFontTx/>
              <a:buNone/>
            </a:pPr>
            <a:r>
              <a:rPr lang="en-US" altLang="ko-KR" sz="2400">
                <a:latin typeface="Times New Roman" pitchFamily="18" charset="0"/>
                <a:ea typeface="굴림" pitchFamily="50" charset="-127"/>
              </a:rPr>
              <a:t>			1 1 0 0	A</a:t>
            </a:r>
            <a:r>
              <a:rPr lang="en-US" altLang="ko-KR" sz="2400" baseline="-25000">
                <a:latin typeface="Times New Roman" pitchFamily="18" charset="0"/>
                <a:ea typeface="굴림" pitchFamily="50" charset="-127"/>
              </a:rPr>
              <a:t>t</a:t>
            </a:r>
          </a:p>
          <a:p>
            <a:pPr marL="285750" indent="-285750" defTabSz="762000" eaLnBrk="1" hangingPunct="1">
              <a:buFontTx/>
              <a:buNone/>
            </a:pPr>
            <a:r>
              <a:rPr lang="en-US" altLang="ko-KR" sz="2400">
                <a:latin typeface="Times New Roman" pitchFamily="18" charset="0"/>
                <a:ea typeface="굴림" pitchFamily="50" charset="-127"/>
              </a:rPr>
              <a:t>			1 0 1 0	B</a:t>
            </a:r>
          </a:p>
          <a:p>
            <a:pPr marL="285750" indent="-285750" defTabSz="762000" eaLnBrk="1" hangingPunct="1">
              <a:buFontTx/>
              <a:buNone/>
            </a:pPr>
            <a:r>
              <a:rPr lang="en-US" altLang="ko-KR" sz="2400">
                <a:latin typeface="Times New Roman" pitchFamily="18" charset="0"/>
                <a:ea typeface="굴림" pitchFamily="50" charset="-127"/>
              </a:rPr>
              <a:t>			0 1 1 0	A</a:t>
            </a:r>
            <a:r>
              <a:rPr lang="en-US" altLang="ko-KR" sz="2400" baseline="-25000">
                <a:latin typeface="Times New Roman" pitchFamily="18" charset="0"/>
                <a:ea typeface="굴림" pitchFamily="50" charset="-127"/>
              </a:rPr>
              <a:t>t+1	 </a:t>
            </a:r>
            <a:r>
              <a:rPr lang="en-US" altLang="ko-KR" sz="2400">
                <a:latin typeface="Times New Roman" pitchFamily="18" charset="0"/>
                <a:ea typeface="굴림" pitchFamily="50" charset="-127"/>
                <a:sym typeface="Symbol" pitchFamily="18" charset="2"/>
              </a:rPr>
              <a:t>(</a:t>
            </a:r>
            <a:r>
              <a:rPr lang="en-US" altLang="ko-KR" sz="2400">
                <a:latin typeface="Times New Roman" pitchFamily="18" charset="0"/>
                <a:ea typeface="굴림" pitchFamily="50" charset="-127"/>
              </a:rPr>
              <a:t>A </a:t>
            </a:r>
            <a:r>
              <a:rPr lang="en-US" altLang="ko-KR" sz="2400">
                <a:latin typeface="Times New Roman" pitchFamily="18" charset="0"/>
                <a:ea typeface="굴림" pitchFamily="50" charset="-127"/>
                <a:sym typeface="Symbol" pitchFamily="18" charset="2"/>
              </a:rPr>
              <a:t> </a:t>
            </a:r>
            <a:r>
              <a:rPr lang="en-US" altLang="ko-KR" sz="2400">
                <a:latin typeface="Times New Roman" pitchFamily="18" charset="0"/>
                <a:ea typeface="굴림" pitchFamily="50" charset="-127"/>
              </a:rPr>
              <a:t>A </a:t>
            </a:r>
            <a:r>
              <a:rPr lang="en-US" altLang="ko-KR" sz="2400">
                <a:latin typeface="Times New Roman" pitchFamily="18" charset="0"/>
                <a:ea typeface="굴림" pitchFamily="50" charset="-127"/>
                <a:sym typeface="Symbol" pitchFamily="18" charset="2"/>
              </a:rPr>
              <a:t></a:t>
            </a:r>
            <a:r>
              <a:rPr lang="en-US" altLang="ko-KR" sz="2400">
                <a:latin typeface="Times New Roman" pitchFamily="18" charset="0"/>
                <a:ea typeface="굴림" pitchFamily="50" charset="-127"/>
              </a:rPr>
              <a:t> B)</a:t>
            </a:r>
            <a:endParaRPr lang="en-US" altLang="ko-KR" sz="2400" baseline="-25000">
              <a:latin typeface="Times New Roman" pitchFamily="18" charset="0"/>
              <a:ea typeface="굴림" pitchFamily="50" charset="-127"/>
            </a:endParaRPr>
          </a:p>
          <a:p>
            <a:pPr marL="285750" indent="-285750" defTabSz="762000" eaLnBrk="1" hangingPunct="1">
              <a:buFontTx/>
              <a:buNone/>
            </a:pPr>
            <a:endParaRPr lang="en-US" altLang="ko-KR" sz="2400" baseline="-25000">
              <a:latin typeface="Times New Roman" pitchFamily="18" charset="0"/>
              <a:ea typeface="굴림" pitchFamily="50" charset="-127"/>
            </a:endParaRPr>
          </a:p>
        </p:txBody>
      </p:sp>
      <p:sp>
        <p:nvSpPr>
          <p:cNvPr id="11270" name="Line 5"/>
          <p:cNvSpPr>
            <a:spLocks noChangeShapeType="1"/>
          </p:cNvSpPr>
          <p:nvPr/>
        </p:nvSpPr>
        <p:spPr bwMode="auto">
          <a:xfrm>
            <a:off x="1905000" y="4343400"/>
            <a:ext cx="2295525" cy="0"/>
          </a:xfrm>
          <a:prstGeom prst="line">
            <a:avLst/>
          </a:prstGeom>
          <a:noFill/>
          <a:ln w="19050">
            <a:solidFill>
              <a:schemeClr val="tx1"/>
            </a:solidFill>
            <a:round/>
            <a:headEnd/>
            <a:tailEnd/>
          </a:ln>
        </p:spPr>
        <p:txBody>
          <a:bodyPr wrap="none"/>
          <a:lstStyle/>
          <a:p>
            <a:endParaRPr lang="en-US"/>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2"/>
          <p:cNvSpPr>
            <a:spLocks noGrp="1"/>
          </p:cNvSpPr>
          <p:nvPr>
            <p:ph type="ftr" sz="quarter" idx="11"/>
          </p:nvPr>
        </p:nvSpPr>
        <p:spPr>
          <a:noFill/>
        </p:spPr>
        <p:txBody>
          <a:bodyPr/>
          <a:lstStyle/>
          <a:p>
            <a:r>
              <a:rPr lang="en-US"/>
              <a:t>Computer Architecture BCA 203 by Ruby Dahiya</a:t>
            </a:r>
          </a:p>
        </p:txBody>
      </p:sp>
      <p:sp>
        <p:nvSpPr>
          <p:cNvPr id="12291" name="Slide Number Placeholder 3"/>
          <p:cNvSpPr>
            <a:spLocks noGrp="1"/>
          </p:cNvSpPr>
          <p:nvPr>
            <p:ph type="sldNum" sz="quarter" idx="12"/>
          </p:nvPr>
        </p:nvSpPr>
        <p:spPr>
          <a:noFill/>
        </p:spPr>
        <p:txBody>
          <a:bodyPr/>
          <a:lstStyle/>
          <a:p>
            <a:fld id="{09E57261-2EF0-41B8-A848-0BA48D4C2CBB}" type="slidenum">
              <a:rPr lang="en-US" smtClean="0"/>
              <a:pPr/>
              <a:t>66</a:t>
            </a:fld>
            <a:endParaRPr lang="en-US"/>
          </a:p>
        </p:txBody>
      </p:sp>
      <p:sp>
        <p:nvSpPr>
          <p:cNvPr id="12292" name="Rectangle 2"/>
          <p:cNvSpPr>
            <a:spLocks noGrp="1" noChangeArrowheads="1"/>
          </p:cNvSpPr>
          <p:nvPr>
            <p:ph type="title" idx="4294967295"/>
          </p:nvPr>
        </p:nvSpPr>
        <p:spPr>
          <a:xfrm>
            <a:off x="0" y="303213"/>
            <a:ext cx="9144000" cy="544512"/>
          </a:xfrm>
          <a:noFill/>
        </p:spPr>
        <p:txBody>
          <a:bodyPr lIns="63500" tIns="25400" rIns="63500" bIns="25400" anchor="t">
            <a:spAutoFit/>
          </a:bodyPr>
          <a:lstStyle/>
          <a:p>
            <a:pPr eaLnBrk="1" hangingPunct="1"/>
            <a:r>
              <a:rPr lang="en-US" altLang="ko-KR" sz="3200" b="1">
                <a:solidFill>
                  <a:srgbClr val="FF0000"/>
                </a:solidFill>
                <a:latin typeface="Times New Roman" pitchFamily="18" charset="0"/>
                <a:ea typeface="굴림" pitchFamily="50" charset="-127"/>
              </a:rPr>
              <a:t>Insert Operation</a:t>
            </a:r>
          </a:p>
        </p:txBody>
      </p:sp>
      <p:sp>
        <p:nvSpPr>
          <p:cNvPr id="12293" name="Rectangle 6"/>
          <p:cNvSpPr>
            <a:spLocks noGrp="1" noChangeArrowheads="1"/>
          </p:cNvSpPr>
          <p:nvPr>
            <p:ph type="body" idx="4294967295"/>
          </p:nvPr>
        </p:nvSpPr>
        <p:spPr>
          <a:xfrm>
            <a:off x="476250" y="914400"/>
            <a:ext cx="8286750" cy="4953000"/>
          </a:xfrm>
        </p:spPr>
        <p:txBody>
          <a:bodyPr/>
          <a:lstStyle/>
          <a:p>
            <a:pPr marL="285750" indent="-285750" defTabSz="762000" eaLnBrk="1" hangingPunct="1"/>
            <a:r>
              <a:rPr lang="en-US" altLang="ko-KR" sz="2400">
                <a:latin typeface="Times New Roman" pitchFamily="18" charset="0"/>
                <a:ea typeface="굴림" pitchFamily="50" charset="-127"/>
                <a:sym typeface="Symbol" pitchFamily="18" charset="2"/>
              </a:rPr>
              <a:t>An insert operation is used to introduce a specific bit pattern into A register, leaving the other bit positions unchanged</a:t>
            </a:r>
          </a:p>
          <a:p>
            <a:pPr marL="285750" indent="-285750" defTabSz="762000" eaLnBrk="1" hangingPunct="1"/>
            <a:r>
              <a:rPr lang="en-US" altLang="ko-KR" sz="2400">
                <a:latin typeface="Times New Roman" pitchFamily="18" charset="0"/>
                <a:ea typeface="굴림" pitchFamily="50" charset="-127"/>
                <a:sym typeface="Symbol" pitchFamily="18" charset="2"/>
              </a:rPr>
              <a:t>This is done as</a:t>
            </a:r>
          </a:p>
          <a:p>
            <a:pPr marL="685800" lvl="1" indent="-228600" defTabSz="762000" eaLnBrk="1" hangingPunct="1"/>
            <a:r>
              <a:rPr lang="en-US" altLang="ko-KR" sz="2400">
                <a:latin typeface="Times New Roman" pitchFamily="18" charset="0"/>
                <a:ea typeface="굴림" pitchFamily="50" charset="-127"/>
                <a:sym typeface="Symbol" pitchFamily="18" charset="2"/>
              </a:rPr>
              <a:t>A mask operation to clear the desired bit positions, followed by an OR operation to introduce the new bits into the desired positions</a:t>
            </a:r>
          </a:p>
          <a:p>
            <a:pPr marL="685800" lvl="1" indent="-228600" defTabSz="762000" eaLnBrk="1" hangingPunct="1"/>
            <a:r>
              <a:rPr lang="en-US" altLang="ko-KR" sz="2400">
                <a:latin typeface="Times New Roman" pitchFamily="18" charset="0"/>
                <a:ea typeface="굴림" pitchFamily="50" charset="-127"/>
                <a:sym typeface="Symbol" pitchFamily="18" charset="2"/>
              </a:rPr>
              <a:t>Example: Suppose you wanted to introduce 1010 into the low order four bits of A:1101 1000 1011 0001A (Original)			                  1101 1000 1011 </a:t>
            </a:r>
            <a:r>
              <a:rPr lang="en-US" altLang="ko-KR" sz="2400">
                <a:solidFill>
                  <a:schemeClr val="tx2"/>
                </a:solidFill>
                <a:latin typeface="Times New Roman" pitchFamily="18" charset="0"/>
                <a:ea typeface="굴림" pitchFamily="50" charset="-127"/>
                <a:sym typeface="Symbol" pitchFamily="18" charset="2"/>
              </a:rPr>
              <a:t>1010</a:t>
            </a:r>
            <a:r>
              <a:rPr lang="en-US" altLang="ko-KR" sz="2400">
                <a:latin typeface="Times New Roman" pitchFamily="18" charset="0"/>
                <a:ea typeface="굴림" pitchFamily="50" charset="-127"/>
                <a:sym typeface="Symbol" pitchFamily="18" charset="2"/>
              </a:rPr>
              <a:t>A (Desired)</a:t>
            </a:r>
          </a:p>
          <a:p>
            <a:pPr marL="685800" lvl="1" indent="-228600" defTabSz="762000" eaLnBrk="1" hangingPunct="1">
              <a:buFontTx/>
              <a:buNone/>
            </a:pPr>
            <a:r>
              <a:rPr lang="en-US" altLang="ko-KR" sz="2400">
                <a:latin typeface="Times New Roman" pitchFamily="18" charset="0"/>
                <a:ea typeface="굴림" pitchFamily="50" charset="-127"/>
                <a:sym typeface="Symbol" pitchFamily="18" charset="2"/>
              </a:rPr>
              <a:t>Solution: Mask original A with </a:t>
            </a:r>
            <a:r>
              <a:rPr lang="en-US" altLang="ko-KR" sz="2400">
                <a:latin typeface="Times New Roman" pitchFamily="18" charset="0"/>
                <a:ea typeface="굴림" pitchFamily="50" charset="-127"/>
              </a:rPr>
              <a:t>1111 1111 1111 0000, then 		add 0000 0000 0000 </a:t>
            </a:r>
            <a:r>
              <a:rPr lang="en-US" altLang="ko-KR" sz="2400">
                <a:solidFill>
                  <a:schemeClr val="tx2"/>
                </a:solidFill>
                <a:latin typeface="Times New Roman" pitchFamily="18" charset="0"/>
                <a:ea typeface="굴림" pitchFamily="50" charset="-127"/>
              </a:rPr>
              <a:t>1010 to intermediate result and 		we get</a:t>
            </a:r>
            <a:r>
              <a:rPr lang="en-US" altLang="ko-KR" sz="2400">
                <a:latin typeface="Times New Roman" pitchFamily="18" charset="0"/>
                <a:ea typeface="굴림" pitchFamily="50" charset="-127"/>
              </a:rPr>
              <a:t> the desired result.</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solidFill>
            <a:srgbClr val="00B0F0"/>
          </a:solidFill>
        </p:spPr>
        <p:txBody>
          <a:bodyPr/>
          <a:lstStyle/>
          <a:p>
            <a:r>
              <a:rPr lang="en-US" b="1">
                <a:solidFill>
                  <a:srgbClr val="FF0000"/>
                </a:solidFill>
              </a:rPr>
              <a:t>Lecture -7</a:t>
            </a:r>
          </a:p>
        </p:txBody>
      </p:sp>
      <p:sp>
        <p:nvSpPr>
          <p:cNvPr id="2051" name="Subtitle 2"/>
          <p:cNvSpPr>
            <a:spLocks noGrp="1"/>
          </p:cNvSpPr>
          <p:nvPr>
            <p:ph type="subTitle" idx="1"/>
          </p:nvPr>
        </p:nvSpPr>
        <p:spPr/>
        <p:txBody>
          <a:bodyPr/>
          <a:lstStyle/>
          <a:p>
            <a:r>
              <a:rPr lang="en-US" b="1"/>
              <a:t>Basic Computer Organization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noFill/>
        </p:spPr>
        <p:txBody>
          <a:bodyPr/>
          <a:lstStyle/>
          <a:p>
            <a:r>
              <a:rPr lang="en-US"/>
              <a:t>Computer Architecture BCA 203 by Ruby Dahiya</a:t>
            </a:r>
          </a:p>
        </p:txBody>
      </p:sp>
      <p:sp>
        <p:nvSpPr>
          <p:cNvPr id="3075" name="Slide Number Placeholder 5"/>
          <p:cNvSpPr>
            <a:spLocks noGrp="1"/>
          </p:cNvSpPr>
          <p:nvPr>
            <p:ph type="sldNum" sz="quarter" idx="12"/>
          </p:nvPr>
        </p:nvSpPr>
        <p:spPr>
          <a:noFill/>
        </p:spPr>
        <p:txBody>
          <a:bodyPr/>
          <a:lstStyle/>
          <a:p>
            <a:fld id="{90C323A2-259E-4D7E-9DDA-CED83AC0B81D}" type="slidenum">
              <a:rPr lang="en-US" smtClean="0"/>
              <a:pPr/>
              <a:t>68</a:t>
            </a:fld>
            <a:endParaRPr lang="en-US"/>
          </a:p>
        </p:txBody>
      </p:sp>
      <p:sp>
        <p:nvSpPr>
          <p:cNvPr id="3076" name="Rectangle 2"/>
          <p:cNvSpPr>
            <a:spLocks noGrp="1" noChangeArrowheads="1"/>
          </p:cNvSpPr>
          <p:nvPr>
            <p:ph type="title"/>
          </p:nvPr>
        </p:nvSpPr>
        <p:spPr>
          <a:xfrm>
            <a:off x="457200" y="152400"/>
            <a:ext cx="8229600" cy="838200"/>
          </a:xfrm>
        </p:spPr>
        <p:txBody>
          <a:bodyPr/>
          <a:lstStyle/>
          <a:p>
            <a:pPr eaLnBrk="1" hangingPunct="1"/>
            <a:r>
              <a:rPr lang="en-US" altLang="ko-KR" sz="3600" b="1">
                <a:solidFill>
                  <a:srgbClr val="FF0000"/>
                </a:solidFill>
                <a:ea typeface="굴림" pitchFamily="50" charset="-127"/>
              </a:rPr>
              <a:t>Introduction</a:t>
            </a:r>
          </a:p>
        </p:txBody>
      </p:sp>
      <p:sp>
        <p:nvSpPr>
          <p:cNvPr id="3077" name="Rectangle 3"/>
          <p:cNvSpPr>
            <a:spLocks noGrp="1" noChangeArrowheads="1"/>
          </p:cNvSpPr>
          <p:nvPr>
            <p:ph type="body" idx="1"/>
          </p:nvPr>
        </p:nvSpPr>
        <p:spPr>
          <a:xfrm>
            <a:off x="314325" y="1009650"/>
            <a:ext cx="8229600" cy="5278438"/>
          </a:xfrm>
          <a:noFill/>
        </p:spPr>
        <p:txBody>
          <a:bodyPr/>
          <a:lstStyle/>
          <a:p>
            <a:pPr eaLnBrk="1" hangingPunct="1"/>
            <a:r>
              <a:rPr lang="en-US" altLang="ko-KR" sz="2400">
                <a:latin typeface="Times New Roman" pitchFamily="18" charset="0"/>
                <a:ea typeface="굴림" pitchFamily="50" charset="-127"/>
              </a:rPr>
              <a:t>Every different processor type has its own design (different registers, buses, micro operations, machine instructions, etc)</a:t>
            </a:r>
          </a:p>
          <a:p>
            <a:pPr eaLnBrk="1" hangingPunct="1"/>
            <a:r>
              <a:rPr lang="en-US" altLang="ko-KR" sz="2400">
                <a:latin typeface="Times New Roman" pitchFamily="18" charset="0"/>
                <a:ea typeface="굴림" pitchFamily="50" charset="-127"/>
              </a:rPr>
              <a:t>It contains</a:t>
            </a:r>
          </a:p>
          <a:p>
            <a:pPr lvl="1" eaLnBrk="1" hangingPunct="1"/>
            <a:r>
              <a:rPr lang="en-US" altLang="ko-KR" sz="2400">
                <a:latin typeface="Times New Roman" pitchFamily="18" charset="0"/>
                <a:ea typeface="굴림" pitchFamily="50" charset="-127"/>
              </a:rPr>
              <a:t>Many registers</a:t>
            </a:r>
          </a:p>
          <a:p>
            <a:pPr lvl="1" eaLnBrk="1" hangingPunct="1"/>
            <a:r>
              <a:rPr lang="en-US" altLang="ko-KR" sz="2400">
                <a:latin typeface="Times New Roman" pitchFamily="18" charset="0"/>
                <a:ea typeface="굴림" pitchFamily="50" charset="-127"/>
              </a:rPr>
              <a:t>Multiple arithmetic units, for both integer and floating point calculations</a:t>
            </a:r>
          </a:p>
          <a:p>
            <a:pPr lvl="1" eaLnBrk="1" hangingPunct="1"/>
            <a:r>
              <a:rPr lang="en-US" altLang="ko-KR" sz="2400">
                <a:latin typeface="Times New Roman" pitchFamily="18" charset="0"/>
                <a:ea typeface="굴림" pitchFamily="50" charset="-127"/>
              </a:rPr>
              <a:t>The ability to pipeline several consecutive instructions to speed execution</a:t>
            </a:r>
            <a:endParaRPr lang="en-US" altLang="ko-KR" sz="2000" i="1">
              <a:solidFill>
                <a:schemeClr val="tx2"/>
              </a:solidFill>
              <a:latin typeface="Times New Roman" pitchFamily="18" charset="0"/>
              <a:ea typeface="굴림" pitchFamily="50" charset="-127"/>
            </a:endParaRPr>
          </a:p>
          <a:p>
            <a:pPr eaLnBrk="1" hangingPunct="1"/>
            <a:r>
              <a:rPr lang="en-US" altLang="ko-KR" sz="2400">
                <a:latin typeface="Times New Roman" pitchFamily="18" charset="0"/>
                <a:ea typeface="굴림" pitchFamily="50" charset="-127"/>
              </a:rPr>
              <a:t>We will use basic computer model  to introduce processor organization and the relationship of the RTL model to the higher level computer processor</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p>
            <a:r>
              <a:rPr lang="en-US"/>
              <a:t>Computer Architecture BCA 203 by Ruby Dahiya</a:t>
            </a:r>
          </a:p>
        </p:txBody>
      </p:sp>
      <p:sp>
        <p:nvSpPr>
          <p:cNvPr id="4099" name="Slide Number Placeholder 5"/>
          <p:cNvSpPr>
            <a:spLocks noGrp="1"/>
          </p:cNvSpPr>
          <p:nvPr>
            <p:ph type="sldNum" sz="quarter" idx="12"/>
          </p:nvPr>
        </p:nvSpPr>
        <p:spPr>
          <a:noFill/>
        </p:spPr>
        <p:txBody>
          <a:bodyPr/>
          <a:lstStyle/>
          <a:p>
            <a:fld id="{08AC7777-3362-48CA-8BFF-716CC91032AB}" type="slidenum">
              <a:rPr lang="en-US" smtClean="0"/>
              <a:pPr/>
              <a:t>69</a:t>
            </a:fld>
            <a:endParaRPr lang="en-US"/>
          </a:p>
        </p:txBody>
      </p:sp>
      <p:sp>
        <p:nvSpPr>
          <p:cNvPr id="4100" name="Rectangle 2"/>
          <p:cNvSpPr>
            <a:spLocks noGrp="1" noChangeArrowheads="1"/>
          </p:cNvSpPr>
          <p:nvPr>
            <p:ph type="title"/>
          </p:nvPr>
        </p:nvSpPr>
        <p:spPr>
          <a:xfrm>
            <a:off x="457200" y="419100"/>
            <a:ext cx="8229600" cy="828675"/>
          </a:xfrm>
        </p:spPr>
        <p:txBody>
          <a:bodyPr/>
          <a:lstStyle/>
          <a:p>
            <a:pPr eaLnBrk="1" hangingPunct="1"/>
            <a:r>
              <a:rPr lang="en-US" altLang="ko-KR" sz="3600" b="1">
                <a:solidFill>
                  <a:srgbClr val="FF0000"/>
                </a:solidFill>
                <a:ea typeface="굴림" pitchFamily="50" charset="-127"/>
              </a:rPr>
              <a:t>The Basic Computer</a:t>
            </a:r>
          </a:p>
        </p:txBody>
      </p:sp>
      <p:sp>
        <p:nvSpPr>
          <p:cNvPr id="4101" name="Rectangle 3"/>
          <p:cNvSpPr>
            <a:spLocks noGrp="1" noChangeArrowheads="1"/>
          </p:cNvSpPr>
          <p:nvPr>
            <p:ph type="body" idx="1"/>
          </p:nvPr>
        </p:nvSpPr>
        <p:spPr>
          <a:xfrm>
            <a:off x="276225" y="1533525"/>
            <a:ext cx="8229600" cy="1987550"/>
          </a:xfrm>
          <a:noFill/>
        </p:spPr>
        <p:txBody>
          <a:bodyPr>
            <a:normAutofit fontScale="92500" lnSpcReduction="20000"/>
          </a:bodyPr>
          <a:lstStyle/>
          <a:p>
            <a:pPr eaLnBrk="1" hangingPunct="1"/>
            <a:r>
              <a:rPr lang="en-US" altLang="ko-KR" sz="2800">
                <a:ea typeface="굴림" pitchFamily="50" charset="-127"/>
              </a:rPr>
              <a:t>The Basic Computer has two components, a processor and memory</a:t>
            </a:r>
          </a:p>
          <a:p>
            <a:pPr eaLnBrk="1" hangingPunct="1"/>
            <a:r>
              <a:rPr lang="en-US" altLang="ko-KR" sz="2800">
                <a:ea typeface="굴림" pitchFamily="50" charset="-127"/>
              </a:rPr>
              <a:t>The memory has 4096 words in it</a:t>
            </a:r>
          </a:p>
          <a:p>
            <a:pPr lvl="1" eaLnBrk="1" hangingPunct="1"/>
            <a:r>
              <a:rPr lang="en-US" altLang="ko-KR" sz="2400">
                <a:ea typeface="굴림" pitchFamily="50" charset="-127"/>
              </a:rPr>
              <a:t>4096 = 2</a:t>
            </a:r>
            <a:r>
              <a:rPr lang="en-US" altLang="ko-KR" sz="2400" baseline="30000">
                <a:ea typeface="굴림" pitchFamily="50" charset="-127"/>
              </a:rPr>
              <a:t>12</a:t>
            </a:r>
            <a:r>
              <a:rPr lang="en-US" altLang="ko-KR" sz="2400">
                <a:ea typeface="굴림" pitchFamily="50" charset="-127"/>
              </a:rPr>
              <a:t>, so it takes 12 bits to select a word in memory</a:t>
            </a:r>
          </a:p>
          <a:p>
            <a:pPr eaLnBrk="1" hangingPunct="1"/>
            <a:r>
              <a:rPr lang="en-US" altLang="ko-KR" sz="2800">
                <a:ea typeface="굴림" pitchFamily="50" charset="-127"/>
              </a:rPr>
              <a:t>Each word is 16 bits long</a:t>
            </a:r>
          </a:p>
        </p:txBody>
      </p:sp>
      <p:sp>
        <p:nvSpPr>
          <p:cNvPr id="4102" name="Rectangle 4"/>
          <p:cNvSpPr>
            <a:spLocks noChangeArrowheads="1"/>
          </p:cNvSpPr>
          <p:nvPr/>
        </p:nvSpPr>
        <p:spPr bwMode="auto">
          <a:xfrm>
            <a:off x="5219700" y="3789363"/>
            <a:ext cx="638175" cy="514350"/>
          </a:xfrm>
          <a:prstGeom prst="rect">
            <a:avLst/>
          </a:prstGeom>
          <a:noFill/>
          <a:ln w="9525">
            <a:solidFill>
              <a:schemeClr val="tx1"/>
            </a:solidFill>
            <a:miter lim="800000"/>
            <a:headEnd/>
            <a:tailEnd/>
          </a:ln>
        </p:spPr>
        <p:txBody>
          <a:bodyPr wrap="none" anchor="ctr"/>
          <a:lstStyle/>
          <a:p>
            <a:endParaRPr lang="en-US"/>
          </a:p>
        </p:txBody>
      </p:sp>
      <p:sp>
        <p:nvSpPr>
          <p:cNvPr id="4103" name="Rectangle 5"/>
          <p:cNvSpPr>
            <a:spLocks noChangeArrowheads="1"/>
          </p:cNvSpPr>
          <p:nvPr/>
        </p:nvSpPr>
        <p:spPr bwMode="auto">
          <a:xfrm>
            <a:off x="6443663" y="3789363"/>
            <a:ext cx="792162" cy="2374900"/>
          </a:xfrm>
          <a:prstGeom prst="rect">
            <a:avLst/>
          </a:prstGeom>
          <a:noFill/>
          <a:ln w="9525">
            <a:solidFill>
              <a:schemeClr val="tx1"/>
            </a:solidFill>
            <a:miter lim="800000"/>
            <a:headEnd/>
            <a:tailEnd/>
          </a:ln>
        </p:spPr>
        <p:txBody>
          <a:bodyPr wrap="none" anchor="ctr"/>
          <a:lstStyle/>
          <a:p>
            <a:endParaRPr lang="en-US"/>
          </a:p>
        </p:txBody>
      </p:sp>
      <p:sp>
        <p:nvSpPr>
          <p:cNvPr id="4104" name="Text Box 6"/>
          <p:cNvSpPr txBox="1">
            <a:spLocks noChangeArrowheads="1"/>
          </p:cNvSpPr>
          <p:nvPr/>
        </p:nvSpPr>
        <p:spPr bwMode="auto">
          <a:xfrm>
            <a:off x="5233988" y="3422650"/>
            <a:ext cx="611187" cy="312738"/>
          </a:xfrm>
          <a:prstGeom prst="rect">
            <a:avLst/>
          </a:prstGeom>
          <a:noFill/>
          <a:ln w="9525">
            <a:noFill/>
            <a:miter lim="800000"/>
            <a:headEnd/>
            <a:tailEnd/>
          </a:ln>
        </p:spPr>
        <p:txBody>
          <a:bodyPr wrap="none">
            <a:spAutoFit/>
          </a:bodyPr>
          <a:lstStyle/>
          <a:p>
            <a:pPr eaLnBrk="0" hangingPunct="0">
              <a:lnSpc>
                <a:spcPct val="90000"/>
              </a:lnSpc>
            </a:pPr>
            <a:r>
              <a:rPr kumimoji="1" lang="en-US" altLang="ko-KR" sz="1600" b="1">
                <a:ea typeface="굴림" pitchFamily="50" charset="-127"/>
              </a:rPr>
              <a:t>CPU</a:t>
            </a:r>
          </a:p>
        </p:txBody>
      </p:sp>
      <p:sp>
        <p:nvSpPr>
          <p:cNvPr id="4105" name="Text Box 7"/>
          <p:cNvSpPr txBox="1">
            <a:spLocks noChangeArrowheads="1"/>
          </p:cNvSpPr>
          <p:nvPr/>
        </p:nvSpPr>
        <p:spPr bwMode="auto">
          <a:xfrm>
            <a:off x="6567488" y="3419475"/>
            <a:ext cx="646112" cy="312738"/>
          </a:xfrm>
          <a:prstGeom prst="rect">
            <a:avLst/>
          </a:prstGeom>
          <a:noFill/>
          <a:ln w="9525">
            <a:noFill/>
            <a:miter lim="800000"/>
            <a:headEnd/>
            <a:tailEnd/>
          </a:ln>
        </p:spPr>
        <p:txBody>
          <a:bodyPr wrap="none">
            <a:spAutoFit/>
          </a:bodyPr>
          <a:lstStyle/>
          <a:p>
            <a:pPr eaLnBrk="0" hangingPunct="0">
              <a:lnSpc>
                <a:spcPct val="90000"/>
              </a:lnSpc>
            </a:pPr>
            <a:r>
              <a:rPr kumimoji="1" lang="en-US" altLang="ko-KR" sz="1600" b="1">
                <a:ea typeface="굴림" pitchFamily="50" charset="-127"/>
              </a:rPr>
              <a:t>RAM</a:t>
            </a:r>
          </a:p>
        </p:txBody>
      </p:sp>
      <p:sp>
        <p:nvSpPr>
          <p:cNvPr id="4106" name="Text Box 8"/>
          <p:cNvSpPr txBox="1">
            <a:spLocks noChangeArrowheads="1"/>
          </p:cNvSpPr>
          <p:nvPr/>
        </p:nvSpPr>
        <p:spPr bwMode="auto">
          <a:xfrm>
            <a:off x="7216775" y="3679825"/>
            <a:ext cx="268288" cy="257175"/>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0</a:t>
            </a:r>
          </a:p>
        </p:txBody>
      </p:sp>
      <p:sp>
        <p:nvSpPr>
          <p:cNvPr id="4107" name="Text Box 9"/>
          <p:cNvSpPr txBox="1">
            <a:spLocks noChangeArrowheads="1"/>
          </p:cNvSpPr>
          <p:nvPr/>
        </p:nvSpPr>
        <p:spPr bwMode="auto">
          <a:xfrm>
            <a:off x="7216775" y="5949950"/>
            <a:ext cx="520700" cy="257175"/>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4095</a:t>
            </a:r>
          </a:p>
        </p:txBody>
      </p:sp>
      <p:sp>
        <p:nvSpPr>
          <p:cNvPr id="4108" name="Line 10"/>
          <p:cNvSpPr>
            <a:spLocks noChangeShapeType="1"/>
          </p:cNvSpPr>
          <p:nvPr/>
        </p:nvSpPr>
        <p:spPr bwMode="auto">
          <a:xfrm>
            <a:off x="6443663" y="5281613"/>
            <a:ext cx="792162" cy="0"/>
          </a:xfrm>
          <a:prstGeom prst="line">
            <a:avLst/>
          </a:prstGeom>
          <a:noFill/>
          <a:ln w="9525">
            <a:solidFill>
              <a:schemeClr val="tx1"/>
            </a:solidFill>
            <a:round/>
            <a:headEnd/>
            <a:tailEnd/>
          </a:ln>
        </p:spPr>
        <p:txBody>
          <a:bodyPr wrap="none"/>
          <a:lstStyle/>
          <a:p>
            <a:endParaRPr lang="en-US"/>
          </a:p>
        </p:txBody>
      </p:sp>
      <p:sp>
        <p:nvSpPr>
          <p:cNvPr id="4109" name="Line 11"/>
          <p:cNvSpPr>
            <a:spLocks noChangeShapeType="1"/>
          </p:cNvSpPr>
          <p:nvPr/>
        </p:nvSpPr>
        <p:spPr bwMode="auto">
          <a:xfrm>
            <a:off x="6443663" y="5445125"/>
            <a:ext cx="792162" cy="0"/>
          </a:xfrm>
          <a:prstGeom prst="line">
            <a:avLst/>
          </a:prstGeom>
          <a:noFill/>
          <a:ln w="9525">
            <a:solidFill>
              <a:schemeClr val="tx1"/>
            </a:solidFill>
            <a:round/>
            <a:headEnd/>
            <a:tailEnd/>
          </a:ln>
        </p:spPr>
        <p:txBody>
          <a:bodyPr wrap="none"/>
          <a:lstStyle/>
          <a:p>
            <a:endParaRPr lang="en-US"/>
          </a:p>
        </p:txBody>
      </p:sp>
      <p:sp>
        <p:nvSpPr>
          <p:cNvPr id="4110" name="Text Box 12"/>
          <p:cNvSpPr txBox="1">
            <a:spLocks noChangeArrowheads="1"/>
          </p:cNvSpPr>
          <p:nvPr/>
        </p:nvSpPr>
        <p:spPr bwMode="auto">
          <a:xfrm>
            <a:off x="7019925" y="5229225"/>
            <a:ext cx="268288" cy="257175"/>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0</a:t>
            </a:r>
          </a:p>
        </p:txBody>
      </p:sp>
      <p:sp>
        <p:nvSpPr>
          <p:cNvPr id="4111" name="Text Box 13"/>
          <p:cNvSpPr txBox="1">
            <a:spLocks noChangeArrowheads="1"/>
          </p:cNvSpPr>
          <p:nvPr/>
        </p:nvSpPr>
        <p:spPr bwMode="auto">
          <a:xfrm>
            <a:off x="6372225" y="5229225"/>
            <a:ext cx="352425" cy="257175"/>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15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Overview (</a:t>
            </a:r>
            <a:r>
              <a:rPr lang="en-US" b="1" dirty="0" err="1">
                <a:solidFill>
                  <a:srgbClr val="FF0000"/>
                </a:solidFill>
              </a:rPr>
              <a:t>contd</a:t>
            </a:r>
            <a:r>
              <a:rPr lang="en-US" b="1" dirty="0">
                <a:solidFill>
                  <a:srgbClr val="FF0000"/>
                </a:solidFill>
              </a:rPr>
              <a:t>…)</a:t>
            </a:r>
            <a:endParaRPr lang="en-US" dirty="0"/>
          </a:p>
        </p:txBody>
      </p:sp>
      <p:sp>
        <p:nvSpPr>
          <p:cNvPr id="3" name="Content Placeholder 2"/>
          <p:cNvSpPr>
            <a:spLocks noGrp="1"/>
          </p:cNvSpPr>
          <p:nvPr>
            <p:ph idx="1"/>
          </p:nvPr>
        </p:nvSpPr>
        <p:spPr/>
        <p:txBody>
          <a:bodyPr/>
          <a:lstStyle/>
          <a:p>
            <a:r>
              <a:rPr lang="en-US" dirty="0"/>
              <a:t>In short, this unit presents the detailed steps of the hardware organization and design.</a:t>
            </a:r>
          </a:p>
          <a:p>
            <a:r>
              <a:rPr lang="en-US" dirty="0"/>
              <a:t>Going through this unit will make you able to understand to understand the inner workings of digital computers.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p:cNvSpPr>
            <a:spLocks noGrp="1"/>
          </p:cNvSpPr>
          <p:nvPr>
            <p:ph type="ftr" sz="quarter" idx="11"/>
          </p:nvPr>
        </p:nvSpPr>
        <p:spPr/>
        <p:txBody>
          <a:bodyPr/>
          <a:lstStyle/>
          <a:p>
            <a:r>
              <a:rPr lang="en-US"/>
              <a:t>Computer Architecture BCA-203 by Ruby Dahiya</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p:spPr>
        <p:txBody>
          <a:bodyPr/>
          <a:lstStyle/>
          <a:p>
            <a:r>
              <a:rPr lang="en-US"/>
              <a:t>Computer Architecture BCA 203 by Ruby Dahiya</a:t>
            </a:r>
          </a:p>
        </p:txBody>
      </p:sp>
      <p:sp>
        <p:nvSpPr>
          <p:cNvPr id="5123" name="Slide Number Placeholder 5"/>
          <p:cNvSpPr>
            <a:spLocks noGrp="1"/>
          </p:cNvSpPr>
          <p:nvPr>
            <p:ph type="sldNum" sz="quarter" idx="12"/>
          </p:nvPr>
        </p:nvSpPr>
        <p:spPr>
          <a:noFill/>
        </p:spPr>
        <p:txBody>
          <a:bodyPr/>
          <a:lstStyle/>
          <a:p>
            <a:fld id="{B6A36657-15ED-4A14-8232-F8639EB9F0DC}" type="slidenum">
              <a:rPr lang="en-US" smtClean="0"/>
              <a:pPr/>
              <a:t>70</a:t>
            </a:fld>
            <a:endParaRPr lang="en-US"/>
          </a:p>
        </p:txBody>
      </p:sp>
      <p:sp>
        <p:nvSpPr>
          <p:cNvPr id="5124" name="Rectangle 2"/>
          <p:cNvSpPr>
            <a:spLocks noGrp="1" noChangeArrowheads="1"/>
          </p:cNvSpPr>
          <p:nvPr>
            <p:ph type="title"/>
          </p:nvPr>
        </p:nvSpPr>
        <p:spPr>
          <a:xfrm>
            <a:off x="3322638" y="428625"/>
            <a:ext cx="2770187" cy="533400"/>
          </a:xfrm>
          <a:noFill/>
        </p:spPr>
        <p:txBody>
          <a:bodyPr wrap="none" lIns="63500" tIns="25400" rIns="63500" bIns="25400" anchor="t">
            <a:spAutoFit/>
          </a:bodyPr>
          <a:lstStyle/>
          <a:p>
            <a:pPr eaLnBrk="1" hangingPunct="1">
              <a:lnSpc>
                <a:spcPct val="87000"/>
              </a:lnSpc>
            </a:pPr>
            <a:r>
              <a:rPr lang="en-US" altLang="ko-KR" sz="3600" b="1">
                <a:solidFill>
                  <a:srgbClr val="FF0000"/>
                </a:solidFill>
                <a:ea typeface="굴림" pitchFamily="50" charset="-127"/>
              </a:rPr>
              <a:t>Instructions</a:t>
            </a:r>
          </a:p>
        </p:txBody>
      </p:sp>
      <p:sp>
        <p:nvSpPr>
          <p:cNvPr id="5125" name="Rectangle 4"/>
          <p:cNvSpPr>
            <a:spLocks noGrp="1" noChangeArrowheads="1"/>
          </p:cNvSpPr>
          <p:nvPr>
            <p:ph type="body" idx="1"/>
          </p:nvPr>
        </p:nvSpPr>
        <p:spPr>
          <a:xfrm>
            <a:off x="714375" y="990600"/>
            <a:ext cx="7677150" cy="5111750"/>
          </a:xfrm>
          <a:noFill/>
        </p:spPr>
        <p:txBody>
          <a:bodyPr/>
          <a:lstStyle/>
          <a:p>
            <a:pPr eaLnBrk="1" hangingPunct="1"/>
            <a:r>
              <a:rPr lang="en-US" altLang="ko-KR" sz="2400">
                <a:latin typeface="Times New Roman" pitchFamily="18" charset="0"/>
                <a:ea typeface="굴림" pitchFamily="50" charset="-127"/>
              </a:rPr>
              <a:t>Program</a:t>
            </a:r>
          </a:p>
          <a:p>
            <a:pPr lvl="1" eaLnBrk="1" hangingPunct="1"/>
            <a:r>
              <a:rPr lang="en-US" altLang="ko-KR" sz="2400">
                <a:latin typeface="Times New Roman" pitchFamily="18" charset="0"/>
                <a:ea typeface="굴림" pitchFamily="50" charset="-127"/>
              </a:rPr>
              <a:t>A sequence of (machine) instructions </a:t>
            </a:r>
          </a:p>
          <a:p>
            <a:pPr eaLnBrk="1" hangingPunct="1"/>
            <a:r>
              <a:rPr lang="en-US" altLang="ko-KR" sz="2400">
                <a:latin typeface="Times New Roman" pitchFamily="18" charset="0"/>
                <a:ea typeface="굴림" pitchFamily="50" charset="-127"/>
              </a:rPr>
              <a:t>(Machine) Instruction</a:t>
            </a:r>
          </a:p>
          <a:p>
            <a:pPr lvl="1" eaLnBrk="1" hangingPunct="1"/>
            <a:r>
              <a:rPr lang="en-US" altLang="ko-KR" sz="2400">
                <a:latin typeface="Times New Roman" pitchFamily="18" charset="0"/>
                <a:ea typeface="굴림" pitchFamily="50" charset="-127"/>
              </a:rPr>
              <a:t>A group of bits that tell the computer to </a:t>
            </a:r>
            <a:r>
              <a:rPr lang="en-US" altLang="ko-KR" sz="2400" i="1">
                <a:latin typeface="Times New Roman" pitchFamily="18" charset="0"/>
                <a:ea typeface="굴림" pitchFamily="50" charset="-127"/>
              </a:rPr>
              <a:t>perform a specific operation</a:t>
            </a:r>
            <a:r>
              <a:rPr lang="en-US" altLang="ko-KR" sz="2400">
                <a:latin typeface="Times New Roman" pitchFamily="18" charset="0"/>
                <a:ea typeface="굴림" pitchFamily="50" charset="-127"/>
              </a:rPr>
              <a:t> (a sequence of micro-operation) </a:t>
            </a:r>
          </a:p>
          <a:p>
            <a:pPr eaLnBrk="1" hangingPunct="1"/>
            <a:r>
              <a:rPr lang="en-US" altLang="ko-KR" sz="2400">
                <a:latin typeface="Times New Roman" pitchFamily="18" charset="0"/>
                <a:ea typeface="굴림" pitchFamily="50" charset="-127"/>
              </a:rPr>
              <a:t>The instructions of a program, along with any needed data are stored in memory</a:t>
            </a:r>
          </a:p>
          <a:p>
            <a:pPr eaLnBrk="1" hangingPunct="1"/>
            <a:r>
              <a:rPr lang="en-US" altLang="ko-KR" sz="2400">
                <a:latin typeface="Times New Roman" pitchFamily="18" charset="0"/>
                <a:ea typeface="굴림" pitchFamily="50" charset="-127"/>
              </a:rPr>
              <a:t>The CPU reads the next instruction from memory</a:t>
            </a:r>
          </a:p>
          <a:p>
            <a:pPr eaLnBrk="1" hangingPunct="1"/>
            <a:r>
              <a:rPr lang="en-US" altLang="ko-KR" sz="2400">
                <a:latin typeface="Times New Roman" pitchFamily="18" charset="0"/>
                <a:ea typeface="굴림" pitchFamily="50" charset="-127"/>
              </a:rPr>
              <a:t>It is placed in an </a:t>
            </a:r>
            <a:r>
              <a:rPr lang="en-US" altLang="ko-KR" sz="2400" i="1">
                <a:latin typeface="Times New Roman" pitchFamily="18" charset="0"/>
                <a:ea typeface="굴림" pitchFamily="50" charset="-127"/>
              </a:rPr>
              <a:t>Instruction Register</a:t>
            </a:r>
            <a:r>
              <a:rPr lang="en-US" altLang="ko-KR" sz="2400">
                <a:latin typeface="Times New Roman" pitchFamily="18" charset="0"/>
                <a:ea typeface="굴림" pitchFamily="50" charset="-127"/>
              </a:rPr>
              <a:t> (</a:t>
            </a:r>
            <a:r>
              <a:rPr lang="en-US" altLang="ko-KR" sz="2400">
                <a:solidFill>
                  <a:schemeClr val="tx2"/>
                </a:solidFill>
                <a:latin typeface="Times New Roman" pitchFamily="18" charset="0"/>
                <a:ea typeface="굴림" pitchFamily="50" charset="-127"/>
              </a:rPr>
              <a:t>IR</a:t>
            </a:r>
            <a:r>
              <a:rPr lang="en-US" altLang="ko-KR" sz="2400">
                <a:latin typeface="Times New Roman" pitchFamily="18" charset="0"/>
                <a:ea typeface="굴림" pitchFamily="50" charset="-127"/>
              </a:rPr>
              <a:t>)</a:t>
            </a:r>
          </a:p>
          <a:p>
            <a:pPr eaLnBrk="1" hangingPunct="1"/>
            <a:r>
              <a:rPr lang="en-US" altLang="ko-KR" sz="2400">
                <a:latin typeface="Times New Roman" pitchFamily="18" charset="0"/>
                <a:ea typeface="굴림" pitchFamily="50" charset="-127"/>
              </a:rPr>
              <a:t>Control circuitry in control unit then translates the instruction into the sequence of micro operations necessary to implement it</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p>
            <a:r>
              <a:rPr lang="en-US"/>
              <a:t>Computer Architecture BCA 203 by Ruby Dahiya</a:t>
            </a:r>
          </a:p>
        </p:txBody>
      </p:sp>
      <p:sp>
        <p:nvSpPr>
          <p:cNvPr id="6147" name="Slide Number Placeholder 5"/>
          <p:cNvSpPr>
            <a:spLocks noGrp="1"/>
          </p:cNvSpPr>
          <p:nvPr>
            <p:ph type="sldNum" sz="quarter" idx="12"/>
          </p:nvPr>
        </p:nvSpPr>
        <p:spPr>
          <a:noFill/>
        </p:spPr>
        <p:txBody>
          <a:bodyPr/>
          <a:lstStyle/>
          <a:p>
            <a:fld id="{AA0D0EC7-CB4B-44A9-A79F-2877632480EB}" type="slidenum">
              <a:rPr lang="en-US" smtClean="0"/>
              <a:pPr/>
              <a:t>71</a:t>
            </a:fld>
            <a:endParaRPr lang="en-US"/>
          </a:p>
        </p:txBody>
      </p:sp>
      <p:sp>
        <p:nvSpPr>
          <p:cNvPr id="6148" name="Rectangle 2"/>
          <p:cNvSpPr>
            <a:spLocks noGrp="1" noChangeArrowheads="1"/>
          </p:cNvSpPr>
          <p:nvPr>
            <p:ph type="title"/>
          </p:nvPr>
        </p:nvSpPr>
        <p:spPr>
          <a:xfrm>
            <a:off x="2678113" y="428625"/>
            <a:ext cx="4206875" cy="533400"/>
          </a:xfrm>
          <a:noFill/>
        </p:spPr>
        <p:txBody>
          <a:bodyPr wrap="none" lIns="63500" tIns="25400" rIns="63500" bIns="25400" anchor="t">
            <a:spAutoFit/>
          </a:bodyPr>
          <a:lstStyle/>
          <a:p>
            <a:pPr eaLnBrk="1" hangingPunct="1">
              <a:lnSpc>
                <a:spcPct val="87000"/>
              </a:lnSpc>
            </a:pPr>
            <a:r>
              <a:rPr lang="en-US" altLang="ko-KR" sz="3600" b="1">
                <a:solidFill>
                  <a:srgbClr val="FF0000"/>
                </a:solidFill>
                <a:ea typeface="굴림" pitchFamily="50" charset="-127"/>
              </a:rPr>
              <a:t>Instruction Format</a:t>
            </a:r>
          </a:p>
        </p:txBody>
      </p:sp>
      <p:sp>
        <p:nvSpPr>
          <p:cNvPr id="6149" name="Rectangle 4"/>
          <p:cNvSpPr>
            <a:spLocks noGrp="1" noChangeArrowheads="1"/>
          </p:cNvSpPr>
          <p:nvPr>
            <p:ph type="body" idx="1"/>
          </p:nvPr>
        </p:nvSpPr>
        <p:spPr>
          <a:xfrm>
            <a:off x="695325" y="933450"/>
            <a:ext cx="7677150" cy="4102100"/>
          </a:xfrm>
          <a:noFill/>
        </p:spPr>
        <p:txBody>
          <a:bodyPr>
            <a:normAutofit fontScale="92500" lnSpcReduction="10000"/>
          </a:bodyPr>
          <a:lstStyle/>
          <a:p>
            <a:pPr eaLnBrk="1" hangingPunct="1"/>
            <a:r>
              <a:rPr lang="en-US" altLang="ko-KR" sz="2400">
                <a:latin typeface="Times New Roman" pitchFamily="18" charset="0"/>
                <a:ea typeface="굴림" pitchFamily="50" charset="-127"/>
              </a:rPr>
              <a:t>A computer instruction is often divided into two parts</a:t>
            </a:r>
          </a:p>
          <a:p>
            <a:pPr lvl="1" eaLnBrk="1" hangingPunct="1"/>
            <a:r>
              <a:rPr lang="en-US" altLang="ko-KR" sz="2400">
                <a:latin typeface="Times New Roman" pitchFamily="18" charset="0"/>
                <a:ea typeface="굴림" pitchFamily="50" charset="-127"/>
              </a:rPr>
              <a:t>An </a:t>
            </a:r>
            <a:r>
              <a:rPr lang="en-US" altLang="ko-KR" sz="2400" i="1">
                <a:latin typeface="Times New Roman" pitchFamily="18" charset="0"/>
                <a:ea typeface="굴림" pitchFamily="50" charset="-127"/>
              </a:rPr>
              <a:t>opcode</a:t>
            </a:r>
            <a:r>
              <a:rPr lang="en-US" altLang="ko-KR" sz="2400">
                <a:latin typeface="Times New Roman" pitchFamily="18" charset="0"/>
                <a:ea typeface="굴림" pitchFamily="50" charset="-127"/>
              </a:rPr>
              <a:t> (Operation Code) that specifies the operation for that instruction</a:t>
            </a:r>
          </a:p>
          <a:p>
            <a:pPr lvl="1" eaLnBrk="1" hangingPunct="1"/>
            <a:r>
              <a:rPr lang="en-US" altLang="ko-KR" sz="2400">
                <a:latin typeface="Times New Roman" pitchFamily="18" charset="0"/>
                <a:ea typeface="굴림" pitchFamily="50" charset="-127"/>
              </a:rPr>
              <a:t>An </a:t>
            </a:r>
            <a:r>
              <a:rPr lang="en-US" altLang="ko-KR" sz="2400" i="1">
                <a:latin typeface="Times New Roman" pitchFamily="18" charset="0"/>
                <a:ea typeface="굴림" pitchFamily="50" charset="-127"/>
              </a:rPr>
              <a:t>address</a:t>
            </a:r>
            <a:r>
              <a:rPr lang="en-US" altLang="ko-KR" sz="2400">
                <a:latin typeface="Times New Roman" pitchFamily="18" charset="0"/>
                <a:ea typeface="굴림" pitchFamily="50" charset="-127"/>
              </a:rPr>
              <a:t> that specifies the registers and/or locations in memory to use for that operation</a:t>
            </a:r>
          </a:p>
          <a:p>
            <a:pPr eaLnBrk="1" hangingPunct="1"/>
            <a:r>
              <a:rPr lang="en-US" altLang="ko-KR" sz="2400">
                <a:latin typeface="Times New Roman" pitchFamily="18" charset="0"/>
                <a:ea typeface="굴림" pitchFamily="50" charset="-127"/>
              </a:rPr>
              <a:t>In the Basic Computer, since the memory contains 4096 (= 2</a:t>
            </a:r>
            <a:r>
              <a:rPr lang="en-US" altLang="ko-KR" sz="2400" baseline="30000">
                <a:latin typeface="Times New Roman" pitchFamily="18" charset="0"/>
                <a:ea typeface="굴림" pitchFamily="50" charset="-127"/>
              </a:rPr>
              <a:t>12</a:t>
            </a:r>
            <a:r>
              <a:rPr lang="en-US" altLang="ko-KR" sz="2400">
                <a:latin typeface="Times New Roman" pitchFamily="18" charset="0"/>
                <a:ea typeface="굴림" pitchFamily="50" charset="-127"/>
              </a:rPr>
              <a:t>) words, we needs 12 bit to specify which memory address this instruction will use </a:t>
            </a:r>
          </a:p>
          <a:p>
            <a:pPr eaLnBrk="1" hangingPunct="1"/>
            <a:r>
              <a:rPr lang="en-US" altLang="ko-KR" sz="2400">
                <a:latin typeface="Times New Roman" pitchFamily="18" charset="0"/>
                <a:ea typeface="굴림" pitchFamily="50" charset="-127"/>
              </a:rPr>
              <a:t>In the Basic Computer, bit 15 of the instruction specifies the </a:t>
            </a:r>
            <a:r>
              <a:rPr lang="en-US" altLang="ko-KR" sz="2400" i="1">
                <a:solidFill>
                  <a:schemeClr val="tx2"/>
                </a:solidFill>
                <a:latin typeface="Times New Roman" pitchFamily="18" charset="0"/>
                <a:ea typeface="굴림" pitchFamily="50" charset="-127"/>
              </a:rPr>
              <a:t>addressing mode</a:t>
            </a:r>
            <a:r>
              <a:rPr lang="en-US" altLang="ko-KR" sz="2400">
                <a:latin typeface="Times New Roman" pitchFamily="18" charset="0"/>
                <a:ea typeface="굴림" pitchFamily="50" charset="-127"/>
              </a:rPr>
              <a:t> (0: direct addressing, 1: indirect addressing)</a:t>
            </a:r>
          </a:p>
          <a:p>
            <a:pPr eaLnBrk="1" hangingPunct="1"/>
            <a:r>
              <a:rPr lang="en-US" altLang="ko-KR" sz="2400">
                <a:latin typeface="Times New Roman" pitchFamily="18" charset="0"/>
                <a:ea typeface="굴림" pitchFamily="50" charset="-127"/>
              </a:rPr>
              <a:t>Since the memory words, and hence the instructions, are 16 bits long, that leaves 3 bits for the instruction’s opcode</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p:spPr>
        <p:txBody>
          <a:bodyPr/>
          <a:lstStyle/>
          <a:p>
            <a:r>
              <a:rPr lang="en-US"/>
              <a:t>Computer Architecture BCA 203 by Ruby Dahiya</a:t>
            </a:r>
          </a:p>
        </p:txBody>
      </p:sp>
      <p:sp>
        <p:nvSpPr>
          <p:cNvPr id="7171" name="Slide Number Placeholder 5"/>
          <p:cNvSpPr>
            <a:spLocks noGrp="1"/>
          </p:cNvSpPr>
          <p:nvPr>
            <p:ph type="sldNum" sz="quarter" idx="12"/>
          </p:nvPr>
        </p:nvSpPr>
        <p:spPr>
          <a:noFill/>
        </p:spPr>
        <p:txBody>
          <a:bodyPr/>
          <a:lstStyle/>
          <a:p>
            <a:fld id="{2A6FD719-48CE-4D1A-838B-608B6ED07359}" type="slidenum">
              <a:rPr lang="en-US" smtClean="0"/>
              <a:pPr/>
              <a:t>72</a:t>
            </a:fld>
            <a:endParaRPr lang="en-US"/>
          </a:p>
        </p:txBody>
      </p:sp>
      <p:sp>
        <p:nvSpPr>
          <p:cNvPr id="7172" name="Rectangle 2"/>
          <p:cNvSpPr>
            <a:spLocks noGrp="1" noChangeArrowheads="1"/>
          </p:cNvSpPr>
          <p:nvPr>
            <p:ph type="title"/>
          </p:nvPr>
        </p:nvSpPr>
        <p:spPr>
          <a:xfrm>
            <a:off x="2438400" y="609600"/>
            <a:ext cx="4257675" cy="533400"/>
          </a:xfrm>
          <a:noFill/>
        </p:spPr>
        <p:txBody>
          <a:bodyPr wrap="none" lIns="63500" tIns="25400" rIns="63500" bIns="25400" anchor="t">
            <a:spAutoFit/>
          </a:bodyPr>
          <a:lstStyle/>
          <a:p>
            <a:pPr eaLnBrk="1" hangingPunct="1">
              <a:lnSpc>
                <a:spcPct val="87000"/>
              </a:lnSpc>
            </a:pPr>
            <a:r>
              <a:rPr lang="en-US" altLang="ko-KR" sz="3600" b="1">
                <a:solidFill>
                  <a:srgbClr val="FF0000"/>
                </a:solidFill>
                <a:ea typeface="굴림" pitchFamily="50" charset="-127"/>
              </a:rPr>
              <a:t>Addressing Modes</a:t>
            </a:r>
          </a:p>
        </p:txBody>
      </p:sp>
      <p:sp>
        <p:nvSpPr>
          <p:cNvPr id="7173" name="Rectangle 4"/>
          <p:cNvSpPr>
            <a:spLocks noGrp="1" noChangeArrowheads="1"/>
          </p:cNvSpPr>
          <p:nvPr>
            <p:ph type="body" idx="1"/>
          </p:nvPr>
        </p:nvSpPr>
        <p:spPr>
          <a:xfrm>
            <a:off x="276225" y="1371600"/>
            <a:ext cx="8639175" cy="5292725"/>
          </a:xfrm>
          <a:noFill/>
        </p:spPr>
        <p:txBody>
          <a:bodyPr/>
          <a:lstStyle/>
          <a:p>
            <a:pPr eaLnBrk="1" hangingPunct="1">
              <a:lnSpc>
                <a:spcPct val="80000"/>
              </a:lnSpc>
            </a:pPr>
            <a:r>
              <a:rPr lang="en-US" altLang="ko-KR">
                <a:latin typeface="Times New Roman" pitchFamily="18" charset="0"/>
                <a:ea typeface="굴림" pitchFamily="50" charset="-127"/>
              </a:rPr>
              <a:t>The address field of an instruction can represent in two broad ways.</a:t>
            </a:r>
          </a:p>
          <a:p>
            <a:pPr lvl="1" eaLnBrk="1" hangingPunct="1">
              <a:lnSpc>
                <a:spcPct val="80000"/>
              </a:lnSpc>
            </a:pPr>
            <a:r>
              <a:rPr lang="en-US" altLang="ko-KR" sz="3200">
                <a:latin typeface="Times New Roman" pitchFamily="18" charset="0"/>
                <a:ea typeface="굴림" pitchFamily="50" charset="-127"/>
              </a:rPr>
              <a:t>Direct address: the address in memory of the data to use (the address of the operand).</a:t>
            </a:r>
          </a:p>
          <a:p>
            <a:pPr lvl="1" eaLnBrk="1" hangingPunct="1">
              <a:lnSpc>
                <a:spcPct val="80000"/>
              </a:lnSpc>
              <a:buFontTx/>
              <a:buNone/>
            </a:pPr>
            <a:endParaRPr lang="en-US" altLang="ko-KR" sz="3200">
              <a:latin typeface="Times New Roman" pitchFamily="18" charset="0"/>
              <a:ea typeface="굴림" pitchFamily="50" charset="-127"/>
            </a:endParaRPr>
          </a:p>
          <a:p>
            <a:pPr lvl="1" eaLnBrk="1" hangingPunct="1">
              <a:lnSpc>
                <a:spcPct val="80000"/>
              </a:lnSpc>
            </a:pPr>
            <a:r>
              <a:rPr lang="en-US" altLang="ko-KR" sz="3200">
                <a:latin typeface="Times New Roman" pitchFamily="18" charset="0"/>
                <a:ea typeface="굴림" pitchFamily="50" charset="-127"/>
              </a:rPr>
              <a:t>Indirect address: the address in memory of the address in memory of the data to use.</a:t>
            </a:r>
          </a:p>
          <a:p>
            <a:pPr eaLnBrk="1" hangingPunct="1">
              <a:lnSpc>
                <a:spcPct val="80000"/>
              </a:lnSpc>
              <a:buFontTx/>
              <a:buNone/>
            </a:pPr>
            <a:endParaRPr lang="en-US" altLang="ko-KR">
              <a:latin typeface="Times New Roman" pitchFamily="18" charset="0"/>
              <a:ea typeface="굴림" pitchFamily="50" charset="-127"/>
            </a:endParaRPr>
          </a:p>
          <a:p>
            <a:pPr eaLnBrk="1" hangingPunct="1">
              <a:lnSpc>
                <a:spcPct val="80000"/>
              </a:lnSpc>
            </a:pPr>
            <a:r>
              <a:rPr lang="en-US" altLang="ko-KR">
                <a:latin typeface="Times New Roman" pitchFamily="18" charset="0"/>
                <a:ea typeface="굴림" pitchFamily="50" charset="-127"/>
              </a:rPr>
              <a:t>There are many more addressing modes as well.</a:t>
            </a:r>
          </a:p>
          <a:p>
            <a:pPr eaLnBrk="1" hangingPunct="1">
              <a:lnSpc>
                <a:spcPct val="80000"/>
              </a:lnSpc>
            </a:pPr>
            <a:endParaRPr lang="en-US" altLang="ko-KR">
              <a:latin typeface="Times New Roman" pitchFamily="18" charset="0"/>
              <a:ea typeface="굴림" pitchFamily="50" charset="-127"/>
            </a:endParaRPr>
          </a:p>
          <a:p>
            <a:pPr eaLnBrk="1" hangingPunct="1">
              <a:lnSpc>
                <a:spcPct val="80000"/>
              </a:lnSpc>
              <a:buFontTx/>
              <a:buNone/>
            </a:pPr>
            <a:endParaRPr lang="en-US" altLang="ko-KR">
              <a:latin typeface="Times New Roman" pitchFamily="18" charset="0"/>
              <a:ea typeface="굴림" pitchFamily="50" charset="-127"/>
            </a:endParaRPr>
          </a:p>
          <a:p>
            <a:pPr lvl="1" eaLnBrk="1" hangingPunct="1">
              <a:lnSpc>
                <a:spcPct val="80000"/>
              </a:lnSpc>
            </a:pPr>
            <a:endParaRPr lang="en-US" altLang="ko-KR" sz="2000">
              <a:latin typeface="Times New Roman" pitchFamily="18" charset="0"/>
              <a:ea typeface="굴림" pitchFamily="50" charset="-127"/>
            </a:endParaRPr>
          </a:p>
          <a:p>
            <a:pPr lvl="1" eaLnBrk="1" hangingPunct="1">
              <a:lnSpc>
                <a:spcPct val="80000"/>
              </a:lnSpc>
            </a:pPr>
            <a:endParaRPr lang="en-US" altLang="ko-KR" sz="2000">
              <a:latin typeface="Times New Roman" pitchFamily="18" charset="0"/>
              <a:ea typeface="굴림" pitchFamily="50" charset="-127"/>
            </a:endParaRPr>
          </a:p>
          <a:p>
            <a:pPr lvl="1" eaLnBrk="1" hangingPunct="1">
              <a:lnSpc>
                <a:spcPct val="80000"/>
              </a:lnSpc>
            </a:pPr>
            <a:endParaRPr lang="en-US" altLang="ko-KR" sz="2000">
              <a:latin typeface="Times New Roman" pitchFamily="18" charset="0"/>
              <a:ea typeface="굴림" pitchFamily="50" charset="-127"/>
            </a:endParaRPr>
          </a:p>
          <a:p>
            <a:pPr lvl="1" eaLnBrk="1" hangingPunct="1">
              <a:lnSpc>
                <a:spcPct val="80000"/>
              </a:lnSpc>
              <a:buFontTx/>
              <a:buNone/>
            </a:pPr>
            <a:endParaRPr lang="en-US" altLang="ko-KR" sz="2000">
              <a:latin typeface="Times New Roman" pitchFamily="18" charset="0"/>
              <a:ea typeface="굴림" pitchFamily="50" charset="-127"/>
            </a:endParaRPr>
          </a:p>
          <a:p>
            <a:pPr lvl="1" eaLnBrk="1" hangingPunct="1">
              <a:lnSpc>
                <a:spcPct val="80000"/>
              </a:lnSpc>
            </a:pPr>
            <a:endParaRPr lang="en-US" altLang="ko-KR" sz="2000">
              <a:latin typeface="Times New Roman" pitchFamily="18" charset="0"/>
              <a:ea typeface="굴림" pitchFamily="50" charset="-127"/>
            </a:endParaRPr>
          </a:p>
          <a:p>
            <a:pPr lvl="1" eaLnBrk="1" hangingPunct="1">
              <a:lnSpc>
                <a:spcPct val="80000"/>
              </a:lnSpc>
            </a:pPr>
            <a:endParaRPr lang="en-US" altLang="ko-KR" sz="2000">
              <a:latin typeface="Times New Roman" pitchFamily="18" charset="0"/>
              <a:ea typeface="굴림" pitchFamily="50" charset="-127"/>
            </a:endParaRPr>
          </a:p>
          <a:p>
            <a:pPr lvl="1" eaLnBrk="1" hangingPunct="1">
              <a:lnSpc>
                <a:spcPct val="80000"/>
              </a:lnSpc>
            </a:pPr>
            <a:endParaRPr lang="en-US" altLang="ko-KR" sz="2000">
              <a:latin typeface="Times New Roman" pitchFamily="18" charset="0"/>
              <a:ea typeface="굴림" pitchFamily="50" charset="-127"/>
            </a:endParaRPr>
          </a:p>
          <a:p>
            <a:pPr lvl="1" eaLnBrk="1" hangingPunct="1">
              <a:lnSpc>
                <a:spcPct val="80000"/>
              </a:lnSpc>
            </a:pPr>
            <a:endParaRPr lang="en-US" altLang="ko-KR" sz="2000">
              <a:latin typeface="Times New Roman" pitchFamily="18" charset="0"/>
              <a:ea typeface="굴림" pitchFamily="50" charset="-127"/>
            </a:endParaRPr>
          </a:p>
          <a:p>
            <a:pPr lvl="1" eaLnBrk="1" hangingPunct="1">
              <a:lnSpc>
                <a:spcPct val="80000"/>
              </a:lnSpc>
            </a:pPr>
            <a:endParaRPr lang="en-US" altLang="ko-KR" sz="2000">
              <a:latin typeface="Times New Roman" pitchFamily="18" charset="0"/>
              <a:ea typeface="굴림" pitchFamily="50" charset="-127"/>
            </a:endParaRPr>
          </a:p>
          <a:p>
            <a:pPr lvl="1" eaLnBrk="1" hangingPunct="1">
              <a:lnSpc>
                <a:spcPct val="80000"/>
              </a:lnSpc>
            </a:pPr>
            <a:endParaRPr lang="en-US" altLang="ko-KR" sz="2000">
              <a:latin typeface="Times New Roman" pitchFamily="18" charset="0"/>
              <a:ea typeface="굴림" pitchFamily="50" charset="-127"/>
            </a:endParaRPr>
          </a:p>
          <a:p>
            <a:pPr lvl="1" eaLnBrk="1" hangingPunct="1">
              <a:lnSpc>
                <a:spcPct val="80000"/>
              </a:lnSpc>
            </a:pPr>
            <a:endParaRPr lang="en-US" altLang="ko-KR" sz="2000">
              <a:latin typeface="Times New Roman" pitchFamily="18" charset="0"/>
              <a:ea typeface="굴림" pitchFamily="50" charset="-127"/>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274638"/>
            <a:ext cx="8229600" cy="639762"/>
          </a:xfrm>
        </p:spPr>
        <p:txBody>
          <a:bodyPr>
            <a:normAutofit fontScale="90000"/>
          </a:bodyPr>
          <a:lstStyle/>
          <a:p>
            <a:r>
              <a:rPr lang="en-US" sz="3600" b="1">
                <a:solidFill>
                  <a:srgbClr val="FF0000"/>
                </a:solidFill>
              </a:rPr>
              <a:t>Addressing Modes (contd…)</a:t>
            </a:r>
          </a:p>
        </p:txBody>
      </p:sp>
      <p:sp>
        <p:nvSpPr>
          <p:cNvPr id="8195" name="Footer Placeholder 3"/>
          <p:cNvSpPr>
            <a:spLocks noGrp="1"/>
          </p:cNvSpPr>
          <p:nvPr>
            <p:ph type="ftr" sz="quarter" idx="11"/>
          </p:nvPr>
        </p:nvSpPr>
        <p:spPr>
          <a:noFill/>
        </p:spPr>
        <p:txBody>
          <a:bodyPr/>
          <a:lstStyle/>
          <a:p>
            <a:r>
              <a:rPr lang="en-US" sz="1800"/>
              <a:t>Computer Architecture BCA 203 by Ruby Dahiya</a:t>
            </a:r>
          </a:p>
        </p:txBody>
      </p:sp>
      <p:sp>
        <p:nvSpPr>
          <p:cNvPr id="8196" name="Slide Number Placeholder 4"/>
          <p:cNvSpPr>
            <a:spLocks noGrp="1"/>
          </p:cNvSpPr>
          <p:nvPr>
            <p:ph type="sldNum" sz="quarter" idx="12"/>
          </p:nvPr>
        </p:nvSpPr>
        <p:spPr>
          <a:noFill/>
        </p:spPr>
        <p:txBody>
          <a:bodyPr/>
          <a:lstStyle/>
          <a:p>
            <a:fld id="{ED379D31-B4BD-4EDE-B523-178A1F27A791}" type="slidenum">
              <a:rPr lang="en-US" sz="1800" smtClean="0"/>
              <a:pPr/>
              <a:t>73</a:t>
            </a:fld>
            <a:endParaRPr lang="en-US" sz="1800"/>
          </a:p>
        </p:txBody>
      </p:sp>
      <p:grpSp>
        <p:nvGrpSpPr>
          <p:cNvPr id="2" name="Content Placeholder 5"/>
          <p:cNvGrpSpPr>
            <a:grpSpLocks noGrp="1"/>
          </p:cNvGrpSpPr>
          <p:nvPr/>
        </p:nvGrpSpPr>
        <p:grpSpPr bwMode="auto">
          <a:xfrm>
            <a:off x="457200" y="969963"/>
            <a:ext cx="8050213" cy="5156200"/>
            <a:chOff x="830" y="1165"/>
            <a:chExt cx="3132" cy="2141"/>
          </a:xfrm>
        </p:grpSpPr>
        <p:sp>
          <p:nvSpPr>
            <p:cNvPr id="8198" name="Line 6"/>
            <p:cNvSpPr>
              <a:spLocks noChangeShapeType="1"/>
            </p:cNvSpPr>
            <p:nvPr/>
          </p:nvSpPr>
          <p:spPr bwMode="auto">
            <a:xfrm>
              <a:off x="1118" y="1521"/>
              <a:ext cx="1115" cy="0"/>
            </a:xfrm>
            <a:prstGeom prst="line">
              <a:avLst/>
            </a:prstGeom>
            <a:noFill/>
            <a:ln w="25400">
              <a:solidFill>
                <a:srgbClr val="000000"/>
              </a:solidFill>
              <a:round/>
              <a:headEnd/>
              <a:tailEnd/>
            </a:ln>
          </p:spPr>
          <p:txBody>
            <a:bodyPr wrap="none" anchor="ctr"/>
            <a:lstStyle/>
            <a:p>
              <a:endParaRPr lang="en-US"/>
            </a:p>
          </p:txBody>
        </p:sp>
        <p:sp>
          <p:nvSpPr>
            <p:cNvPr id="8199" name="Rectangle 7"/>
            <p:cNvSpPr>
              <a:spLocks noChangeArrowheads="1"/>
            </p:cNvSpPr>
            <p:nvPr/>
          </p:nvSpPr>
          <p:spPr bwMode="auto">
            <a:xfrm>
              <a:off x="1100" y="1384"/>
              <a:ext cx="121" cy="141"/>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0</a:t>
              </a:r>
            </a:p>
          </p:txBody>
        </p:sp>
        <p:sp>
          <p:nvSpPr>
            <p:cNvPr id="8200" name="Line 8"/>
            <p:cNvSpPr>
              <a:spLocks noChangeShapeType="1"/>
            </p:cNvSpPr>
            <p:nvPr/>
          </p:nvSpPr>
          <p:spPr bwMode="auto">
            <a:xfrm>
              <a:off x="1249" y="1416"/>
              <a:ext cx="0" cy="112"/>
            </a:xfrm>
            <a:prstGeom prst="line">
              <a:avLst/>
            </a:prstGeom>
            <a:noFill/>
            <a:ln w="25400">
              <a:solidFill>
                <a:srgbClr val="000000"/>
              </a:solidFill>
              <a:round/>
              <a:headEnd/>
              <a:tailEnd/>
            </a:ln>
          </p:spPr>
          <p:txBody>
            <a:bodyPr wrap="none" anchor="ctr"/>
            <a:lstStyle/>
            <a:p>
              <a:endParaRPr lang="en-US"/>
            </a:p>
          </p:txBody>
        </p:sp>
        <p:sp>
          <p:nvSpPr>
            <p:cNvPr id="8201" name="Rectangle 9"/>
            <p:cNvSpPr>
              <a:spLocks noChangeArrowheads="1"/>
            </p:cNvSpPr>
            <p:nvPr/>
          </p:nvSpPr>
          <p:spPr bwMode="auto">
            <a:xfrm>
              <a:off x="1236" y="1384"/>
              <a:ext cx="266" cy="141"/>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ADD</a:t>
              </a:r>
            </a:p>
          </p:txBody>
        </p:sp>
        <p:sp>
          <p:nvSpPr>
            <p:cNvPr id="8202" name="Rectangle 10"/>
            <p:cNvSpPr>
              <a:spLocks noChangeArrowheads="1"/>
            </p:cNvSpPr>
            <p:nvPr/>
          </p:nvSpPr>
          <p:spPr bwMode="auto">
            <a:xfrm>
              <a:off x="1778" y="1390"/>
              <a:ext cx="221" cy="141"/>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457</a:t>
              </a:r>
            </a:p>
          </p:txBody>
        </p:sp>
        <p:sp>
          <p:nvSpPr>
            <p:cNvPr id="8203" name="Line 11"/>
            <p:cNvSpPr>
              <a:spLocks noChangeShapeType="1"/>
            </p:cNvSpPr>
            <p:nvPr/>
          </p:nvSpPr>
          <p:spPr bwMode="auto">
            <a:xfrm>
              <a:off x="1568" y="1416"/>
              <a:ext cx="0" cy="102"/>
            </a:xfrm>
            <a:prstGeom prst="line">
              <a:avLst/>
            </a:prstGeom>
            <a:noFill/>
            <a:ln w="25400">
              <a:solidFill>
                <a:srgbClr val="000000"/>
              </a:solidFill>
              <a:round/>
              <a:headEnd/>
              <a:tailEnd/>
            </a:ln>
          </p:spPr>
          <p:txBody>
            <a:bodyPr wrap="none" anchor="ctr"/>
            <a:lstStyle/>
            <a:p>
              <a:endParaRPr lang="en-US"/>
            </a:p>
          </p:txBody>
        </p:sp>
        <p:sp>
          <p:nvSpPr>
            <p:cNvPr id="8204" name="Rectangle 12"/>
            <p:cNvSpPr>
              <a:spLocks noChangeArrowheads="1"/>
            </p:cNvSpPr>
            <p:nvPr/>
          </p:nvSpPr>
          <p:spPr bwMode="auto">
            <a:xfrm>
              <a:off x="870" y="1414"/>
              <a:ext cx="171" cy="141"/>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22</a:t>
              </a:r>
            </a:p>
          </p:txBody>
        </p:sp>
        <p:sp>
          <p:nvSpPr>
            <p:cNvPr id="8205" name="Line 13"/>
            <p:cNvSpPr>
              <a:spLocks noChangeShapeType="1"/>
            </p:cNvSpPr>
            <p:nvPr/>
          </p:nvSpPr>
          <p:spPr bwMode="auto">
            <a:xfrm>
              <a:off x="1118" y="1957"/>
              <a:ext cx="1115" cy="0"/>
            </a:xfrm>
            <a:prstGeom prst="line">
              <a:avLst/>
            </a:prstGeom>
            <a:noFill/>
            <a:ln w="25400">
              <a:solidFill>
                <a:srgbClr val="000000"/>
              </a:solidFill>
              <a:round/>
              <a:headEnd/>
              <a:tailEnd/>
            </a:ln>
          </p:spPr>
          <p:txBody>
            <a:bodyPr wrap="none" anchor="ctr"/>
            <a:lstStyle/>
            <a:p>
              <a:endParaRPr lang="en-US"/>
            </a:p>
          </p:txBody>
        </p:sp>
        <p:sp>
          <p:nvSpPr>
            <p:cNvPr id="8206" name="Line 14"/>
            <p:cNvSpPr>
              <a:spLocks noChangeShapeType="1"/>
            </p:cNvSpPr>
            <p:nvPr/>
          </p:nvSpPr>
          <p:spPr bwMode="auto">
            <a:xfrm>
              <a:off x="1118" y="2065"/>
              <a:ext cx="1115" cy="0"/>
            </a:xfrm>
            <a:prstGeom prst="line">
              <a:avLst/>
            </a:prstGeom>
            <a:noFill/>
            <a:ln w="25400">
              <a:solidFill>
                <a:srgbClr val="000000"/>
              </a:solidFill>
              <a:round/>
              <a:headEnd/>
              <a:tailEnd/>
            </a:ln>
          </p:spPr>
          <p:txBody>
            <a:bodyPr wrap="none" anchor="ctr"/>
            <a:lstStyle/>
            <a:p>
              <a:endParaRPr lang="en-US"/>
            </a:p>
          </p:txBody>
        </p:sp>
        <p:sp>
          <p:nvSpPr>
            <p:cNvPr id="8207" name="Rectangle 15"/>
            <p:cNvSpPr>
              <a:spLocks noChangeArrowheads="1"/>
            </p:cNvSpPr>
            <p:nvPr/>
          </p:nvSpPr>
          <p:spPr bwMode="auto">
            <a:xfrm>
              <a:off x="1367" y="1934"/>
              <a:ext cx="440" cy="141"/>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Operand</a:t>
              </a:r>
            </a:p>
          </p:txBody>
        </p:sp>
        <p:sp>
          <p:nvSpPr>
            <p:cNvPr id="8208" name="Rectangle 16"/>
            <p:cNvSpPr>
              <a:spLocks noChangeArrowheads="1"/>
            </p:cNvSpPr>
            <p:nvPr/>
          </p:nvSpPr>
          <p:spPr bwMode="auto">
            <a:xfrm>
              <a:off x="830" y="1958"/>
              <a:ext cx="221" cy="141"/>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457</a:t>
              </a:r>
            </a:p>
          </p:txBody>
        </p:sp>
        <p:grpSp>
          <p:nvGrpSpPr>
            <p:cNvPr id="3" name="Group 17"/>
            <p:cNvGrpSpPr>
              <a:grpSpLocks/>
            </p:cNvGrpSpPr>
            <p:nvPr/>
          </p:nvGrpSpPr>
          <p:grpSpPr bwMode="auto">
            <a:xfrm>
              <a:off x="1118" y="2472"/>
              <a:ext cx="1115" cy="57"/>
              <a:chOff x="937" y="3785"/>
              <a:chExt cx="1119" cy="71"/>
            </a:xfrm>
          </p:grpSpPr>
          <p:sp>
            <p:nvSpPr>
              <p:cNvPr id="8254" name="Arc 18"/>
              <p:cNvSpPr>
                <a:spLocks/>
              </p:cNvSpPr>
              <p:nvPr/>
            </p:nvSpPr>
            <p:spPr bwMode="auto">
              <a:xfrm>
                <a:off x="937" y="3785"/>
                <a:ext cx="312" cy="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7"/>
                      <a:pt x="9628" y="38"/>
                      <a:pt x="21531" y="0"/>
                    </a:cubicBezTo>
                  </a:path>
                  <a:path w="21600" h="21600" stroke="0" extrusionOk="0">
                    <a:moveTo>
                      <a:pt x="0" y="21600"/>
                    </a:moveTo>
                    <a:cubicBezTo>
                      <a:pt x="0" y="9697"/>
                      <a:pt x="9628" y="38"/>
                      <a:pt x="21531" y="0"/>
                    </a:cubicBezTo>
                    <a:lnTo>
                      <a:pt x="21600" y="21600"/>
                    </a:lnTo>
                    <a:close/>
                  </a:path>
                </a:pathLst>
              </a:custGeom>
              <a:noFill/>
              <a:ln w="25400" cap="rnd">
                <a:solidFill>
                  <a:srgbClr val="000000"/>
                </a:solidFill>
                <a:round/>
                <a:headEnd/>
                <a:tailEnd/>
              </a:ln>
            </p:spPr>
            <p:txBody>
              <a:bodyPr wrap="none" anchor="ctr"/>
              <a:lstStyle/>
              <a:p>
                <a:endParaRPr lang="en-US"/>
              </a:p>
            </p:txBody>
          </p:sp>
          <p:sp>
            <p:nvSpPr>
              <p:cNvPr id="8255" name="Arc 19"/>
              <p:cNvSpPr>
                <a:spLocks/>
              </p:cNvSpPr>
              <p:nvPr/>
            </p:nvSpPr>
            <p:spPr bwMode="auto">
              <a:xfrm>
                <a:off x="1247" y="3785"/>
                <a:ext cx="265" cy="36"/>
              </a:xfrm>
              <a:custGeom>
                <a:avLst/>
                <a:gdLst>
                  <a:gd name="T0" fmla="*/ 0 w 21682"/>
                  <a:gd name="T1" fmla="*/ 0 h 21600"/>
                  <a:gd name="T2" fmla="*/ 0 w 21682"/>
                  <a:gd name="T3" fmla="*/ 0 h 21600"/>
                  <a:gd name="T4" fmla="*/ 0 w 21682"/>
                  <a:gd name="T5" fmla="*/ 0 h 21600"/>
                  <a:gd name="T6" fmla="*/ 0 60000 65536"/>
                  <a:gd name="T7" fmla="*/ 0 60000 65536"/>
                  <a:gd name="T8" fmla="*/ 0 60000 65536"/>
                  <a:gd name="T9" fmla="*/ 0 w 21682"/>
                  <a:gd name="T10" fmla="*/ 0 h 21600"/>
                  <a:gd name="T11" fmla="*/ 21682 w 21682"/>
                  <a:gd name="T12" fmla="*/ 21600 h 21600"/>
                </a:gdLst>
                <a:ahLst/>
                <a:cxnLst>
                  <a:cxn ang="T6">
                    <a:pos x="T0" y="T1"/>
                  </a:cxn>
                  <a:cxn ang="T7">
                    <a:pos x="T2" y="T3"/>
                  </a:cxn>
                  <a:cxn ang="T8">
                    <a:pos x="T4" y="T5"/>
                  </a:cxn>
                </a:cxnLst>
                <a:rect l="T9" t="T10" r="T11" b="T12"/>
                <a:pathLst>
                  <a:path w="21682" h="21600" fill="none" extrusionOk="0">
                    <a:moveTo>
                      <a:pt x="0" y="0"/>
                    </a:moveTo>
                    <a:cubicBezTo>
                      <a:pt x="27" y="0"/>
                      <a:pt x="54" y="-1"/>
                      <a:pt x="82" y="0"/>
                    </a:cubicBezTo>
                    <a:cubicBezTo>
                      <a:pt x="12011" y="0"/>
                      <a:pt x="21682" y="9670"/>
                      <a:pt x="21682" y="21600"/>
                    </a:cubicBezTo>
                  </a:path>
                  <a:path w="21682" h="21600" stroke="0" extrusionOk="0">
                    <a:moveTo>
                      <a:pt x="0" y="0"/>
                    </a:moveTo>
                    <a:cubicBezTo>
                      <a:pt x="27" y="0"/>
                      <a:pt x="54" y="-1"/>
                      <a:pt x="82" y="0"/>
                    </a:cubicBezTo>
                    <a:cubicBezTo>
                      <a:pt x="12011" y="0"/>
                      <a:pt x="21682" y="9670"/>
                      <a:pt x="21682" y="21600"/>
                    </a:cubicBezTo>
                    <a:lnTo>
                      <a:pt x="82" y="21600"/>
                    </a:lnTo>
                    <a:close/>
                  </a:path>
                </a:pathLst>
              </a:custGeom>
              <a:noFill/>
              <a:ln w="25400" cap="rnd">
                <a:solidFill>
                  <a:srgbClr val="000000"/>
                </a:solidFill>
                <a:round/>
                <a:headEnd/>
                <a:tailEnd/>
              </a:ln>
            </p:spPr>
            <p:txBody>
              <a:bodyPr wrap="none" anchor="ctr"/>
              <a:lstStyle/>
              <a:p>
                <a:endParaRPr lang="en-US"/>
              </a:p>
            </p:txBody>
          </p:sp>
          <p:sp>
            <p:nvSpPr>
              <p:cNvPr id="8256" name="Arc 20"/>
              <p:cNvSpPr>
                <a:spLocks/>
              </p:cNvSpPr>
              <p:nvPr/>
            </p:nvSpPr>
            <p:spPr bwMode="auto">
              <a:xfrm>
                <a:off x="1529" y="3820"/>
                <a:ext cx="264" cy="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p:spPr>
            <p:txBody>
              <a:bodyPr wrap="none" anchor="ctr"/>
              <a:lstStyle/>
              <a:p>
                <a:endParaRPr lang="en-US"/>
              </a:p>
            </p:txBody>
          </p:sp>
          <p:sp>
            <p:nvSpPr>
              <p:cNvPr id="8257" name="Arc 21"/>
              <p:cNvSpPr>
                <a:spLocks/>
              </p:cNvSpPr>
              <p:nvPr/>
            </p:nvSpPr>
            <p:spPr bwMode="auto">
              <a:xfrm>
                <a:off x="1792" y="3820"/>
                <a:ext cx="264" cy="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grpSp>
        <p:sp>
          <p:nvSpPr>
            <p:cNvPr id="8210" name="Line 22"/>
            <p:cNvSpPr>
              <a:spLocks noChangeShapeType="1"/>
            </p:cNvSpPr>
            <p:nvPr/>
          </p:nvSpPr>
          <p:spPr bwMode="auto">
            <a:xfrm>
              <a:off x="1113" y="1416"/>
              <a:ext cx="0" cy="1074"/>
            </a:xfrm>
            <a:prstGeom prst="line">
              <a:avLst/>
            </a:prstGeom>
            <a:noFill/>
            <a:ln w="25400">
              <a:solidFill>
                <a:srgbClr val="000000"/>
              </a:solidFill>
              <a:round/>
              <a:headEnd/>
              <a:tailEnd/>
            </a:ln>
          </p:spPr>
          <p:txBody>
            <a:bodyPr wrap="none" anchor="ctr"/>
            <a:lstStyle/>
            <a:p>
              <a:endParaRPr lang="en-US"/>
            </a:p>
          </p:txBody>
        </p:sp>
        <p:sp>
          <p:nvSpPr>
            <p:cNvPr id="8211" name="Freeform 23"/>
            <p:cNvSpPr>
              <a:spLocks/>
            </p:cNvSpPr>
            <p:nvPr/>
          </p:nvSpPr>
          <p:spPr bwMode="auto">
            <a:xfrm>
              <a:off x="1110" y="1409"/>
              <a:ext cx="1131" cy="1089"/>
            </a:xfrm>
            <a:custGeom>
              <a:avLst/>
              <a:gdLst>
                <a:gd name="T0" fmla="*/ 0 w 1137"/>
                <a:gd name="T1" fmla="*/ 0 h 1361"/>
                <a:gd name="T2" fmla="*/ 1124 w 1137"/>
                <a:gd name="T3" fmla="*/ 0 h 1361"/>
                <a:gd name="T4" fmla="*/ 1124 w 1137"/>
                <a:gd name="T5" fmla="*/ 871 h 1361"/>
                <a:gd name="T6" fmla="*/ 0 60000 65536"/>
                <a:gd name="T7" fmla="*/ 0 60000 65536"/>
                <a:gd name="T8" fmla="*/ 0 60000 65536"/>
                <a:gd name="T9" fmla="*/ 0 w 1137"/>
                <a:gd name="T10" fmla="*/ 0 h 1361"/>
                <a:gd name="T11" fmla="*/ 1137 w 1137"/>
                <a:gd name="T12" fmla="*/ 1361 h 1361"/>
              </a:gdLst>
              <a:ahLst/>
              <a:cxnLst>
                <a:cxn ang="T6">
                  <a:pos x="T0" y="T1"/>
                </a:cxn>
                <a:cxn ang="T7">
                  <a:pos x="T2" y="T3"/>
                </a:cxn>
                <a:cxn ang="T8">
                  <a:pos x="T4" y="T5"/>
                </a:cxn>
              </a:cxnLst>
              <a:rect l="T9" t="T10" r="T11" b="T12"/>
              <a:pathLst>
                <a:path w="1137" h="1361">
                  <a:moveTo>
                    <a:pt x="0" y="0"/>
                  </a:moveTo>
                  <a:lnTo>
                    <a:pt x="1136" y="0"/>
                  </a:lnTo>
                  <a:lnTo>
                    <a:pt x="1136" y="1360"/>
                  </a:lnTo>
                </a:path>
              </a:pathLst>
            </a:custGeom>
            <a:noFill/>
            <a:ln w="25400" cap="rnd">
              <a:solidFill>
                <a:srgbClr val="000000"/>
              </a:solidFill>
              <a:round/>
              <a:headEnd/>
              <a:tailEnd/>
            </a:ln>
          </p:spPr>
          <p:txBody>
            <a:bodyPr/>
            <a:lstStyle/>
            <a:p>
              <a:endParaRPr lang="en-US"/>
            </a:p>
          </p:txBody>
        </p:sp>
        <p:sp>
          <p:nvSpPr>
            <p:cNvPr id="8212" name="Line 24"/>
            <p:cNvSpPr>
              <a:spLocks noChangeShapeType="1"/>
            </p:cNvSpPr>
            <p:nvPr/>
          </p:nvSpPr>
          <p:spPr bwMode="auto">
            <a:xfrm>
              <a:off x="2838" y="1521"/>
              <a:ext cx="1115" cy="0"/>
            </a:xfrm>
            <a:prstGeom prst="line">
              <a:avLst/>
            </a:prstGeom>
            <a:noFill/>
            <a:ln w="25400">
              <a:solidFill>
                <a:srgbClr val="000000"/>
              </a:solidFill>
              <a:round/>
              <a:headEnd/>
              <a:tailEnd/>
            </a:ln>
          </p:spPr>
          <p:txBody>
            <a:bodyPr wrap="none" anchor="ctr"/>
            <a:lstStyle/>
            <a:p>
              <a:endParaRPr lang="en-US"/>
            </a:p>
          </p:txBody>
        </p:sp>
        <p:sp>
          <p:nvSpPr>
            <p:cNvPr id="8213" name="Rectangle 25"/>
            <p:cNvSpPr>
              <a:spLocks noChangeArrowheads="1"/>
            </p:cNvSpPr>
            <p:nvPr/>
          </p:nvSpPr>
          <p:spPr bwMode="auto">
            <a:xfrm>
              <a:off x="2812" y="1384"/>
              <a:ext cx="121" cy="141"/>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1</a:t>
              </a:r>
            </a:p>
          </p:txBody>
        </p:sp>
        <p:sp>
          <p:nvSpPr>
            <p:cNvPr id="8214" name="Line 26"/>
            <p:cNvSpPr>
              <a:spLocks noChangeShapeType="1"/>
            </p:cNvSpPr>
            <p:nvPr/>
          </p:nvSpPr>
          <p:spPr bwMode="auto">
            <a:xfrm>
              <a:off x="2969" y="1404"/>
              <a:ext cx="0" cy="112"/>
            </a:xfrm>
            <a:prstGeom prst="line">
              <a:avLst/>
            </a:prstGeom>
            <a:noFill/>
            <a:ln w="25400">
              <a:solidFill>
                <a:srgbClr val="000000"/>
              </a:solidFill>
              <a:round/>
              <a:headEnd/>
              <a:tailEnd/>
            </a:ln>
          </p:spPr>
          <p:txBody>
            <a:bodyPr wrap="none" anchor="ctr"/>
            <a:lstStyle/>
            <a:p>
              <a:endParaRPr lang="en-US"/>
            </a:p>
          </p:txBody>
        </p:sp>
        <p:sp>
          <p:nvSpPr>
            <p:cNvPr id="8215" name="Rectangle 27"/>
            <p:cNvSpPr>
              <a:spLocks noChangeArrowheads="1"/>
            </p:cNvSpPr>
            <p:nvPr/>
          </p:nvSpPr>
          <p:spPr bwMode="auto">
            <a:xfrm>
              <a:off x="2948" y="1384"/>
              <a:ext cx="266" cy="141"/>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ADD</a:t>
              </a:r>
            </a:p>
          </p:txBody>
        </p:sp>
        <p:sp>
          <p:nvSpPr>
            <p:cNvPr id="8216" name="Rectangle 28"/>
            <p:cNvSpPr>
              <a:spLocks noChangeArrowheads="1"/>
            </p:cNvSpPr>
            <p:nvPr/>
          </p:nvSpPr>
          <p:spPr bwMode="auto">
            <a:xfrm>
              <a:off x="3490" y="1390"/>
              <a:ext cx="221" cy="141"/>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300</a:t>
              </a:r>
            </a:p>
          </p:txBody>
        </p:sp>
        <p:sp>
          <p:nvSpPr>
            <p:cNvPr id="8217" name="Line 29"/>
            <p:cNvSpPr>
              <a:spLocks noChangeShapeType="1"/>
            </p:cNvSpPr>
            <p:nvPr/>
          </p:nvSpPr>
          <p:spPr bwMode="auto">
            <a:xfrm>
              <a:off x="3280" y="1404"/>
              <a:ext cx="0" cy="114"/>
            </a:xfrm>
            <a:prstGeom prst="line">
              <a:avLst/>
            </a:prstGeom>
            <a:noFill/>
            <a:ln w="25400">
              <a:solidFill>
                <a:srgbClr val="000000"/>
              </a:solidFill>
              <a:round/>
              <a:headEnd/>
              <a:tailEnd/>
            </a:ln>
          </p:spPr>
          <p:txBody>
            <a:bodyPr wrap="none" anchor="ctr"/>
            <a:lstStyle/>
            <a:p>
              <a:endParaRPr lang="en-US"/>
            </a:p>
          </p:txBody>
        </p:sp>
        <p:sp>
          <p:nvSpPr>
            <p:cNvPr id="8218" name="Rectangle 30"/>
            <p:cNvSpPr>
              <a:spLocks noChangeArrowheads="1"/>
            </p:cNvSpPr>
            <p:nvPr/>
          </p:nvSpPr>
          <p:spPr bwMode="auto">
            <a:xfrm>
              <a:off x="2600" y="1390"/>
              <a:ext cx="171" cy="141"/>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35</a:t>
              </a:r>
            </a:p>
          </p:txBody>
        </p:sp>
        <p:sp>
          <p:nvSpPr>
            <p:cNvPr id="8219" name="Line 31"/>
            <p:cNvSpPr>
              <a:spLocks noChangeShapeType="1"/>
            </p:cNvSpPr>
            <p:nvPr/>
          </p:nvSpPr>
          <p:spPr bwMode="auto">
            <a:xfrm>
              <a:off x="2838" y="1740"/>
              <a:ext cx="1115" cy="0"/>
            </a:xfrm>
            <a:prstGeom prst="line">
              <a:avLst/>
            </a:prstGeom>
            <a:noFill/>
            <a:ln w="25400">
              <a:solidFill>
                <a:srgbClr val="000000"/>
              </a:solidFill>
              <a:round/>
              <a:headEnd/>
              <a:tailEnd/>
            </a:ln>
          </p:spPr>
          <p:txBody>
            <a:bodyPr wrap="none" anchor="ctr"/>
            <a:lstStyle/>
            <a:p>
              <a:endParaRPr lang="en-US"/>
            </a:p>
          </p:txBody>
        </p:sp>
        <p:sp>
          <p:nvSpPr>
            <p:cNvPr id="8220" name="Line 32"/>
            <p:cNvSpPr>
              <a:spLocks noChangeShapeType="1"/>
            </p:cNvSpPr>
            <p:nvPr/>
          </p:nvSpPr>
          <p:spPr bwMode="auto">
            <a:xfrm>
              <a:off x="2838" y="1848"/>
              <a:ext cx="1115" cy="0"/>
            </a:xfrm>
            <a:prstGeom prst="line">
              <a:avLst/>
            </a:prstGeom>
            <a:noFill/>
            <a:ln w="25400">
              <a:solidFill>
                <a:srgbClr val="000000"/>
              </a:solidFill>
              <a:round/>
              <a:headEnd/>
              <a:tailEnd/>
            </a:ln>
          </p:spPr>
          <p:txBody>
            <a:bodyPr wrap="none" anchor="ctr"/>
            <a:lstStyle/>
            <a:p>
              <a:endParaRPr lang="en-US"/>
            </a:p>
          </p:txBody>
        </p:sp>
        <p:sp>
          <p:nvSpPr>
            <p:cNvPr id="8221" name="Rectangle 33"/>
            <p:cNvSpPr>
              <a:spLocks noChangeArrowheads="1"/>
            </p:cNvSpPr>
            <p:nvPr/>
          </p:nvSpPr>
          <p:spPr bwMode="auto">
            <a:xfrm>
              <a:off x="3219" y="1717"/>
              <a:ext cx="271" cy="141"/>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1350</a:t>
              </a:r>
            </a:p>
          </p:txBody>
        </p:sp>
        <p:sp>
          <p:nvSpPr>
            <p:cNvPr id="8222" name="Rectangle 34"/>
            <p:cNvSpPr>
              <a:spLocks noChangeArrowheads="1"/>
            </p:cNvSpPr>
            <p:nvPr/>
          </p:nvSpPr>
          <p:spPr bwMode="auto">
            <a:xfrm>
              <a:off x="2541" y="1723"/>
              <a:ext cx="221" cy="141"/>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300</a:t>
              </a:r>
            </a:p>
          </p:txBody>
        </p:sp>
        <p:grpSp>
          <p:nvGrpSpPr>
            <p:cNvPr id="4" name="Group 35"/>
            <p:cNvGrpSpPr>
              <a:grpSpLocks/>
            </p:cNvGrpSpPr>
            <p:nvPr/>
          </p:nvGrpSpPr>
          <p:grpSpPr bwMode="auto">
            <a:xfrm>
              <a:off x="2841" y="2472"/>
              <a:ext cx="1115" cy="57"/>
              <a:chOff x="2665" y="3785"/>
              <a:chExt cx="1119" cy="71"/>
            </a:xfrm>
          </p:grpSpPr>
          <p:sp>
            <p:nvSpPr>
              <p:cNvPr id="8250" name="Arc 36"/>
              <p:cNvSpPr>
                <a:spLocks/>
              </p:cNvSpPr>
              <p:nvPr/>
            </p:nvSpPr>
            <p:spPr bwMode="auto">
              <a:xfrm>
                <a:off x="2665" y="3785"/>
                <a:ext cx="308" cy="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97"/>
                      <a:pt x="9628" y="38"/>
                      <a:pt x="21530" y="0"/>
                    </a:cubicBezTo>
                  </a:path>
                  <a:path w="21600" h="21600" stroke="0" extrusionOk="0">
                    <a:moveTo>
                      <a:pt x="0" y="21600"/>
                    </a:moveTo>
                    <a:cubicBezTo>
                      <a:pt x="0" y="9697"/>
                      <a:pt x="9628" y="38"/>
                      <a:pt x="21530" y="0"/>
                    </a:cubicBezTo>
                    <a:lnTo>
                      <a:pt x="21600" y="21600"/>
                    </a:lnTo>
                    <a:close/>
                  </a:path>
                </a:pathLst>
              </a:custGeom>
              <a:noFill/>
              <a:ln w="25400" cap="rnd">
                <a:solidFill>
                  <a:srgbClr val="000000"/>
                </a:solidFill>
                <a:round/>
                <a:headEnd/>
                <a:tailEnd/>
              </a:ln>
            </p:spPr>
            <p:txBody>
              <a:bodyPr wrap="none" anchor="ctr"/>
              <a:lstStyle/>
              <a:p>
                <a:endParaRPr lang="en-US"/>
              </a:p>
            </p:txBody>
          </p:sp>
          <p:sp>
            <p:nvSpPr>
              <p:cNvPr id="8251" name="Arc 37"/>
              <p:cNvSpPr>
                <a:spLocks/>
              </p:cNvSpPr>
              <p:nvPr/>
            </p:nvSpPr>
            <p:spPr bwMode="auto">
              <a:xfrm>
                <a:off x="2967" y="3785"/>
                <a:ext cx="265" cy="36"/>
              </a:xfrm>
              <a:custGeom>
                <a:avLst/>
                <a:gdLst>
                  <a:gd name="T0" fmla="*/ 0 w 21682"/>
                  <a:gd name="T1" fmla="*/ 0 h 21600"/>
                  <a:gd name="T2" fmla="*/ 0 w 21682"/>
                  <a:gd name="T3" fmla="*/ 0 h 21600"/>
                  <a:gd name="T4" fmla="*/ 0 w 21682"/>
                  <a:gd name="T5" fmla="*/ 0 h 21600"/>
                  <a:gd name="T6" fmla="*/ 0 60000 65536"/>
                  <a:gd name="T7" fmla="*/ 0 60000 65536"/>
                  <a:gd name="T8" fmla="*/ 0 60000 65536"/>
                  <a:gd name="T9" fmla="*/ 0 w 21682"/>
                  <a:gd name="T10" fmla="*/ 0 h 21600"/>
                  <a:gd name="T11" fmla="*/ 21682 w 21682"/>
                  <a:gd name="T12" fmla="*/ 21600 h 21600"/>
                </a:gdLst>
                <a:ahLst/>
                <a:cxnLst>
                  <a:cxn ang="T6">
                    <a:pos x="T0" y="T1"/>
                  </a:cxn>
                  <a:cxn ang="T7">
                    <a:pos x="T2" y="T3"/>
                  </a:cxn>
                  <a:cxn ang="T8">
                    <a:pos x="T4" y="T5"/>
                  </a:cxn>
                </a:cxnLst>
                <a:rect l="T9" t="T10" r="T11" b="T12"/>
                <a:pathLst>
                  <a:path w="21682" h="21600" fill="none" extrusionOk="0">
                    <a:moveTo>
                      <a:pt x="0" y="0"/>
                    </a:moveTo>
                    <a:cubicBezTo>
                      <a:pt x="27" y="0"/>
                      <a:pt x="54" y="-1"/>
                      <a:pt x="82" y="0"/>
                    </a:cubicBezTo>
                    <a:cubicBezTo>
                      <a:pt x="12011" y="0"/>
                      <a:pt x="21682" y="9670"/>
                      <a:pt x="21682" y="21600"/>
                    </a:cubicBezTo>
                  </a:path>
                  <a:path w="21682" h="21600" stroke="0" extrusionOk="0">
                    <a:moveTo>
                      <a:pt x="0" y="0"/>
                    </a:moveTo>
                    <a:cubicBezTo>
                      <a:pt x="27" y="0"/>
                      <a:pt x="54" y="-1"/>
                      <a:pt x="82" y="0"/>
                    </a:cubicBezTo>
                    <a:cubicBezTo>
                      <a:pt x="12011" y="0"/>
                      <a:pt x="21682" y="9670"/>
                      <a:pt x="21682" y="21600"/>
                    </a:cubicBezTo>
                    <a:lnTo>
                      <a:pt x="82" y="21600"/>
                    </a:lnTo>
                    <a:close/>
                  </a:path>
                </a:pathLst>
              </a:custGeom>
              <a:noFill/>
              <a:ln w="25400" cap="rnd">
                <a:solidFill>
                  <a:srgbClr val="000000"/>
                </a:solidFill>
                <a:round/>
                <a:headEnd/>
                <a:tailEnd/>
              </a:ln>
            </p:spPr>
            <p:txBody>
              <a:bodyPr wrap="none" anchor="ctr"/>
              <a:lstStyle/>
              <a:p>
                <a:endParaRPr lang="en-US"/>
              </a:p>
            </p:txBody>
          </p:sp>
          <p:sp>
            <p:nvSpPr>
              <p:cNvPr id="8252" name="Arc 38"/>
              <p:cNvSpPr>
                <a:spLocks/>
              </p:cNvSpPr>
              <p:nvPr/>
            </p:nvSpPr>
            <p:spPr bwMode="auto">
              <a:xfrm>
                <a:off x="3249" y="3820"/>
                <a:ext cx="268" cy="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25400" cap="rnd">
                <a:solidFill>
                  <a:srgbClr val="000000"/>
                </a:solidFill>
                <a:round/>
                <a:headEnd/>
                <a:tailEnd/>
              </a:ln>
            </p:spPr>
            <p:txBody>
              <a:bodyPr wrap="none" anchor="ctr"/>
              <a:lstStyle/>
              <a:p>
                <a:endParaRPr lang="en-US"/>
              </a:p>
            </p:txBody>
          </p:sp>
          <p:sp>
            <p:nvSpPr>
              <p:cNvPr id="8253" name="Arc 39"/>
              <p:cNvSpPr>
                <a:spLocks/>
              </p:cNvSpPr>
              <p:nvPr/>
            </p:nvSpPr>
            <p:spPr bwMode="auto">
              <a:xfrm>
                <a:off x="3516" y="3820"/>
                <a:ext cx="268" cy="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grpSp>
        <p:sp>
          <p:nvSpPr>
            <p:cNvPr id="8224" name="Line 40"/>
            <p:cNvSpPr>
              <a:spLocks noChangeShapeType="1"/>
            </p:cNvSpPr>
            <p:nvPr/>
          </p:nvSpPr>
          <p:spPr bwMode="auto">
            <a:xfrm>
              <a:off x="2834" y="1416"/>
              <a:ext cx="0" cy="1074"/>
            </a:xfrm>
            <a:prstGeom prst="line">
              <a:avLst/>
            </a:prstGeom>
            <a:noFill/>
            <a:ln w="25400">
              <a:solidFill>
                <a:srgbClr val="000000"/>
              </a:solidFill>
              <a:round/>
              <a:headEnd/>
              <a:tailEnd/>
            </a:ln>
          </p:spPr>
          <p:txBody>
            <a:bodyPr wrap="none" anchor="ctr"/>
            <a:lstStyle/>
            <a:p>
              <a:endParaRPr lang="en-US"/>
            </a:p>
          </p:txBody>
        </p:sp>
        <p:sp>
          <p:nvSpPr>
            <p:cNvPr id="8225" name="Freeform 41"/>
            <p:cNvSpPr>
              <a:spLocks/>
            </p:cNvSpPr>
            <p:nvPr/>
          </p:nvSpPr>
          <p:spPr bwMode="auto">
            <a:xfrm>
              <a:off x="2830" y="1409"/>
              <a:ext cx="1132" cy="1089"/>
            </a:xfrm>
            <a:custGeom>
              <a:avLst/>
              <a:gdLst>
                <a:gd name="T0" fmla="*/ 0 w 1137"/>
                <a:gd name="T1" fmla="*/ 0 h 1361"/>
                <a:gd name="T2" fmla="*/ 1126 w 1137"/>
                <a:gd name="T3" fmla="*/ 0 h 1361"/>
                <a:gd name="T4" fmla="*/ 1126 w 1137"/>
                <a:gd name="T5" fmla="*/ 871 h 1361"/>
                <a:gd name="T6" fmla="*/ 0 60000 65536"/>
                <a:gd name="T7" fmla="*/ 0 60000 65536"/>
                <a:gd name="T8" fmla="*/ 0 60000 65536"/>
                <a:gd name="T9" fmla="*/ 0 w 1137"/>
                <a:gd name="T10" fmla="*/ 0 h 1361"/>
                <a:gd name="T11" fmla="*/ 1137 w 1137"/>
                <a:gd name="T12" fmla="*/ 1361 h 1361"/>
              </a:gdLst>
              <a:ahLst/>
              <a:cxnLst>
                <a:cxn ang="T6">
                  <a:pos x="T0" y="T1"/>
                </a:cxn>
                <a:cxn ang="T7">
                  <a:pos x="T2" y="T3"/>
                </a:cxn>
                <a:cxn ang="T8">
                  <a:pos x="T4" y="T5"/>
                </a:cxn>
              </a:cxnLst>
              <a:rect l="T9" t="T10" r="T11" b="T12"/>
              <a:pathLst>
                <a:path w="1137" h="1361">
                  <a:moveTo>
                    <a:pt x="0" y="0"/>
                  </a:moveTo>
                  <a:lnTo>
                    <a:pt x="1136" y="0"/>
                  </a:lnTo>
                  <a:lnTo>
                    <a:pt x="1136" y="1360"/>
                  </a:lnTo>
                </a:path>
              </a:pathLst>
            </a:custGeom>
            <a:noFill/>
            <a:ln w="25400" cap="rnd">
              <a:solidFill>
                <a:srgbClr val="000000"/>
              </a:solidFill>
              <a:round/>
              <a:headEnd/>
              <a:tailEnd/>
            </a:ln>
          </p:spPr>
          <p:txBody>
            <a:bodyPr/>
            <a:lstStyle/>
            <a:p>
              <a:endParaRPr lang="en-US"/>
            </a:p>
          </p:txBody>
        </p:sp>
        <p:sp>
          <p:nvSpPr>
            <p:cNvPr id="8226" name="Line 42"/>
            <p:cNvSpPr>
              <a:spLocks noChangeShapeType="1"/>
            </p:cNvSpPr>
            <p:nvPr/>
          </p:nvSpPr>
          <p:spPr bwMode="auto">
            <a:xfrm>
              <a:off x="2838" y="2141"/>
              <a:ext cx="1115" cy="0"/>
            </a:xfrm>
            <a:prstGeom prst="line">
              <a:avLst/>
            </a:prstGeom>
            <a:noFill/>
            <a:ln w="25400">
              <a:solidFill>
                <a:srgbClr val="000000"/>
              </a:solidFill>
              <a:round/>
              <a:headEnd/>
              <a:tailEnd/>
            </a:ln>
          </p:spPr>
          <p:txBody>
            <a:bodyPr wrap="none" anchor="ctr"/>
            <a:lstStyle/>
            <a:p>
              <a:endParaRPr lang="en-US"/>
            </a:p>
          </p:txBody>
        </p:sp>
        <p:sp>
          <p:nvSpPr>
            <p:cNvPr id="8227" name="Line 43"/>
            <p:cNvSpPr>
              <a:spLocks noChangeShapeType="1"/>
            </p:cNvSpPr>
            <p:nvPr/>
          </p:nvSpPr>
          <p:spPr bwMode="auto">
            <a:xfrm>
              <a:off x="2838" y="2251"/>
              <a:ext cx="1115" cy="0"/>
            </a:xfrm>
            <a:prstGeom prst="line">
              <a:avLst/>
            </a:prstGeom>
            <a:noFill/>
            <a:ln w="25400">
              <a:solidFill>
                <a:srgbClr val="000000"/>
              </a:solidFill>
              <a:round/>
              <a:headEnd/>
              <a:tailEnd/>
            </a:ln>
          </p:spPr>
          <p:txBody>
            <a:bodyPr wrap="none" anchor="ctr"/>
            <a:lstStyle/>
            <a:p>
              <a:endParaRPr lang="en-US"/>
            </a:p>
          </p:txBody>
        </p:sp>
        <p:sp>
          <p:nvSpPr>
            <p:cNvPr id="8228" name="Rectangle 44"/>
            <p:cNvSpPr>
              <a:spLocks noChangeArrowheads="1"/>
            </p:cNvSpPr>
            <p:nvPr/>
          </p:nvSpPr>
          <p:spPr bwMode="auto">
            <a:xfrm>
              <a:off x="3074" y="2125"/>
              <a:ext cx="440" cy="141"/>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Operand</a:t>
              </a:r>
            </a:p>
          </p:txBody>
        </p:sp>
        <p:sp>
          <p:nvSpPr>
            <p:cNvPr id="8229" name="Rectangle 45"/>
            <p:cNvSpPr>
              <a:spLocks noChangeArrowheads="1"/>
            </p:cNvSpPr>
            <p:nvPr/>
          </p:nvSpPr>
          <p:spPr bwMode="auto">
            <a:xfrm>
              <a:off x="2508" y="2125"/>
              <a:ext cx="271" cy="141"/>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1350</a:t>
              </a:r>
            </a:p>
          </p:txBody>
        </p:sp>
        <p:sp>
          <p:nvSpPr>
            <p:cNvPr id="8230" name="Oval 46"/>
            <p:cNvSpPr>
              <a:spLocks noChangeArrowheads="1"/>
            </p:cNvSpPr>
            <p:nvPr/>
          </p:nvSpPr>
          <p:spPr bwMode="auto">
            <a:xfrm>
              <a:off x="1571" y="2689"/>
              <a:ext cx="207" cy="166"/>
            </a:xfrm>
            <a:prstGeom prst="ellipse">
              <a:avLst/>
            </a:prstGeom>
            <a:noFill/>
            <a:ln w="25400">
              <a:solidFill>
                <a:srgbClr val="000000"/>
              </a:solidFill>
              <a:round/>
              <a:headEnd/>
              <a:tailEnd/>
            </a:ln>
          </p:spPr>
          <p:txBody>
            <a:bodyPr wrap="none" anchor="ctr"/>
            <a:lstStyle/>
            <a:p>
              <a:endParaRPr lang="en-US"/>
            </a:p>
          </p:txBody>
        </p:sp>
        <p:sp>
          <p:nvSpPr>
            <p:cNvPr id="8231" name="Rectangle 47"/>
            <p:cNvSpPr>
              <a:spLocks noChangeArrowheads="1"/>
            </p:cNvSpPr>
            <p:nvPr/>
          </p:nvSpPr>
          <p:spPr bwMode="auto">
            <a:xfrm>
              <a:off x="1571" y="2659"/>
              <a:ext cx="123" cy="141"/>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a:t>
              </a:r>
            </a:p>
          </p:txBody>
        </p:sp>
        <p:sp>
          <p:nvSpPr>
            <p:cNvPr id="8232" name="Rectangle 48"/>
            <p:cNvSpPr>
              <a:spLocks noChangeArrowheads="1"/>
            </p:cNvSpPr>
            <p:nvPr/>
          </p:nvSpPr>
          <p:spPr bwMode="auto">
            <a:xfrm>
              <a:off x="1118" y="3054"/>
              <a:ext cx="1115" cy="120"/>
            </a:xfrm>
            <a:prstGeom prst="rect">
              <a:avLst/>
            </a:prstGeom>
            <a:noFill/>
            <a:ln w="25400">
              <a:solidFill>
                <a:srgbClr val="000000"/>
              </a:solidFill>
              <a:miter lim="800000"/>
              <a:headEnd/>
              <a:tailEnd/>
            </a:ln>
          </p:spPr>
          <p:txBody>
            <a:bodyPr wrap="none" anchor="ctr"/>
            <a:lstStyle/>
            <a:p>
              <a:endParaRPr lang="en-US"/>
            </a:p>
          </p:txBody>
        </p:sp>
        <p:sp>
          <p:nvSpPr>
            <p:cNvPr id="8233" name="Rectangle 49"/>
            <p:cNvSpPr>
              <a:spLocks noChangeArrowheads="1"/>
            </p:cNvSpPr>
            <p:nvPr/>
          </p:nvSpPr>
          <p:spPr bwMode="auto">
            <a:xfrm>
              <a:off x="1525" y="3028"/>
              <a:ext cx="201" cy="141"/>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AC</a:t>
              </a:r>
            </a:p>
          </p:txBody>
        </p:sp>
        <p:sp>
          <p:nvSpPr>
            <p:cNvPr id="8234" name="Freeform 50"/>
            <p:cNvSpPr>
              <a:spLocks/>
            </p:cNvSpPr>
            <p:nvPr/>
          </p:nvSpPr>
          <p:spPr bwMode="auto">
            <a:xfrm>
              <a:off x="905" y="3179"/>
              <a:ext cx="766" cy="110"/>
            </a:xfrm>
            <a:custGeom>
              <a:avLst/>
              <a:gdLst>
                <a:gd name="T0" fmla="*/ 762 w 769"/>
                <a:gd name="T1" fmla="*/ 0 h 137"/>
                <a:gd name="T2" fmla="*/ 762 w 769"/>
                <a:gd name="T3" fmla="*/ 88 h 137"/>
                <a:gd name="T4" fmla="*/ 0 w 769"/>
                <a:gd name="T5" fmla="*/ 88 h 137"/>
                <a:gd name="T6" fmla="*/ 0 60000 65536"/>
                <a:gd name="T7" fmla="*/ 0 60000 65536"/>
                <a:gd name="T8" fmla="*/ 0 60000 65536"/>
                <a:gd name="T9" fmla="*/ 0 w 769"/>
                <a:gd name="T10" fmla="*/ 0 h 137"/>
                <a:gd name="T11" fmla="*/ 769 w 769"/>
                <a:gd name="T12" fmla="*/ 137 h 137"/>
              </a:gdLst>
              <a:ahLst/>
              <a:cxnLst>
                <a:cxn ang="T6">
                  <a:pos x="T0" y="T1"/>
                </a:cxn>
                <a:cxn ang="T7">
                  <a:pos x="T2" y="T3"/>
                </a:cxn>
                <a:cxn ang="T8">
                  <a:pos x="T4" y="T5"/>
                </a:cxn>
              </a:cxnLst>
              <a:rect l="T9" t="T10" r="T11" b="T12"/>
              <a:pathLst>
                <a:path w="769" h="137">
                  <a:moveTo>
                    <a:pt x="768" y="0"/>
                  </a:moveTo>
                  <a:lnTo>
                    <a:pt x="768" y="136"/>
                  </a:lnTo>
                  <a:lnTo>
                    <a:pt x="0" y="136"/>
                  </a:lnTo>
                </a:path>
              </a:pathLst>
            </a:custGeom>
            <a:noFill/>
            <a:ln w="25400" cap="rnd">
              <a:solidFill>
                <a:srgbClr val="000000"/>
              </a:solidFill>
              <a:round/>
              <a:headEnd/>
              <a:tailEnd/>
            </a:ln>
          </p:spPr>
          <p:txBody>
            <a:bodyPr/>
            <a:lstStyle/>
            <a:p>
              <a:endParaRPr lang="en-US"/>
            </a:p>
          </p:txBody>
        </p:sp>
        <p:sp>
          <p:nvSpPr>
            <p:cNvPr id="8235" name="Line 51"/>
            <p:cNvSpPr>
              <a:spLocks noChangeShapeType="1"/>
            </p:cNvSpPr>
            <p:nvPr/>
          </p:nvSpPr>
          <p:spPr bwMode="auto">
            <a:xfrm>
              <a:off x="902" y="2797"/>
              <a:ext cx="0" cy="509"/>
            </a:xfrm>
            <a:prstGeom prst="line">
              <a:avLst/>
            </a:prstGeom>
            <a:noFill/>
            <a:ln w="25400">
              <a:solidFill>
                <a:srgbClr val="000000"/>
              </a:solidFill>
              <a:round/>
              <a:headEnd/>
              <a:tailEnd/>
            </a:ln>
          </p:spPr>
          <p:txBody>
            <a:bodyPr wrap="none" anchor="ctr"/>
            <a:lstStyle/>
            <a:p>
              <a:endParaRPr lang="en-US"/>
            </a:p>
          </p:txBody>
        </p:sp>
        <p:sp>
          <p:nvSpPr>
            <p:cNvPr id="8236" name="Line 52"/>
            <p:cNvSpPr>
              <a:spLocks noChangeShapeType="1"/>
            </p:cNvSpPr>
            <p:nvPr/>
          </p:nvSpPr>
          <p:spPr bwMode="auto">
            <a:xfrm>
              <a:off x="895" y="2794"/>
              <a:ext cx="669" cy="0"/>
            </a:xfrm>
            <a:prstGeom prst="line">
              <a:avLst/>
            </a:prstGeom>
            <a:noFill/>
            <a:ln w="25400">
              <a:solidFill>
                <a:srgbClr val="000000"/>
              </a:solidFill>
              <a:round/>
              <a:headEnd/>
              <a:tailEnd type="stealth" w="med" len="med"/>
            </a:ln>
          </p:spPr>
          <p:txBody>
            <a:bodyPr wrap="none" anchor="ctr"/>
            <a:lstStyle/>
            <a:p>
              <a:endParaRPr lang="en-US"/>
            </a:p>
          </p:txBody>
        </p:sp>
        <p:sp>
          <p:nvSpPr>
            <p:cNvPr id="8237" name="Oval 53"/>
            <p:cNvSpPr>
              <a:spLocks noChangeArrowheads="1"/>
            </p:cNvSpPr>
            <p:nvPr/>
          </p:nvSpPr>
          <p:spPr bwMode="auto">
            <a:xfrm>
              <a:off x="3284" y="2689"/>
              <a:ext cx="215" cy="166"/>
            </a:xfrm>
            <a:prstGeom prst="ellipse">
              <a:avLst/>
            </a:prstGeom>
            <a:noFill/>
            <a:ln w="25400">
              <a:solidFill>
                <a:srgbClr val="000000"/>
              </a:solidFill>
              <a:round/>
              <a:headEnd/>
              <a:tailEnd/>
            </a:ln>
          </p:spPr>
          <p:txBody>
            <a:bodyPr wrap="none" anchor="ctr"/>
            <a:lstStyle/>
            <a:p>
              <a:endParaRPr lang="en-US"/>
            </a:p>
          </p:txBody>
        </p:sp>
        <p:sp>
          <p:nvSpPr>
            <p:cNvPr id="8238" name="Rectangle 54"/>
            <p:cNvSpPr>
              <a:spLocks noChangeArrowheads="1"/>
            </p:cNvSpPr>
            <p:nvPr/>
          </p:nvSpPr>
          <p:spPr bwMode="auto">
            <a:xfrm>
              <a:off x="3297" y="2659"/>
              <a:ext cx="123" cy="141"/>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a:t>
              </a:r>
            </a:p>
          </p:txBody>
        </p:sp>
        <p:sp>
          <p:nvSpPr>
            <p:cNvPr id="8239" name="Rectangle 55"/>
            <p:cNvSpPr>
              <a:spLocks noChangeArrowheads="1"/>
            </p:cNvSpPr>
            <p:nvPr/>
          </p:nvSpPr>
          <p:spPr bwMode="auto">
            <a:xfrm>
              <a:off x="2838" y="3054"/>
              <a:ext cx="1115" cy="120"/>
            </a:xfrm>
            <a:prstGeom prst="rect">
              <a:avLst/>
            </a:prstGeom>
            <a:noFill/>
            <a:ln w="25400">
              <a:solidFill>
                <a:srgbClr val="000000"/>
              </a:solidFill>
              <a:miter lim="800000"/>
              <a:headEnd/>
              <a:tailEnd/>
            </a:ln>
          </p:spPr>
          <p:txBody>
            <a:bodyPr wrap="none" anchor="ctr"/>
            <a:lstStyle/>
            <a:p>
              <a:endParaRPr lang="en-US"/>
            </a:p>
          </p:txBody>
        </p:sp>
        <p:sp>
          <p:nvSpPr>
            <p:cNvPr id="8240" name="Rectangle 56"/>
            <p:cNvSpPr>
              <a:spLocks noChangeArrowheads="1"/>
            </p:cNvSpPr>
            <p:nvPr/>
          </p:nvSpPr>
          <p:spPr bwMode="auto">
            <a:xfrm>
              <a:off x="3267" y="3028"/>
              <a:ext cx="201" cy="141"/>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AC</a:t>
              </a:r>
            </a:p>
          </p:txBody>
        </p:sp>
        <p:sp>
          <p:nvSpPr>
            <p:cNvPr id="8241" name="Freeform 57"/>
            <p:cNvSpPr>
              <a:spLocks/>
            </p:cNvSpPr>
            <p:nvPr/>
          </p:nvSpPr>
          <p:spPr bwMode="auto">
            <a:xfrm>
              <a:off x="2617" y="3173"/>
              <a:ext cx="773" cy="110"/>
            </a:xfrm>
            <a:custGeom>
              <a:avLst/>
              <a:gdLst>
                <a:gd name="T0" fmla="*/ 768 w 777"/>
                <a:gd name="T1" fmla="*/ 0 h 137"/>
                <a:gd name="T2" fmla="*/ 768 w 777"/>
                <a:gd name="T3" fmla="*/ 88 h 137"/>
                <a:gd name="T4" fmla="*/ 0 w 777"/>
                <a:gd name="T5" fmla="*/ 88 h 137"/>
                <a:gd name="T6" fmla="*/ 0 60000 65536"/>
                <a:gd name="T7" fmla="*/ 0 60000 65536"/>
                <a:gd name="T8" fmla="*/ 0 60000 65536"/>
                <a:gd name="T9" fmla="*/ 0 w 777"/>
                <a:gd name="T10" fmla="*/ 0 h 137"/>
                <a:gd name="T11" fmla="*/ 777 w 777"/>
                <a:gd name="T12" fmla="*/ 137 h 137"/>
              </a:gdLst>
              <a:ahLst/>
              <a:cxnLst>
                <a:cxn ang="T6">
                  <a:pos x="T0" y="T1"/>
                </a:cxn>
                <a:cxn ang="T7">
                  <a:pos x="T2" y="T3"/>
                </a:cxn>
                <a:cxn ang="T8">
                  <a:pos x="T4" y="T5"/>
                </a:cxn>
              </a:cxnLst>
              <a:rect l="T9" t="T10" r="T11" b="T12"/>
              <a:pathLst>
                <a:path w="777" h="137">
                  <a:moveTo>
                    <a:pt x="776" y="0"/>
                  </a:moveTo>
                  <a:lnTo>
                    <a:pt x="776" y="136"/>
                  </a:lnTo>
                  <a:lnTo>
                    <a:pt x="0" y="136"/>
                  </a:lnTo>
                </a:path>
              </a:pathLst>
            </a:custGeom>
            <a:noFill/>
            <a:ln w="25400" cap="rnd">
              <a:solidFill>
                <a:srgbClr val="000000"/>
              </a:solidFill>
              <a:round/>
              <a:headEnd/>
              <a:tailEnd/>
            </a:ln>
          </p:spPr>
          <p:txBody>
            <a:bodyPr/>
            <a:lstStyle/>
            <a:p>
              <a:endParaRPr lang="en-US"/>
            </a:p>
          </p:txBody>
        </p:sp>
        <p:sp>
          <p:nvSpPr>
            <p:cNvPr id="8242" name="Line 58"/>
            <p:cNvSpPr>
              <a:spLocks noChangeShapeType="1"/>
            </p:cNvSpPr>
            <p:nvPr/>
          </p:nvSpPr>
          <p:spPr bwMode="auto">
            <a:xfrm>
              <a:off x="2609" y="2797"/>
              <a:ext cx="0" cy="485"/>
            </a:xfrm>
            <a:prstGeom prst="line">
              <a:avLst/>
            </a:prstGeom>
            <a:noFill/>
            <a:ln w="25400">
              <a:solidFill>
                <a:srgbClr val="000000"/>
              </a:solidFill>
              <a:round/>
              <a:headEnd/>
              <a:tailEnd/>
            </a:ln>
          </p:spPr>
          <p:txBody>
            <a:bodyPr wrap="none" anchor="ctr"/>
            <a:lstStyle/>
            <a:p>
              <a:endParaRPr lang="en-US"/>
            </a:p>
          </p:txBody>
        </p:sp>
        <p:sp>
          <p:nvSpPr>
            <p:cNvPr id="8243" name="Rectangle 59"/>
            <p:cNvSpPr>
              <a:spLocks noChangeArrowheads="1"/>
            </p:cNvSpPr>
            <p:nvPr/>
          </p:nvSpPr>
          <p:spPr bwMode="auto">
            <a:xfrm>
              <a:off x="1175" y="1178"/>
              <a:ext cx="830" cy="141"/>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Direct addressing</a:t>
              </a:r>
            </a:p>
          </p:txBody>
        </p:sp>
        <p:sp>
          <p:nvSpPr>
            <p:cNvPr id="8244" name="Rectangle 60"/>
            <p:cNvSpPr>
              <a:spLocks noChangeArrowheads="1"/>
            </p:cNvSpPr>
            <p:nvPr/>
          </p:nvSpPr>
          <p:spPr bwMode="auto">
            <a:xfrm>
              <a:off x="2889" y="1165"/>
              <a:ext cx="899" cy="141"/>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b="1">
                  <a:solidFill>
                    <a:srgbClr val="000000"/>
                  </a:solidFill>
                  <a:ea typeface="굴림" pitchFamily="50" charset="-127"/>
                </a:rPr>
                <a:t>Indirect addressing</a:t>
              </a:r>
            </a:p>
          </p:txBody>
        </p:sp>
        <p:sp>
          <p:nvSpPr>
            <p:cNvPr id="8245" name="Line 61"/>
            <p:cNvSpPr>
              <a:spLocks noChangeShapeType="1"/>
            </p:cNvSpPr>
            <p:nvPr/>
          </p:nvSpPr>
          <p:spPr bwMode="auto">
            <a:xfrm>
              <a:off x="2611" y="2800"/>
              <a:ext cx="669" cy="0"/>
            </a:xfrm>
            <a:prstGeom prst="line">
              <a:avLst/>
            </a:prstGeom>
            <a:noFill/>
            <a:ln w="25400">
              <a:solidFill>
                <a:srgbClr val="000000"/>
              </a:solidFill>
              <a:round/>
              <a:headEnd/>
              <a:tailEnd type="stealth" w="med" len="med"/>
            </a:ln>
          </p:spPr>
          <p:txBody>
            <a:bodyPr wrap="none" anchor="ctr"/>
            <a:lstStyle/>
            <a:p>
              <a:endParaRPr lang="en-US"/>
            </a:p>
          </p:txBody>
        </p:sp>
        <p:sp>
          <p:nvSpPr>
            <p:cNvPr id="8246" name="Line 62"/>
            <p:cNvSpPr>
              <a:spLocks noChangeShapeType="1"/>
            </p:cNvSpPr>
            <p:nvPr/>
          </p:nvSpPr>
          <p:spPr bwMode="auto">
            <a:xfrm>
              <a:off x="3384" y="2250"/>
              <a:ext cx="0" cy="420"/>
            </a:xfrm>
            <a:prstGeom prst="line">
              <a:avLst/>
            </a:prstGeom>
            <a:noFill/>
            <a:ln w="25400">
              <a:solidFill>
                <a:schemeClr val="tx1"/>
              </a:solidFill>
              <a:round/>
              <a:headEnd/>
              <a:tailEnd type="stealth" w="med" len="med"/>
            </a:ln>
          </p:spPr>
          <p:txBody>
            <a:bodyPr wrap="none" anchor="ctr"/>
            <a:lstStyle/>
            <a:p>
              <a:endParaRPr lang="en-US"/>
            </a:p>
          </p:txBody>
        </p:sp>
        <p:sp>
          <p:nvSpPr>
            <p:cNvPr id="8247" name="Line 63"/>
            <p:cNvSpPr>
              <a:spLocks noChangeShapeType="1"/>
            </p:cNvSpPr>
            <p:nvPr/>
          </p:nvSpPr>
          <p:spPr bwMode="auto">
            <a:xfrm>
              <a:off x="1668" y="2076"/>
              <a:ext cx="0" cy="594"/>
            </a:xfrm>
            <a:prstGeom prst="line">
              <a:avLst/>
            </a:prstGeom>
            <a:noFill/>
            <a:ln w="25400">
              <a:solidFill>
                <a:schemeClr val="tx1"/>
              </a:solidFill>
              <a:round/>
              <a:headEnd/>
              <a:tailEnd type="stealth" w="med" len="med"/>
            </a:ln>
          </p:spPr>
          <p:txBody>
            <a:bodyPr wrap="none" anchor="ctr"/>
            <a:lstStyle/>
            <a:p>
              <a:endParaRPr lang="en-US"/>
            </a:p>
          </p:txBody>
        </p:sp>
        <p:sp>
          <p:nvSpPr>
            <p:cNvPr id="8248" name="Line 64"/>
            <p:cNvSpPr>
              <a:spLocks noChangeShapeType="1"/>
            </p:cNvSpPr>
            <p:nvPr/>
          </p:nvSpPr>
          <p:spPr bwMode="auto">
            <a:xfrm>
              <a:off x="1674" y="2856"/>
              <a:ext cx="0" cy="186"/>
            </a:xfrm>
            <a:prstGeom prst="line">
              <a:avLst/>
            </a:prstGeom>
            <a:noFill/>
            <a:ln w="25400">
              <a:solidFill>
                <a:schemeClr val="tx1"/>
              </a:solidFill>
              <a:round/>
              <a:headEnd/>
              <a:tailEnd type="stealth" w="med" len="med"/>
            </a:ln>
          </p:spPr>
          <p:txBody>
            <a:bodyPr wrap="none" anchor="ctr"/>
            <a:lstStyle/>
            <a:p>
              <a:endParaRPr lang="en-US"/>
            </a:p>
          </p:txBody>
        </p:sp>
        <p:sp>
          <p:nvSpPr>
            <p:cNvPr id="8249" name="Line 65"/>
            <p:cNvSpPr>
              <a:spLocks noChangeShapeType="1"/>
            </p:cNvSpPr>
            <p:nvPr/>
          </p:nvSpPr>
          <p:spPr bwMode="auto">
            <a:xfrm>
              <a:off x="3390" y="2862"/>
              <a:ext cx="0" cy="204"/>
            </a:xfrm>
            <a:prstGeom prst="line">
              <a:avLst/>
            </a:prstGeom>
            <a:noFill/>
            <a:ln w="25400">
              <a:solidFill>
                <a:schemeClr val="tx1"/>
              </a:solidFill>
              <a:round/>
              <a:headEnd/>
              <a:tailEnd type="stealth" w="med" len="med"/>
            </a:ln>
          </p:spPr>
          <p:txBody>
            <a:bodyPr wrap="none" anchor="ctr"/>
            <a:lstStyle/>
            <a:p>
              <a:endParaRPr lang="en-US"/>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00B0F0"/>
          </a:solidFill>
        </p:spPr>
        <p:txBody>
          <a:bodyPr>
            <a:normAutofit/>
          </a:bodyPr>
          <a:lstStyle/>
          <a:p>
            <a:r>
              <a:rPr lang="en-US" b="1" dirty="0">
                <a:solidFill>
                  <a:srgbClr val="FF0000"/>
                </a:solidFill>
              </a:rPr>
              <a:t>Lecture-8</a:t>
            </a:r>
          </a:p>
        </p:txBody>
      </p:sp>
      <p:sp>
        <p:nvSpPr>
          <p:cNvPr id="3" name="Subtitle 2"/>
          <p:cNvSpPr>
            <a:spLocks noGrp="1"/>
          </p:cNvSpPr>
          <p:nvPr>
            <p:ph type="subTitle" idx="1"/>
          </p:nvPr>
        </p:nvSpPr>
        <p:spPr/>
        <p:txBody>
          <a:bodyPr>
            <a:normAutofit/>
          </a:bodyPr>
          <a:lstStyle/>
          <a:p>
            <a:r>
              <a:rPr lang="en-US" sz="3600" b="1" dirty="0">
                <a:solidFill>
                  <a:schemeClr val="tx1"/>
                </a:solidFill>
              </a:rPr>
              <a:t>Basic Computer Registers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p:spPr>
        <p:txBody>
          <a:bodyPr/>
          <a:lstStyle/>
          <a:p>
            <a:r>
              <a:rPr lang="en-US" sz="1400"/>
              <a:t>Computer Architecture BCA 203 by Ruby Dahiya</a:t>
            </a:r>
          </a:p>
        </p:txBody>
      </p:sp>
      <p:sp>
        <p:nvSpPr>
          <p:cNvPr id="7171" name="Slide Number Placeholder 5"/>
          <p:cNvSpPr>
            <a:spLocks noGrp="1"/>
          </p:cNvSpPr>
          <p:nvPr>
            <p:ph type="sldNum" sz="quarter" idx="12"/>
          </p:nvPr>
        </p:nvSpPr>
        <p:spPr>
          <a:noFill/>
        </p:spPr>
        <p:txBody>
          <a:bodyPr/>
          <a:lstStyle/>
          <a:p>
            <a:fld id="{62FB4DEA-CCA6-4FDC-98E7-0980CE490D22}" type="slidenum">
              <a:rPr lang="en-US" sz="1400"/>
              <a:pPr/>
              <a:t>75</a:t>
            </a:fld>
            <a:endParaRPr lang="en-US" sz="1400"/>
          </a:p>
        </p:txBody>
      </p:sp>
      <p:sp>
        <p:nvSpPr>
          <p:cNvPr id="7172" name="Rectangle 2"/>
          <p:cNvSpPr>
            <a:spLocks noGrp="1" noChangeArrowheads="1"/>
          </p:cNvSpPr>
          <p:nvPr>
            <p:ph type="title"/>
          </p:nvPr>
        </p:nvSpPr>
        <p:spPr>
          <a:xfrm>
            <a:off x="1600200" y="228600"/>
            <a:ext cx="5060681" cy="533288"/>
          </a:xfrm>
          <a:noFill/>
        </p:spPr>
        <p:txBody>
          <a:bodyPr wrap="square" lIns="63500" tIns="25400" rIns="63500" bIns="25400" anchor="t">
            <a:spAutoFit/>
          </a:bodyPr>
          <a:lstStyle/>
          <a:p>
            <a:pPr eaLnBrk="1" hangingPunct="1">
              <a:lnSpc>
                <a:spcPct val="87000"/>
              </a:lnSpc>
            </a:pPr>
            <a:r>
              <a:rPr lang="en-US" altLang="ko-KR" sz="3600" b="1" dirty="0">
                <a:solidFill>
                  <a:srgbClr val="FF0000"/>
                </a:solidFill>
                <a:ea typeface="굴림" pitchFamily="50" charset="-127"/>
              </a:rPr>
              <a:t>Basic Computer  Registers</a:t>
            </a:r>
          </a:p>
        </p:txBody>
      </p:sp>
      <p:sp>
        <p:nvSpPr>
          <p:cNvPr id="7176" name="Rectangle 7"/>
          <p:cNvSpPr>
            <a:spLocks noChangeArrowheads="1"/>
          </p:cNvSpPr>
          <p:nvPr/>
        </p:nvSpPr>
        <p:spPr bwMode="auto">
          <a:xfrm>
            <a:off x="622300" y="792163"/>
            <a:ext cx="4209423" cy="4221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2400" b="1" dirty="0">
                <a:ea typeface="굴림" pitchFamily="50" charset="-127"/>
              </a:rPr>
              <a:t>Registers in the Basic Computer</a:t>
            </a:r>
          </a:p>
        </p:txBody>
      </p:sp>
      <p:sp>
        <p:nvSpPr>
          <p:cNvPr id="7177" name="Rectangle 8"/>
          <p:cNvSpPr>
            <a:spLocks noChangeArrowheads="1"/>
          </p:cNvSpPr>
          <p:nvPr/>
        </p:nvSpPr>
        <p:spPr bwMode="auto">
          <a:xfrm>
            <a:off x="2070100" y="1538288"/>
            <a:ext cx="1582738" cy="223837"/>
          </a:xfrm>
          <a:prstGeom prst="rect">
            <a:avLst/>
          </a:prstGeom>
          <a:noFill/>
          <a:ln w="25400">
            <a:solidFill>
              <a:srgbClr val="000000"/>
            </a:solidFill>
            <a:miter lim="800000"/>
            <a:headEnd/>
            <a:tailEnd/>
          </a:ln>
        </p:spPr>
        <p:txBody>
          <a:bodyPr wrap="none" anchor="ctr"/>
          <a:lstStyle/>
          <a:p>
            <a:endParaRPr lang="en-US" sz="1400"/>
          </a:p>
        </p:txBody>
      </p:sp>
      <p:sp>
        <p:nvSpPr>
          <p:cNvPr id="7178" name="Rectangle 9"/>
          <p:cNvSpPr>
            <a:spLocks noChangeArrowheads="1"/>
          </p:cNvSpPr>
          <p:nvPr/>
        </p:nvSpPr>
        <p:spPr bwMode="auto">
          <a:xfrm>
            <a:off x="1939925" y="1335088"/>
            <a:ext cx="365486"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11</a:t>
            </a:r>
          </a:p>
        </p:txBody>
      </p:sp>
      <p:sp>
        <p:nvSpPr>
          <p:cNvPr id="7179" name="Rectangle 10"/>
          <p:cNvSpPr>
            <a:spLocks noChangeArrowheads="1"/>
          </p:cNvSpPr>
          <p:nvPr/>
        </p:nvSpPr>
        <p:spPr bwMode="auto">
          <a:xfrm>
            <a:off x="3494088" y="1335088"/>
            <a:ext cx="274115"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0</a:t>
            </a:r>
          </a:p>
        </p:txBody>
      </p:sp>
      <p:sp>
        <p:nvSpPr>
          <p:cNvPr id="7180" name="Rectangle 11"/>
          <p:cNvSpPr>
            <a:spLocks noChangeArrowheads="1"/>
          </p:cNvSpPr>
          <p:nvPr/>
        </p:nvSpPr>
        <p:spPr bwMode="auto">
          <a:xfrm>
            <a:off x="2682875" y="1519238"/>
            <a:ext cx="373501"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PC</a:t>
            </a:r>
          </a:p>
        </p:txBody>
      </p:sp>
      <p:sp>
        <p:nvSpPr>
          <p:cNvPr id="7181" name="Rectangle 12"/>
          <p:cNvSpPr>
            <a:spLocks noChangeArrowheads="1"/>
          </p:cNvSpPr>
          <p:nvPr/>
        </p:nvSpPr>
        <p:spPr bwMode="auto">
          <a:xfrm>
            <a:off x="1500188" y="2624138"/>
            <a:ext cx="2152650" cy="222250"/>
          </a:xfrm>
          <a:prstGeom prst="rect">
            <a:avLst/>
          </a:prstGeom>
          <a:noFill/>
          <a:ln w="25400">
            <a:solidFill>
              <a:srgbClr val="000000"/>
            </a:solidFill>
            <a:miter lim="800000"/>
            <a:headEnd/>
            <a:tailEnd/>
          </a:ln>
        </p:spPr>
        <p:txBody>
          <a:bodyPr wrap="none" anchor="ctr"/>
          <a:lstStyle/>
          <a:p>
            <a:endParaRPr lang="en-US" sz="1400"/>
          </a:p>
        </p:txBody>
      </p:sp>
      <p:sp>
        <p:nvSpPr>
          <p:cNvPr id="7182" name="Rectangle 13"/>
          <p:cNvSpPr>
            <a:spLocks noChangeArrowheads="1"/>
          </p:cNvSpPr>
          <p:nvPr/>
        </p:nvSpPr>
        <p:spPr bwMode="auto">
          <a:xfrm>
            <a:off x="1384300" y="2430463"/>
            <a:ext cx="365486"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15</a:t>
            </a:r>
          </a:p>
        </p:txBody>
      </p:sp>
      <p:sp>
        <p:nvSpPr>
          <p:cNvPr id="7183" name="Rectangle 14"/>
          <p:cNvSpPr>
            <a:spLocks noChangeArrowheads="1"/>
          </p:cNvSpPr>
          <p:nvPr/>
        </p:nvSpPr>
        <p:spPr bwMode="auto">
          <a:xfrm>
            <a:off x="3494088" y="2430463"/>
            <a:ext cx="274115"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0</a:t>
            </a:r>
          </a:p>
        </p:txBody>
      </p:sp>
      <p:sp>
        <p:nvSpPr>
          <p:cNvPr id="7184" name="Rectangle 15"/>
          <p:cNvSpPr>
            <a:spLocks noChangeArrowheads="1"/>
          </p:cNvSpPr>
          <p:nvPr/>
        </p:nvSpPr>
        <p:spPr bwMode="auto">
          <a:xfrm>
            <a:off x="2282825" y="2605088"/>
            <a:ext cx="331823"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IR</a:t>
            </a:r>
          </a:p>
        </p:txBody>
      </p:sp>
      <p:sp>
        <p:nvSpPr>
          <p:cNvPr id="7185" name="Rectangle 16"/>
          <p:cNvSpPr>
            <a:spLocks noChangeArrowheads="1"/>
          </p:cNvSpPr>
          <p:nvPr/>
        </p:nvSpPr>
        <p:spPr bwMode="auto">
          <a:xfrm>
            <a:off x="1500188" y="3165475"/>
            <a:ext cx="2152650" cy="225425"/>
          </a:xfrm>
          <a:prstGeom prst="rect">
            <a:avLst/>
          </a:prstGeom>
          <a:noFill/>
          <a:ln w="25400">
            <a:solidFill>
              <a:srgbClr val="000000"/>
            </a:solidFill>
            <a:miter lim="800000"/>
            <a:headEnd/>
            <a:tailEnd/>
          </a:ln>
        </p:spPr>
        <p:txBody>
          <a:bodyPr wrap="none" anchor="ctr"/>
          <a:lstStyle/>
          <a:p>
            <a:endParaRPr lang="en-US" sz="1400"/>
          </a:p>
        </p:txBody>
      </p:sp>
      <p:sp>
        <p:nvSpPr>
          <p:cNvPr id="7186" name="Rectangle 17"/>
          <p:cNvSpPr>
            <a:spLocks noChangeArrowheads="1"/>
          </p:cNvSpPr>
          <p:nvPr/>
        </p:nvSpPr>
        <p:spPr bwMode="auto">
          <a:xfrm>
            <a:off x="1384300" y="2952750"/>
            <a:ext cx="365486"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15</a:t>
            </a:r>
          </a:p>
        </p:txBody>
      </p:sp>
      <p:sp>
        <p:nvSpPr>
          <p:cNvPr id="7187" name="Rectangle 18"/>
          <p:cNvSpPr>
            <a:spLocks noChangeArrowheads="1"/>
          </p:cNvSpPr>
          <p:nvPr/>
        </p:nvSpPr>
        <p:spPr bwMode="auto">
          <a:xfrm>
            <a:off x="3494088" y="2952750"/>
            <a:ext cx="274115"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0</a:t>
            </a:r>
          </a:p>
        </p:txBody>
      </p:sp>
      <p:sp>
        <p:nvSpPr>
          <p:cNvPr id="7188" name="Rectangle 19"/>
          <p:cNvSpPr>
            <a:spLocks noChangeArrowheads="1"/>
          </p:cNvSpPr>
          <p:nvPr/>
        </p:nvSpPr>
        <p:spPr bwMode="auto">
          <a:xfrm>
            <a:off x="2282825" y="3146425"/>
            <a:ext cx="371898"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TR</a:t>
            </a:r>
          </a:p>
        </p:txBody>
      </p:sp>
      <p:sp>
        <p:nvSpPr>
          <p:cNvPr id="7189" name="Rectangle 20"/>
          <p:cNvSpPr>
            <a:spLocks noChangeArrowheads="1"/>
          </p:cNvSpPr>
          <p:nvPr/>
        </p:nvSpPr>
        <p:spPr bwMode="auto">
          <a:xfrm>
            <a:off x="1500188" y="3709988"/>
            <a:ext cx="941387" cy="222250"/>
          </a:xfrm>
          <a:prstGeom prst="rect">
            <a:avLst/>
          </a:prstGeom>
          <a:noFill/>
          <a:ln w="25400">
            <a:solidFill>
              <a:srgbClr val="000000"/>
            </a:solidFill>
            <a:miter lim="800000"/>
            <a:headEnd/>
            <a:tailEnd/>
          </a:ln>
        </p:spPr>
        <p:txBody>
          <a:bodyPr wrap="none" anchor="ctr"/>
          <a:lstStyle/>
          <a:p>
            <a:endParaRPr lang="en-US" sz="1400"/>
          </a:p>
        </p:txBody>
      </p:sp>
      <p:sp>
        <p:nvSpPr>
          <p:cNvPr id="7190" name="Rectangle 21"/>
          <p:cNvSpPr>
            <a:spLocks noChangeArrowheads="1"/>
          </p:cNvSpPr>
          <p:nvPr/>
        </p:nvSpPr>
        <p:spPr bwMode="auto">
          <a:xfrm>
            <a:off x="1384300" y="3486150"/>
            <a:ext cx="274115"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7</a:t>
            </a:r>
          </a:p>
        </p:txBody>
      </p:sp>
      <p:sp>
        <p:nvSpPr>
          <p:cNvPr id="7191" name="Rectangle 22"/>
          <p:cNvSpPr>
            <a:spLocks noChangeArrowheads="1"/>
          </p:cNvSpPr>
          <p:nvPr/>
        </p:nvSpPr>
        <p:spPr bwMode="auto">
          <a:xfrm>
            <a:off x="3494088" y="3486150"/>
            <a:ext cx="274115"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0</a:t>
            </a:r>
          </a:p>
        </p:txBody>
      </p:sp>
      <p:sp>
        <p:nvSpPr>
          <p:cNvPr id="7192" name="Rectangle 23"/>
          <p:cNvSpPr>
            <a:spLocks noChangeArrowheads="1"/>
          </p:cNvSpPr>
          <p:nvPr/>
        </p:nvSpPr>
        <p:spPr bwMode="auto">
          <a:xfrm>
            <a:off x="1625600" y="3687763"/>
            <a:ext cx="610746"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OUTR</a:t>
            </a:r>
          </a:p>
        </p:txBody>
      </p:sp>
      <p:sp>
        <p:nvSpPr>
          <p:cNvPr id="7193" name="Rectangle 24"/>
          <p:cNvSpPr>
            <a:spLocks noChangeArrowheads="1"/>
          </p:cNvSpPr>
          <p:nvPr/>
        </p:nvSpPr>
        <p:spPr bwMode="auto">
          <a:xfrm>
            <a:off x="4410075" y="3165475"/>
            <a:ext cx="2154238" cy="225425"/>
          </a:xfrm>
          <a:prstGeom prst="rect">
            <a:avLst/>
          </a:prstGeom>
          <a:noFill/>
          <a:ln w="25400">
            <a:solidFill>
              <a:srgbClr val="000000"/>
            </a:solidFill>
            <a:miter lim="800000"/>
            <a:headEnd/>
            <a:tailEnd/>
          </a:ln>
        </p:spPr>
        <p:txBody>
          <a:bodyPr wrap="none" anchor="ctr"/>
          <a:lstStyle/>
          <a:p>
            <a:endParaRPr lang="en-US" sz="1400"/>
          </a:p>
        </p:txBody>
      </p:sp>
      <p:sp>
        <p:nvSpPr>
          <p:cNvPr id="7194" name="Rectangle 25"/>
          <p:cNvSpPr>
            <a:spLocks noChangeArrowheads="1"/>
          </p:cNvSpPr>
          <p:nvPr/>
        </p:nvSpPr>
        <p:spPr bwMode="auto">
          <a:xfrm>
            <a:off x="4294188" y="2943225"/>
            <a:ext cx="365486"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15</a:t>
            </a:r>
          </a:p>
        </p:txBody>
      </p:sp>
      <p:sp>
        <p:nvSpPr>
          <p:cNvPr id="7195" name="Rectangle 26"/>
          <p:cNvSpPr>
            <a:spLocks noChangeArrowheads="1"/>
          </p:cNvSpPr>
          <p:nvPr/>
        </p:nvSpPr>
        <p:spPr bwMode="auto">
          <a:xfrm>
            <a:off x="6405563" y="2943225"/>
            <a:ext cx="274115"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0</a:t>
            </a:r>
          </a:p>
        </p:txBody>
      </p:sp>
      <p:sp>
        <p:nvSpPr>
          <p:cNvPr id="7196" name="Rectangle 27"/>
          <p:cNvSpPr>
            <a:spLocks noChangeArrowheads="1"/>
          </p:cNvSpPr>
          <p:nvPr/>
        </p:nvSpPr>
        <p:spPr bwMode="auto">
          <a:xfrm>
            <a:off x="5191125" y="3146425"/>
            <a:ext cx="397546"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DR</a:t>
            </a:r>
          </a:p>
        </p:txBody>
      </p:sp>
      <p:sp>
        <p:nvSpPr>
          <p:cNvPr id="7197" name="Rectangle 28"/>
          <p:cNvSpPr>
            <a:spLocks noChangeArrowheads="1"/>
          </p:cNvSpPr>
          <p:nvPr/>
        </p:nvSpPr>
        <p:spPr bwMode="auto">
          <a:xfrm>
            <a:off x="4410075" y="3709988"/>
            <a:ext cx="2154238" cy="222250"/>
          </a:xfrm>
          <a:prstGeom prst="rect">
            <a:avLst/>
          </a:prstGeom>
          <a:noFill/>
          <a:ln w="25400">
            <a:solidFill>
              <a:srgbClr val="000000"/>
            </a:solidFill>
            <a:miter lim="800000"/>
            <a:headEnd/>
            <a:tailEnd/>
          </a:ln>
        </p:spPr>
        <p:txBody>
          <a:bodyPr wrap="none" anchor="ctr"/>
          <a:lstStyle/>
          <a:p>
            <a:endParaRPr lang="en-US" sz="1400"/>
          </a:p>
        </p:txBody>
      </p:sp>
      <p:sp>
        <p:nvSpPr>
          <p:cNvPr id="7198" name="Rectangle 29"/>
          <p:cNvSpPr>
            <a:spLocks noChangeArrowheads="1"/>
          </p:cNvSpPr>
          <p:nvPr/>
        </p:nvSpPr>
        <p:spPr bwMode="auto">
          <a:xfrm>
            <a:off x="4294188" y="3505200"/>
            <a:ext cx="365486"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15</a:t>
            </a:r>
          </a:p>
        </p:txBody>
      </p:sp>
      <p:sp>
        <p:nvSpPr>
          <p:cNvPr id="7199" name="Rectangle 30"/>
          <p:cNvSpPr>
            <a:spLocks noChangeArrowheads="1"/>
          </p:cNvSpPr>
          <p:nvPr/>
        </p:nvSpPr>
        <p:spPr bwMode="auto">
          <a:xfrm>
            <a:off x="6407150" y="3505200"/>
            <a:ext cx="274115"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0</a:t>
            </a:r>
          </a:p>
        </p:txBody>
      </p:sp>
      <p:sp>
        <p:nvSpPr>
          <p:cNvPr id="7200" name="Rectangle 31"/>
          <p:cNvSpPr>
            <a:spLocks noChangeArrowheads="1"/>
          </p:cNvSpPr>
          <p:nvPr/>
        </p:nvSpPr>
        <p:spPr bwMode="auto">
          <a:xfrm>
            <a:off x="5191125" y="3687763"/>
            <a:ext cx="384209"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AC</a:t>
            </a:r>
          </a:p>
        </p:txBody>
      </p:sp>
      <p:sp>
        <p:nvSpPr>
          <p:cNvPr id="7201" name="Rectangle 32"/>
          <p:cNvSpPr>
            <a:spLocks noChangeArrowheads="1"/>
          </p:cNvSpPr>
          <p:nvPr/>
        </p:nvSpPr>
        <p:spPr bwMode="auto">
          <a:xfrm>
            <a:off x="2070100" y="2079625"/>
            <a:ext cx="1582738" cy="225425"/>
          </a:xfrm>
          <a:prstGeom prst="rect">
            <a:avLst/>
          </a:prstGeom>
          <a:noFill/>
          <a:ln w="25400">
            <a:solidFill>
              <a:srgbClr val="000000"/>
            </a:solidFill>
            <a:miter lim="800000"/>
            <a:headEnd/>
            <a:tailEnd/>
          </a:ln>
        </p:spPr>
        <p:txBody>
          <a:bodyPr wrap="none" anchor="ctr"/>
          <a:lstStyle/>
          <a:p>
            <a:endParaRPr lang="en-US" sz="1400"/>
          </a:p>
        </p:txBody>
      </p:sp>
      <p:sp>
        <p:nvSpPr>
          <p:cNvPr id="7202" name="Rectangle 33"/>
          <p:cNvSpPr>
            <a:spLocks noChangeArrowheads="1"/>
          </p:cNvSpPr>
          <p:nvPr/>
        </p:nvSpPr>
        <p:spPr bwMode="auto">
          <a:xfrm>
            <a:off x="1939925" y="1866900"/>
            <a:ext cx="365486"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11</a:t>
            </a:r>
          </a:p>
        </p:txBody>
      </p:sp>
      <p:sp>
        <p:nvSpPr>
          <p:cNvPr id="7203" name="Rectangle 34"/>
          <p:cNvSpPr>
            <a:spLocks noChangeArrowheads="1"/>
          </p:cNvSpPr>
          <p:nvPr/>
        </p:nvSpPr>
        <p:spPr bwMode="auto">
          <a:xfrm>
            <a:off x="3494088" y="1866900"/>
            <a:ext cx="274115"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0</a:t>
            </a:r>
          </a:p>
        </p:txBody>
      </p:sp>
      <p:sp>
        <p:nvSpPr>
          <p:cNvPr id="7204" name="Rectangle 35"/>
          <p:cNvSpPr>
            <a:spLocks noChangeArrowheads="1"/>
          </p:cNvSpPr>
          <p:nvPr/>
        </p:nvSpPr>
        <p:spPr bwMode="auto">
          <a:xfrm>
            <a:off x="2682875" y="2060575"/>
            <a:ext cx="392737"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AR</a:t>
            </a:r>
          </a:p>
        </p:txBody>
      </p:sp>
      <p:sp>
        <p:nvSpPr>
          <p:cNvPr id="7205" name="Rectangle 36"/>
          <p:cNvSpPr>
            <a:spLocks noChangeArrowheads="1"/>
          </p:cNvSpPr>
          <p:nvPr/>
        </p:nvSpPr>
        <p:spPr bwMode="auto">
          <a:xfrm>
            <a:off x="2711450" y="3709988"/>
            <a:ext cx="941388" cy="222250"/>
          </a:xfrm>
          <a:prstGeom prst="rect">
            <a:avLst/>
          </a:prstGeom>
          <a:noFill/>
          <a:ln w="25400">
            <a:solidFill>
              <a:srgbClr val="000000"/>
            </a:solidFill>
            <a:miter lim="800000"/>
            <a:headEnd/>
            <a:tailEnd/>
          </a:ln>
        </p:spPr>
        <p:txBody>
          <a:bodyPr wrap="none" anchor="ctr"/>
          <a:lstStyle/>
          <a:p>
            <a:endParaRPr lang="en-US" sz="1400"/>
          </a:p>
        </p:txBody>
      </p:sp>
      <p:sp>
        <p:nvSpPr>
          <p:cNvPr id="7206" name="Rectangle 37"/>
          <p:cNvSpPr>
            <a:spLocks noChangeArrowheads="1"/>
          </p:cNvSpPr>
          <p:nvPr/>
        </p:nvSpPr>
        <p:spPr bwMode="auto">
          <a:xfrm>
            <a:off x="2767013" y="3687763"/>
            <a:ext cx="546626"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INPR</a:t>
            </a:r>
          </a:p>
        </p:txBody>
      </p:sp>
      <p:sp>
        <p:nvSpPr>
          <p:cNvPr id="7207" name="Rectangle 38"/>
          <p:cNvSpPr>
            <a:spLocks noChangeArrowheads="1"/>
          </p:cNvSpPr>
          <p:nvPr/>
        </p:nvSpPr>
        <p:spPr bwMode="auto">
          <a:xfrm>
            <a:off x="2282825" y="3486150"/>
            <a:ext cx="274115"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0</a:t>
            </a:r>
          </a:p>
        </p:txBody>
      </p:sp>
      <p:sp>
        <p:nvSpPr>
          <p:cNvPr id="7208" name="Rectangle 39"/>
          <p:cNvSpPr>
            <a:spLocks noChangeArrowheads="1"/>
          </p:cNvSpPr>
          <p:nvPr/>
        </p:nvSpPr>
        <p:spPr bwMode="auto">
          <a:xfrm>
            <a:off x="2595563" y="3486150"/>
            <a:ext cx="274115"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7</a:t>
            </a:r>
          </a:p>
        </p:txBody>
      </p:sp>
      <p:sp>
        <p:nvSpPr>
          <p:cNvPr id="7209" name="Rectangle 40"/>
          <p:cNvSpPr>
            <a:spLocks noChangeArrowheads="1"/>
          </p:cNvSpPr>
          <p:nvPr/>
        </p:nvSpPr>
        <p:spPr bwMode="auto">
          <a:xfrm>
            <a:off x="4410075" y="1439863"/>
            <a:ext cx="2154238" cy="1063625"/>
          </a:xfrm>
          <a:prstGeom prst="rect">
            <a:avLst/>
          </a:prstGeom>
          <a:noFill/>
          <a:ln w="25400">
            <a:solidFill>
              <a:srgbClr val="000000"/>
            </a:solidFill>
            <a:miter lim="800000"/>
            <a:headEnd/>
            <a:tailEnd/>
          </a:ln>
        </p:spPr>
        <p:txBody>
          <a:bodyPr wrap="none" anchor="ctr"/>
          <a:lstStyle/>
          <a:p>
            <a:endParaRPr lang="en-US" sz="1400"/>
          </a:p>
        </p:txBody>
      </p:sp>
      <p:sp>
        <p:nvSpPr>
          <p:cNvPr id="7210" name="Rectangle 41"/>
          <p:cNvSpPr>
            <a:spLocks noChangeArrowheads="1"/>
          </p:cNvSpPr>
          <p:nvPr/>
        </p:nvSpPr>
        <p:spPr bwMode="auto">
          <a:xfrm>
            <a:off x="4964113" y="1663700"/>
            <a:ext cx="821508" cy="4775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Memory</a:t>
            </a:r>
          </a:p>
          <a:p>
            <a:pPr defTabSz="762000" hangingPunct="0">
              <a:lnSpc>
                <a:spcPct val="90000"/>
              </a:lnSpc>
            </a:pPr>
            <a:endParaRPr kumimoji="1" lang="en-US" altLang="ko-KR" sz="1400" b="1">
              <a:solidFill>
                <a:srgbClr val="000000"/>
              </a:solidFill>
              <a:ea typeface="굴림" pitchFamily="50" charset="-127"/>
            </a:endParaRPr>
          </a:p>
        </p:txBody>
      </p:sp>
      <p:sp>
        <p:nvSpPr>
          <p:cNvPr id="7211" name="Rectangle 42"/>
          <p:cNvSpPr>
            <a:spLocks noChangeArrowheads="1"/>
          </p:cNvSpPr>
          <p:nvPr/>
        </p:nvSpPr>
        <p:spPr bwMode="auto">
          <a:xfrm>
            <a:off x="5359400" y="2166938"/>
            <a:ext cx="182808" cy="4775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endParaRPr kumimoji="1" lang="en-US" altLang="ko-KR" sz="1400" b="1">
              <a:solidFill>
                <a:srgbClr val="000000"/>
              </a:solidFill>
              <a:ea typeface="굴림" pitchFamily="50" charset="-127"/>
            </a:endParaRPr>
          </a:p>
          <a:p>
            <a:pPr defTabSz="762000" hangingPunct="0">
              <a:lnSpc>
                <a:spcPct val="90000"/>
              </a:lnSpc>
            </a:pPr>
            <a:endParaRPr kumimoji="1" lang="en-US" altLang="ko-KR" sz="1400" b="1">
              <a:solidFill>
                <a:srgbClr val="000000"/>
              </a:solidFill>
              <a:ea typeface="굴림" pitchFamily="50" charset="-127"/>
            </a:endParaRPr>
          </a:p>
        </p:txBody>
      </p:sp>
      <p:sp>
        <p:nvSpPr>
          <p:cNvPr id="7212" name="Rectangle 43"/>
          <p:cNvSpPr>
            <a:spLocks noChangeArrowheads="1"/>
          </p:cNvSpPr>
          <p:nvPr/>
        </p:nvSpPr>
        <p:spPr bwMode="auto">
          <a:xfrm>
            <a:off x="4965700" y="1957388"/>
            <a:ext cx="892874" cy="28366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4096 x 16</a:t>
            </a:r>
          </a:p>
        </p:txBody>
      </p:sp>
      <p:sp>
        <p:nvSpPr>
          <p:cNvPr id="7213" name="Line 44"/>
          <p:cNvSpPr>
            <a:spLocks noChangeShapeType="1"/>
          </p:cNvSpPr>
          <p:nvPr/>
        </p:nvSpPr>
        <p:spPr bwMode="auto">
          <a:xfrm>
            <a:off x="1171575" y="1200150"/>
            <a:ext cx="0" cy="2943225"/>
          </a:xfrm>
          <a:prstGeom prst="line">
            <a:avLst/>
          </a:prstGeom>
          <a:noFill/>
          <a:ln w="38100" cap="rnd">
            <a:solidFill>
              <a:schemeClr val="tx1"/>
            </a:solidFill>
            <a:prstDash val="sysDot"/>
            <a:round/>
            <a:headEnd/>
            <a:tailEnd/>
          </a:ln>
        </p:spPr>
        <p:txBody>
          <a:bodyPr wrap="none"/>
          <a:lstStyle/>
          <a:p>
            <a:endParaRPr lang="en-US" sz="1400"/>
          </a:p>
        </p:txBody>
      </p:sp>
      <p:sp>
        <p:nvSpPr>
          <p:cNvPr id="7214" name="Line 45"/>
          <p:cNvSpPr>
            <a:spLocks noChangeShapeType="1"/>
          </p:cNvSpPr>
          <p:nvPr/>
        </p:nvSpPr>
        <p:spPr bwMode="auto">
          <a:xfrm rot="-5400000">
            <a:off x="4078288" y="1316038"/>
            <a:ext cx="0" cy="5791200"/>
          </a:xfrm>
          <a:prstGeom prst="line">
            <a:avLst/>
          </a:prstGeom>
          <a:noFill/>
          <a:ln w="38100" cap="rnd">
            <a:solidFill>
              <a:schemeClr val="tx1"/>
            </a:solidFill>
            <a:prstDash val="sysDot"/>
            <a:round/>
            <a:headEnd/>
            <a:tailEnd/>
          </a:ln>
        </p:spPr>
        <p:txBody>
          <a:bodyPr wrap="none"/>
          <a:lstStyle/>
          <a:p>
            <a:endParaRPr lang="en-US" sz="1400"/>
          </a:p>
        </p:txBody>
      </p:sp>
      <p:sp>
        <p:nvSpPr>
          <p:cNvPr id="7215" name="Line 46"/>
          <p:cNvSpPr>
            <a:spLocks noChangeShapeType="1"/>
          </p:cNvSpPr>
          <p:nvPr/>
        </p:nvSpPr>
        <p:spPr bwMode="auto">
          <a:xfrm rot="-5400000">
            <a:off x="2584450" y="-168275"/>
            <a:ext cx="0" cy="2762250"/>
          </a:xfrm>
          <a:prstGeom prst="line">
            <a:avLst/>
          </a:prstGeom>
          <a:noFill/>
          <a:ln w="38100" cap="rnd">
            <a:solidFill>
              <a:schemeClr val="tx1"/>
            </a:solidFill>
            <a:prstDash val="sysDot"/>
            <a:round/>
            <a:headEnd/>
            <a:tailEnd/>
          </a:ln>
        </p:spPr>
        <p:txBody>
          <a:bodyPr wrap="none"/>
          <a:lstStyle/>
          <a:p>
            <a:endParaRPr lang="en-US" sz="1400"/>
          </a:p>
        </p:txBody>
      </p:sp>
      <p:sp>
        <p:nvSpPr>
          <p:cNvPr id="7216" name="Line 47"/>
          <p:cNvSpPr>
            <a:spLocks noChangeShapeType="1"/>
          </p:cNvSpPr>
          <p:nvPr/>
        </p:nvSpPr>
        <p:spPr bwMode="auto">
          <a:xfrm>
            <a:off x="3968750" y="1254125"/>
            <a:ext cx="0" cy="1619250"/>
          </a:xfrm>
          <a:prstGeom prst="line">
            <a:avLst/>
          </a:prstGeom>
          <a:noFill/>
          <a:ln w="38100" cap="rnd">
            <a:solidFill>
              <a:schemeClr val="tx1"/>
            </a:solidFill>
            <a:prstDash val="sysDot"/>
            <a:round/>
            <a:headEnd/>
            <a:tailEnd/>
          </a:ln>
        </p:spPr>
        <p:txBody>
          <a:bodyPr wrap="none"/>
          <a:lstStyle/>
          <a:p>
            <a:endParaRPr lang="en-US" sz="1400"/>
          </a:p>
        </p:txBody>
      </p:sp>
      <p:sp>
        <p:nvSpPr>
          <p:cNvPr id="7217" name="Line 48"/>
          <p:cNvSpPr>
            <a:spLocks noChangeShapeType="1"/>
          </p:cNvSpPr>
          <p:nvPr/>
        </p:nvSpPr>
        <p:spPr bwMode="auto">
          <a:xfrm rot="-5400000">
            <a:off x="5456238" y="1417638"/>
            <a:ext cx="0" cy="2933700"/>
          </a:xfrm>
          <a:prstGeom prst="line">
            <a:avLst/>
          </a:prstGeom>
          <a:noFill/>
          <a:ln w="38100" cap="rnd">
            <a:solidFill>
              <a:schemeClr val="tx1"/>
            </a:solidFill>
            <a:prstDash val="sysDot"/>
            <a:round/>
            <a:headEnd/>
            <a:tailEnd/>
          </a:ln>
        </p:spPr>
        <p:txBody>
          <a:bodyPr wrap="none"/>
          <a:lstStyle/>
          <a:p>
            <a:endParaRPr lang="en-US" sz="1400"/>
          </a:p>
        </p:txBody>
      </p:sp>
      <p:sp>
        <p:nvSpPr>
          <p:cNvPr id="7218" name="Line 49"/>
          <p:cNvSpPr>
            <a:spLocks noChangeShapeType="1"/>
          </p:cNvSpPr>
          <p:nvPr/>
        </p:nvSpPr>
        <p:spPr bwMode="auto">
          <a:xfrm>
            <a:off x="6940550" y="2892425"/>
            <a:ext cx="0" cy="1228725"/>
          </a:xfrm>
          <a:prstGeom prst="line">
            <a:avLst/>
          </a:prstGeom>
          <a:noFill/>
          <a:ln w="38100" cap="rnd">
            <a:solidFill>
              <a:schemeClr val="tx1"/>
            </a:solidFill>
            <a:prstDash val="sysDot"/>
            <a:round/>
            <a:headEnd/>
            <a:tailEnd/>
          </a:ln>
        </p:spPr>
        <p:txBody>
          <a:bodyPr wrap="none"/>
          <a:lstStyle/>
          <a:p>
            <a:endParaRPr lang="en-US" sz="1400"/>
          </a:p>
        </p:txBody>
      </p:sp>
      <p:sp>
        <p:nvSpPr>
          <p:cNvPr id="7219" name="Text Box 50"/>
          <p:cNvSpPr txBox="1">
            <a:spLocks noChangeArrowheads="1"/>
          </p:cNvSpPr>
          <p:nvPr/>
        </p:nvSpPr>
        <p:spPr bwMode="auto">
          <a:xfrm>
            <a:off x="6927850" y="2676525"/>
            <a:ext cx="492443" cy="286232"/>
          </a:xfrm>
          <a:prstGeom prst="rect">
            <a:avLst/>
          </a:prstGeom>
          <a:noFill/>
          <a:ln w="9525">
            <a:noFill/>
            <a:miter lim="800000"/>
            <a:headEnd/>
            <a:tailEnd/>
          </a:ln>
        </p:spPr>
        <p:txBody>
          <a:bodyPr wrap="none">
            <a:spAutoFit/>
          </a:bodyPr>
          <a:lstStyle/>
          <a:p>
            <a:pPr eaLnBrk="0" hangingPunct="0">
              <a:lnSpc>
                <a:spcPct val="90000"/>
              </a:lnSpc>
            </a:pPr>
            <a:r>
              <a:rPr kumimoji="1" lang="en-US" altLang="ko-KR" sz="1400" b="1">
                <a:ea typeface="굴림" pitchFamily="50" charset="-127"/>
              </a:rPr>
              <a:t>CPU</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ko-KR" sz="3600" b="1" dirty="0">
                <a:solidFill>
                  <a:srgbClr val="FF0000"/>
                </a:solidFill>
                <a:ea typeface="굴림" pitchFamily="50" charset="-127"/>
              </a:rPr>
              <a:t>Basic Computer  Registers (</a:t>
            </a:r>
            <a:r>
              <a:rPr lang="en-US" altLang="ko-KR" sz="3600" b="1" dirty="0" err="1">
                <a:solidFill>
                  <a:srgbClr val="FF0000"/>
                </a:solidFill>
                <a:ea typeface="굴림" pitchFamily="50" charset="-127"/>
              </a:rPr>
              <a:t>contd</a:t>
            </a:r>
            <a:r>
              <a:rPr lang="en-US" altLang="ko-KR" sz="3600" b="1" dirty="0">
                <a:solidFill>
                  <a:srgbClr val="FF0000"/>
                </a:solidFill>
                <a:ea typeface="굴림" pitchFamily="50" charset="-127"/>
              </a:rPr>
              <a:t>…)</a:t>
            </a:r>
            <a:endParaRPr lang="en-US" sz="3600" dirty="0"/>
          </a:p>
        </p:txBody>
      </p:sp>
      <p:sp>
        <p:nvSpPr>
          <p:cNvPr id="4" name="Rectangle 5"/>
          <p:cNvSpPr>
            <a:spLocks noGrp="1" noChangeArrowheads="1"/>
          </p:cNvSpPr>
          <p:nvPr>
            <p:ph idx="1"/>
          </p:nvPr>
        </p:nvSpPr>
        <p:spPr bwMode="auto">
          <a:xfrm>
            <a:off x="0" y="1600200"/>
            <a:ext cx="9143999" cy="3650423"/>
          </a:xfrm>
          <a:prstGeom prst="rect">
            <a:avLst/>
          </a:prstGeom>
          <a:noFill/>
          <a:ln w="12700">
            <a:noFill/>
            <a:miter lim="800000"/>
            <a:headEnd/>
            <a:tailEnd/>
          </a:ln>
        </p:spPr>
        <p:txBody>
          <a:bodyPr wrap="square" lIns="90488" tIns="44450" rIns="90488" bIns="44450">
            <a:spAutoFit/>
          </a:bodyPr>
          <a:lstStyle/>
          <a:p>
            <a:pPr marL="571500" lvl="1" defTabSz="762000" eaLnBrk="0" hangingPunct="0">
              <a:lnSpc>
                <a:spcPct val="91000"/>
              </a:lnSpc>
              <a:spcBef>
                <a:spcPct val="18000"/>
              </a:spcBef>
            </a:pPr>
            <a:r>
              <a:rPr kumimoji="1" lang="en-US" altLang="ko-KR" sz="2400" b="1" dirty="0">
                <a:ea typeface="굴림" pitchFamily="50" charset="-127"/>
              </a:rPr>
              <a:t>DR           16        Data Register		Holds memory operand</a:t>
            </a:r>
          </a:p>
          <a:p>
            <a:pPr marL="571500" lvl="1" defTabSz="762000" eaLnBrk="0" hangingPunct="0">
              <a:lnSpc>
                <a:spcPct val="91000"/>
              </a:lnSpc>
              <a:spcBef>
                <a:spcPct val="18000"/>
              </a:spcBef>
            </a:pPr>
            <a:r>
              <a:rPr kumimoji="1" lang="en-US" altLang="ko-KR" sz="2400" b="1" dirty="0">
                <a:ea typeface="굴림" pitchFamily="50" charset="-127"/>
              </a:rPr>
              <a:t>AR           12        Address Register          Holds address for memory</a:t>
            </a:r>
          </a:p>
          <a:p>
            <a:pPr marL="571500" lvl="1" defTabSz="762000" eaLnBrk="0" hangingPunct="0">
              <a:lnSpc>
                <a:spcPct val="91000"/>
              </a:lnSpc>
              <a:spcBef>
                <a:spcPct val="18000"/>
              </a:spcBef>
            </a:pPr>
            <a:r>
              <a:rPr kumimoji="1" lang="en-US" altLang="ko-KR" sz="2400" b="1" dirty="0">
                <a:ea typeface="굴림" pitchFamily="50" charset="-127"/>
              </a:rPr>
              <a:t>AC           16        Accumulator	 	Processor register</a:t>
            </a:r>
          </a:p>
          <a:p>
            <a:pPr marL="571500" lvl="1" defTabSz="762000" eaLnBrk="0" hangingPunct="0">
              <a:lnSpc>
                <a:spcPct val="91000"/>
              </a:lnSpc>
              <a:spcBef>
                <a:spcPct val="18000"/>
              </a:spcBef>
            </a:pPr>
            <a:r>
              <a:rPr kumimoji="1" lang="en-US" altLang="ko-KR" sz="2400" b="1" dirty="0">
                <a:ea typeface="굴림" pitchFamily="50" charset="-127"/>
              </a:rPr>
              <a:t>IR	  16        Instruction Register     Holds instruction  code</a:t>
            </a:r>
          </a:p>
          <a:p>
            <a:pPr marL="571500" lvl="1" defTabSz="762000" eaLnBrk="0" hangingPunct="0">
              <a:lnSpc>
                <a:spcPct val="91000"/>
              </a:lnSpc>
              <a:spcBef>
                <a:spcPct val="18000"/>
              </a:spcBef>
            </a:pPr>
            <a:r>
              <a:rPr kumimoji="1" lang="en-US" altLang="ko-KR" sz="2400" b="1" dirty="0">
                <a:ea typeface="굴림" pitchFamily="50" charset="-127"/>
              </a:rPr>
              <a:t>PC           12        Program Counter	Holds address of instruction</a:t>
            </a:r>
          </a:p>
          <a:p>
            <a:pPr marL="571500" lvl="1" defTabSz="762000" eaLnBrk="0" hangingPunct="0">
              <a:lnSpc>
                <a:spcPct val="91000"/>
              </a:lnSpc>
              <a:spcBef>
                <a:spcPct val="18000"/>
              </a:spcBef>
            </a:pPr>
            <a:r>
              <a:rPr kumimoji="1" lang="en-US" altLang="ko-KR" sz="2400" b="1" dirty="0">
                <a:ea typeface="굴림" pitchFamily="50" charset="-127"/>
              </a:rPr>
              <a:t>TR           16        Temporary Register     Holds temporary data</a:t>
            </a:r>
          </a:p>
          <a:p>
            <a:pPr marL="571500" lvl="1" defTabSz="762000" eaLnBrk="0" hangingPunct="0">
              <a:lnSpc>
                <a:spcPct val="91000"/>
              </a:lnSpc>
              <a:spcBef>
                <a:spcPct val="18000"/>
              </a:spcBef>
            </a:pPr>
            <a:r>
              <a:rPr kumimoji="1" lang="en-US" altLang="ko-KR" sz="2400" b="1" dirty="0">
                <a:ea typeface="굴림" pitchFamily="50" charset="-127"/>
              </a:rPr>
              <a:t>INPR         8         Input Register              Holds input character</a:t>
            </a:r>
          </a:p>
          <a:p>
            <a:pPr marL="571500" lvl="1" defTabSz="762000" eaLnBrk="0" hangingPunct="0">
              <a:lnSpc>
                <a:spcPct val="91000"/>
              </a:lnSpc>
              <a:spcBef>
                <a:spcPct val="18000"/>
              </a:spcBef>
            </a:pPr>
            <a:r>
              <a:rPr kumimoji="1" lang="en-US" altLang="ko-KR" sz="2400" b="1" dirty="0">
                <a:ea typeface="굴림" pitchFamily="50" charset="-127"/>
              </a:rPr>
              <a:t>OUTR       8	    Output Register           Holds output character</a:t>
            </a:r>
          </a:p>
          <a:p>
            <a:pPr defTabSz="762000" eaLnBrk="0" latinLnBrk="1" hangingPunct="0">
              <a:lnSpc>
                <a:spcPct val="90000"/>
              </a:lnSpc>
            </a:pPr>
            <a:endParaRPr kumimoji="1" lang="en-US" altLang="ko-KR" sz="2400" b="1" dirty="0">
              <a:ea typeface="굴림" pitchFamily="50" charset="-127"/>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76</a:t>
            </a:fld>
            <a:endParaRPr lang="en-US"/>
          </a:p>
        </p:txBody>
      </p:sp>
      <p:sp>
        <p:nvSpPr>
          <p:cNvPr id="6" name="Footer Placeholder 5"/>
          <p:cNvSpPr>
            <a:spLocks noGrp="1"/>
          </p:cNvSpPr>
          <p:nvPr>
            <p:ph type="ftr" sz="quarter" idx="11"/>
          </p:nvPr>
        </p:nvSpPr>
        <p:spPr/>
        <p:txBody>
          <a:bodyPr/>
          <a:lstStyle/>
          <a:p>
            <a:r>
              <a:rPr lang="en-US"/>
              <a:t>Computer Architecture BCA 203 by Ruby Dahiya</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p>
            <a:r>
              <a:rPr lang="en-US"/>
              <a:t>Computer Architecture BCA 203 by Ruby Dahiya</a:t>
            </a:r>
          </a:p>
        </p:txBody>
      </p:sp>
      <p:sp>
        <p:nvSpPr>
          <p:cNvPr id="8195" name="Slide Number Placeholder 5"/>
          <p:cNvSpPr>
            <a:spLocks noGrp="1"/>
          </p:cNvSpPr>
          <p:nvPr>
            <p:ph type="sldNum" sz="quarter" idx="12"/>
          </p:nvPr>
        </p:nvSpPr>
        <p:spPr>
          <a:noFill/>
        </p:spPr>
        <p:txBody>
          <a:bodyPr/>
          <a:lstStyle/>
          <a:p>
            <a:fld id="{667C1FCB-0273-41F6-92C6-DD5E9E7D1646}" type="slidenum">
              <a:rPr lang="en-US"/>
              <a:pPr/>
              <a:t>77</a:t>
            </a:fld>
            <a:endParaRPr lang="en-US"/>
          </a:p>
        </p:txBody>
      </p:sp>
      <p:sp>
        <p:nvSpPr>
          <p:cNvPr id="8196" name="Rectangle 2"/>
          <p:cNvSpPr>
            <a:spLocks noGrp="1" noChangeArrowheads="1"/>
          </p:cNvSpPr>
          <p:nvPr>
            <p:ph type="title"/>
          </p:nvPr>
        </p:nvSpPr>
        <p:spPr>
          <a:xfrm>
            <a:off x="2044700" y="228600"/>
            <a:ext cx="3818353" cy="534698"/>
          </a:xfrm>
          <a:noFill/>
        </p:spPr>
        <p:txBody>
          <a:bodyPr wrap="none" lIns="63500" tIns="25400" rIns="63500" bIns="25400" anchor="t">
            <a:spAutoFit/>
          </a:bodyPr>
          <a:lstStyle/>
          <a:p>
            <a:pPr eaLnBrk="1" hangingPunct="1">
              <a:lnSpc>
                <a:spcPct val="87000"/>
              </a:lnSpc>
            </a:pPr>
            <a:r>
              <a:rPr lang="en-US" altLang="ko-KR" sz="3600" b="1" dirty="0">
                <a:solidFill>
                  <a:srgbClr val="FF0000"/>
                </a:solidFill>
                <a:ea typeface="굴림" pitchFamily="50" charset="-127"/>
              </a:rPr>
              <a:t>Processor Registers</a:t>
            </a:r>
          </a:p>
        </p:txBody>
      </p:sp>
      <p:sp>
        <p:nvSpPr>
          <p:cNvPr id="8198" name="Rectangle 4"/>
          <p:cNvSpPr>
            <a:spLocks noGrp="1" noChangeArrowheads="1"/>
          </p:cNvSpPr>
          <p:nvPr>
            <p:ph type="body" idx="1"/>
          </p:nvPr>
        </p:nvSpPr>
        <p:spPr>
          <a:xfrm>
            <a:off x="381000" y="685800"/>
            <a:ext cx="8115300" cy="5378450"/>
          </a:xfrm>
          <a:noFill/>
        </p:spPr>
        <p:txBody>
          <a:bodyPr/>
          <a:lstStyle/>
          <a:p>
            <a:pPr eaLnBrk="1" hangingPunct="1"/>
            <a:r>
              <a:rPr lang="en-US" altLang="ko-KR" sz="2400" dirty="0">
                <a:latin typeface="Times New Roman" pitchFamily="18" charset="0"/>
                <a:ea typeface="굴림" pitchFamily="50" charset="-127"/>
                <a:cs typeface="Times New Roman" pitchFamily="18" charset="0"/>
              </a:rPr>
              <a:t>A processor has many registers to hold instructions, addresses, data, etc</a:t>
            </a:r>
          </a:p>
          <a:p>
            <a:pPr eaLnBrk="1" hangingPunct="1"/>
            <a:r>
              <a:rPr lang="en-US" altLang="ko-KR" sz="2400" dirty="0">
                <a:latin typeface="Times New Roman" pitchFamily="18" charset="0"/>
                <a:ea typeface="굴림" pitchFamily="50" charset="-127"/>
                <a:cs typeface="Times New Roman" pitchFamily="18" charset="0"/>
              </a:rPr>
              <a:t>The processor has a register, the </a:t>
            </a:r>
            <a:r>
              <a:rPr lang="en-US" altLang="ko-KR" sz="2400" i="1" dirty="0">
                <a:latin typeface="Times New Roman" pitchFamily="18" charset="0"/>
                <a:ea typeface="굴림" pitchFamily="50" charset="-127"/>
                <a:cs typeface="Times New Roman" pitchFamily="18" charset="0"/>
              </a:rPr>
              <a:t>Program Counter</a:t>
            </a:r>
            <a:r>
              <a:rPr lang="en-US" altLang="ko-KR" sz="2400" dirty="0">
                <a:latin typeface="Times New Roman" pitchFamily="18" charset="0"/>
                <a:ea typeface="굴림" pitchFamily="50" charset="-127"/>
                <a:cs typeface="Times New Roman" pitchFamily="18" charset="0"/>
              </a:rPr>
              <a:t> (</a:t>
            </a:r>
            <a:r>
              <a:rPr lang="en-US" altLang="ko-KR" sz="2400" dirty="0">
                <a:solidFill>
                  <a:schemeClr val="tx2"/>
                </a:solidFill>
                <a:latin typeface="Times New Roman" pitchFamily="18" charset="0"/>
                <a:ea typeface="굴림" pitchFamily="50" charset="-127"/>
                <a:cs typeface="Times New Roman" pitchFamily="18" charset="0"/>
              </a:rPr>
              <a:t>PC</a:t>
            </a:r>
            <a:r>
              <a:rPr lang="en-US" altLang="ko-KR" sz="2400" dirty="0">
                <a:latin typeface="Times New Roman" pitchFamily="18" charset="0"/>
                <a:ea typeface="굴림" pitchFamily="50" charset="-127"/>
                <a:cs typeface="Times New Roman" pitchFamily="18" charset="0"/>
              </a:rPr>
              <a:t>) that holds the memory address of the next instruction to get</a:t>
            </a:r>
          </a:p>
          <a:p>
            <a:pPr lvl="1" eaLnBrk="1" hangingPunct="1"/>
            <a:r>
              <a:rPr lang="en-US" altLang="ko-KR" sz="2400" dirty="0">
                <a:latin typeface="Times New Roman" pitchFamily="18" charset="0"/>
                <a:ea typeface="굴림" pitchFamily="50" charset="-127"/>
                <a:cs typeface="Times New Roman" pitchFamily="18" charset="0"/>
              </a:rPr>
              <a:t>Since the memory in the Basic Computer only has 4096 locations, the PC only needs 12 bits</a:t>
            </a:r>
          </a:p>
          <a:p>
            <a:pPr eaLnBrk="1" hangingPunct="1"/>
            <a:r>
              <a:rPr lang="en-US" altLang="ko-KR" sz="2400" dirty="0">
                <a:latin typeface="Times New Roman" pitchFamily="18" charset="0"/>
                <a:ea typeface="굴림" pitchFamily="50" charset="-127"/>
                <a:cs typeface="Times New Roman" pitchFamily="18" charset="0"/>
              </a:rPr>
              <a:t> The </a:t>
            </a:r>
            <a:r>
              <a:rPr lang="en-US" altLang="ko-KR" sz="2400" i="1" dirty="0">
                <a:latin typeface="Times New Roman" pitchFamily="18" charset="0"/>
                <a:ea typeface="굴림" pitchFamily="50" charset="-127"/>
                <a:cs typeface="Times New Roman" pitchFamily="18" charset="0"/>
              </a:rPr>
              <a:t>Address Register</a:t>
            </a:r>
            <a:r>
              <a:rPr lang="en-US" altLang="ko-KR" sz="2400" dirty="0">
                <a:latin typeface="Times New Roman" pitchFamily="18" charset="0"/>
                <a:ea typeface="굴림" pitchFamily="50" charset="-127"/>
                <a:cs typeface="Times New Roman" pitchFamily="18" charset="0"/>
              </a:rPr>
              <a:t> (</a:t>
            </a:r>
            <a:r>
              <a:rPr lang="en-US" altLang="ko-KR" sz="2400" dirty="0">
                <a:solidFill>
                  <a:schemeClr val="tx2"/>
                </a:solidFill>
                <a:latin typeface="Times New Roman" pitchFamily="18" charset="0"/>
                <a:ea typeface="굴림" pitchFamily="50" charset="-127"/>
                <a:cs typeface="Times New Roman" pitchFamily="18" charset="0"/>
              </a:rPr>
              <a:t>AR</a:t>
            </a:r>
            <a:r>
              <a:rPr lang="en-US" altLang="ko-KR" sz="2400" dirty="0">
                <a:latin typeface="Times New Roman" pitchFamily="18" charset="0"/>
                <a:ea typeface="굴림" pitchFamily="50" charset="-127"/>
                <a:cs typeface="Times New Roman" pitchFamily="18" charset="0"/>
              </a:rPr>
              <a:t>) is a 12 bit register in the Basic Computer to hold the memory address</a:t>
            </a:r>
          </a:p>
          <a:p>
            <a:pPr eaLnBrk="1" hangingPunct="1"/>
            <a:r>
              <a:rPr lang="en-US" altLang="ko-KR" sz="2400" dirty="0">
                <a:latin typeface="Times New Roman" pitchFamily="18" charset="0"/>
                <a:ea typeface="굴림" pitchFamily="50" charset="-127"/>
                <a:cs typeface="Times New Roman" pitchFamily="18" charset="0"/>
              </a:rPr>
              <a:t>When an operand is found, using either direct or indirect addressing, it is placed in the </a:t>
            </a:r>
            <a:r>
              <a:rPr lang="en-US" altLang="ko-KR" sz="2400" i="1" dirty="0">
                <a:latin typeface="Times New Roman" pitchFamily="18" charset="0"/>
                <a:ea typeface="굴림" pitchFamily="50" charset="-127"/>
                <a:cs typeface="Times New Roman" pitchFamily="18" charset="0"/>
              </a:rPr>
              <a:t>Data Register</a:t>
            </a:r>
            <a:r>
              <a:rPr lang="en-US" altLang="ko-KR" sz="2400" dirty="0">
                <a:latin typeface="Times New Roman" pitchFamily="18" charset="0"/>
                <a:ea typeface="굴림" pitchFamily="50" charset="-127"/>
                <a:cs typeface="Times New Roman" pitchFamily="18" charset="0"/>
              </a:rPr>
              <a:t> (</a:t>
            </a:r>
            <a:r>
              <a:rPr lang="en-US" altLang="ko-KR" sz="2400" dirty="0">
                <a:solidFill>
                  <a:schemeClr val="tx2"/>
                </a:solidFill>
                <a:latin typeface="Times New Roman" pitchFamily="18" charset="0"/>
                <a:ea typeface="굴림" pitchFamily="50" charset="-127"/>
                <a:cs typeface="Times New Roman" pitchFamily="18" charset="0"/>
              </a:rPr>
              <a:t>DR</a:t>
            </a:r>
            <a:r>
              <a:rPr lang="en-US" altLang="ko-KR" sz="2400" dirty="0">
                <a:latin typeface="Times New Roman" pitchFamily="18" charset="0"/>
                <a:ea typeface="굴림" pitchFamily="50" charset="-127"/>
                <a:cs typeface="Times New Roman" pitchFamily="18" charset="0"/>
              </a:rPr>
              <a:t>). The processor then uses this value as data for its operation</a:t>
            </a:r>
          </a:p>
          <a:p>
            <a:pPr eaLnBrk="1" hangingPunct="1"/>
            <a:r>
              <a:rPr lang="en-US" altLang="ko-KR" sz="2400" dirty="0">
                <a:latin typeface="Times New Roman" pitchFamily="18" charset="0"/>
                <a:ea typeface="굴림" pitchFamily="50" charset="-127"/>
                <a:cs typeface="Times New Roman" pitchFamily="18" charset="0"/>
              </a:rPr>
              <a:t>The Basic Computer has a single </a:t>
            </a:r>
            <a:r>
              <a:rPr lang="en-US" altLang="ko-KR" sz="2400" i="1" dirty="0">
                <a:latin typeface="Times New Roman" pitchFamily="18" charset="0"/>
                <a:ea typeface="굴림" pitchFamily="50" charset="-127"/>
                <a:cs typeface="Times New Roman" pitchFamily="18" charset="0"/>
              </a:rPr>
              <a:t>general purpose register</a:t>
            </a:r>
            <a:r>
              <a:rPr lang="en-US" altLang="ko-KR" sz="2400" dirty="0">
                <a:latin typeface="Times New Roman" pitchFamily="18" charset="0"/>
                <a:ea typeface="굴림" pitchFamily="50" charset="-127"/>
                <a:cs typeface="Times New Roman" pitchFamily="18" charset="0"/>
              </a:rPr>
              <a:t> – the </a:t>
            </a:r>
            <a:r>
              <a:rPr lang="en-US" altLang="ko-KR" sz="2400" i="1" dirty="0">
                <a:latin typeface="Times New Roman" pitchFamily="18" charset="0"/>
                <a:ea typeface="굴림" pitchFamily="50" charset="-127"/>
                <a:cs typeface="Times New Roman" pitchFamily="18" charset="0"/>
              </a:rPr>
              <a:t>Accumulator</a:t>
            </a:r>
            <a:r>
              <a:rPr lang="en-US" altLang="ko-KR" sz="2400" dirty="0">
                <a:latin typeface="Times New Roman" pitchFamily="18" charset="0"/>
                <a:ea typeface="굴림" pitchFamily="50" charset="-127"/>
                <a:cs typeface="Times New Roman" pitchFamily="18" charset="0"/>
              </a:rPr>
              <a:t> (</a:t>
            </a:r>
            <a:r>
              <a:rPr lang="en-US" altLang="ko-KR" sz="2400" dirty="0">
                <a:solidFill>
                  <a:schemeClr val="tx2"/>
                </a:solidFill>
                <a:latin typeface="Times New Roman" pitchFamily="18" charset="0"/>
                <a:ea typeface="굴림" pitchFamily="50" charset="-127"/>
                <a:cs typeface="Times New Roman" pitchFamily="18" charset="0"/>
              </a:rPr>
              <a:t>AC</a:t>
            </a:r>
            <a:r>
              <a:rPr lang="en-US" altLang="ko-KR" sz="2400" dirty="0">
                <a:latin typeface="Times New Roman" pitchFamily="18" charset="0"/>
                <a:ea typeface="굴림" pitchFamily="50" charset="-127"/>
                <a:cs typeface="Times New Roman" pitchFamily="18" charset="0"/>
              </a:rPr>
              <a:t>)</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p:spPr>
        <p:txBody>
          <a:bodyPr/>
          <a:lstStyle/>
          <a:p>
            <a:r>
              <a:rPr lang="en-US"/>
              <a:t>Computer Architecture BCA 203 by Ruby Dahiya</a:t>
            </a:r>
          </a:p>
        </p:txBody>
      </p:sp>
      <p:sp>
        <p:nvSpPr>
          <p:cNvPr id="9219" name="Slide Number Placeholder 5"/>
          <p:cNvSpPr>
            <a:spLocks noGrp="1"/>
          </p:cNvSpPr>
          <p:nvPr>
            <p:ph type="sldNum" sz="quarter" idx="12"/>
          </p:nvPr>
        </p:nvSpPr>
        <p:spPr>
          <a:noFill/>
        </p:spPr>
        <p:txBody>
          <a:bodyPr/>
          <a:lstStyle/>
          <a:p>
            <a:fld id="{C730907C-E99F-4F5F-ADC8-96595A5714F8}" type="slidenum">
              <a:rPr lang="en-US"/>
              <a:pPr/>
              <a:t>78</a:t>
            </a:fld>
            <a:endParaRPr lang="en-US"/>
          </a:p>
        </p:txBody>
      </p:sp>
      <p:sp>
        <p:nvSpPr>
          <p:cNvPr id="9221" name="Rectangle 4"/>
          <p:cNvSpPr>
            <a:spLocks noGrp="1" noChangeArrowheads="1"/>
          </p:cNvSpPr>
          <p:nvPr>
            <p:ph type="body" idx="1"/>
          </p:nvPr>
        </p:nvSpPr>
        <p:spPr>
          <a:xfrm>
            <a:off x="381000" y="609600"/>
            <a:ext cx="8401050" cy="5378450"/>
          </a:xfrm>
          <a:noFill/>
        </p:spPr>
        <p:txBody>
          <a:bodyPr/>
          <a:lstStyle/>
          <a:p>
            <a:pPr eaLnBrk="1" hangingPunct="1"/>
            <a:r>
              <a:rPr lang="en-US" altLang="ko-KR" sz="2400">
                <a:latin typeface="Times New Roman" pitchFamily="18" charset="0"/>
                <a:ea typeface="굴림" pitchFamily="50" charset="-127"/>
              </a:rPr>
              <a:t>The significance of a general purpose register is that it can be referred to in instructions</a:t>
            </a:r>
          </a:p>
          <a:p>
            <a:pPr lvl="1" eaLnBrk="1" hangingPunct="1"/>
            <a:r>
              <a:rPr lang="en-US" altLang="ko-KR" sz="2400">
                <a:latin typeface="Times New Roman" pitchFamily="18" charset="0"/>
                <a:ea typeface="굴림" pitchFamily="50" charset="-127"/>
              </a:rPr>
              <a:t>e.g. load AC with the contents of a specific memory location; store the contents of AC into a specified memory location</a:t>
            </a:r>
          </a:p>
          <a:p>
            <a:pPr eaLnBrk="1" hangingPunct="1"/>
            <a:r>
              <a:rPr lang="en-US" altLang="ko-KR" sz="2400">
                <a:latin typeface="Times New Roman" pitchFamily="18" charset="0"/>
                <a:ea typeface="굴림" pitchFamily="50" charset="-127"/>
              </a:rPr>
              <a:t>Often a processor will need a scratch register to store intermediate results or other temporary data; in the Basic Computer this is the </a:t>
            </a:r>
            <a:r>
              <a:rPr lang="en-US" altLang="ko-KR" sz="2400" i="1">
                <a:latin typeface="Times New Roman" pitchFamily="18" charset="0"/>
                <a:ea typeface="굴림" pitchFamily="50" charset="-127"/>
              </a:rPr>
              <a:t>Temporary Register</a:t>
            </a:r>
            <a:r>
              <a:rPr lang="en-US" altLang="ko-KR" sz="2400">
                <a:latin typeface="Times New Roman" pitchFamily="18" charset="0"/>
                <a:ea typeface="굴림" pitchFamily="50" charset="-127"/>
              </a:rPr>
              <a:t> (</a:t>
            </a:r>
            <a:r>
              <a:rPr lang="en-US" altLang="ko-KR" sz="2400">
                <a:solidFill>
                  <a:schemeClr val="tx2"/>
                </a:solidFill>
                <a:latin typeface="Times New Roman" pitchFamily="18" charset="0"/>
                <a:ea typeface="굴림" pitchFamily="50" charset="-127"/>
              </a:rPr>
              <a:t>TR</a:t>
            </a:r>
            <a:r>
              <a:rPr lang="en-US" altLang="ko-KR" sz="2400">
                <a:latin typeface="Times New Roman" pitchFamily="18" charset="0"/>
                <a:ea typeface="굴림" pitchFamily="50" charset="-127"/>
              </a:rPr>
              <a:t>)</a:t>
            </a:r>
            <a:endParaRPr lang="en-US" altLang="ko-KR" sz="2800">
              <a:latin typeface="Times New Roman" pitchFamily="18" charset="0"/>
              <a:ea typeface="굴림" pitchFamily="50" charset="-127"/>
            </a:endParaRPr>
          </a:p>
          <a:p>
            <a:pPr eaLnBrk="1" hangingPunct="1"/>
            <a:r>
              <a:rPr lang="en-US" altLang="ko-KR" sz="2400">
                <a:latin typeface="Times New Roman" pitchFamily="18" charset="0"/>
                <a:ea typeface="굴림" pitchFamily="50" charset="-127"/>
              </a:rPr>
              <a:t>The </a:t>
            </a:r>
            <a:r>
              <a:rPr lang="en-US" altLang="ko-KR" sz="2400" i="1">
                <a:latin typeface="Times New Roman" pitchFamily="18" charset="0"/>
                <a:ea typeface="굴림" pitchFamily="50" charset="-127"/>
              </a:rPr>
              <a:t>Input Register</a:t>
            </a:r>
            <a:r>
              <a:rPr lang="en-US" altLang="ko-KR" sz="2400">
                <a:latin typeface="Times New Roman" pitchFamily="18" charset="0"/>
                <a:ea typeface="굴림" pitchFamily="50" charset="-127"/>
              </a:rPr>
              <a:t> (</a:t>
            </a:r>
            <a:r>
              <a:rPr lang="en-US" altLang="ko-KR" sz="2400">
                <a:solidFill>
                  <a:schemeClr val="tx2"/>
                </a:solidFill>
                <a:latin typeface="Times New Roman" pitchFamily="18" charset="0"/>
                <a:ea typeface="굴림" pitchFamily="50" charset="-127"/>
              </a:rPr>
              <a:t>INPR</a:t>
            </a:r>
            <a:r>
              <a:rPr lang="en-US" altLang="ko-KR" sz="2400">
                <a:latin typeface="Times New Roman" pitchFamily="18" charset="0"/>
                <a:ea typeface="굴림" pitchFamily="50" charset="-127"/>
              </a:rPr>
              <a:t>) holds an 8 bit character received from an input device</a:t>
            </a:r>
          </a:p>
          <a:p>
            <a:pPr eaLnBrk="1" hangingPunct="1"/>
            <a:r>
              <a:rPr lang="en-US" altLang="ko-KR" sz="2400">
                <a:latin typeface="Times New Roman" pitchFamily="18" charset="0"/>
                <a:ea typeface="굴림" pitchFamily="50" charset="-127"/>
              </a:rPr>
              <a:t>The </a:t>
            </a:r>
            <a:r>
              <a:rPr lang="en-US" altLang="ko-KR" sz="2400" i="1">
                <a:latin typeface="Times New Roman" pitchFamily="18" charset="0"/>
                <a:ea typeface="굴림" pitchFamily="50" charset="-127"/>
              </a:rPr>
              <a:t>Output Register</a:t>
            </a:r>
            <a:r>
              <a:rPr lang="en-US" altLang="ko-KR" sz="2400">
                <a:latin typeface="Times New Roman" pitchFamily="18" charset="0"/>
                <a:ea typeface="굴림" pitchFamily="50" charset="-127"/>
              </a:rPr>
              <a:t> (</a:t>
            </a:r>
            <a:r>
              <a:rPr lang="en-US" altLang="ko-KR" sz="2400">
                <a:solidFill>
                  <a:schemeClr val="tx2"/>
                </a:solidFill>
                <a:latin typeface="Times New Roman" pitchFamily="18" charset="0"/>
                <a:ea typeface="굴림" pitchFamily="50" charset="-127"/>
              </a:rPr>
              <a:t>OUTR</a:t>
            </a:r>
            <a:r>
              <a:rPr lang="en-US" altLang="ko-KR" sz="2400">
                <a:latin typeface="Times New Roman" pitchFamily="18" charset="0"/>
                <a:ea typeface="굴림" pitchFamily="50" charset="-127"/>
              </a:rPr>
              <a:t>) holds an 8 bit character to be send to an output device</a:t>
            </a:r>
          </a:p>
        </p:txBody>
      </p:sp>
      <p:sp>
        <p:nvSpPr>
          <p:cNvPr id="9222" name="Rectangle 5"/>
          <p:cNvSpPr>
            <a:spLocks noGrp="1" noChangeArrowheads="1"/>
          </p:cNvSpPr>
          <p:nvPr>
            <p:ph type="title"/>
          </p:nvPr>
        </p:nvSpPr>
        <p:spPr>
          <a:xfrm>
            <a:off x="533400" y="0"/>
            <a:ext cx="8153400" cy="200025"/>
          </a:xfrm>
        </p:spPr>
        <p:txBody>
          <a:bodyPr>
            <a:normAutofit fontScale="90000"/>
          </a:bodyPr>
          <a:lstStyle/>
          <a:p>
            <a:pPr eaLnBrk="1" hangingPunct="1"/>
            <a:endParaRPr lang="en-US" sz="4000" dirty="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p:spPr>
        <p:txBody>
          <a:bodyPr/>
          <a:lstStyle/>
          <a:p>
            <a:r>
              <a:rPr lang="en-US"/>
              <a:t>Computer Architecture BCA 203 by Ruby Dahiya</a:t>
            </a:r>
          </a:p>
        </p:txBody>
      </p:sp>
      <p:sp>
        <p:nvSpPr>
          <p:cNvPr id="10243" name="Slide Number Placeholder 5"/>
          <p:cNvSpPr>
            <a:spLocks noGrp="1"/>
          </p:cNvSpPr>
          <p:nvPr>
            <p:ph type="sldNum" sz="quarter" idx="12"/>
          </p:nvPr>
        </p:nvSpPr>
        <p:spPr>
          <a:noFill/>
        </p:spPr>
        <p:txBody>
          <a:bodyPr/>
          <a:lstStyle/>
          <a:p>
            <a:fld id="{611B6837-21F3-443C-B8A6-A55170CA914D}" type="slidenum">
              <a:rPr lang="en-US"/>
              <a:pPr/>
              <a:t>79</a:t>
            </a:fld>
            <a:endParaRPr lang="en-US"/>
          </a:p>
        </p:txBody>
      </p:sp>
      <p:sp>
        <p:nvSpPr>
          <p:cNvPr id="10244" name="Rectangle 2"/>
          <p:cNvSpPr>
            <a:spLocks noGrp="1" noChangeArrowheads="1"/>
          </p:cNvSpPr>
          <p:nvPr>
            <p:ph type="title"/>
          </p:nvPr>
        </p:nvSpPr>
        <p:spPr>
          <a:xfrm>
            <a:off x="2554288" y="417513"/>
            <a:ext cx="4343047" cy="534698"/>
          </a:xfrm>
          <a:noFill/>
        </p:spPr>
        <p:txBody>
          <a:bodyPr wrap="none" lIns="63500" tIns="25400" rIns="63500" bIns="25400" anchor="t">
            <a:spAutoFit/>
          </a:bodyPr>
          <a:lstStyle/>
          <a:p>
            <a:pPr eaLnBrk="1" hangingPunct="1">
              <a:lnSpc>
                <a:spcPct val="87000"/>
              </a:lnSpc>
            </a:pPr>
            <a:r>
              <a:rPr lang="en-US" altLang="ko-KR" sz="3600" b="1" dirty="0">
                <a:solidFill>
                  <a:srgbClr val="FF0000"/>
                </a:solidFill>
                <a:ea typeface="굴림" pitchFamily="50" charset="-127"/>
              </a:rPr>
              <a:t>Common  Bus  System</a:t>
            </a:r>
          </a:p>
        </p:txBody>
      </p:sp>
      <p:sp>
        <p:nvSpPr>
          <p:cNvPr id="10246" name="Rectangle 4"/>
          <p:cNvSpPr>
            <a:spLocks noGrp="1" noChangeArrowheads="1"/>
          </p:cNvSpPr>
          <p:nvPr>
            <p:ph type="body" idx="1"/>
          </p:nvPr>
        </p:nvSpPr>
        <p:spPr>
          <a:xfrm>
            <a:off x="685800" y="1844675"/>
            <a:ext cx="7581900" cy="2574925"/>
          </a:xfrm>
          <a:noFill/>
        </p:spPr>
        <p:txBody>
          <a:bodyPr>
            <a:noAutofit/>
          </a:bodyPr>
          <a:lstStyle/>
          <a:p>
            <a:pPr eaLnBrk="1" hangingPunct="1"/>
            <a:r>
              <a:rPr lang="en-US" altLang="ko-KR" dirty="0">
                <a:ea typeface="굴림" pitchFamily="50" charset="-127"/>
              </a:rPr>
              <a:t>The registers in the Basic Computer are connected using a bus</a:t>
            </a:r>
          </a:p>
          <a:p>
            <a:pPr eaLnBrk="1" hangingPunct="1">
              <a:buFontTx/>
              <a:buNone/>
            </a:pPr>
            <a:endParaRPr lang="en-US" altLang="ko-KR" dirty="0">
              <a:ea typeface="굴림" pitchFamily="50" charset="-127"/>
            </a:endParaRPr>
          </a:p>
          <a:p>
            <a:pPr eaLnBrk="1" hangingPunct="1"/>
            <a:r>
              <a:rPr lang="en-US" altLang="ko-KR" dirty="0">
                <a:ea typeface="굴림" pitchFamily="50" charset="-127"/>
              </a:rPr>
              <a:t>This gives a savings in circuitry over complete connections between registers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solidFill>
                  <a:srgbClr val="FF0000"/>
                </a:solidFill>
              </a:rPr>
              <a:t>Preview of the Unit - 1</a:t>
            </a:r>
          </a:p>
        </p:txBody>
      </p:sp>
      <p:sp>
        <p:nvSpPr>
          <p:cNvPr id="3" name="Content Placeholder 2"/>
          <p:cNvSpPr>
            <a:spLocks noGrp="1"/>
          </p:cNvSpPr>
          <p:nvPr>
            <p:ph idx="1"/>
          </p:nvPr>
        </p:nvSpPr>
        <p:spPr>
          <a:xfrm>
            <a:off x="457200" y="1143000"/>
            <a:ext cx="8229600" cy="5562600"/>
          </a:xfrm>
        </p:spPr>
        <p:txBody>
          <a:bodyPr>
            <a:normAutofit lnSpcReduction="10000"/>
          </a:bodyPr>
          <a:lstStyle/>
          <a:p>
            <a:r>
              <a:rPr lang="en-US" dirty="0"/>
              <a:t>Register transfer</a:t>
            </a:r>
          </a:p>
          <a:p>
            <a:r>
              <a:rPr lang="en-US" dirty="0"/>
              <a:t>Micro-operation(Arithmetic, Logical and Shift)</a:t>
            </a:r>
          </a:p>
          <a:p>
            <a:r>
              <a:rPr lang="en-US" dirty="0"/>
              <a:t>Bus and Memory Transfer</a:t>
            </a:r>
          </a:p>
          <a:p>
            <a:r>
              <a:rPr lang="en-US" dirty="0"/>
              <a:t>Computer Registers</a:t>
            </a:r>
          </a:p>
          <a:p>
            <a:r>
              <a:rPr lang="en-US" dirty="0"/>
              <a:t>Computer Instructions</a:t>
            </a:r>
          </a:p>
          <a:p>
            <a:r>
              <a:rPr lang="en-US" dirty="0"/>
              <a:t>Timing and Control Unit</a:t>
            </a:r>
          </a:p>
          <a:p>
            <a:r>
              <a:rPr lang="en-US" dirty="0"/>
              <a:t>Instruction Cycle</a:t>
            </a:r>
          </a:p>
          <a:p>
            <a:r>
              <a:rPr lang="en-US" dirty="0"/>
              <a:t>Types of Instructions (Reg. Ref. , </a:t>
            </a:r>
            <a:r>
              <a:rPr lang="en-US" dirty="0" err="1"/>
              <a:t>Mem</a:t>
            </a:r>
            <a:r>
              <a:rPr lang="en-US" dirty="0"/>
              <a:t>. Ref. and IO Ref.)</a:t>
            </a:r>
          </a:p>
          <a:p>
            <a:r>
              <a:rPr lang="en-US" dirty="0"/>
              <a:t>Interrupt Cycle</a:t>
            </a:r>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Footer Placeholder 4"/>
          <p:cNvSpPr>
            <a:spLocks noGrp="1"/>
          </p:cNvSpPr>
          <p:nvPr>
            <p:ph type="ftr" sz="quarter" idx="11"/>
          </p:nvPr>
        </p:nvSpPr>
        <p:spPr/>
        <p:txBody>
          <a:bodyPr/>
          <a:lstStyle/>
          <a:p>
            <a:r>
              <a:rPr lang="en-US"/>
              <a:t>Computer Architecture BCA-203 by Ruby Dahiya</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p:spPr>
        <p:txBody>
          <a:bodyPr/>
          <a:lstStyle/>
          <a:p>
            <a:r>
              <a:rPr lang="en-US"/>
              <a:t>Computer Architecture BCA 203 by Ruby Dahiya</a:t>
            </a:r>
          </a:p>
        </p:txBody>
      </p:sp>
      <p:sp>
        <p:nvSpPr>
          <p:cNvPr id="11267" name="Slide Number Placeholder 5"/>
          <p:cNvSpPr>
            <a:spLocks noGrp="1"/>
          </p:cNvSpPr>
          <p:nvPr>
            <p:ph type="sldNum" sz="quarter" idx="12"/>
          </p:nvPr>
        </p:nvSpPr>
        <p:spPr>
          <a:noFill/>
        </p:spPr>
        <p:txBody>
          <a:bodyPr/>
          <a:lstStyle/>
          <a:p>
            <a:fld id="{1AC9E92E-95B9-4947-8A46-BD117EB11820}" type="slidenum">
              <a:rPr lang="en-US"/>
              <a:pPr/>
              <a:t>80</a:t>
            </a:fld>
            <a:endParaRPr lang="en-US"/>
          </a:p>
        </p:txBody>
      </p:sp>
      <p:sp>
        <p:nvSpPr>
          <p:cNvPr id="11268" name="Rectangle 2"/>
          <p:cNvSpPr>
            <a:spLocks noGrp="1" noChangeArrowheads="1"/>
          </p:cNvSpPr>
          <p:nvPr>
            <p:ph type="title"/>
          </p:nvPr>
        </p:nvSpPr>
        <p:spPr>
          <a:xfrm>
            <a:off x="2514600" y="152400"/>
            <a:ext cx="4343048" cy="534698"/>
          </a:xfrm>
          <a:noFill/>
        </p:spPr>
        <p:txBody>
          <a:bodyPr wrap="none" lIns="63500" tIns="25400" rIns="63500" bIns="25400" anchor="t">
            <a:spAutoFit/>
          </a:bodyPr>
          <a:lstStyle/>
          <a:p>
            <a:pPr eaLnBrk="1" hangingPunct="1">
              <a:lnSpc>
                <a:spcPct val="87000"/>
              </a:lnSpc>
            </a:pPr>
            <a:r>
              <a:rPr lang="en-US" altLang="ko-KR" sz="3600" b="1" dirty="0">
                <a:solidFill>
                  <a:srgbClr val="FF0000"/>
                </a:solidFill>
                <a:ea typeface="굴림" pitchFamily="50" charset="-127"/>
              </a:rPr>
              <a:t>Common  Bus  System</a:t>
            </a:r>
          </a:p>
        </p:txBody>
      </p:sp>
      <p:sp>
        <p:nvSpPr>
          <p:cNvPr id="11270" name="Arc 4"/>
          <p:cNvSpPr>
            <a:spLocks/>
          </p:cNvSpPr>
          <p:nvPr/>
        </p:nvSpPr>
        <p:spPr bwMode="auto">
          <a:xfrm>
            <a:off x="5649913" y="828675"/>
            <a:ext cx="106362" cy="74613"/>
          </a:xfrm>
          <a:custGeom>
            <a:avLst/>
            <a:gdLst>
              <a:gd name="T0" fmla="*/ 8598 w 21600"/>
              <a:gd name="T1" fmla="*/ 74613 h 17255"/>
              <a:gd name="T2" fmla="*/ 9110 w 21600"/>
              <a:gd name="T3" fmla="*/ 0 h 17255"/>
              <a:gd name="T4" fmla="*/ 106362 w 21600"/>
              <a:gd name="T5" fmla="*/ 37819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11271" name="Line 5"/>
          <p:cNvSpPr>
            <a:spLocks noChangeShapeType="1"/>
          </p:cNvSpPr>
          <p:nvPr/>
        </p:nvSpPr>
        <p:spPr bwMode="auto">
          <a:xfrm>
            <a:off x="5507038" y="866775"/>
            <a:ext cx="147637" cy="0"/>
          </a:xfrm>
          <a:prstGeom prst="line">
            <a:avLst/>
          </a:prstGeom>
          <a:noFill/>
          <a:ln w="25400">
            <a:solidFill>
              <a:srgbClr val="000000"/>
            </a:solidFill>
            <a:round/>
            <a:headEnd/>
            <a:tailEnd/>
          </a:ln>
        </p:spPr>
        <p:txBody>
          <a:bodyPr wrap="none" anchor="ctr"/>
          <a:lstStyle/>
          <a:p>
            <a:endParaRPr lang="en-US"/>
          </a:p>
        </p:txBody>
      </p:sp>
      <p:sp>
        <p:nvSpPr>
          <p:cNvPr id="11272" name="Arc 6"/>
          <p:cNvSpPr>
            <a:spLocks/>
          </p:cNvSpPr>
          <p:nvPr/>
        </p:nvSpPr>
        <p:spPr bwMode="auto">
          <a:xfrm>
            <a:off x="5649913" y="939800"/>
            <a:ext cx="106362" cy="76200"/>
          </a:xfrm>
          <a:custGeom>
            <a:avLst/>
            <a:gdLst>
              <a:gd name="T0" fmla="*/ 8598 w 21600"/>
              <a:gd name="T1" fmla="*/ 76200 h 17255"/>
              <a:gd name="T2" fmla="*/ 9110 w 21600"/>
              <a:gd name="T3" fmla="*/ 0 h 17255"/>
              <a:gd name="T4" fmla="*/ 106362 w 21600"/>
              <a:gd name="T5" fmla="*/ 38623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11273" name="Line 7"/>
          <p:cNvSpPr>
            <a:spLocks noChangeShapeType="1"/>
          </p:cNvSpPr>
          <p:nvPr/>
        </p:nvSpPr>
        <p:spPr bwMode="auto">
          <a:xfrm>
            <a:off x="5507038" y="982663"/>
            <a:ext cx="147637" cy="0"/>
          </a:xfrm>
          <a:prstGeom prst="line">
            <a:avLst/>
          </a:prstGeom>
          <a:noFill/>
          <a:ln w="25400">
            <a:solidFill>
              <a:srgbClr val="000000"/>
            </a:solidFill>
            <a:round/>
            <a:headEnd/>
            <a:tailEnd/>
          </a:ln>
        </p:spPr>
        <p:txBody>
          <a:bodyPr wrap="none" anchor="ctr"/>
          <a:lstStyle/>
          <a:p>
            <a:endParaRPr lang="en-US"/>
          </a:p>
        </p:txBody>
      </p:sp>
      <p:sp>
        <p:nvSpPr>
          <p:cNvPr id="11274" name="Arc 8"/>
          <p:cNvSpPr>
            <a:spLocks/>
          </p:cNvSpPr>
          <p:nvPr/>
        </p:nvSpPr>
        <p:spPr bwMode="auto">
          <a:xfrm>
            <a:off x="5649913" y="1047750"/>
            <a:ext cx="106362" cy="74613"/>
          </a:xfrm>
          <a:custGeom>
            <a:avLst/>
            <a:gdLst>
              <a:gd name="T0" fmla="*/ 8598 w 21600"/>
              <a:gd name="T1" fmla="*/ 74613 h 17255"/>
              <a:gd name="T2" fmla="*/ 9110 w 21600"/>
              <a:gd name="T3" fmla="*/ 0 h 17255"/>
              <a:gd name="T4" fmla="*/ 106362 w 21600"/>
              <a:gd name="T5" fmla="*/ 37819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11275" name="Line 9"/>
          <p:cNvSpPr>
            <a:spLocks noChangeShapeType="1"/>
          </p:cNvSpPr>
          <p:nvPr/>
        </p:nvSpPr>
        <p:spPr bwMode="auto">
          <a:xfrm>
            <a:off x="5507038" y="1089025"/>
            <a:ext cx="147637" cy="0"/>
          </a:xfrm>
          <a:prstGeom prst="line">
            <a:avLst/>
          </a:prstGeom>
          <a:noFill/>
          <a:ln w="25400">
            <a:solidFill>
              <a:srgbClr val="000000"/>
            </a:solidFill>
            <a:round/>
            <a:headEnd/>
            <a:tailEnd/>
          </a:ln>
        </p:spPr>
        <p:txBody>
          <a:bodyPr wrap="none" anchor="ctr"/>
          <a:lstStyle/>
          <a:p>
            <a:endParaRPr lang="en-US"/>
          </a:p>
        </p:txBody>
      </p:sp>
      <p:sp>
        <p:nvSpPr>
          <p:cNvPr id="11276" name="Rectangle 10"/>
          <p:cNvSpPr>
            <a:spLocks noChangeArrowheads="1"/>
          </p:cNvSpPr>
          <p:nvPr/>
        </p:nvSpPr>
        <p:spPr bwMode="auto">
          <a:xfrm>
            <a:off x="5138738" y="762000"/>
            <a:ext cx="366712" cy="254000"/>
          </a:xfrm>
          <a:prstGeom prst="rect">
            <a:avLst/>
          </a:prstGeom>
          <a:noFill/>
          <a:ln w="127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S2</a:t>
            </a:r>
          </a:p>
        </p:txBody>
      </p:sp>
      <p:sp>
        <p:nvSpPr>
          <p:cNvPr id="11277" name="Rectangle 11"/>
          <p:cNvSpPr>
            <a:spLocks noChangeArrowheads="1"/>
          </p:cNvSpPr>
          <p:nvPr/>
        </p:nvSpPr>
        <p:spPr bwMode="auto">
          <a:xfrm>
            <a:off x="5138738" y="868363"/>
            <a:ext cx="366712"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S1</a:t>
            </a:r>
          </a:p>
        </p:txBody>
      </p:sp>
      <p:sp>
        <p:nvSpPr>
          <p:cNvPr id="11278" name="Rectangle 12"/>
          <p:cNvSpPr>
            <a:spLocks noChangeArrowheads="1"/>
          </p:cNvSpPr>
          <p:nvPr/>
        </p:nvSpPr>
        <p:spPr bwMode="auto">
          <a:xfrm>
            <a:off x="5153025" y="976313"/>
            <a:ext cx="366713"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S0</a:t>
            </a:r>
          </a:p>
        </p:txBody>
      </p:sp>
      <p:sp>
        <p:nvSpPr>
          <p:cNvPr id="11279" name="Line 13"/>
          <p:cNvSpPr>
            <a:spLocks noChangeShapeType="1"/>
          </p:cNvSpPr>
          <p:nvPr/>
        </p:nvSpPr>
        <p:spPr bwMode="auto">
          <a:xfrm>
            <a:off x="5761038" y="831850"/>
            <a:ext cx="519112" cy="0"/>
          </a:xfrm>
          <a:prstGeom prst="line">
            <a:avLst/>
          </a:prstGeom>
          <a:noFill/>
          <a:ln w="25400">
            <a:solidFill>
              <a:srgbClr val="000000"/>
            </a:solidFill>
            <a:round/>
            <a:headEnd/>
            <a:tailEnd/>
          </a:ln>
        </p:spPr>
        <p:txBody>
          <a:bodyPr wrap="none" anchor="ctr"/>
          <a:lstStyle/>
          <a:p>
            <a:endParaRPr lang="en-US"/>
          </a:p>
        </p:txBody>
      </p:sp>
      <p:sp>
        <p:nvSpPr>
          <p:cNvPr id="11280" name="Freeform 14"/>
          <p:cNvSpPr>
            <a:spLocks/>
          </p:cNvSpPr>
          <p:nvPr/>
        </p:nvSpPr>
        <p:spPr bwMode="auto">
          <a:xfrm>
            <a:off x="5749925" y="1190625"/>
            <a:ext cx="176213" cy="5130800"/>
          </a:xfrm>
          <a:custGeom>
            <a:avLst/>
            <a:gdLst>
              <a:gd name="T0" fmla="*/ 0 w 125"/>
              <a:gd name="T1" fmla="*/ 0 h 4233"/>
              <a:gd name="T2" fmla="*/ 124 w 125"/>
              <a:gd name="T3" fmla="*/ 0 h 4233"/>
              <a:gd name="T4" fmla="*/ 124 w 125"/>
              <a:gd name="T5" fmla="*/ 4232 h 4233"/>
              <a:gd name="T6" fmla="*/ 0 60000 65536"/>
              <a:gd name="T7" fmla="*/ 0 60000 65536"/>
              <a:gd name="T8" fmla="*/ 0 60000 65536"/>
              <a:gd name="T9" fmla="*/ 0 w 125"/>
              <a:gd name="T10" fmla="*/ 0 h 4233"/>
              <a:gd name="T11" fmla="*/ 125 w 125"/>
              <a:gd name="T12" fmla="*/ 4233 h 4233"/>
            </a:gdLst>
            <a:ahLst/>
            <a:cxnLst>
              <a:cxn ang="T6">
                <a:pos x="T0" y="T1"/>
              </a:cxn>
              <a:cxn ang="T7">
                <a:pos x="T2" y="T3"/>
              </a:cxn>
              <a:cxn ang="T8">
                <a:pos x="T4" y="T5"/>
              </a:cxn>
            </a:cxnLst>
            <a:rect l="T9" t="T10" r="T11" b="T12"/>
            <a:pathLst>
              <a:path w="125" h="4233">
                <a:moveTo>
                  <a:pt x="0" y="0"/>
                </a:moveTo>
                <a:lnTo>
                  <a:pt x="124" y="0"/>
                </a:lnTo>
                <a:lnTo>
                  <a:pt x="124" y="4232"/>
                </a:lnTo>
              </a:path>
            </a:pathLst>
          </a:custGeom>
          <a:noFill/>
          <a:ln w="25400" cap="rnd">
            <a:solidFill>
              <a:srgbClr val="000000"/>
            </a:solidFill>
            <a:round/>
            <a:headEnd/>
            <a:tailEnd/>
          </a:ln>
        </p:spPr>
        <p:txBody>
          <a:bodyPr/>
          <a:lstStyle/>
          <a:p>
            <a:endParaRPr lang="en-US"/>
          </a:p>
        </p:txBody>
      </p:sp>
      <p:sp>
        <p:nvSpPr>
          <p:cNvPr id="11281" name="Line 15"/>
          <p:cNvSpPr>
            <a:spLocks noChangeShapeType="1"/>
          </p:cNvSpPr>
          <p:nvPr/>
        </p:nvSpPr>
        <p:spPr bwMode="auto">
          <a:xfrm>
            <a:off x="6138863" y="1185863"/>
            <a:ext cx="0" cy="5289550"/>
          </a:xfrm>
          <a:prstGeom prst="line">
            <a:avLst/>
          </a:prstGeom>
          <a:noFill/>
          <a:ln w="25400">
            <a:solidFill>
              <a:srgbClr val="000000"/>
            </a:solidFill>
            <a:round/>
            <a:headEnd/>
            <a:tailEnd/>
          </a:ln>
        </p:spPr>
        <p:txBody>
          <a:bodyPr wrap="none" anchor="ctr"/>
          <a:lstStyle/>
          <a:p>
            <a:endParaRPr lang="en-US"/>
          </a:p>
        </p:txBody>
      </p:sp>
      <p:sp>
        <p:nvSpPr>
          <p:cNvPr id="11282" name="Freeform 16"/>
          <p:cNvSpPr>
            <a:spLocks/>
          </p:cNvSpPr>
          <p:nvPr/>
        </p:nvSpPr>
        <p:spPr bwMode="auto">
          <a:xfrm>
            <a:off x="6134100" y="830263"/>
            <a:ext cx="158750" cy="349250"/>
          </a:xfrm>
          <a:custGeom>
            <a:avLst/>
            <a:gdLst>
              <a:gd name="T0" fmla="*/ 0 w 113"/>
              <a:gd name="T1" fmla="*/ 288 h 289"/>
              <a:gd name="T2" fmla="*/ 112 w 113"/>
              <a:gd name="T3" fmla="*/ 288 h 289"/>
              <a:gd name="T4" fmla="*/ 112 w 113"/>
              <a:gd name="T5" fmla="*/ 0 h 289"/>
              <a:gd name="T6" fmla="*/ 0 60000 65536"/>
              <a:gd name="T7" fmla="*/ 0 60000 65536"/>
              <a:gd name="T8" fmla="*/ 0 60000 65536"/>
              <a:gd name="T9" fmla="*/ 0 w 113"/>
              <a:gd name="T10" fmla="*/ 0 h 289"/>
              <a:gd name="T11" fmla="*/ 113 w 113"/>
              <a:gd name="T12" fmla="*/ 289 h 289"/>
            </a:gdLst>
            <a:ahLst/>
            <a:cxnLst>
              <a:cxn ang="T6">
                <a:pos x="T0" y="T1"/>
              </a:cxn>
              <a:cxn ang="T7">
                <a:pos x="T2" y="T3"/>
              </a:cxn>
              <a:cxn ang="T8">
                <a:pos x="T4" y="T5"/>
              </a:cxn>
            </a:cxnLst>
            <a:rect l="T9" t="T10" r="T11" b="T12"/>
            <a:pathLst>
              <a:path w="113" h="289">
                <a:moveTo>
                  <a:pt x="0" y="288"/>
                </a:moveTo>
                <a:lnTo>
                  <a:pt x="112" y="288"/>
                </a:lnTo>
                <a:lnTo>
                  <a:pt x="112" y="0"/>
                </a:lnTo>
              </a:path>
            </a:pathLst>
          </a:custGeom>
          <a:noFill/>
          <a:ln w="25400" cap="rnd">
            <a:solidFill>
              <a:srgbClr val="000000"/>
            </a:solidFill>
            <a:round/>
            <a:headEnd/>
            <a:tailEnd/>
          </a:ln>
        </p:spPr>
        <p:txBody>
          <a:bodyPr/>
          <a:lstStyle/>
          <a:p>
            <a:endParaRPr lang="en-US"/>
          </a:p>
        </p:txBody>
      </p:sp>
      <p:sp>
        <p:nvSpPr>
          <p:cNvPr id="11283" name="Rectangle 17"/>
          <p:cNvSpPr>
            <a:spLocks noChangeArrowheads="1"/>
          </p:cNvSpPr>
          <p:nvPr/>
        </p:nvSpPr>
        <p:spPr bwMode="auto">
          <a:xfrm>
            <a:off x="5781675" y="868363"/>
            <a:ext cx="468313"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Bus</a:t>
            </a:r>
          </a:p>
        </p:txBody>
      </p:sp>
      <p:sp>
        <p:nvSpPr>
          <p:cNvPr id="11284" name="Rectangle 18"/>
          <p:cNvSpPr>
            <a:spLocks noChangeArrowheads="1"/>
          </p:cNvSpPr>
          <p:nvPr/>
        </p:nvSpPr>
        <p:spPr bwMode="auto">
          <a:xfrm>
            <a:off x="3622675" y="1198563"/>
            <a:ext cx="1087438" cy="4191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dirty="0">
                <a:solidFill>
                  <a:srgbClr val="000000"/>
                </a:solidFill>
                <a:ea typeface="굴림" pitchFamily="50" charset="-127"/>
              </a:rPr>
              <a:t>Memory unit</a:t>
            </a:r>
          </a:p>
          <a:p>
            <a:pPr defTabSz="762000" eaLnBrk="0" latinLnBrk="1" hangingPunct="0">
              <a:lnSpc>
                <a:spcPct val="90000"/>
              </a:lnSpc>
            </a:pPr>
            <a:endParaRPr kumimoji="1" lang="en-US" altLang="ko-KR" sz="1200" b="1" dirty="0">
              <a:solidFill>
                <a:srgbClr val="000000"/>
              </a:solidFill>
              <a:ea typeface="굴림" pitchFamily="50" charset="-127"/>
            </a:endParaRPr>
          </a:p>
        </p:txBody>
      </p:sp>
      <p:sp>
        <p:nvSpPr>
          <p:cNvPr id="11285" name="Rectangle 19"/>
          <p:cNvSpPr>
            <a:spLocks noChangeArrowheads="1"/>
          </p:cNvSpPr>
          <p:nvPr/>
        </p:nvSpPr>
        <p:spPr bwMode="auto">
          <a:xfrm>
            <a:off x="3716338" y="1335088"/>
            <a:ext cx="855662"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4096 x 16</a:t>
            </a:r>
          </a:p>
        </p:txBody>
      </p:sp>
      <p:sp>
        <p:nvSpPr>
          <p:cNvPr id="11286" name="Rectangle 20"/>
          <p:cNvSpPr>
            <a:spLocks noChangeArrowheads="1"/>
          </p:cNvSpPr>
          <p:nvPr/>
        </p:nvSpPr>
        <p:spPr bwMode="auto">
          <a:xfrm>
            <a:off x="3446463" y="1152525"/>
            <a:ext cx="1389062" cy="415925"/>
          </a:xfrm>
          <a:prstGeom prst="rect">
            <a:avLst/>
          </a:prstGeom>
          <a:noFill/>
          <a:ln w="25400">
            <a:solidFill>
              <a:srgbClr val="000000"/>
            </a:solidFill>
            <a:miter lim="800000"/>
            <a:headEnd/>
            <a:tailEnd/>
          </a:ln>
        </p:spPr>
        <p:txBody>
          <a:bodyPr wrap="none" anchor="ctr"/>
          <a:lstStyle/>
          <a:p>
            <a:endParaRPr lang="en-US"/>
          </a:p>
        </p:txBody>
      </p:sp>
      <p:sp>
        <p:nvSpPr>
          <p:cNvPr id="11287" name="Rectangle 21"/>
          <p:cNvSpPr>
            <a:spLocks noChangeArrowheads="1"/>
          </p:cNvSpPr>
          <p:nvPr/>
        </p:nvSpPr>
        <p:spPr bwMode="auto">
          <a:xfrm>
            <a:off x="3535363" y="2255838"/>
            <a:ext cx="1130300"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LD  INR  CLR</a:t>
            </a:r>
          </a:p>
        </p:txBody>
      </p:sp>
      <p:sp>
        <p:nvSpPr>
          <p:cNvPr id="11288" name="Arc 22"/>
          <p:cNvSpPr>
            <a:spLocks/>
          </p:cNvSpPr>
          <p:nvPr/>
        </p:nvSpPr>
        <p:spPr bwMode="auto">
          <a:xfrm>
            <a:off x="5830888" y="1266825"/>
            <a:ext cx="106362" cy="73025"/>
          </a:xfrm>
          <a:custGeom>
            <a:avLst/>
            <a:gdLst>
              <a:gd name="T0" fmla="*/ 8598 w 21600"/>
              <a:gd name="T1" fmla="*/ 73025 h 17255"/>
              <a:gd name="T2" fmla="*/ 9110 w 21600"/>
              <a:gd name="T3" fmla="*/ 0 h 17255"/>
              <a:gd name="T4" fmla="*/ 106362 w 21600"/>
              <a:gd name="T5" fmla="*/ 37014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11289" name="Line 23"/>
          <p:cNvSpPr>
            <a:spLocks noChangeShapeType="1"/>
          </p:cNvSpPr>
          <p:nvPr/>
        </p:nvSpPr>
        <p:spPr bwMode="auto">
          <a:xfrm>
            <a:off x="4840288" y="1311275"/>
            <a:ext cx="1000125" cy="0"/>
          </a:xfrm>
          <a:prstGeom prst="line">
            <a:avLst/>
          </a:prstGeom>
          <a:noFill/>
          <a:ln w="25400">
            <a:solidFill>
              <a:srgbClr val="000000"/>
            </a:solidFill>
            <a:round/>
            <a:headEnd/>
            <a:tailEnd/>
          </a:ln>
        </p:spPr>
        <p:txBody>
          <a:bodyPr wrap="none" anchor="ctr"/>
          <a:lstStyle/>
          <a:p>
            <a:endParaRPr lang="en-US"/>
          </a:p>
        </p:txBody>
      </p:sp>
      <p:sp>
        <p:nvSpPr>
          <p:cNvPr id="11290" name="Rectangle 24"/>
          <p:cNvSpPr>
            <a:spLocks noChangeArrowheads="1"/>
          </p:cNvSpPr>
          <p:nvPr/>
        </p:nvSpPr>
        <p:spPr bwMode="auto">
          <a:xfrm>
            <a:off x="4814888" y="1470025"/>
            <a:ext cx="788987"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Address</a:t>
            </a:r>
          </a:p>
        </p:txBody>
      </p:sp>
      <p:sp>
        <p:nvSpPr>
          <p:cNvPr id="11291" name="Arc 25"/>
          <p:cNvSpPr>
            <a:spLocks/>
          </p:cNvSpPr>
          <p:nvPr/>
        </p:nvSpPr>
        <p:spPr bwMode="auto">
          <a:xfrm>
            <a:off x="4846638" y="1436688"/>
            <a:ext cx="106362" cy="73025"/>
          </a:xfrm>
          <a:custGeom>
            <a:avLst/>
            <a:gdLst>
              <a:gd name="T0" fmla="*/ 97021 w 21600"/>
              <a:gd name="T1" fmla="*/ 0 h 17464"/>
              <a:gd name="T2" fmla="*/ 97543 w 21600"/>
              <a:gd name="T3" fmla="*/ 73025 h 17464"/>
              <a:gd name="T4" fmla="*/ 0 w 21600"/>
              <a:gd name="T5" fmla="*/ 37014 h 17464"/>
              <a:gd name="T6" fmla="*/ 0 60000 65536"/>
              <a:gd name="T7" fmla="*/ 0 60000 65536"/>
              <a:gd name="T8" fmla="*/ 0 60000 65536"/>
              <a:gd name="T9" fmla="*/ 0 w 21600"/>
              <a:gd name="T10" fmla="*/ 0 h 17464"/>
              <a:gd name="T11" fmla="*/ 21600 w 21600"/>
              <a:gd name="T12" fmla="*/ 17464 h 17464"/>
            </a:gdLst>
            <a:ahLst/>
            <a:cxnLst>
              <a:cxn ang="T6">
                <a:pos x="T0" y="T1"/>
              </a:cxn>
              <a:cxn ang="T7">
                <a:pos x="T2" y="T3"/>
              </a:cxn>
              <a:cxn ang="T8">
                <a:pos x="T4" y="T5"/>
              </a:cxn>
            </a:cxnLst>
            <a:rect l="T9" t="T10" r="T11" b="T12"/>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p:spPr>
        <p:txBody>
          <a:bodyPr wrap="none" anchor="ctr"/>
          <a:lstStyle/>
          <a:p>
            <a:endParaRPr lang="en-US"/>
          </a:p>
        </p:txBody>
      </p:sp>
      <p:sp>
        <p:nvSpPr>
          <p:cNvPr id="11292" name="Freeform 26"/>
          <p:cNvSpPr>
            <a:spLocks/>
          </p:cNvSpPr>
          <p:nvPr/>
        </p:nvSpPr>
        <p:spPr bwMode="auto">
          <a:xfrm>
            <a:off x="4937125" y="1473200"/>
            <a:ext cx="611188" cy="582613"/>
          </a:xfrm>
          <a:custGeom>
            <a:avLst/>
            <a:gdLst>
              <a:gd name="T0" fmla="*/ 0 w 433"/>
              <a:gd name="T1" fmla="*/ 0 h 481"/>
              <a:gd name="T2" fmla="*/ 432 w 433"/>
              <a:gd name="T3" fmla="*/ 0 h 481"/>
              <a:gd name="T4" fmla="*/ 432 w 433"/>
              <a:gd name="T5" fmla="*/ 480 h 481"/>
              <a:gd name="T6" fmla="*/ 0 60000 65536"/>
              <a:gd name="T7" fmla="*/ 0 60000 65536"/>
              <a:gd name="T8" fmla="*/ 0 60000 65536"/>
              <a:gd name="T9" fmla="*/ 0 w 433"/>
              <a:gd name="T10" fmla="*/ 0 h 481"/>
              <a:gd name="T11" fmla="*/ 433 w 433"/>
              <a:gd name="T12" fmla="*/ 481 h 481"/>
            </a:gdLst>
            <a:ahLst/>
            <a:cxnLst>
              <a:cxn ang="T6">
                <a:pos x="T0" y="T1"/>
              </a:cxn>
              <a:cxn ang="T7">
                <a:pos x="T2" y="T3"/>
              </a:cxn>
              <a:cxn ang="T8">
                <a:pos x="T4" y="T5"/>
              </a:cxn>
            </a:cxnLst>
            <a:rect l="T9" t="T10" r="T11" b="T12"/>
            <a:pathLst>
              <a:path w="433" h="481">
                <a:moveTo>
                  <a:pt x="0" y="0"/>
                </a:moveTo>
                <a:lnTo>
                  <a:pt x="432" y="0"/>
                </a:lnTo>
                <a:lnTo>
                  <a:pt x="432" y="480"/>
                </a:lnTo>
              </a:path>
            </a:pathLst>
          </a:custGeom>
          <a:noFill/>
          <a:ln w="25400" cap="rnd">
            <a:solidFill>
              <a:srgbClr val="000000"/>
            </a:solidFill>
            <a:round/>
            <a:headEnd/>
            <a:tailEnd/>
          </a:ln>
        </p:spPr>
        <p:txBody>
          <a:bodyPr/>
          <a:lstStyle/>
          <a:p>
            <a:endParaRPr lang="en-US"/>
          </a:p>
        </p:txBody>
      </p:sp>
      <p:sp>
        <p:nvSpPr>
          <p:cNvPr id="11293" name="Line 27"/>
          <p:cNvSpPr>
            <a:spLocks noChangeShapeType="1"/>
          </p:cNvSpPr>
          <p:nvPr/>
        </p:nvSpPr>
        <p:spPr bwMode="auto">
          <a:xfrm>
            <a:off x="4468813" y="1574800"/>
            <a:ext cx="0" cy="101600"/>
          </a:xfrm>
          <a:prstGeom prst="line">
            <a:avLst/>
          </a:prstGeom>
          <a:noFill/>
          <a:ln w="25400">
            <a:solidFill>
              <a:srgbClr val="000000"/>
            </a:solidFill>
            <a:round/>
            <a:headEnd/>
            <a:tailEnd/>
          </a:ln>
        </p:spPr>
        <p:txBody>
          <a:bodyPr wrap="none" anchor="ctr"/>
          <a:lstStyle/>
          <a:p>
            <a:endParaRPr lang="en-US"/>
          </a:p>
        </p:txBody>
      </p:sp>
      <p:sp>
        <p:nvSpPr>
          <p:cNvPr id="11294" name="Rectangle 28"/>
          <p:cNvSpPr>
            <a:spLocks noChangeArrowheads="1"/>
          </p:cNvSpPr>
          <p:nvPr/>
        </p:nvSpPr>
        <p:spPr bwMode="auto">
          <a:xfrm>
            <a:off x="4192588" y="1693863"/>
            <a:ext cx="552450"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Read</a:t>
            </a:r>
          </a:p>
        </p:txBody>
      </p:sp>
      <p:sp>
        <p:nvSpPr>
          <p:cNvPr id="11295" name="Rectangle 29"/>
          <p:cNvSpPr>
            <a:spLocks noChangeArrowheads="1"/>
          </p:cNvSpPr>
          <p:nvPr/>
        </p:nvSpPr>
        <p:spPr bwMode="auto">
          <a:xfrm>
            <a:off x="3478213" y="1693863"/>
            <a:ext cx="561975"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Write</a:t>
            </a:r>
          </a:p>
        </p:txBody>
      </p:sp>
      <p:sp>
        <p:nvSpPr>
          <p:cNvPr id="11296" name="Rectangle 30"/>
          <p:cNvSpPr>
            <a:spLocks noChangeArrowheads="1"/>
          </p:cNvSpPr>
          <p:nvPr/>
        </p:nvSpPr>
        <p:spPr bwMode="auto">
          <a:xfrm>
            <a:off x="3598863" y="1960563"/>
            <a:ext cx="1252537" cy="195262"/>
          </a:xfrm>
          <a:prstGeom prst="rect">
            <a:avLst/>
          </a:prstGeom>
          <a:noFill/>
          <a:ln w="25400">
            <a:solidFill>
              <a:srgbClr val="000000"/>
            </a:solidFill>
            <a:miter lim="800000"/>
            <a:headEnd/>
            <a:tailEnd/>
          </a:ln>
        </p:spPr>
        <p:txBody>
          <a:bodyPr wrap="none" anchor="ctr"/>
          <a:lstStyle/>
          <a:p>
            <a:endParaRPr lang="en-US"/>
          </a:p>
        </p:txBody>
      </p:sp>
      <p:sp>
        <p:nvSpPr>
          <p:cNvPr id="11297" name="Line 31"/>
          <p:cNvSpPr>
            <a:spLocks noChangeShapeType="1"/>
          </p:cNvSpPr>
          <p:nvPr/>
        </p:nvSpPr>
        <p:spPr bwMode="auto">
          <a:xfrm flipH="1">
            <a:off x="4033838" y="2160588"/>
            <a:ext cx="0" cy="112712"/>
          </a:xfrm>
          <a:prstGeom prst="line">
            <a:avLst/>
          </a:prstGeom>
          <a:noFill/>
          <a:ln w="25400">
            <a:solidFill>
              <a:srgbClr val="000000"/>
            </a:solidFill>
            <a:round/>
            <a:headEnd/>
            <a:tailEnd/>
          </a:ln>
        </p:spPr>
        <p:txBody>
          <a:bodyPr wrap="none" anchor="ctr"/>
          <a:lstStyle/>
          <a:p>
            <a:endParaRPr lang="en-US"/>
          </a:p>
        </p:txBody>
      </p:sp>
      <p:sp>
        <p:nvSpPr>
          <p:cNvPr id="11298" name="Line 32"/>
          <p:cNvSpPr>
            <a:spLocks noChangeShapeType="1"/>
          </p:cNvSpPr>
          <p:nvPr/>
        </p:nvSpPr>
        <p:spPr bwMode="auto">
          <a:xfrm>
            <a:off x="4360863" y="2155825"/>
            <a:ext cx="0" cy="117475"/>
          </a:xfrm>
          <a:prstGeom prst="line">
            <a:avLst/>
          </a:prstGeom>
          <a:noFill/>
          <a:ln w="25400">
            <a:solidFill>
              <a:srgbClr val="000000"/>
            </a:solidFill>
            <a:round/>
            <a:headEnd/>
            <a:tailEnd/>
          </a:ln>
        </p:spPr>
        <p:txBody>
          <a:bodyPr wrap="none" anchor="ctr"/>
          <a:lstStyle/>
          <a:p>
            <a:endParaRPr lang="en-US"/>
          </a:p>
        </p:txBody>
      </p:sp>
      <p:sp>
        <p:nvSpPr>
          <p:cNvPr id="11299" name="Freeform 33"/>
          <p:cNvSpPr>
            <a:spLocks/>
          </p:cNvSpPr>
          <p:nvPr/>
        </p:nvSpPr>
        <p:spPr bwMode="auto">
          <a:xfrm>
            <a:off x="4670425" y="2165350"/>
            <a:ext cx="498475" cy="117475"/>
          </a:xfrm>
          <a:custGeom>
            <a:avLst/>
            <a:gdLst>
              <a:gd name="T0" fmla="*/ 0 w 353"/>
              <a:gd name="T1" fmla="*/ 0 h 97"/>
              <a:gd name="T2" fmla="*/ 0 w 353"/>
              <a:gd name="T3" fmla="*/ 96 h 97"/>
              <a:gd name="T4" fmla="*/ 352 w 353"/>
              <a:gd name="T5" fmla="*/ 96 h 97"/>
              <a:gd name="T6" fmla="*/ 0 60000 65536"/>
              <a:gd name="T7" fmla="*/ 0 60000 65536"/>
              <a:gd name="T8" fmla="*/ 0 60000 65536"/>
              <a:gd name="T9" fmla="*/ 0 w 353"/>
              <a:gd name="T10" fmla="*/ 0 h 97"/>
              <a:gd name="T11" fmla="*/ 353 w 353"/>
              <a:gd name="T12" fmla="*/ 97 h 97"/>
            </a:gdLst>
            <a:ahLst/>
            <a:cxnLst>
              <a:cxn ang="T6">
                <a:pos x="T0" y="T1"/>
              </a:cxn>
              <a:cxn ang="T7">
                <a:pos x="T2" y="T3"/>
              </a:cxn>
              <a:cxn ang="T8">
                <a:pos x="T4" y="T5"/>
              </a:cxn>
            </a:cxnLst>
            <a:rect l="T9" t="T10" r="T11" b="T12"/>
            <a:pathLst>
              <a:path w="353" h="97">
                <a:moveTo>
                  <a:pt x="0" y="0"/>
                </a:moveTo>
                <a:lnTo>
                  <a:pt x="0" y="96"/>
                </a:lnTo>
                <a:lnTo>
                  <a:pt x="352" y="96"/>
                </a:lnTo>
              </a:path>
            </a:pathLst>
          </a:custGeom>
          <a:noFill/>
          <a:ln w="25400" cap="rnd">
            <a:solidFill>
              <a:srgbClr val="000000"/>
            </a:solidFill>
            <a:round/>
            <a:headEnd/>
            <a:tailEnd/>
          </a:ln>
        </p:spPr>
        <p:txBody>
          <a:bodyPr/>
          <a:lstStyle/>
          <a:p>
            <a:endParaRPr lang="en-US"/>
          </a:p>
        </p:txBody>
      </p:sp>
      <p:sp>
        <p:nvSpPr>
          <p:cNvPr id="11300" name="Arc 34"/>
          <p:cNvSpPr>
            <a:spLocks/>
          </p:cNvSpPr>
          <p:nvPr/>
        </p:nvSpPr>
        <p:spPr bwMode="auto">
          <a:xfrm>
            <a:off x="5835650" y="2027238"/>
            <a:ext cx="107950" cy="73025"/>
          </a:xfrm>
          <a:custGeom>
            <a:avLst/>
            <a:gdLst>
              <a:gd name="T0" fmla="*/ 8726 w 21600"/>
              <a:gd name="T1" fmla="*/ 73025 h 17255"/>
              <a:gd name="T2" fmla="*/ 9246 w 21600"/>
              <a:gd name="T3" fmla="*/ 0 h 17255"/>
              <a:gd name="T4" fmla="*/ 107950 w 21600"/>
              <a:gd name="T5" fmla="*/ 37014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11301" name="Line 35"/>
          <p:cNvSpPr>
            <a:spLocks noChangeShapeType="1"/>
          </p:cNvSpPr>
          <p:nvPr/>
        </p:nvSpPr>
        <p:spPr bwMode="auto">
          <a:xfrm>
            <a:off x="4875213" y="2063750"/>
            <a:ext cx="981075" cy="0"/>
          </a:xfrm>
          <a:prstGeom prst="line">
            <a:avLst/>
          </a:prstGeom>
          <a:noFill/>
          <a:ln w="25400">
            <a:solidFill>
              <a:srgbClr val="000000"/>
            </a:solidFill>
            <a:round/>
            <a:headEnd/>
            <a:tailEnd/>
          </a:ln>
        </p:spPr>
        <p:txBody>
          <a:bodyPr wrap="none" anchor="ctr"/>
          <a:lstStyle/>
          <a:p>
            <a:endParaRPr lang="en-US"/>
          </a:p>
        </p:txBody>
      </p:sp>
      <p:sp>
        <p:nvSpPr>
          <p:cNvPr id="11302" name="Rectangle 36"/>
          <p:cNvSpPr>
            <a:spLocks noChangeArrowheads="1"/>
          </p:cNvSpPr>
          <p:nvPr/>
        </p:nvSpPr>
        <p:spPr bwMode="auto">
          <a:xfrm>
            <a:off x="4016375" y="1933575"/>
            <a:ext cx="438150" cy="280988"/>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AR</a:t>
            </a:r>
          </a:p>
        </p:txBody>
      </p:sp>
      <p:sp>
        <p:nvSpPr>
          <p:cNvPr id="11303" name="Freeform 37"/>
          <p:cNvSpPr>
            <a:spLocks/>
          </p:cNvSpPr>
          <p:nvPr/>
        </p:nvSpPr>
        <p:spPr bwMode="auto">
          <a:xfrm>
            <a:off x="4608513" y="2092325"/>
            <a:ext cx="138112" cy="50800"/>
          </a:xfrm>
          <a:custGeom>
            <a:avLst/>
            <a:gdLst>
              <a:gd name="T0" fmla="*/ 0 w 97"/>
              <a:gd name="T1" fmla="*/ 40 h 41"/>
              <a:gd name="T2" fmla="*/ 48 w 97"/>
              <a:gd name="T3" fmla="*/ 0 h 41"/>
              <a:gd name="T4" fmla="*/ 96 w 97"/>
              <a:gd name="T5" fmla="*/ 40 h 41"/>
              <a:gd name="T6" fmla="*/ 0 60000 65536"/>
              <a:gd name="T7" fmla="*/ 0 60000 65536"/>
              <a:gd name="T8" fmla="*/ 0 60000 65536"/>
              <a:gd name="T9" fmla="*/ 0 w 97"/>
              <a:gd name="T10" fmla="*/ 0 h 41"/>
              <a:gd name="T11" fmla="*/ 97 w 97"/>
              <a:gd name="T12" fmla="*/ 41 h 41"/>
            </a:gdLst>
            <a:ahLst/>
            <a:cxnLst>
              <a:cxn ang="T6">
                <a:pos x="T0" y="T1"/>
              </a:cxn>
              <a:cxn ang="T7">
                <a:pos x="T2" y="T3"/>
              </a:cxn>
              <a:cxn ang="T8">
                <a:pos x="T4" y="T5"/>
              </a:cxn>
            </a:cxnLst>
            <a:rect l="T9" t="T10" r="T11" b="T12"/>
            <a:pathLst>
              <a:path w="97" h="41">
                <a:moveTo>
                  <a:pt x="0" y="40"/>
                </a:moveTo>
                <a:lnTo>
                  <a:pt x="48" y="0"/>
                </a:lnTo>
                <a:lnTo>
                  <a:pt x="96" y="40"/>
                </a:lnTo>
              </a:path>
            </a:pathLst>
          </a:custGeom>
          <a:noFill/>
          <a:ln w="25400" cap="rnd">
            <a:solidFill>
              <a:srgbClr val="000000"/>
            </a:solidFill>
            <a:round/>
            <a:headEnd/>
            <a:tailEnd/>
          </a:ln>
        </p:spPr>
        <p:txBody>
          <a:bodyPr/>
          <a:lstStyle/>
          <a:p>
            <a:endParaRPr lang="en-US"/>
          </a:p>
        </p:txBody>
      </p:sp>
      <p:sp>
        <p:nvSpPr>
          <p:cNvPr id="11304" name="Rectangle 38"/>
          <p:cNvSpPr>
            <a:spLocks noChangeArrowheads="1"/>
          </p:cNvSpPr>
          <p:nvPr/>
        </p:nvSpPr>
        <p:spPr bwMode="auto">
          <a:xfrm>
            <a:off x="3548063" y="2811463"/>
            <a:ext cx="1130300"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LD  INR  CLR</a:t>
            </a:r>
          </a:p>
        </p:txBody>
      </p:sp>
      <p:sp>
        <p:nvSpPr>
          <p:cNvPr id="11305" name="Rectangle 39"/>
          <p:cNvSpPr>
            <a:spLocks noChangeArrowheads="1"/>
          </p:cNvSpPr>
          <p:nvPr/>
        </p:nvSpPr>
        <p:spPr bwMode="auto">
          <a:xfrm>
            <a:off x="3598863" y="2519363"/>
            <a:ext cx="1252537" cy="203200"/>
          </a:xfrm>
          <a:prstGeom prst="rect">
            <a:avLst/>
          </a:prstGeom>
          <a:noFill/>
          <a:ln w="25400">
            <a:solidFill>
              <a:srgbClr val="000000"/>
            </a:solidFill>
            <a:miter lim="800000"/>
            <a:headEnd/>
            <a:tailEnd/>
          </a:ln>
        </p:spPr>
        <p:txBody>
          <a:bodyPr wrap="none" anchor="ctr"/>
          <a:lstStyle/>
          <a:p>
            <a:endParaRPr lang="en-US"/>
          </a:p>
        </p:txBody>
      </p:sp>
      <p:sp>
        <p:nvSpPr>
          <p:cNvPr id="11306" name="Line 40"/>
          <p:cNvSpPr>
            <a:spLocks noChangeShapeType="1"/>
          </p:cNvSpPr>
          <p:nvPr/>
        </p:nvSpPr>
        <p:spPr bwMode="auto">
          <a:xfrm>
            <a:off x="4033838" y="2727325"/>
            <a:ext cx="0" cy="101600"/>
          </a:xfrm>
          <a:prstGeom prst="line">
            <a:avLst/>
          </a:prstGeom>
          <a:noFill/>
          <a:ln w="25400">
            <a:solidFill>
              <a:srgbClr val="000000"/>
            </a:solidFill>
            <a:round/>
            <a:headEnd/>
            <a:tailEnd/>
          </a:ln>
        </p:spPr>
        <p:txBody>
          <a:bodyPr wrap="none" anchor="ctr"/>
          <a:lstStyle/>
          <a:p>
            <a:endParaRPr lang="en-US"/>
          </a:p>
        </p:txBody>
      </p:sp>
      <p:sp>
        <p:nvSpPr>
          <p:cNvPr id="11307" name="Line 41"/>
          <p:cNvSpPr>
            <a:spLocks noChangeShapeType="1"/>
          </p:cNvSpPr>
          <p:nvPr/>
        </p:nvSpPr>
        <p:spPr bwMode="auto">
          <a:xfrm>
            <a:off x="4360863" y="2727325"/>
            <a:ext cx="0" cy="101600"/>
          </a:xfrm>
          <a:prstGeom prst="line">
            <a:avLst/>
          </a:prstGeom>
          <a:noFill/>
          <a:ln w="25400">
            <a:solidFill>
              <a:srgbClr val="000000"/>
            </a:solidFill>
            <a:round/>
            <a:headEnd/>
            <a:tailEnd/>
          </a:ln>
        </p:spPr>
        <p:txBody>
          <a:bodyPr wrap="none" anchor="ctr"/>
          <a:lstStyle/>
          <a:p>
            <a:endParaRPr lang="en-US"/>
          </a:p>
        </p:txBody>
      </p:sp>
      <p:sp>
        <p:nvSpPr>
          <p:cNvPr id="11308" name="Freeform 42"/>
          <p:cNvSpPr>
            <a:spLocks/>
          </p:cNvSpPr>
          <p:nvPr/>
        </p:nvSpPr>
        <p:spPr bwMode="auto">
          <a:xfrm>
            <a:off x="4670425" y="2733675"/>
            <a:ext cx="487363" cy="106363"/>
          </a:xfrm>
          <a:custGeom>
            <a:avLst/>
            <a:gdLst>
              <a:gd name="T0" fmla="*/ 0 w 345"/>
              <a:gd name="T1" fmla="*/ 0 h 89"/>
              <a:gd name="T2" fmla="*/ 0 w 345"/>
              <a:gd name="T3" fmla="*/ 88 h 89"/>
              <a:gd name="T4" fmla="*/ 344 w 345"/>
              <a:gd name="T5" fmla="*/ 88 h 89"/>
              <a:gd name="T6" fmla="*/ 0 60000 65536"/>
              <a:gd name="T7" fmla="*/ 0 60000 65536"/>
              <a:gd name="T8" fmla="*/ 0 60000 65536"/>
              <a:gd name="T9" fmla="*/ 0 w 345"/>
              <a:gd name="T10" fmla="*/ 0 h 89"/>
              <a:gd name="T11" fmla="*/ 345 w 345"/>
              <a:gd name="T12" fmla="*/ 89 h 89"/>
            </a:gdLst>
            <a:ahLst/>
            <a:cxnLst>
              <a:cxn ang="T6">
                <a:pos x="T0" y="T1"/>
              </a:cxn>
              <a:cxn ang="T7">
                <a:pos x="T2" y="T3"/>
              </a:cxn>
              <a:cxn ang="T8">
                <a:pos x="T4" y="T5"/>
              </a:cxn>
            </a:cxnLst>
            <a:rect l="T9" t="T10" r="T11" b="T12"/>
            <a:pathLst>
              <a:path w="345" h="89">
                <a:moveTo>
                  <a:pt x="0" y="0"/>
                </a:moveTo>
                <a:lnTo>
                  <a:pt x="0" y="88"/>
                </a:lnTo>
                <a:lnTo>
                  <a:pt x="344" y="88"/>
                </a:lnTo>
              </a:path>
            </a:pathLst>
          </a:custGeom>
          <a:noFill/>
          <a:ln w="25400" cap="rnd">
            <a:solidFill>
              <a:srgbClr val="000000"/>
            </a:solidFill>
            <a:round/>
            <a:headEnd/>
            <a:tailEnd/>
          </a:ln>
        </p:spPr>
        <p:txBody>
          <a:bodyPr/>
          <a:lstStyle/>
          <a:p>
            <a:endParaRPr lang="en-US"/>
          </a:p>
        </p:txBody>
      </p:sp>
      <p:sp>
        <p:nvSpPr>
          <p:cNvPr id="11309" name="Rectangle 43"/>
          <p:cNvSpPr>
            <a:spLocks noChangeArrowheads="1"/>
          </p:cNvSpPr>
          <p:nvPr/>
        </p:nvSpPr>
        <p:spPr bwMode="auto">
          <a:xfrm>
            <a:off x="4016375" y="2501900"/>
            <a:ext cx="428625" cy="280988"/>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PC</a:t>
            </a:r>
          </a:p>
        </p:txBody>
      </p:sp>
      <p:sp>
        <p:nvSpPr>
          <p:cNvPr id="11310" name="Freeform 44"/>
          <p:cNvSpPr>
            <a:spLocks/>
          </p:cNvSpPr>
          <p:nvPr/>
        </p:nvSpPr>
        <p:spPr bwMode="auto">
          <a:xfrm>
            <a:off x="4603750" y="2659063"/>
            <a:ext cx="136525" cy="60325"/>
          </a:xfrm>
          <a:custGeom>
            <a:avLst/>
            <a:gdLst>
              <a:gd name="T0" fmla="*/ 0 w 97"/>
              <a:gd name="T1" fmla="*/ 48 h 49"/>
              <a:gd name="T2" fmla="*/ 48 w 97"/>
              <a:gd name="T3" fmla="*/ 0 h 49"/>
              <a:gd name="T4" fmla="*/ 96 w 97"/>
              <a:gd name="T5" fmla="*/ 48 h 49"/>
              <a:gd name="T6" fmla="*/ 0 60000 65536"/>
              <a:gd name="T7" fmla="*/ 0 60000 65536"/>
              <a:gd name="T8" fmla="*/ 0 60000 65536"/>
              <a:gd name="T9" fmla="*/ 0 w 97"/>
              <a:gd name="T10" fmla="*/ 0 h 49"/>
              <a:gd name="T11" fmla="*/ 97 w 97"/>
              <a:gd name="T12" fmla="*/ 49 h 49"/>
            </a:gdLst>
            <a:ahLst/>
            <a:cxnLst>
              <a:cxn ang="T6">
                <a:pos x="T0" y="T1"/>
              </a:cxn>
              <a:cxn ang="T7">
                <a:pos x="T2" y="T3"/>
              </a:cxn>
              <a:cxn ang="T8">
                <a:pos x="T4" y="T5"/>
              </a:cxn>
            </a:cxnLst>
            <a:rect l="T9" t="T10" r="T11" b="T12"/>
            <a:pathLst>
              <a:path w="97" h="49">
                <a:moveTo>
                  <a:pt x="0" y="48"/>
                </a:moveTo>
                <a:lnTo>
                  <a:pt x="48" y="0"/>
                </a:lnTo>
                <a:lnTo>
                  <a:pt x="96" y="48"/>
                </a:lnTo>
              </a:path>
            </a:pathLst>
          </a:custGeom>
          <a:noFill/>
          <a:ln w="25400" cap="rnd">
            <a:solidFill>
              <a:srgbClr val="000000"/>
            </a:solidFill>
            <a:round/>
            <a:headEnd/>
            <a:tailEnd/>
          </a:ln>
        </p:spPr>
        <p:txBody>
          <a:bodyPr/>
          <a:lstStyle/>
          <a:p>
            <a:endParaRPr lang="en-US"/>
          </a:p>
        </p:txBody>
      </p:sp>
      <p:sp>
        <p:nvSpPr>
          <p:cNvPr id="11311" name="Rectangle 45"/>
          <p:cNvSpPr>
            <a:spLocks noChangeArrowheads="1"/>
          </p:cNvSpPr>
          <p:nvPr/>
        </p:nvSpPr>
        <p:spPr bwMode="auto">
          <a:xfrm>
            <a:off x="3424238" y="3433763"/>
            <a:ext cx="1216025"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dirty="0">
                <a:solidFill>
                  <a:srgbClr val="000000"/>
                </a:solidFill>
                <a:ea typeface="굴림" pitchFamily="50" charset="-127"/>
              </a:rPr>
              <a:t>LD   INR   CLR</a:t>
            </a:r>
          </a:p>
        </p:txBody>
      </p:sp>
      <p:sp>
        <p:nvSpPr>
          <p:cNvPr id="11312" name="Rectangle 46"/>
          <p:cNvSpPr>
            <a:spLocks noChangeArrowheads="1"/>
          </p:cNvSpPr>
          <p:nvPr/>
        </p:nvSpPr>
        <p:spPr bwMode="auto">
          <a:xfrm>
            <a:off x="3389313" y="3119438"/>
            <a:ext cx="1446212" cy="204787"/>
          </a:xfrm>
          <a:prstGeom prst="rect">
            <a:avLst/>
          </a:prstGeom>
          <a:noFill/>
          <a:ln w="25400">
            <a:solidFill>
              <a:srgbClr val="000000"/>
            </a:solidFill>
            <a:miter lim="800000"/>
            <a:headEnd/>
            <a:tailEnd/>
          </a:ln>
        </p:spPr>
        <p:txBody>
          <a:bodyPr wrap="none" anchor="ctr"/>
          <a:lstStyle/>
          <a:p>
            <a:endParaRPr lang="en-US"/>
          </a:p>
        </p:txBody>
      </p:sp>
      <p:sp>
        <p:nvSpPr>
          <p:cNvPr id="11313" name="Line 47"/>
          <p:cNvSpPr>
            <a:spLocks noChangeShapeType="1"/>
          </p:cNvSpPr>
          <p:nvPr/>
        </p:nvSpPr>
        <p:spPr bwMode="auto">
          <a:xfrm>
            <a:off x="3576638" y="3333750"/>
            <a:ext cx="0" cy="96838"/>
          </a:xfrm>
          <a:prstGeom prst="line">
            <a:avLst/>
          </a:prstGeom>
          <a:noFill/>
          <a:ln w="25400">
            <a:solidFill>
              <a:srgbClr val="000000"/>
            </a:solidFill>
            <a:round/>
            <a:headEnd/>
            <a:tailEnd/>
          </a:ln>
        </p:spPr>
        <p:txBody>
          <a:bodyPr wrap="none" anchor="ctr"/>
          <a:lstStyle/>
          <a:p>
            <a:endParaRPr lang="en-US"/>
          </a:p>
        </p:txBody>
      </p:sp>
      <p:sp>
        <p:nvSpPr>
          <p:cNvPr id="11314" name="Line 48"/>
          <p:cNvSpPr>
            <a:spLocks noChangeShapeType="1"/>
          </p:cNvSpPr>
          <p:nvPr/>
        </p:nvSpPr>
        <p:spPr bwMode="auto">
          <a:xfrm>
            <a:off x="4343400" y="3328988"/>
            <a:ext cx="0" cy="101600"/>
          </a:xfrm>
          <a:prstGeom prst="line">
            <a:avLst/>
          </a:prstGeom>
          <a:noFill/>
          <a:ln w="25400">
            <a:solidFill>
              <a:srgbClr val="000000"/>
            </a:solidFill>
            <a:round/>
            <a:headEnd/>
            <a:tailEnd/>
          </a:ln>
        </p:spPr>
        <p:txBody>
          <a:bodyPr wrap="none" anchor="ctr"/>
          <a:lstStyle/>
          <a:p>
            <a:endParaRPr lang="en-US"/>
          </a:p>
        </p:txBody>
      </p:sp>
      <p:sp>
        <p:nvSpPr>
          <p:cNvPr id="11315" name="Freeform 49"/>
          <p:cNvSpPr>
            <a:spLocks/>
          </p:cNvSpPr>
          <p:nvPr/>
        </p:nvSpPr>
        <p:spPr bwMode="auto">
          <a:xfrm>
            <a:off x="4654550" y="3333750"/>
            <a:ext cx="509588" cy="107950"/>
          </a:xfrm>
          <a:custGeom>
            <a:avLst/>
            <a:gdLst>
              <a:gd name="T0" fmla="*/ 0 w 361"/>
              <a:gd name="T1" fmla="*/ 0 h 89"/>
              <a:gd name="T2" fmla="*/ 0 w 361"/>
              <a:gd name="T3" fmla="*/ 88 h 89"/>
              <a:gd name="T4" fmla="*/ 360 w 361"/>
              <a:gd name="T5" fmla="*/ 88 h 89"/>
              <a:gd name="T6" fmla="*/ 0 60000 65536"/>
              <a:gd name="T7" fmla="*/ 0 60000 65536"/>
              <a:gd name="T8" fmla="*/ 0 60000 65536"/>
              <a:gd name="T9" fmla="*/ 0 w 361"/>
              <a:gd name="T10" fmla="*/ 0 h 89"/>
              <a:gd name="T11" fmla="*/ 361 w 361"/>
              <a:gd name="T12" fmla="*/ 89 h 89"/>
            </a:gdLst>
            <a:ahLst/>
            <a:cxnLst>
              <a:cxn ang="T6">
                <a:pos x="T0" y="T1"/>
              </a:cxn>
              <a:cxn ang="T7">
                <a:pos x="T2" y="T3"/>
              </a:cxn>
              <a:cxn ang="T8">
                <a:pos x="T4" y="T5"/>
              </a:cxn>
            </a:cxnLst>
            <a:rect l="T9" t="T10" r="T11" b="T12"/>
            <a:pathLst>
              <a:path w="361" h="89">
                <a:moveTo>
                  <a:pt x="0" y="0"/>
                </a:moveTo>
                <a:lnTo>
                  <a:pt x="0" y="88"/>
                </a:lnTo>
                <a:lnTo>
                  <a:pt x="360" y="88"/>
                </a:lnTo>
              </a:path>
            </a:pathLst>
          </a:custGeom>
          <a:noFill/>
          <a:ln w="25400" cap="rnd">
            <a:solidFill>
              <a:srgbClr val="000000"/>
            </a:solidFill>
            <a:round/>
            <a:headEnd/>
            <a:tailEnd/>
          </a:ln>
        </p:spPr>
        <p:txBody>
          <a:bodyPr/>
          <a:lstStyle/>
          <a:p>
            <a:endParaRPr lang="en-US"/>
          </a:p>
        </p:txBody>
      </p:sp>
      <p:sp>
        <p:nvSpPr>
          <p:cNvPr id="11316" name="Rectangle 50"/>
          <p:cNvSpPr>
            <a:spLocks noChangeArrowheads="1"/>
          </p:cNvSpPr>
          <p:nvPr/>
        </p:nvSpPr>
        <p:spPr bwMode="auto">
          <a:xfrm>
            <a:off x="3892550" y="3101975"/>
            <a:ext cx="438150" cy="280988"/>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DR</a:t>
            </a:r>
          </a:p>
        </p:txBody>
      </p:sp>
      <p:sp>
        <p:nvSpPr>
          <p:cNvPr id="11317" name="Freeform 51"/>
          <p:cNvSpPr>
            <a:spLocks/>
          </p:cNvSpPr>
          <p:nvPr/>
        </p:nvSpPr>
        <p:spPr bwMode="auto">
          <a:xfrm>
            <a:off x="4586288" y="3262313"/>
            <a:ext cx="136525" cy="57150"/>
          </a:xfrm>
          <a:custGeom>
            <a:avLst/>
            <a:gdLst>
              <a:gd name="T0" fmla="*/ 0 w 97"/>
              <a:gd name="T1" fmla="*/ 48 h 49"/>
              <a:gd name="T2" fmla="*/ 48 w 97"/>
              <a:gd name="T3" fmla="*/ 0 h 49"/>
              <a:gd name="T4" fmla="*/ 96 w 97"/>
              <a:gd name="T5" fmla="*/ 48 h 49"/>
              <a:gd name="T6" fmla="*/ 0 60000 65536"/>
              <a:gd name="T7" fmla="*/ 0 60000 65536"/>
              <a:gd name="T8" fmla="*/ 0 60000 65536"/>
              <a:gd name="T9" fmla="*/ 0 w 97"/>
              <a:gd name="T10" fmla="*/ 0 h 49"/>
              <a:gd name="T11" fmla="*/ 97 w 97"/>
              <a:gd name="T12" fmla="*/ 49 h 49"/>
            </a:gdLst>
            <a:ahLst/>
            <a:cxnLst>
              <a:cxn ang="T6">
                <a:pos x="T0" y="T1"/>
              </a:cxn>
              <a:cxn ang="T7">
                <a:pos x="T2" y="T3"/>
              </a:cxn>
              <a:cxn ang="T8">
                <a:pos x="T4" y="T5"/>
              </a:cxn>
            </a:cxnLst>
            <a:rect l="T9" t="T10" r="T11" b="T12"/>
            <a:pathLst>
              <a:path w="97" h="49">
                <a:moveTo>
                  <a:pt x="0" y="48"/>
                </a:moveTo>
                <a:lnTo>
                  <a:pt x="48" y="0"/>
                </a:lnTo>
                <a:lnTo>
                  <a:pt x="96" y="48"/>
                </a:lnTo>
              </a:path>
            </a:pathLst>
          </a:custGeom>
          <a:noFill/>
          <a:ln w="25400" cap="rnd">
            <a:solidFill>
              <a:srgbClr val="000000"/>
            </a:solidFill>
            <a:round/>
            <a:headEnd/>
            <a:tailEnd/>
          </a:ln>
        </p:spPr>
        <p:txBody>
          <a:bodyPr/>
          <a:lstStyle/>
          <a:p>
            <a:endParaRPr lang="en-US"/>
          </a:p>
        </p:txBody>
      </p:sp>
      <p:sp>
        <p:nvSpPr>
          <p:cNvPr id="11318" name="Rectangle 52"/>
          <p:cNvSpPr>
            <a:spLocks noChangeArrowheads="1"/>
          </p:cNvSpPr>
          <p:nvPr/>
        </p:nvSpPr>
        <p:spPr bwMode="auto">
          <a:xfrm>
            <a:off x="3405188" y="4198938"/>
            <a:ext cx="1216025"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LD   INR   CLR</a:t>
            </a:r>
          </a:p>
        </p:txBody>
      </p:sp>
      <p:sp>
        <p:nvSpPr>
          <p:cNvPr id="11319" name="Rectangle 53"/>
          <p:cNvSpPr>
            <a:spLocks noChangeArrowheads="1"/>
          </p:cNvSpPr>
          <p:nvPr/>
        </p:nvSpPr>
        <p:spPr bwMode="auto">
          <a:xfrm>
            <a:off x="3371850" y="3895725"/>
            <a:ext cx="1446213" cy="204788"/>
          </a:xfrm>
          <a:prstGeom prst="rect">
            <a:avLst/>
          </a:prstGeom>
          <a:noFill/>
          <a:ln w="25400">
            <a:solidFill>
              <a:srgbClr val="000000"/>
            </a:solidFill>
            <a:miter lim="800000"/>
            <a:headEnd/>
            <a:tailEnd/>
          </a:ln>
        </p:spPr>
        <p:txBody>
          <a:bodyPr wrap="none" anchor="ctr"/>
          <a:lstStyle/>
          <a:p>
            <a:endParaRPr lang="en-US"/>
          </a:p>
        </p:txBody>
      </p:sp>
      <p:sp>
        <p:nvSpPr>
          <p:cNvPr id="11320" name="Line 54"/>
          <p:cNvSpPr>
            <a:spLocks noChangeShapeType="1"/>
          </p:cNvSpPr>
          <p:nvPr/>
        </p:nvSpPr>
        <p:spPr bwMode="auto">
          <a:xfrm>
            <a:off x="3943350" y="4108450"/>
            <a:ext cx="0" cy="98425"/>
          </a:xfrm>
          <a:prstGeom prst="line">
            <a:avLst/>
          </a:prstGeom>
          <a:noFill/>
          <a:ln w="25400">
            <a:solidFill>
              <a:srgbClr val="000000"/>
            </a:solidFill>
            <a:round/>
            <a:headEnd/>
            <a:tailEnd/>
          </a:ln>
        </p:spPr>
        <p:txBody>
          <a:bodyPr wrap="none" anchor="ctr"/>
          <a:lstStyle/>
          <a:p>
            <a:endParaRPr lang="en-US"/>
          </a:p>
        </p:txBody>
      </p:sp>
      <p:sp>
        <p:nvSpPr>
          <p:cNvPr id="11321" name="Line 55"/>
          <p:cNvSpPr>
            <a:spLocks noChangeShapeType="1"/>
          </p:cNvSpPr>
          <p:nvPr/>
        </p:nvSpPr>
        <p:spPr bwMode="auto">
          <a:xfrm>
            <a:off x="4325938" y="4100513"/>
            <a:ext cx="0" cy="106362"/>
          </a:xfrm>
          <a:prstGeom prst="line">
            <a:avLst/>
          </a:prstGeom>
          <a:noFill/>
          <a:ln w="25400">
            <a:solidFill>
              <a:srgbClr val="000000"/>
            </a:solidFill>
            <a:round/>
            <a:headEnd/>
            <a:tailEnd/>
          </a:ln>
        </p:spPr>
        <p:txBody>
          <a:bodyPr wrap="none" anchor="ctr"/>
          <a:lstStyle/>
          <a:p>
            <a:endParaRPr lang="en-US"/>
          </a:p>
        </p:txBody>
      </p:sp>
      <p:sp>
        <p:nvSpPr>
          <p:cNvPr id="11322" name="Freeform 56"/>
          <p:cNvSpPr>
            <a:spLocks/>
          </p:cNvSpPr>
          <p:nvPr/>
        </p:nvSpPr>
        <p:spPr bwMode="auto">
          <a:xfrm>
            <a:off x="4637088" y="4108450"/>
            <a:ext cx="509587" cy="109538"/>
          </a:xfrm>
          <a:custGeom>
            <a:avLst/>
            <a:gdLst>
              <a:gd name="T0" fmla="*/ 0 w 361"/>
              <a:gd name="T1" fmla="*/ 0 h 89"/>
              <a:gd name="T2" fmla="*/ 0 w 361"/>
              <a:gd name="T3" fmla="*/ 88 h 89"/>
              <a:gd name="T4" fmla="*/ 360 w 361"/>
              <a:gd name="T5" fmla="*/ 88 h 89"/>
              <a:gd name="T6" fmla="*/ 0 60000 65536"/>
              <a:gd name="T7" fmla="*/ 0 60000 65536"/>
              <a:gd name="T8" fmla="*/ 0 60000 65536"/>
              <a:gd name="T9" fmla="*/ 0 w 361"/>
              <a:gd name="T10" fmla="*/ 0 h 89"/>
              <a:gd name="T11" fmla="*/ 361 w 361"/>
              <a:gd name="T12" fmla="*/ 89 h 89"/>
            </a:gdLst>
            <a:ahLst/>
            <a:cxnLst>
              <a:cxn ang="T6">
                <a:pos x="T0" y="T1"/>
              </a:cxn>
              <a:cxn ang="T7">
                <a:pos x="T2" y="T3"/>
              </a:cxn>
              <a:cxn ang="T8">
                <a:pos x="T4" y="T5"/>
              </a:cxn>
            </a:cxnLst>
            <a:rect l="T9" t="T10" r="T11" b="T12"/>
            <a:pathLst>
              <a:path w="361" h="89">
                <a:moveTo>
                  <a:pt x="0" y="0"/>
                </a:moveTo>
                <a:lnTo>
                  <a:pt x="0" y="88"/>
                </a:lnTo>
                <a:lnTo>
                  <a:pt x="360" y="88"/>
                </a:lnTo>
              </a:path>
            </a:pathLst>
          </a:custGeom>
          <a:noFill/>
          <a:ln w="25400" cap="rnd">
            <a:solidFill>
              <a:srgbClr val="000000"/>
            </a:solidFill>
            <a:round/>
            <a:headEnd/>
            <a:tailEnd/>
          </a:ln>
        </p:spPr>
        <p:txBody>
          <a:bodyPr/>
          <a:lstStyle/>
          <a:p>
            <a:endParaRPr lang="en-US"/>
          </a:p>
        </p:txBody>
      </p:sp>
      <p:sp>
        <p:nvSpPr>
          <p:cNvPr id="11323" name="Rectangle 57"/>
          <p:cNvSpPr>
            <a:spLocks noChangeArrowheads="1"/>
          </p:cNvSpPr>
          <p:nvPr/>
        </p:nvSpPr>
        <p:spPr bwMode="auto">
          <a:xfrm>
            <a:off x="3857625" y="3878263"/>
            <a:ext cx="438150" cy="28098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AC</a:t>
            </a:r>
          </a:p>
        </p:txBody>
      </p:sp>
      <p:sp>
        <p:nvSpPr>
          <p:cNvPr id="11324" name="Freeform 58"/>
          <p:cNvSpPr>
            <a:spLocks/>
          </p:cNvSpPr>
          <p:nvPr/>
        </p:nvSpPr>
        <p:spPr bwMode="auto">
          <a:xfrm>
            <a:off x="4570413" y="4040188"/>
            <a:ext cx="136525" cy="60325"/>
          </a:xfrm>
          <a:custGeom>
            <a:avLst/>
            <a:gdLst>
              <a:gd name="T0" fmla="*/ 0 w 97"/>
              <a:gd name="T1" fmla="*/ 48 h 49"/>
              <a:gd name="T2" fmla="*/ 48 w 97"/>
              <a:gd name="T3" fmla="*/ 0 h 49"/>
              <a:gd name="T4" fmla="*/ 96 w 97"/>
              <a:gd name="T5" fmla="*/ 48 h 49"/>
              <a:gd name="T6" fmla="*/ 0 60000 65536"/>
              <a:gd name="T7" fmla="*/ 0 60000 65536"/>
              <a:gd name="T8" fmla="*/ 0 60000 65536"/>
              <a:gd name="T9" fmla="*/ 0 w 97"/>
              <a:gd name="T10" fmla="*/ 0 h 49"/>
              <a:gd name="T11" fmla="*/ 97 w 97"/>
              <a:gd name="T12" fmla="*/ 49 h 49"/>
            </a:gdLst>
            <a:ahLst/>
            <a:cxnLst>
              <a:cxn ang="T6">
                <a:pos x="T0" y="T1"/>
              </a:cxn>
              <a:cxn ang="T7">
                <a:pos x="T2" y="T3"/>
              </a:cxn>
              <a:cxn ang="T8">
                <a:pos x="T4" y="T5"/>
              </a:cxn>
            </a:cxnLst>
            <a:rect l="T9" t="T10" r="T11" b="T12"/>
            <a:pathLst>
              <a:path w="97" h="49">
                <a:moveTo>
                  <a:pt x="0" y="48"/>
                </a:moveTo>
                <a:lnTo>
                  <a:pt x="48" y="0"/>
                </a:lnTo>
                <a:lnTo>
                  <a:pt x="96" y="48"/>
                </a:lnTo>
              </a:path>
            </a:pathLst>
          </a:custGeom>
          <a:noFill/>
          <a:ln w="25400" cap="rnd">
            <a:solidFill>
              <a:srgbClr val="000000"/>
            </a:solidFill>
            <a:round/>
            <a:headEnd/>
            <a:tailEnd/>
          </a:ln>
        </p:spPr>
        <p:txBody>
          <a:bodyPr/>
          <a:lstStyle/>
          <a:p>
            <a:endParaRPr lang="en-US"/>
          </a:p>
        </p:txBody>
      </p:sp>
      <p:sp>
        <p:nvSpPr>
          <p:cNvPr id="11325" name="Line 59"/>
          <p:cNvSpPr>
            <a:spLocks noChangeShapeType="1"/>
          </p:cNvSpPr>
          <p:nvPr/>
        </p:nvSpPr>
        <p:spPr bwMode="auto">
          <a:xfrm>
            <a:off x="2085975" y="3725863"/>
            <a:ext cx="3425825" cy="0"/>
          </a:xfrm>
          <a:prstGeom prst="line">
            <a:avLst/>
          </a:prstGeom>
          <a:noFill/>
          <a:ln w="25400">
            <a:solidFill>
              <a:srgbClr val="000000"/>
            </a:solidFill>
            <a:round/>
            <a:headEnd/>
            <a:tailEnd/>
          </a:ln>
        </p:spPr>
        <p:txBody>
          <a:bodyPr wrap="none" anchor="ctr"/>
          <a:lstStyle/>
          <a:p>
            <a:endParaRPr lang="en-US"/>
          </a:p>
        </p:txBody>
      </p:sp>
      <p:sp>
        <p:nvSpPr>
          <p:cNvPr id="11326" name="Arc 60"/>
          <p:cNvSpPr>
            <a:spLocks/>
          </p:cNvSpPr>
          <p:nvPr/>
        </p:nvSpPr>
        <p:spPr bwMode="auto">
          <a:xfrm>
            <a:off x="5835650" y="2574925"/>
            <a:ext cx="107950" cy="74613"/>
          </a:xfrm>
          <a:custGeom>
            <a:avLst/>
            <a:gdLst>
              <a:gd name="T0" fmla="*/ 8726 w 21600"/>
              <a:gd name="T1" fmla="*/ 74613 h 17255"/>
              <a:gd name="T2" fmla="*/ 9246 w 21600"/>
              <a:gd name="T3" fmla="*/ 0 h 17255"/>
              <a:gd name="T4" fmla="*/ 107950 w 21600"/>
              <a:gd name="T5" fmla="*/ 37819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11327" name="Line 61"/>
          <p:cNvSpPr>
            <a:spLocks noChangeShapeType="1"/>
          </p:cNvSpPr>
          <p:nvPr/>
        </p:nvSpPr>
        <p:spPr bwMode="auto">
          <a:xfrm>
            <a:off x="4875213" y="2620963"/>
            <a:ext cx="981075" cy="0"/>
          </a:xfrm>
          <a:prstGeom prst="line">
            <a:avLst/>
          </a:prstGeom>
          <a:noFill/>
          <a:ln w="25400">
            <a:solidFill>
              <a:srgbClr val="000000"/>
            </a:solidFill>
            <a:round/>
            <a:headEnd/>
            <a:tailEnd/>
          </a:ln>
        </p:spPr>
        <p:txBody>
          <a:bodyPr wrap="none" anchor="ctr"/>
          <a:lstStyle/>
          <a:p>
            <a:endParaRPr lang="en-US"/>
          </a:p>
        </p:txBody>
      </p:sp>
      <p:sp>
        <p:nvSpPr>
          <p:cNvPr id="11328" name="Arc 62"/>
          <p:cNvSpPr>
            <a:spLocks/>
          </p:cNvSpPr>
          <p:nvPr/>
        </p:nvSpPr>
        <p:spPr bwMode="auto">
          <a:xfrm>
            <a:off x="5842000" y="3186113"/>
            <a:ext cx="106363" cy="74612"/>
          </a:xfrm>
          <a:custGeom>
            <a:avLst/>
            <a:gdLst>
              <a:gd name="T0" fmla="*/ 8598 w 21600"/>
              <a:gd name="T1" fmla="*/ 74612 h 17255"/>
              <a:gd name="T2" fmla="*/ 9110 w 21600"/>
              <a:gd name="T3" fmla="*/ 0 h 17255"/>
              <a:gd name="T4" fmla="*/ 106363 w 21600"/>
              <a:gd name="T5" fmla="*/ 37818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11329" name="Line 63"/>
          <p:cNvSpPr>
            <a:spLocks noChangeShapeType="1"/>
          </p:cNvSpPr>
          <p:nvPr/>
        </p:nvSpPr>
        <p:spPr bwMode="auto">
          <a:xfrm>
            <a:off x="4857750" y="3232150"/>
            <a:ext cx="982663" cy="0"/>
          </a:xfrm>
          <a:prstGeom prst="line">
            <a:avLst/>
          </a:prstGeom>
          <a:noFill/>
          <a:ln w="25400">
            <a:solidFill>
              <a:srgbClr val="000000"/>
            </a:solidFill>
            <a:round/>
            <a:headEnd/>
            <a:tailEnd/>
          </a:ln>
        </p:spPr>
        <p:txBody>
          <a:bodyPr wrap="none" anchor="ctr"/>
          <a:lstStyle/>
          <a:p>
            <a:endParaRPr lang="en-US"/>
          </a:p>
        </p:txBody>
      </p:sp>
      <p:sp>
        <p:nvSpPr>
          <p:cNvPr id="11330" name="Arc 64"/>
          <p:cNvSpPr>
            <a:spLocks/>
          </p:cNvSpPr>
          <p:nvPr/>
        </p:nvSpPr>
        <p:spPr bwMode="auto">
          <a:xfrm>
            <a:off x="5824538" y="3957638"/>
            <a:ext cx="107950" cy="73025"/>
          </a:xfrm>
          <a:custGeom>
            <a:avLst/>
            <a:gdLst>
              <a:gd name="T0" fmla="*/ 8726 w 21600"/>
              <a:gd name="T1" fmla="*/ 73025 h 17255"/>
              <a:gd name="T2" fmla="*/ 9246 w 21600"/>
              <a:gd name="T3" fmla="*/ 0 h 17255"/>
              <a:gd name="T4" fmla="*/ 107950 w 21600"/>
              <a:gd name="T5" fmla="*/ 37014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11331" name="Line 65"/>
          <p:cNvSpPr>
            <a:spLocks noChangeShapeType="1"/>
          </p:cNvSpPr>
          <p:nvPr/>
        </p:nvSpPr>
        <p:spPr bwMode="auto">
          <a:xfrm>
            <a:off x="4835525" y="3997325"/>
            <a:ext cx="987425" cy="0"/>
          </a:xfrm>
          <a:prstGeom prst="line">
            <a:avLst/>
          </a:prstGeom>
          <a:noFill/>
          <a:ln w="25400">
            <a:solidFill>
              <a:srgbClr val="000000"/>
            </a:solidFill>
            <a:round/>
            <a:headEnd/>
            <a:tailEnd/>
          </a:ln>
        </p:spPr>
        <p:txBody>
          <a:bodyPr wrap="none" anchor="ctr"/>
          <a:lstStyle/>
          <a:p>
            <a:endParaRPr lang="en-US"/>
          </a:p>
        </p:txBody>
      </p:sp>
      <p:sp>
        <p:nvSpPr>
          <p:cNvPr id="11332" name="Rectangle 66"/>
          <p:cNvSpPr>
            <a:spLocks noChangeArrowheads="1"/>
          </p:cNvSpPr>
          <p:nvPr/>
        </p:nvSpPr>
        <p:spPr bwMode="auto">
          <a:xfrm>
            <a:off x="2305050" y="3930650"/>
            <a:ext cx="493713" cy="346075"/>
          </a:xfrm>
          <a:prstGeom prst="rect">
            <a:avLst/>
          </a:prstGeom>
          <a:noFill/>
          <a:ln w="25400">
            <a:noFill/>
            <a:miter lim="800000"/>
            <a:headEnd/>
            <a:tailEnd/>
          </a:ln>
        </p:spPr>
        <p:txBody>
          <a:bodyPr wrap="none" lIns="90488" tIns="44450" rIns="90488" bIns="44450">
            <a:spAutoFit/>
          </a:bodyPr>
          <a:lstStyle/>
          <a:p>
            <a:pPr defTabSz="762000" eaLnBrk="0" hangingPunct="0">
              <a:lnSpc>
                <a:spcPct val="70000"/>
              </a:lnSpc>
            </a:pPr>
            <a:r>
              <a:rPr kumimoji="1" lang="en-US" altLang="ko-KR" sz="1200" b="1">
                <a:solidFill>
                  <a:srgbClr val="000000"/>
                </a:solidFill>
                <a:ea typeface="굴림" pitchFamily="50" charset="-127"/>
              </a:rPr>
              <a:t>ALU</a:t>
            </a:r>
          </a:p>
          <a:p>
            <a:pPr defTabSz="762000" eaLnBrk="0" latinLnBrk="1" hangingPunct="0">
              <a:lnSpc>
                <a:spcPct val="70000"/>
              </a:lnSpc>
            </a:pPr>
            <a:endParaRPr kumimoji="1" lang="en-US" altLang="ko-KR" sz="1200" b="1">
              <a:solidFill>
                <a:srgbClr val="000000"/>
              </a:solidFill>
              <a:ea typeface="굴림" pitchFamily="50" charset="-127"/>
            </a:endParaRPr>
          </a:p>
        </p:txBody>
      </p:sp>
      <p:sp>
        <p:nvSpPr>
          <p:cNvPr id="11333" name="Rectangle 67"/>
          <p:cNvSpPr>
            <a:spLocks noChangeArrowheads="1"/>
          </p:cNvSpPr>
          <p:nvPr/>
        </p:nvSpPr>
        <p:spPr bwMode="auto">
          <a:xfrm>
            <a:off x="984250" y="3789363"/>
            <a:ext cx="180975" cy="4191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endParaRPr kumimoji="1" lang="en-US" altLang="ko-KR" sz="1200" b="1">
              <a:solidFill>
                <a:srgbClr val="000000"/>
              </a:solidFill>
              <a:ea typeface="굴림" pitchFamily="50" charset="-127"/>
            </a:endParaRPr>
          </a:p>
          <a:p>
            <a:pPr defTabSz="762000" eaLnBrk="0" latinLnBrk="1" hangingPunct="0">
              <a:lnSpc>
                <a:spcPct val="90000"/>
              </a:lnSpc>
            </a:pPr>
            <a:endParaRPr kumimoji="1" lang="en-US" altLang="ko-KR" sz="1200" b="1">
              <a:solidFill>
                <a:srgbClr val="000000"/>
              </a:solidFill>
              <a:ea typeface="굴림" pitchFamily="50" charset="-127"/>
            </a:endParaRPr>
          </a:p>
        </p:txBody>
      </p:sp>
      <p:sp>
        <p:nvSpPr>
          <p:cNvPr id="11334" name="Rectangle 68"/>
          <p:cNvSpPr>
            <a:spLocks noChangeArrowheads="1"/>
          </p:cNvSpPr>
          <p:nvPr/>
        </p:nvSpPr>
        <p:spPr bwMode="auto">
          <a:xfrm>
            <a:off x="2278063" y="3789363"/>
            <a:ext cx="534987" cy="533400"/>
          </a:xfrm>
          <a:prstGeom prst="rect">
            <a:avLst/>
          </a:prstGeom>
          <a:noFill/>
          <a:ln w="25400">
            <a:solidFill>
              <a:srgbClr val="000000"/>
            </a:solidFill>
            <a:miter lim="800000"/>
            <a:headEnd/>
            <a:tailEnd/>
          </a:ln>
        </p:spPr>
        <p:txBody>
          <a:bodyPr wrap="none" anchor="ctr"/>
          <a:lstStyle/>
          <a:p>
            <a:endParaRPr lang="en-US"/>
          </a:p>
        </p:txBody>
      </p:sp>
      <p:sp>
        <p:nvSpPr>
          <p:cNvPr id="11335" name="Rectangle 69"/>
          <p:cNvSpPr>
            <a:spLocks noChangeArrowheads="1"/>
          </p:cNvSpPr>
          <p:nvPr/>
        </p:nvSpPr>
        <p:spPr bwMode="auto">
          <a:xfrm>
            <a:off x="2963863" y="3729038"/>
            <a:ext cx="282575"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E</a:t>
            </a:r>
          </a:p>
        </p:txBody>
      </p:sp>
      <p:sp>
        <p:nvSpPr>
          <p:cNvPr id="11336" name="Rectangle 70"/>
          <p:cNvSpPr>
            <a:spLocks noChangeArrowheads="1"/>
          </p:cNvSpPr>
          <p:nvPr/>
        </p:nvSpPr>
        <p:spPr bwMode="auto">
          <a:xfrm>
            <a:off x="2989263" y="3760788"/>
            <a:ext cx="225425" cy="192087"/>
          </a:xfrm>
          <a:prstGeom prst="rect">
            <a:avLst/>
          </a:prstGeom>
          <a:noFill/>
          <a:ln w="25400">
            <a:solidFill>
              <a:srgbClr val="000000"/>
            </a:solidFill>
            <a:miter lim="800000"/>
            <a:headEnd/>
            <a:tailEnd/>
          </a:ln>
        </p:spPr>
        <p:txBody>
          <a:bodyPr wrap="none" anchor="ctr"/>
          <a:lstStyle/>
          <a:p>
            <a:endParaRPr lang="en-US"/>
          </a:p>
        </p:txBody>
      </p:sp>
      <p:sp>
        <p:nvSpPr>
          <p:cNvPr id="11337" name="Arc 71"/>
          <p:cNvSpPr>
            <a:spLocks/>
          </p:cNvSpPr>
          <p:nvPr/>
        </p:nvSpPr>
        <p:spPr bwMode="auto">
          <a:xfrm>
            <a:off x="2878138" y="3792538"/>
            <a:ext cx="109537" cy="84137"/>
          </a:xfrm>
          <a:custGeom>
            <a:avLst/>
            <a:gdLst>
              <a:gd name="T0" fmla="*/ 15776 w 21600"/>
              <a:gd name="T1" fmla="*/ 84137 h 19914"/>
              <a:gd name="T2" fmla="*/ 9382 w 21600"/>
              <a:gd name="T3" fmla="*/ 0 h 19914"/>
              <a:gd name="T4" fmla="*/ 109537 w 21600"/>
              <a:gd name="T5" fmla="*/ 36952 h 19914"/>
              <a:gd name="T6" fmla="*/ 0 60000 65536"/>
              <a:gd name="T7" fmla="*/ 0 60000 65536"/>
              <a:gd name="T8" fmla="*/ 0 60000 65536"/>
              <a:gd name="T9" fmla="*/ 0 w 21600"/>
              <a:gd name="T10" fmla="*/ 0 h 19914"/>
              <a:gd name="T11" fmla="*/ 21600 w 21600"/>
              <a:gd name="T12" fmla="*/ 19914 h 19914"/>
            </a:gdLst>
            <a:ahLst/>
            <a:cxnLst>
              <a:cxn ang="T6">
                <a:pos x="T0" y="T1"/>
              </a:cxn>
              <a:cxn ang="T7">
                <a:pos x="T2" y="T3"/>
              </a:cxn>
              <a:cxn ang="T8">
                <a:pos x="T4" y="T5"/>
              </a:cxn>
            </a:cxnLst>
            <a:rect l="T9" t="T10" r="T11" b="T12"/>
            <a:pathLst>
              <a:path w="21600" h="19914" fill="none" extrusionOk="0">
                <a:moveTo>
                  <a:pt x="3111" y="19913"/>
                </a:moveTo>
                <a:cubicBezTo>
                  <a:pt x="1075" y="16544"/>
                  <a:pt x="0" y="12682"/>
                  <a:pt x="0" y="8746"/>
                </a:cubicBezTo>
                <a:cubicBezTo>
                  <a:pt x="-1" y="5733"/>
                  <a:pt x="630" y="2754"/>
                  <a:pt x="1849" y="-1"/>
                </a:cubicBezTo>
              </a:path>
              <a:path w="21600" h="19914" stroke="0" extrusionOk="0">
                <a:moveTo>
                  <a:pt x="3111" y="19913"/>
                </a:moveTo>
                <a:cubicBezTo>
                  <a:pt x="1075" y="16544"/>
                  <a:pt x="0" y="12682"/>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11338" name="Line 72"/>
          <p:cNvSpPr>
            <a:spLocks noChangeShapeType="1"/>
          </p:cNvSpPr>
          <p:nvPr/>
        </p:nvSpPr>
        <p:spPr bwMode="auto">
          <a:xfrm>
            <a:off x="2794000" y="3832225"/>
            <a:ext cx="101600" cy="0"/>
          </a:xfrm>
          <a:prstGeom prst="line">
            <a:avLst/>
          </a:prstGeom>
          <a:noFill/>
          <a:ln w="25400">
            <a:solidFill>
              <a:srgbClr val="000000"/>
            </a:solidFill>
            <a:round/>
            <a:headEnd/>
            <a:tailEnd/>
          </a:ln>
        </p:spPr>
        <p:txBody>
          <a:bodyPr wrap="none" anchor="ctr"/>
          <a:lstStyle/>
          <a:p>
            <a:endParaRPr lang="en-US"/>
          </a:p>
        </p:txBody>
      </p:sp>
      <p:sp>
        <p:nvSpPr>
          <p:cNvPr id="11339" name="Arc 73"/>
          <p:cNvSpPr>
            <a:spLocks/>
          </p:cNvSpPr>
          <p:nvPr/>
        </p:nvSpPr>
        <p:spPr bwMode="auto">
          <a:xfrm>
            <a:off x="3262313" y="3967163"/>
            <a:ext cx="106362" cy="73025"/>
          </a:xfrm>
          <a:custGeom>
            <a:avLst/>
            <a:gdLst>
              <a:gd name="T0" fmla="*/ 8598 w 21600"/>
              <a:gd name="T1" fmla="*/ 73025 h 17255"/>
              <a:gd name="T2" fmla="*/ 9110 w 21600"/>
              <a:gd name="T3" fmla="*/ 0 h 17255"/>
              <a:gd name="T4" fmla="*/ 106362 w 21600"/>
              <a:gd name="T5" fmla="*/ 37014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11340" name="Line 74"/>
          <p:cNvSpPr>
            <a:spLocks noChangeShapeType="1"/>
          </p:cNvSpPr>
          <p:nvPr/>
        </p:nvSpPr>
        <p:spPr bwMode="auto">
          <a:xfrm>
            <a:off x="2798763" y="3994150"/>
            <a:ext cx="481012" cy="3175"/>
          </a:xfrm>
          <a:prstGeom prst="line">
            <a:avLst/>
          </a:prstGeom>
          <a:noFill/>
          <a:ln w="25400">
            <a:solidFill>
              <a:srgbClr val="000000"/>
            </a:solidFill>
            <a:round/>
            <a:headEnd/>
            <a:tailEnd/>
          </a:ln>
        </p:spPr>
        <p:txBody>
          <a:bodyPr wrap="none" anchor="ctr"/>
          <a:lstStyle/>
          <a:p>
            <a:endParaRPr lang="en-US"/>
          </a:p>
        </p:txBody>
      </p:sp>
      <p:sp>
        <p:nvSpPr>
          <p:cNvPr id="11341" name="Arc 75"/>
          <p:cNvSpPr>
            <a:spLocks/>
          </p:cNvSpPr>
          <p:nvPr/>
        </p:nvSpPr>
        <p:spPr bwMode="auto">
          <a:xfrm>
            <a:off x="2176463" y="3854450"/>
            <a:ext cx="106362" cy="73025"/>
          </a:xfrm>
          <a:custGeom>
            <a:avLst/>
            <a:gdLst>
              <a:gd name="T0" fmla="*/ 8598 w 21600"/>
              <a:gd name="T1" fmla="*/ 73025 h 17255"/>
              <a:gd name="T2" fmla="*/ 9110 w 21600"/>
              <a:gd name="T3" fmla="*/ 0 h 17255"/>
              <a:gd name="T4" fmla="*/ 106362 w 21600"/>
              <a:gd name="T5" fmla="*/ 37014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11342" name="Line 76"/>
          <p:cNvSpPr>
            <a:spLocks noChangeShapeType="1"/>
          </p:cNvSpPr>
          <p:nvPr/>
        </p:nvSpPr>
        <p:spPr bwMode="auto">
          <a:xfrm>
            <a:off x="2085975" y="3892550"/>
            <a:ext cx="98425" cy="0"/>
          </a:xfrm>
          <a:prstGeom prst="line">
            <a:avLst/>
          </a:prstGeom>
          <a:noFill/>
          <a:ln w="25400">
            <a:solidFill>
              <a:srgbClr val="000000"/>
            </a:solidFill>
            <a:round/>
            <a:headEnd/>
            <a:tailEnd/>
          </a:ln>
        </p:spPr>
        <p:txBody>
          <a:bodyPr wrap="none" anchor="ctr"/>
          <a:lstStyle/>
          <a:p>
            <a:endParaRPr lang="en-US"/>
          </a:p>
        </p:txBody>
      </p:sp>
      <p:sp>
        <p:nvSpPr>
          <p:cNvPr id="11343" name="Arc 77"/>
          <p:cNvSpPr>
            <a:spLocks/>
          </p:cNvSpPr>
          <p:nvPr/>
        </p:nvSpPr>
        <p:spPr bwMode="auto">
          <a:xfrm>
            <a:off x="2176463" y="4019550"/>
            <a:ext cx="106362" cy="74613"/>
          </a:xfrm>
          <a:custGeom>
            <a:avLst/>
            <a:gdLst>
              <a:gd name="T0" fmla="*/ 8598 w 21600"/>
              <a:gd name="T1" fmla="*/ 74613 h 17255"/>
              <a:gd name="T2" fmla="*/ 9110 w 21600"/>
              <a:gd name="T3" fmla="*/ 0 h 17255"/>
              <a:gd name="T4" fmla="*/ 106362 w 21600"/>
              <a:gd name="T5" fmla="*/ 37819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11344" name="Line 78"/>
          <p:cNvSpPr>
            <a:spLocks noChangeShapeType="1"/>
          </p:cNvSpPr>
          <p:nvPr/>
        </p:nvSpPr>
        <p:spPr bwMode="auto">
          <a:xfrm flipV="1">
            <a:off x="1955800" y="4056063"/>
            <a:ext cx="228600" cy="4762"/>
          </a:xfrm>
          <a:prstGeom prst="line">
            <a:avLst/>
          </a:prstGeom>
          <a:noFill/>
          <a:ln w="25400">
            <a:solidFill>
              <a:srgbClr val="000000"/>
            </a:solidFill>
            <a:round/>
            <a:headEnd/>
            <a:tailEnd/>
          </a:ln>
        </p:spPr>
        <p:txBody>
          <a:bodyPr wrap="none" anchor="ctr"/>
          <a:lstStyle/>
          <a:p>
            <a:endParaRPr lang="en-US"/>
          </a:p>
        </p:txBody>
      </p:sp>
      <p:sp>
        <p:nvSpPr>
          <p:cNvPr id="11345" name="Arc 79"/>
          <p:cNvSpPr>
            <a:spLocks/>
          </p:cNvSpPr>
          <p:nvPr/>
        </p:nvSpPr>
        <p:spPr bwMode="auto">
          <a:xfrm>
            <a:off x="2176463" y="4184650"/>
            <a:ext cx="106362" cy="74613"/>
          </a:xfrm>
          <a:custGeom>
            <a:avLst/>
            <a:gdLst>
              <a:gd name="T0" fmla="*/ 8598 w 21600"/>
              <a:gd name="T1" fmla="*/ 74613 h 17255"/>
              <a:gd name="T2" fmla="*/ 9110 w 21600"/>
              <a:gd name="T3" fmla="*/ 0 h 17255"/>
              <a:gd name="T4" fmla="*/ 106362 w 21600"/>
              <a:gd name="T5" fmla="*/ 37819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11346" name="Line 80"/>
          <p:cNvSpPr>
            <a:spLocks noChangeShapeType="1"/>
          </p:cNvSpPr>
          <p:nvPr/>
        </p:nvSpPr>
        <p:spPr bwMode="auto">
          <a:xfrm>
            <a:off x="2085975" y="4221163"/>
            <a:ext cx="98425" cy="0"/>
          </a:xfrm>
          <a:prstGeom prst="line">
            <a:avLst/>
          </a:prstGeom>
          <a:noFill/>
          <a:ln w="25400">
            <a:solidFill>
              <a:srgbClr val="000000"/>
            </a:solidFill>
            <a:round/>
            <a:headEnd/>
            <a:tailEnd/>
          </a:ln>
        </p:spPr>
        <p:txBody>
          <a:bodyPr wrap="none" anchor="ctr"/>
          <a:lstStyle/>
          <a:p>
            <a:endParaRPr lang="en-US"/>
          </a:p>
        </p:txBody>
      </p:sp>
      <p:sp>
        <p:nvSpPr>
          <p:cNvPr id="11347" name="Line 81"/>
          <p:cNvSpPr>
            <a:spLocks noChangeShapeType="1"/>
          </p:cNvSpPr>
          <p:nvPr/>
        </p:nvSpPr>
        <p:spPr bwMode="auto">
          <a:xfrm flipV="1">
            <a:off x="2074863" y="3711575"/>
            <a:ext cx="0" cy="195263"/>
          </a:xfrm>
          <a:prstGeom prst="line">
            <a:avLst/>
          </a:prstGeom>
          <a:noFill/>
          <a:ln w="25400">
            <a:solidFill>
              <a:srgbClr val="000000"/>
            </a:solidFill>
            <a:round/>
            <a:headEnd/>
            <a:tailEnd/>
          </a:ln>
        </p:spPr>
        <p:txBody>
          <a:bodyPr wrap="none" anchor="ctr"/>
          <a:lstStyle/>
          <a:p>
            <a:endParaRPr lang="en-US"/>
          </a:p>
        </p:txBody>
      </p:sp>
      <p:sp>
        <p:nvSpPr>
          <p:cNvPr id="11348" name="Line 82"/>
          <p:cNvSpPr>
            <a:spLocks noChangeShapeType="1"/>
          </p:cNvSpPr>
          <p:nvPr/>
        </p:nvSpPr>
        <p:spPr bwMode="auto">
          <a:xfrm flipV="1">
            <a:off x="2074863" y="4206875"/>
            <a:ext cx="0" cy="241300"/>
          </a:xfrm>
          <a:prstGeom prst="line">
            <a:avLst/>
          </a:prstGeom>
          <a:noFill/>
          <a:ln w="25400">
            <a:solidFill>
              <a:srgbClr val="000000"/>
            </a:solidFill>
            <a:round/>
            <a:headEnd/>
            <a:tailEnd/>
          </a:ln>
        </p:spPr>
        <p:txBody>
          <a:bodyPr wrap="none" anchor="ctr"/>
          <a:lstStyle/>
          <a:p>
            <a:endParaRPr lang="en-US"/>
          </a:p>
        </p:txBody>
      </p:sp>
      <p:sp>
        <p:nvSpPr>
          <p:cNvPr id="11349" name="Line 83"/>
          <p:cNvSpPr>
            <a:spLocks noChangeShapeType="1"/>
          </p:cNvSpPr>
          <p:nvPr/>
        </p:nvSpPr>
        <p:spPr bwMode="auto">
          <a:xfrm>
            <a:off x="2081213" y="4443413"/>
            <a:ext cx="3411537" cy="0"/>
          </a:xfrm>
          <a:prstGeom prst="line">
            <a:avLst/>
          </a:prstGeom>
          <a:noFill/>
          <a:ln w="25400">
            <a:solidFill>
              <a:srgbClr val="000000"/>
            </a:solidFill>
            <a:round/>
            <a:headEnd/>
            <a:tailEnd/>
          </a:ln>
        </p:spPr>
        <p:txBody>
          <a:bodyPr wrap="none" anchor="ctr"/>
          <a:lstStyle/>
          <a:p>
            <a:endParaRPr lang="en-US"/>
          </a:p>
        </p:txBody>
      </p:sp>
      <p:sp>
        <p:nvSpPr>
          <p:cNvPr id="11350" name="Line 84"/>
          <p:cNvSpPr>
            <a:spLocks noChangeShapeType="1"/>
          </p:cNvSpPr>
          <p:nvPr/>
        </p:nvSpPr>
        <p:spPr bwMode="auto">
          <a:xfrm>
            <a:off x="5168900" y="2058988"/>
            <a:ext cx="0" cy="4116387"/>
          </a:xfrm>
          <a:prstGeom prst="line">
            <a:avLst/>
          </a:prstGeom>
          <a:noFill/>
          <a:ln w="25400">
            <a:solidFill>
              <a:srgbClr val="000000"/>
            </a:solidFill>
            <a:round/>
            <a:headEnd/>
            <a:tailEnd/>
          </a:ln>
        </p:spPr>
        <p:txBody>
          <a:bodyPr wrap="none" anchor="ctr"/>
          <a:lstStyle/>
          <a:p>
            <a:endParaRPr lang="en-US"/>
          </a:p>
        </p:txBody>
      </p:sp>
      <p:sp>
        <p:nvSpPr>
          <p:cNvPr id="11351" name="Line 85"/>
          <p:cNvSpPr>
            <a:spLocks noChangeShapeType="1"/>
          </p:cNvSpPr>
          <p:nvPr/>
        </p:nvSpPr>
        <p:spPr bwMode="auto">
          <a:xfrm>
            <a:off x="5500688" y="3236913"/>
            <a:ext cx="0" cy="493712"/>
          </a:xfrm>
          <a:prstGeom prst="line">
            <a:avLst/>
          </a:prstGeom>
          <a:noFill/>
          <a:ln w="25400">
            <a:solidFill>
              <a:srgbClr val="000000"/>
            </a:solidFill>
            <a:round/>
            <a:headEnd/>
            <a:tailEnd/>
          </a:ln>
        </p:spPr>
        <p:txBody>
          <a:bodyPr wrap="none" anchor="ctr"/>
          <a:lstStyle/>
          <a:p>
            <a:endParaRPr lang="en-US"/>
          </a:p>
        </p:txBody>
      </p:sp>
      <p:sp>
        <p:nvSpPr>
          <p:cNvPr id="11352" name="Line 86"/>
          <p:cNvSpPr>
            <a:spLocks noChangeShapeType="1"/>
          </p:cNvSpPr>
          <p:nvPr/>
        </p:nvSpPr>
        <p:spPr bwMode="auto">
          <a:xfrm>
            <a:off x="5478463" y="4002088"/>
            <a:ext cx="0" cy="436562"/>
          </a:xfrm>
          <a:prstGeom prst="line">
            <a:avLst/>
          </a:prstGeom>
          <a:noFill/>
          <a:ln w="25400">
            <a:solidFill>
              <a:srgbClr val="000000"/>
            </a:solidFill>
            <a:round/>
            <a:headEnd/>
            <a:tailEnd/>
          </a:ln>
        </p:spPr>
        <p:txBody>
          <a:bodyPr wrap="none" anchor="ctr"/>
          <a:lstStyle/>
          <a:p>
            <a:endParaRPr lang="en-US"/>
          </a:p>
        </p:txBody>
      </p:sp>
      <p:sp>
        <p:nvSpPr>
          <p:cNvPr id="11353" name="Rectangle 87"/>
          <p:cNvSpPr>
            <a:spLocks noChangeArrowheads="1"/>
          </p:cNvSpPr>
          <p:nvPr/>
        </p:nvSpPr>
        <p:spPr bwMode="auto">
          <a:xfrm>
            <a:off x="3371850" y="4556125"/>
            <a:ext cx="869950" cy="203200"/>
          </a:xfrm>
          <a:prstGeom prst="rect">
            <a:avLst/>
          </a:prstGeom>
          <a:noFill/>
          <a:ln w="25400">
            <a:solidFill>
              <a:srgbClr val="000000"/>
            </a:solidFill>
            <a:miter lim="800000"/>
            <a:headEnd/>
            <a:tailEnd/>
          </a:ln>
        </p:spPr>
        <p:txBody>
          <a:bodyPr wrap="none" anchor="ctr"/>
          <a:lstStyle/>
          <a:p>
            <a:endParaRPr lang="en-US"/>
          </a:p>
        </p:txBody>
      </p:sp>
      <p:sp>
        <p:nvSpPr>
          <p:cNvPr id="11354" name="Rectangle 88"/>
          <p:cNvSpPr>
            <a:spLocks noChangeArrowheads="1"/>
          </p:cNvSpPr>
          <p:nvPr/>
        </p:nvSpPr>
        <p:spPr bwMode="auto">
          <a:xfrm>
            <a:off x="3543300" y="4538663"/>
            <a:ext cx="606425" cy="28098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INPR</a:t>
            </a:r>
          </a:p>
        </p:txBody>
      </p:sp>
      <p:sp>
        <p:nvSpPr>
          <p:cNvPr id="11355" name="Rectangle 89"/>
          <p:cNvSpPr>
            <a:spLocks noChangeArrowheads="1"/>
          </p:cNvSpPr>
          <p:nvPr/>
        </p:nvSpPr>
        <p:spPr bwMode="auto">
          <a:xfrm>
            <a:off x="3371850" y="4870450"/>
            <a:ext cx="1446213" cy="203200"/>
          </a:xfrm>
          <a:prstGeom prst="rect">
            <a:avLst/>
          </a:prstGeom>
          <a:noFill/>
          <a:ln w="25400">
            <a:solidFill>
              <a:srgbClr val="000000"/>
            </a:solidFill>
            <a:miter lim="800000"/>
            <a:headEnd/>
            <a:tailEnd/>
          </a:ln>
        </p:spPr>
        <p:txBody>
          <a:bodyPr wrap="none" anchor="ctr"/>
          <a:lstStyle/>
          <a:p>
            <a:endParaRPr lang="en-US"/>
          </a:p>
        </p:txBody>
      </p:sp>
      <p:sp>
        <p:nvSpPr>
          <p:cNvPr id="11356" name="Freeform 90"/>
          <p:cNvSpPr>
            <a:spLocks/>
          </p:cNvSpPr>
          <p:nvPr/>
        </p:nvSpPr>
        <p:spPr bwMode="auto">
          <a:xfrm>
            <a:off x="4637088" y="5084763"/>
            <a:ext cx="520700" cy="106362"/>
          </a:xfrm>
          <a:custGeom>
            <a:avLst/>
            <a:gdLst>
              <a:gd name="T0" fmla="*/ 0 w 369"/>
              <a:gd name="T1" fmla="*/ 0 h 89"/>
              <a:gd name="T2" fmla="*/ 0 w 369"/>
              <a:gd name="T3" fmla="*/ 88 h 89"/>
              <a:gd name="T4" fmla="*/ 368 w 369"/>
              <a:gd name="T5" fmla="*/ 88 h 89"/>
              <a:gd name="T6" fmla="*/ 0 60000 65536"/>
              <a:gd name="T7" fmla="*/ 0 60000 65536"/>
              <a:gd name="T8" fmla="*/ 0 60000 65536"/>
              <a:gd name="T9" fmla="*/ 0 w 369"/>
              <a:gd name="T10" fmla="*/ 0 h 89"/>
              <a:gd name="T11" fmla="*/ 369 w 369"/>
              <a:gd name="T12" fmla="*/ 89 h 89"/>
            </a:gdLst>
            <a:ahLst/>
            <a:cxnLst>
              <a:cxn ang="T6">
                <a:pos x="T0" y="T1"/>
              </a:cxn>
              <a:cxn ang="T7">
                <a:pos x="T2" y="T3"/>
              </a:cxn>
              <a:cxn ang="T8">
                <a:pos x="T4" y="T5"/>
              </a:cxn>
            </a:cxnLst>
            <a:rect l="T9" t="T10" r="T11" b="T12"/>
            <a:pathLst>
              <a:path w="369" h="89">
                <a:moveTo>
                  <a:pt x="0" y="0"/>
                </a:moveTo>
                <a:lnTo>
                  <a:pt x="0" y="88"/>
                </a:lnTo>
                <a:lnTo>
                  <a:pt x="368" y="88"/>
                </a:lnTo>
              </a:path>
            </a:pathLst>
          </a:custGeom>
          <a:noFill/>
          <a:ln w="25400" cap="rnd">
            <a:solidFill>
              <a:srgbClr val="000000"/>
            </a:solidFill>
            <a:round/>
            <a:headEnd/>
            <a:tailEnd/>
          </a:ln>
        </p:spPr>
        <p:txBody>
          <a:bodyPr/>
          <a:lstStyle/>
          <a:p>
            <a:endParaRPr lang="en-US"/>
          </a:p>
        </p:txBody>
      </p:sp>
      <p:sp>
        <p:nvSpPr>
          <p:cNvPr id="11357" name="Rectangle 91"/>
          <p:cNvSpPr>
            <a:spLocks noChangeArrowheads="1"/>
          </p:cNvSpPr>
          <p:nvPr/>
        </p:nvSpPr>
        <p:spPr bwMode="auto">
          <a:xfrm>
            <a:off x="3857625" y="4852988"/>
            <a:ext cx="358775" cy="280987"/>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IR</a:t>
            </a:r>
          </a:p>
        </p:txBody>
      </p:sp>
      <p:sp>
        <p:nvSpPr>
          <p:cNvPr id="11358" name="Freeform 92"/>
          <p:cNvSpPr>
            <a:spLocks/>
          </p:cNvSpPr>
          <p:nvPr/>
        </p:nvSpPr>
        <p:spPr bwMode="auto">
          <a:xfrm>
            <a:off x="4564063" y="5010150"/>
            <a:ext cx="136525" cy="60325"/>
          </a:xfrm>
          <a:custGeom>
            <a:avLst/>
            <a:gdLst>
              <a:gd name="T0" fmla="*/ 0 w 97"/>
              <a:gd name="T1" fmla="*/ 48 h 49"/>
              <a:gd name="T2" fmla="*/ 48 w 97"/>
              <a:gd name="T3" fmla="*/ 0 h 49"/>
              <a:gd name="T4" fmla="*/ 96 w 97"/>
              <a:gd name="T5" fmla="*/ 48 h 49"/>
              <a:gd name="T6" fmla="*/ 0 60000 65536"/>
              <a:gd name="T7" fmla="*/ 0 60000 65536"/>
              <a:gd name="T8" fmla="*/ 0 60000 65536"/>
              <a:gd name="T9" fmla="*/ 0 w 97"/>
              <a:gd name="T10" fmla="*/ 0 h 49"/>
              <a:gd name="T11" fmla="*/ 97 w 97"/>
              <a:gd name="T12" fmla="*/ 49 h 49"/>
            </a:gdLst>
            <a:ahLst/>
            <a:cxnLst>
              <a:cxn ang="T6">
                <a:pos x="T0" y="T1"/>
              </a:cxn>
              <a:cxn ang="T7">
                <a:pos x="T2" y="T3"/>
              </a:cxn>
              <a:cxn ang="T8">
                <a:pos x="T4" y="T5"/>
              </a:cxn>
            </a:cxnLst>
            <a:rect l="T9" t="T10" r="T11" b="T12"/>
            <a:pathLst>
              <a:path w="97" h="49">
                <a:moveTo>
                  <a:pt x="0" y="48"/>
                </a:moveTo>
                <a:lnTo>
                  <a:pt x="48" y="0"/>
                </a:lnTo>
                <a:lnTo>
                  <a:pt x="96" y="48"/>
                </a:lnTo>
              </a:path>
            </a:pathLst>
          </a:custGeom>
          <a:noFill/>
          <a:ln w="25400" cap="rnd">
            <a:solidFill>
              <a:srgbClr val="000000"/>
            </a:solidFill>
            <a:round/>
            <a:headEnd/>
            <a:tailEnd/>
          </a:ln>
        </p:spPr>
        <p:txBody>
          <a:bodyPr/>
          <a:lstStyle/>
          <a:p>
            <a:endParaRPr lang="en-US"/>
          </a:p>
        </p:txBody>
      </p:sp>
      <p:sp>
        <p:nvSpPr>
          <p:cNvPr id="11359" name="Rectangle 93"/>
          <p:cNvSpPr>
            <a:spLocks noChangeArrowheads="1"/>
          </p:cNvSpPr>
          <p:nvPr/>
        </p:nvSpPr>
        <p:spPr bwMode="auto">
          <a:xfrm>
            <a:off x="3405188" y="5122863"/>
            <a:ext cx="384175"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LD</a:t>
            </a:r>
          </a:p>
        </p:txBody>
      </p:sp>
      <p:sp>
        <p:nvSpPr>
          <p:cNvPr id="11360" name="Rectangle 94"/>
          <p:cNvSpPr>
            <a:spLocks noChangeArrowheads="1"/>
          </p:cNvSpPr>
          <p:nvPr/>
        </p:nvSpPr>
        <p:spPr bwMode="auto">
          <a:xfrm>
            <a:off x="3416300" y="5621338"/>
            <a:ext cx="1216025"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LD   INR   CLR</a:t>
            </a:r>
          </a:p>
        </p:txBody>
      </p:sp>
      <p:sp>
        <p:nvSpPr>
          <p:cNvPr id="11361" name="Rectangle 95"/>
          <p:cNvSpPr>
            <a:spLocks noChangeArrowheads="1"/>
          </p:cNvSpPr>
          <p:nvPr/>
        </p:nvSpPr>
        <p:spPr bwMode="auto">
          <a:xfrm>
            <a:off x="3389313" y="5335588"/>
            <a:ext cx="1446212" cy="195262"/>
          </a:xfrm>
          <a:prstGeom prst="rect">
            <a:avLst/>
          </a:prstGeom>
          <a:noFill/>
          <a:ln w="25400">
            <a:solidFill>
              <a:srgbClr val="000000"/>
            </a:solidFill>
            <a:miter lim="800000"/>
            <a:headEnd/>
            <a:tailEnd/>
          </a:ln>
        </p:spPr>
        <p:txBody>
          <a:bodyPr wrap="none" anchor="ctr"/>
          <a:lstStyle/>
          <a:p>
            <a:endParaRPr lang="en-US"/>
          </a:p>
        </p:txBody>
      </p:sp>
      <p:sp>
        <p:nvSpPr>
          <p:cNvPr id="11362" name="Line 96"/>
          <p:cNvSpPr>
            <a:spLocks noChangeShapeType="1"/>
          </p:cNvSpPr>
          <p:nvPr/>
        </p:nvSpPr>
        <p:spPr bwMode="auto">
          <a:xfrm>
            <a:off x="3576638" y="5530850"/>
            <a:ext cx="0" cy="115888"/>
          </a:xfrm>
          <a:prstGeom prst="line">
            <a:avLst/>
          </a:prstGeom>
          <a:noFill/>
          <a:ln w="25400">
            <a:solidFill>
              <a:srgbClr val="000000"/>
            </a:solidFill>
            <a:round/>
            <a:headEnd/>
            <a:tailEnd/>
          </a:ln>
        </p:spPr>
        <p:txBody>
          <a:bodyPr wrap="none" anchor="ctr"/>
          <a:lstStyle/>
          <a:p>
            <a:endParaRPr lang="en-US"/>
          </a:p>
        </p:txBody>
      </p:sp>
      <p:sp>
        <p:nvSpPr>
          <p:cNvPr id="11363" name="Line 97"/>
          <p:cNvSpPr>
            <a:spLocks noChangeShapeType="1"/>
          </p:cNvSpPr>
          <p:nvPr/>
        </p:nvSpPr>
        <p:spPr bwMode="auto">
          <a:xfrm flipH="1">
            <a:off x="4343400" y="5534025"/>
            <a:ext cx="0" cy="112713"/>
          </a:xfrm>
          <a:prstGeom prst="line">
            <a:avLst/>
          </a:prstGeom>
          <a:noFill/>
          <a:ln w="25400">
            <a:solidFill>
              <a:srgbClr val="000000"/>
            </a:solidFill>
            <a:round/>
            <a:headEnd/>
            <a:tailEnd/>
          </a:ln>
        </p:spPr>
        <p:txBody>
          <a:bodyPr wrap="none" anchor="ctr"/>
          <a:lstStyle/>
          <a:p>
            <a:endParaRPr lang="en-US"/>
          </a:p>
        </p:txBody>
      </p:sp>
      <p:sp>
        <p:nvSpPr>
          <p:cNvPr id="11364" name="Freeform 98"/>
          <p:cNvSpPr>
            <a:spLocks/>
          </p:cNvSpPr>
          <p:nvPr/>
        </p:nvSpPr>
        <p:spPr bwMode="auto">
          <a:xfrm>
            <a:off x="4654550" y="5538788"/>
            <a:ext cx="509588" cy="117475"/>
          </a:xfrm>
          <a:custGeom>
            <a:avLst/>
            <a:gdLst>
              <a:gd name="T0" fmla="*/ 0 w 361"/>
              <a:gd name="T1" fmla="*/ 0 h 97"/>
              <a:gd name="T2" fmla="*/ 0 w 361"/>
              <a:gd name="T3" fmla="*/ 96 h 97"/>
              <a:gd name="T4" fmla="*/ 360 w 361"/>
              <a:gd name="T5" fmla="*/ 96 h 97"/>
              <a:gd name="T6" fmla="*/ 0 60000 65536"/>
              <a:gd name="T7" fmla="*/ 0 60000 65536"/>
              <a:gd name="T8" fmla="*/ 0 60000 65536"/>
              <a:gd name="T9" fmla="*/ 0 w 361"/>
              <a:gd name="T10" fmla="*/ 0 h 97"/>
              <a:gd name="T11" fmla="*/ 361 w 361"/>
              <a:gd name="T12" fmla="*/ 97 h 97"/>
            </a:gdLst>
            <a:ahLst/>
            <a:cxnLst>
              <a:cxn ang="T6">
                <a:pos x="T0" y="T1"/>
              </a:cxn>
              <a:cxn ang="T7">
                <a:pos x="T2" y="T3"/>
              </a:cxn>
              <a:cxn ang="T8">
                <a:pos x="T4" y="T5"/>
              </a:cxn>
            </a:cxnLst>
            <a:rect l="T9" t="T10" r="T11" b="T12"/>
            <a:pathLst>
              <a:path w="361" h="97">
                <a:moveTo>
                  <a:pt x="0" y="0"/>
                </a:moveTo>
                <a:lnTo>
                  <a:pt x="0" y="96"/>
                </a:lnTo>
                <a:lnTo>
                  <a:pt x="360" y="96"/>
                </a:lnTo>
              </a:path>
            </a:pathLst>
          </a:custGeom>
          <a:noFill/>
          <a:ln w="25400" cap="rnd">
            <a:solidFill>
              <a:srgbClr val="000000"/>
            </a:solidFill>
            <a:round/>
            <a:headEnd/>
            <a:tailEnd/>
          </a:ln>
        </p:spPr>
        <p:txBody>
          <a:bodyPr/>
          <a:lstStyle/>
          <a:p>
            <a:endParaRPr lang="en-US"/>
          </a:p>
        </p:txBody>
      </p:sp>
      <p:sp>
        <p:nvSpPr>
          <p:cNvPr id="11365" name="Rectangle 99"/>
          <p:cNvSpPr>
            <a:spLocks noChangeArrowheads="1"/>
          </p:cNvSpPr>
          <p:nvPr/>
        </p:nvSpPr>
        <p:spPr bwMode="auto">
          <a:xfrm>
            <a:off x="3873500" y="5314950"/>
            <a:ext cx="417513" cy="280988"/>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TR</a:t>
            </a:r>
          </a:p>
        </p:txBody>
      </p:sp>
      <p:sp>
        <p:nvSpPr>
          <p:cNvPr id="11366" name="Freeform 100"/>
          <p:cNvSpPr>
            <a:spLocks/>
          </p:cNvSpPr>
          <p:nvPr/>
        </p:nvSpPr>
        <p:spPr bwMode="auto">
          <a:xfrm>
            <a:off x="4586288" y="5470525"/>
            <a:ext cx="136525" cy="50800"/>
          </a:xfrm>
          <a:custGeom>
            <a:avLst/>
            <a:gdLst>
              <a:gd name="T0" fmla="*/ 0 w 97"/>
              <a:gd name="T1" fmla="*/ 40 h 41"/>
              <a:gd name="T2" fmla="*/ 48 w 97"/>
              <a:gd name="T3" fmla="*/ 0 h 41"/>
              <a:gd name="T4" fmla="*/ 96 w 97"/>
              <a:gd name="T5" fmla="*/ 40 h 41"/>
              <a:gd name="T6" fmla="*/ 0 60000 65536"/>
              <a:gd name="T7" fmla="*/ 0 60000 65536"/>
              <a:gd name="T8" fmla="*/ 0 60000 65536"/>
              <a:gd name="T9" fmla="*/ 0 w 97"/>
              <a:gd name="T10" fmla="*/ 0 h 41"/>
              <a:gd name="T11" fmla="*/ 97 w 97"/>
              <a:gd name="T12" fmla="*/ 41 h 41"/>
            </a:gdLst>
            <a:ahLst/>
            <a:cxnLst>
              <a:cxn ang="T6">
                <a:pos x="T0" y="T1"/>
              </a:cxn>
              <a:cxn ang="T7">
                <a:pos x="T2" y="T3"/>
              </a:cxn>
              <a:cxn ang="T8">
                <a:pos x="T4" y="T5"/>
              </a:cxn>
            </a:cxnLst>
            <a:rect l="T9" t="T10" r="T11" b="T12"/>
            <a:pathLst>
              <a:path w="97" h="41">
                <a:moveTo>
                  <a:pt x="0" y="40"/>
                </a:moveTo>
                <a:lnTo>
                  <a:pt x="48" y="0"/>
                </a:lnTo>
                <a:lnTo>
                  <a:pt x="96" y="40"/>
                </a:lnTo>
              </a:path>
            </a:pathLst>
          </a:custGeom>
          <a:noFill/>
          <a:ln w="25400" cap="rnd">
            <a:solidFill>
              <a:srgbClr val="000000"/>
            </a:solidFill>
            <a:round/>
            <a:headEnd/>
            <a:tailEnd/>
          </a:ln>
        </p:spPr>
        <p:txBody>
          <a:bodyPr/>
          <a:lstStyle/>
          <a:p>
            <a:endParaRPr lang="en-US"/>
          </a:p>
        </p:txBody>
      </p:sp>
      <p:sp>
        <p:nvSpPr>
          <p:cNvPr id="11367" name="Rectangle 101"/>
          <p:cNvSpPr>
            <a:spLocks noChangeArrowheads="1"/>
          </p:cNvSpPr>
          <p:nvPr/>
        </p:nvSpPr>
        <p:spPr bwMode="auto">
          <a:xfrm>
            <a:off x="3406775" y="5864225"/>
            <a:ext cx="869950" cy="203200"/>
          </a:xfrm>
          <a:prstGeom prst="rect">
            <a:avLst/>
          </a:prstGeom>
          <a:noFill/>
          <a:ln w="25400">
            <a:solidFill>
              <a:srgbClr val="000000"/>
            </a:solidFill>
            <a:miter lim="800000"/>
            <a:headEnd/>
            <a:tailEnd/>
          </a:ln>
        </p:spPr>
        <p:txBody>
          <a:bodyPr wrap="none" anchor="ctr"/>
          <a:lstStyle/>
          <a:p>
            <a:endParaRPr lang="en-US"/>
          </a:p>
        </p:txBody>
      </p:sp>
      <p:sp>
        <p:nvSpPr>
          <p:cNvPr id="11368" name="Rectangle 102"/>
          <p:cNvSpPr>
            <a:spLocks noChangeArrowheads="1"/>
          </p:cNvSpPr>
          <p:nvPr/>
        </p:nvSpPr>
        <p:spPr bwMode="auto">
          <a:xfrm>
            <a:off x="3517900" y="5845175"/>
            <a:ext cx="684213" cy="280988"/>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400" b="1">
                <a:solidFill>
                  <a:srgbClr val="000000"/>
                </a:solidFill>
                <a:ea typeface="굴림" pitchFamily="50" charset="-127"/>
              </a:rPr>
              <a:t>OUTR</a:t>
            </a:r>
          </a:p>
        </p:txBody>
      </p:sp>
      <p:sp>
        <p:nvSpPr>
          <p:cNvPr id="11369" name="Line 103"/>
          <p:cNvSpPr>
            <a:spLocks noChangeShapeType="1"/>
          </p:cNvSpPr>
          <p:nvPr/>
        </p:nvSpPr>
        <p:spPr bwMode="auto">
          <a:xfrm>
            <a:off x="3592513" y="6073775"/>
            <a:ext cx="0" cy="101600"/>
          </a:xfrm>
          <a:prstGeom prst="line">
            <a:avLst/>
          </a:prstGeom>
          <a:noFill/>
          <a:ln w="25400">
            <a:solidFill>
              <a:srgbClr val="000000"/>
            </a:solidFill>
            <a:round/>
            <a:headEnd/>
            <a:tailEnd/>
          </a:ln>
        </p:spPr>
        <p:txBody>
          <a:bodyPr wrap="none" anchor="ctr"/>
          <a:lstStyle/>
          <a:p>
            <a:endParaRPr lang="en-US"/>
          </a:p>
        </p:txBody>
      </p:sp>
      <p:sp>
        <p:nvSpPr>
          <p:cNvPr id="11370" name="Rectangle 104"/>
          <p:cNvSpPr>
            <a:spLocks noChangeArrowheads="1"/>
          </p:cNvSpPr>
          <p:nvPr/>
        </p:nvSpPr>
        <p:spPr bwMode="auto">
          <a:xfrm>
            <a:off x="3416300" y="6111875"/>
            <a:ext cx="384175"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LD</a:t>
            </a:r>
          </a:p>
        </p:txBody>
      </p:sp>
      <p:sp>
        <p:nvSpPr>
          <p:cNvPr id="11371" name="Freeform 105"/>
          <p:cNvSpPr>
            <a:spLocks/>
          </p:cNvSpPr>
          <p:nvPr/>
        </p:nvSpPr>
        <p:spPr bwMode="auto">
          <a:xfrm>
            <a:off x="4164013" y="6076950"/>
            <a:ext cx="1208087" cy="107950"/>
          </a:xfrm>
          <a:custGeom>
            <a:avLst/>
            <a:gdLst>
              <a:gd name="T0" fmla="*/ 0 w 857"/>
              <a:gd name="T1" fmla="*/ 0 h 89"/>
              <a:gd name="T2" fmla="*/ 0 w 857"/>
              <a:gd name="T3" fmla="*/ 88 h 89"/>
              <a:gd name="T4" fmla="*/ 856 w 857"/>
              <a:gd name="T5" fmla="*/ 88 h 89"/>
              <a:gd name="T6" fmla="*/ 0 60000 65536"/>
              <a:gd name="T7" fmla="*/ 0 60000 65536"/>
              <a:gd name="T8" fmla="*/ 0 60000 65536"/>
              <a:gd name="T9" fmla="*/ 0 w 857"/>
              <a:gd name="T10" fmla="*/ 0 h 89"/>
              <a:gd name="T11" fmla="*/ 857 w 857"/>
              <a:gd name="T12" fmla="*/ 89 h 89"/>
            </a:gdLst>
            <a:ahLst/>
            <a:cxnLst>
              <a:cxn ang="T6">
                <a:pos x="T0" y="T1"/>
              </a:cxn>
              <a:cxn ang="T7">
                <a:pos x="T2" y="T3"/>
              </a:cxn>
              <a:cxn ang="T8">
                <a:pos x="T4" y="T5"/>
              </a:cxn>
            </a:cxnLst>
            <a:rect l="T9" t="T10" r="T11" b="T12"/>
            <a:pathLst>
              <a:path w="857" h="89">
                <a:moveTo>
                  <a:pt x="0" y="0"/>
                </a:moveTo>
                <a:lnTo>
                  <a:pt x="0" y="88"/>
                </a:lnTo>
                <a:lnTo>
                  <a:pt x="856" y="88"/>
                </a:lnTo>
              </a:path>
            </a:pathLst>
          </a:custGeom>
          <a:noFill/>
          <a:ln w="25400" cap="rnd">
            <a:solidFill>
              <a:srgbClr val="000000"/>
            </a:solidFill>
            <a:round/>
            <a:headEnd/>
            <a:tailEnd/>
          </a:ln>
        </p:spPr>
        <p:txBody>
          <a:bodyPr/>
          <a:lstStyle/>
          <a:p>
            <a:endParaRPr lang="en-US"/>
          </a:p>
        </p:txBody>
      </p:sp>
      <p:sp>
        <p:nvSpPr>
          <p:cNvPr id="11372" name="Freeform 106"/>
          <p:cNvSpPr>
            <a:spLocks/>
          </p:cNvSpPr>
          <p:nvPr/>
        </p:nvSpPr>
        <p:spPr bwMode="auto">
          <a:xfrm>
            <a:off x="4095750" y="6005513"/>
            <a:ext cx="125413" cy="58737"/>
          </a:xfrm>
          <a:custGeom>
            <a:avLst/>
            <a:gdLst>
              <a:gd name="T0" fmla="*/ 0 w 89"/>
              <a:gd name="T1" fmla="*/ 48 h 49"/>
              <a:gd name="T2" fmla="*/ 48 w 89"/>
              <a:gd name="T3" fmla="*/ 0 h 49"/>
              <a:gd name="T4" fmla="*/ 88 w 89"/>
              <a:gd name="T5" fmla="*/ 48 h 49"/>
              <a:gd name="T6" fmla="*/ 0 60000 65536"/>
              <a:gd name="T7" fmla="*/ 0 60000 65536"/>
              <a:gd name="T8" fmla="*/ 0 60000 65536"/>
              <a:gd name="T9" fmla="*/ 0 w 89"/>
              <a:gd name="T10" fmla="*/ 0 h 49"/>
              <a:gd name="T11" fmla="*/ 89 w 89"/>
              <a:gd name="T12" fmla="*/ 49 h 49"/>
            </a:gdLst>
            <a:ahLst/>
            <a:cxnLst>
              <a:cxn ang="T6">
                <a:pos x="T0" y="T1"/>
              </a:cxn>
              <a:cxn ang="T7">
                <a:pos x="T2" y="T3"/>
              </a:cxn>
              <a:cxn ang="T8">
                <a:pos x="T4" y="T5"/>
              </a:cxn>
            </a:cxnLst>
            <a:rect l="T9" t="T10" r="T11" b="T12"/>
            <a:pathLst>
              <a:path w="89" h="49">
                <a:moveTo>
                  <a:pt x="0" y="48"/>
                </a:moveTo>
                <a:lnTo>
                  <a:pt x="48" y="0"/>
                </a:lnTo>
                <a:lnTo>
                  <a:pt x="88" y="48"/>
                </a:lnTo>
              </a:path>
            </a:pathLst>
          </a:custGeom>
          <a:noFill/>
          <a:ln w="25400" cap="rnd">
            <a:solidFill>
              <a:srgbClr val="000000"/>
            </a:solidFill>
            <a:round/>
            <a:headEnd/>
            <a:tailEnd/>
          </a:ln>
        </p:spPr>
        <p:txBody>
          <a:bodyPr/>
          <a:lstStyle/>
          <a:p>
            <a:endParaRPr lang="en-US"/>
          </a:p>
        </p:txBody>
      </p:sp>
      <p:sp>
        <p:nvSpPr>
          <p:cNvPr id="11373" name="Rectangle 107"/>
          <p:cNvSpPr>
            <a:spLocks noChangeArrowheads="1"/>
          </p:cNvSpPr>
          <p:nvPr/>
        </p:nvSpPr>
        <p:spPr bwMode="auto">
          <a:xfrm>
            <a:off x="5251450" y="5969000"/>
            <a:ext cx="619125" cy="254000"/>
          </a:xfrm>
          <a:prstGeom prst="rect">
            <a:avLst/>
          </a:prstGeom>
          <a:noFill/>
          <a:ln w="25400">
            <a:noFill/>
            <a:miter lim="800000"/>
            <a:headEnd/>
            <a:tailEnd/>
          </a:ln>
        </p:spPr>
        <p:txBody>
          <a:bodyPr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Clock</a:t>
            </a:r>
          </a:p>
        </p:txBody>
      </p:sp>
      <p:sp>
        <p:nvSpPr>
          <p:cNvPr id="11374" name="Line 108"/>
          <p:cNvSpPr>
            <a:spLocks noChangeShapeType="1"/>
          </p:cNvSpPr>
          <p:nvPr/>
        </p:nvSpPr>
        <p:spPr bwMode="auto">
          <a:xfrm flipH="1">
            <a:off x="1955800" y="4051300"/>
            <a:ext cx="0" cy="606425"/>
          </a:xfrm>
          <a:prstGeom prst="line">
            <a:avLst/>
          </a:prstGeom>
          <a:noFill/>
          <a:ln w="25400">
            <a:solidFill>
              <a:srgbClr val="000000"/>
            </a:solidFill>
            <a:round/>
            <a:headEnd/>
            <a:tailEnd/>
          </a:ln>
        </p:spPr>
        <p:txBody>
          <a:bodyPr wrap="none" anchor="ctr"/>
          <a:lstStyle/>
          <a:p>
            <a:endParaRPr lang="en-US"/>
          </a:p>
        </p:txBody>
      </p:sp>
      <p:sp>
        <p:nvSpPr>
          <p:cNvPr id="11375" name="Line 109"/>
          <p:cNvSpPr>
            <a:spLocks noChangeShapeType="1"/>
          </p:cNvSpPr>
          <p:nvPr/>
        </p:nvSpPr>
        <p:spPr bwMode="auto">
          <a:xfrm flipH="1">
            <a:off x="1939925" y="4667250"/>
            <a:ext cx="1431925" cy="0"/>
          </a:xfrm>
          <a:prstGeom prst="line">
            <a:avLst/>
          </a:prstGeom>
          <a:noFill/>
          <a:ln w="25400">
            <a:solidFill>
              <a:srgbClr val="000000"/>
            </a:solidFill>
            <a:round/>
            <a:headEnd/>
            <a:tailEnd/>
          </a:ln>
        </p:spPr>
        <p:txBody>
          <a:bodyPr wrap="none" anchor="ctr"/>
          <a:lstStyle/>
          <a:p>
            <a:endParaRPr lang="en-US"/>
          </a:p>
        </p:txBody>
      </p:sp>
      <p:sp>
        <p:nvSpPr>
          <p:cNvPr id="11376" name="Line 110"/>
          <p:cNvSpPr>
            <a:spLocks noChangeShapeType="1"/>
          </p:cNvSpPr>
          <p:nvPr/>
        </p:nvSpPr>
        <p:spPr bwMode="auto">
          <a:xfrm>
            <a:off x="1785938" y="6326188"/>
            <a:ext cx="4143375" cy="0"/>
          </a:xfrm>
          <a:prstGeom prst="line">
            <a:avLst/>
          </a:prstGeom>
          <a:noFill/>
          <a:ln w="25400">
            <a:solidFill>
              <a:srgbClr val="000000"/>
            </a:solidFill>
            <a:round/>
            <a:headEnd/>
            <a:tailEnd/>
          </a:ln>
        </p:spPr>
        <p:txBody>
          <a:bodyPr wrap="none" anchor="ctr"/>
          <a:lstStyle/>
          <a:p>
            <a:endParaRPr lang="en-US"/>
          </a:p>
        </p:txBody>
      </p:sp>
      <p:sp>
        <p:nvSpPr>
          <p:cNvPr id="11377" name="Line 111"/>
          <p:cNvSpPr>
            <a:spLocks noChangeShapeType="1"/>
          </p:cNvSpPr>
          <p:nvPr/>
        </p:nvSpPr>
        <p:spPr bwMode="auto">
          <a:xfrm>
            <a:off x="1611313" y="6489700"/>
            <a:ext cx="4511675" cy="0"/>
          </a:xfrm>
          <a:prstGeom prst="line">
            <a:avLst/>
          </a:prstGeom>
          <a:noFill/>
          <a:ln w="25400">
            <a:solidFill>
              <a:srgbClr val="000000"/>
            </a:solidFill>
            <a:round/>
            <a:headEnd/>
            <a:tailEnd/>
          </a:ln>
        </p:spPr>
        <p:txBody>
          <a:bodyPr wrap="none" anchor="ctr"/>
          <a:lstStyle/>
          <a:p>
            <a:endParaRPr lang="en-US"/>
          </a:p>
        </p:txBody>
      </p:sp>
      <p:sp>
        <p:nvSpPr>
          <p:cNvPr id="11378" name="Rectangle 112"/>
          <p:cNvSpPr>
            <a:spLocks noChangeArrowheads="1"/>
          </p:cNvSpPr>
          <p:nvPr/>
        </p:nvSpPr>
        <p:spPr bwMode="auto">
          <a:xfrm>
            <a:off x="3001963" y="6289675"/>
            <a:ext cx="1579562"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16-bit common bus</a:t>
            </a:r>
          </a:p>
        </p:txBody>
      </p:sp>
      <p:sp>
        <p:nvSpPr>
          <p:cNvPr id="11379" name="Arc 113"/>
          <p:cNvSpPr>
            <a:spLocks/>
          </p:cNvSpPr>
          <p:nvPr/>
        </p:nvSpPr>
        <p:spPr bwMode="auto">
          <a:xfrm>
            <a:off x="4654550" y="6365875"/>
            <a:ext cx="107950" cy="73025"/>
          </a:xfrm>
          <a:custGeom>
            <a:avLst/>
            <a:gdLst>
              <a:gd name="T0" fmla="*/ 98469 w 21600"/>
              <a:gd name="T1" fmla="*/ 0 h 17464"/>
              <a:gd name="T2" fmla="*/ 98999 w 21600"/>
              <a:gd name="T3" fmla="*/ 73025 h 17464"/>
              <a:gd name="T4" fmla="*/ 0 w 21600"/>
              <a:gd name="T5" fmla="*/ 37014 h 17464"/>
              <a:gd name="T6" fmla="*/ 0 60000 65536"/>
              <a:gd name="T7" fmla="*/ 0 60000 65536"/>
              <a:gd name="T8" fmla="*/ 0 60000 65536"/>
              <a:gd name="T9" fmla="*/ 0 w 21600"/>
              <a:gd name="T10" fmla="*/ 0 h 17464"/>
              <a:gd name="T11" fmla="*/ 21600 w 21600"/>
              <a:gd name="T12" fmla="*/ 17464 h 17464"/>
            </a:gdLst>
            <a:ahLst/>
            <a:cxnLst>
              <a:cxn ang="T6">
                <a:pos x="T0" y="T1"/>
              </a:cxn>
              <a:cxn ang="T7">
                <a:pos x="T2" y="T3"/>
              </a:cxn>
              <a:cxn ang="T8">
                <a:pos x="T4" y="T5"/>
              </a:cxn>
            </a:cxnLst>
            <a:rect l="T9" t="T10" r="T11" b="T12"/>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p:spPr>
        <p:txBody>
          <a:bodyPr wrap="none" anchor="ctr"/>
          <a:lstStyle/>
          <a:p>
            <a:endParaRPr lang="en-US"/>
          </a:p>
        </p:txBody>
      </p:sp>
      <p:sp>
        <p:nvSpPr>
          <p:cNvPr id="11380" name="Line 114"/>
          <p:cNvSpPr>
            <a:spLocks noChangeShapeType="1"/>
          </p:cNvSpPr>
          <p:nvPr/>
        </p:nvSpPr>
        <p:spPr bwMode="auto">
          <a:xfrm>
            <a:off x="4756150" y="6402388"/>
            <a:ext cx="395288" cy="0"/>
          </a:xfrm>
          <a:prstGeom prst="line">
            <a:avLst/>
          </a:prstGeom>
          <a:noFill/>
          <a:ln w="25400">
            <a:solidFill>
              <a:srgbClr val="000000"/>
            </a:solidFill>
            <a:round/>
            <a:headEnd/>
            <a:tailEnd/>
          </a:ln>
        </p:spPr>
        <p:txBody>
          <a:bodyPr wrap="none" anchor="ctr"/>
          <a:lstStyle/>
          <a:p>
            <a:endParaRPr lang="en-US"/>
          </a:p>
        </p:txBody>
      </p:sp>
      <p:sp>
        <p:nvSpPr>
          <p:cNvPr id="11381" name="Arc 115"/>
          <p:cNvSpPr>
            <a:spLocks/>
          </p:cNvSpPr>
          <p:nvPr/>
        </p:nvSpPr>
        <p:spPr bwMode="auto">
          <a:xfrm>
            <a:off x="2289175" y="6365875"/>
            <a:ext cx="106363" cy="73025"/>
          </a:xfrm>
          <a:custGeom>
            <a:avLst/>
            <a:gdLst>
              <a:gd name="T0" fmla="*/ 97022 w 21600"/>
              <a:gd name="T1" fmla="*/ 0 h 17464"/>
              <a:gd name="T2" fmla="*/ 97544 w 21600"/>
              <a:gd name="T3" fmla="*/ 73025 h 17464"/>
              <a:gd name="T4" fmla="*/ 0 w 21600"/>
              <a:gd name="T5" fmla="*/ 37014 h 17464"/>
              <a:gd name="T6" fmla="*/ 0 60000 65536"/>
              <a:gd name="T7" fmla="*/ 0 60000 65536"/>
              <a:gd name="T8" fmla="*/ 0 60000 65536"/>
              <a:gd name="T9" fmla="*/ 0 w 21600"/>
              <a:gd name="T10" fmla="*/ 0 h 17464"/>
              <a:gd name="T11" fmla="*/ 21600 w 21600"/>
              <a:gd name="T12" fmla="*/ 17464 h 17464"/>
            </a:gdLst>
            <a:ahLst/>
            <a:cxnLst>
              <a:cxn ang="T6">
                <a:pos x="T0" y="T1"/>
              </a:cxn>
              <a:cxn ang="T7">
                <a:pos x="T2" y="T3"/>
              </a:cxn>
              <a:cxn ang="T8">
                <a:pos x="T4" y="T5"/>
              </a:cxn>
            </a:cxnLst>
            <a:rect l="T9" t="T10" r="T11" b="T12"/>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p:spPr>
        <p:txBody>
          <a:bodyPr wrap="none" anchor="ctr"/>
          <a:lstStyle/>
          <a:p>
            <a:endParaRPr lang="en-US"/>
          </a:p>
        </p:txBody>
      </p:sp>
      <p:sp>
        <p:nvSpPr>
          <p:cNvPr id="11382" name="Line 116"/>
          <p:cNvSpPr>
            <a:spLocks noChangeShapeType="1"/>
          </p:cNvSpPr>
          <p:nvPr/>
        </p:nvSpPr>
        <p:spPr bwMode="auto">
          <a:xfrm>
            <a:off x="2384425" y="6402388"/>
            <a:ext cx="407988" cy="0"/>
          </a:xfrm>
          <a:prstGeom prst="line">
            <a:avLst/>
          </a:prstGeom>
          <a:noFill/>
          <a:ln w="25400">
            <a:solidFill>
              <a:srgbClr val="000000"/>
            </a:solidFill>
            <a:round/>
            <a:headEnd/>
            <a:tailEnd/>
          </a:ln>
        </p:spPr>
        <p:txBody>
          <a:bodyPr wrap="none" anchor="ctr"/>
          <a:lstStyle/>
          <a:p>
            <a:endParaRPr lang="en-US"/>
          </a:p>
        </p:txBody>
      </p:sp>
      <p:sp>
        <p:nvSpPr>
          <p:cNvPr id="11383" name="Line 117"/>
          <p:cNvSpPr>
            <a:spLocks noChangeShapeType="1"/>
          </p:cNvSpPr>
          <p:nvPr/>
        </p:nvSpPr>
        <p:spPr bwMode="auto">
          <a:xfrm>
            <a:off x="1611313" y="846138"/>
            <a:ext cx="3175" cy="5648325"/>
          </a:xfrm>
          <a:prstGeom prst="line">
            <a:avLst/>
          </a:prstGeom>
          <a:noFill/>
          <a:ln w="25400">
            <a:solidFill>
              <a:srgbClr val="000000"/>
            </a:solidFill>
            <a:round/>
            <a:headEnd/>
            <a:tailEnd/>
          </a:ln>
        </p:spPr>
        <p:txBody>
          <a:bodyPr wrap="none" anchor="ctr"/>
          <a:lstStyle/>
          <a:p>
            <a:endParaRPr lang="en-US"/>
          </a:p>
        </p:txBody>
      </p:sp>
      <p:sp>
        <p:nvSpPr>
          <p:cNvPr id="11384" name="Arc 118"/>
          <p:cNvSpPr>
            <a:spLocks/>
          </p:cNvSpPr>
          <p:nvPr/>
        </p:nvSpPr>
        <p:spPr bwMode="auto">
          <a:xfrm>
            <a:off x="3335338" y="1314450"/>
            <a:ext cx="106362" cy="74613"/>
          </a:xfrm>
          <a:custGeom>
            <a:avLst/>
            <a:gdLst>
              <a:gd name="T0" fmla="*/ 8598 w 21600"/>
              <a:gd name="T1" fmla="*/ 74613 h 17255"/>
              <a:gd name="T2" fmla="*/ 9110 w 21600"/>
              <a:gd name="T3" fmla="*/ 0 h 17255"/>
              <a:gd name="T4" fmla="*/ 106362 w 21600"/>
              <a:gd name="T5" fmla="*/ 37819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11385" name="Line 119"/>
          <p:cNvSpPr>
            <a:spLocks noChangeShapeType="1"/>
          </p:cNvSpPr>
          <p:nvPr/>
        </p:nvSpPr>
        <p:spPr bwMode="auto">
          <a:xfrm>
            <a:off x="1785938" y="1360488"/>
            <a:ext cx="1547812" cy="0"/>
          </a:xfrm>
          <a:prstGeom prst="line">
            <a:avLst/>
          </a:prstGeom>
          <a:noFill/>
          <a:ln w="25400">
            <a:solidFill>
              <a:srgbClr val="000000"/>
            </a:solidFill>
            <a:round/>
            <a:headEnd/>
            <a:tailEnd/>
          </a:ln>
        </p:spPr>
        <p:txBody>
          <a:bodyPr wrap="none" anchor="ctr"/>
          <a:lstStyle/>
          <a:p>
            <a:endParaRPr lang="en-US"/>
          </a:p>
        </p:txBody>
      </p:sp>
      <p:sp>
        <p:nvSpPr>
          <p:cNvPr id="11386" name="Arc 120"/>
          <p:cNvSpPr>
            <a:spLocks/>
          </p:cNvSpPr>
          <p:nvPr/>
        </p:nvSpPr>
        <p:spPr bwMode="auto">
          <a:xfrm>
            <a:off x="3487738" y="2017713"/>
            <a:ext cx="106362" cy="73025"/>
          </a:xfrm>
          <a:custGeom>
            <a:avLst/>
            <a:gdLst>
              <a:gd name="T0" fmla="*/ 8598 w 21600"/>
              <a:gd name="T1" fmla="*/ 73025 h 17255"/>
              <a:gd name="T2" fmla="*/ 9110 w 21600"/>
              <a:gd name="T3" fmla="*/ 0 h 17255"/>
              <a:gd name="T4" fmla="*/ 106362 w 21600"/>
              <a:gd name="T5" fmla="*/ 37014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11387" name="Line 121"/>
          <p:cNvSpPr>
            <a:spLocks noChangeShapeType="1"/>
          </p:cNvSpPr>
          <p:nvPr/>
        </p:nvSpPr>
        <p:spPr bwMode="auto">
          <a:xfrm>
            <a:off x="1803400" y="2063750"/>
            <a:ext cx="1682750" cy="0"/>
          </a:xfrm>
          <a:prstGeom prst="line">
            <a:avLst/>
          </a:prstGeom>
          <a:noFill/>
          <a:ln w="25400">
            <a:solidFill>
              <a:srgbClr val="000000"/>
            </a:solidFill>
            <a:round/>
            <a:headEnd/>
            <a:tailEnd/>
          </a:ln>
        </p:spPr>
        <p:txBody>
          <a:bodyPr wrap="none" anchor="ctr"/>
          <a:lstStyle/>
          <a:p>
            <a:endParaRPr lang="en-US"/>
          </a:p>
        </p:txBody>
      </p:sp>
      <p:sp>
        <p:nvSpPr>
          <p:cNvPr id="11388" name="Arc 122"/>
          <p:cNvSpPr>
            <a:spLocks/>
          </p:cNvSpPr>
          <p:nvPr/>
        </p:nvSpPr>
        <p:spPr bwMode="auto">
          <a:xfrm>
            <a:off x="3487738" y="2574925"/>
            <a:ext cx="106362" cy="74613"/>
          </a:xfrm>
          <a:custGeom>
            <a:avLst/>
            <a:gdLst>
              <a:gd name="T0" fmla="*/ 8598 w 21600"/>
              <a:gd name="T1" fmla="*/ 74613 h 17255"/>
              <a:gd name="T2" fmla="*/ 9110 w 21600"/>
              <a:gd name="T3" fmla="*/ 0 h 17255"/>
              <a:gd name="T4" fmla="*/ 106362 w 21600"/>
              <a:gd name="T5" fmla="*/ 37819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11389" name="Line 123"/>
          <p:cNvSpPr>
            <a:spLocks noChangeShapeType="1"/>
          </p:cNvSpPr>
          <p:nvPr/>
        </p:nvSpPr>
        <p:spPr bwMode="auto">
          <a:xfrm>
            <a:off x="1803400" y="2620963"/>
            <a:ext cx="1682750" cy="0"/>
          </a:xfrm>
          <a:prstGeom prst="line">
            <a:avLst/>
          </a:prstGeom>
          <a:noFill/>
          <a:ln w="25400">
            <a:solidFill>
              <a:srgbClr val="000000"/>
            </a:solidFill>
            <a:round/>
            <a:headEnd/>
            <a:tailEnd/>
          </a:ln>
        </p:spPr>
        <p:txBody>
          <a:bodyPr wrap="none" anchor="ctr"/>
          <a:lstStyle/>
          <a:p>
            <a:endParaRPr lang="en-US"/>
          </a:p>
        </p:txBody>
      </p:sp>
      <p:sp>
        <p:nvSpPr>
          <p:cNvPr id="11390" name="Arc 124"/>
          <p:cNvSpPr>
            <a:spLocks/>
          </p:cNvSpPr>
          <p:nvPr/>
        </p:nvSpPr>
        <p:spPr bwMode="auto">
          <a:xfrm>
            <a:off x="3278188" y="3186113"/>
            <a:ext cx="107950" cy="74612"/>
          </a:xfrm>
          <a:custGeom>
            <a:avLst/>
            <a:gdLst>
              <a:gd name="T0" fmla="*/ 8726 w 21600"/>
              <a:gd name="T1" fmla="*/ 74612 h 17255"/>
              <a:gd name="T2" fmla="*/ 9246 w 21600"/>
              <a:gd name="T3" fmla="*/ 0 h 17255"/>
              <a:gd name="T4" fmla="*/ 107950 w 21600"/>
              <a:gd name="T5" fmla="*/ 37818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11391" name="Line 125"/>
          <p:cNvSpPr>
            <a:spLocks noChangeShapeType="1"/>
          </p:cNvSpPr>
          <p:nvPr/>
        </p:nvSpPr>
        <p:spPr bwMode="auto">
          <a:xfrm>
            <a:off x="1785938" y="3232150"/>
            <a:ext cx="1490662" cy="0"/>
          </a:xfrm>
          <a:prstGeom prst="line">
            <a:avLst/>
          </a:prstGeom>
          <a:noFill/>
          <a:ln w="25400">
            <a:solidFill>
              <a:srgbClr val="000000"/>
            </a:solidFill>
            <a:round/>
            <a:headEnd/>
            <a:tailEnd/>
          </a:ln>
        </p:spPr>
        <p:txBody>
          <a:bodyPr wrap="none" anchor="ctr"/>
          <a:lstStyle/>
          <a:p>
            <a:endParaRPr lang="en-US"/>
          </a:p>
        </p:txBody>
      </p:sp>
      <p:sp>
        <p:nvSpPr>
          <p:cNvPr id="11392" name="Arc 126"/>
          <p:cNvSpPr>
            <a:spLocks/>
          </p:cNvSpPr>
          <p:nvPr/>
        </p:nvSpPr>
        <p:spPr bwMode="auto">
          <a:xfrm>
            <a:off x="3262313" y="4926013"/>
            <a:ext cx="106362" cy="74612"/>
          </a:xfrm>
          <a:custGeom>
            <a:avLst/>
            <a:gdLst>
              <a:gd name="T0" fmla="*/ 8598 w 21600"/>
              <a:gd name="T1" fmla="*/ 74612 h 17255"/>
              <a:gd name="T2" fmla="*/ 9110 w 21600"/>
              <a:gd name="T3" fmla="*/ 0 h 17255"/>
              <a:gd name="T4" fmla="*/ 106362 w 21600"/>
              <a:gd name="T5" fmla="*/ 37818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11393" name="Line 127"/>
          <p:cNvSpPr>
            <a:spLocks noChangeShapeType="1"/>
          </p:cNvSpPr>
          <p:nvPr/>
        </p:nvSpPr>
        <p:spPr bwMode="auto">
          <a:xfrm>
            <a:off x="1785938" y="4972050"/>
            <a:ext cx="1474787" cy="0"/>
          </a:xfrm>
          <a:prstGeom prst="line">
            <a:avLst/>
          </a:prstGeom>
          <a:noFill/>
          <a:ln w="25400">
            <a:solidFill>
              <a:srgbClr val="000000"/>
            </a:solidFill>
            <a:round/>
            <a:headEnd/>
            <a:tailEnd/>
          </a:ln>
        </p:spPr>
        <p:txBody>
          <a:bodyPr wrap="none" anchor="ctr"/>
          <a:lstStyle/>
          <a:p>
            <a:endParaRPr lang="en-US"/>
          </a:p>
        </p:txBody>
      </p:sp>
      <p:sp>
        <p:nvSpPr>
          <p:cNvPr id="11394" name="Arc 128"/>
          <p:cNvSpPr>
            <a:spLocks/>
          </p:cNvSpPr>
          <p:nvPr/>
        </p:nvSpPr>
        <p:spPr bwMode="auto">
          <a:xfrm>
            <a:off x="3278188" y="5392738"/>
            <a:ext cx="107950" cy="73025"/>
          </a:xfrm>
          <a:custGeom>
            <a:avLst/>
            <a:gdLst>
              <a:gd name="T0" fmla="*/ 8726 w 21600"/>
              <a:gd name="T1" fmla="*/ 73025 h 17255"/>
              <a:gd name="T2" fmla="*/ 9246 w 21600"/>
              <a:gd name="T3" fmla="*/ 0 h 17255"/>
              <a:gd name="T4" fmla="*/ 107950 w 21600"/>
              <a:gd name="T5" fmla="*/ 37014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11395" name="Line 129"/>
          <p:cNvSpPr>
            <a:spLocks noChangeShapeType="1"/>
          </p:cNvSpPr>
          <p:nvPr/>
        </p:nvSpPr>
        <p:spPr bwMode="auto">
          <a:xfrm>
            <a:off x="1785938" y="5437188"/>
            <a:ext cx="1490662" cy="0"/>
          </a:xfrm>
          <a:prstGeom prst="line">
            <a:avLst/>
          </a:prstGeom>
          <a:noFill/>
          <a:ln w="25400">
            <a:solidFill>
              <a:srgbClr val="000000"/>
            </a:solidFill>
            <a:round/>
            <a:headEnd/>
            <a:tailEnd/>
          </a:ln>
        </p:spPr>
        <p:txBody>
          <a:bodyPr wrap="none" anchor="ctr"/>
          <a:lstStyle/>
          <a:p>
            <a:endParaRPr lang="en-US"/>
          </a:p>
        </p:txBody>
      </p:sp>
      <p:sp>
        <p:nvSpPr>
          <p:cNvPr id="11396" name="Arc 130"/>
          <p:cNvSpPr>
            <a:spLocks/>
          </p:cNvSpPr>
          <p:nvPr/>
        </p:nvSpPr>
        <p:spPr bwMode="auto">
          <a:xfrm>
            <a:off x="3313113" y="5948363"/>
            <a:ext cx="106362" cy="74612"/>
          </a:xfrm>
          <a:custGeom>
            <a:avLst/>
            <a:gdLst>
              <a:gd name="T0" fmla="*/ 8598 w 21600"/>
              <a:gd name="T1" fmla="*/ 74612 h 17255"/>
              <a:gd name="T2" fmla="*/ 9110 w 21600"/>
              <a:gd name="T3" fmla="*/ 0 h 17255"/>
              <a:gd name="T4" fmla="*/ 106362 w 21600"/>
              <a:gd name="T5" fmla="*/ 37818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11397" name="Line 131"/>
          <p:cNvSpPr>
            <a:spLocks noChangeShapeType="1"/>
          </p:cNvSpPr>
          <p:nvPr/>
        </p:nvSpPr>
        <p:spPr bwMode="auto">
          <a:xfrm>
            <a:off x="1803400" y="5991225"/>
            <a:ext cx="1512888" cy="0"/>
          </a:xfrm>
          <a:prstGeom prst="line">
            <a:avLst/>
          </a:prstGeom>
          <a:noFill/>
          <a:ln w="25400">
            <a:solidFill>
              <a:srgbClr val="000000"/>
            </a:solidFill>
            <a:round/>
            <a:headEnd/>
            <a:tailEnd/>
          </a:ln>
        </p:spPr>
        <p:txBody>
          <a:bodyPr wrap="none" anchor="ctr"/>
          <a:lstStyle/>
          <a:p>
            <a:endParaRPr lang="en-US"/>
          </a:p>
        </p:txBody>
      </p:sp>
      <p:sp>
        <p:nvSpPr>
          <p:cNvPr id="11398" name="Rectangle 132"/>
          <p:cNvSpPr>
            <a:spLocks noChangeArrowheads="1"/>
          </p:cNvSpPr>
          <p:nvPr/>
        </p:nvSpPr>
        <p:spPr bwMode="auto">
          <a:xfrm>
            <a:off x="5899150" y="1198563"/>
            <a:ext cx="265113"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7</a:t>
            </a:r>
          </a:p>
        </p:txBody>
      </p:sp>
      <p:sp>
        <p:nvSpPr>
          <p:cNvPr id="11399" name="Rectangle 133"/>
          <p:cNvSpPr>
            <a:spLocks noChangeArrowheads="1"/>
          </p:cNvSpPr>
          <p:nvPr/>
        </p:nvSpPr>
        <p:spPr bwMode="auto">
          <a:xfrm>
            <a:off x="5899150" y="1949450"/>
            <a:ext cx="265113"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1</a:t>
            </a:r>
          </a:p>
        </p:txBody>
      </p:sp>
      <p:sp>
        <p:nvSpPr>
          <p:cNvPr id="11400" name="Rectangle 134"/>
          <p:cNvSpPr>
            <a:spLocks noChangeArrowheads="1"/>
          </p:cNvSpPr>
          <p:nvPr/>
        </p:nvSpPr>
        <p:spPr bwMode="auto">
          <a:xfrm>
            <a:off x="5899150" y="2506663"/>
            <a:ext cx="265113"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2</a:t>
            </a:r>
          </a:p>
        </p:txBody>
      </p:sp>
      <p:sp>
        <p:nvSpPr>
          <p:cNvPr id="11401" name="Rectangle 135"/>
          <p:cNvSpPr>
            <a:spLocks noChangeArrowheads="1"/>
          </p:cNvSpPr>
          <p:nvPr/>
        </p:nvSpPr>
        <p:spPr bwMode="auto">
          <a:xfrm>
            <a:off x="5899150" y="3117850"/>
            <a:ext cx="265113"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3</a:t>
            </a:r>
          </a:p>
        </p:txBody>
      </p:sp>
      <p:sp>
        <p:nvSpPr>
          <p:cNvPr id="11402" name="Rectangle 136"/>
          <p:cNvSpPr>
            <a:spLocks noChangeArrowheads="1"/>
          </p:cNvSpPr>
          <p:nvPr/>
        </p:nvSpPr>
        <p:spPr bwMode="auto">
          <a:xfrm>
            <a:off x="5899150" y="3894138"/>
            <a:ext cx="265113"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4</a:t>
            </a:r>
          </a:p>
        </p:txBody>
      </p:sp>
      <p:sp>
        <p:nvSpPr>
          <p:cNvPr id="11403" name="Arc 137"/>
          <p:cNvSpPr>
            <a:spLocks/>
          </p:cNvSpPr>
          <p:nvPr/>
        </p:nvSpPr>
        <p:spPr bwMode="auto">
          <a:xfrm>
            <a:off x="5824538" y="4926013"/>
            <a:ext cx="107950" cy="74612"/>
          </a:xfrm>
          <a:custGeom>
            <a:avLst/>
            <a:gdLst>
              <a:gd name="T0" fmla="*/ 8726 w 21600"/>
              <a:gd name="T1" fmla="*/ 74612 h 17255"/>
              <a:gd name="T2" fmla="*/ 9246 w 21600"/>
              <a:gd name="T3" fmla="*/ 0 h 17255"/>
              <a:gd name="T4" fmla="*/ 107950 w 21600"/>
              <a:gd name="T5" fmla="*/ 37818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11404" name="Line 138"/>
          <p:cNvSpPr>
            <a:spLocks noChangeShapeType="1"/>
          </p:cNvSpPr>
          <p:nvPr/>
        </p:nvSpPr>
        <p:spPr bwMode="auto">
          <a:xfrm>
            <a:off x="4824413" y="4972050"/>
            <a:ext cx="998537" cy="0"/>
          </a:xfrm>
          <a:prstGeom prst="line">
            <a:avLst/>
          </a:prstGeom>
          <a:noFill/>
          <a:ln w="25400">
            <a:solidFill>
              <a:srgbClr val="000000"/>
            </a:solidFill>
            <a:round/>
            <a:headEnd/>
            <a:tailEnd/>
          </a:ln>
        </p:spPr>
        <p:txBody>
          <a:bodyPr wrap="none" anchor="ctr"/>
          <a:lstStyle/>
          <a:p>
            <a:endParaRPr lang="en-US"/>
          </a:p>
        </p:txBody>
      </p:sp>
      <p:sp>
        <p:nvSpPr>
          <p:cNvPr id="11405" name="Arc 139"/>
          <p:cNvSpPr>
            <a:spLocks/>
          </p:cNvSpPr>
          <p:nvPr/>
        </p:nvSpPr>
        <p:spPr bwMode="auto">
          <a:xfrm>
            <a:off x="5835650" y="5395913"/>
            <a:ext cx="107950" cy="74612"/>
          </a:xfrm>
          <a:custGeom>
            <a:avLst/>
            <a:gdLst>
              <a:gd name="T0" fmla="*/ 8726 w 21600"/>
              <a:gd name="T1" fmla="*/ 74612 h 17255"/>
              <a:gd name="T2" fmla="*/ 9246 w 21600"/>
              <a:gd name="T3" fmla="*/ 0 h 17255"/>
              <a:gd name="T4" fmla="*/ 107950 w 21600"/>
              <a:gd name="T5" fmla="*/ 37818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11406" name="Line 140"/>
          <p:cNvSpPr>
            <a:spLocks noChangeShapeType="1"/>
          </p:cNvSpPr>
          <p:nvPr/>
        </p:nvSpPr>
        <p:spPr bwMode="auto">
          <a:xfrm>
            <a:off x="4835525" y="5437188"/>
            <a:ext cx="1004888" cy="0"/>
          </a:xfrm>
          <a:prstGeom prst="line">
            <a:avLst/>
          </a:prstGeom>
          <a:noFill/>
          <a:ln w="25400">
            <a:solidFill>
              <a:srgbClr val="000000"/>
            </a:solidFill>
            <a:round/>
            <a:headEnd/>
            <a:tailEnd/>
          </a:ln>
        </p:spPr>
        <p:txBody>
          <a:bodyPr wrap="none" anchor="ctr"/>
          <a:lstStyle/>
          <a:p>
            <a:endParaRPr lang="en-US"/>
          </a:p>
        </p:txBody>
      </p:sp>
      <p:sp>
        <p:nvSpPr>
          <p:cNvPr id="11407" name="Rectangle 141"/>
          <p:cNvSpPr>
            <a:spLocks noChangeArrowheads="1"/>
          </p:cNvSpPr>
          <p:nvPr/>
        </p:nvSpPr>
        <p:spPr bwMode="auto">
          <a:xfrm>
            <a:off x="5899150" y="4857750"/>
            <a:ext cx="265113"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5</a:t>
            </a:r>
          </a:p>
        </p:txBody>
      </p:sp>
      <p:sp>
        <p:nvSpPr>
          <p:cNvPr id="11408" name="Rectangle 142"/>
          <p:cNvSpPr>
            <a:spLocks noChangeArrowheads="1"/>
          </p:cNvSpPr>
          <p:nvPr/>
        </p:nvSpPr>
        <p:spPr bwMode="auto">
          <a:xfrm>
            <a:off x="5899150" y="5324475"/>
            <a:ext cx="265113" cy="254000"/>
          </a:xfrm>
          <a:prstGeom prst="rect">
            <a:avLst/>
          </a:prstGeom>
          <a:noFill/>
          <a:ln w="25400">
            <a:noFill/>
            <a:miter lim="800000"/>
            <a:headEnd/>
            <a:tailEnd/>
          </a:ln>
        </p:spPr>
        <p:txBody>
          <a:bodyPr wrap="none" lIns="90488" tIns="44450" rIns="90488" bIns="44450">
            <a:spAutoFit/>
          </a:bodyPr>
          <a:lstStyle/>
          <a:p>
            <a:pPr defTabSz="762000" eaLnBrk="0" hangingPunct="0">
              <a:lnSpc>
                <a:spcPct val="90000"/>
              </a:lnSpc>
            </a:pPr>
            <a:r>
              <a:rPr kumimoji="1" lang="en-US" altLang="ko-KR" sz="1200" b="1">
                <a:solidFill>
                  <a:srgbClr val="000000"/>
                </a:solidFill>
                <a:ea typeface="굴림" pitchFamily="50" charset="-127"/>
              </a:rPr>
              <a:t>6</a:t>
            </a:r>
          </a:p>
        </p:txBody>
      </p:sp>
      <p:sp>
        <p:nvSpPr>
          <p:cNvPr id="11409" name="Oval 143"/>
          <p:cNvSpPr>
            <a:spLocks noChangeArrowheads="1"/>
          </p:cNvSpPr>
          <p:nvPr/>
        </p:nvSpPr>
        <p:spPr bwMode="auto">
          <a:xfrm>
            <a:off x="1617663" y="823913"/>
            <a:ext cx="157162" cy="55562"/>
          </a:xfrm>
          <a:prstGeom prst="ellipse">
            <a:avLst/>
          </a:prstGeom>
          <a:noFill/>
          <a:ln w="25400">
            <a:solidFill>
              <a:schemeClr val="tx1"/>
            </a:solidFill>
            <a:round/>
            <a:headEnd/>
            <a:tailEnd/>
          </a:ln>
        </p:spPr>
        <p:txBody>
          <a:bodyPr wrap="none" anchor="ctr"/>
          <a:lstStyle/>
          <a:p>
            <a:endParaRPr lang="en-US"/>
          </a:p>
        </p:txBody>
      </p:sp>
      <p:sp>
        <p:nvSpPr>
          <p:cNvPr id="11410" name="Line 144"/>
          <p:cNvSpPr>
            <a:spLocks noChangeShapeType="1"/>
          </p:cNvSpPr>
          <p:nvPr/>
        </p:nvSpPr>
        <p:spPr bwMode="auto">
          <a:xfrm>
            <a:off x="1773238" y="865188"/>
            <a:ext cx="3175" cy="5476875"/>
          </a:xfrm>
          <a:prstGeom prst="line">
            <a:avLst/>
          </a:prstGeom>
          <a:noFill/>
          <a:ln w="25400">
            <a:solidFill>
              <a:srgbClr val="000000"/>
            </a:solidFill>
            <a:round/>
            <a:headEnd/>
            <a:tailEnd/>
          </a:ln>
        </p:spPr>
        <p:txBody>
          <a:bodyPr wrap="none" anchor="ctr"/>
          <a:lstStyle/>
          <a:p>
            <a:endParaRPr lang="en-US"/>
          </a:p>
        </p:txBody>
      </p:sp>
      <p:sp>
        <p:nvSpPr>
          <p:cNvPr id="11411" name="Line 145"/>
          <p:cNvSpPr>
            <a:spLocks noChangeShapeType="1"/>
          </p:cNvSpPr>
          <p:nvPr/>
        </p:nvSpPr>
        <p:spPr bwMode="auto">
          <a:xfrm>
            <a:off x="5753100" y="825500"/>
            <a:ext cx="0" cy="361950"/>
          </a:xfrm>
          <a:prstGeom prst="line">
            <a:avLst/>
          </a:prstGeom>
          <a:noFill/>
          <a:ln w="25400">
            <a:solidFill>
              <a:schemeClr val="tx1"/>
            </a:solidFill>
            <a:round/>
            <a:headEnd/>
            <a:tailEnd/>
          </a:ln>
        </p:spPr>
        <p:txBody>
          <a:bodyPr wrap="none" anchor="ctr"/>
          <a:lstStyle/>
          <a:p>
            <a:endParaRPr lang="en-US"/>
          </a:p>
        </p:txBody>
      </p:sp>
      <p:sp>
        <p:nvSpPr>
          <p:cNvPr id="11412" name="Line 146"/>
          <p:cNvSpPr>
            <a:spLocks noChangeShapeType="1"/>
          </p:cNvSpPr>
          <p:nvPr/>
        </p:nvSpPr>
        <p:spPr bwMode="auto">
          <a:xfrm>
            <a:off x="3729038" y="2733675"/>
            <a:ext cx="0" cy="101600"/>
          </a:xfrm>
          <a:prstGeom prst="line">
            <a:avLst/>
          </a:prstGeom>
          <a:noFill/>
          <a:ln w="25400">
            <a:solidFill>
              <a:srgbClr val="000000"/>
            </a:solidFill>
            <a:round/>
            <a:headEnd/>
            <a:tailEnd/>
          </a:ln>
        </p:spPr>
        <p:txBody>
          <a:bodyPr wrap="none" anchor="ctr"/>
          <a:lstStyle/>
          <a:p>
            <a:endParaRPr lang="en-US"/>
          </a:p>
        </p:txBody>
      </p:sp>
      <p:sp>
        <p:nvSpPr>
          <p:cNvPr id="11413" name="Line 147"/>
          <p:cNvSpPr>
            <a:spLocks noChangeShapeType="1"/>
          </p:cNvSpPr>
          <p:nvPr/>
        </p:nvSpPr>
        <p:spPr bwMode="auto">
          <a:xfrm flipH="1">
            <a:off x="3722688" y="2160588"/>
            <a:ext cx="0" cy="112712"/>
          </a:xfrm>
          <a:prstGeom prst="line">
            <a:avLst/>
          </a:prstGeom>
          <a:noFill/>
          <a:ln w="25400">
            <a:solidFill>
              <a:srgbClr val="000000"/>
            </a:solidFill>
            <a:round/>
            <a:headEnd/>
            <a:tailEnd/>
          </a:ln>
        </p:spPr>
        <p:txBody>
          <a:bodyPr wrap="none" anchor="ctr"/>
          <a:lstStyle/>
          <a:p>
            <a:endParaRPr lang="en-US"/>
          </a:p>
        </p:txBody>
      </p:sp>
      <p:sp>
        <p:nvSpPr>
          <p:cNvPr id="11414" name="Line 148"/>
          <p:cNvSpPr>
            <a:spLocks noChangeShapeType="1"/>
          </p:cNvSpPr>
          <p:nvPr/>
        </p:nvSpPr>
        <p:spPr bwMode="auto">
          <a:xfrm>
            <a:off x="3763963" y="1581150"/>
            <a:ext cx="0" cy="101600"/>
          </a:xfrm>
          <a:prstGeom prst="line">
            <a:avLst/>
          </a:prstGeom>
          <a:noFill/>
          <a:ln w="25400">
            <a:solidFill>
              <a:srgbClr val="000000"/>
            </a:solidFill>
            <a:round/>
            <a:headEnd/>
            <a:tailEnd/>
          </a:ln>
        </p:spPr>
        <p:txBody>
          <a:bodyPr wrap="none" anchor="ctr"/>
          <a:lstStyle/>
          <a:p>
            <a:endParaRPr lang="en-US"/>
          </a:p>
        </p:txBody>
      </p:sp>
      <p:sp>
        <p:nvSpPr>
          <p:cNvPr id="11415" name="Line 149"/>
          <p:cNvSpPr>
            <a:spLocks noChangeShapeType="1"/>
          </p:cNvSpPr>
          <p:nvPr/>
        </p:nvSpPr>
        <p:spPr bwMode="auto">
          <a:xfrm>
            <a:off x="3963988" y="5537200"/>
            <a:ext cx="0" cy="115888"/>
          </a:xfrm>
          <a:prstGeom prst="line">
            <a:avLst/>
          </a:prstGeom>
          <a:noFill/>
          <a:ln w="25400">
            <a:solidFill>
              <a:srgbClr val="000000"/>
            </a:solidFill>
            <a:round/>
            <a:headEnd/>
            <a:tailEnd/>
          </a:ln>
        </p:spPr>
        <p:txBody>
          <a:bodyPr wrap="none" anchor="ctr"/>
          <a:lstStyle/>
          <a:p>
            <a:endParaRPr lang="en-US"/>
          </a:p>
        </p:txBody>
      </p:sp>
      <p:sp>
        <p:nvSpPr>
          <p:cNvPr id="11416" name="Line 150"/>
          <p:cNvSpPr>
            <a:spLocks noChangeShapeType="1"/>
          </p:cNvSpPr>
          <p:nvPr/>
        </p:nvSpPr>
        <p:spPr bwMode="auto">
          <a:xfrm>
            <a:off x="3575050" y="4114800"/>
            <a:ext cx="0" cy="98425"/>
          </a:xfrm>
          <a:prstGeom prst="line">
            <a:avLst/>
          </a:prstGeom>
          <a:noFill/>
          <a:ln w="25400">
            <a:solidFill>
              <a:srgbClr val="000000"/>
            </a:solidFill>
            <a:round/>
            <a:headEnd/>
            <a:tailEnd/>
          </a:ln>
        </p:spPr>
        <p:txBody>
          <a:bodyPr wrap="none" anchor="ctr"/>
          <a:lstStyle/>
          <a:p>
            <a:endParaRPr lang="en-US"/>
          </a:p>
        </p:txBody>
      </p:sp>
      <p:sp>
        <p:nvSpPr>
          <p:cNvPr id="11417" name="Line 151"/>
          <p:cNvSpPr>
            <a:spLocks noChangeShapeType="1"/>
          </p:cNvSpPr>
          <p:nvPr/>
        </p:nvSpPr>
        <p:spPr bwMode="auto">
          <a:xfrm>
            <a:off x="3563938" y="5073650"/>
            <a:ext cx="0" cy="115888"/>
          </a:xfrm>
          <a:prstGeom prst="line">
            <a:avLst/>
          </a:prstGeom>
          <a:noFill/>
          <a:ln w="25400">
            <a:solidFill>
              <a:srgbClr val="000000"/>
            </a:solidFill>
            <a:round/>
            <a:headEnd/>
            <a:tailEnd/>
          </a:ln>
        </p:spPr>
        <p:txBody>
          <a:bodyPr wrap="none" anchor="ctr"/>
          <a:lstStyle/>
          <a:p>
            <a:endParaRPr lang="en-US"/>
          </a:p>
        </p:txBody>
      </p:sp>
      <p:sp>
        <p:nvSpPr>
          <p:cNvPr id="11418" name="Line 152"/>
          <p:cNvSpPr>
            <a:spLocks noChangeShapeType="1"/>
          </p:cNvSpPr>
          <p:nvPr/>
        </p:nvSpPr>
        <p:spPr bwMode="auto">
          <a:xfrm>
            <a:off x="3932238" y="3327400"/>
            <a:ext cx="0" cy="96838"/>
          </a:xfrm>
          <a:prstGeom prst="line">
            <a:avLst/>
          </a:prstGeom>
          <a:noFill/>
          <a:ln w="25400">
            <a:solidFill>
              <a:srgbClr val="000000"/>
            </a:solidFill>
            <a:round/>
            <a:headEnd/>
            <a:tailEnd/>
          </a:ln>
        </p:spPr>
        <p:txBody>
          <a:bodyPr wrap="none" anchor="ctr"/>
          <a:lstStyle/>
          <a:p>
            <a:endParaRPr 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p:spPr>
        <p:txBody>
          <a:bodyPr/>
          <a:lstStyle/>
          <a:p>
            <a:r>
              <a:rPr lang="en-US"/>
              <a:t>Computer Architecture BCA 203 by Ruby Dahiya</a:t>
            </a:r>
          </a:p>
        </p:txBody>
      </p:sp>
      <p:sp>
        <p:nvSpPr>
          <p:cNvPr id="12291" name="Slide Number Placeholder 5"/>
          <p:cNvSpPr>
            <a:spLocks noGrp="1"/>
          </p:cNvSpPr>
          <p:nvPr>
            <p:ph type="sldNum" sz="quarter" idx="12"/>
          </p:nvPr>
        </p:nvSpPr>
        <p:spPr>
          <a:noFill/>
        </p:spPr>
        <p:txBody>
          <a:bodyPr/>
          <a:lstStyle/>
          <a:p>
            <a:fld id="{FFFDB884-D38D-499D-B0FF-99931D29AC22}" type="slidenum">
              <a:rPr lang="en-US"/>
              <a:pPr/>
              <a:t>81</a:t>
            </a:fld>
            <a:endParaRPr lang="en-US"/>
          </a:p>
        </p:txBody>
      </p:sp>
      <p:sp>
        <p:nvSpPr>
          <p:cNvPr id="12292" name="Rectangle 2"/>
          <p:cNvSpPr>
            <a:spLocks noGrp="1" noChangeArrowheads="1"/>
          </p:cNvSpPr>
          <p:nvPr>
            <p:ph type="title"/>
          </p:nvPr>
        </p:nvSpPr>
        <p:spPr>
          <a:xfrm>
            <a:off x="2554288" y="417513"/>
            <a:ext cx="4343048" cy="534698"/>
          </a:xfrm>
          <a:noFill/>
        </p:spPr>
        <p:txBody>
          <a:bodyPr wrap="none" lIns="63500" tIns="25400" rIns="63500" bIns="25400" anchor="t">
            <a:spAutoFit/>
          </a:bodyPr>
          <a:lstStyle/>
          <a:p>
            <a:pPr eaLnBrk="1" hangingPunct="1">
              <a:lnSpc>
                <a:spcPct val="87000"/>
              </a:lnSpc>
            </a:pPr>
            <a:r>
              <a:rPr lang="en-US" altLang="ko-KR" sz="3600" b="1" dirty="0">
                <a:solidFill>
                  <a:srgbClr val="FF0000"/>
                </a:solidFill>
                <a:ea typeface="굴림" pitchFamily="50" charset="-127"/>
              </a:rPr>
              <a:t>Common  Bus  System</a:t>
            </a:r>
          </a:p>
        </p:txBody>
      </p:sp>
      <p:grpSp>
        <p:nvGrpSpPr>
          <p:cNvPr id="2" name="Group 4"/>
          <p:cNvGrpSpPr>
            <a:grpSpLocks/>
          </p:cNvGrpSpPr>
          <p:nvPr/>
        </p:nvGrpSpPr>
        <p:grpSpPr bwMode="auto">
          <a:xfrm>
            <a:off x="395288" y="1123950"/>
            <a:ext cx="8424862" cy="4994275"/>
            <a:chOff x="249" y="708"/>
            <a:chExt cx="5307" cy="3146"/>
          </a:xfrm>
        </p:grpSpPr>
        <p:sp>
          <p:nvSpPr>
            <p:cNvPr id="12301" name="Rectangle 5"/>
            <p:cNvSpPr>
              <a:spLocks noChangeArrowheads="1"/>
            </p:cNvSpPr>
            <p:nvPr/>
          </p:nvSpPr>
          <p:spPr bwMode="auto">
            <a:xfrm>
              <a:off x="249" y="3475"/>
              <a:ext cx="5307" cy="182"/>
            </a:xfrm>
            <a:prstGeom prst="rect">
              <a:avLst/>
            </a:prstGeom>
            <a:noFill/>
            <a:ln w="9525">
              <a:solidFill>
                <a:schemeClr val="tx1"/>
              </a:solidFill>
              <a:miter lim="800000"/>
              <a:headEnd/>
              <a:tailEnd/>
            </a:ln>
          </p:spPr>
          <p:txBody>
            <a:bodyPr wrap="none" anchor="ctr"/>
            <a:lstStyle/>
            <a:p>
              <a:endParaRPr lang="en-US"/>
            </a:p>
          </p:txBody>
        </p:sp>
        <p:sp>
          <p:nvSpPr>
            <p:cNvPr id="12302" name="Rectangle 6"/>
            <p:cNvSpPr>
              <a:spLocks noChangeArrowheads="1"/>
            </p:cNvSpPr>
            <p:nvPr/>
          </p:nvSpPr>
          <p:spPr bwMode="auto">
            <a:xfrm>
              <a:off x="1020" y="2976"/>
              <a:ext cx="726" cy="181"/>
            </a:xfrm>
            <a:prstGeom prst="rect">
              <a:avLst/>
            </a:prstGeom>
            <a:noFill/>
            <a:ln w="9525">
              <a:solidFill>
                <a:schemeClr val="tx1"/>
              </a:solidFill>
              <a:miter lim="800000"/>
              <a:headEnd/>
              <a:tailEnd/>
            </a:ln>
          </p:spPr>
          <p:txBody>
            <a:bodyPr wrap="none" anchor="ctr"/>
            <a:lstStyle/>
            <a:p>
              <a:endParaRPr lang="en-US"/>
            </a:p>
          </p:txBody>
        </p:sp>
        <p:sp>
          <p:nvSpPr>
            <p:cNvPr id="12303" name="Text Box 7"/>
            <p:cNvSpPr txBox="1">
              <a:spLocks noChangeArrowheads="1"/>
            </p:cNvSpPr>
            <p:nvPr/>
          </p:nvSpPr>
          <p:spPr bwMode="auto">
            <a:xfrm>
              <a:off x="1189" y="2986"/>
              <a:ext cx="278" cy="179"/>
            </a:xfrm>
            <a:prstGeom prst="rect">
              <a:avLst/>
            </a:prstGeom>
            <a:noFill/>
            <a:ln w="9525">
              <a:noFill/>
              <a:miter lim="800000"/>
              <a:headEnd/>
              <a:tailEnd/>
            </a:ln>
          </p:spPr>
          <p:txBody>
            <a:bodyPr wrap="none">
              <a:spAutoFit/>
            </a:bodyPr>
            <a:lstStyle/>
            <a:p>
              <a:pPr eaLnBrk="0" hangingPunct="0">
                <a:lnSpc>
                  <a:spcPct val="90000"/>
                </a:lnSpc>
              </a:pPr>
              <a:r>
                <a:rPr kumimoji="1" lang="en-US" altLang="ko-KR" sz="1400" b="1">
                  <a:ea typeface="굴림" pitchFamily="50" charset="-127"/>
                </a:rPr>
                <a:t>AR</a:t>
              </a:r>
            </a:p>
          </p:txBody>
        </p:sp>
        <p:sp>
          <p:nvSpPr>
            <p:cNvPr id="12304" name="Rectangle 8"/>
            <p:cNvSpPr>
              <a:spLocks noChangeArrowheads="1"/>
            </p:cNvSpPr>
            <p:nvPr/>
          </p:nvSpPr>
          <p:spPr bwMode="auto">
            <a:xfrm>
              <a:off x="1564" y="2703"/>
              <a:ext cx="680" cy="181"/>
            </a:xfrm>
            <a:prstGeom prst="rect">
              <a:avLst/>
            </a:prstGeom>
            <a:noFill/>
            <a:ln w="9525">
              <a:solidFill>
                <a:schemeClr val="tx1"/>
              </a:solidFill>
              <a:miter lim="800000"/>
              <a:headEnd/>
              <a:tailEnd/>
            </a:ln>
          </p:spPr>
          <p:txBody>
            <a:bodyPr wrap="none" anchor="ctr"/>
            <a:lstStyle/>
            <a:p>
              <a:endParaRPr lang="en-US"/>
            </a:p>
          </p:txBody>
        </p:sp>
        <p:sp>
          <p:nvSpPr>
            <p:cNvPr id="12305" name="Text Box 9"/>
            <p:cNvSpPr txBox="1">
              <a:spLocks noChangeArrowheads="1"/>
            </p:cNvSpPr>
            <p:nvPr/>
          </p:nvSpPr>
          <p:spPr bwMode="auto">
            <a:xfrm>
              <a:off x="1733" y="2713"/>
              <a:ext cx="272" cy="179"/>
            </a:xfrm>
            <a:prstGeom prst="rect">
              <a:avLst/>
            </a:prstGeom>
            <a:noFill/>
            <a:ln w="9525">
              <a:noFill/>
              <a:miter lim="800000"/>
              <a:headEnd/>
              <a:tailEnd/>
            </a:ln>
          </p:spPr>
          <p:txBody>
            <a:bodyPr wrap="none">
              <a:spAutoFit/>
            </a:bodyPr>
            <a:lstStyle/>
            <a:p>
              <a:pPr eaLnBrk="0" hangingPunct="0">
                <a:lnSpc>
                  <a:spcPct val="90000"/>
                </a:lnSpc>
              </a:pPr>
              <a:r>
                <a:rPr kumimoji="1" lang="en-US" altLang="ko-KR" sz="1400" b="1">
                  <a:ea typeface="굴림" pitchFamily="50" charset="-127"/>
                </a:rPr>
                <a:t>PC</a:t>
              </a:r>
            </a:p>
          </p:txBody>
        </p:sp>
        <p:sp>
          <p:nvSpPr>
            <p:cNvPr id="12306" name="Rectangle 10"/>
            <p:cNvSpPr>
              <a:spLocks noChangeArrowheads="1"/>
            </p:cNvSpPr>
            <p:nvPr/>
          </p:nvSpPr>
          <p:spPr bwMode="auto">
            <a:xfrm>
              <a:off x="2109" y="2431"/>
              <a:ext cx="816" cy="181"/>
            </a:xfrm>
            <a:prstGeom prst="rect">
              <a:avLst/>
            </a:prstGeom>
            <a:noFill/>
            <a:ln w="9525">
              <a:solidFill>
                <a:schemeClr val="tx1"/>
              </a:solidFill>
              <a:miter lim="800000"/>
              <a:headEnd/>
              <a:tailEnd/>
            </a:ln>
          </p:spPr>
          <p:txBody>
            <a:bodyPr wrap="none" anchor="ctr"/>
            <a:lstStyle/>
            <a:p>
              <a:endParaRPr lang="en-US"/>
            </a:p>
          </p:txBody>
        </p:sp>
        <p:sp>
          <p:nvSpPr>
            <p:cNvPr id="12307" name="Text Box 11"/>
            <p:cNvSpPr txBox="1">
              <a:spLocks noChangeArrowheads="1"/>
            </p:cNvSpPr>
            <p:nvPr/>
          </p:nvSpPr>
          <p:spPr bwMode="auto">
            <a:xfrm>
              <a:off x="2426" y="2419"/>
              <a:ext cx="278" cy="179"/>
            </a:xfrm>
            <a:prstGeom prst="rect">
              <a:avLst/>
            </a:prstGeom>
            <a:noFill/>
            <a:ln w="9525">
              <a:noFill/>
              <a:miter lim="800000"/>
              <a:headEnd/>
              <a:tailEnd/>
            </a:ln>
          </p:spPr>
          <p:txBody>
            <a:bodyPr wrap="none">
              <a:spAutoFit/>
            </a:bodyPr>
            <a:lstStyle/>
            <a:p>
              <a:pPr eaLnBrk="0" hangingPunct="0">
                <a:lnSpc>
                  <a:spcPct val="90000"/>
                </a:lnSpc>
              </a:pPr>
              <a:r>
                <a:rPr kumimoji="1" lang="en-US" altLang="ko-KR" sz="1400" b="1">
                  <a:ea typeface="굴림" pitchFamily="50" charset="-127"/>
                </a:rPr>
                <a:t>DR</a:t>
              </a:r>
            </a:p>
          </p:txBody>
        </p:sp>
        <p:sp>
          <p:nvSpPr>
            <p:cNvPr id="12308" name="Line 12"/>
            <p:cNvSpPr>
              <a:spLocks noChangeShapeType="1"/>
            </p:cNvSpPr>
            <p:nvPr/>
          </p:nvSpPr>
          <p:spPr bwMode="auto">
            <a:xfrm>
              <a:off x="1337" y="3157"/>
              <a:ext cx="0" cy="318"/>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12309" name="Line 13"/>
            <p:cNvSpPr>
              <a:spLocks noChangeShapeType="1"/>
            </p:cNvSpPr>
            <p:nvPr/>
          </p:nvSpPr>
          <p:spPr bwMode="auto">
            <a:xfrm>
              <a:off x="1882" y="2885"/>
              <a:ext cx="0" cy="590"/>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12310" name="Line 14"/>
            <p:cNvSpPr>
              <a:spLocks noChangeShapeType="1"/>
            </p:cNvSpPr>
            <p:nvPr/>
          </p:nvSpPr>
          <p:spPr bwMode="auto">
            <a:xfrm>
              <a:off x="1428" y="3157"/>
              <a:ext cx="0" cy="91"/>
            </a:xfrm>
            <a:prstGeom prst="line">
              <a:avLst/>
            </a:prstGeom>
            <a:noFill/>
            <a:ln w="9525">
              <a:solidFill>
                <a:schemeClr val="tx1"/>
              </a:solidFill>
              <a:round/>
              <a:headEnd/>
              <a:tailEnd/>
            </a:ln>
          </p:spPr>
          <p:txBody>
            <a:bodyPr wrap="none"/>
            <a:lstStyle/>
            <a:p>
              <a:endParaRPr lang="en-US"/>
            </a:p>
          </p:txBody>
        </p:sp>
        <p:sp>
          <p:nvSpPr>
            <p:cNvPr id="12311" name="Line 15"/>
            <p:cNvSpPr>
              <a:spLocks noChangeShapeType="1"/>
            </p:cNvSpPr>
            <p:nvPr/>
          </p:nvSpPr>
          <p:spPr bwMode="auto">
            <a:xfrm>
              <a:off x="1564" y="3157"/>
              <a:ext cx="0" cy="91"/>
            </a:xfrm>
            <a:prstGeom prst="line">
              <a:avLst/>
            </a:prstGeom>
            <a:noFill/>
            <a:ln w="9525">
              <a:solidFill>
                <a:schemeClr val="tx1"/>
              </a:solidFill>
              <a:round/>
              <a:headEnd/>
              <a:tailEnd/>
            </a:ln>
          </p:spPr>
          <p:txBody>
            <a:bodyPr wrap="none"/>
            <a:lstStyle/>
            <a:p>
              <a:endParaRPr lang="en-US"/>
            </a:p>
          </p:txBody>
        </p:sp>
        <p:sp>
          <p:nvSpPr>
            <p:cNvPr id="12312" name="Line 16"/>
            <p:cNvSpPr>
              <a:spLocks noChangeShapeType="1"/>
            </p:cNvSpPr>
            <p:nvPr/>
          </p:nvSpPr>
          <p:spPr bwMode="auto">
            <a:xfrm>
              <a:off x="1700" y="3157"/>
              <a:ext cx="0" cy="91"/>
            </a:xfrm>
            <a:prstGeom prst="line">
              <a:avLst/>
            </a:prstGeom>
            <a:noFill/>
            <a:ln w="9525">
              <a:solidFill>
                <a:schemeClr val="tx1"/>
              </a:solidFill>
              <a:round/>
              <a:headEnd/>
              <a:tailEnd/>
            </a:ln>
          </p:spPr>
          <p:txBody>
            <a:bodyPr wrap="none"/>
            <a:lstStyle/>
            <a:p>
              <a:endParaRPr lang="en-US"/>
            </a:p>
          </p:txBody>
        </p:sp>
        <p:sp>
          <p:nvSpPr>
            <p:cNvPr id="12313" name="Text Box 17"/>
            <p:cNvSpPr txBox="1">
              <a:spLocks noChangeArrowheads="1"/>
            </p:cNvSpPr>
            <p:nvPr/>
          </p:nvSpPr>
          <p:spPr bwMode="auto">
            <a:xfrm>
              <a:off x="1337" y="3231"/>
              <a:ext cx="175"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L</a:t>
              </a:r>
            </a:p>
          </p:txBody>
        </p:sp>
        <p:sp>
          <p:nvSpPr>
            <p:cNvPr id="12314" name="Text Box 18"/>
            <p:cNvSpPr txBox="1">
              <a:spLocks noChangeArrowheads="1"/>
            </p:cNvSpPr>
            <p:nvPr/>
          </p:nvSpPr>
          <p:spPr bwMode="auto">
            <a:xfrm>
              <a:off x="1474" y="3231"/>
              <a:ext cx="143"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I</a:t>
              </a:r>
            </a:p>
          </p:txBody>
        </p:sp>
        <p:sp>
          <p:nvSpPr>
            <p:cNvPr id="12315" name="Text Box 19"/>
            <p:cNvSpPr txBox="1">
              <a:spLocks noChangeArrowheads="1"/>
            </p:cNvSpPr>
            <p:nvPr/>
          </p:nvSpPr>
          <p:spPr bwMode="auto">
            <a:xfrm>
              <a:off x="1610" y="3231"/>
              <a:ext cx="185"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C</a:t>
              </a:r>
            </a:p>
          </p:txBody>
        </p:sp>
        <p:sp>
          <p:nvSpPr>
            <p:cNvPr id="12316" name="Line 20"/>
            <p:cNvSpPr>
              <a:spLocks noChangeShapeType="1"/>
            </p:cNvSpPr>
            <p:nvPr/>
          </p:nvSpPr>
          <p:spPr bwMode="auto">
            <a:xfrm>
              <a:off x="1610" y="2613"/>
              <a:ext cx="0" cy="91"/>
            </a:xfrm>
            <a:prstGeom prst="line">
              <a:avLst/>
            </a:prstGeom>
            <a:noFill/>
            <a:ln w="9525">
              <a:solidFill>
                <a:schemeClr val="tx1"/>
              </a:solidFill>
              <a:round/>
              <a:headEnd/>
              <a:tailEnd/>
            </a:ln>
          </p:spPr>
          <p:txBody>
            <a:bodyPr wrap="none"/>
            <a:lstStyle/>
            <a:p>
              <a:endParaRPr lang="en-US"/>
            </a:p>
          </p:txBody>
        </p:sp>
        <p:sp>
          <p:nvSpPr>
            <p:cNvPr id="12317" name="Line 21"/>
            <p:cNvSpPr>
              <a:spLocks noChangeShapeType="1"/>
            </p:cNvSpPr>
            <p:nvPr/>
          </p:nvSpPr>
          <p:spPr bwMode="auto">
            <a:xfrm>
              <a:off x="1746" y="2613"/>
              <a:ext cx="0" cy="91"/>
            </a:xfrm>
            <a:prstGeom prst="line">
              <a:avLst/>
            </a:prstGeom>
            <a:noFill/>
            <a:ln w="9525">
              <a:solidFill>
                <a:schemeClr val="tx1"/>
              </a:solidFill>
              <a:round/>
              <a:headEnd/>
              <a:tailEnd/>
            </a:ln>
          </p:spPr>
          <p:txBody>
            <a:bodyPr wrap="none"/>
            <a:lstStyle/>
            <a:p>
              <a:endParaRPr lang="en-US"/>
            </a:p>
          </p:txBody>
        </p:sp>
        <p:sp>
          <p:nvSpPr>
            <p:cNvPr id="12318" name="Line 22"/>
            <p:cNvSpPr>
              <a:spLocks noChangeShapeType="1"/>
            </p:cNvSpPr>
            <p:nvPr/>
          </p:nvSpPr>
          <p:spPr bwMode="auto">
            <a:xfrm>
              <a:off x="1882" y="2613"/>
              <a:ext cx="0" cy="91"/>
            </a:xfrm>
            <a:prstGeom prst="line">
              <a:avLst/>
            </a:prstGeom>
            <a:noFill/>
            <a:ln w="9525">
              <a:solidFill>
                <a:schemeClr val="tx1"/>
              </a:solidFill>
              <a:round/>
              <a:headEnd/>
              <a:tailEnd/>
            </a:ln>
          </p:spPr>
          <p:txBody>
            <a:bodyPr wrap="none"/>
            <a:lstStyle/>
            <a:p>
              <a:endParaRPr lang="en-US"/>
            </a:p>
          </p:txBody>
        </p:sp>
        <p:sp>
          <p:nvSpPr>
            <p:cNvPr id="12319" name="Text Box 23"/>
            <p:cNvSpPr txBox="1">
              <a:spLocks noChangeArrowheads="1"/>
            </p:cNvSpPr>
            <p:nvPr/>
          </p:nvSpPr>
          <p:spPr bwMode="auto">
            <a:xfrm>
              <a:off x="1518" y="2477"/>
              <a:ext cx="175"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L</a:t>
              </a:r>
            </a:p>
          </p:txBody>
        </p:sp>
        <p:sp>
          <p:nvSpPr>
            <p:cNvPr id="12320" name="Text Box 24"/>
            <p:cNvSpPr txBox="1">
              <a:spLocks noChangeArrowheads="1"/>
            </p:cNvSpPr>
            <p:nvPr/>
          </p:nvSpPr>
          <p:spPr bwMode="auto">
            <a:xfrm>
              <a:off x="1655" y="2477"/>
              <a:ext cx="143"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I</a:t>
              </a:r>
            </a:p>
          </p:txBody>
        </p:sp>
        <p:sp>
          <p:nvSpPr>
            <p:cNvPr id="12321" name="Text Box 25"/>
            <p:cNvSpPr txBox="1">
              <a:spLocks noChangeArrowheads="1"/>
            </p:cNvSpPr>
            <p:nvPr/>
          </p:nvSpPr>
          <p:spPr bwMode="auto">
            <a:xfrm>
              <a:off x="1791" y="2477"/>
              <a:ext cx="185"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C</a:t>
              </a:r>
            </a:p>
          </p:txBody>
        </p:sp>
        <p:sp>
          <p:nvSpPr>
            <p:cNvPr id="12322" name="Line 26"/>
            <p:cNvSpPr>
              <a:spLocks noChangeShapeType="1"/>
            </p:cNvSpPr>
            <p:nvPr/>
          </p:nvSpPr>
          <p:spPr bwMode="auto">
            <a:xfrm>
              <a:off x="2517" y="2613"/>
              <a:ext cx="0" cy="862"/>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12323" name="Line 27"/>
            <p:cNvSpPr>
              <a:spLocks noChangeShapeType="1"/>
            </p:cNvSpPr>
            <p:nvPr/>
          </p:nvSpPr>
          <p:spPr bwMode="auto">
            <a:xfrm>
              <a:off x="2154" y="2341"/>
              <a:ext cx="0" cy="91"/>
            </a:xfrm>
            <a:prstGeom prst="line">
              <a:avLst/>
            </a:prstGeom>
            <a:noFill/>
            <a:ln w="9525">
              <a:solidFill>
                <a:schemeClr val="tx1"/>
              </a:solidFill>
              <a:round/>
              <a:headEnd/>
              <a:tailEnd/>
            </a:ln>
          </p:spPr>
          <p:txBody>
            <a:bodyPr wrap="none"/>
            <a:lstStyle/>
            <a:p>
              <a:endParaRPr lang="en-US"/>
            </a:p>
          </p:txBody>
        </p:sp>
        <p:sp>
          <p:nvSpPr>
            <p:cNvPr id="12324" name="Line 28"/>
            <p:cNvSpPr>
              <a:spLocks noChangeShapeType="1"/>
            </p:cNvSpPr>
            <p:nvPr/>
          </p:nvSpPr>
          <p:spPr bwMode="auto">
            <a:xfrm>
              <a:off x="2290" y="2341"/>
              <a:ext cx="0" cy="91"/>
            </a:xfrm>
            <a:prstGeom prst="line">
              <a:avLst/>
            </a:prstGeom>
            <a:noFill/>
            <a:ln w="9525">
              <a:solidFill>
                <a:schemeClr val="tx1"/>
              </a:solidFill>
              <a:round/>
              <a:headEnd/>
              <a:tailEnd/>
            </a:ln>
          </p:spPr>
          <p:txBody>
            <a:bodyPr wrap="none"/>
            <a:lstStyle/>
            <a:p>
              <a:endParaRPr lang="en-US"/>
            </a:p>
          </p:txBody>
        </p:sp>
        <p:sp>
          <p:nvSpPr>
            <p:cNvPr id="12325" name="Line 29"/>
            <p:cNvSpPr>
              <a:spLocks noChangeShapeType="1"/>
            </p:cNvSpPr>
            <p:nvPr/>
          </p:nvSpPr>
          <p:spPr bwMode="auto">
            <a:xfrm>
              <a:off x="2426" y="2341"/>
              <a:ext cx="0" cy="91"/>
            </a:xfrm>
            <a:prstGeom prst="line">
              <a:avLst/>
            </a:prstGeom>
            <a:noFill/>
            <a:ln w="9525">
              <a:solidFill>
                <a:schemeClr val="tx1"/>
              </a:solidFill>
              <a:round/>
              <a:headEnd/>
              <a:tailEnd/>
            </a:ln>
          </p:spPr>
          <p:txBody>
            <a:bodyPr wrap="none"/>
            <a:lstStyle/>
            <a:p>
              <a:endParaRPr lang="en-US"/>
            </a:p>
          </p:txBody>
        </p:sp>
        <p:sp>
          <p:nvSpPr>
            <p:cNvPr id="12326" name="Text Box 30"/>
            <p:cNvSpPr txBox="1">
              <a:spLocks noChangeArrowheads="1"/>
            </p:cNvSpPr>
            <p:nvPr/>
          </p:nvSpPr>
          <p:spPr bwMode="auto">
            <a:xfrm>
              <a:off x="2062" y="2205"/>
              <a:ext cx="175"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L</a:t>
              </a:r>
            </a:p>
          </p:txBody>
        </p:sp>
        <p:sp>
          <p:nvSpPr>
            <p:cNvPr id="12327" name="Text Box 31"/>
            <p:cNvSpPr txBox="1">
              <a:spLocks noChangeArrowheads="1"/>
            </p:cNvSpPr>
            <p:nvPr/>
          </p:nvSpPr>
          <p:spPr bwMode="auto">
            <a:xfrm>
              <a:off x="2199" y="2205"/>
              <a:ext cx="143"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I</a:t>
              </a:r>
            </a:p>
          </p:txBody>
        </p:sp>
        <p:sp>
          <p:nvSpPr>
            <p:cNvPr id="12328" name="Text Box 32"/>
            <p:cNvSpPr txBox="1">
              <a:spLocks noChangeArrowheads="1"/>
            </p:cNvSpPr>
            <p:nvPr/>
          </p:nvSpPr>
          <p:spPr bwMode="auto">
            <a:xfrm>
              <a:off x="2335" y="2205"/>
              <a:ext cx="185"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C</a:t>
              </a:r>
            </a:p>
          </p:txBody>
        </p:sp>
        <p:sp>
          <p:nvSpPr>
            <p:cNvPr id="12329" name="Rectangle 33"/>
            <p:cNvSpPr>
              <a:spLocks noChangeArrowheads="1"/>
            </p:cNvSpPr>
            <p:nvPr/>
          </p:nvSpPr>
          <p:spPr bwMode="auto">
            <a:xfrm>
              <a:off x="2647" y="1751"/>
              <a:ext cx="870" cy="181"/>
            </a:xfrm>
            <a:prstGeom prst="rect">
              <a:avLst/>
            </a:prstGeom>
            <a:noFill/>
            <a:ln w="9525">
              <a:solidFill>
                <a:schemeClr val="tx1"/>
              </a:solidFill>
              <a:miter lim="800000"/>
              <a:headEnd/>
              <a:tailEnd/>
            </a:ln>
          </p:spPr>
          <p:txBody>
            <a:bodyPr wrap="none" anchor="ctr"/>
            <a:lstStyle/>
            <a:p>
              <a:endParaRPr lang="en-US"/>
            </a:p>
          </p:txBody>
        </p:sp>
        <p:sp>
          <p:nvSpPr>
            <p:cNvPr id="12330" name="Text Box 34"/>
            <p:cNvSpPr txBox="1">
              <a:spLocks noChangeArrowheads="1"/>
            </p:cNvSpPr>
            <p:nvPr/>
          </p:nvSpPr>
          <p:spPr bwMode="auto">
            <a:xfrm>
              <a:off x="2919" y="1751"/>
              <a:ext cx="278" cy="179"/>
            </a:xfrm>
            <a:prstGeom prst="rect">
              <a:avLst/>
            </a:prstGeom>
            <a:noFill/>
            <a:ln w="9525">
              <a:noFill/>
              <a:miter lim="800000"/>
              <a:headEnd/>
              <a:tailEnd/>
            </a:ln>
          </p:spPr>
          <p:txBody>
            <a:bodyPr wrap="none">
              <a:spAutoFit/>
            </a:bodyPr>
            <a:lstStyle/>
            <a:p>
              <a:pPr eaLnBrk="0" hangingPunct="0">
                <a:lnSpc>
                  <a:spcPct val="90000"/>
                </a:lnSpc>
              </a:pPr>
              <a:r>
                <a:rPr kumimoji="1" lang="en-US" altLang="ko-KR" sz="1400" b="1">
                  <a:ea typeface="굴림" pitchFamily="50" charset="-127"/>
                </a:rPr>
                <a:t>AC</a:t>
              </a:r>
            </a:p>
          </p:txBody>
        </p:sp>
        <p:sp>
          <p:nvSpPr>
            <p:cNvPr id="12331" name="Line 35"/>
            <p:cNvSpPr>
              <a:spLocks noChangeShapeType="1"/>
            </p:cNvSpPr>
            <p:nvPr/>
          </p:nvSpPr>
          <p:spPr bwMode="auto">
            <a:xfrm>
              <a:off x="2698" y="1937"/>
              <a:ext cx="0" cy="91"/>
            </a:xfrm>
            <a:prstGeom prst="line">
              <a:avLst/>
            </a:prstGeom>
            <a:noFill/>
            <a:ln w="9525">
              <a:solidFill>
                <a:schemeClr val="tx1"/>
              </a:solidFill>
              <a:round/>
              <a:headEnd/>
              <a:tailEnd/>
            </a:ln>
          </p:spPr>
          <p:txBody>
            <a:bodyPr wrap="none"/>
            <a:lstStyle/>
            <a:p>
              <a:endParaRPr lang="en-US"/>
            </a:p>
          </p:txBody>
        </p:sp>
        <p:sp>
          <p:nvSpPr>
            <p:cNvPr id="12332" name="Line 36"/>
            <p:cNvSpPr>
              <a:spLocks noChangeShapeType="1"/>
            </p:cNvSpPr>
            <p:nvPr/>
          </p:nvSpPr>
          <p:spPr bwMode="auto">
            <a:xfrm>
              <a:off x="2834" y="1937"/>
              <a:ext cx="0" cy="91"/>
            </a:xfrm>
            <a:prstGeom prst="line">
              <a:avLst/>
            </a:prstGeom>
            <a:noFill/>
            <a:ln w="9525">
              <a:solidFill>
                <a:schemeClr val="tx1"/>
              </a:solidFill>
              <a:round/>
              <a:headEnd/>
              <a:tailEnd/>
            </a:ln>
          </p:spPr>
          <p:txBody>
            <a:bodyPr wrap="none"/>
            <a:lstStyle/>
            <a:p>
              <a:endParaRPr lang="en-US"/>
            </a:p>
          </p:txBody>
        </p:sp>
        <p:sp>
          <p:nvSpPr>
            <p:cNvPr id="12333" name="Line 37"/>
            <p:cNvSpPr>
              <a:spLocks noChangeShapeType="1"/>
            </p:cNvSpPr>
            <p:nvPr/>
          </p:nvSpPr>
          <p:spPr bwMode="auto">
            <a:xfrm>
              <a:off x="2970" y="1937"/>
              <a:ext cx="0" cy="91"/>
            </a:xfrm>
            <a:prstGeom prst="line">
              <a:avLst/>
            </a:prstGeom>
            <a:noFill/>
            <a:ln w="9525">
              <a:solidFill>
                <a:schemeClr val="tx1"/>
              </a:solidFill>
              <a:round/>
              <a:headEnd/>
              <a:tailEnd/>
            </a:ln>
          </p:spPr>
          <p:txBody>
            <a:bodyPr wrap="none"/>
            <a:lstStyle/>
            <a:p>
              <a:endParaRPr lang="en-US"/>
            </a:p>
          </p:txBody>
        </p:sp>
        <p:sp>
          <p:nvSpPr>
            <p:cNvPr id="12334" name="Text Box 38"/>
            <p:cNvSpPr txBox="1">
              <a:spLocks noChangeArrowheads="1"/>
            </p:cNvSpPr>
            <p:nvPr/>
          </p:nvSpPr>
          <p:spPr bwMode="auto">
            <a:xfrm>
              <a:off x="2607" y="2011"/>
              <a:ext cx="175"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L</a:t>
              </a:r>
            </a:p>
          </p:txBody>
        </p:sp>
        <p:sp>
          <p:nvSpPr>
            <p:cNvPr id="12335" name="Text Box 39"/>
            <p:cNvSpPr txBox="1">
              <a:spLocks noChangeArrowheads="1"/>
            </p:cNvSpPr>
            <p:nvPr/>
          </p:nvSpPr>
          <p:spPr bwMode="auto">
            <a:xfrm>
              <a:off x="2744" y="2011"/>
              <a:ext cx="143"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I</a:t>
              </a:r>
            </a:p>
          </p:txBody>
        </p:sp>
        <p:sp>
          <p:nvSpPr>
            <p:cNvPr id="12336" name="Text Box 40"/>
            <p:cNvSpPr txBox="1">
              <a:spLocks noChangeArrowheads="1"/>
            </p:cNvSpPr>
            <p:nvPr/>
          </p:nvSpPr>
          <p:spPr bwMode="auto">
            <a:xfrm>
              <a:off x="2880" y="2011"/>
              <a:ext cx="185"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C</a:t>
              </a:r>
            </a:p>
          </p:txBody>
        </p:sp>
        <p:sp>
          <p:nvSpPr>
            <p:cNvPr id="12337" name="Line 41"/>
            <p:cNvSpPr>
              <a:spLocks noChangeShapeType="1"/>
            </p:cNvSpPr>
            <p:nvPr/>
          </p:nvSpPr>
          <p:spPr bwMode="auto">
            <a:xfrm>
              <a:off x="3106" y="1929"/>
              <a:ext cx="0" cy="1542"/>
            </a:xfrm>
            <a:prstGeom prst="line">
              <a:avLst/>
            </a:prstGeom>
            <a:noFill/>
            <a:ln w="9525">
              <a:solidFill>
                <a:schemeClr val="tx1"/>
              </a:solidFill>
              <a:round/>
              <a:headEnd/>
              <a:tailEnd type="triangle" w="med" len="med"/>
            </a:ln>
          </p:spPr>
          <p:txBody>
            <a:bodyPr wrap="none"/>
            <a:lstStyle/>
            <a:p>
              <a:endParaRPr lang="en-US"/>
            </a:p>
          </p:txBody>
        </p:sp>
        <p:grpSp>
          <p:nvGrpSpPr>
            <p:cNvPr id="3" name="Group 42"/>
            <p:cNvGrpSpPr>
              <a:grpSpLocks/>
            </p:cNvGrpSpPr>
            <p:nvPr/>
          </p:nvGrpSpPr>
          <p:grpSpPr bwMode="auto">
            <a:xfrm>
              <a:off x="2744" y="1161"/>
              <a:ext cx="681" cy="317"/>
              <a:chOff x="521" y="981"/>
              <a:chExt cx="1089" cy="816"/>
            </a:xfrm>
          </p:grpSpPr>
          <p:sp>
            <p:nvSpPr>
              <p:cNvPr id="12393" name="Line 43"/>
              <p:cNvSpPr>
                <a:spLocks noChangeShapeType="1"/>
              </p:cNvSpPr>
              <p:nvPr/>
            </p:nvSpPr>
            <p:spPr bwMode="auto">
              <a:xfrm>
                <a:off x="521" y="981"/>
                <a:ext cx="272" cy="0"/>
              </a:xfrm>
              <a:prstGeom prst="line">
                <a:avLst/>
              </a:prstGeom>
              <a:noFill/>
              <a:ln w="12700">
                <a:solidFill>
                  <a:schemeClr val="tx1"/>
                </a:solidFill>
                <a:round/>
                <a:headEnd/>
                <a:tailEnd/>
              </a:ln>
            </p:spPr>
            <p:txBody>
              <a:bodyPr wrap="none"/>
              <a:lstStyle/>
              <a:p>
                <a:endParaRPr lang="en-US"/>
              </a:p>
            </p:txBody>
          </p:sp>
          <p:sp>
            <p:nvSpPr>
              <p:cNvPr id="12394" name="Line 44"/>
              <p:cNvSpPr>
                <a:spLocks noChangeShapeType="1"/>
              </p:cNvSpPr>
              <p:nvPr/>
            </p:nvSpPr>
            <p:spPr bwMode="auto">
              <a:xfrm>
                <a:off x="793" y="981"/>
                <a:ext cx="273" cy="272"/>
              </a:xfrm>
              <a:prstGeom prst="line">
                <a:avLst/>
              </a:prstGeom>
              <a:noFill/>
              <a:ln w="12700">
                <a:solidFill>
                  <a:schemeClr val="tx1"/>
                </a:solidFill>
                <a:round/>
                <a:headEnd/>
                <a:tailEnd/>
              </a:ln>
            </p:spPr>
            <p:txBody>
              <a:bodyPr wrap="none"/>
              <a:lstStyle/>
              <a:p>
                <a:endParaRPr lang="en-US"/>
              </a:p>
            </p:txBody>
          </p:sp>
          <p:sp>
            <p:nvSpPr>
              <p:cNvPr id="12395" name="Line 45"/>
              <p:cNvSpPr>
                <a:spLocks noChangeShapeType="1"/>
              </p:cNvSpPr>
              <p:nvPr/>
            </p:nvSpPr>
            <p:spPr bwMode="auto">
              <a:xfrm flipV="1">
                <a:off x="1066" y="981"/>
                <a:ext cx="272" cy="272"/>
              </a:xfrm>
              <a:prstGeom prst="line">
                <a:avLst/>
              </a:prstGeom>
              <a:noFill/>
              <a:ln w="12700">
                <a:solidFill>
                  <a:schemeClr val="tx1"/>
                </a:solidFill>
                <a:round/>
                <a:headEnd/>
                <a:tailEnd/>
              </a:ln>
            </p:spPr>
            <p:txBody>
              <a:bodyPr wrap="none"/>
              <a:lstStyle/>
              <a:p>
                <a:endParaRPr lang="en-US"/>
              </a:p>
            </p:txBody>
          </p:sp>
          <p:sp>
            <p:nvSpPr>
              <p:cNvPr id="12396" name="Line 46"/>
              <p:cNvSpPr>
                <a:spLocks noChangeShapeType="1"/>
              </p:cNvSpPr>
              <p:nvPr/>
            </p:nvSpPr>
            <p:spPr bwMode="auto">
              <a:xfrm>
                <a:off x="1338" y="981"/>
                <a:ext cx="272" cy="0"/>
              </a:xfrm>
              <a:prstGeom prst="line">
                <a:avLst/>
              </a:prstGeom>
              <a:noFill/>
              <a:ln w="12700">
                <a:solidFill>
                  <a:schemeClr val="tx1"/>
                </a:solidFill>
                <a:round/>
                <a:headEnd/>
                <a:tailEnd/>
              </a:ln>
            </p:spPr>
            <p:txBody>
              <a:bodyPr wrap="none"/>
              <a:lstStyle/>
              <a:p>
                <a:endParaRPr lang="en-US"/>
              </a:p>
            </p:txBody>
          </p:sp>
          <p:sp>
            <p:nvSpPr>
              <p:cNvPr id="12397" name="Line 47"/>
              <p:cNvSpPr>
                <a:spLocks noChangeShapeType="1"/>
              </p:cNvSpPr>
              <p:nvPr/>
            </p:nvSpPr>
            <p:spPr bwMode="auto">
              <a:xfrm>
                <a:off x="793" y="1797"/>
                <a:ext cx="545" cy="0"/>
              </a:xfrm>
              <a:prstGeom prst="line">
                <a:avLst/>
              </a:prstGeom>
              <a:noFill/>
              <a:ln w="12700">
                <a:solidFill>
                  <a:schemeClr val="tx1"/>
                </a:solidFill>
                <a:round/>
                <a:headEnd/>
                <a:tailEnd/>
              </a:ln>
            </p:spPr>
            <p:txBody>
              <a:bodyPr wrap="none"/>
              <a:lstStyle/>
              <a:p>
                <a:endParaRPr lang="en-US"/>
              </a:p>
            </p:txBody>
          </p:sp>
          <p:sp>
            <p:nvSpPr>
              <p:cNvPr id="12398" name="Line 48"/>
              <p:cNvSpPr>
                <a:spLocks noChangeShapeType="1"/>
              </p:cNvSpPr>
              <p:nvPr/>
            </p:nvSpPr>
            <p:spPr bwMode="auto">
              <a:xfrm>
                <a:off x="521" y="981"/>
                <a:ext cx="272" cy="816"/>
              </a:xfrm>
              <a:prstGeom prst="line">
                <a:avLst/>
              </a:prstGeom>
              <a:noFill/>
              <a:ln w="12700">
                <a:solidFill>
                  <a:schemeClr val="tx1"/>
                </a:solidFill>
                <a:round/>
                <a:headEnd/>
                <a:tailEnd/>
              </a:ln>
            </p:spPr>
            <p:txBody>
              <a:bodyPr wrap="none"/>
              <a:lstStyle/>
              <a:p>
                <a:endParaRPr lang="en-US"/>
              </a:p>
            </p:txBody>
          </p:sp>
          <p:sp>
            <p:nvSpPr>
              <p:cNvPr id="12399" name="Line 49"/>
              <p:cNvSpPr>
                <a:spLocks noChangeShapeType="1"/>
              </p:cNvSpPr>
              <p:nvPr/>
            </p:nvSpPr>
            <p:spPr bwMode="auto">
              <a:xfrm flipH="1">
                <a:off x="1338" y="981"/>
                <a:ext cx="272" cy="816"/>
              </a:xfrm>
              <a:prstGeom prst="line">
                <a:avLst/>
              </a:prstGeom>
              <a:noFill/>
              <a:ln w="12700">
                <a:solidFill>
                  <a:schemeClr val="tx1"/>
                </a:solidFill>
                <a:round/>
                <a:headEnd/>
                <a:tailEnd/>
              </a:ln>
            </p:spPr>
            <p:txBody>
              <a:bodyPr wrap="none"/>
              <a:lstStyle/>
              <a:p>
                <a:endParaRPr lang="en-US"/>
              </a:p>
            </p:txBody>
          </p:sp>
        </p:grpSp>
        <p:sp>
          <p:nvSpPr>
            <p:cNvPr id="12339" name="Line 50"/>
            <p:cNvSpPr>
              <a:spLocks noChangeShapeType="1"/>
            </p:cNvSpPr>
            <p:nvPr/>
          </p:nvSpPr>
          <p:spPr bwMode="auto">
            <a:xfrm>
              <a:off x="3106" y="1479"/>
              <a:ext cx="0" cy="272"/>
            </a:xfrm>
            <a:prstGeom prst="line">
              <a:avLst/>
            </a:prstGeom>
            <a:noFill/>
            <a:ln w="9525">
              <a:solidFill>
                <a:schemeClr val="tx1"/>
              </a:solidFill>
              <a:round/>
              <a:headEnd/>
              <a:tailEnd type="triangle" w="med" len="med"/>
            </a:ln>
          </p:spPr>
          <p:txBody>
            <a:bodyPr wrap="none"/>
            <a:lstStyle/>
            <a:p>
              <a:endParaRPr lang="en-US"/>
            </a:p>
          </p:txBody>
        </p:sp>
        <p:sp>
          <p:nvSpPr>
            <p:cNvPr id="12340" name="Text Box 51"/>
            <p:cNvSpPr txBox="1">
              <a:spLocks noChangeArrowheads="1"/>
            </p:cNvSpPr>
            <p:nvPr/>
          </p:nvSpPr>
          <p:spPr bwMode="auto">
            <a:xfrm>
              <a:off x="2925" y="1252"/>
              <a:ext cx="346" cy="179"/>
            </a:xfrm>
            <a:prstGeom prst="rect">
              <a:avLst/>
            </a:prstGeom>
            <a:noFill/>
            <a:ln w="9525">
              <a:noFill/>
              <a:miter lim="800000"/>
              <a:headEnd/>
              <a:tailEnd/>
            </a:ln>
          </p:spPr>
          <p:txBody>
            <a:bodyPr wrap="none">
              <a:spAutoFit/>
            </a:bodyPr>
            <a:lstStyle/>
            <a:p>
              <a:pPr eaLnBrk="0" hangingPunct="0">
                <a:lnSpc>
                  <a:spcPct val="90000"/>
                </a:lnSpc>
              </a:pPr>
              <a:r>
                <a:rPr kumimoji="1" lang="en-US" altLang="ko-KR" sz="1400" b="1">
                  <a:ea typeface="굴림" pitchFamily="50" charset="-127"/>
                </a:rPr>
                <a:t>ALU</a:t>
              </a:r>
            </a:p>
          </p:txBody>
        </p:sp>
        <p:sp>
          <p:nvSpPr>
            <p:cNvPr id="12341" name="Line 52"/>
            <p:cNvSpPr>
              <a:spLocks noChangeShapeType="1"/>
            </p:cNvSpPr>
            <p:nvPr/>
          </p:nvSpPr>
          <p:spPr bwMode="auto">
            <a:xfrm flipV="1">
              <a:off x="2517" y="889"/>
              <a:ext cx="0" cy="1542"/>
            </a:xfrm>
            <a:prstGeom prst="line">
              <a:avLst/>
            </a:prstGeom>
            <a:noFill/>
            <a:ln w="9525">
              <a:solidFill>
                <a:schemeClr val="tx1"/>
              </a:solidFill>
              <a:round/>
              <a:headEnd/>
              <a:tailEnd/>
            </a:ln>
          </p:spPr>
          <p:txBody>
            <a:bodyPr wrap="none"/>
            <a:lstStyle/>
            <a:p>
              <a:endParaRPr lang="en-US"/>
            </a:p>
          </p:txBody>
        </p:sp>
        <p:sp>
          <p:nvSpPr>
            <p:cNvPr id="12342" name="Line 53"/>
            <p:cNvSpPr>
              <a:spLocks noChangeShapeType="1"/>
            </p:cNvSpPr>
            <p:nvPr/>
          </p:nvSpPr>
          <p:spPr bwMode="auto">
            <a:xfrm>
              <a:off x="2517" y="889"/>
              <a:ext cx="317" cy="0"/>
            </a:xfrm>
            <a:prstGeom prst="line">
              <a:avLst/>
            </a:prstGeom>
            <a:noFill/>
            <a:ln w="9525">
              <a:solidFill>
                <a:schemeClr val="tx1"/>
              </a:solidFill>
              <a:round/>
              <a:headEnd/>
              <a:tailEnd/>
            </a:ln>
          </p:spPr>
          <p:txBody>
            <a:bodyPr wrap="none"/>
            <a:lstStyle/>
            <a:p>
              <a:endParaRPr lang="en-US"/>
            </a:p>
          </p:txBody>
        </p:sp>
        <p:sp>
          <p:nvSpPr>
            <p:cNvPr id="12343" name="Line 54"/>
            <p:cNvSpPr>
              <a:spLocks noChangeShapeType="1"/>
            </p:cNvSpPr>
            <p:nvPr/>
          </p:nvSpPr>
          <p:spPr bwMode="auto">
            <a:xfrm>
              <a:off x="2834" y="889"/>
              <a:ext cx="0" cy="272"/>
            </a:xfrm>
            <a:prstGeom prst="line">
              <a:avLst/>
            </a:prstGeom>
            <a:noFill/>
            <a:ln w="9525">
              <a:solidFill>
                <a:schemeClr val="tx1"/>
              </a:solidFill>
              <a:round/>
              <a:headEnd/>
              <a:tailEnd type="triangle" w="med" len="med"/>
            </a:ln>
          </p:spPr>
          <p:txBody>
            <a:bodyPr wrap="none"/>
            <a:lstStyle/>
            <a:p>
              <a:endParaRPr lang="en-US"/>
            </a:p>
          </p:txBody>
        </p:sp>
        <p:sp>
          <p:nvSpPr>
            <p:cNvPr id="12344" name="Line 55"/>
            <p:cNvSpPr>
              <a:spLocks noChangeShapeType="1"/>
            </p:cNvSpPr>
            <p:nvPr/>
          </p:nvSpPr>
          <p:spPr bwMode="auto">
            <a:xfrm>
              <a:off x="3106" y="2159"/>
              <a:ext cx="590" cy="0"/>
            </a:xfrm>
            <a:prstGeom prst="line">
              <a:avLst/>
            </a:prstGeom>
            <a:noFill/>
            <a:ln w="9525">
              <a:solidFill>
                <a:schemeClr val="tx1"/>
              </a:solidFill>
              <a:round/>
              <a:headEnd/>
              <a:tailEnd/>
            </a:ln>
          </p:spPr>
          <p:txBody>
            <a:bodyPr wrap="none"/>
            <a:lstStyle/>
            <a:p>
              <a:endParaRPr lang="en-US"/>
            </a:p>
          </p:txBody>
        </p:sp>
        <p:sp>
          <p:nvSpPr>
            <p:cNvPr id="12345" name="Line 56"/>
            <p:cNvSpPr>
              <a:spLocks noChangeShapeType="1"/>
            </p:cNvSpPr>
            <p:nvPr/>
          </p:nvSpPr>
          <p:spPr bwMode="auto">
            <a:xfrm flipV="1">
              <a:off x="3696" y="889"/>
              <a:ext cx="0" cy="1270"/>
            </a:xfrm>
            <a:prstGeom prst="line">
              <a:avLst/>
            </a:prstGeom>
            <a:noFill/>
            <a:ln w="9525">
              <a:solidFill>
                <a:schemeClr val="tx1"/>
              </a:solidFill>
              <a:round/>
              <a:headEnd/>
              <a:tailEnd/>
            </a:ln>
          </p:spPr>
          <p:txBody>
            <a:bodyPr wrap="none"/>
            <a:lstStyle/>
            <a:p>
              <a:endParaRPr lang="en-US"/>
            </a:p>
          </p:txBody>
        </p:sp>
        <p:sp>
          <p:nvSpPr>
            <p:cNvPr id="12346" name="Line 57"/>
            <p:cNvSpPr>
              <a:spLocks noChangeShapeType="1"/>
            </p:cNvSpPr>
            <p:nvPr/>
          </p:nvSpPr>
          <p:spPr bwMode="auto">
            <a:xfrm>
              <a:off x="3379" y="889"/>
              <a:ext cx="317" cy="0"/>
            </a:xfrm>
            <a:prstGeom prst="line">
              <a:avLst/>
            </a:prstGeom>
            <a:noFill/>
            <a:ln w="9525">
              <a:solidFill>
                <a:schemeClr val="tx1"/>
              </a:solidFill>
              <a:round/>
              <a:headEnd/>
              <a:tailEnd/>
            </a:ln>
          </p:spPr>
          <p:txBody>
            <a:bodyPr wrap="none"/>
            <a:lstStyle/>
            <a:p>
              <a:endParaRPr lang="en-US"/>
            </a:p>
          </p:txBody>
        </p:sp>
        <p:sp>
          <p:nvSpPr>
            <p:cNvPr id="12347" name="Line 58"/>
            <p:cNvSpPr>
              <a:spLocks noChangeShapeType="1"/>
            </p:cNvSpPr>
            <p:nvPr/>
          </p:nvSpPr>
          <p:spPr bwMode="auto">
            <a:xfrm>
              <a:off x="3379" y="889"/>
              <a:ext cx="0" cy="272"/>
            </a:xfrm>
            <a:prstGeom prst="line">
              <a:avLst/>
            </a:prstGeom>
            <a:noFill/>
            <a:ln w="9525">
              <a:solidFill>
                <a:schemeClr val="tx1"/>
              </a:solidFill>
              <a:round/>
              <a:headEnd/>
              <a:tailEnd type="triangle" w="med" len="med"/>
            </a:ln>
          </p:spPr>
          <p:txBody>
            <a:bodyPr wrap="none"/>
            <a:lstStyle/>
            <a:p>
              <a:endParaRPr lang="en-US"/>
            </a:p>
          </p:txBody>
        </p:sp>
        <p:sp>
          <p:nvSpPr>
            <p:cNvPr id="12348" name="Text Box 59"/>
            <p:cNvSpPr txBox="1">
              <a:spLocks noChangeArrowheads="1"/>
            </p:cNvSpPr>
            <p:nvPr/>
          </p:nvSpPr>
          <p:spPr bwMode="auto">
            <a:xfrm>
              <a:off x="2562" y="1297"/>
              <a:ext cx="191" cy="179"/>
            </a:xfrm>
            <a:prstGeom prst="rect">
              <a:avLst/>
            </a:prstGeom>
            <a:noFill/>
            <a:ln w="9525">
              <a:noFill/>
              <a:miter lim="800000"/>
              <a:headEnd/>
              <a:tailEnd/>
            </a:ln>
          </p:spPr>
          <p:txBody>
            <a:bodyPr wrap="none">
              <a:spAutoFit/>
            </a:bodyPr>
            <a:lstStyle/>
            <a:p>
              <a:pPr eaLnBrk="0" hangingPunct="0">
                <a:lnSpc>
                  <a:spcPct val="90000"/>
                </a:lnSpc>
              </a:pPr>
              <a:r>
                <a:rPr kumimoji="1" lang="en-US" altLang="ko-KR" sz="1400" b="1">
                  <a:ea typeface="굴림" pitchFamily="50" charset="-127"/>
                </a:rPr>
                <a:t>E</a:t>
              </a:r>
            </a:p>
          </p:txBody>
        </p:sp>
        <p:sp>
          <p:nvSpPr>
            <p:cNvPr id="12349" name="Rectangle 60"/>
            <p:cNvSpPr>
              <a:spLocks noChangeArrowheads="1"/>
            </p:cNvSpPr>
            <p:nvPr/>
          </p:nvSpPr>
          <p:spPr bwMode="auto">
            <a:xfrm>
              <a:off x="2562" y="1297"/>
              <a:ext cx="182" cy="182"/>
            </a:xfrm>
            <a:prstGeom prst="rect">
              <a:avLst/>
            </a:prstGeom>
            <a:noFill/>
            <a:ln w="9525">
              <a:solidFill>
                <a:schemeClr val="tx1"/>
              </a:solidFill>
              <a:miter lim="800000"/>
              <a:headEnd/>
              <a:tailEnd/>
            </a:ln>
          </p:spPr>
          <p:txBody>
            <a:bodyPr wrap="none" anchor="ctr"/>
            <a:lstStyle/>
            <a:p>
              <a:endParaRPr lang="en-US"/>
            </a:p>
          </p:txBody>
        </p:sp>
        <p:sp>
          <p:nvSpPr>
            <p:cNvPr id="12350" name="Line 61"/>
            <p:cNvSpPr>
              <a:spLocks noChangeShapeType="1"/>
            </p:cNvSpPr>
            <p:nvPr/>
          </p:nvSpPr>
          <p:spPr bwMode="auto">
            <a:xfrm flipH="1">
              <a:off x="2744" y="1388"/>
              <a:ext cx="136" cy="0"/>
            </a:xfrm>
            <a:prstGeom prst="line">
              <a:avLst/>
            </a:prstGeom>
            <a:noFill/>
            <a:ln w="9525">
              <a:solidFill>
                <a:schemeClr val="tx1"/>
              </a:solidFill>
              <a:round/>
              <a:headEnd/>
              <a:tailEnd type="triangle" w="med" len="med"/>
            </a:ln>
          </p:spPr>
          <p:txBody>
            <a:bodyPr wrap="none"/>
            <a:lstStyle/>
            <a:p>
              <a:endParaRPr lang="en-US"/>
            </a:p>
          </p:txBody>
        </p:sp>
        <p:sp>
          <p:nvSpPr>
            <p:cNvPr id="12351" name="Rectangle 62"/>
            <p:cNvSpPr>
              <a:spLocks noChangeArrowheads="1"/>
            </p:cNvSpPr>
            <p:nvPr/>
          </p:nvSpPr>
          <p:spPr bwMode="auto">
            <a:xfrm>
              <a:off x="3379" y="2431"/>
              <a:ext cx="816" cy="181"/>
            </a:xfrm>
            <a:prstGeom prst="rect">
              <a:avLst/>
            </a:prstGeom>
            <a:noFill/>
            <a:ln w="9525">
              <a:solidFill>
                <a:schemeClr val="tx1"/>
              </a:solidFill>
              <a:miter lim="800000"/>
              <a:headEnd/>
              <a:tailEnd/>
            </a:ln>
          </p:spPr>
          <p:txBody>
            <a:bodyPr wrap="none" anchor="ctr"/>
            <a:lstStyle/>
            <a:p>
              <a:endParaRPr lang="en-US"/>
            </a:p>
          </p:txBody>
        </p:sp>
        <p:sp>
          <p:nvSpPr>
            <p:cNvPr id="12352" name="Text Box 63"/>
            <p:cNvSpPr txBox="1">
              <a:spLocks noChangeArrowheads="1"/>
            </p:cNvSpPr>
            <p:nvPr/>
          </p:nvSpPr>
          <p:spPr bwMode="auto">
            <a:xfrm>
              <a:off x="3696" y="2419"/>
              <a:ext cx="228" cy="179"/>
            </a:xfrm>
            <a:prstGeom prst="rect">
              <a:avLst/>
            </a:prstGeom>
            <a:noFill/>
            <a:ln w="9525">
              <a:noFill/>
              <a:miter lim="800000"/>
              <a:headEnd/>
              <a:tailEnd/>
            </a:ln>
          </p:spPr>
          <p:txBody>
            <a:bodyPr wrap="none">
              <a:spAutoFit/>
            </a:bodyPr>
            <a:lstStyle/>
            <a:p>
              <a:pPr eaLnBrk="0" hangingPunct="0">
                <a:lnSpc>
                  <a:spcPct val="90000"/>
                </a:lnSpc>
              </a:pPr>
              <a:r>
                <a:rPr kumimoji="1" lang="en-US" altLang="ko-KR" sz="1400" b="1">
                  <a:ea typeface="굴림" pitchFamily="50" charset="-127"/>
                </a:rPr>
                <a:t>IR</a:t>
              </a:r>
            </a:p>
          </p:txBody>
        </p:sp>
        <p:sp>
          <p:nvSpPr>
            <p:cNvPr id="12353" name="Line 64"/>
            <p:cNvSpPr>
              <a:spLocks noChangeShapeType="1"/>
            </p:cNvSpPr>
            <p:nvPr/>
          </p:nvSpPr>
          <p:spPr bwMode="auto">
            <a:xfrm>
              <a:off x="3787" y="2613"/>
              <a:ext cx="0" cy="862"/>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12354" name="Line 65"/>
            <p:cNvSpPr>
              <a:spLocks noChangeShapeType="1"/>
            </p:cNvSpPr>
            <p:nvPr/>
          </p:nvSpPr>
          <p:spPr bwMode="auto">
            <a:xfrm>
              <a:off x="4106" y="2341"/>
              <a:ext cx="0" cy="91"/>
            </a:xfrm>
            <a:prstGeom prst="line">
              <a:avLst/>
            </a:prstGeom>
            <a:noFill/>
            <a:ln w="9525">
              <a:solidFill>
                <a:schemeClr val="tx1"/>
              </a:solidFill>
              <a:round/>
              <a:headEnd/>
              <a:tailEnd/>
            </a:ln>
          </p:spPr>
          <p:txBody>
            <a:bodyPr wrap="none"/>
            <a:lstStyle/>
            <a:p>
              <a:endParaRPr lang="en-US"/>
            </a:p>
          </p:txBody>
        </p:sp>
        <p:sp>
          <p:nvSpPr>
            <p:cNvPr id="12355" name="Text Box 66"/>
            <p:cNvSpPr txBox="1">
              <a:spLocks noChangeArrowheads="1"/>
            </p:cNvSpPr>
            <p:nvPr/>
          </p:nvSpPr>
          <p:spPr bwMode="auto">
            <a:xfrm>
              <a:off x="4014" y="2205"/>
              <a:ext cx="175"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L</a:t>
              </a:r>
            </a:p>
          </p:txBody>
        </p:sp>
        <p:sp>
          <p:nvSpPr>
            <p:cNvPr id="12356" name="Rectangle 67"/>
            <p:cNvSpPr>
              <a:spLocks noChangeArrowheads="1"/>
            </p:cNvSpPr>
            <p:nvPr/>
          </p:nvSpPr>
          <p:spPr bwMode="auto">
            <a:xfrm>
              <a:off x="4013" y="2703"/>
              <a:ext cx="680" cy="181"/>
            </a:xfrm>
            <a:prstGeom prst="rect">
              <a:avLst/>
            </a:prstGeom>
            <a:noFill/>
            <a:ln w="9525">
              <a:solidFill>
                <a:schemeClr val="tx1"/>
              </a:solidFill>
              <a:miter lim="800000"/>
              <a:headEnd/>
              <a:tailEnd/>
            </a:ln>
          </p:spPr>
          <p:txBody>
            <a:bodyPr wrap="none" anchor="ctr"/>
            <a:lstStyle/>
            <a:p>
              <a:endParaRPr lang="en-US"/>
            </a:p>
          </p:txBody>
        </p:sp>
        <p:sp>
          <p:nvSpPr>
            <p:cNvPr id="12357" name="Text Box 68"/>
            <p:cNvSpPr txBox="1">
              <a:spLocks noChangeArrowheads="1"/>
            </p:cNvSpPr>
            <p:nvPr/>
          </p:nvSpPr>
          <p:spPr bwMode="auto">
            <a:xfrm>
              <a:off x="4195" y="2703"/>
              <a:ext cx="265" cy="179"/>
            </a:xfrm>
            <a:prstGeom prst="rect">
              <a:avLst/>
            </a:prstGeom>
            <a:noFill/>
            <a:ln w="9525">
              <a:noFill/>
              <a:miter lim="800000"/>
              <a:headEnd/>
              <a:tailEnd/>
            </a:ln>
          </p:spPr>
          <p:txBody>
            <a:bodyPr wrap="none">
              <a:spAutoFit/>
            </a:bodyPr>
            <a:lstStyle/>
            <a:p>
              <a:pPr eaLnBrk="0" hangingPunct="0">
                <a:lnSpc>
                  <a:spcPct val="90000"/>
                </a:lnSpc>
              </a:pPr>
              <a:r>
                <a:rPr kumimoji="1" lang="en-US" altLang="ko-KR" sz="1400" b="1">
                  <a:ea typeface="굴림" pitchFamily="50" charset="-127"/>
                </a:rPr>
                <a:t>TR</a:t>
              </a:r>
            </a:p>
          </p:txBody>
        </p:sp>
        <p:sp>
          <p:nvSpPr>
            <p:cNvPr id="12358" name="Line 69"/>
            <p:cNvSpPr>
              <a:spLocks noChangeShapeType="1"/>
            </p:cNvSpPr>
            <p:nvPr/>
          </p:nvSpPr>
          <p:spPr bwMode="auto">
            <a:xfrm>
              <a:off x="4331" y="2885"/>
              <a:ext cx="0" cy="590"/>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12359" name="Line 70"/>
            <p:cNvSpPr>
              <a:spLocks noChangeShapeType="1"/>
            </p:cNvSpPr>
            <p:nvPr/>
          </p:nvSpPr>
          <p:spPr bwMode="auto">
            <a:xfrm>
              <a:off x="4377" y="2613"/>
              <a:ext cx="0" cy="91"/>
            </a:xfrm>
            <a:prstGeom prst="line">
              <a:avLst/>
            </a:prstGeom>
            <a:noFill/>
            <a:ln w="9525">
              <a:solidFill>
                <a:schemeClr val="tx1"/>
              </a:solidFill>
              <a:round/>
              <a:headEnd/>
              <a:tailEnd/>
            </a:ln>
          </p:spPr>
          <p:txBody>
            <a:bodyPr wrap="none"/>
            <a:lstStyle/>
            <a:p>
              <a:endParaRPr lang="en-US"/>
            </a:p>
          </p:txBody>
        </p:sp>
        <p:sp>
          <p:nvSpPr>
            <p:cNvPr id="12360" name="Line 71"/>
            <p:cNvSpPr>
              <a:spLocks noChangeShapeType="1"/>
            </p:cNvSpPr>
            <p:nvPr/>
          </p:nvSpPr>
          <p:spPr bwMode="auto">
            <a:xfrm>
              <a:off x="4513" y="2613"/>
              <a:ext cx="0" cy="91"/>
            </a:xfrm>
            <a:prstGeom prst="line">
              <a:avLst/>
            </a:prstGeom>
            <a:noFill/>
            <a:ln w="9525">
              <a:solidFill>
                <a:schemeClr val="tx1"/>
              </a:solidFill>
              <a:round/>
              <a:headEnd/>
              <a:tailEnd/>
            </a:ln>
          </p:spPr>
          <p:txBody>
            <a:bodyPr wrap="none"/>
            <a:lstStyle/>
            <a:p>
              <a:endParaRPr lang="en-US"/>
            </a:p>
          </p:txBody>
        </p:sp>
        <p:sp>
          <p:nvSpPr>
            <p:cNvPr id="12361" name="Line 72"/>
            <p:cNvSpPr>
              <a:spLocks noChangeShapeType="1"/>
            </p:cNvSpPr>
            <p:nvPr/>
          </p:nvSpPr>
          <p:spPr bwMode="auto">
            <a:xfrm>
              <a:off x="4649" y="2613"/>
              <a:ext cx="0" cy="91"/>
            </a:xfrm>
            <a:prstGeom prst="line">
              <a:avLst/>
            </a:prstGeom>
            <a:noFill/>
            <a:ln w="9525">
              <a:solidFill>
                <a:schemeClr val="tx1"/>
              </a:solidFill>
              <a:round/>
              <a:headEnd/>
              <a:tailEnd/>
            </a:ln>
          </p:spPr>
          <p:txBody>
            <a:bodyPr wrap="none"/>
            <a:lstStyle/>
            <a:p>
              <a:endParaRPr lang="en-US"/>
            </a:p>
          </p:txBody>
        </p:sp>
        <p:sp>
          <p:nvSpPr>
            <p:cNvPr id="12362" name="Text Box 73"/>
            <p:cNvSpPr txBox="1">
              <a:spLocks noChangeArrowheads="1"/>
            </p:cNvSpPr>
            <p:nvPr/>
          </p:nvSpPr>
          <p:spPr bwMode="auto">
            <a:xfrm>
              <a:off x="4285" y="2477"/>
              <a:ext cx="175"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L</a:t>
              </a:r>
            </a:p>
          </p:txBody>
        </p:sp>
        <p:sp>
          <p:nvSpPr>
            <p:cNvPr id="12363" name="Text Box 74"/>
            <p:cNvSpPr txBox="1">
              <a:spLocks noChangeArrowheads="1"/>
            </p:cNvSpPr>
            <p:nvPr/>
          </p:nvSpPr>
          <p:spPr bwMode="auto">
            <a:xfrm>
              <a:off x="4422" y="2477"/>
              <a:ext cx="143"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I</a:t>
              </a:r>
            </a:p>
          </p:txBody>
        </p:sp>
        <p:sp>
          <p:nvSpPr>
            <p:cNvPr id="12364" name="Text Box 75"/>
            <p:cNvSpPr txBox="1">
              <a:spLocks noChangeArrowheads="1"/>
            </p:cNvSpPr>
            <p:nvPr/>
          </p:nvSpPr>
          <p:spPr bwMode="auto">
            <a:xfrm>
              <a:off x="4558" y="2477"/>
              <a:ext cx="185"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C</a:t>
              </a:r>
            </a:p>
          </p:txBody>
        </p:sp>
        <p:sp>
          <p:nvSpPr>
            <p:cNvPr id="12365" name="Rectangle 76"/>
            <p:cNvSpPr>
              <a:spLocks noChangeArrowheads="1"/>
            </p:cNvSpPr>
            <p:nvPr/>
          </p:nvSpPr>
          <p:spPr bwMode="auto">
            <a:xfrm>
              <a:off x="4604" y="2976"/>
              <a:ext cx="498" cy="181"/>
            </a:xfrm>
            <a:prstGeom prst="rect">
              <a:avLst/>
            </a:prstGeom>
            <a:noFill/>
            <a:ln w="9525">
              <a:solidFill>
                <a:schemeClr val="tx1"/>
              </a:solidFill>
              <a:miter lim="800000"/>
              <a:headEnd/>
              <a:tailEnd/>
            </a:ln>
          </p:spPr>
          <p:txBody>
            <a:bodyPr wrap="none" anchor="ctr"/>
            <a:lstStyle/>
            <a:p>
              <a:endParaRPr lang="en-US"/>
            </a:p>
          </p:txBody>
        </p:sp>
        <p:sp>
          <p:nvSpPr>
            <p:cNvPr id="12366" name="Text Box 77"/>
            <p:cNvSpPr txBox="1">
              <a:spLocks noChangeArrowheads="1"/>
            </p:cNvSpPr>
            <p:nvPr/>
          </p:nvSpPr>
          <p:spPr bwMode="auto">
            <a:xfrm>
              <a:off x="4649" y="2976"/>
              <a:ext cx="433" cy="179"/>
            </a:xfrm>
            <a:prstGeom prst="rect">
              <a:avLst/>
            </a:prstGeom>
            <a:noFill/>
            <a:ln w="9525">
              <a:noFill/>
              <a:miter lim="800000"/>
              <a:headEnd/>
              <a:tailEnd/>
            </a:ln>
          </p:spPr>
          <p:txBody>
            <a:bodyPr wrap="none">
              <a:spAutoFit/>
            </a:bodyPr>
            <a:lstStyle/>
            <a:p>
              <a:pPr eaLnBrk="0" hangingPunct="0">
                <a:lnSpc>
                  <a:spcPct val="90000"/>
                </a:lnSpc>
              </a:pPr>
              <a:r>
                <a:rPr kumimoji="1" lang="en-US" altLang="ko-KR" sz="1400" b="1">
                  <a:ea typeface="굴림" pitchFamily="50" charset="-127"/>
                </a:rPr>
                <a:t>OUTR</a:t>
              </a:r>
            </a:p>
          </p:txBody>
        </p:sp>
        <p:sp>
          <p:nvSpPr>
            <p:cNvPr id="12367" name="Line 78"/>
            <p:cNvSpPr>
              <a:spLocks noChangeShapeType="1"/>
            </p:cNvSpPr>
            <p:nvPr/>
          </p:nvSpPr>
          <p:spPr bwMode="auto">
            <a:xfrm flipV="1">
              <a:off x="4875" y="3157"/>
              <a:ext cx="0" cy="318"/>
            </a:xfrm>
            <a:prstGeom prst="line">
              <a:avLst/>
            </a:prstGeom>
            <a:noFill/>
            <a:ln w="9525">
              <a:solidFill>
                <a:schemeClr val="tx1"/>
              </a:solidFill>
              <a:round/>
              <a:headEnd/>
              <a:tailEnd type="triangle" w="med" len="med"/>
            </a:ln>
          </p:spPr>
          <p:txBody>
            <a:bodyPr wrap="none"/>
            <a:lstStyle/>
            <a:p>
              <a:endParaRPr lang="en-US"/>
            </a:p>
          </p:txBody>
        </p:sp>
        <p:sp>
          <p:nvSpPr>
            <p:cNvPr id="12368" name="Line 79"/>
            <p:cNvSpPr>
              <a:spLocks noChangeShapeType="1"/>
            </p:cNvSpPr>
            <p:nvPr/>
          </p:nvSpPr>
          <p:spPr bwMode="auto">
            <a:xfrm>
              <a:off x="5102" y="3066"/>
              <a:ext cx="46" cy="0"/>
            </a:xfrm>
            <a:prstGeom prst="line">
              <a:avLst/>
            </a:prstGeom>
            <a:noFill/>
            <a:ln w="9525">
              <a:solidFill>
                <a:schemeClr val="tx1"/>
              </a:solidFill>
              <a:round/>
              <a:headEnd/>
              <a:tailEnd/>
            </a:ln>
          </p:spPr>
          <p:txBody>
            <a:bodyPr wrap="none"/>
            <a:lstStyle/>
            <a:p>
              <a:endParaRPr lang="en-US"/>
            </a:p>
          </p:txBody>
        </p:sp>
        <p:sp>
          <p:nvSpPr>
            <p:cNvPr id="12369" name="Text Box 80"/>
            <p:cNvSpPr txBox="1">
              <a:spLocks noChangeArrowheads="1"/>
            </p:cNvSpPr>
            <p:nvPr/>
          </p:nvSpPr>
          <p:spPr bwMode="auto">
            <a:xfrm>
              <a:off x="5148" y="2976"/>
              <a:ext cx="244"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LD</a:t>
              </a:r>
            </a:p>
          </p:txBody>
        </p:sp>
        <p:sp>
          <p:nvSpPr>
            <p:cNvPr id="12370" name="Rectangle 81"/>
            <p:cNvSpPr>
              <a:spLocks noChangeArrowheads="1"/>
            </p:cNvSpPr>
            <p:nvPr/>
          </p:nvSpPr>
          <p:spPr bwMode="auto">
            <a:xfrm>
              <a:off x="3878" y="889"/>
              <a:ext cx="498" cy="181"/>
            </a:xfrm>
            <a:prstGeom prst="rect">
              <a:avLst/>
            </a:prstGeom>
            <a:noFill/>
            <a:ln w="9525">
              <a:solidFill>
                <a:schemeClr val="tx1"/>
              </a:solidFill>
              <a:miter lim="800000"/>
              <a:headEnd/>
              <a:tailEnd/>
            </a:ln>
          </p:spPr>
          <p:txBody>
            <a:bodyPr wrap="none" anchor="ctr"/>
            <a:lstStyle/>
            <a:p>
              <a:endParaRPr lang="en-US"/>
            </a:p>
          </p:txBody>
        </p:sp>
        <p:sp>
          <p:nvSpPr>
            <p:cNvPr id="12371" name="Text Box 82"/>
            <p:cNvSpPr txBox="1">
              <a:spLocks noChangeArrowheads="1"/>
            </p:cNvSpPr>
            <p:nvPr/>
          </p:nvSpPr>
          <p:spPr bwMode="auto">
            <a:xfrm>
              <a:off x="3923" y="889"/>
              <a:ext cx="384" cy="179"/>
            </a:xfrm>
            <a:prstGeom prst="rect">
              <a:avLst/>
            </a:prstGeom>
            <a:noFill/>
            <a:ln w="9525">
              <a:noFill/>
              <a:miter lim="800000"/>
              <a:headEnd/>
              <a:tailEnd/>
            </a:ln>
          </p:spPr>
          <p:txBody>
            <a:bodyPr wrap="none">
              <a:spAutoFit/>
            </a:bodyPr>
            <a:lstStyle/>
            <a:p>
              <a:pPr eaLnBrk="0" hangingPunct="0">
                <a:lnSpc>
                  <a:spcPct val="90000"/>
                </a:lnSpc>
              </a:pPr>
              <a:r>
                <a:rPr kumimoji="1" lang="en-US" altLang="ko-KR" sz="1400" b="1">
                  <a:ea typeface="굴림" pitchFamily="50" charset="-127"/>
                </a:rPr>
                <a:t>INPR</a:t>
              </a:r>
            </a:p>
          </p:txBody>
        </p:sp>
        <p:sp>
          <p:nvSpPr>
            <p:cNvPr id="12372" name="Line 83"/>
            <p:cNvSpPr>
              <a:spLocks noChangeShapeType="1"/>
            </p:cNvSpPr>
            <p:nvPr/>
          </p:nvSpPr>
          <p:spPr bwMode="auto">
            <a:xfrm>
              <a:off x="3288" y="708"/>
              <a:ext cx="0" cy="453"/>
            </a:xfrm>
            <a:prstGeom prst="line">
              <a:avLst/>
            </a:prstGeom>
            <a:noFill/>
            <a:ln w="9525">
              <a:solidFill>
                <a:schemeClr val="tx1"/>
              </a:solidFill>
              <a:round/>
              <a:headEnd/>
              <a:tailEnd type="triangle" w="med" len="med"/>
            </a:ln>
          </p:spPr>
          <p:txBody>
            <a:bodyPr wrap="none"/>
            <a:lstStyle/>
            <a:p>
              <a:endParaRPr lang="en-US"/>
            </a:p>
          </p:txBody>
        </p:sp>
        <p:sp>
          <p:nvSpPr>
            <p:cNvPr id="12373" name="Line 84"/>
            <p:cNvSpPr>
              <a:spLocks noChangeShapeType="1"/>
            </p:cNvSpPr>
            <p:nvPr/>
          </p:nvSpPr>
          <p:spPr bwMode="auto">
            <a:xfrm>
              <a:off x="3288" y="708"/>
              <a:ext cx="862" cy="0"/>
            </a:xfrm>
            <a:prstGeom prst="line">
              <a:avLst/>
            </a:prstGeom>
            <a:noFill/>
            <a:ln w="9525">
              <a:solidFill>
                <a:schemeClr val="tx1"/>
              </a:solidFill>
              <a:round/>
              <a:headEnd/>
              <a:tailEnd/>
            </a:ln>
          </p:spPr>
          <p:txBody>
            <a:bodyPr wrap="none"/>
            <a:lstStyle/>
            <a:p>
              <a:endParaRPr lang="en-US"/>
            </a:p>
          </p:txBody>
        </p:sp>
        <p:sp>
          <p:nvSpPr>
            <p:cNvPr id="12374" name="Line 85"/>
            <p:cNvSpPr>
              <a:spLocks noChangeShapeType="1"/>
            </p:cNvSpPr>
            <p:nvPr/>
          </p:nvSpPr>
          <p:spPr bwMode="auto">
            <a:xfrm>
              <a:off x="4150" y="708"/>
              <a:ext cx="0" cy="181"/>
            </a:xfrm>
            <a:prstGeom prst="line">
              <a:avLst/>
            </a:prstGeom>
            <a:noFill/>
            <a:ln w="9525">
              <a:solidFill>
                <a:schemeClr val="tx1"/>
              </a:solidFill>
              <a:round/>
              <a:headEnd/>
              <a:tailEnd/>
            </a:ln>
          </p:spPr>
          <p:txBody>
            <a:bodyPr wrap="none"/>
            <a:lstStyle/>
            <a:p>
              <a:endParaRPr lang="en-US"/>
            </a:p>
          </p:txBody>
        </p:sp>
        <p:sp>
          <p:nvSpPr>
            <p:cNvPr id="12375" name="Text Box 86"/>
            <p:cNvSpPr txBox="1">
              <a:spLocks noChangeArrowheads="1"/>
            </p:cNvSpPr>
            <p:nvPr/>
          </p:nvSpPr>
          <p:spPr bwMode="auto">
            <a:xfrm>
              <a:off x="463" y="1047"/>
              <a:ext cx="541" cy="266"/>
            </a:xfrm>
            <a:prstGeom prst="rect">
              <a:avLst/>
            </a:prstGeom>
            <a:noFill/>
            <a:ln w="9525">
              <a:noFill/>
              <a:miter lim="800000"/>
              <a:headEnd/>
              <a:tailEnd/>
            </a:ln>
          </p:spPr>
          <p:txBody>
            <a:bodyPr wrap="none">
              <a:spAutoFit/>
            </a:bodyPr>
            <a:lstStyle/>
            <a:p>
              <a:pPr algn="ctr" eaLnBrk="0" hangingPunct="0">
                <a:lnSpc>
                  <a:spcPct val="90000"/>
                </a:lnSpc>
              </a:pPr>
              <a:r>
                <a:rPr kumimoji="1" lang="en-US" altLang="ko-KR" sz="1200" b="1">
                  <a:ea typeface="굴림" pitchFamily="50" charset="-127"/>
                </a:rPr>
                <a:t>Memory</a:t>
              </a:r>
            </a:p>
            <a:p>
              <a:pPr algn="ctr" eaLnBrk="0" hangingPunct="0">
                <a:lnSpc>
                  <a:spcPct val="90000"/>
                </a:lnSpc>
              </a:pPr>
              <a:r>
                <a:rPr kumimoji="1" lang="en-US" altLang="ko-KR" sz="1200" b="1">
                  <a:ea typeface="굴림" pitchFamily="50" charset="-127"/>
                </a:rPr>
                <a:t>4096 x 16</a:t>
              </a:r>
            </a:p>
          </p:txBody>
        </p:sp>
        <p:sp>
          <p:nvSpPr>
            <p:cNvPr id="12376" name="Rectangle 87"/>
            <p:cNvSpPr>
              <a:spLocks noChangeArrowheads="1"/>
            </p:cNvSpPr>
            <p:nvPr/>
          </p:nvSpPr>
          <p:spPr bwMode="auto">
            <a:xfrm>
              <a:off x="430" y="889"/>
              <a:ext cx="590" cy="726"/>
            </a:xfrm>
            <a:prstGeom prst="rect">
              <a:avLst/>
            </a:prstGeom>
            <a:noFill/>
            <a:ln w="9525">
              <a:solidFill>
                <a:schemeClr val="tx1"/>
              </a:solidFill>
              <a:miter lim="800000"/>
              <a:headEnd/>
              <a:tailEnd/>
            </a:ln>
          </p:spPr>
          <p:txBody>
            <a:bodyPr wrap="none" anchor="ctr"/>
            <a:lstStyle/>
            <a:p>
              <a:endParaRPr lang="en-US"/>
            </a:p>
          </p:txBody>
        </p:sp>
        <p:sp>
          <p:nvSpPr>
            <p:cNvPr id="12377" name="Line 88"/>
            <p:cNvSpPr>
              <a:spLocks noChangeShapeType="1"/>
            </p:cNvSpPr>
            <p:nvPr/>
          </p:nvSpPr>
          <p:spPr bwMode="auto">
            <a:xfrm>
              <a:off x="702" y="1615"/>
              <a:ext cx="0" cy="1860"/>
            </a:xfrm>
            <a:prstGeom prst="line">
              <a:avLst/>
            </a:prstGeom>
            <a:noFill/>
            <a:ln w="9525">
              <a:solidFill>
                <a:schemeClr val="tx1"/>
              </a:solidFill>
              <a:round/>
              <a:headEnd type="triangle" w="med" len="med"/>
              <a:tailEnd type="triangle" w="med" len="med"/>
            </a:ln>
          </p:spPr>
          <p:txBody>
            <a:bodyPr wrap="none"/>
            <a:lstStyle/>
            <a:p>
              <a:endParaRPr lang="en-US"/>
            </a:p>
          </p:txBody>
        </p:sp>
        <p:sp>
          <p:nvSpPr>
            <p:cNvPr id="12378" name="Line 89"/>
            <p:cNvSpPr>
              <a:spLocks noChangeShapeType="1"/>
            </p:cNvSpPr>
            <p:nvPr/>
          </p:nvSpPr>
          <p:spPr bwMode="auto">
            <a:xfrm flipV="1">
              <a:off x="1337" y="1479"/>
              <a:ext cx="0" cy="1497"/>
            </a:xfrm>
            <a:prstGeom prst="line">
              <a:avLst/>
            </a:prstGeom>
            <a:noFill/>
            <a:ln w="9525">
              <a:solidFill>
                <a:schemeClr val="tx1"/>
              </a:solidFill>
              <a:round/>
              <a:headEnd/>
              <a:tailEnd/>
            </a:ln>
          </p:spPr>
          <p:txBody>
            <a:bodyPr wrap="none"/>
            <a:lstStyle/>
            <a:p>
              <a:endParaRPr lang="en-US"/>
            </a:p>
          </p:txBody>
        </p:sp>
        <p:sp>
          <p:nvSpPr>
            <p:cNvPr id="12379" name="Line 90"/>
            <p:cNvSpPr>
              <a:spLocks noChangeShapeType="1"/>
            </p:cNvSpPr>
            <p:nvPr/>
          </p:nvSpPr>
          <p:spPr bwMode="auto">
            <a:xfrm flipH="1">
              <a:off x="1020" y="1479"/>
              <a:ext cx="317" cy="0"/>
            </a:xfrm>
            <a:prstGeom prst="line">
              <a:avLst/>
            </a:prstGeom>
            <a:noFill/>
            <a:ln w="9525">
              <a:solidFill>
                <a:schemeClr val="tx1"/>
              </a:solidFill>
              <a:round/>
              <a:headEnd/>
              <a:tailEnd type="triangle" w="med" len="med"/>
            </a:ln>
          </p:spPr>
          <p:txBody>
            <a:bodyPr wrap="none"/>
            <a:lstStyle/>
            <a:p>
              <a:endParaRPr lang="en-US"/>
            </a:p>
          </p:txBody>
        </p:sp>
        <p:sp>
          <p:nvSpPr>
            <p:cNvPr id="12380" name="Text Box 91"/>
            <p:cNvSpPr txBox="1">
              <a:spLocks noChangeArrowheads="1"/>
            </p:cNvSpPr>
            <p:nvPr/>
          </p:nvSpPr>
          <p:spPr bwMode="auto">
            <a:xfrm>
              <a:off x="1053" y="1319"/>
              <a:ext cx="499"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Address</a:t>
              </a:r>
            </a:p>
          </p:txBody>
        </p:sp>
        <p:sp>
          <p:nvSpPr>
            <p:cNvPr id="12381" name="Line 92"/>
            <p:cNvSpPr>
              <a:spLocks noChangeShapeType="1"/>
            </p:cNvSpPr>
            <p:nvPr/>
          </p:nvSpPr>
          <p:spPr bwMode="auto">
            <a:xfrm>
              <a:off x="1020" y="980"/>
              <a:ext cx="181" cy="0"/>
            </a:xfrm>
            <a:prstGeom prst="line">
              <a:avLst/>
            </a:prstGeom>
            <a:noFill/>
            <a:ln w="9525">
              <a:solidFill>
                <a:schemeClr val="tx1"/>
              </a:solidFill>
              <a:round/>
              <a:headEnd/>
              <a:tailEnd/>
            </a:ln>
          </p:spPr>
          <p:txBody>
            <a:bodyPr wrap="none"/>
            <a:lstStyle/>
            <a:p>
              <a:endParaRPr lang="en-US"/>
            </a:p>
          </p:txBody>
        </p:sp>
        <p:sp>
          <p:nvSpPr>
            <p:cNvPr id="12382" name="Line 93"/>
            <p:cNvSpPr>
              <a:spLocks noChangeShapeType="1"/>
            </p:cNvSpPr>
            <p:nvPr/>
          </p:nvSpPr>
          <p:spPr bwMode="auto">
            <a:xfrm>
              <a:off x="1020" y="1116"/>
              <a:ext cx="181" cy="0"/>
            </a:xfrm>
            <a:prstGeom prst="line">
              <a:avLst/>
            </a:prstGeom>
            <a:noFill/>
            <a:ln w="9525">
              <a:solidFill>
                <a:schemeClr val="tx1"/>
              </a:solidFill>
              <a:round/>
              <a:headEnd/>
              <a:tailEnd/>
            </a:ln>
          </p:spPr>
          <p:txBody>
            <a:bodyPr wrap="none"/>
            <a:lstStyle/>
            <a:p>
              <a:endParaRPr lang="en-US"/>
            </a:p>
          </p:txBody>
        </p:sp>
        <p:sp>
          <p:nvSpPr>
            <p:cNvPr id="12383" name="Text Box 94"/>
            <p:cNvSpPr txBox="1">
              <a:spLocks noChangeArrowheads="1"/>
            </p:cNvSpPr>
            <p:nvPr/>
          </p:nvSpPr>
          <p:spPr bwMode="auto">
            <a:xfrm>
              <a:off x="1156" y="844"/>
              <a:ext cx="350"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Read</a:t>
              </a:r>
            </a:p>
          </p:txBody>
        </p:sp>
        <p:sp>
          <p:nvSpPr>
            <p:cNvPr id="12384" name="Text Box 95"/>
            <p:cNvSpPr txBox="1">
              <a:spLocks noChangeArrowheads="1"/>
            </p:cNvSpPr>
            <p:nvPr/>
          </p:nvSpPr>
          <p:spPr bwMode="auto">
            <a:xfrm>
              <a:off x="1156" y="1025"/>
              <a:ext cx="356"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Write</a:t>
              </a:r>
            </a:p>
          </p:txBody>
        </p:sp>
        <p:sp>
          <p:nvSpPr>
            <p:cNvPr id="12385" name="Text Box 96"/>
            <p:cNvSpPr txBox="1">
              <a:spLocks noChangeArrowheads="1"/>
            </p:cNvSpPr>
            <p:nvPr/>
          </p:nvSpPr>
          <p:spPr bwMode="auto">
            <a:xfrm>
              <a:off x="2154" y="3657"/>
              <a:ext cx="1325" cy="197"/>
            </a:xfrm>
            <a:prstGeom prst="rect">
              <a:avLst/>
            </a:prstGeom>
            <a:noFill/>
            <a:ln w="9525">
              <a:noFill/>
              <a:miter lim="800000"/>
              <a:headEnd/>
              <a:tailEnd/>
            </a:ln>
          </p:spPr>
          <p:txBody>
            <a:bodyPr wrap="none">
              <a:spAutoFit/>
            </a:bodyPr>
            <a:lstStyle/>
            <a:p>
              <a:pPr eaLnBrk="0" hangingPunct="0">
                <a:lnSpc>
                  <a:spcPct val="90000"/>
                </a:lnSpc>
              </a:pPr>
              <a:r>
                <a:rPr kumimoji="1" lang="en-US" altLang="ko-KR" sz="1600" b="1">
                  <a:ea typeface="굴림" pitchFamily="50" charset="-127"/>
                </a:rPr>
                <a:t>16-bit Common Bus</a:t>
              </a:r>
            </a:p>
          </p:txBody>
        </p:sp>
        <p:sp>
          <p:nvSpPr>
            <p:cNvPr id="12386" name="Text Box 97"/>
            <p:cNvSpPr txBox="1">
              <a:spLocks noChangeArrowheads="1"/>
            </p:cNvSpPr>
            <p:nvPr/>
          </p:nvSpPr>
          <p:spPr bwMode="auto">
            <a:xfrm>
              <a:off x="612" y="3475"/>
              <a:ext cx="169"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7</a:t>
              </a:r>
            </a:p>
          </p:txBody>
        </p:sp>
        <p:sp>
          <p:nvSpPr>
            <p:cNvPr id="12387" name="Text Box 98"/>
            <p:cNvSpPr txBox="1">
              <a:spLocks noChangeArrowheads="1"/>
            </p:cNvSpPr>
            <p:nvPr/>
          </p:nvSpPr>
          <p:spPr bwMode="auto">
            <a:xfrm>
              <a:off x="1247" y="3475"/>
              <a:ext cx="169"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1</a:t>
              </a:r>
            </a:p>
          </p:txBody>
        </p:sp>
        <p:sp>
          <p:nvSpPr>
            <p:cNvPr id="12388" name="Text Box 99"/>
            <p:cNvSpPr txBox="1">
              <a:spLocks noChangeArrowheads="1"/>
            </p:cNvSpPr>
            <p:nvPr/>
          </p:nvSpPr>
          <p:spPr bwMode="auto">
            <a:xfrm>
              <a:off x="1792" y="3475"/>
              <a:ext cx="169"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2</a:t>
              </a:r>
            </a:p>
          </p:txBody>
        </p:sp>
        <p:sp>
          <p:nvSpPr>
            <p:cNvPr id="12389" name="Text Box 100"/>
            <p:cNvSpPr txBox="1">
              <a:spLocks noChangeArrowheads="1"/>
            </p:cNvSpPr>
            <p:nvPr/>
          </p:nvSpPr>
          <p:spPr bwMode="auto">
            <a:xfrm>
              <a:off x="2427" y="3475"/>
              <a:ext cx="169"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3</a:t>
              </a:r>
            </a:p>
          </p:txBody>
        </p:sp>
        <p:sp>
          <p:nvSpPr>
            <p:cNvPr id="12390" name="Text Box 101"/>
            <p:cNvSpPr txBox="1">
              <a:spLocks noChangeArrowheads="1"/>
            </p:cNvSpPr>
            <p:nvPr/>
          </p:nvSpPr>
          <p:spPr bwMode="auto">
            <a:xfrm>
              <a:off x="3016" y="3475"/>
              <a:ext cx="169"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4</a:t>
              </a:r>
            </a:p>
          </p:txBody>
        </p:sp>
        <p:sp>
          <p:nvSpPr>
            <p:cNvPr id="12391" name="Text Box 102"/>
            <p:cNvSpPr txBox="1">
              <a:spLocks noChangeArrowheads="1"/>
            </p:cNvSpPr>
            <p:nvPr/>
          </p:nvSpPr>
          <p:spPr bwMode="auto">
            <a:xfrm>
              <a:off x="3651" y="3475"/>
              <a:ext cx="169"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5</a:t>
              </a:r>
            </a:p>
          </p:txBody>
        </p:sp>
        <p:sp>
          <p:nvSpPr>
            <p:cNvPr id="12392" name="Text Box 103"/>
            <p:cNvSpPr txBox="1">
              <a:spLocks noChangeArrowheads="1"/>
            </p:cNvSpPr>
            <p:nvPr/>
          </p:nvSpPr>
          <p:spPr bwMode="auto">
            <a:xfrm>
              <a:off x="4241" y="3475"/>
              <a:ext cx="169" cy="162"/>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6</a:t>
              </a:r>
            </a:p>
          </p:txBody>
        </p:sp>
      </p:grpSp>
      <p:sp>
        <p:nvSpPr>
          <p:cNvPr id="12295" name="Line 104"/>
          <p:cNvSpPr>
            <a:spLocks noChangeShapeType="1"/>
          </p:cNvSpPr>
          <p:nvPr/>
        </p:nvSpPr>
        <p:spPr bwMode="auto">
          <a:xfrm flipV="1">
            <a:off x="8027988" y="5805488"/>
            <a:ext cx="0" cy="360362"/>
          </a:xfrm>
          <a:prstGeom prst="line">
            <a:avLst/>
          </a:prstGeom>
          <a:noFill/>
          <a:ln w="9525">
            <a:solidFill>
              <a:schemeClr val="tx1"/>
            </a:solidFill>
            <a:round/>
            <a:headEnd/>
            <a:tailEnd type="triangle" w="med" len="med"/>
          </a:ln>
        </p:spPr>
        <p:txBody>
          <a:bodyPr wrap="none"/>
          <a:lstStyle/>
          <a:p>
            <a:endParaRPr lang="en-US"/>
          </a:p>
        </p:txBody>
      </p:sp>
      <p:sp>
        <p:nvSpPr>
          <p:cNvPr id="12296" name="Text Box 105"/>
          <p:cNvSpPr txBox="1">
            <a:spLocks noChangeArrowheads="1"/>
          </p:cNvSpPr>
          <p:nvPr/>
        </p:nvSpPr>
        <p:spPr bwMode="auto">
          <a:xfrm>
            <a:off x="7885113" y="6165850"/>
            <a:ext cx="342900" cy="257175"/>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S</a:t>
            </a:r>
            <a:r>
              <a:rPr kumimoji="1" lang="en-US" altLang="ko-KR" sz="1200" b="1" baseline="-25000">
                <a:ea typeface="굴림" pitchFamily="50" charset="-127"/>
              </a:rPr>
              <a:t>0</a:t>
            </a:r>
          </a:p>
        </p:txBody>
      </p:sp>
      <p:sp>
        <p:nvSpPr>
          <p:cNvPr id="12297" name="Line 106"/>
          <p:cNvSpPr>
            <a:spLocks noChangeShapeType="1"/>
          </p:cNvSpPr>
          <p:nvPr/>
        </p:nvSpPr>
        <p:spPr bwMode="auto">
          <a:xfrm flipV="1">
            <a:off x="8315325" y="5805488"/>
            <a:ext cx="0" cy="360362"/>
          </a:xfrm>
          <a:prstGeom prst="line">
            <a:avLst/>
          </a:prstGeom>
          <a:noFill/>
          <a:ln w="9525">
            <a:solidFill>
              <a:schemeClr val="tx1"/>
            </a:solidFill>
            <a:round/>
            <a:headEnd/>
            <a:tailEnd type="triangle" w="med" len="med"/>
          </a:ln>
        </p:spPr>
        <p:txBody>
          <a:bodyPr wrap="none"/>
          <a:lstStyle/>
          <a:p>
            <a:endParaRPr lang="en-US"/>
          </a:p>
        </p:txBody>
      </p:sp>
      <p:sp>
        <p:nvSpPr>
          <p:cNvPr id="12298" name="Text Box 107"/>
          <p:cNvSpPr txBox="1">
            <a:spLocks noChangeArrowheads="1"/>
          </p:cNvSpPr>
          <p:nvPr/>
        </p:nvSpPr>
        <p:spPr bwMode="auto">
          <a:xfrm>
            <a:off x="8172450" y="6165850"/>
            <a:ext cx="342900" cy="257175"/>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S</a:t>
            </a:r>
            <a:r>
              <a:rPr kumimoji="1" lang="en-US" altLang="ko-KR" sz="1200" b="1" baseline="-25000">
                <a:ea typeface="굴림" pitchFamily="50" charset="-127"/>
              </a:rPr>
              <a:t>1</a:t>
            </a:r>
          </a:p>
        </p:txBody>
      </p:sp>
      <p:sp>
        <p:nvSpPr>
          <p:cNvPr id="12299" name="Line 108"/>
          <p:cNvSpPr>
            <a:spLocks noChangeShapeType="1"/>
          </p:cNvSpPr>
          <p:nvPr/>
        </p:nvSpPr>
        <p:spPr bwMode="auto">
          <a:xfrm flipV="1">
            <a:off x="8602663" y="5805488"/>
            <a:ext cx="0" cy="360362"/>
          </a:xfrm>
          <a:prstGeom prst="line">
            <a:avLst/>
          </a:prstGeom>
          <a:noFill/>
          <a:ln w="9525">
            <a:solidFill>
              <a:schemeClr val="tx1"/>
            </a:solidFill>
            <a:round/>
            <a:headEnd/>
            <a:tailEnd type="triangle" w="med" len="med"/>
          </a:ln>
        </p:spPr>
        <p:txBody>
          <a:bodyPr wrap="none"/>
          <a:lstStyle/>
          <a:p>
            <a:endParaRPr lang="en-US"/>
          </a:p>
        </p:txBody>
      </p:sp>
      <p:sp>
        <p:nvSpPr>
          <p:cNvPr id="12300" name="Text Box 109"/>
          <p:cNvSpPr txBox="1">
            <a:spLocks noChangeArrowheads="1"/>
          </p:cNvSpPr>
          <p:nvPr/>
        </p:nvSpPr>
        <p:spPr bwMode="auto">
          <a:xfrm>
            <a:off x="8459788" y="6165850"/>
            <a:ext cx="342900" cy="257175"/>
          </a:xfrm>
          <a:prstGeom prst="rect">
            <a:avLst/>
          </a:prstGeom>
          <a:noFill/>
          <a:ln w="9525">
            <a:noFill/>
            <a:miter lim="800000"/>
            <a:headEnd/>
            <a:tailEnd/>
          </a:ln>
        </p:spPr>
        <p:txBody>
          <a:bodyPr wrap="none">
            <a:spAutoFit/>
          </a:bodyPr>
          <a:lstStyle/>
          <a:p>
            <a:pPr eaLnBrk="0" hangingPunct="0">
              <a:lnSpc>
                <a:spcPct val="90000"/>
              </a:lnSpc>
            </a:pPr>
            <a:r>
              <a:rPr kumimoji="1" lang="en-US" altLang="ko-KR" sz="1200" b="1">
                <a:ea typeface="굴림" pitchFamily="50" charset="-127"/>
              </a:rPr>
              <a:t>S</a:t>
            </a:r>
            <a:r>
              <a:rPr kumimoji="1" lang="en-US" altLang="ko-KR" sz="1200" b="1" baseline="-25000">
                <a:ea typeface="굴림" pitchFamily="50" charset="-127"/>
              </a:rPr>
              <a:t>2</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p:spPr>
        <p:txBody>
          <a:bodyPr/>
          <a:lstStyle/>
          <a:p>
            <a:r>
              <a:rPr lang="en-US"/>
              <a:t>Computer Architecture BCA 203 by Ruby Dahiya</a:t>
            </a:r>
          </a:p>
        </p:txBody>
      </p:sp>
      <p:sp>
        <p:nvSpPr>
          <p:cNvPr id="13315" name="Slide Number Placeholder 5"/>
          <p:cNvSpPr>
            <a:spLocks noGrp="1"/>
          </p:cNvSpPr>
          <p:nvPr>
            <p:ph type="sldNum" sz="quarter" idx="12"/>
          </p:nvPr>
        </p:nvSpPr>
        <p:spPr>
          <a:noFill/>
        </p:spPr>
        <p:txBody>
          <a:bodyPr/>
          <a:lstStyle/>
          <a:p>
            <a:fld id="{AA4D0A90-825D-4B2A-80B5-6AFBD08C6ED2}" type="slidenum">
              <a:rPr lang="en-US"/>
              <a:pPr/>
              <a:t>82</a:t>
            </a:fld>
            <a:endParaRPr lang="en-US"/>
          </a:p>
        </p:txBody>
      </p:sp>
      <p:sp>
        <p:nvSpPr>
          <p:cNvPr id="13316" name="Rectangle 2"/>
          <p:cNvSpPr>
            <a:spLocks noGrp="1" noChangeArrowheads="1"/>
          </p:cNvSpPr>
          <p:nvPr>
            <p:ph type="title"/>
          </p:nvPr>
        </p:nvSpPr>
        <p:spPr>
          <a:xfrm>
            <a:off x="2554288" y="417513"/>
            <a:ext cx="4343048" cy="534698"/>
          </a:xfrm>
          <a:noFill/>
        </p:spPr>
        <p:txBody>
          <a:bodyPr wrap="none" lIns="63500" tIns="25400" rIns="63500" bIns="25400" anchor="t">
            <a:spAutoFit/>
          </a:bodyPr>
          <a:lstStyle/>
          <a:p>
            <a:pPr eaLnBrk="1" hangingPunct="1">
              <a:lnSpc>
                <a:spcPct val="87000"/>
              </a:lnSpc>
            </a:pPr>
            <a:r>
              <a:rPr lang="en-US" altLang="ko-KR" sz="3600" b="1" dirty="0">
                <a:solidFill>
                  <a:srgbClr val="FF0000"/>
                </a:solidFill>
                <a:ea typeface="굴림" pitchFamily="50" charset="-127"/>
              </a:rPr>
              <a:t>Common  Bus  System</a:t>
            </a:r>
          </a:p>
        </p:txBody>
      </p:sp>
      <p:sp>
        <p:nvSpPr>
          <p:cNvPr id="13318" name="Rectangle 4"/>
          <p:cNvSpPr>
            <a:spLocks noGrp="1" noChangeArrowheads="1"/>
          </p:cNvSpPr>
          <p:nvPr>
            <p:ph type="body" idx="1"/>
          </p:nvPr>
        </p:nvSpPr>
        <p:spPr>
          <a:xfrm>
            <a:off x="468313" y="1052513"/>
            <a:ext cx="7656512" cy="5329237"/>
          </a:xfrm>
          <a:noFill/>
        </p:spPr>
        <p:txBody>
          <a:bodyPr/>
          <a:lstStyle/>
          <a:p>
            <a:pPr eaLnBrk="1" hangingPunct="1"/>
            <a:r>
              <a:rPr lang="en-US" altLang="ko-KR" sz="2400">
                <a:latin typeface="Times New Roman" pitchFamily="18" charset="0"/>
                <a:ea typeface="굴림" pitchFamily="50" charset="-127"/>
              </a:rPr>
              <a:t>Three control lines, S</a:t>
            </a:r>
            <a:r>
              <a:rPr lang="en-US" altLang="ko-KR" sz="2400" baseline="-25000">
                <a:latin typeface="Times New Roman" pitchFamily="18" charset="0"/>
                <a:ea typeface="굴림" pitchFamily="50" charset="-127"/>
              </a:rPr>
              <a:t>2</a:t>
            </a:r>
            <a:r>
              <a:rPr lang="en-US" altLang="ko-KR" sz="2400">
                <a:latin typeface="Times New Roman" pitchFamily="18" charset="0"/>
                <a:ea typeface="굴림" pitchFamily="50" charset="-127"/>
              </a:rPr>
              <a:t>, S</a:t>
            </a:r>
            <a:r>
              <a:rPr lang="en-US" altLang="ko-KR" sz="2400" baseline="-25000">
                <a:latin typeface="Times New Roman" pitchFamily="18" charset="0"/>
                <a:ea typeface="굴림" pitchFamily="50" charset="-127"/>
              </a:rPr>
              <a:t>1</a:t>
            </a:r>
            <a:r>
              <a:rPr lang="en-US" altLang="ko-KR" sz="2400">
                <a:latin typeface="Times New Roman" pitchFamily="18" charset="0"/>
                <a:ea typeface="굴림" pitchFamily="50" charset="-127"/>
              </a:rPr>
              <a:t>, and S</a:t>
            </a:r>
            <a:r>
              <a:rPr lang="en-US" altLang="ko-KR" sz="2400" baseline="-25000">
                <a:latin typeface="Times New Roman" pitchFamily="18" charset="0"/>
                <a:ea typeface="굴림" pitchFamily="50" charset="-127"/>
              </a:rPr>
              <a:t>0</a:t>
            </a:r>
            <a:r>
              <a:rPr lang="en-US" altLang="ko-KR" sz="2400">
                <a:latin typeface="Times New Roman" pitchFamily="18" charset="0"/>
                <a:ea typeface="굴림" pitchFamily="50" charset="-127"/>
              </a:rPr>
              <a:t> control which register the bus selects as its input</a:t>
            </a:r>
          </a:p>
          <a:p>
            <a:pPr eaLnBrk="1" hangingPunct="1"/>
            <a:endParaRPr lang="en-US" altLang="ko-KR" sz="2400">
              <a:latin typeface="Times New Roman" pitchFamily="18" charset="0"/>
              <a:ea typeface="굴림" pitchFamily="50" charset="-127"/>
            </a:endParaRPr>
          </a:p>
          <a:p>
            <a:pPr eaLnBrk="1" hangingPunct="1"/>
            <a:r>
              <a:rPr lang="en-US" altLang="ko-KR" sz="2400">
                <a:latin typeface="Times New Roman" pitchFamily="18" charset="0"/>
                <a:ea typeface="굴림" pitchFamily="50" charset="-127"/>
              </a:rPr>
              <a:t>Either one of the registers will have its load signal activated, or the memory will have its read signal activated</a:t>
            </a:r>
          </a:p>
          <a:p>
            <a:pPr lvl="1" eaLnBrk="1" hangingPunct="1"/>
            <a:r>
              <a:rPr lang="en-US" altLang="ko-KR" sz="2400">
                <a:latin typeface="Times New Roman" pitchFamily="18" charset="0"/>
                <a:ea typeface="굴림" pitchFamily="50" charset="-127"/>
              </a:rPr>
              <a:t>Will determine where the data from the bus gets loaded</a:t>
            </a:r>
          </a:p>
          <a:p>
            <a:pPr eaLnBrk="1" hangingPunct="1"/>
            <a:r>
              <a:rPr lang="en-US" altLang="ko-KR" sz="2400">
                <a:latin typeface="Times New Roman" pitchFamily="18" charset="0"/>
                <a:ea typeface="굴림" pitchFamily="50" charset="-127"/>
              </a:rPr>
              <a:t>The 12-bit registers, AR and PC, have 0’s loaded onto the bus in the high order 4 bit positions</a:t>
            </a:r>
          </a:p>
          <a:p>
            <a:pPr eaLnBrk="1" hangingPunct="1"/>
            <a:r>
              <a:rPr lang="en-US" altLang="ko-KR" sz="2400">
                <a:latin typeface="Times New Roman" pitchFamily="18" charset="0"/>
                <a:ea typeface="굴림" pitchFamily="50" charset="-127"/>
              </a:rPr>
              <a:t>When the 8-bit register OUTR is loaded from the bus, the data comes from the low order 8 bits on the bus</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solidFill>
            <a:srgbClr val="00B0F0"/>
          </a:solidFill>
        </p:spPr>
        <p:txBody>
          <a:bodyPr/>
          <a:lstStyle/>
          <a:p>
            <a:pPr eaLnBrk="1" hangingPunct="1"/>
            <a:r>
              <a:rPr lang="en-US" b="1">
                <a:solidFill>
                  <a:srgbClr val="FF0000"/>
                </a:solidFill>
              </a:rPr>
              <a:t>Lecture-9 &amp; 10</a:t>
            </a:r>
          </a:p>
        </p:txBody>
      </p:sp>
      <p:sp>
        <p:nvSpPr>
          <p:cNvPr id="2051" name="Subtitle 2"/>
          <p:cNvSpPr>
            <a:spLocks noGrp="1"/>
          </p:cNvSpPr>
          <p:nvPr>
            <p:ph type="subTitle" idx="1"/>
          </p:nvPr>
        </p:nvSpPr>
        <p:spPr/>
        <p:txBody>
          <a:bodyPr/>
          <a:lstStyle/>
          <a:p>
            <a:pPr eaLnBrk="1" hangingPunct="1"/>
            <a:r>
              <a:rPr lang="en-US"/>
              <a:t>Computer Instructions and Timing and Control Unit</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noFill/>
        </p:spPr>
        <p:txBody>
          <a:bodyPr/>
          <a:lstStyle/>
          <a:p>
            <a:r>
              <a:rPr lang="en-US"/>
              <a:t>Computer Architecture BCA203 by Ruby Dahiya</a:t>
            </a:r>
          </a:p>
        </p:txBody>
      </p:sp>
      <p:sp>
        <p:nvSpPr>
          <p:cNvPr id="3075" name="Slide Number Placeholder 5"/>
          <p:cNvSpPr>
            <a:spLocks noGrp="1"/>
          </p:cNvSpPr>
          <p:nvPr>
            <p:ph type="sldNum" sz="quarter" idx="12"/>
          </p:nvPr>
        </p:nvSpPr>
        <p:spPr>
          <a:noFill/>
        </p:spPr>
        <p:txBody>
          <a:bodyPr/>
          <a:lstStyle/>
          <a:p>
            <a:fld id="{F2675034-5CF0-4D10-B568-ABD0750DC553}" type="slidenum">
              <a:rPr lang="en-US"/>
              <a:pPr/>
              <a:t>84</a:t>
            </a:fld>
            <a:endParaRPr lang="en-US"/>
          </a:p>
        </p:txBody>
      </p:sp>
      <p:sp>
        <p:nvSpPr>
          <p:cNvPr id="3076" name="Rectangle 2"/>
          <p:cNvSpPr>
            <a:spLocks noGrp="1" noChangeArrowheads="1"/>
          </p:cNvSpPr>
          <p:nvPr>
            <p:ph type="title"/>
          </p:nvPr>
        </p:nvSpPr>
        <p:spPr>
          <a:xfrm>
            <a:off x="1738313" y="425450"/>
            <a:ext cx="5843587" cy="479425"/>
          </a:xfrm>
          <a:noFill/>
        </p:spPr>
        <p:txBody>
          <a:bodyPr wrap="none" lIns="63500" tIns="25400" rIns="63500" bIns="25400" anchor="t">
            <a:spAutoFit/>
          </a:bodyPr>
          <a:lstStyle/>
          <a:p>
            <a:pPr eaLnBrk="1" hangingPunct="1">
              <a:lnSpc>
                <a:spcPct val="87000"/>
              </a:lnSpc>
            </a:pPr>
            <a:r>
              <a:rPr lang="en-US" altLang="ko-KR" sz="3200" b="1">
                <a:solidFill>
                  <a:srgbClr val="FF0000"/>
                </a:solidFill>
                <a:ea typeface="굴림" pitchFamily="50" charset="-127"/>
              </a:rPr>
              <a:t>Basic Computer  Instructions</a:t>
            </a:r>
          </a:p>
        </p:txBody>
      </p:sp>
      <p:sp>
        <p:nvSpPr>
          <p:cNvPr id="3077" name="Rectangle 4"/>
          <p:cNvSpPr>
            <a:spLocks noChangeArrowheads="1"/>
          </p:cNvSpPr>
          <p:nvPr/>
        </p:nvSpPr>
        <p:spPr bwMode="auto">
          <a:xfrm>
            <a:off x="439738" y="1233488"/>
            <a:ext cx="4589462" cy="344487"/>
          </a:xfrm>
          <a:prstGeom prst="rect">
            <a:avLst/>
          </a:prstGeom>
          <a:noFill/>
          <a:ln w="12700">
            <a:noFill/>
            <a:miter lim="800000"/>
            <a:headEnd/>
            <a:tailEnd/>
          </a:ln>
        </p:spPr>
        <p:txBody>
          <a:bodyPr wrap="none" lIns="63500" tIns="25400" rIns="63500" bIns="25400">
            <a:spAutoFit/>
          </a:bodyPr>
          <a:lstStyle/>
          <a:p>
            <a:pPr defTabSz="762000">
              <a:lnSpc>
                <a:spcPct val="102000"/>
              </a:lnSpc>
              <a:buFontTx/>
              <a:buChar char="•"/>
            </a:pPr>
            <a:r>
              <a:rPr kumimoji="1" lang="en-US" altLang="ko-KR" sz="2000" b="1">
                <a:ea typeface="굴림" pitchFamily="50" charset="-127"/>
              </a:rPr>
              <a:t> Basic Computer Instruction Format</a:t>
            </a:r>
          </a:p>
        </p:txBody>
      </p:sp>
      <p:sp>
        <p:nvSpPr>
          <p:cNvPr id="3078" name="Rectangle 5"/>
          <p:cNvSpPr>
            <a:spLocks noChangeArrowheads="1"/>
          </p:cNvSpPr>
          <p:nvPr/>
        </p:nvSpPr>
        <p:spPr bwMode="auto">
          <a:xfrm>
            <a:off x="1895475" y="2754313"/>
            <a:ext cx="3586163" cy="206375"/>
          </a:xfrm>
          <a:prstGeom prst="rect">
            <a:avLst/>
          </a:prstGeom>
          <a:noFill/>
          <a:ln w="25400">
            <a:solidFill>
              <a:srgbClr val="000000"/>
            </a:solidFill>
            <a:miter lim="800000"/>
            <a:headEnd/>
            <a:tailEnd/>
          </a:ln>
        </p:spPr>
        <p:txBody>
          <a:bodyPr wrap="none" anchor="ctr"/>
          <a:lstStyle/>
          <a:p>
            <a:endParaRPr lang="en-US"/>
          </a:p>
        </p:txBody>
      </p:sp>
      <p:sp>
        <p:nvSpPr>
          <p:cNvPr id="3079" name="Line 6"/>
          <p:cNvSpPr>
            <a:spLocks noChangeShapeType="1"/>
          </p:cNvSpPr>
          <p:nvPr/>
        </p:nvSpPr>
        <p:spPr bwMode="auto">
          <a:xfrm>
            <a:off x="2301875" y="2754313"/>
            <a:ext cx="0" cy="206375"/>
          </a:xfrm>
          <a:prstGeom prst="line">
            <a:avLst/>
          </a:prstGeom>
          <a:noFill/>
          <a:ln w="25400">
            <a:solidFill>
              <a:srgbClr val="000000"/>
            </a:solidFill>
            <a:round/>
            <a:headEnd/>
            <a:tailEnd/>
          </a:ln>
        </p:spPr>
        <p:txBody>
          <a:bodyPr wrap="none" anchor="ctr"/>
          <a:lstStyle/>
          <a:p>
            <a:endParaRPr lang="en-US"/>
          </a:p>
        </p:txBody>
      </p:sp>
      <p:sp>
        <p:nvSpPr>
          <p:cNvPr id="3080" name="Line 7"/>
          <p:cNvSpPr>
            <a:spLocks noChangeShapeType="1"/>
          </p:cNvSpPr>
          <p:nvPr/>
        </p:nvSpPr>
        <p:spPr bwMode="auto">
          <a:xfrm>
            <a:off x="3097213" y="2754313"/>
            <a:ext cx="0" cy="206375"/>
          </a:xfrm>
          <a:prstGeom prst="line">
            <a:avLst/>
          </a:prstGeom>
          <a:noFill/>
          <a:ln w="25400">
            <a:solidFill>
              <a:srgbClr val="000000"/>
            </a:solidFill>
            <a:round/>
            <a:headEnd/>
            <a:tailEnd/>
          </a:ln>
        </p:spPr>
        <p:txBody>
          <a:bodyPr wrap="none" anchor="ctr"/>
          <a:lstStyle/>
          <a:p>
            <a:endParaRPr lang="en-US"/>
          </a:p>
        </p:txBody>
      </p:sp>
      <p:sp>
        <p:nvSpPr>
          <p:cNvPr id="3081" name="Rectangle 8"/>
          <p:cNvSpPr>
            <a:spLocks noChangeArrowheads="1"/>
          </p:cNvSpPr>
          <p:nvPr/>
        </p:nvSpPr>
        <p:spPr bwMode="auto">
          <a:xfrm>
            <a:off x="1858963" y="2528888"/>
            <a:ext cx="73183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15     14</a:t>
            </a:r>
          </a:p>
        </p:txBody>
      </p:sp>
      <p:sp>
        <p:nvSpPr>
          <p:cNvPr id="3082" name="Rectangle 9"/>
          <p:cNvSpPr>
            <a:spLocks noChangeArrowheads="1"/>
          </p:cNvSpPr>
          <p:nvPr/>
        </p:nvSpPr>
        <p:spPr bwMode="auto">
          <a:xfrm>
            <a:off x="2776538" y="2528888"/>
            <a:ext cx="56038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12 11</a:t>
            </a:r>
          </a:p>
        </p:txBody>
      </p:sp>
      <p:sp>
        <p:nvSpPr>
          <p:cNvPr id="3083" name="Rectangle 10"/>
          <p:cNvSpPr>
            <a:spLocks noChangeArrowheads="1"/>
          </p:cNvSpPr>
          <p:nvPr/>
        </p:nvSpPr>
        <p:spPr bwMode="auto">
          <a:xfrm>
            <a:off x="5178425" y="2528888"/>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0</a:t>
            </a:r>
          </a:p>
        </p:txBody>
      </p:sp>
      <p:sp>
        <p:nvSpPr>
          <p:cNvPr id="3084" name="Rectangle 11"/>
          <p:cNvSpPr>
            <a:spLocks noChangeArrowheads="1"/>
          </p:cNvSpPr>
          <p:nvPr/>
        </p:nvSpPr>
        <p:spPr bwMode="auto">
          <a:xfrm>
            <a:off x="1973263" y="2749550"/>
            <a:ext cx="22383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a:t>
            </a:r>
          </a:p>
        </p:txBody>
      </p:sp>
      <p:sp>
        <p:nvSpPr>
          <p:cNvPr id="3085" name="Rectangle 12"/>
          <p:cNvSpPr>
            <a:spLocks noChangeArrowheads="1"/>
          </p:cNvSpPr>
          <p:nvPr/>
        </p:nvSpPr>
        <p:spPr bwMode="auto">
          <a:xfrm>
            <a:off x="2347913" y="2736850"/>
            <a:ext cx="7493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Opcode</a:t>
            </a:r>
          </a:p>
        </p:txBody>
      </p:sp>
      <p:sp>
        <p:nvSpPr>
          <p:cNvPr id="3086" name="Rectangle 13"/>
          <p:cNvSpPr>
            <a:spLocks noChangeArrowheads="1"/>
          </p:cNvSpPr>
          <p:nvPr/>
        </p:nvSpPr>
        <p:spPr bwMode="auto">
          <a:xfrm>
            <a:off x="3697288" y="2740025"/>
            <a:ext cx="78898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Address</a:t>
            </a:r>
          </a:p>
        </p:txBody>
      </p:sp>
      <p:sp>
        <p:nvSpPr>
          <p:cNvPr id="3087" name="Rectangle 14"/>
          <p:cNvSpPr>
            <a:spLocks noChangeArrowheads="1"/>
          </p:cNvSpPr>
          <p:nvPr/>
        </p:nvSpPr>
        <p:spPr bwMode="auto">
          <a:xfrm>
            <a:off x="860425" y="2097088"/>
            <a:ext cx="6365875" cy="5842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b="1">
                <a:solidFill>
                  <a:srgbClr val="000000"/>
                </a:solidFill>
                <a:ea typeface="굴림" pitchFamily="50" charset="-127"/>
              </a:rPr>
              <a:t>Memory-Reference Instructions 	(OP-code = 000 ~ 110)</a:t>
            </a:r>
          </a:p>
          <a:p>
            <a:pPr defTabSz="762000">
              <a:lnSpc>
                <a:spcPct val="90000"/>
              </a:lnSpc>
            </a:pPr>
            <a:endParaRPr kumimoji="1" lang="en-US" altLang="ko-KR" b="1">
              <a:solidFill>
                <a:srgbClr val="000000"/>
              </a:solidFill>
              <a:ea typeface="굴림" pitchFamily="50" charset="-127"/>
            </a:endParaRPr>
          </a:p>
        </p:txBody>
      </p:sp>
      <p:sp>
        <p:nvSpPr>
          <p:cNvPr id="3088" name="Rectangle 15"/>
          <p:cNvSpPr>
            <a:spLocks noChangeArrowheads="1"/>
          </p:cNvSpPr>
          <p:nvPr/>
        </p:nvSpPr>
        <p:spPr bwMode="auto">
          <a:xfrm>
            <a:off x="860425" y="3273425"/>
            <a:ext cx="6302375" cy="5842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b="1">
                <a:solidFill>
                  <a:srgbClr val="000000"/>
                </a:solidFill>
                <a:ea typeface="굴림" pitchFamily="50" charset="-127"/>
              </a:rPr>
              <a:t>Register-Reference Instructions 	(OP-code = 111, I = 0)</a:t>
            </a:r>
          </a:p>
          <a:p>
            <a:pPr defTabSz="762000">
              <a:lnSpc>
                <a:spcPct val="90000"/>
              </a:lnSpc>
            </a:pPr>
            <a:endParaRPr kumimoji="1" lang="en-US" altLang="ko-KR" b="1">
              <a:solidFill>
                <a:srgbClr val="000000"/>
              </a:solidFill>
              <a:ea typeface="굴림" pitchFamily="50" charset="-127"/>
            </a:endParaRPr>
          </a:p>
        </p:txBody>
      </p:sp>
      <p:sp>
        <p:nvSpPr>
          <p:cNvPr id="3089" name="Rectangle 16"/>
          <p:cNvSpPr>
            <a:spLocks noChangeArrowheads="1"/>
          </p:cNvSpPr>
          <p:nvPr/>
        </p:nvSpPr>
        <p:spPr bwMode="auto">
          <a:xfrm>
            <a:off x="877888" y="4443413"/>
            <a:ext cx="6238875" cy="33655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b="1">
                <a:solidFill>
                  <a:srgbClr val="000000"/>
                </a:solidFill>
                <a:ea typeface="굴림" pitchFamily="50" charset="-127"/>
              </a:rPr>
              <a:t> Input-Output Instructions		(OP-code =111, I = 1)</a:t>
            </a:r>
          </a:p>
        </p:txBody>
      </p:sp>
      <p:grpSp>
        <p:nvGrpSpPr>
          <p:cNvPr id="2" name="Group 17"/>
          <p:cNvGrpSpPr>
            <a:grpSpLocks/>
          </p:cNvGrpSpPr>
          <p:nvPr/>
        </p:nvGrpSpPr>
        <p:grpSpPr bwMode="auto">
          <a:xfrm>
            <a:off x="1868488" y="3649663"/>
            <a:ext cx="3622675" cy="473075"/>
            <a:chOff x="1177" y="2203"/>
            <a:chExt cx="2282" cy="298"/>
          </a:xfrm>
        </p:grpSpPr>
        <p:sp>
          <p:nvSpPr>
            <p:cNvPr id="3099" name="Rectangle 18"/>
            <p:cNvSpPr>
              <a:spLocks noChangeArrowheads="1"/>
            </p:cNvSpPr>
            <p:nvPr/>
          </p:nvSpPr>
          <p:spPr bwMode="auto">
            <a:xfrm>
              <a:off x="1200" y="2344"/>
              <a:ext cx="2259" cy="130"/>
            </a:xfrm>
            <a:prstGeom prst="rect">
              <a:avLst/>
            </a:prstGeom>
            <a:noFill/>
            <a:ln w="25400">
              <a:solidFill>
                <a:srgbClr val="000000"/>
              </a:solidFill>
              <a:miter lim="800000"/>
              <a:headEnd/>
              <a:tailEnd/>
            </a:ln>
          </p:spPr>
          <p:txBody>
            <a:bodyPr wrap="none" anchor="ctr"/>
            <a:lstStyle/>
            <a:p>
              <a:endParaRPr lang="en-US"/>
            </a:p>
          </p:txBody>
        </p:sp>
        <p:sp>
          <p:nvSpPr>
            <p:cNvPr id="3100" name="Line 19"/>
            <p:cNvSpPr>
              <a:spLocks noChangeShapeType="1"/>
            </p:cNvSpPr>
            <p:nvPr/>
          </p:nvSpPr>
          <p:spPr bwMode="auto">
            <a:xfrm>
              <a:off x="1952" y="2338"/>
              <a:ext cx="0" cy="130"/>
            </a:xfrm>
            <a:prstGeom prst="line">
              <a:avLst/>
            </a:prstGeom>
            <a:noFill/>
            <a:ln w="25400">
              <a:solidFill>
                <a:srgbClr val="000000"/>
              </a:solidFill>
              <a:round/>
              <a:headEnd/>
              <a:tailEnd/>
            </a:ln>
          </p:spPr>
          <p:txBody>
            <a:bodyPr wrap="none" anchor="ctr"/>
            <a:lstStyle/>
            <a:p>
              <a:endParaRPr lang="en-US"/>
            </a:p>
          </p:txBody>
        </p:sp>
        <p:sp>
          <p:nvSpPr>
            <p:cNvPr id="3101" name="Rectangle 20"/>
            <p:cNvSpPr>
              <a:spLocks noChangeArrowheads="1"/>
            </p:cNvSpPr>
            <p:nvPr/>
          </p:nvSpPr>
          <p:spPr bwMode="auto">
            <a:xfrm>
              <a:off x="1177" y="2203"/>
              <a:ext cx="247" cy="16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15 </a:t>
              </a:r>
            </a:p>
          </p:txBody>
        </p:sp>
        <p:sp>
          <p:nvSpPr>
            <p:cNvPr id="3102" name="Rectangle 21"/>
            <p:cNvSpPr>
              <a:spLocks noChangeArrowheads="1"/>
            </p:cNvSpPr>
            <p:nvPr/>
          </p:nvSpPr>
          <p:spPr bwMode="auto">
            <a:xfrm>
              <a:off x="1756" y="2203"/>
              <a:ext cx="353" cy="16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12 11</a:t>
              </a:r>
            </a:p>
          </p:txBody>
        </p:sp>
        <p:sp>
          <p:nvSpPr>
            <p:cNvPr id="3103" name="Rectangle 22"/>
            <p:cNvSpPr>
              <a:spLocks noChangeArrowheads="1"/>
            </p:cNvSpPr>
            <p:nvPr/>
          </p:nvSpPr>
          <p:spPr bwMode="auto">
            <a:xfrm>
              <a:off x="3268" y="2203"/>
              <a:ext cx="167" cy="16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0</a:t>
              </a:r>
            </a:p>
          </p:txBody>
        </p:sp>
        <p:sp>
          <p:nvSpPr>
            <p:cNvPr id="3104" name="Rectangle 23"/>
            <p:cNvSpPr>
              <a:spLocks noChangeArrowheads="1"/>
            </p:cNvSpPr>
            <p:nvPr/>
          </p:nvSpPr>
          <p:spPr bwMode="auto">
            <a:xfrm>
              <a:off x="2060" y="2335"/>
              <a:ext cx="962" cy="16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Register operation</a:t>
              </a:r>
            </a:p>
          </p:txBody>
        </p:sp>
        <p:sp>
          <p:nvSpPr>
            <p:cNvPr id="3105" name="Rectangle 24"/>
            <p:cNvSpPr>
              <a:spLocks noChangeArrowheads="1"/>
            </p:cNvSpPr>
            <p:nvPr/>
          </p:nvSpPr>
          <p:spPr bwMode="auto">
            <a:xfrm>
              <a:off x="1237" y="2341"/>
              <a:ext cx="650" cy="16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0    1    1    1</a:t>
              </a:r>
            </a:p>
          </p:txBody>
        </p:sp>
      </p:grpSp>
      <p:grpSp>
        <p:nvGrpSpPr>
          <p:cNvPr id="3" name="Group 25"/>
          <p:cNvGrpSpPr>
            <a:grpSpLocks/>
          </p:cNvGrpSpPr>
          <p:nvPr/>
        </p:nvGrpSpPr>
        <p:grpSpPr bwMode="auto">
          <a:xfrm>
            <a:off x="1868488" y="4845050"/>
            <a:ext cx="3624262" cy="474663"/>
            <a:chOff x="1232" y="2956"/>
            <a:chExt cx="2283" cy="299"/>
          </a:xfrm>
        </p:grpSpPr>
        <p:sp>
          <p:nvSpPr>
            <p:cNvPr id="3092" name="Rectangle 26"/>
            <p:cNvSpPr>
              <a:spLocks noChangeArrowheads="1"/>
            </p:cNvSpPr>
            <p:nvPr/>
          </p:nvSpPr>
          <p:spPr bwMode="auto">
            <a:xfrm>
              <a:off x="1256" y="3096"/>
              <a:ext cx="2259" cy="132"/>
            </a:xfrm>
            <a:prstGeom prst="rect">
              <a:avLst/>
            </a:prstGeom>
            <a:noFill/>
            <a:ln w="25400">
              <a:solidFill>
                <a:srgbClr val="000000"/>
              </a:solidFill>
              <a:miter lim="800000"/>
              <a:headEnd/>
              <a:tailEnd/>
            </a:ln>
          </p:spPr>
          <p:txBody>
            <a:bodyPr wrap="none" anchor="ctr"/>
            <a:lstStyle/>
            <a:p>
              <a:endParaRPr lang="en-US"/>
            </a:p>
          </p:txBody>
        </p:sp>
        <p:sp>
          <p:nvSpPr>
            <p:cNvPr id="3093" name="Rectangle 27"/>
            <p:cNvSpPr>
              <a:spLocks noChangeArrowheads="1"/>
            </p:cNvSpPr>
            <p:nvPr/>
          </p:nvSpPr>
          <p:spPr bwMode="auto">
            <a:xfrm>
              <a:off x="1232" y="2956"/>
              <a:ext cx="247" cy="16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15 </a:t>
              </a:r>
            </a:p>
          </p:txBody>
        </p:sp>
        <p:sp>
          <p:nvSpPr>
            <p:cNvPr id="3094" name="Rectangle 28"/>
            <p:cNvSpPr>
              <a:spLocks noChangeArrowheads="1"/>
            </p:cNvSpPr>
            <p:nvPr/>
          </p:nvSpPr>
          <p:spPr bwMode="auto">
            <a:xfrm>
              <a:off x="1811" y="2956"/>
              <a:ext cx="353" cy="16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12 11</a:t>
              </a:r>
            </a:p>
          </p:txBody>
        </p:sp>
        <p:sp>
          <p:nvSpPr>
            <p:cNvPr id="3095" name="Rectangle 29"/>
            <p:cNvSpPr>
              <a:spLocks noChangeArrowheads="1"/>
            </p:cNvSpPr>
            <p:nvPr/>
          </p:nvSpPr>
          <p:spPr bwMode="auto">
            <a:xfrm>
              <a:off x="3325" y="2956"/>
              <a:ext cx="167" cy="16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0</a:t>
              </a:r>
            </a:p>
          </p:txBody>
        </p:sp>
        <p:sp>
          <p:nvSpPr>
            <p:cNvPr id="3096" name="Rectangle 30"/>
            <p:cNvSpPr>
              <a:spLocks noChangeArrowheads="1"/>
            </p:cNvSpPr>
            <p:nvPr/>
          </p:nvSpPr>
          <p:spPr bwMode="auto">
            <a:xfrm>
              <a:off x="2295" y="3083"/>
              <a:ext cx="708" cy="16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I/O operation</a:t>
              </a:r>
            </a:p>
          </p:txBody>
        </p:sp>
        <p:sp>
          <p:nvSpPr>
            <p:cNvPr id="3097" name="Rectangle 31"/>
            <p:cNvSpPr>
              <a:spLocks noChangeArrowheads="1"/>
            </p:cNvSpPr>
            <p:nvPr/>
          </p:nvSpPr>
          <p:spPr bwMode="auto">
            <a:xfrm>
              <a:off x="1264" y="3095"/>
              <a:ext cx="650" cy="16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1    1    1    1</a:t>
              </a:r>
            </a:p>
          </p:txBody>
        </p:sp>
        <p:sp>
          <p:nvSpPr>
            <p:cNvPr id="3098" name="Line 32"/>
            <p:cNvSpPr>
              <a:spLocks noChangeShapeType="1"/>
            </p:cNvSpPr>
            <p:nvPr/>
          </p:nvSpPr>
          <p:spPr bwMode="auto">
            <a:xfrm>
              <a:off x="1997" y="3103"/>
              <a:ext cx="0" cy="130"/>
            </a:xfrm>
            <a:prstGeom prst="line">
              <a:avLst/>
            </a:prstGeom>
            <a:noFill/>
            <a:ln w="25400">
              <a:solidFill>
                <a:srgbClr val="000000"/>
              </a:solidFill>
              <a:round/>
              <a:headEnd/>
              <a:tailEnd/>
            </a:ln>
          </p:spPr>
          <p:txBody>
            <a:bodyPr wrap="none" anchor="ctr"/>
            <a:lstStyle/>
            <a:p>
              <a:endParaRPr lang="en-US"/>
            </a:p>
          </p:txBody>
        </p:sp>
      </p:gr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p>
            <a:r>
              <a:rPr lang="en-US"/>
              <a:t>Computer Architecture BCA203 by Ruby Dahiya</a:t>
            </a:r>
          </a:p>
        </p:txBody>
      </p:sp>
      <p:sp>
        <p:nvSpPr>
          <p:cNvPr id="4099" name="Slide Number Placeholder 5"/>
          <p:cNvSpPr>
            <a:spLocks noGrp="1"/>
          </p:cNvSpPr>
          <p:nvPr>
            <p:ph type="sldNum" sz="quarter" idx="12"/>
          </p:nvPr>
        </p:nvSpPr>
        <p:spPr>
          <a:noFill/>
        </p:spPr>
        <p:txBody>
          <a:bodyPr/>
          <a:lstStyle/>
          <a:p>
            <a:fld id="{AB172CC4-4494-41C3-8C0F-9BCEB4197414}" type="slidenum">
              <a:rPr lang="en-US"/>
              <a:pPr/>
              <a:t>85</a:t>
            </a:fld>
            <a:endParaRPr lang="en-US"/>
          </a:p>
        </p:txBody>
      </p:sp>
      <p:sp>
        <p:nvSpPr>
          <p:cNvPr id="4100" name="Rectangle 2"/>
          <p:cNvSpPr>
            <a:spLocks noGrp="1" noChangeArrowheads="1"/>
          </p:cNvSpPr>
          <p:nvPr>
            <p:ph type="title"/>
          </p:nvPr>
        </p:nvSpPr>
        <p:spPr>
          <a:xfrm>
            <a:off x="1663700" y="425450"/>
            <a:ext cx="5956300" cy="479425"/>
          </a:xfrm>
          <a:noFill/>
        </p:spPr>
        <p:txBody>
          <a:bodyPr wrap="none" lIns="63500" tIns="25400" rIns="63500" bIns="25400" anchor="t">
            <a:spAutoFit/>
          </a:bodyPr>
          <a:lstStyle/>
          <a:p>
            <a:pPr eaLnBrk="1" hangingPunct="1">
              <a:lnSpc>
                <a:spcPct val="87000"/>
              </a:lnSpc>
            </a:pPr>
            <a:r>
              <a:rPr lang="en-US" altLang="ko-KR" sz="3200" b="1">
                <a:solidFill>
                  <a:srgbClr val="FF0000"/>
                </a:solidFill>
                <a:ea typeface="굴림" pitchFamily="50" charset="-127"/>
              </a:rPr>
              <a:t>Basic  Computer  Instructions</a:t>
            </a:r>
          </a:p>
        </p:txBody>
      </p:sp>
      <p:sp>
        <p:nvSpPr>
          <p:cNvPr id="4101" name="Rectangle 3"/>
          <p:cNvSpPr>
            <a:spLocks noChangeArrowheads="1"/>
          </p:cNvSpPr>
          <p:nvPr/>
        </p:nvSpPr>
        <p:spPr bwMode="auto">
          <a:xfrm>
            <a:off x="1095375" y="808038"/>
            <a:ext cx="3868738" cy="434975"/>
          </a:xfrm>
          <a:prstGeom prst="rect">
            <a:avLst/>
          </a:prstGeom>
          <a:noFill/>
          <a:ln w="12700">
            <a:noFill/>
            <a:miter lim="800000"/>
            <a:headEnd/>
            <a:tailEnd/>
          </a:ln>
        </p:spPr>
        <p:txBody>
          <a:bodyPr wrap="none" lIns="63500" tIns="25400" rIns="63500" bIns="25400">
            <a:spAutoFit/>
          </a:bodyPr>
          <a:lstStyle/>
          <a:p>
            <a:pPr defTabSz="762000">
              <a:lnSpc>
                <a:spcPct val="90000"/>
              </a:lnSpc>
            </a:pPr>
            <a:r>
              <a:rPr kumimoji="1" lang="en-US" altLang="ko-KR" sz="1400" b="1" i="1">
                <a:ea typeface="굴림" pitchFamily="50" charset="-127"/>
              </a:rPr>
              <a:t>                    Hex Code</a:t>
            </a:r>
          </a:p>
          <a:p>
            <a:pPr defTabSz="762000">
              <a:lnSpc>
                <a:spcPct val="90000"/>
              </a:lnSpc>
            </a:pPr>
            <a:r>
              <a:rPr kumimoji="1" lang="en-US" altLang="ko-KR" sz="1400" b="1" i="1">
                <a:ea typeface="굴림" pitchFamily="50" charset="-127"/>
              </a:rPr>
              <a:t>Symbol    I = 0       I = 1                  Description</a:t>
            </a:r>
          </a:p>
        </p:txBody>
      </p:sp>
      <p:sp>
        <p:nvSpPr>
          <p:cNvPr id="4102" name="Rectangle 4"/>
          <p:cNvSpPr>
            <a:spLocks noChangeArrowheads="1"/>
          </p:cNvSpPr>
          <p:nvPr/>
        </p:nvSpPr>
        <p:spPr bwMode="auto">
          <a:xfrm>
            <a:off x="1046163" y="847725"/>
            <a:ext cx="5413375" cy="5614988"/>
          </a:xfrm>
          <a:prstGeom prst="rect">
            <a:avLst/>
          </a:prstGeom>
          <a:noFill/>
          <a:ln w="12700">
            <a:solidFill>
              <a:schemeClr val="tx1"/>
            </a:solidFill>
            <a:miter lim="800000"/>
            <a:headEnd/>
            <a:tailEnd/>
          </a:ln>
        </p:spPr>
        <p:txBody>
          <a:bodyPr wrap="none" anchor="ctr"/>
          <a:lstStyle/>
          <a:p>
            <a:endParaRPr lang="en-US"/>
          </a:p>
        </p:txBody>
      </p:sp>
      <p:sp>
        <p:nvSpPr>
          <p:cNvPr id="4103" name="Line 5"/>
          <p:cNvSpPr>
            <a:spLocks noChangeShapeType="1"/>
          </p:cNvSpPr>
          <p:nvPr/>
        </p:nvSpPr>
        <p:spPr bwMode="auto">
          <a:xfrm>
            <a:off x="1906588" y="1019175"/>
            <a:ext cx="1320800" cy="0"/>
          </a:xfrm>
          <a:prstGeom prst="line">
            <a:avLst/>
          </a:prstGeom>
          <a:noFill/>
          <a:ln w="12700">
            <a:solidFill>
              <a:schemeClr val="tx1"/>
            </a:solidFill>
            <a:round/>
            <a:headEnd/>
            <a:tailEnd/>
          </a:ln>
        </p:spPr>
        <p:txBody>
          <a:bodyPr wrap="none" anchor="ctr"/>
          <a:lstStyle/>
          <a:p>
            <a:endParaRPr lang="en-US"/>
          </a:p>
        </p:txBody>
      </p:sp>
      <p:sp>
        <p:nvSpPr>
          <p:cNvPr id="4104" name="Line 6"/>
          <p:cNvSpPr>
            <a:spLocks noChangeShapeType="1"/>
          </p:cNvSpPr>
          <p:nvPr/>
        </p:nvSpPr>
        <p:spPr bwMode="auto">
          <a:xfrm>
            <a:off x="1046163" y="1230313"/>
            <a:ext cx="5403850" cy="0"/>
          </a:xfrm>
          <a:prstGeom prst="line">
            <a:avLst/>
          </a:prstGeom>
          <a:noFill/>
          <a:ln w="12700">
            <a:solidFill>
              <a:schemeClr val="tx1"/>
            </a:solidFill>
            <a:round/>
            <a:headEnd/>
            <a:tailEnd/>
          </a:ln>
        </p:spPr>
        <p:txBody>
          <a:bodyPr wrap="none" anchor="ctr"/>
          <a:lstStyle/>
          <a:p>
            <a:endParaRPr lang="en-US"/>
          </a:p>
        </p:txBody>
      </p:sp>
      <p:sp>
        <p:nvSpPr>
          <p:cNvPr id="4105" name="Rectangle 7"/>
          <p:cNvSpPr>
            <a:spLocks noChangeArrowheads="1"/>
          </p:cNvSpPr>
          <p:nvPr/>
        </p:nvSpPr>
        <p:spPr bwMode="auto">
          <a:xfrm>
            <a:off x="560388" y="1223963"/>
            <a:ext cx="5688012" cy="5381625"/>
          </a:xfrm>
          <a:prstGeom prst="rect">
            <a:avLst/>
          </a:prstGeom>
          <a:noFill/>
          <a:ln w="12700">
            <a:noFill/>
            <a:miter lim="800000"/>
            <a:headEnd/>
            <a:tailEnd/>
          </a:ln>
        </p:spPr>
        <p:txBody>
          <a:bodyPr wrap="none" lIns="90488" tIns="44450" rIns="90488" bIns="44450">
            <a:spAutoFit/>
          </a:bodyPr>
          <a:lstStyle/>
          <a:p>
            <a:pPr marL="571500" lvl="1" defTabSz="762000">
              <a:lnSpc>
                <a:spcPct val="80000"/>
              </a:lnSpc>
              <a:spcBef>
                <a:spcPct val="10000"/>
              </a:spcBef>
            </a:pPr>
            <a:r>
              <a:rPr kumimoji="1" lang="en-US" altLang="ko-KR" sz="1400" b="1">
                <a:ea typeface="굴림" pitchFamily="50" charset="-127"/>
              </a:rPr>
              <a:t>AND        0xxx     8xxx       AND memory word to AC</a:t>
            </a:r>
          </a:p>
          <a:p>
            <a:pPr marL="571500" lvl="1" defTabSz="762000">
              <a:lnSpc>
                <a:spcPct val="80000"/>
              </a:lnSpc>
              <a:spcBef>
                <a:spcPct val="10000"/>
              </a:spcBef>
            </a:pPr>
            <a:r>
              <a:rPr kumimoji="1" lang="en-US" altLang="ko-KR" sz="1400" b="1">
                <a:ea typeface="굴림" pitchFamily="50" charset="-127"/>
              </a:rPr>
              <a:t>ADD        1xxx     9xxx       Add memory word to AC</a:t>
            </a:r>
          </a:p>
          <a:p>
            <a:pPr marL="571500" lvl="1" defTabSz="762000">
              <a:lnSpc>
                <a:spcPct val="80000"/>
              </a:lnSpc>
              <a:spcBef>
                <a:spcPct val="10000"/>
              </a:spcBef>
            </a:pPr>
            <a:r>
              <a:rPr kumimoji="1" lang="en-US" altLang="ko-KR" sz="1400" b="1">
                <a:ea typeface="굴림" pitchFamily="50" charset="-127"/>
              </a:rPr>
              <a:t>LDA         2xxx     Axxx      Load AC from memory</a:t>
            </a:r>
          </a:p>
          <a:p>
            <a:pPr marL="571500" lvl="1" defTabSz="762000">
              <a:lnSpc>
                <a:spcPct val="80000"/>
              </a:lnSpc>
              <a:spcBef>
                <a:spcPct val="10000"/>
              </a:spcBef>
            </a:pPr>
            <a:r>
              <a:rPr kumimoji="1" lang="en-US" altLang="ko-KR" sz="1400" b="1">
                <a:ea typeface="굴림" pitchFamily="50" charset="-127"/>
              </a:rPr>
              <a:t>STA         3xxx     Bxxx      Store content of AC into memory</a:t>
            </a:r>
          </a:p>
          <a:p>
            <a:pPr marL="571500" lvl="1" defTabSz="762000">
              <a:lnSpc>
                <a:spcPct val="80000"/>
              </a:lnSpc>
              <a:spcBef>
                <a:spcPct val="10000"/>
              </a:spcBef>
            </a:pPr>
            <a:r>
              <a:rPr kumimoji="1" lang="en-US" altLang="ko-KR" sz="1400" b="1">
                <a:ea typeface="굴림" pitchFamily="50" charset="-127"/>
              </a:rPr>
              <a:t>BUN        4xxx     Cxxx       Branch unconditionally</a:t>
            </a:r>
          </a:p>
          <a:p>
            <a:pPr marL="571500" lvl="1" defTabSz="762000">
              <a:lnSpc>
                <a:spcPct val="80000"/>
              </a:lnSpc>
              <a:spcBef>
                <a:spcPct val="10000"/>
              </a:spcBef>
            </a:pPr>
            <a:r>
              <a:rPr kumimoji="1" lang="en-US" altLang="ko-KR" sz="1400" b="1">
                <a:ea typeface="굴림" pitchFamily="50" charset="-127"/>
              </a:rPr>
              <a:t>BSA        5xxx      Dxxx      Branch and save return address</a:t>
            </a:r>
          </a:p>
          <a:p>
            <a:pPr marL="571500" lvl="1" defTabSz="762000">
              <a:lnSpc>
                <a:spcPct val="80000"/>
              </a:lnSpc>
              <a:spcBef>
                <a:spcPct val="10000"/>
              </a:spcBef>
            </a:pPr>
            <a:r>
              <a:rPr kumimoji="1" lang="en-US" altLang="ko-KR" sz="1400" b="1">
                <a:ea typeface="굴림" pitchFamily="50" charset="-127"/>
              </a:rPr>
              <a:t>ISZ          6xxx      Exxx      Increment and skip if zero</a:t>
            </a:r>
          </a:p>
          <a:p>
            <a:pPr marL="571500" lvl="1" defTabSz="762000">
              <a:lnSpc>
                <a:spcPct val="80000"/>
              </a:lnSpc>
              <a:spcBef>
                <a:spcPct val="10000"/>
              </a:spcBef>
            </a:pPr>
            <a:endParaRPr kumimoji="1" lang="en-US" altLang="ko-KR" sz="1400" b="1">
              <a:ea typeface="굴림" pitchFamily="50" charset="-127"/>
            </a:endParaRPr>
          </a:p>
          <a:p>
            <a:pPr marL="571500" lvl="1" defTabSz="762000">
              <a:lnSpc>
                <a:spcPct val="80000"/>
              </a:lnSpc>
              <a:spcBef>
                <a:spcPct val="10000"/>
              </a:spcBef>
            </a:pPr>
            <a:r>
              <a:rPr kumimoji="1" lang="en-US" altLang="ko-KR" sz="1400" b="1">
                <a:ea typeface="굴림" pitchFamily="50" charset="-127"/>
              </a:rPr>
              <a:t>CLA	   7800	          Clear AC</a:t>
            </a:r>
          </a:p>
          <a:p>
            <a:pPr marL="571500" lvl="1" defTabSz="762000">
              <a:lnSpc>
                <a:spcPct val="80000"/>
              </a:lnSpc>
              <a:spcBef>
                <a:spcPct val="10000"/>
              </a:spcBef>
            </a:pPr>
            <a:r>
              <a:rPr kumimoji="1" lang="en-US" altLang="ko-KR" sz="1400" b="1">
                <a:ea typeface="굴림" pitchFamily="50" charset="-127"/>
              </a:rPr>
              <a:t>CLE	   7400	          Clear E</a:t>
            </a:r>
          </a:p>
          <a:p>
            <a:pPr marL="571500" lvl="1" defTabSz="762000">
              <a:lnSpc>
                <a:spcPct val="80000"/>
              </a:lnSpc>
              <a:spcBef>
                <a:spcPct val="10000"/>
              </a:spcBef>
            </a:pPr>
            <a:r>
              <a:rPr kumimoji="1" lang="en-US" altLang="ko-KR" sz="1400" b="1">
                <a:ea typeface="굴림" pitchFamily="50" charset="-127"/>
              </a:rPr>
              <a:t>CMA	   7200              Complement AC</a:t>
            </a:r>
          </a:p>
          <a:p>
            <a:pPr marL="571500" lvl="1" defTabSz="762000">
              <a:lnSpc>
                <a:spcPct val="80000"/>
              </a:lnSpc>
              <a:spcBef>
                <a:spcPct val="10000"/>
              </a:spcBef>
            </a:pPr>
            <a:r>
              <a:rPr kumimoji="1" lang="en-US" altLang="ko-KR" sz="1400" b="1">
                <a:ea typeface="굴림" pitchFamily="50" charset="-127"/>
              </a:rPr>
              <a:t>CME	   7100	          Complement E</a:t>
            </a:r>
          </a:p>
          <a:p>
            <a:pPr marL="571500" lvl="1" defTabSz="762000">
              <a:lnSpc>
                <a:spcPct val="80000"/>
              </a:lnSpc>
              <a:spcBef>
                <a:spcPct val="10000"/>
              </a:spcBef>
            </a:pPr>
            <a:r>
              <a:rPr kumimoji="1" lang="en-US" altLang="ko-KR" sz="1400" b="1">
                <a:ea typeface="굴림" pitchFamily="50" charset="-127"/>
              </a:rPr>
              <a:t>CIR	   7080	          Circulate right AC and E</a:t>
            </a:r>
          </a:p>
          <a:p>
            <a:pPr marL="571500" lvl="1" defTabSz="762000">
              <a:lnSpc>
                <a:spcPct val="80000"/>
              </a:lnSpc>
              <a:spcBef>
                <a:spcPct val="10000"/>
              </a:spcBef>
            </a:pPr>
            <a:r>
              <a:rPr kumimoji="1" lang="en-US" altLang="ko-KR" sz="1400" b="1">
                <a:ea typeface="굴림" pitchFamily="50" charset="-127"/>
              </a:rPr>
              <a:t>CIL	   7040	          Circulate left AC and E</a:t>
            </a:r>
          </a:p>
          <a:p>
            <a:pPr marL="571500" lvl="1" defTabSz="762000">
              <a:lnSpc>
                <a:spcPct val="80000"/>
              </a:lnSpc>
              <a:spcBef>
                <a:spcPct val="10000"/>
              </a:spcBef>
            </a:pPr>
            <a:r>
              <a:rPr kumimoji="1" lang="en-US" altLang="ko-KR" sz="1400" b="1">
                <a:ea typeface="굴림" pitchFamily="50" charset="-127"/>
              </a:rPr>
              <a:t>INC	   7020	          Increment AC</a:t>
            </a:r>
          </a:p>
          <a:p>
            <a:pPr marL="571500" lvl="1" defTabSz="762000">
              <a:lnSpc>
                <a:spcPct val="80000"/>
              </a:lnSpc>
              <a:spcBef>
                <a:spcPct val="10000"/>
              </a:spcBef>
            </a:pPr>
            <a:r>
              <a:rPr kumimoji="1" lang="en-US" altLang="ko-KR" sz="1400" b="1">
                <a:ea typeface="굴림" pitchFamily="50" charset="-127"/>
              </a:rPr>
              <a:t>SPA	   7010	          Skip next instr. if AC is positive</a:t>
            </a:r>
          </a:p>
          <a:p>
            <a:pPr marL="571500" lvl="1" defTabSz="762000">
              <a:lnSpc>
                <a:spcPct val="80000"/>
              </a:lnSpc>
              <a:spcBef>
                <a:spcPct val="10000"/>
              </a:spcBef>
            </a:pPr>
            <a:r>
              <a:rPr kumimoji="1" lang="en-US" altLang="ko-KR" sz="1400" b="1">
                <a:ea typeface="굴림" pitchFamily="50" charset="-127"/>
              </a:rPr>
              <a:t>SNA	   7008	          Skip next instr. if AC is negative</a:t>
            </a:r>
          </a:p>
          <a:p>
            <a:pPr marL="571500" lvl="1" defTabSz="762000">
              <a:lnSpc>
                <a:spcPct val="80000"/>
              </a:lnSpc>
              <a:spcBef>
                <a:spcPct val="10000"/>
              </a:spcBef>
            </a:pPr>
            <a:r>
              <a:rPr kumimoji="1" lang="en-US" altLang="ko-KR" sz="1400" b="1">
                <a:ea typeface="굴림" pitchFamily="50" charset="-127"/>
              </a:rPr>
              <a:t>SZA	   7004	          Skip next instr. if AC is zero</a:t>
            </a:r>
          </a:p>
          <a:p>
            <a:pPr marL="571500" lvl="1" defTabSz="762000">
              <a:lnSpc>
                <a:spcPct val="80000"/>
              </a:lnSpc>
              <a:spcBef>
                <a:spcPct val="10000"/>
              </a:spcBef>
            </a:pPr>
            <a:r>
              <a:rPr kumimoji="1" lang="en-US" altLang="ko-KR" sz="1400" b="1">
                <a:ea typeface="굴림" pitchFamily="50" charset="-127"/>
              </a:rPr>
              <a:t>SZE	   7002	          Skip next instr. if E is zero</a:t>
            </a:r>
          </a:p>
          <a:p>
            <a:pPr marL="571500" lvl="1" defTabSz="762000">
              <a:lnSpc>
                <a:spcPct val="80000"/>
              </a:lnSpc>
              <a:spcBef>
                <a:spcPct val="10000"/>
              </a:spcBef>
            </a:pPr>
            <a:r>
              <a:rPr kumimoji="1" lang="en-US" altLang="ko-KR" sz="1400" b="1">
                <a:ea typeface="굴림" pitchFamily="50" charset="-127"/>
              </a:rPr>
              <a:t>HLT	   7001	          Halt computer</a:t>
            </a:r>
          </a:p>
          <a:p>
            <a:pPr marL="571500" lvl="1" defTabSz="762000">
              <a:lnSpc>
                <a:spcPct val="80000"/>
              </a:lnSpc>
              <a:spcBef>
                <a:spcPct val="10000"/>
              </a:spcBef>
            </a:pPr>
            <a:endParaRPr kumimoji="1" lang="en-US" altLang="ko-KR" sz="1400" b="1">
              <a:ea typeface="굴림" pitchFamily="50" charset="-127"/>
            </a:endParaRPr>
          </a:p>
          <a:p>
            <a:pPr marL="571500" lvl="1" defTabSz="762000">
              <a:lnSpc>
                <a:spcPct val="80000"/>
              </a:lnSpc>
              <a:spcBef>
                <a:spcPct val="10000"/>
              </a:spcBef>
            </a:pPr>
            <a:r>
              <a:rPr kumimoji="1" lang="en-US" altLang="ko-KR" sz="1400" b="1">
                <a:ea typeface="굴림" pitchFamily="50" charset="-127"/>
              </a:rPr>
              <a:t>INP	   F800	          Input character to AC</a:t>
            </a:r>
          </a:p>
          <a:p>
            <a:pPr marL="571500" lvl="1" defTabSz="762000">
              <a:lnSpc>
                <a:spcPct val="80000"/>
              </a:lnSpc>
              <a:spcBef>
                <a:spcPct val="10000"/>
              </a:spcBef>
            </a:pPr>
            <a:r>
              <a:rPr kumimoji="1" lang="en-US" altLang="ko-KR" sz="1400" b="1">
                <a:ea typeface="굴림" pitchFamily="50" charset="-127"/>
              </a:rPr>
              <a:t>OUT	   F400	          Output character from AC</a:t>
            </a:r>
          </a:p>
          <a:p>
            <a:pPr marL="571500" lvl="1" defTabSz="762000">
              <a:lnSpc>
                <a:spcPct val="80000"/>
              </a:lnSpc>
              <a:spcBef>
                <a:spcPct val="10000"/>
              </a:spcBef>
            </a:pPr>
            <a:r>
              <a:rPr kumimoji="1" lang="en-US" altLang="ko-KR" sz="1400" b="1">
                <a:ea typeface="굴림" pitchFamily="50" charset="-127"/>
              </a:rPr>
              <a:t>SKI                F200	          Skip on input flag</a:t>
            </a:r>
          </a:p>
          <a:p>
            <a:pPr marL="571500" lvl="1" defTabSz="762000">
              <a:lnSpc>
                <a:spcPct val="80000"/>
              </a:lnSpc>
              <a:spcBef>
                <a:spcPct val="10000"/>
              </a:spcBef>
            </a:pPr>
            <a:r>
              <a:rPr kumimoji="1" lang="en-US" altLang="ko-KR" sz="1400" b="1">
                <a:ea typeface="굴림" pitchFamily="50" charset="-127"/>
              </a:rPr>
              <a:t>SKO	   F100	          Skip on output flag</a:t>
            </a:r>
          </a:p>
          <a:p>
            <a:pPr marL="571500" lvl="1" defTabSz="762000">
              <a:lnSpc>
                <a:spcPct val="80000"/>
              </a:lnSpc>
              <a:spcBef>
                <a:spcPct val="10000"/>
              </a:spcBef>
            </a:pPr>
            <a:r>
              <a:rPr kumimoji="1" lang="en-US" altLang="ko-KR" sz="1400" b="1">
                <a:ea typeface="굴림" pitchFamily="50" charset="-127"/>
              </a:rPr>
              <a:t>ION	   F080	          Interrupt on</a:t>
            </a:r>
          </a:p>
          <a:p>
            <a:pPr marL="571500" lvl="1" defTabSz="762000">
              <a:lnSpc>
                <a:spcPct val="80000"/>
              </a:lnSpc>
              <a:spcBef>
                <a:spcPct val="10000"/>
              </a:spcBef>
            </a:pPr>
            <a:r>
              <a:rPr kumimoji="1" lang="en-US" altLang="ko-KR" sz="1400" b="1">
                <a:ea typeface="굴림" pitchFamily="50" charset="-127"/>
              </a:rPr>
              <a:t>IOF	   F040	          Interrupt off</a:t>
            </a:r>
          </a:p>
          <a:p>
            <a:pPr defTabSz="762000" latinLnBrk="1">
              <a:lnSpc>
                <a:spcPct val="80000"/>
              </a:lnSpc>
            </a:pPr>
            <a:fld id="{DD8CD8B4-6FAF-46E5-A9FC-EC80897FBA44}" type="slidenum">
              <a:rPr kumimoji="1" lang="en-US" altLang="ko-KR" sz="1400" b="1">
                <a:ea typeface="굴림" pitchFamily="50" charset="-127"/>
              </a:rPr>
              <a:pPr defTabSz="762000" latinLnBrk="1">
                <a:lnSpc>
                  <a:spcPct val="80000"/>
                </a:lnSpc>
              </a:pPr>
              <a:t>85</a:t>
            </a:fld>
            <a:endParaRPr kumimoji="1" lang="en-US" altLang="ko-KR" sz="1400" b="1">
              <a:ea typeface="굴림" pitchFamily="50" charset="-127"/>
            </a:endParaRPr>
          </a:p>
        </p:txBody>
      </p:sp>
      <p:sp>
        <p:nvSpPr>
          <p:cNvPr id="4106" name="Line 9"/>
          <p:cNvSpPr>
            <a:spLocks noChangeShapeType="1"/>
          </p:cNvSpPr>
          <p:nvPr/>
        </p:nvSpPr>
        <p:spPr bwMode="auto">
          <a:xfrm>
            <a:off x="1885950" y="847725"/>
            <a:ext cx="0" cy="5619750"/>
          </a:xfrm>
          <a:prstGeom prst="line">
            <a:avLst/>
          </a:prstGeom>
          <a:noFill/>
          <a:ln w="9525">
            <a:solidFill>
              <a:schemeClr val="tx1"/>
            </a:solidFill>
            <a:round/>
            <a:headEnd/>
            <a:tailEnd/>
          </a:ln>
        </p:spPr>
        <p:txBody>
          <a:bodyPr wrap="none" anchor="ctr"/>
          <a:lstStyle/>
          <a:p>
            <a:endParaRPr lang="en-US"/>
          </a:p>
        </p:txBody>
      </p:sp>
      <p:sp>
        <p:nvSpPr>
          <p:cNvPr id="4107" name="Line 10"/>
          <p:cNvSpPr>
            <a:spLocks noChangeShapeType="1"/>
          </p:cNvSpPr>
          <p:nvPr/>
        </p:nvSpPr>
        <p:spPr bwMode="auto">
          <a:xfrm>
            <a:off x="3219450" y="857250"/>
            <a:ext cx="0" cy="5619750"/>
          </a:xfrm>
          <a:prstGeom prst="line">
            <a:avLst/>
          </a:prstGeom>
          <a:noFill/>
          <a:ln w="9525">
            <a:solidFill>
              <a:schemeClr val="tx1"/>
            </a:solidFill>
            <a:round/>
            <a:headEnd/>
            <a:tailEnd/>
          </a:ln>
        </p:spPr>
        <p:txBody>
          <a:bodyPr wrap="none" anchor="ctr"/>
          <a:lstStyle/>
          <a:p>
            <a:endParaRPr lang="en-US"/>
          </a:p>
        </p:txBody>
      </p:sp>
      <p:sp>
        <p:nvSpPr>
          <p:cNvPr id="4108" name="Line 11"/>
          <p:cNvSpPr>
            <a:spLocks noChangeShapeType="1"/>
          </p:cNvSpPr>
          <p:nvPr/>
        </p:nvSpPr>
        <p:spPr bwMode="auto">
          <a:xfrm>
            <a:off x="1055688" y="2668588"/>
            <a:ext cx="5403850" cy="0"/>
          </a:xfrm>
          <a:prstGeom prst="line">
            <a:avLst/>
          </a:prstGeom>
          <a:noFill/>
          <a:ln w="12700">
            <a:solidFill>
              <a:schemeClr val="tx1"/>
            </a:solidFill>
            <a:round/>
            <a:headEnd/>
            <a:tailEnd/>
          </a:ln>
        </p:spPr>
        <p:txBody>
          <a:bodyPr wrap="none" anchor="ctr"/>
          <a:lstStyle/>
          <a:p>
            <a:endParaRPr lang="en-US"/>
          </a:p>
        </p:txBody>
      </p:sp>
      <p:sp>
        <p:nvSpPr>
          <p:cNvPr id="4109" name="Line 12"/>
          <p:cNvSpPr>
            <a:spLocks noChangeShapeType="1"/>
          </p:cNvSpPr>
          <p:nvPr/>
        </p:nvSpPr>
        <p:spPr bwMode="auto">
          <a:xfrm>
            <a:off x="1065213" y="5173663"/>
            <a:ext cx="5403850" cy="0"/>
          </a:xfrm>
          <a:prstGeom prst="line">
            <a:avLst/>
          </a:prstGeom>
          <a:noFill/>
          <a:ln w="12700">
            <a:solidFill>
              <a:schemeClr val="tx1"/>
            </a:solidFill>
            <a:round/>
            <a:headEnd/>
            <a:tailEnd/>
          </a:ln>
        </p:spPr>
        <p:txBody>
          <a:bodyPr wrap="none" anchor="ctr"/>
          <a:lstStyle/>
          <a:p>
            <a:endParaRPr lang="en-US"/>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p:spPr>
        <p:txBody>
          <a:bodyPr/>
          <a:lstStyle/>
          <a:p>
            <a:r>
              <a:rPr lang="en-US"/>
              <a:t>Computer Architecture BCA203 by Ruby Dahiya</a:t>
            </a:r>
          </a:p>
        </p:txBody>
      </p:sp>
      <p:sp>
        <p:nvSpPr>
          <p:cNvPr id="5123" name="Slide Number Placeholder 5"/>
          <p:cNvSpPr>
            <a:spLocks noGrp="1"/>
          </p:cNvSpPr>
          <p:nvPr>
            <p:ph type="sldNum" sz="quarter" idx="12"/>
          </p:nvPr>
        </p:nvSpPr>
        <p:spPr>
          <a:noFill/>
        </p:spPr>
        <p:txBody>
          <a:bodyPr/>
          <a:lstStyle/>
          <a:p>
            <a:fld id="{C72F0CED-8358-464D-BF66-D3751060A1B4}" type="slidenum">
              <a:rPr lang="en-US"/>
              <a:pPr/>
              <a:t>86</a:t>
            </a:fld>
            <a:endParaRPr lang="en-US"/>
          </a:p>
        </p:txBody>
      </p:sp>
      <p:sp>
        <p:nvSpPr>
          <p:cNvPr id="5124" name="Rectangle 2"/>
          <p:cNvSpPr>
            <a:spLocks noGrp="1" noChangeArrowheads="1"/>
          </p:cNvSpPr>
          <p:nvPr>
            <p:ph type="title"/>
          </p:nvPr>
        </p:nvSpPr>
        <p:spPr>
          <a:xfrm>
            <a:off x="1539875" y="447675"/>
            <a:ext cx="6137275" cy="479425"/>
          </a:xfrm>
          <a:noFill/>
        </p:spPr>
        <p:txBody>
          <a:bodyPr wrap="none" lIns="63500" tIns="25400" rIns="63500" bIns="25400" anchor="t">
            <a:spAutoFit/>
          </a:bodyPr>
          <a:lstStyle/>
          <a:p>
            <a:pPr eaLnBrk="1" hangingPunct="1">
              <a:lnSpc>
                <a:spcPct val="87000"/>
              </a:lnSpc>
            </a:pPr>
            <a:r>
              <a:rPr lang="en-US" altLang="ko-KR" sz="3200" b="1">
                <a:solidFill>
                  <a:srgbClr val="FF0000"/>
                </a:solidFill>
                <a:ea typeface="굴림" pitchFamily="50" charset="-127"/>
              </a:rPr>
              <a:t>Instruction  Set  Completeness</a:t>
            </a:r>
          </a:p>
        </p:txBody>
      </p:sp>
      <p:sp>
        <p:nvSpPr>
          <p:cNvPr id="5125" name="Rectangle 3"/>
          <p:cNvSpPr>
            <a:spLocks noChangeArrowheads="1"/>
          </p:cNvSpPr>
          <p:nvPr/>
        </p:nvSpPr>
        <p:spPr bwMode="auto">
          <a:xfrm>
            <a:off x="446088" y="2022475"/>
            <a:ext cx="2401887" cy="309563"/>
          </a:xfrm>
          <a:prstGeom prst="rect">
            <a:avLst/>
          </a:prstGeom>
          <a:noFill/>
          <a:ln w="12700">
            <a:noFill/>
            <a:miter lim="800000"/>
            <a:headEnd/>
            <a:tailEnd/>
          </a:ln>
        </p:spPr>
        <p:txBody>
          <a:bodyPr wrap="none" lIns="63500" tIns="25400" rIns="63500" bIns="25400">
            <a:spAutoFit/>
          </a:bodyPr>
          <a:lstStyle/>
          <a:p>
            <a:pPr defTabSz="762000">
              <a:lnSpc>
                <a:spcPct val="85000"/>
              </a:lnSpc>
              <a:buFontTx/>
              <a:buChar char="•"/>
            </a:pPr>
            <a:r>
              <a:rPr kumimoji="1" lang="en-US" altLang="ko-KR" sz="2000" b="1">
                <a:ea typeface="굴림" pitchFamily="50" charset="-127"/>
              </a:rPr>
              <a:t> Instruction Types</a:t>
            </a:r>
          </a:p>
        </p:txBody>
      </p:sp>
      <p:sp>
        <p:nvSpPr>
          <p:cNvPr id="5126" name="Rectangle 4"/>
          <p:cNvSpPr>
            <a:spLocks noChangeArrowheads="1"/>
          </p:cNvSpPr>
          <p:nvPr/>
        </p:nvSpPr>
        <p:spPr bwMode="auto">
          <a:xfrm>
            <a:off x="1266825" y="2012950"/>
            <a:ext cx="34925" cy="158750"/>
          </a:xfrm>
          <a:prstGeom prst="rect">
            <a:avLst/>
          </a:prstGeom>
          <a:noFill/>
          <a:ln w="12700">
            <a:noFill/>
            <a:miter lim="800000"/>
            <a:headEnd/>
            <a:tailEnd/>
          </a:ln>
        </p:spPr>
        <p:txBody>
          <a:bodyPr wrap="none" anchor="ctr"/>
          <a:lstStyle/>
          <a:p>
            <a:endParaRPr lang="en-US"/>
          </a:p>
        </p:txBody>
      </p:sp>
      <p:sp>
        <p:nvSpPr>
          <p:cNvPr id="5127" name="Rectangle 5"/>
          <p:cNvSpPr>
            <a:spLocks noChangeArrowheads="1"/>
          </p:cNvSpPr>
          <p:nvPr/>
        </p:nvSpPr>
        <p:spPr bwMode="auto">
          <a:xfrm>
            <a:off x="701675" y="928688"/>
            <a:ext cx="8253413" cy="1036637"/>
          </a:xfrm>
          <a:prstGeom prst="rect">
            <a:avLst/>
          </a:prstGeom>
          <a:noFill/>
          <a:ln w="12700">
            <a:noFill/>
            <a:miter lim="800000"/>
            <a:headEnd/>
            <a:tailEnd/>
          </a:ln>
        </p:spPr>
        <p:txBody>
          <a:bodyPr lIns="63500" tIns="25400" rIns="63500" bIns="25400">
            <a:spAutoFit/>
          </a:bodyPr>
          <a:lstStyle/>
          <a:p>
            <a:pPr defTabSz="762000">
              <a:lnSpc>
                <a:spcPct val="90000"/>
              </a:lnSpc>
            </a:pPr>
            <a:r>
              <a:rPr kumimoji="1" lang="en-US" altLang="ko-KR" sz="2400">
                <a:latin typeface="Times New Roman" pitchFamily="18" charset="0"/>
                <a:ea typeface="굴림" pitchFamily="50" charset="-127"/>
              </a:rPr>
              <a:t>A computer should have a set of instructions so that the user can </a:t>
            </a:r>
          </a:p>
          <a:p>
            <a:pPr defTabSz="762000">
              <a:lnSpc>
                <a:spcPct val="90000"/>
              </a:lnSpc>
            </a:pPr>
            <a:r>
              <a:rPr kumimoji="1" lang="en-US" altLang="ko-KR" sz="2400">
                <a:latin typeface="Times New Roman" pitchFamily="18" charset="0"/>
                <a:ea typeface="굴림" pitchFamily="50" charset="-127"/>
              </a:rPr>
              <a:t>construct machine language programs to evaluate any function that is known to be computable.</a:t>
            </a:r>
          </a:p>
        </p:txBody>
      </p:sp>
      <p:sp>
        <p:nvSpPr>
          <p:cNvPr id="5128" name="Rectangle 6"/>
          <p:cNvSpPr>
            <a:spLocks noChangeArrowheads="1"/>
          </p:cNvSpPr>
          <p:nvPr/>
        </p:nvSpPr>
        <p:spPr bwMode="auto">
          <a:xfrm>
            <a:off x="620713" y="2424113"/>
            <a:ext cx="8066087" cy="4057650"/>
          </a:xfrm>
          <a:prstGeom prst="rect">
            <a:avLst/>
          </a:prstGeom>
          <a:noFill/>
          <a:ln w="12700">
            <a:noFill/>
            <a:miter lim="800000"/>
            <a:headEnd/>
            <a:tailEnd/>
          </a:ln>
        </p:spPr>
        <p:txBody>
          <a:bodyPr lIns="90488" tIns="44450" rIns="90488" bIns="44450">
            <a:spAutoFit/>
          </a:bodyPr>
          <a:lstStyle/>
          <a:p>
            <a:pPr marL="571500" lvl="1" defTabSz="762000">
              <a:lnSpc>
                <a:spcPct val="66000"/>
              </a:lnSpc>
              <a:spcBef>
                <a:spcPct val="40000"/>
              </a:spcBef>
            </a:pPr>
            <a:r>
              <a:rPr kumimoji="1" lang="en-US" altLang="ko-KR" sz="2400">
                <a:latin typeface="Times New Roman" pitchFamily="18" charset="0"/>
                <a:ea typeface="굴림" pitchFamily="50" charset="-127"/>
              </a:rPr>
              <a:t> Functional Instructions</a:t>
            </a:r>
          </a:p>
          <a:p>
            <a:pPr marL="571500" lvl="1" defTabSz="762000">
              <a:lnSpc>
                <a:spcPct val="66000"/>
              </a:lnSpc>
              <a:spcBef>
                <a:spcPct val="40000"/>
              </a:spcBef>
            </a:pPr>
            <a:r>
              <a:rPr kumimoji="1" lang="en-US" altLang="ko-KR" sz="2400">
                <a:latin typeface="Times New Roman" pitchFamily="18" charset="0"/>
                <a:ea typeface="굴림" pitchFamily="50" charset="-127"/>
              </a:rPr>
              <a:t>      - Arithmetic, logic, and shift instructions		</a:t>
            </a:r>
          </a:p>
          <a:p>
            <a:pPr marL="571500" lvl="1" defTabSz="762000">
              <a:lnSpc>
                <a:spcPct val="66000"/>
              </a:lnSpc>
              <a:spcBef>
                <a:spcPct val="40000"/>
              </a:spcBef>
            </a:pPr>
            <a:r>
              <a:rPr kumimoji="1" lang="en-US" altLang="ko-KR" sz="2400">
                <a:latin typeface="Times New Roman" pitchFamily="18" charset="0"/>
                <a:ea typeface="굴림" pitchFamily="50" charset="-127"/>
              </a:rPr>
              <a:t>      (ADD, CMA, INC, CIR, CIL, AND, CLA)</a:t>
            </a:r>
          </a:p>
          <a:p>
            <a:pPr marL="571500" lvl="1" defTabSz="762000">
              <a:lnSpc>
                <a:spcPct val="66000"/>
              </a:lnSpc>
              <a:spcBef>
                <a:spcPct val="40000"/>
              </a:spcBef>
            </a:pPr>
            <a:r>
              <a:rPr kumimoji="1" lang="en-US" altLang="ko-KR" sz="2400">
                <a:latin typeface="Times New Roman" pitchFamily="18" charset="0"/>
                <a:ea typeface="굴림" pitchFamily="50" charset="-127"/>
              </a:rPr>
              <a:t>Transfer Instructions</a:t>
            </a:r>
          </a:p>
          <a:p>
            <a:pPr marL="571500" lvl="1" defTabSz="762000">
              <a:lnSpc>
                <a:spcPct val="66000"/>
              </a:lnSpc>
              <a:spcBef>
                <a:spcPct val="40000"/>
              </a:spcBef>
            </a:pPr>
            <a:r>
              <a:rPr kumimoji="1" lang="en-US" altLang="ko-KR" sz="2400">
                <a:latin typeface="Times New Roman" pitchFamily="18" charset="0"/>
                <a:ea typeface="굴림" pitchFamily="50" charset="-127"/>
              </a:rPr>
              <a:t>      - Data transfers between the main memory </a:t>
            </a:r>
          </a:p>
          <a:p>
            <a:pPr marL="571500" lvl="1" defTabSz="762000">
              <a:lnSpc>
                <a:spcPct val="66000"/>
              </a:lnSpc>
              <a:spcBef>
                <a:spcPct val="40000"/>
              </a:spcBef>
            </a:pPr>
            <a:r>
              <a:rPr kumimoji="1" lang="en-US" altLang="ko-KR" sz="2400">
                <a:latin typeface="Times New Roman" pitchFamily="18" charset="0"/>
                <a:ea typeface="굴림" pitchFamily="50" charset="-127"/>
              </a:rPr>
              <a:t>		and the processor registers (LDA, STA)</a:t>
            </a:r>
          </a:p>
          <a:p>
            <a:pPr marL="571500" lvl="1" defTabSz="762000">
              <a:lnSpc>
                <a:spcPct val="66000"/>
              </a:lnSpc>
              <a:spcBef>
                <a:spcPct val="40000"/>
              </a:spcBef>
            </a:pPr>
            <a:r>
              <a:rPr kumimoji="1" lang="en-US" altLang="ko-KR" sz="2400">
                <a:latin typeface="Times New Roman" pitchFamily="18" charset="0"/>
                <a:ea typeface="굴림" pitchFamily="50" charset="-127"/>
              </a:rPr>
              <a:t>Control Instructions</a:t>
            </a:r>
          </a:p>
          <a:p>
            <a:pPr marL="571500" lvl="1" defTabSz="762000">
              <a:lnSpc>
                <a:spcPct val="66000"/>
              </a:lnSpc>
              <a:spcBef>
                <a:spcPct val="40000"/>
              </a:spcBef>
            </a:pPr>
            <a:r>
              <a:rPr kumimoji="1" lang="en-US" altLang="ko-KR" sz="2400">
                <a:latin typeface="Times New Roman" pitchFamily="18" charset="0"/>
                <a:ea typeface="굴림" pitchFamily="50" charset="-127"/>
              </a:rPr>
              <a:t>      - Program sequencing and control (BUN, BSA, ISZ)</a:t>
            </a:r>
          </a:p>
          <a:p>
            <a:pPr marL="571500" lvl="1" defTabSz="762000">
              <a:lnSpc>
                <a:spcPct val="66000"/>
              </a:lnSpc>
              <a:spcBef>
                <a:spcPct val="40000"/>
              </a:spcBef>
            </a:pPr>
            <a:r>
              <a:rPr kumimoji="1" lang="en-US" altLang="ko-KR" sz="2400">
                <a:latin typeface="Times New Roman" pitchFamily="18" charset="0"/>
                <a:ea typeface="굴림" pitchFamily="50" charset="-127"/>
              </a:rPr>
              <a:t>Input/Output Instructions</a:t>
            </a:r>
          </a:p>
          <a:p>
            <a:pPr marL="571500" lvl="1" defTabSz="762000">
              <a:lnSpc>
                <a:spcPct val="66000"/>
              </a:lnSpc>
              <a:spcBef>
                <a:spcPct val="40000"/>
              </a:spcBef>
            </a:pPr>
            <a:r>
              <a:rPr kumimoji="1" lang="en-US" altLang="ko-KR" sz="2400">
                <a:latin typeface="Times New Roman" pitchFamily="18" charset="0"/>
                <a:ea typeface="굴림" pitchFamily="50" charset="-127"/>
              </a:rPr>
              <a:t>      - Input and output (INP, OUT)</a:t>
            </a:r>
          </a:p>
          <a:p>
            <a:pPr defTabSz="762000" eaLnBrk="1">
              <a:lnSpc>
                <a:spcPct val="66000"/>
              </a:lnSpc>
            </a:pPr>
            <a:endParaRPr kumimoji="1" lang="en-US" altLang="ko-KR" sz="2400">
              <a:latin typeface="Times New Roman" pitchFamily="18" charset="0"/>
              <a:ea typeface="굴림" pitchFamily="50" charset="-127"/>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p>
            <a:r>
              <a:rPr lang="en-US"/>
              <a:t>Computer Architecture BCA203 by Ruby Dahiya</a:t>
            </a:r>
          </a:p>
        </p:txBody>
      </p:sp>
      <p:sp>
        <p:nvSpPr>
          <p:cNvPr id="6147" name="Slide Number Placeholder 5"/>
          <p:cNvSpPr>
            <a:spLocks noGrp="1"/>
          </p:cNvSpPr>
          <p:nvPr>
            <p:ph type="sldNum" sz="quarter" idx="12"/>
          </p:nvPr>
        </p:nvSpPr>
        <p:spPr>
          <a:noFill/>
        </p:spPr>
        <p:txBody>
          <a:bodyPr/>
          <a:lstStyle/>
          <a:p>
            <a:fld id="{E4E26D05-479D-4422-B093-BE692A69DDA7}" type="slidenum">
              <a:rPr lang="en-US"/>
              <a:pPr/>
              <a:t>87</a:t>
            </a:fld>
            <a:endParaRPr lang="en-US"/>
          </a:p>
        </p:txBody>
      </p:sp>
      <p:sp>
        <p:nvSpPr>
          <p:cNvPr id="6148" name="Rectangle 2"/>
          <p:cNvSpPr>
            <a:spLocks noGrp="1" noChangeArrowheads="1"/>
          </p:cNvSpPr>
          <p:nvPr>
            <p:ph type="title"/>
          </p:nvPr>
        </p:nvSpPr>
        <p:spPr>
          <a:xfrm>
            <a:off x="1809750" y="428625"/>
            <a:ext cx="4864100" cy="479425"/>
          </a:xfrm>
          <a:noFill/>
        </p:spPr>
        <p:txBody>
          <a:bodyPr wrap="none" lIns="63500" tIns="25400" rIns="63500" bIns="25400" anchor="t">
            <a:spAutoFit/>
          </a:bodyPr>
          <a:lstStyle/>
          <a:p>
            <a:pPr eaLnBrk="1" hangingPunct="1">
              <a:lnSpc>
                <a:spcPct val="87000"/>
              </a:lnSpc>
            </a:pPr>
            <a:r>
              <a:rPr lang="en-US" altLang="ko-KR" sz="3200" b="1">
                <a:solidFill>
                  <a:srgbClr val="FF0000"/>
                </a:solidFill>
                <a:ea typeface="굴림" pitchFamily="50" charset="-127"/>
              </a:rPr>
              <a:t>Timing And Control Unit</a:t>
            </a:r>
          </a:p>
        </p:txBody>
      </p:sp>
      <p:sp>
        <p:nvSpPr>
          <p:cNvPr id="6149" name="Rectangle 4"/>
          <p:cNvSpPr>
            <a:spLocks noGrp="1" noChangeArrowheads="1"/>
          </p:cNvSpPr>
          <p:nvPr>
            <p:ph type="body" idx="1"/>
          </p:nvPr>
        </p:nvSpPr>
        <p:spPr>
          <a:xfrm>
            <a:off x="752475" y="1123950"/>
            <a:ext cx="7762875" cy="4759325"/>
          </a:xfrm>
          <a:noFill/>
        </p:spPr>
        <p:txBody>
          <a:bodyPr/>
          <a:lstStyle/>
          <a:p>
            <a:pPr eaLnBrk="1" hangingPunct="1"/>
            <a:r>
              <a:rPr lang="en-US" altLang="ko-KR" sz="2400">
                <a:latin typeface="Times New Roman" pitchFamily="18" charset="0"/>
                <a:ea typeface="굴림" pitchFamily="50" charset="-127"/>
              </a:rPr>
              <a:t>Control unit (CU) of a processor translates from machine instructions to the control signals for the micro operations that implement them.</a:t>
            </a:r>
          </a:p>
          <a:p>
            <a:pPr eaLnBrk="1" hangingPunct="1"/>
            <a:r>
              <a:rPr lang="en-US" altLang="ko-KR" sz="2400">
                <a:latin typeface="Times New Roman" pitchFamily="18" charset="0"/>
                <a:ea typeface="굴림" pitchFamily="50" charset="-127"/>
              </a:rPr>
              <a:t>Timing for all registers in the basic computer is controlled by  a master clock.</a:t>
            </a:r>
          </a:p>
          <a:p>
            <a:pPr eaLnBrk="1" hangingPunct="1"/>
            <a:r>
              <a:rPr lang="en-US" altLang="ko-KR" sz="2400">
                <a:latin typeface="Times New Roman" pitchFamily="18" charset="0"/>
                <a:ea typeface="굴림" pitchFamily="50" charset="-127"/>
              </a:rPr>
              <a:t>Clock pulses donot change the state of a register unless the register is enabled by the control signal generated by CU.</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p:spPr>
        <p:txBody>
          <a:bodyPr/>
          <a:lstStyle/>
          <a:p>
            <a:r>
              <a:rPr lang="en-US"/>
              <a:t>Computer Architecture BCA203 by Ruby Dahiya</a:t>
            </a:r>
          </a:p>
        </p:txBody>
      </p:sp>
      <p:sp>
        <p:nvSpPr>
          <p:cNvPr id="7171" name="Slide Number Placeholder 5"/>
          <p:cNvSpPr>
            <a:spLocks noGrp="1"/>
          </p:cNvSpPr>
          <p:nvPr>
            <p:ph type="sldNum" sz="quarter" idx="12"/>
          </p:nvPr>
        </p:nvSpPr>
        <p:spPr>
          <a:noFill/>
        </p:spPr>
        <p:txBody>
          <a:bodyPr/>
          <a:lstStyle/>
          <a:p>
            <a:fld id="{545ABD0D-F2A1-4B12-A175-505B7BD046FE}" type="slidenum">
              <a:rPr lang="en-US"/>
              <a:pPr/>
              <a:t>88</a:t>
            </a:fld>
            <a:endParaRPr lang="en-US"/>
          </a:p>
        </p:txBody>
      </p:sp>
      <p:sp>
        <p:nvSpPr>
          <p:cNvPr id="7172" name="Rectangle 2"/>
          <p:cNvSpPr>
            <a:spLocks noGrp="1" noChangeArrowheads="1"/>
          </p:cNvSpPr>
          <p:nvPr>
            <p:ph type="title"/>
          </p:nvPr>
        </p:nvSpPr>
        <p:spPr>
          <a:xfrm>
            <a:off x="457200" y="274638"/>
            <a:ext cx="8229600" cy="731837"/>
          </a:xfrm>
          <a:noFill/>
        </p:spPr>
        <p:txBody>
          <a:bodyPr/>
          <a:lstStyle/>
          <a:p>
            <a:pPr eaLnBrk="1" hangingPunct="1"/>
            <a:r>
              <a:rPr lang="en-US" sz="3200" b="1">
                <a:solidFill>
                  <a:srgbClr val="FF0000"/>
                </a:solidFill>
              </a:rPr>
              <a:t>Types Of Control Unit</a:t>
            </a:r>
          </a:p>
        </p:txBody>
      </p:sp>
      <p:sp>
        <p:nvSpPr>
          <p:cNvPr id="7173" name="Rectangle 3"/>
          <p:cNvSpPr>
            <a:spLocks noGrp="1" noChangeArrowheads="1"/>
          </p:cNvSpPr>
          <p:nvPr>
            <p:ph type="body" idx="1"/>
          </p:nvPr>
        </p:nvSpPr>
        <p:spPr>
          <a:xfrm>
            <a:off x="457200" y="1143000"/>
            <a:ext cx="8229600" cy="4706938"/>
          </a:xfrm>
          <a:noFill/>
        </p:spPr>
        <p:txBody>
          <a:bodyPr/>
          <a:lstStyle/>
          <a:p>
            <a:pPr eaLnBrk="1" hangingPunct="1">
              <a:lnSpc>
                <a:spcPct val="80000"/>
              </a:lnSpc>
            </a:pPr>
            <a:r>
              <a:rPr lang="en-US" altLang="ko-KR" sz="2400">
                <a:latin typeface="Times New Roman" pitchFamily="18" charset="0"/>
                <a:ea typeface="굴림" pitchFamily="50" charset="-127"/>
              </a:rPr>
              <a:t>Control units are implemented in one of two ways:</a:t>
            </a:r>
          </a:p>
          <a:p>
            <a:pPr eaLnBrk="1" hangingPunct="1">
              <a:lnSpc>
                <a:spcPct val="80000"/>
              </a:lnSpc>
              <a:buFontTx/>
              <a:buNone/>
            </a:pPr>
            <a:r>
              <a:rPr lang="en-US" altLang="ko-KR" sz="2400" i="1">
                <a:solidFill>
                  <a:schemeClr val="tx2"/>
                </a:solidFill>
                <a:latin typeface="Times New Roman" pitchFamily="18" charset="0"/>
                <a:ea typeface="굴림" pitchFamily="50" charset="-127"/>
              </a:rPr>
              <a:t>	</a:t>
            </a:r>
            <a:r>
              <a:rPr lang="en-US" altLang="ko-KR" sz="2400">
                <a:solidFill>
                  <a:schemeClr val="tx2"/>
                </a:solidFill>
                <a:latin typeface="Times New Roman" pitchFamily="18" charset="0"/>
                <a:ea typeface="굴림" pitchFamily="50" charset="-127"/>
              </a:rPr>
              <a:t>1. </a:t>
            </a:r>
            <a:r>
              <a:rPr lang="en-US" altLang="ko-KR" sz="2400" i="1">
                <a:solidFill>
                  <a:schemeClr val="tx2"/>
                </a:solidFill>
                <a:latin typeface="Times New Roman" pitchFamily="18" charset="0"/>
                <a:ea typeface="굴림" pitchFamily="50" charset="-127"/>
              </a:rPr>
              <a:t>Hardwired</a:t>
            </a:r>
            <a:r>
              <a:rPr lang="en-US" altLang="ko-KR" sz="2400">
                <a:latin typeface="Times New Roman" pitchFamily="18" charset="0"/>
                <a:ea typeface="굴림" pitchFamily="50" charset="-127"/>
              </a:rPr>
              <a:t> Control Unit</a:t>
            </a:r>
          </a:p>
          <a:p>
            <a:pPr lvl="1" eaLnBrk="1" hangingPunct="1">
              <a:lnSpc>
                <a:spcPct val="80000"/>
              </a:lnSpc>
            </a:pPr>
            <a:r>
              <a:rPr lang="en-US" altLang="ko-KR" sz="2400">
                <a:latin typeface="Times New Roman" pitchFamily="18" charset="0"/>
                <a:ea typeface="굴림" pitchFamily="50" charset="-127"/>
              </a:rPr>
              <a:t>CU is made up of sequential and combinational circuits to generate the control signals.</a:t>
            </a:r>
          </a:p>
          <a:p>
            <a:pPr lvl="1" eaLnBrk="1" hangingPunct="1">
              <a:lnSpc>
                <a:spcPct val="80000"/>
              </a:lnSpc>
            </a:pPr>
            <a:r>
              <a:rPr lang="en-US" altLang="ko-KR" sz="2400">
                <a:latin typeface="Times New Roman" pitchFamily="18" charset="0"/>
                <a:ea typeface="굴림" pitchFamily="50" charset="-127"/>
              </a:rPr>
              <a:t>Advantage: Can be optimized to produce fast mode of operation.</a:t>
            </a:r>
          </a:p>
          <a:p>
            <a:pPr lvl="1" eaLnBrk="1" hangingPunct="1">
              <a:lnSpc>
                <a:spcPct val="80000"/>
              </a:lnSpc>
            </a:pPr>
            <a:r>
              <a:rPr lang="en-US" altLang="ko-KR" sz="2400">
                <a:latin typeface="Times New Roman" pitchFamily="18" charset="0"/>
                <a:ea typeface="굴림" pitchFamily="50" charset="-127"/>
              </a:rPr>
              <a:t>Disadvantage: Requires changes in wiring, if the designed has to be modified.</a:t>
            </a:r>
          </a:p>
          <a:p>
            <a:pPr eaLnBrk="1" hangingPunct="1">
              <a:lnSpc>
                <a:spcPct val="80000"/>
              </a:lnSpc>
              <a:buFontTx/>
              <a:buNone/>
            </a:pPr>
            <a:r>
              <a:rPr lang="en-US" altLang="ko-KR" sz="2400" i="1">
                <a:solidFill>
                  <a:schemeClr val="tx2"/>
                </a:solidFill>
                <a:latin typeface="Times New Roman" pitchFamily="18" charset="0"/>
                <a:ea typeface="굴림" pitchFamily="50" charset="-127"/>
              </a:rPr>
              <a:t>	</a:t>
            </a:r>
            <a:r>
              <a:rPr lang="en-US" altLang="ko-KR" sz="2400">
                <a:solidFill>
                  <a:schemeClr val="tx2"/>
                </a:solidFill>
                <a:latin typeface="Times New Roman" pitchFamily="18" charset="0"/>
                <a:ea typeface="굴림" pitchFamily="50" charset="-127"/>
              </a:rPr>
              <a:t>2. </a:t>
            </a:r>
            <a:r>
              <a:rPr lang="en-US" altLang="ko-KR" sz="2400" i="1">
                <a:solidFill>
                  <a:schemeClr val="tx2"/>
                </a:solidFill>
                <a:latin typeface="Times New Roman" pitchFamily="18" charset="0"/>
                <a:ea typeface="굴림" pitchFamily="50" charset="-127"/>
              </a:rPr>
              <a:t>Micro programmed</a:t>
            </a:r>
            <a:r>
              <a:rPr lang="en-US" altLang="ko-KR" sz="2400">
                <a:latin typeface="Times New Roman" pitchFamily="18" charset="0"/>
                <a:ea typeface="굴림" pitchFamily="50" charset="-127"/>
              </a:rPr>
              <a:t> Control Unit</a:t>
            </a:r>
          </a:p>
          <a:p>
            <a:pPr lvl="1" eaLnBrk="1" hangingPunct="1">
              <a:lnSpc>
                <a:spcPct val="80000"/>
              </a:lnSpc>
            </a:pPr>
            <a:r>
              <a:rPr lang="en-US" altLang="ko-KR" sz="2400">
                <a:latin typeface="Times New Roman" pitchFamily="18" charset="0"/>
                <a:ea typeface="굴림" pitchFamily="50" charset="-127"/>
              </a:rPr>
              <a:t>A control memory on the processor contains micro programs that activate the necessary control signals.</a:t>
            </a:r>
          </a:p>
          <a:p>
            <a:pPr lvl="1" eaLnBrk="1" hangingPunct="1">
              <a:lnSpc>
                <a:spcPct val="80000"/>
              </a:lnSpc>
            </a:pPr>
            <a:r>
              <a:rPr lang="en-US" altLang="ko-KR" sz="2400">
                <a:latin typeface="Times New Roman" pitchFamily="18" charset="0"/>
                <a:ea typeface="굴림" pitchFamily="50" charset="-127"/>
              </a:rPr>
              <a:t>Advantage: Any required changes can be done by updating the micro program.</a:t>
            </a:r>
          </a:p>
          <a:p>
            <a:pPr eaLnBrk="1" hangingPunct="1">
              <a:lnSpc>
                <a:spcPct val="80000"/>
              </a:lnSpc>
            </a:pPr>
            <a:endParaRPr lang="en-US" sz="24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p:spPr>
        <p:txBody>
          <a:bodyPr/>
          <a:lstStyle/>
          <a:p>
            <a:r>
              <a:rPr lang="en-US"/>
              <a:t>Computer Architecture BCA203 by Ruby Dahiya</a:t>
            </a:r>
          </a:p>
        </p:txBody>
      </p:sp>
      <p:sp>
        <p:nvSpPr>
          <p:cNvPr id="8195" name="Slide Number Placeholder 5"/>
          <p:cNvSpPr>
            <a:spLocks noGrp="1"/>
          </p:cNvSpPr>
          <p:nvPr>
            <p:ph type="sldNum" sz="quarter" idx="12"/>
          </p:nvPr>
        </p:nvSpPr>
        <p:spPr>
          <a:noFill/>
        </p:spPr>
        <p:txBody>
          <a:bodyPr/>
          <a:lstStyle/>
          <a:p>
            <a:fld id="{8BB3E000-3A62-4ADB-BE54-870B8AE51EC2}" type="slidenum">
              <a:rPr lang="en-US"/>
              <a:pPr/>
              <a:t>89</a:t>
            </a:fld>
            <a:endParaRPr lang="en-US"/>
          </a:p>
        </p:txBody>
      </p:sp>
      <p:sp>
        <p:nvSpPr>
          <p:cNvPr id="8196" name="Rectangle 2"/>
          <p:cNvSpPr>
            <a:spLocks noGrp="1" noChangeArrowheads="1"/>
          </p:cNvSpPr>
          <p:nvPr>
            <p:ph type="title"/>
          </p:nvPr>
        </p:nvSpPr>
        <p:spPr>
          <a:xfrm>
            <a:off x="417513" y="434975"/>
            <a:ext cx="7812087" cy="479425"/>
          </a:xfrm>
          <a:noFill/>
        </p:spPr>
        <p:txBody>
          <a:bodyPr lIns="63500" tIns="25400" rIns="63500" bIns="25400" anchor="t">
            <a:spAutoFit/>
          </a:bodyPr>
          <a:lstStyle/>
          <a:p>
            <a:pPr eaLnBrk="1" hangingPunct="1">
              <a:lnSpc>
                <a:spcPct val="87000"/>
              </a:lnSpc>
            </a:pPr>
            <a:r>
              <a:rPr lang="en-US" altLang="ko-KR" sz="3200" b="1">
                <a:solidFill>
                  <a:srgbClr val="FF0000"/>
                </a:solidFill>
                <a:ea typeface="굴림" pitchFamily="50" charset="-127"/>
              </a:rPr>
              <a:t>Hardwired Timing  And  Control Unit</a:t>
            </a:r>
          </a:p>
        </p:txBody>
      </p:sp>
      <p:sp>
        <p:nvSpPr>
          <p:cNvPr id="8197" name="Rectangle 3"/>
          <p:cNvSpPr>
            <a:spLocks noChangeArrowheads="1"/>
          </p:cNvSpPr>
          <p:nvPr/>
        </p:nvSpPr>
        <p:spPr bwMode="auto">
          <a:xfrm>
            <a:off x="457200" y="1165225"/>
            <a:ext cx="4691063" cy="365125"/>
          </a:xfrm>
          <a:prstGeom prst="rect">
            <a:avLst/>
          </a:prstGeom>
          <a:noFill/>
          <a:ln w="12700">
            <a:noFill/>
            <a:miter lim="800000"/>
            <a:headEnd/>
            <a:tailEnd/>
          </a:ln>
        </p:spPr>
        <p:txBody>
          <a:bodyPr wrap="none" lIns="63500" tIns="25400" rIns="63500" bIns="25400">
            <a:spAutoFit/>
          </a:bodyPr>
          <a:lstStyle/>
          <a:p>
            <a:pPr defTabSz="762000">
              <a:lnSpc>
                <a:spcPct val="85000"/>
              </a:lnSpc>
            </a:pPr>
            <a:r>
              <a:rPr kumimoji="1" lang="en-US" altLang="ko-KR" sz="2400" b="1">
                <a:ea typeface="굴림" pitchFamily="50" charset="-127"/>
              </a:rPr>
              <a:t>Control unit of Basic Computer</a:t>
            </a:r>
          </a:p>
        </p:txBody>
      </p:sp>
      <p:sp>
        <p:nvSpPr>
          <p:cNvPr id="8198" name="Rectangle 5"/>
          <p:cNvSpPr>
            <a:spLocks noChangeArrowheads="1"/>
          </p:cNvSpPr>
          <p:nvPr/>
        </p:nvSpPr>
        <p:spPr bwMode="auto">
          <a:xfrm>
            <a:off x="1984375" y="1973263"/>
            <a:ext cx="2970213" cy="176212"/>
          </a:xfrm>
          <a:prstGeom prst="rect">
            <a:avLst/>
          </a:prstGeom>
          <a:noFill/>
          <a:ln w="25400">
            <a:solidFill>
              <a:srgbClr val="000000"/>
            </a:solidFill>
            <a:miter lim="800000"/>
            <a:headEnd/>
            <a:tailEnd/>
          </a:ln>
        </p:spPr>
        <p:txBody>
          <a:bodyPr wrap="none" anchor="ctr"/>
          <a:lstStyle/>
          <a:p>
            <a:endParaRPr lang="en-US"/>
          </a:p>
        </p:txBody>
      </p:sp>
      <p:sp>
        <p:nvSpPr>
          <p:cNvPr id="8199" name="Rectangle 6"/>
          <p:cNvSpPr>
            <a:spLocks noChangeArrowheads="1"/>
          </p:cNvSpPr>
          <p:nvPr/>
        </p:nvSpPr>
        <p:spPr bwMode="auto">
          <a:xfrm>
            <a:off x="2524125" y="1752600"/>
            <a:ext cx="18669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Instruction register (IR)</a:t>
            </a:r>
          </a:p>
        </p:txBody>
      </p:sp>
      <p:sp>
        <p:nvSpPr>
          <p:cNvPr id="8200" name="Line 7"/>
          <p:cNvSpPr>
            <a:spLocks noChangeShapeType="1"/>
          </p:cNvSpPr>
          <p:nvPr/>
        </p:nvSpPr>
        <p:spPr bwMode="auto">
          <a:xfrm>
            <a:off x="2330450" y="1973263"/>
            <a:ext cx="0" cy="185737"/>
          </a:xfrm>
          <a:prstGeom prst="line">
            <a:avLst/>
          </a:prstGeom>
          <a:noFill/>
          <a:ln w="25400">
            <a:solidFill>
              <a:srgbClr val="000000"/>
            </a:solidFill>
            <a:round/>
            <a:headEnd/>
            <a:tailEnd/>
          </a:ln>
        </p:spPr>
        <p:txBody>
          <a:bodyPr wrap="none" anchor="ctr"/>
          <a:lstStyle/>
          <a:p>
            <a:endParaRPr lang="en-US"/>
          </a:p>
        </p:txBody>
      </p:sp>
      <p:sp>
        <p:nvSpPr>
          <p:cNvPr id="8201" name="Rectangle 8"/>
          <p:cNvSpPr>
            <a:spLocks noChangeArrowheads="1"/>
          </p:cNvSpPr>
          <p:nvPr/>
        </p:nvSpPr>
        <p:spPr bwMode="auto">
          <a:xfrm>
            <a:off x="1973263" y="1941513"/>
            <a:ext cx="34925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15</a:t>
            </a:r>
          </a:p>
        </p:txBody>
      </p:sp>
      <p:sp>
        <p:nvSpPr>
          <p:cNvPr id="8202" name="Rectangle 9"/>
          <p:cNvSpPr>
            <a:spLocks noChangeArrowheads="1"/>
          </p:cNvSpPr>
          <p:nvPr/>
        </p:nvSpPr>
        <p:spPr bwMode="auto">
          <a:xfrm>
            <a:off x="2446338" y="1936750"/>
            <a:ext cx="10287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14    13    12</a:t>
            </a:r>
          </a:p>
        </p:txBody>
      </p:sp>
      <p:sp>
        <p:nvSpPr>
          <p:cNvPr id="8203" name="Line 10"/>
          <p:cNvSpPr>
            <a:spLocks noChangeShapeType="1"/>
          </p:cNvSpPr>
          <p:nvPr/>
        </p:nvSpPr>
        <p:spPr bwMode="auto">
          <a:xfrm>
            <a:off x="3475038" y="1973263"/>
            <a:ext cx="0" cy="185737"/>
          </a:xfrm>
          <a:prstGeom prst="line">
            <a:avLst/>
          </a:prstGeom>
          <a:noFill/>
          <a:ln w="25400">
            <a:solidFill>
              <a:srgbClr val="000000"/>
            </a:solidFill>
            <a:round/>
            <a:headEnd/>
            <a:tailEnd/>
          </a:ln>
        </p:spPr>
        <p:txBody>
          <a:bodyPr wrap="none" anchor="ctr"/>
          <a:lstStyle/>
          <a:p>
            <a:endParaRPr lang="en-US"/>
          </a:p>
        </p:txBody>
      </p:sp>
      <p:sp>
        <p:nvSpPr>
          <p:cNvPr id="8204" name="Rectangle 11"/>
          <p:cNvSpPr>
            <a:spLocks noChangeArrowheads="1"/>
          </p:cNvSpPr>
          <p:nvPr/>
        </p:nvSpPr>
        <p:spPr bwMode="auto">
          <a:xfrm>
            <a:off x="3886200" y="1941513"/>
            <a:ext cx="5699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11 - 0</a:t>
            </a:r>
          </a:p>
        </p:txBody>
      </p:sp>
      <p:sp>
        <p:nvSpPr>
          <p:cNvPr id="8205" name="Rectangle 12"/>
          <p:cNvSpPr>
            <a:spLocks noChangeArrowheads="1"/>
          </p:cNvSpPr>
          <p:nvPr/>
        </p:nvSpPr>
        <p:spPr bwMode="auto">
          <a:xfrm>
            <a:off x="2413000" y="2711450"/>
            <a:ext cx="1258888" cy="542925"/>
          </a:xfrm>
          <a:prstGeom prst="rect">
            <a:avLst/>
          </a:prstGeom>
          <a:noFill/>
          <a:ln w="25400">
            <a:solidFill>
              <a:srgbClr val="000000"/>
            </a:solidFill>
            <a:miter lim="800000"/>
            <a:headEnd/>
            <a:tailEnd/>
          </a:ln>
        </p:spPr>
        <p:txBody>
          <a:bodyPr wrap="none" anchor="ctr"/>
          <a:lstStyle/>
          <a:p>
            <a:endParaRPr lang="en-US"/>
          </a:p>
        </p:txBody>
      </p:sp>
      <p:sp>
        <p:nvSpPr>
          <p:cNvPr id="8206" name="Rectangle 13"/>
          <p:cNvSpPr>
            <a:spLocks noChangeArrowheads="1"/>
          </p:cNvSpPr>
          <p:nvPr/>
        </p:nvSpPr>
        <p:spPr bwMode="auto">
          <a:xfrm>
            <a:off x="2752725" y="2757488"/>
            <a:ext cx="519113"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3 x 8</a:t>
            </a:r>
          </a:p>
          <a:p>
            <a:pPr defTabSz="762000" eaLnBrk="1">
              <a:lnSpc>
                <a:spcPct val="90000"/>
              </a:lnSpc>
            </a:pPr>
            <a:endParaRPr kumimoji="1" lang="en-US" altLang="ko-KR" sz="1200" b="1">
              <a:solidFill>
                <a:srgbClr val="000000"/>
              </a:solidFill>
              <a:ea typeface="굴림" pitchFamily="50" charset="-127"/>
            </a:endParaRPr>
          </a:p>
        </p:txBody>
      </p:sp>
      <p:sp>
        <p:nvSpPr>
          <p:cNvPr id="8207" name="Rectangle 14"/>
          <p:cNvSpPr>
            <a:spLocks noChangeArrowheads="1"/>
          </p:cNvSpPr>
          <p:nvPr/>
        </p:nvSpPr>
        <p:spPr bwMode="auto">
          <a:xfrm>
            <a:off x="2613025" y="2895600"/>
            <a:ext cx="773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decoder</a:t>
            </a:r>
          </a:p>
        </p:txBody>
      </p:sp>
      <p:sp>
        <p:nvSpPr>
          <p:cNvPr id="8208" name="Rectangle 15"/>
          <p:cNvSpPr>
            <a:spLocks noChangeArrowheads="1"/>
          </p:cNvSpPr>
          <p:nvPr/>
        </p:nvSpPr>
        <p:spPr bwMode="auto">
          <a:xfrm>
            <a:off x="2386013" y="3055938"/>
            <a:ext cx="12827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 7  6 5 4 3  2 1 0</a:t>
            </a:r>
          </a:p>
        </p:txBody>
      </p:sp>
      <p:sp>
        <p:nvSpPr>
          <p:cNvPr id="8209" name="Line 16"/>
          <p:cNvSpPr>
            <a:spLocks noChangeShapeType="1"/>
          </p:cNvSpPr>
          <p:nvPr/>
        </p:nvSpPr>
        <p:spPr bwMode="auto">
          <a:xfrm>
            <a:off x="2544763" y="3265488"/>
            <a:ext cx="0" cy="504825"/>
          </a:xfrm>
          <a:prstGeom prst="line">
            <a:avLst/>
          </a:prstGeom>
          <a:noFill/>
          <a:ln w="25400">
            <a:solidFill>
              <a:srgbClr val="000000"/>
            </a:solidFill>
            <a:round/>
            <a:headEnd/>
            <a:tailEnd/>
          </a:ln>
        </p:spPr>
        <p:txBody>
          <a:bodyPr wrap="none" anchor="ctr"/>
          <a:lstStyle/>
          <a:p>
            <a:endParaRPr lang="en-US"/>
          </a:p>
        </p:txBody>
      </p:sp>
      <p:sp>
        <p:nvSpPr>
          <p:cNvPr id="8210" name="Arc 17"/>
          <p:cNvSpPr>
            <a:spLocks/>
          </p:cNvSpPr>
          <p:nvPr/>
        </p:nvSpPr>
        <p:spPr bwMode="auto">
          <a:xfrm>
            <a:off x="2649538" y="3394075"/>
            <a:ext cx="95250" cy="95250"/>
          </a:xfrm>
          <a:custGeom>
            <a:avLst/>
            <a:gdLst>
              <a:gd name="T0" fmla="*/ 0 w 17255"/>
              <a:gd name="T1" fmla="*/ 8158 h 21600"/>
              <a:gd name="T2" fmla="*/ 95250 w 17255"/>
              <a:gd name="T3" fmla="*/ 7699 h 21600"/>
              <a:gd name="T4" fmla="*/ 48279 w 17255"/>
              <a:gd name="T5" fmla="*/ 9525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8211" name="Line 18"/>
          <p:cNvSpPr>
            <a:spLocks noChangeShapeType="1"/>
          </p:cNvSpPr>
          <p:nvPr/>
        </p:nvSpPr>
        <p:spPr bwMode="auto">
          <a:xfrm>
            <a:off x="2695575" y="3265488"/>
            <a:ext cx="0" cy="138112"/>
          </a:xfrm>
          <a:prstGeom prst="line">
            <a:avLst/>
          </a:prstGeom>
          <a:noFill/>
          <a:ln w="25400">
            <a:solidFill>
              <a:srgbClr val="000000"/>
            </a:solidFill>
            <a:round/>
            <a:headEnd/>
            <a:tailEnd/>
          </a:ln>
        </p:spPr>
        <p:txBody>
          <a:bodyPr wrap="none" anchor="ctr"/>
          <a:lstStyle/>
          <a:p>
            <a:endParaRPr lang="en-US"/>
          </a:p>
        </p:txBody>
      </p:sp>
      <p:sp>
        <p:nvSpPr>
          <p:cNvPr id="8212" name="Arc 19"/>
          <p:cNvSpPr>
            <a:spLocks/>
          </p:cNvSpPr>
          <p:nvPr/>
        </p:nvSpPr>
        <p:spPr bwMode="auto">
          <a:xfrm>
            <a:off x="2787650" y="3394075"/>
            <a:ext cx="95250" cy="95250"/>
          </a:xfrm>
          <a:custGeom>
            <a:avLst/>
            <a:gdLst>
              <a:gd name="T0" fmla="*/ 0 w 17255"/>
              <a:gd name="T1" fmla="*/ 8158 h 21600"/>
              <a:gd name="T2" fmla="*/ 95250 w 17255"/>
              <a:gd name="T3" fmla="*/ 7699 h 21600"/>
              <a:gd name="T4" fmla="*/ 48279 w 17255"/>
              <a:gd name="T5" fmla="*/ 9525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8213" name="Line 20"/>
          <p:cNvSpPr>
            <a:spLocks noChangeShapeType="1"/>
          </p:cNvSpPr>
          <p:nvPr/>
        </p:nvSpPr>
        <p:spPr bwMode="auto">
          <a:xfrm flipH="1">
            <a:off x="2833688" y="3265488"/>
            <a:ext cx="0" cy="142875"/>
          </a:xfrm>
          <a:prstGeom prst="line">
            <a:avLst/>
          </a:prstGeom>
          <a:noFill/>
          <a:ln w="25400">
            <a:solidFill>
              <a:srgbClr val="000000"/>
            </a:solidFill>
            <a:round/>
            <a:headEnd/>
            <a:tailEnd/>
          </a:ln>
        </p:spPr>
        <p:txBody>
          <a:bodyPr wrap="none" anchor="ctr"/>
          <a:lstStyle/>
          <a:p>
            <a:endParaRPr lang="en-US"/>
          </a:p>
        </p:txBody>
      </p:sp>
      <p:sp>
        <p:nvSpPr>
          <p:cNvPr id="8214" name="Arc 21"/>
          <p:cNvSpPr>
            <a:spLocks/>
          </p:cNvSpPr>
          <p:nvPr/>
        </p:nvSpPr>
        <p:spPr bwMode="auto">
          <a:xfrm>
            <a:off x="2924175" y="3394075"/>
            <a:ext cx="96838" cy="95250"/>
          </a:xfrm>
          <a:custGeom>
            <a:avLst/>
            <a:gdLst>
              <a:gd name="T0" fmla="*/ 0 w 17255"/>
              <a:gd name="T1" fmla="*/ 8158 h 21600"/>
              <a:gd name="T2" fmla="*/ 96838 w 17255"/>
              <a:gd name="T3" fmla="*/ 7699 h 21600"/>
              <a:gd name="T4" fmla="*/ 49084 w 17255"/>
              <a:gd name="T5" fmla="*/ 9525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8215" name="Line 22"/>
          <p:cNvSpPr>
            <a:spLocks noChangeShapeType="1"/>
          </p:cNvSpPr>
          <p:nvPr/>
        </p:nvSpPr>
        <p:spPr bwMode="auto">
          <a:xfrm>
            <a:off x="2971800" y="3265488"/>
            <a:ext cx="0" cy="149225"/>
          </a:xfrm>
          <a:prstGeom prst="line">
            <a:avLst/>
          </a:prstGeom>
          <a:noFill/>
          <a:ln w="25400">
            <a:solidFill>
              <a:srgbClr val="000000"/>
            </a:solidFill>
            <a:round/>
            <a:headEnd/>
            <a:tailEnd/>
          </a:ln>
        </p:spPr>
        <p:txBody>
          <a:bodyPr wrap="none" anchor="ctr"/>
          <a:lstStyle/>
          <a:p>
            <a:endParaRPr lang="en-US"/>
          </a:p>
        </p:txBody>
      </p:sp>
      <p:sp>
        <p:nvSpPr>
          <p:cNvPr id="8216" name="Arc 23"/>
          <p:cNvSpPr>
            <a:spLocks/>
          </p:cNvSpPr>
          <p:nvPr/>
        </p:nvSpPr>
        <p:spPr bwMode="auto">
          <a:xfrm>
            <a:off x="3076575" y="3394075"/>
            <a:ext cx="95250" cy="95250"/>
          </a:xfrm>
          <a:custGeom>
            <a:avLst/>
            <a:gdLst>
              <a:gd name="T0" fmla="*/ 0 w 17255"/>
              <a:gd name="T1" fmla="*/ 8158 h 21600"/>
              <a:gd name="T2" fmla="*/ 95250 w 17255"/>
              <a:gd name="T3" fmla="*/ 7699 h 21600"/>
              <a:gd name="T4" fmla="*/ 48279 w 17255"/>
              <a:gd name="T5" fmla="*/ 9525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8217" name="Line 24"/>
          <p:cNvSpPr>
            <a:spLocks noChangeShapeType="1"/>
          </p:cNvSpPr>
          <p:nvPr/>
        </p:nvSpPr>
        <p:spPr bwMode="auto">
          <a:xfrm>
            <a:off x="3124200" y="3265488"/>
            <a:ext cx="0" cy="149225"/>
          </a:xfrm>
          <a:prstGeom prst="line">
            <a:avLst/>
          </a:prstGeom>
          <a:noFill/>
          <a:ln w="25400">
            <a:solidFill>
              <a:srgbClr val="000000"/>
            </a:solidFill>
            <a:round/>
            <a:headEnd/>
            <a:tailEnd/>
          </a:ln>
        </p:spPr>
        <p:txBody>
          <a:bodyPr wrap="none" anchor="ctr"/>
          <a:lstStyle/>
          <a:p>
            <a:endParaRPr lang="en-US"/>
          </a:p>
        </p:txBody>
      </p:sp>
      <p:sp>
        <p:nvSpPr>
          <p:cNvPr id="8218" name="Arc 25"/>
          <p:cNvSpPr>
            <a:spLocks/>
          </p:cNvSpPr>
          <p:nvPr/>
        </p:nvSpPr>
        <p:spPr bwMode="auto">
          <a:xfrm>
            <a:off x="3214688" y="3394075"/>
            <a:ext cx="96837" cy="95250"/>
          </a:xfrm>
          <a:custGeom>
            <a:avLst/>
            <a:gdLst>
              <a:gd name="T0" fmla="*/ 0 w 17255"/>
              <a:gd name="T1" fmla="*/ 8158 h 21600"/>
              <a:gd name="T2" fmla="*/ 96837 w 17255"/>
              <a:gd name="T3" fmla="*/ 7699 h 21600"/>
              <a:gd name="T4" fmla="*/ 49084 w 17255"/>
              <a:gd name="T5" fmla="*/ 9525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8219" name="Line 26"/>
          <p:cNvSpPr>
            <a:spLocks noChangeShapeType="1"/>
          </p:cNvSpPr>
          <p:nvPr/>
        </p:nvSpPr>
        <p:spPr bwMode="auto">
          <a:xfrm>
            <a:off x="3255963" y="3260725"/>
            <a:ext cx="0" cy="153988"/>
          </a:xfrm>
          <a:prstGeom prst="line">
            <a:avLst/>
          </a:prstGeom>
          <a:noFill/>
          <a:ln w="25400">
            <a:solidFill>
              <a:srgbClr val="000000"/>
            </a:solidFill>
            <a:round/>
            <a:headEnd/>
            <a:tailEnd/>
          </a:ln>
        </p:spPr>
        <p:txBody>
          <a:bodyPr wrap="none" anchor="ctr"/>
          <a:lstStyle/>
          <a:p>
            <a:endParaRPr lang="en-US"/>
          </a:p>
        </p:txBody>
      </p:sp>
      <p:sp>
        <p:nvSpPr>
          <p:cNvPr id="8220" name="Arc 27"/>
          <p:cNvSpPr>
            <a:spLocks/>
          </p:cNvSpPr>
          <p:nvPr/>
        </p:nvSpPr>
        <p:spPr bwMode="auto">
          <a:xfrm>
            <a:off x="3352800" y="3394075"/>
            <a:ext cx="95250" cy="95250"/>
          </a:xfrm>
          <a:custGeom>
            <a:avLst/>
            <a:gdLst>
              <a:gd name="T0" fmla="*/ 0 w 17255"/>
              <a:gd name="T1" fmla="*/ 8158 h 21600"/>
              <a:gd name="T2" fmla="*/ 95250 w 17255"/>
              <a:gd name="T3" fmla="*/ 7699 h 21600"/>
              <a:gd name="T4" fmla="*/ 48279 w 17255"/>
              <a:gd name="T5" fmla="*/ 9525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8221" name="Line 28"/>
          <p:cNvSpPr>
            <a:spLocks noChangeShapeType="1"/>
          </p:cNvSpPr>
          <p:nvPr/>
        </p:nvSpPr>
        <p:spPr bwMode="auto">
          <a:xfrm>
            <a:off x="3400425" y="3265488"/>
            <a:ext cx="0" cy="149225"/>
          </a:xfrm>
          <a:prstGeom prst="line">
            <a:avLst/>
          </a:prstGeom>
          <a:noFill/>
          <a:ln w="25400">
            <a:solidFill>
              <a:srgbClr val="000000"/>
            </a:solidFill>
            <a:round/>
            <a:headEnd/>
            <a:tailEnd/>
          </a:ln>
        </p:spPr>
        <p:txBody>
          <a:bodyPr wrap="none" anchor="ctr"/>
          <a:lstStyle/>
          <a:p>
            <a:endParaRPr lang="en-US"/>
          </a:p>
        </p:txBody>
      </p:sp>
      <p:sp>
        <p:nvSpPr>
          <p:cNvPr id="8222" name="Line 29"/>
          <p:cNvSpPr>
            <a:spLocks noChangeShapeType="1"/>
          </p:cNvSpPr>
          <p:nvPr/>
        </p:nvSpPr>
        <p:spPr bwMode="auto">
          <a:xfrm flipH="1">
            <a:off x="3544888" y="3254375"/>
            <a:ext cx="0" cy="244475"/>
          </a:xfrm>
          <a:prstGeom prst="line">
            <a:avLst/>
          </a:prstGeom>
          <a:noFill/>
          <a:ln w="25400">
            <a:solidFill>
              <a:srgbClr val="000000"/>
            </a:solidFill>
            <a:round/>
            <a:headEnd/>
            <a:tailEnd/>
          </a:ln>
        </p:spPr>
        <p:txBody>
          <a:bodyPr wrap="none" anchor="ctr"/>
          <a:lstStyle/>
          <a:p>
            <a:endParaRPr lang="en-US"/>
          </a:p>
        </p:txBody>
      </p:sp>
      <p:sp>
        <p:nvSpPr>
          <p:cNvPr id="8223" name="Arc 30"/>
          <p:cNvSpPr>
            <a:spLocks/>
          </p:cNvSpPr>
          <p:nvPr/>
        </p:nvSpPr>
        <p:spPr bwMode="auto">
          <a:xfrm>
            <a:off x="2573338" y="2601913"/>
            <a:ext cx="95250" cy="95250"/>
          </a:xfrm>
          <a:custGeom>
            <a:avLst/>
            <a:gdLst>
              <a:gd name="T0" fmla="*/ 0 w 17255"/>
              <a:gd name="T1" fmla="*/ 8158 h 21600"/>
              <a:gd name="T2" fmla="*/ 95250 w 17255"/>
              <a:gd name="T3" fmla="*/ 7699 h 21600"/>
              <a:gd name="T4" fmla="*/ 48279 w 17255"/>
              <a:gd name="T5" fmla="*/ 9525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8224" name="Line 31"/>
          <p:cNvSpPr>
            <a:spLocks noChangeShapeType="1"/>
          </p:cNvSpPr>
          <p:nvPr/>
        </p:nvSpPr>
        <p:spPr bwMode="auto">
          <a:xfrm>
            <a:off x="2620963" y="2154238"/>
            <a:ext cx="0" cy="457200"/>
          </a:xfrm>
          <a:prstGeom prst="line">
            <a:avLst/>
          </a:prstGeom>
          <a:noFill/>
          <a:ln w="25400">
            <a:solidFill>
              <a:srgbClr val="000000"/>
            </a:solidFill>
            <a:round/>
            <a:headEnd/>
            <a:tailEnd/>
          </a:ln>
        </p:spPr>
        <p:txBody>
          <a:bodyPr wrap="none" anchor="ctr"/>
          <a:lstStyle/>
          <a:p>
            <a:endParaRPr lang="en-US"/>
          </a:p>
        </p:txBody>
      </p:sp>
      <p:sp>
        <p:nvSpPr>
          <p:cNvPr id="8225" name="Arc 32"/>
          <p:cNvSpPr>
            <a:spLocks/>
          </p:cNvSpPr>
          <p:nvPr/>
        </p:nvSpPr>
        <p:spPr bwMode="auto">
          <a:xfrm>
            <a:off x="2924175" y="2601913"/>
            <a:ext cx="96838" cy="95250"/>
          </a:xfrm>
          <a:custGeom>
            <a:avLst/>
            <a:gdLst>
              <a:gd name="T0" fmla="*/ 0 w 17255"/>
              <a:gd name="T1" fmla="*/ 8158 h 21600"/>
              <a:gd name="T2" fmla="*/ 96838 w 17255"/>
              <a:gd name="T3" fmla="*/ 7699 h 21600"/>
              <a:gd name="T4" fmla="*/ 49084 w 17255"/>
              <a:gd name="T5" fmla="*/ 9525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8226" name="Line 33"/>
          <p:cNvSpPr>
            <a:spLocks noChangeShapeType="1"/>
          </p:cNvSpPr>
          <p:nvPr/>
        </p:nvSpPr>
        <p:spPr bwMode="auto">
          <a:xfrm>
            <a:off x="2971800" y="2139950"/>
            <a:ext cx="0" cy="471488"/>
          </a:xfrm>
          <a:prstGeom prst="line">
            <a:avLst/>
          </a:prstGeom>
          <a:noFill/>
          <a:ln w="25400">
            <a:solidFill>
              <a:srgbClr val="000000"/>
            </a:solidFill>
            <a:round/>
            <a:headEnd/>
            <a:tailEnd/>
          </a:ln>
        </p:spPr>
        <p:txBody>
          <a:bodyPr wrap="none" anchor="ctr"/>
          <a:lstStyle/>
          <a:p>
            <a:endParaRPr lang="en-US"/>
          </a:p>
        </p:txBody>
      </p:sp>
      <p:sp>
        <p:nvSpPr>
          <p:cNvPr id="8227" name="Arc 34"/>
          <p:cNvSpPr>
            <a:spLocks/>
          </p:cNvSpPr>
          <p:nvPr/>
        </p:nvSpPr>
        <p:spPr bwMode="auto">
          <a:xfrm>
            <a:off x="3290888" y="2601913"/>
            <a:ext cx="95250" cy="95250"/>
          </a:xfrm>
          <a:custGeom>
            <a:avLst/>
            <a:gdLst>
              <a:gd name="T0" fmla="*/ 0 w 17255"/>
              <a:gd name="T1" fmla="*/ 8158 h 21600"/>
              <a:gd name="T2" fmla="*/ 95250 w 17255"/>
              <a:gd name="T3" fmla="*/ 7699 h 21600"/>
              <a:gd name="T4" fmla="*/ 48279 w 17255"/>
              <a:gd name="T5" fmla="*/ 9525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8228" name="Line 35"/>
          <p:cNvSpPr>
            <a:spLocks noChangeShapeType="1"/>
          </p:cNvSpPr>
          <p:nvPr/>
        </p:nvSpPr>
        <p:spPr bwMode="auto">
          <a:xfrm>
            <a:off x="3336925" y="2154238"/>
            <a:ext cx="0" cy="447675"/>
          </a:xfrm>
          <a:prstGeom prst="line">
            <a:avLst/>
          </a:prstGeom>
          <a:noFill/>
          <a:ln w="25400">
            <a:solidFill>
              <a:srgbClr val="000000"/>
            </a:solidFill>
            <a:round/>
            <a:headEnd/>
            <a:tailEnd/>
          </a:ln>
        </p:spPr>
        <p:txBody>
          <a:bodyPr wrap="none" anchor="ctr"/>
          <a:lstStyle/>
          <a:p>
            <a:endParaRPr lang="en-US"/>
          </a:p>
        </p:txBody>
      </p:sp>
      <p:sp>
        <p:nvSpPr>
          <p:cNvPr id="8229" name="Rectangle 36"/>
          <p:cNvSpPr>
            <a:spLocks noChangeArrowheads="1"/>
          </p:cNvSpPr>
          <p:nvPr/>
        </p:nvSpPr>
        <p:spPr bwMode="auto">
          <a:xfrm>
            <a:off x="4903788" y="2828925"/>
            <a:ext cx="1258887" cy="1881188"/>
          </a:xfrm>
          <a:prstGeom prst="rect">
            <a:avLst/>
          </a:prstGeom>
          <a:noFill/>
          <a:ln w="25400">
            <a:solidFill>
              <a:srgbClr val="000000"/>
            </a:solidFill>
            <a:miter lim="800000"/>
            <a:headEnd/>
            <a:tailEnd/>
          </a:ln>
        </p:spPr>
        <p:txBody>
          <a:bodyPr wrap="none" anchor="ctr"/>
          <a:lstStyle/>
          <a:p>
            <a:endParaRPr lang="en-US"/>
          </a:p>
        </p:txBody>
      </p:sp>
      <p:sp>
        <p:nvSpPr>
          <p:cNvPr id="8230" name="Rectangle 37"/>
          <p:cNvSpPr>
            <a:spLocks noChangeArrowheads="1"/>
          </p:cNvSpPr>
          <p:nvPr/>
        </p:nvSpPr>
        <p:spPr bwMode="auto">
          <a:xfrm>
            <a:off x="2041525" y="3443288"/>
            <a:ext cx="177800" cy="195262"/>
          </a:xfrm>
          <a:prstGeom prst="rect">
            <a:avLst/>
          </a:prstGeom>
          <a:noFill/>
          <a:ln w="25400">
            <a:solidFill>
              <a:srgbClr val="000000"/>
            </a:solidFill>
            <a:miter lim="800000"/>
            <a:headEnd/>
            <a:tailEnd/>
          </a:ln>
        </p:spPr>
        <p:txBody>
          <a:bodyPr wrap="none" anchor="ctr"/>
          <a:lstStyle/>
          <a:p>
            <a:endParaRPr lang="en-US"/>
          </a:p>
        </p:txBody>
      </p:sp>
      <p:sp>
        <p:nvSpPr>
          <p:cNvPr id="8231" name="Rectangle 38"/>
          <p:cNvSpPr>
            <a:spLocks noChangeArrowheads="1"/>
          </p:cNvSpPr>
          <p:nvPr/>
        </p:nvSpPr>
        <p:spPr bwMode="auto">
          <a:xfrm>
            <a:off x="2020888" y="3430588"/>
            <a:ext cx="22383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a:t>
            </a:r>
          </a:p>
        </p:txBody>
      </p:sp>
      <p:sp>
        <p:nvSpPr>
          <p:cNvPr id="8232" name="Arc 39"/>
          <p:cNvSpPr>
            <a:spLocks/>
          </p:cNvSpPr>
          <p:nvPr/>
        </p:nvSpPr>
        <p:spPr bwMode="auto">
          <a:xfrm>
            <a:off x="2070100" y="3335338"/>
            <a:ext cx="95250" cy="95250"/>
          </a:xfrm>
          <a:custGeom>
            <a:avLst/>
            <a:gdLst>
              <a:gd name="T0" fmla="*/ 0 w 17255"/>
              <a:gd name="T1" fmla="*/ 8158 h 21600"/>
              <a:gd name="T2" fmla="*/ 95250 w 17255"/>
              <a:gd name="T3" fmla="*/ 7699 h 21600"/>
              <a:gd name="T4" fmla="*/ 48279 w 17255"/>
              <a:gd name="T5" fmla="*/ 9525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8233" name="Line 40"/>
          <p:cNvSpPr>
            <a:spLocks noChangeShapeType="1"/>
          </p:cNvSpPr>
          <p:nvPr/>
        </p:nvSpPr>
        <p:spPr bwMode="auto">
          <a:xfrm>
            <a:off x="2108200" y="2154238"/>
            <a:ext cx="0" cy="1219200"/>
          </a:xfrm>
          <a:prstGeom prst="line">
            <a:avLst/>
          </a:prstGeom>
          <a:noFill/>
          <a:ln w="25400">
            <a:solidFill>
              <a:srgbClr val="000000"/>
            </a:solidFill>
            <a:round/>
            <a:headEnd/>
            <a:tailEnd/>
          </a:ln>
        </p:spPr>
        <p:txBody>
          <a:bodyPr wrap="none" anchor="ctr"/>
          <a:lstStyle/>
          <a:p>
            <a:endParaRPr lang="en-US"/>
          </a:p>
        </p:txBody>
      </p:sp>
      <p:sp>
        <p:nvSpPr>
          <p:cNvPr id="8234" name="Arc 41"/>
          <p:cNvSpPr>
            <a:spLocks/>
          </p:cNvSpPr>
          <p:nvPr/>
        </p:nvSpPr>
        <p:spPr bwMode="auto">
          <a:xfrm>
            <a:off x="4779963" y="3451225"/>
            <a:ext cx="119062" cy="76200"/>
          </a:xfrm>
          <a:custGeom>
            <a:avLst/>
            <a:gdLst>
              <a:gd name="T0" fmla="*/ 9624 w 21600"/>
              <a:gd name="T1" fmla="*/ 76200 h 17255"/>
              <a:gd name="T2" fmla="*/ 10197 w 21600"/>
              <a:gd name="T3" fmla="*/ 0 h 17255"/>
              <a:gd name="T4" fmla="*/ 119062 w 21600"/>
              <a:gd name="T5" fmla="*/ 38623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8235" name="Line 42"/>
          <p:cNvSpPr>
            <a:spLocks noChangeShapeType="1"/>
          </p:cNvSpPr>
          <p:nvPr/>
        </p:nvSpPr>
        <p:spPr bwMode="auto">
          <a:xfrm>
            <a:off x="3557588" y="3498850"/>
            <a:ext cx="1220787" cy="0"/>
          </a:xfrm>
          <a:prstGeom prst="line">
            <a:avLst/>
          </a:prstGeom>
          <a:noFill/>
          <a:ln w="25400">
            <a:solidFill>
              <a:srgbClr val="000000"/>
            </a:solidFill>
            <a:round/>
            <a:headEnd/>
            <a:tailEnd/>
          </a:ln>
        </p:spPr>
        <p:txBody>
          <a:bodyPr wrap="none" anchor="ctr"/>
          <a:lstStyle/>
          <a:p>
            <a:endParaRPr lang="en-US"/>
          </a:p>
        </p:txBody>
      </p:sp>
      <p:sp>
        <p:nvSpPr>
          <p:cNvPr id="8236" name="Arc 43"/>
          <p:cNvSpPr>
            <a:spLocks/>
          </p:cNvSpPr>
          <p:nvPr/>
        </p:nvSpPr>
        <p:spPr bwMode="auto">
          <a:xfrm>
            <a:off x="4779963" y="3729038"/>
            <a:ext cx="119062" cy="74612"/>
          </a:xfrm>
          <a:custGeom>
            <a:avLst/>
            <a:gdLst>
              <a:gd name="T0" fmla="*/ 9624 w 21600"/>
              <a:gd name="T1" fmla="*/ 74612 h 17255"/>
              <a:gd name="T2" fmla="*/ 10197 w 21600"/>
              <a:gd name="T3" fmla="*/ 0 h 17255"/>
              <a:gd name="T4" fmla="*/ 119062 w 21600"/>
              <a:gd name="T5" fmla="*/ 37818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8237" name="Line 44"/>
          <p:cNvSpPr>
            <a:spLocks noChangeShapeType="1"/>
          </p:cNvSpPr>
          <p:nvPr/>
        </p:nvSpPr>
        <p:spPr bwMode="auto">
          <a:xfrm>
            <a:off x="2551113" y="3775075"/>
            <a:ext cx="2227262" cy="0"/>
          </a:xfrm>
          <a:prstGeom prst="line">
            <a:avLst/>
          </a:prstGeom>
          <a:noFill/>
          <a:ln w="25400">
            <a:solidFill>
              <a:srgbClr val="000000"/>
            </a:solidFill>
            <a:round/>
            <a:headEnd/>
            <a:tailEnd/>
          </a:ln>
        </p:spPr>
        <p:txBody>
          <a:bodyPr wrap="none" anchor="ctr"/>
          <a:lstStyle/>
          <a:p>
            <a:endParaRPr lang="en-US"/>
          </a:p>
        </p:txBody>
      </p:sp>
      <p:sp>
        <p:nvSpPr>
          <p:cNvPr id="8238" name="Arc 45"/>
          <p:cNvSpPr>
            <a:spLocks/>
          </p:cNvSpPr>
          <p:nvPr/>
        </p:nvSpPr>
        <p:spPr bwMode="auto">
          <a:xfrm>
            <a:off x="4779963" y="3956050"/>
            <a:ext cx="119062" cy="74613"/>
          </a:xfrm>
          <a:custGeom>
            <a:avLst/>
            <a:gdLst>
              <a:gd name="T0" fmla="*/ 9624 w 21600"/>
              <a:gd name="T1" fmla="*/ 74613 h 17255"/>
              <a:gd name="T2" fmla="*/ 10197 w 21600"/>
              <a:gd name="T3" fmla="*/ 0 h 17255"/>
              <a:gd name="T4" fmla="*/ 119062 w 21600"/>
              <a:gd name="T5" fmla="*/ 37819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8239" name="Line 46"/>
          <p:cNvSpPr>
            <a:spLocks noChangeShapeType="1"/>
          </p:cNvSpPr>
          <p:nvPr/>
        </p:nvSpPr>
        <p:spPr bwMode="auto">
          <a:xfrm>
            <a:off x="2117725" y="4002088"/>
            <a:ext cx="2660650" cy="0"/>
          </a:xfrm>
          <a:prstGeom prst="line">
            <a:avLst/>
          </a:prstGeom>
          <a:noFill/>
          <a:ln w="25400">
            <a:solidFill>
              <a:srgbClr val="000000"/>
            </a:solidFill>
            <a:round/>
            <a:headEnd/>
            <a:tailEnd/>
          </a:ln>
        </p:spPr>
        <p:txBody>
          <a:bodyPr wrap="none" anchor="ctr"/>
          <a:lstStyle/>
          <a:p>
            <a:endParaRPr lang="en-US"/>
          </a:p>
        </p:txBody>
      </p:sp>
      <p:sp>
        <p:nvSpPr>
          <p:cNvPr id="8240" name="Rectangle 47"/>
          <p:cNvSpPr>
            <a:spLocks noChangeArrowheads="1"/>
          </p:cNvSpPr>
          <p:nvPr/>
        </p:nvSpPr>
        <p:spPr bwMode="auto">
          <a:xfrm>
            <a:off x="4021138" y="3243263"/>
            <a:ext cx="2905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a:t>
            </a:r>
          </a:p>
        </p:txBody>
      </p:sp>
      <p:sp>
        <p:nvSpPr>
          <p:cNvPr id="8241" name="Rectangle 48"/>
          <p:cNvSpPr>
            <a:spLocks noChangeArrowheads="1"/>
          </p:cNvSpPr>
          <p:nvPr/>
        </p:nvSpPr>
        <p:spPr bwMode="auto">
          <a:xfrm>
            <a:off x="4141788" y="3292475"/>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0</a:t>
            </a:r>
          </a:p>
        </p:txBody>
      </p:sp>
      <p:sp>
        <p:nvSpPr>
          <p:cNvPr id="8242" name="Arc 49"/>
          <p:cNvSpPr>
            <a:spLocks/>
          </p:cNvSpPr>
          <p:nvPr/>
        </p:nvSpPr>
        <p:spPr bwMode="auto">
          <a:xfrm>
            <a:off x="4779963" y="4173538"/>
            <a:ext cx="119062" cy="76200"/>
          </a:xfrm>
          <a:custGeom>
            <a:avLst/>
            <a:gdLst>
              <a:gd name="T0" fmla="*/ 9624 w 21600"/>
              <a:gd name="T1" fmla="*/ 76200 h 17255"/>
              <a:gd name="T2" fmla="*/ 10197 w 21600"/>
              <a:gd name="T3" fmla="*/ 0 h 17255"/>
              <a:gd name="T4" fmla="*/ 119062 w 21600"/>
              <a:gd name="T5" fmla="*/ 38623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8243" name="Line 50"/>
          <p:cNvSpPr>
            <a:spLocks noChangeShapeType="1"/>
          </p:cNvSpPr>
          <p:nvPr/>
        </p:nvSpPr>
        <p:spPr bwMode="auto">
          <a:xfrm>
            <a:off x="2551113" y="4221163"/>
            <a:ext cx="2227262" cy="0"/>
          </a:xfrm>
          <a:prstGeom prst="line">
            <a:avLst/>
          </a:prstGeom>
          <a:noFill/>
          <a:ln w="25400">
            <a:solidFill>
              <a:srgbClr val="000000"/>
            </a:solidFill>
            <a:round/>
            <a:headEnd/>
            <a:tailEnd/>
          </a:ln>
        </p:spPr>
        <p:txBody>
          <a:bodyPr wrap="none" anchor="ctr"/>
          <a:lstStyle/>
          <a:p>
            <a:endParaRPr lang="en-US"/>
          </a:p>
        </p:txBody>
      </p:sp>
      <p:sp>
        <p:nvSpPr>
          <p:cNvPr id="8244" name="Line 51"/>
          <p:cNvSpPr>
            <a:spLocks noChangeShapeType="1"/>
          </p:cNvSpPr>
          <p:nvPr/>
        </p:nvSpPr>
        <p:spPr bwMode="auto">
          <a:xfrm flipH="1">
            <a:off x="2544763" y="4225925"/>
            <a:ext cx="0" cy="500063"/>
          </a:xfrm>
          <a:prstGeom prst="line">
            <a:avLst/>
          </a:prstGeom>
          <a:noFill/>
          <a:ln w="25400">
            <a:solidFill>
              <a:srgbClr val="000000"/>
            </a:solidFill>
            <a:round/>
            <a:headEnd/>
            <a:tailEnd/>
          </a:ln>
        </p:spPr>
        <p:txBody>
          <a:bodyPr wrap="none" anchor="ctr"/>
          <a:lstStyle/>
          <a:p>
            <a:endParaRPr lang="en-US"/>
          </a:p>
        </p:txBody>
      </p:sp>
      <p:sp>
        <p:nvSpPr>
          <p:cNvPr id="8245" name="Arc 52"/>
          <p:cNvSpPr>
            <a:spLocks/>
          </p:cNvSpPr>
          <p:nvPr/>
        </p:nvSpPr>
        <p:spPr bwMode="auto">
          <a:xfrm>
            <a:off x="4779963" y="4459288"/>
            <a:ext cx="119062" cy="77787"/>
          </a:xfrm>
          <a:custGeom>
            <a:avLst/>
            <a:gdLst>
              <a:gd name="T0" fmla="*/ 9624 w 21600"/>
              <a:gd name="T1" fmla="*/ 77787 h 17255"/>
              <a:gd name="T2" fmla="*/ 10197 w 21600"/>
              <a:gd name="T3" fmla="*/ 0 h 17255"/>
              <a:gd name="T4" fmla="*/ 119062 w 21600"/>
              <a:gd name="T5" fmla="*/ 39428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8246" name="Line 53"/>
          <p:cNvSpPr>
            <a:spLocks noChangeShapeType="1"/>
          </p:cNvSpPr>
          <p:nvPr/>
        </p:nvSpPr>
        <p:spPr bwMode="auto">
          <a:xfrm>
            <a:off x="3771900" y="4508500"/>
            <a:ext cx="1006475" cy="0"/>
          </a:xfrm>
          <a:prstGeom prst="line">
            <a:avLst/>
          </a:prstGeom>
          <a:noFill/>
          <a:ln w="25400">
            <a:solidFill>
              <a:srgbClr val="000000"/>
            </a:solidFill>
            <a:round/>
            <a:headEnd/>
            <a:tailEnd/>
          </a:ln>
        </p:spPr>
        <p:txBody>
          <a:bodyPr wrap="none" anchor="ctr"/>
          <a:lstStyle/>
          <a:p>
            <a:endParaRPr lang="en-US"/>
          </a:p>
        </p:txBody>
      </p:sp>
      <p:sp>
        <p:nvSpPr>
          <p:cNvPr id="8247" name="Line 54"/>
          <p:cNvSpPr>
            <a:spLocks noChangeShapeType="1"/>
          </p:cNvSpPr>
          <p:nvPr/>
        </p:nvSpPr>
        <p:spPr bwMode="auto">
          <a:xfrm>
            <a:off x="3765550" y="4508500"/>
            <a:ext cx="0" cy="217488"/>
          </a:xfrm>
          <a:prstGeom prst="line">
            <a:avLst/>
          </a:prstGeom>
          <a:noFill/>
          <a:ln w="25400">
            <a:solidFill>
              <a:srgbClr val="000000"/>
            </a:solidFill>
            <a:round/>
            <a:headEnd/>
            <a:tailEnd/>
          </a:ln>
        </p:spPr>
        <p:txBody>
          <a:bodyPr wrap="none" anchor="ctr"/>
          <a:lstStyle/>
          <a:p>
            <a:endParaRPr lang="en-US"/>
          </a:p>
        </p:txBody>
      </p:sp>
      <p:sp>
        <p:nvSpPr>
          <p:cNvPr id="8248" name="Rectangle 55"/>
          <p:cNvSpPr>
            <a:spLocks noChangeArrowheads="1"/>
          </p:cNvSpPr>
          <p:nvPr/>
        </p:nvSpPr>
        <p:spPr bwMode="auto">
          <a:xfrm>
            <a:off x="2413000" y="4729163"/>
            <a:ext cx="1546225" cy="546100"/>
          </a:xfrm>
          <a:prstGeom prst="rect">
            <a:avLst/>
          </a:prstGeom>
          <a:noFill/>
          <a:ln w="25400">
            <a:solidFill>
              <a:srgbClr val="000000"/>
            </a:solidFill>
            <a:miter lim="800000"/>
            <a:headEnd/>
            <a:tailEnd/>
          </a:ln>
        </p:spPr>
        <p:txBody>
          <a:bodyPr wrap="none" anchor="ctr"/>
          <a:lstStyle/>
          <a:p>
            <a:endParaRPr lang="en-US"/>
          </a:p>
        </p:txBody>
      </p:sp>
      <p:sp>
        <p:nvSpPr>
          <p:cNvPr id="8249" name="Rectangle 56"/>
          <p:cNvSpPr>
            <a:spLocks noChangeArrowheads="1"/>
          </p:cNvSpPr>
          <p:nvPr/>
        </p:nvSpPr>
        <p:spPr bwMode="auto">
          <a:xfrm>
            <a:off x="2371725" y="4729163"/>
            <a:ext cx="154146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15   14  . . . .  2  1  0</a:t>
            </a:r>
          </a:p>
        </p:txBody>
      </p:sp>
      <p:sp>
        <p:nvSpPr>
          <p:cNvPr id="8250" name="Arc 57"/>
          <p:cNvSpPr>
            <a:spLocks/>
          </p:cNvSpPr>
          <p:nvPr/>
        </p:nvSpPr>
        <p:spPr bwMode="auto">
          <a:xfrm>
            <a:off x="2787650" y="4497388"/>
            <a:ext cx="95250" cy="95250"/>
          </a:xfrm>
          <a:custGeom>
            <a:avLst/>
            <a:gdLst>
              <a:gd name="T0" fmla="*/ 95250 w 17464"/>
              <a:gd name="T1" fmla="*/ 87352 h 21600"/>
              <a:gd name="T2" fmla="*/ 0 w 17464"/>
              <a:gd name="T3" fmla="*/ 86885 h 21600"/>
              <a:gd name="T4" fmla="*/ 48279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p:spPr>
        <p:txBody>
          <a:bodyPr wrap="none" anchor="ctr"/>
          <a:lstStyle/>
          <a:p>
            <a:endParaRPr lang="en-US"/>
          </a:p>
        </p:txBody>
      </p:sp>
      <p:sp>
        <p:nvSpPr>
          <p:cNvPr id="8251" name="Line 58"/>
          <p:cNvSpPr>
            <a:spLocks noChangeShapeType="1"/>
          </p:cNvSpPr>
          <p:nvPr/>
        </p:nvSpPr>
        <p:spPr bwMode="auto">
          <a:xfrm flipV="1">
            <a:off x="2833688" y="4572000"/>
            <a:ext cx="0" cy="157163"/>
          </a:xfrm>
          <a:prstGeom prst="line">
            <a:avLst/>
          </a:prstGeom>
          <a:noFill/>
          <a:ln w="25400">
            <a:solidFill>
              <a:srgbClr val="000000"/>
            </a:solidFill>
            <a:round/>
            <a:headEnd/>
            <a:tailEnd/>
          </a:ln>
        </p:spPr>
        <p:txBody>
          <a:bodyPr wrap="none" anchor="ctr"/>
          <a:lstStyle/>
          <a:p>
            <a:endParaRPr lang="en-US"/>
          </a:p>
        </p:txBody>
      </p:sp>
      <p:sp>
        <p:nvSpPr>
          <p:cNvPr id="8252" name="Arc 59"/>
          <p:cNvSpPr>
            <a:spLocks/>
          </p:cNvSpPr>
          <p:nvPr/>
        </p:nvSpPr>
        <p:spPr bwMode="auto">
          <a:xfrm>
            <a:off x="3427413" y="4497388"/>
            <a:ext cx="96837" cy="95250"/>
          </a:xfrm>
          <a:custGeom>
            <a:avLst/>
            <a:gdLst>
              <a:gd name="T0" fmla="*/ 96837 w 17464"/>
              <a:gd name="T1" fmla="*/ 87352 h 21600"/>
              <a:gd name="T2" fmla="*/ 0 w 17464"/>
              <a:gd name="T3" fmla="*/ 86885 h 21600"/>
              <a:gd name="T4" fmla="*/ 49084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p:spPr>
        <p:txBody>
          <a:bodyPr wrap="none" anchor="ctr"/>
          <a:lstStyle/>
          <a:p>
            <a:endParaRPr lang="en-US"/>
          </a:p>
        </p:txBody>
      </p:sp>
      <p:sp>
        <p:nvSpPr>
          <p:cNvPr id="8253" name="Line 60"/>
          <p:cNvSpPr>
            <a:spLocks noChangeShapeType="1"/>
          </p:cNvSpPr>
          <p:nvPr/>
        </p:nvSpPr>
        <p:spPr bwMode="auto">
          <a:xfrm flipV="1">
            <a:off x="3475038" y="4572000"/>
            <a:ext cx="0" cy="157163"/>
          </a:xfrm>
          <a:prstGeom prst="line">
            <a:avLst/>
          </a:prstGeom>
          <a:noFill/>
          <a:ln w="25400">
            <a:solidFill>
              <a:srgbClr val="000000"/>
            </a:solidFill>
            <a:round/>
            <a:headEnd/>
            <a:tailEnd/>
          </a:ln>
        </p:spPr>
        <p:txBody>
          <a:bodyPr wrap="none" anchor="ctr"/>
          <a:lstStyle/>
          <a:p>
            <a:endParaRPr lang="en-US"/>
          </a:p>
        </p:txBody>
      </p:sp>
      <p:sp>
        <p:nvSpPr>
          <p:cNvPr id="8254" name="Arc 61"/>
          <p:cNvSpPr>
            <a:spLocks/>
          </p:cNvSpPr>
          <p:nvPr/>
        </p:nvSpPr>
        <p:spPr bwMode="auto">
          <a:xfrm>
            <a:off x="3567113" y="4497388"/>
            <a:ext cx="96837" cy="95250"/>
          </a:xfrm>
          <a:custGeom>
            <a:avLst/>
            <a:gdLst>
              <a:gd name="T0" fmla="*/ 96837 w 17464"/>
              <a:gd name="T1" fmla="*/ 87352 h 21600"/>
              <a:gd name="T2" fmla="*/ 0 w 17464"/>
              <a:gd name="T3" fmla="*/ 86885 h 21600"/>
              <a:gd name="T4" fmla="*/ 49084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p:spPr>
        <p:txBody>
          <a:bodyPr wrap="none" anchor="ctr"/>
          <a:lstStyle/>
          <a:p>
            <a:endParaRPr lang="en-US"/>
          </a:p>
        </p:txBody>
      </p:sp>
      <p:sp>
        <p:nvSpPr>
          <p:cNvPr id="8255" name="Line 62"/>
          <p:cNvSpPr>
            <a:spLocks noChangeShapeType="1"/>
          </p:cNvSpPr>
          <p:nvPr/>
        </p:nvSpPr>
        <p:spPr bwMode="auto">
          <a:xfrm flipV="1">
            <a:off x="3614738" y="4572000"/>
            <a:ext cx="0" cy="157163"/>
          </a:xfrm>
          <a:prstGeom prst="line">
            <a:avLst/>
          </a:prstGeom>
          <a:noFill/>
          <a:ln w="25400">
            <a:solidFill>
              <a:srgbClr val="000000"/>
            </a:solidFill>
            <a:round/>
            <a:headEnd/>
            <a:tailEnd/>
          </a:ln>
        </p:spPr>
        <p:txBody>
          <a:bodyPr wrap="none" anchor="ctr"/>
          <a:lstStyle/>
          <a:p>
            <a:endParaRPr lang="en-US"/>
          </a:p>
        </p:txBody>
      </p:sp>
      <p:sp>
        <p:nvSpPr>
          <p:cNvPr id="8256" name="Rectangle 63"/>
          <p:cNvSpPr>
            <a:spLocks noChangeArrowheads="1"/>
          </p:cNvSpPr>
          <p:nvPr/>
        </p:nvSpPr>
        <p:spPr bwMode="auto">
          <a:xfrm>
            <a:off x="2776538" y="4887913"/>
            <a:ext cx="603250"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4 x 16</a:t>
            </a:r>
          </a:p>
          <a:p>
            <a:pPr defTabSz="762000" eaLnBrk="1">
              <a:lnSpc>
                <a:spcPct val="90000"/>
              </a:lnSpc>
            </a:pPr>
            <a:endParaRPr kumimoji="1" lang="en-US" altLang="ko-KR" sz="1200" b="1">
              <a:solidFill>
                <a:srgbClr val="000000"/>
              </a:solidFill>
              <a:ea typeface="굴림" pitchFamily="50" charset="-127"/>
            </a:endParaRPr>
          </a:p>
        </p:txBody>
      </p:sp>
      <p:sp>
        <p:nvSpPr>
          <p:cNvPr id="8257" name="Rectangle 64"/>
          <p:cNvSpPr>
            <a:spLocks noChangeArrowheads="1"/>
          </p:cNvSpPr>
          <p:nvPr/>
        </p:nvSpPr>
        <p:spPr bwMode="auto">
          <a:xfrm>
            <a:off x="2687638" y="5029200"/>
            <a:ext cx="773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decoder</a:t>
            </a:r>
          </a:p>
        </p:txBody>
      </p:sp>
      <p:sp>
        <p:nvSpPr>
          <p:cNvPr id="8258" name="Rectangle 65"/>
          <p:cNvSpPr>
            <a:spLocks noChangeArrowheads="1"/>
          </p:cNvSpPr>
          <p:nvPr/>
        </p:nvSpPr>
        <p:spPr bwMode="auto">
          <a:xfrm>
            <a:off x="2838450" y="5559425"/>
            <a:ext cx="503238"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4-bit</a:t>
            </a:r>
          </a:p>
          <a:p>
            <a:pPr defTabSz="762000" eaLnBrk="1">
              <a:lnSpc>
                <a:spcPct val="90000"/>
              </a:lnSpc>
            </a:pPr>
            <a:endParaRPr kumimoji="1" lang="en-US" altLang="ko-KR" sz="1200" b="1">
              <a:solidFill>
                <a:srgbClr val="000000"/>
              </a:solidFill>
              <a:ea typeface="굴림" pitchFamily="50" charset="-127"/>
            </a:endParaRPr>
          </a:p>
        </p:txBody>
      </p:sp>
      <p:sp>
        <p:nvSpPr>
          <p:cNvPr id="8259" name="Rectangle 66"/>
          <p:cNvSpPr>
            <a:spLocks noChangeArrowheads="1"/>
          </p:cNvSpPr>
          <p:nvPr/>
        </p:nvSpPr>
        <p:spPr bwMode="auto">
          <a:xfrm>
            <a:off x="2624138" y="5700713"/>
            <a:ext cx="882650"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sequence</a:t>
            </a:r>
          </a:p>
          <a:p>
            <a:pPr defTabSz="762000" eaLnBrk="1">
              <a:lnSpc>
                <a:spcPct val="90000"/>
              </a:lnSpc>
            </a:pPr>
            <a:endParaRPr kumimoji="1" lang="en-US" altLang="ko-KR" sz="1200" b="1">
              <a:solidFill>
                <a:srgbClr val="000000"/>
              </a:solidFill>
              <a:ea typeface="굴림" pitchFamily="50" charset="-127"/>
            </a:endParaRPr>
          </a:p>
        </p:txBody>
      </p:sp>
      <p:sp>
        <p:nvSpPr>
          <p:cNvPr id="8260" name="Rectangle 67"/>
          <p:cNvSpPr>
            <a:spLocks noChangeArrowheads="1"/>
          </p:cNvSpPr>
          <p:nvPr/>
        </p:nvSpPr>
        <p:spPr bwMode="auto">
          <a:xfrm>
            <a:off x="2711450" y="5835650"/>
            <a:ext cx="739775"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counter</a:t>
            </a:r>
          </a:p>
          <a:p>
            <a:pPr defTabSz="762000" eaLnBrk="1">
              <a:lnSpc>
                <a:spcPct val="90000"/>
              </a:lnSpc>
            </a:pPr>
            <a:endParaRPr kumimoji="1" lang="en-US" altLang="ko-KR" sz="1200" b="1">
              <a:solidFill>
                <a:srgbClr val="000000"/>
              </a:solidFill>
              <a:ea typeface="굴림" pitchFamily="50" charset="-127"/>
            </a:endParaRPr>
          </a:p>
        </p:txBody>
      </p:sp>
      <p:sp>
        <p:nvSpPr>
          <p:cNvPr id="8261" name="Rectangle 68"/>
          <p:cNvSpPr>
            <a:spLocks noChangeArrowheads="1"/>
          </p:cNvSpPr>
          <p:nvPr/>
        </p:nvSpPr>
        <p:spPr bwMode="auto">
          <a:xfrm>
            <a:off x="2825750" y="5975350"/>
            <a:ext cx="4937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(SC)</a:t>
            </a:r>
          </a:p>
        </p:txBody>
      </p:sp>
      <p:sp>
        <p:nvSpPr>
          <p:cNvPr id="8262" name="Rectangle 69"/>
          <p:cNvSpPr>
            <a:spLocks noChangeArrowheads="1"/>
          </p:cNvSpPr>
          <p:nvPr/>
        </p:nvSpPr>
        <p:spPr bwMode="auto">
          <a:xfrm>
            <a:off x="2551113" y="5583238"/>
            <a:ext cx="1120775" cy="592137"/>
          </a:xfrm>
          <a:prstGeom prst="rect">
            <a:avLst/>
          </a:prstGeom>
          <a:noFill/>
          <a:ln w="25400">
            <a:solidFill>
              <a:srgbClr val="000000"/>
            </a:solidFill>
            <a:miter lim="800000"/>
            <a:headEnd/>
            <a:tailEnd/>
          </a:ln>
        </p:spPr>
        <p:txBody>
          <a:bodyPr wrap="none" anchor="ctr"/>
          <a:lstStyle/>
          <a:p>
            <a:endParaRPr lang="en-US"/>
          </a:p>
        </p:txBody>
      </p:sp>
      <p:sp>
        <p:nvSpPr>
          <p:cNvPr id="8263" name="Arc 70"/>
          <p:cNvSpPr>
            <a:spLocks/>
          </p:cNvSpPr>
          <p:nvPr/>
        </p:nvSpPr>
        <p:spPr bwMode="auto">
          <a:xfrm>
            <a:off x="2711450" y="5280025"/>
            <a:ext cx="96838" cy="93663"/>
          </a:xfrm>
          <a:custGeom>
            <a:avLst/>
            <a:gdLst>
              <a:gd name="T0" fmla="*/ 96838 w 17464"/>
              <a:gd name="T1" fmla="*/ 85897 h 21600"/>
              <a:gd name="T2" fmla="*/ 0 w 17464"/>
              <a:gd name="T3" fmla="*/ 85437 h 21600"/>
              <a:gd name="T4" fmla="*/ 49084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p:spPr>
        <p:txBody>
          <a:bodyPr wrap="none" anchor="ctr"/>
          <a:lstStyle/>
          <a:p>
            <a:endParaRPr lang="en-US"/>
          </a:p>
        </p:txBody>
      </p:sp>
      <p:sp>
        <p:nvSpPr>
          <p:cNvPr id="8264" name="Line 71"/>
          <p:cNvSpPr>
            <a:spLocks noChangeShapeType="1"/>
          </p:cNvSpPr>
          <p:nvPr/>
        </p:nvSpPr>
        <p:spPr bwMode="auto">
          <a:xfrm flipV="1">
            <a:off x="2759075" y="5353050"/>
            <a:ext cx="0" cy="230188"/>
          </a:xfrm>
          <a:prstGeom prst="line">
            <a:avLst/>
          </a:prstGeom>
          <a:noFill/>
          <a:ln w="25400">
            <a:solidFill>
              <a:srgbClr val="000000"/>
            </a:solidFill>
            <a:round/>
            <a:headEnd/>
            <a:tailEnd/>
          </a:ln>
        </p:spPr>
        <p:txBody>
          <a:bodyPr wrap="none" anchor="ctr"/>
          <a:lstStyle/>
          <a:p>
            <a:endParaRPr lang="en-US"/>
          </a:p>
        </p:txBody>
      </p:sp>
      <p:sp>
        <p:nvSpPr>
          <p:cNvPr id="8265" name="Arc 72"/>
          <p:cNvSpPr>
            <a:spLocks/>
          </p:cNvSpPr>
          <p:nvPr/>
        </p:nvSpPr>
        <p:spPr bwMode="auto">
          <a:xfrm>
            <a:off x="2924175" y="5280025"/>
            <a:ext cx="96838" cy="93663"/>
          </a:xfrm>
          <a:custGeom>
            <a:avLst/>
            <a:gdLst>
              <a:gd name="T0" fmla="*/ 96838 w 17464"/>
              <a:gd name="T1" fmla="*/ 85897 h 21600"/>
              <a:gd name="T2" fmla="*/ 0 w 17464"/>
              <a:gd name="T3" fmla="*/ 85437 h 21600"/>
              <a:gd name="T4" fmla="*/ 49084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p:spPr>
        <p:txBody>
          <a:bodyPr wrap="none" anchor="ctr"/>
          <a:lstStyle/>
          <a:p>
            <a:endParaRPr lang="en-US"/>
          </a:p>
        </p:txBody>
      </p:sp>
      <p:sp>
        <p:nvSpPr>
          <p:cNvPr id="8266" name="Arc 73"/>
          <p:cNvSpPr>
            <a:spLocks/>
          </p:cNvSpPr>
          <p:nvPr/>
        </p:nvSpPr>
        <p:spPr bwMode="auto">
          <a:xfrm>
            <a:off x="3140075" y="5280025"/>
            <a:ext cx="95250" cy="93663"/>
          </a:xfrm>
          <a:custGeom>
            <a:avLst/>
            <a:gdLst>
              <a:gd name="T0" fmla="*/ 95250 w 17464"/>
              <a:gd name="T1" fmla="*/ 85897 h 21600"/>
              <a:gd name="T2" fmla="*/ 0 w 17464"/>
              <a:gd name="T3" fmla="*/ 85437 h 21600"/>
              <a:gd name="T4" fmla="*/ 48279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p:spPr>
        <p:txBody>
          <a:bodyPr wrap="none" anchor="ctr"/>
          <a:lstStyle/>
          <a:p>
            <a:endParaRPr lang="en-US"/>
          </a:p>
        </p:txBody>
      </p:sp>
      <p:sp>
        <p:nvSpPr>
          <p:cNvPr id="8267" name="Line 74"/>
          <p:cNvSpPr>
            <a:spLocks noChangeShapeType="1"/>
          </p:cNvSpPr>
          <p:nvPr/>
        </p:nvSpPr>
        <p:spPr bwMode="auto">
          <a:xfrm flipV="1">
            <a:off x="3186113" y="5353050"/>
            <a:ext cx="0" cy="230188"/>
          </a:xfrm>
          <a:prstGeom prst="line">
            <a:avLst/>
          </a:prstGeom>
          <a:noFill/>
          <a:ln w="25400">
            <a:solidFill>
              <a:srgbClr val="000000"/>
            </a:solidFill>
            <a:round/>
            <a:headEnd/>
            <a:tailEnd/>
          </a:ln>
        </p:spPr>
        <p:txBody>
          <a:bodyPr wrap="none" anchor="ctr"/>
          <a:lstStyle/>
          <a:p>
            <a:endParaRPr lang="en-US"/>
          </a:p>
        </p:txBody>
      </p:sp>
      <p:sp>
        <p:nvSpPr>
          <p:cNvPr id="8268" name="Arc 75"/>
          <p:cNvSpPr>
            <a:spLocks/>
          </p:cNvSpPr>
          <p:nvPr/>
        </p:nvSpPr>
        <p:spPr bwMode="auto">
          <a:xfrm>
            <a:off x="3352800" y="5280025"/>
            <a:ext cx="95250" cy="93663"/>
          </a:xfrm>
          <a:custGeom>
            <a:avLst/>
            <a:gdLst>
              <a:gd name="T0" fmla="*/ 95250 w 17464"/>
              <a:gd name="T1" fmla="*/ 85897 h 21600"/>
              <a:gd name="T2" fmla="*/ 0 w 17464"/>
              <a:gd name="T3" fmla="*/ 85437 h 21600"/>
              <a:gd name="T4" fmla="*/ 48279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p:spPr>
        <p:txBody>
          <a:bodyPr wrap="none" anchor="ctr"/>
          <a:lstStyle/>
          <a:p>
            <a:endParaRPr lang="en-US"/>
          </a:p>
        </p:txBody>
      </p:sp>
      <p:sp>
        <p:nvSpPr>
          <p:cNvPr id="8269" name="Line 76"/>
          <p:cNvSpPr>
            <a:spLocks noChangeShapeType="1"/>
          </p:cNvSpPr>
          <p:nvPr/>
        </p:nvSpPr>
        <p:spPr bwMode="auto">
          <a:xfrm flipV="1">
            <a:off x="3400425" y="5353050"/>
            <a:ext cx="0" cy="230188"/>
          </a:xfrm>
          <a:prstGeom prst="line">
            <a:avLst/>
          </a:prstGeom>
          <a:noFill/>
          <a:ln w="25400">
            <a:solidFill>
              <a:srgbClr val="000000"/>
            </a:solidFill>
            <a:round/>
            <a:headEnd/>
            <a:tailEnd/>
          </a:ln>
        </p:spPr>
        <p:txBody>
          <a:bodyPr wrap="none" anchor="ctr"/>
          <a:lstStyle/>
          <a:p>
            <a:endParaRPr lang="en-US"/>
          </a:p>
        </p:txBody>
      </p:sp>
      <p:sp>
        <p:nvSpPr>
          <p:cNvPr id="8270" name="Arc 77"/>
          <p:cNvSpPr>
            <a:spLocks/>
          </p:cNvSpPr>
          <p:nvPr/>
        </p:nvSpPr>
        <p:spPr bwMode="auto">
          <a:xfrm>
            <a:off x="3689350" y="5643563"/>
            <a:ext cx="120650" cy="76200"/>
          </a:xfrm>
          <a:custGeom>
            <a:avLst/>
            <a:gdLst>
              <a:gd name="T0" fmla="*/ 110054 w 21600"/>
              <a:gd name="T1" fmla="*/ 0 h 17464"/>
              <a:gd name="T2" fmla="*/ 110646 w 21600"/>
              <a:gd name="T3" fmla="*/ 76200 h 17464"/>
              <a:gd name="T4" fmla="*/ 0 w 21600"/>
              <a:gd name="T5" fmla="*/ 38624 h 17464"/>
              <a:gd name="T6" fmla="*/ 0 60000 65536"/>
              <a:gd name="T7" fmla="*/ 0 60000 65536"/>
              <a:gd name="T8" fmla="*/ 0 60000 65536"/>
              <a:gd name="T9" fmla="*/ 0 w 21600"/>
              <a:gd name="T10" fmla="*/ 0 h 17464"/>
              <a:gd name="T11" fmla="*/ 21600 w 21600"/>
              <a:gd name="T12" fmla="*/ 17464 h 17464"/>
            </a:gdLst>
            <a:ahLst/>
            <a:cxnLst>
              <a:cxn ang="T6">
                <a:pos x="T0" y="T1"/>
              </a:cxn>
              <a:cxn ang="T7">
                <a:pos x="T2" y="T3"/>
              </a:cxn>
              <a:cxn ang="T8">
                <a:pos x="T4" y="T5"/>
              </a:cxn>
            </a:cxnLst>
            <a:rect l="T9" t="T10" r="T11" b="T12"/>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p:spPr>
        <p:txBody>
          <a:bodyPr wrap="none" anchor="ctr"/>
          <a:lstStyle/>
          <a:p>
            <a:endParaRPr lang="en-US"/>
          </a:p>
        </p:txBody>
      </p:sp>
      <p:sp>
        <p:nvSpPr>
          <p:cNvPr id="8271" name="Line 78"/>
          <p:cNvSpPr>
            <a:spLocks noChangeShapeType="1"/>
          </p:cNvSpPr>
          <p:nvPr/>
        </p:nvSpPr>
        <p:spPr bwMode="auto">
          <a:xfrm>
            <a:off x="3795713" y="5686425"/>
            <a:ext cx="517525" cy="0"/>
          </a:xfrm>
          <a:prstGeom prst="line">
            <a:avLst/>
          </a:prstGeom>
          <a:noFill/>
          <a:ln w="25400">
            <a:solidFill>
              <a:srgbClr val="000000"/>
            </a:solidFill>
            <a:round/>
            <a:headEnd/>
            <a:tailEnd/>
          </a:ln>
        </p:spPr>
        <p:txBody>
          <a:bodyPr wrap="none" anchor="ctr"/>
          <a:lstStyle/>
          <a:p>
            <a:endParaRPr lang="en-US"/>
          </a:p>
        </p:txBody>
      </p:sp>
      <p:sp>
        <p:nvSpPr>
          <p:cNvPr id="8272" name="Rectangle 79"/>
          <p:cNvSpPr>
            <a:spLocks noChangeArrowheads="1"/>
          </p:cNvSpPr>
          <p:nvPr/>
        </p:nvSpPr>
        <p:spPr bwMode="auto">
          <a:xfrm>
            <a:off x="4329113" y="5532438"/>
            <a:ext cx="131445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Increment (INR)</a:t>
            </a:r>
          </a:p>
        </p:txBody>
      </p:sp>
      <p:sp>
        <p:nvSpPr>
          <p:cNvPr id="8273" name="Arc 80"/>
          <p:cNvSpPr>
            <a:spLocks/>
          </p:cNvSpPr>
          <p:nvPr/>
        </p:nvSpPr>
        <p:spPr bwMode="auto">
          <a:xfrm>
            <a:off x="3689350" y="5811838"/>
            <a:ext cx="120650" cy="76200"/>
          </a:xfrm>
          <a:custGeom>
            <a:avLst/>
            <a:gdLst>
              <a:gd name="T0" fmla="*/ 110054 w 21600"/>
              <a:gd name="T1" fmla="*/ 0 h 17464"/>
              <a:gd name="T2" fmla="*/ 110646 w 21600"/>
              <a:gd name="T3" fmla="*/ 76200 h 17464"/>
              <a:gd name="T4" fmla="*/ 0 w 21600"/>
              <a:gd name="T5" fmla="*/ 38624 h 17464"/>
              <a:gd name="T6" fmla="*/ 0 60000 65536"/>
              <a:gd name="T7" fmla="*/ 0 60000 65536"/>
              <a:gd name="T8" fmla="*/ 0 60000 65536"/>
              <a:gd name="T9" fmla="*/ 0 w 21600"/>
              <a:gd name="T10" fmla="*/ 0 h 17464"/>
              <a:gd name="T11" fmla="*/ 21600 w 21600"/>
              <a:gd name="T12" fmla="*/ 17464 h 17464"/>
            </a:gdLst>
            <a:ahLst/>
            <a:cxnLst>
              <a:cxn ang="T6">
                <a:pos x="T0" y="T1"/>
              </a:cxn>
              <a:cxn ang="T7">
                <a:pos x="T2" y="T3"/>
              </a:cxn>
              <a:cxn ang="T8">
                <a:pos x="T4" y="T5"/>
              </a:cxn>
            </a:cxnLst>
            <a:rect l="T9" t="T10" r="T11" b="T12"/>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p:spPr>
        <p:txBody>
          <a:bodyPr wrap="none" anchor="ctr"/>
          <a:lstStyle/>
          <a:p>
            <a:endParaRPr lang="en-US"/>
          </a:p>
        </p:txBody>
      </p:sp>
      <p:sp>
        <p:nvSpPr>
          <p:cNvPr id="8274" name="Line 81"/>
          <p:cNvSpPr>
            <a:spLocks noChangeShapeType="1"/>
          </p:cNvSpPr>
          <p:nvPr/>
        </p:nvSpPr>
        <p:spPr bwMode="auto">
          <a:xfrm>
            <a:off x="3795713" y="5854700"/>
            <a:ext cx="517525" cy="0"/>
          </a:xfrm>
          <a:prstGeom prst="line">
            <a:avLst/>
          </a:prstGeom>
          <a:noFill/>
          <a:ln w="25400">
            <a:solidFill>
              <a:srgbClr val="000000"/>
            </a:solidFill>
            <a:round/>
            <a:headEnd/>
            <a:tailEnd/>
          </a:ln>
        </p:spPr>
        <p:txBody>
          <a:bodyPr wrap="none" anchor="ctr"/>
          <a:lstStyle/>
          <a:p>
            <a:endParaRPr lang="en-US"/>
          </a:p>
        </p:txBody>
      </p:sp>
      <p:sp>
        <p:nvSpPr>
          <p:cNvPr id="8275" name="Rectangle 82"/>
          <p:cNvSpPr>
            <a:spLocks noChangeArrowheads="1"/>
          </p:cNvSpPr>
          <p:nvPr/>
        </p:nvSpPr>
        <p:spPr bwMode="auto">
          <a:xfrm>
            <a:off x="4318000" y="5732463"/>
            <a:ext cx="1017588"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Clear (CLR)</a:t>
            </a:r>
          </a:p>
        </p:txBody>
      </p:sp>
      <p:sp>
        <p:nvSpPr>
          <p:cNvPr id="8276" name="Arc 83"/>
          <p:cNvSpPr>
            <a:spLocks/>
          </p:cNvSpPr>
          <p:nvPr/>
        </p:nvSpPr>
        <p:spPr bwMode="auto">
          <a:xfrm>
            <a:off x="3689350" y="6040438"/>
            <a:ext cx="120650" cy="74612"/>
          </a:xfrm>
          <a:custGeom>
            <a:avLst/>
            <a:gdLst>
              <a:gd name="T0" fmla="*/ 110054 w 21600"/>
              <a:gd name="T1" fmla="*/ 0 h 17464"/>
              <a:gd name="T2" fmla="*/ 110646 w 21600"/>
              <a:gd name="T3" fmla="*/ 74612 h 17464"/>
              <a:gd name="T4" fmla="*/ 0 w 21600"/>
              <a:gd name="T5" fmla="*/ 37819 h 17464"/>
              <a:gd name="T6" fmla="*/ 0 60000 65536"/>
              <a:gd name="T7" fmla="*/ 0 60000 65536"/>
              <a:gd name="T8" fmla="*/ 0 60000 65536"/>
              <a:gd name="T9" fmla="*/ 0 w 21600"/>
              <a:gd name="T10" fmla="*/ 0 h 17464"/>
              <a:gd name="T11" fmla="*/ 21600 w 21600"/>
              <a:gd name="T12" fmla="*/ 17464 h 17464"/>
            </a:gdLst>
            <a:ahLst/>
            <a:cxnLst>
              <a:cxn ang="T6">
                <a:pos x="T0" y="T1"/>
              </a:cxn>
              <a:cxn ang="T7">
                <a:pos x="T2" y="T3"/>
              </a:cxn>
              <a:cxn ang="T8">
                <a:pos x="T4" y="T5"/>
              </a:cxn>
            </a:cxnLst>
            <a:rect l="T9" t="T10" r="T11" b="T12"/>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p:spPr>
        <p:txBody>
          <a:bodyPr wrap="none" anchor="ctr"/>
          <a:lstStyle/>
          <a:p>
            <a:endParaRPr lang="en-US"/>
          </a:p>
        </p:txBody>
      </p:sp>
      <p:sp>
        <p:nvSpPr>
          <p:cNvPr id="8277" name="Line 84"/>
          <p:cNvSpPr>
            <a:spLocks noChangeShapeType="1"/>
          </p:cNvSpPr>
          <p:nvPr/>
        </p:nvSpPr>
        <p:spPr bwMode="auto">
          <a:xfrm>
            <a:off x="3795713" y="6081713"/>
            <a:ext cx="517525" cy="0"/>
          </a:xfrm>
          <a:prstGeom prst="line">
            <a:avLst/>
          </a:prstGeom>
          <a:noFill/>
          <a:ln w="25400">
            <a:solidFill>
              <a:srgbClr val="000000"/>
            </a:solidFill>
            <a:round/>
            <a:headEnd/>
            <a:tailEnd/>
          </a:ln>
        </p:spPr>
        <p:txBody>
          <a:bodyPr wrap="none" anchor="ctr"/>
          <a:lstStyle/>
          <a:p>
            <a:endParaRPr lang="en-US"/>
          </a:p>
        </p:txBody>
      </p:sp>
      <p:sp>
        <p:nvSpPr>
          <p:cNvPr id="8278" name="Rectangle 85"/>
          <p:cNvSpPr>
            <a:spLocks noChangeArrowheads="1"/>
          </p:cNvSpPr>
          <p:nvPr/>
        </p:nvSpPr>
        <p:spPr bwMode="auto">
          <a:xfrm>
            <a:off x="4324350" y="5959475"/>
            <a:ext cx="5953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Clock</a:t>
            </a:r>
          </a:p>
        </p:txBody>
      </p:sp>
      <p:sp>
        <p:nvSpPr>
          <p:cNvPr id="8279" name="Freeform 86"/>
          <p:cNvSpPr>
            <a:spLocks/>
          </p:cNvSpPr>
          <p:nvPr/>
        </p:nvSpPr>
        <p:spPr bwMode="auto">
          <a:xfrm>
            <a:off x="3525838" y="6016625"/>
            <a:ext cx="141287" cy="111125"/>
          </a:xfrm>
          <a:custGeom>
            <a:avLst/>
            <a:gdLst>
              <a:gd name="T0" fmla="*/ 88 w 89"/>
              <a:gd name="T1" fmla="*/ 0 h 89"/>
              <a:gd name="T2" fmla="*/ 0 w 89"/>
              <a:gd name="T3" fmla="*/ 48 h 89"/>
              <a:gd name="T4" fmla="*/ 88 w 89"/>
              <a:gd name="T5" fmla="*/ 88 h 89"/>
              <a:gd name="T6" fmla="*/ 0 60000 65536"/>
              <a:gd name="T7" fmla="*/ 0 60000 65536"/>
              <a:gd name="T8" fmla="*/ 0 60000 65536"/>
              <a:gd name="T9" fmla="*/ 0 w 89"/>
              <a:gd name="T10" fmla="*/ 0 h 89"/>
              <a:gd name="T11" fmla="*/ 89 w 89"/>
              <a:gd name="T12" fmla="*/ 89 h 89"/>
            </a:gdLst>
            <a:ahLst/>
            <a:cxnLst>
              <a:cxn ang="T6">
                <a:pos x="T0" y="T1"/>
              </a:cxn>
              <a:cxn ang="T7">
                <a:pos x="T2" y="T3"/>
              </a:cxn>
              <a:cxn ang="T8">
                <a:pos x="T4" y="T5"/>
              </a:cxn>
            </a:cxnLst>
            <a:rect l="T9" t="T10" r="T11" b="T12"/>
            <a:pathLst>
              <a:path w="89" h="89">
                <a:moveTo>
                  <a:pt x="88" y="0"/>
                </a:moveTo>
                <a:lnTo>
                  <a:pt x="0" y="48"/>
                </a:lnTo>
                <a:lnTo>
                  <a:pt x="88" y="88"/>
                </a:lnTo>
              </a:path>
            </a:pathLst>
          </a:custGeom>
          <a:noFill/>
          <a:ln w="25400" cap="rnd">
            <a:solidFill>
              <a:srgbClr val="000000"/>
            </a:solidFill>
            <a:round/>
            <a:headEnd/>
            <a:tailEnd/>
          </a:ln>
        </p:spPr>
        <p:txBody>
          <a:bodyPr/>
          <a:lstStyle/>
          <a:p>
            <a:endParaRPr lang="en-US"/>
          </a:p>
        </p:txBody>
      </p:sp>
      <p:sp>
        <p:nvSpPr>
          <p:cNvPr id="8280" name="Arc 87"/>
          <p:cNvSpPr>
            <a:spLocks/>
          </p:cNvSpPr>
          <p:nvPr/>
        </p:nvSpPr>
        <p:spPr bwMode="auto">
          <a:xfrm>
            <a:off x="5492750" y="2722563"/>
            <a:ext cx="96838" cy="92075"/>
          </a:xfrm>
          <a:custGeom>
            <a:avLst/>
            <a:gdLst>
              <a:gd name="T0" fmla="*/ 0 w 17255"/>
              <a:gd name="T1" fmla="*/ 7886 h 21600"/>
              <a:gd name="T2" fmla="*/ 96838 w 17255"/>
              <a:gd name="T3" fmla="*/ 7443 h 21600"/>
              <a:gd name="T4" fmla="*/ 49084 w 17255"/>
              <a:gd name="T5" fmla="*/ 92075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8281" name="Line 88"/>
          <p:cNvSpPr>
            <a:spLocks noChangeShapeType="1"/>
          </p:cNvSpPr>
          <p:nvPr/>
        </p:nvSpPr>
        <p:spPr bwMode="auto">
          <a:xfrm flipV="1">
            <a:off x="5540375" y="2230438"/>
            <a:ext cx="0" cy="520700"/>
          </a:xfrm>
          <a:prstGeom prst="line">
            <a:avLst/>
          </a:prstGeom>
          <a:noFill/>
          <a:ln w="25400">
            <a:solidFill>
              <a:srgbClr val="000000"/>
            </a:solidFill>
            <a:round/>
            <a:headEnd/>
            <a:tailEnd/>
          </a:ln>
        </p:spPr>
        <p:txBody>
          <a:bodyPr wrap="none" anchor="ctr"/>
          <a:lstStyle/>
          <a:p>
            <a:endParaRPr lang="en-US"/>
          </a:p>
        </p:txBody>
      </p:sp>
      <p:sp>
        <p:nvSpPr>
          <p:cNvPr id="8282" name="Rectangle 89"/>
          <p:cNvSpPr>
            <a:spLocks noChangeArrowheads="1"/>
          </p:cNvSpPr>
          <p:nvPr/>
        </p:nvSpPr>
        <p:spPr bwMode="auto">
          <a:xfrm>
            <a:off x="5083175" y="2003425"/>
            <a:ext cx="108902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Other inputs</a:t>
            </a:r>
          </a:p>
        </p:txBody>
      </p:sp>
      <p:sp>
        <p:nvSpPr>
          <p:cNvPr id="8283" name="Arc 90"/>
          <p:cNvSpPr>
            <a:spLocks/>
          </p:cNvSpPr>
          <p:nvPr/>
        </p:nvSpPr>
        <p:spPr bwMode="auto">
          <a:xfrm>
            <a:off x="7046913" y="3668713"/>
            <a:ext cx="119062" cy="76200"/>
          </a:xfrm>
          <a:custGeom>
            <a:avLst/>
            <a:gdLst>
              <a:gd name="T0" fmla="*/ 9624 w 21600"/>
              <a:gd name="T1" fmla="*/ 76200 h 17255"/>
              <a:gd name="T2" fmla="*/ 10197 w 21600"/>
              <a:gd name="T3" fmla="*/ 0 h 17255"/>
              <a:gd name="T4" fmla="*/ 119062 w 21600"/>
              <a:gd name="T5" fmla="*/ 38623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8284" name="Line 91"/>
          <p:cNvSpPr>
            <a:spLocks noChangeShapeType="1"/>
          </p:cNvSpPr>
          <p:nvPr/>
        </p:nvSpPr>
        <p:spPr bwMode="auto">
          <a:xfrm>
            <a:off x="6162675" y="3711575"/>
            <a:ext cx="912813" cy="0"/>
          </a:xfrm>
          <a:prstGeom prst="line">
            <a:avLst/>
          </a:prstGeom>
          <a:noFill/>
          <a:ln w="25400">
            <a:solidFill>
              <a:srgbClr val="000000"/>
            </a:solidFill>
            <a:round/>
            <a:headEnd/>
            <a:tailEnd/>
          </a:ln>
        </p:spPr>
        <p:txBody>
          <a:bodyPr wrap="none" anchor="ctr"/>
          <a:lstStyle/>
          <a:p>
            <a:endParaRPr lang="en-US"/>
          </a:p>
        </p:txBody>
      </p:sp>
      <p:sp>
        <p:nvSpPr>
          <p:cNvPr id="8285" name="Rectangle 92"/>
          <p:cNvSpPr>
            <a:spLocks noChangeArrowheads="1"/>
          </p:cNvSpPr>
          <p:nvPr/>
        </p:nvSpPr>
        <p:spPr bwMode="auto">
          <a:xfrm>
            <a:off x="7097713" y="3538538"/>
            <a:ext cx="723900" cy="527050"/>
          </a:xfrm>
          <a:prstGeom prst="rect">
            <a:avLst/>
          </a:prstGeom>
          <a:noFill/>
          <a:ln w="25400">
            <a:noFill/>
            <a:miter lim="800000"/>
            <a:headEnd/>
            <a:tailEnd/>
          </a:ln>
        </p:spPr>
        <p:txBody>
          <a:bodyPr wrap="none" lIns="90488" tIns="44450" rIns="90488" bIns="44450">
            <a:spAutoFit/>
          </a:bodyPr>
          <a:lstStyle/>
          <a:p>
            <a:pPr defTabSz="762000">
              <a:lnSpc>
                <a:spcPct val="80000"/>
              </a:lnSpc>
            </a:pPr>
            <a:r>
              <a:rPr kumimoji="1" lang="en-US" altLang="ko-KR" sz="1200" b="1">
                <a:solidFill>
                  <a:srgbClr val="000000"/>
                </a:solidFill>
                <a:ea typeface="굴림" pitchFamily="50" charset="-127"/>
              </a:rPr>
              <a:t>Control</a:t>
            </a:r>
          </a:p>
          <a:p>
            <a:pPr defTabSz="762000">
              <a:lnSpc>
                <a:spcPct val="80000"/>
              </a:lnSpc>
            </a:pPr>
            <a:r>
              <a:rPr kumimoji="1" lang="en-US" altLang="ko-KR" sz="1200" b="1">
                <a:solidFill>
                  <a:srgbClr val="000000"/>
                </a:solidFill>
                <a:ea typeface="굴림" pitchFamily="50" charset="-127"/>
              </a:rPr>
              <a:t>signals</a:t>
            </a:r>
          </a:p>
          <a:p>
            <a:pPr defTabSz="762000" eaLnBrk="1">
              <a:lnSpc>
                <a:spcPct val="80000"/>
              </a:lnSpc>
            </a:pPr>
            <a:endParaRPr kumimoji="1" lang="en-US" altLang="ko-KR" sz="1200" b="1">
              <a:solidFill>
                <a:srgbClr val="000000"/>
              </a:solidFill>
              <a:ea typeface="굴림" pitchFamily="50" charset="-127"/>
            </a:endParaRPr>
          </a:p>
        </p:txBody>
      </p:sp>
      <p:grpSp>
        <p:nvGrpSpPr>
          <p:cNvPr id="2" name="Group 93"/>
          <p:cNvGrpSpPr>
            <a:grpSpLocks/>
          </p:cNvGrpSpPr>
          <p:nvPr/>
        </p:nvGrpSpPr>
        <p:grpSpPr bwMode="auto">
          <a:xfrm>
            <a:off x="4435475" y="3490913"/>
            <a:ext cx="180975" cy="361950"/>
            <a:chOff x="2222" y="2510"/>
            <a:chExt cx="115" cy="293"/>
          </a:xfrm>
        </p:grpSpPr>
        <p:sp>
          <p:nvSpPr>
            <p:cNvPr id="8305" name="Rectangle 94"/>
            <p:cNvSpPr>
              <a:spLocks noChangeArrowheads="1"/>
            </p:cNvSpPr>
            <p:nvPr/>
          </p:nvSpPr>
          <p:spPr bwMode="auto">
            <a:xfrm>
              <a:off x="2230" y="2510"/>
              <a:ext cx="100" cy="206"/>
            </a:xfrm>
            <a:prstGeom prst="rect">
              <a:avLst/>
            </a:prstGeom>
            <a:noFill/>
            <a:ln w="25400">
              <a:noFill/>
              <a:miter lim="800000"/>
              <a:headEnd/>
              <a:tailEnd/>
            </a:ln>
          </p:spPr>
          <p:txBody>
            <a:bodyPr wrap="none" lIns="90488" tIns="44450" rIns="90488" bIns="44450">
              <a:spAutoFit/>
            </a:bodyPr>
            <a:lstStyle/>
            <a:p>
              <a:pPr defTabSz="762000">
                <a:lnSpc>
                  <a:spcPct val="90000"/>
                </a:lnSpc>
              </a:pPr>
              <a:endParaRPr kumimoji="1" lang="en-US" sz="1200" b="1">
                <a:solidFill>
                  <a:srgbClr val="000000"/>
                </a:solidFill>
                <a:ea typeface="굴림" pitchFamily="50" charset="-127"/>
              </a:endParaRPr>
            </a:p>
          </p:txBody>
        </p:sp>
        <p:sp>
          <p:nvSpPr>
            <p:cNvPr id="8306" name="Rectangle 95"/>
            <p:cNvSpPr>
              <a:spLocks noChangeArrowheads="1"/>
            </p:cNvSpPr>
            <p:nvPr/>
          </p:nvSpPr>
          <p:spPr bwMode="auto">
            <a:xfrm>
              <a:off x="2222" y="2558"/>
              <a:ext cx="115" cy="205"/>
            </a:xfrm>
            <a:prstGeom prst="rect">
              <a:avLst/>
            </a:prstGeom>
            <a:noFill/>
            <a:ln w="25400">
              <a:noFill/>
              <a:miter lim="800000"/>
              <a:headEnd/>
              <a:tailEnd/>
            </a:ln>
          </p:spPr>
          <p:txBody>
            <a:bodyPr wrap="none" lIns="90488" tIns="44450" rIns="90488" bIns="44450">
              <a:spAutoFit/>
            </a:bodyPr>
            <a:lstStyle/>
            <a:p>
              <a:pPr defTabSz="762000">
                <a:lnSpc>
                  <a:spcPct val="90000"/>
                </a:lnSpc>
              </a:pPr>
              <a:endParaRPr kumimoji="1" lang="en-US" sz="1200" b="1">
                <a:solidFill>
                  <a:srgbClr val="000000"/>
                </a:solidFill>
                <a:ea typeface="굴림" pitchFamily="50" charset="-127"/>
              </a:endParaRPr>
            </a:p>
          </p:txBody>
        </p:sp>
        <p:sp>
          <p:nvSpPr>
            <p:cNvPr id="8307" name="Rectangle 96"/>
            <p:cNvSpPr>
              <a:spLocks noChangeArrowheads="1"/>
            </p:cNvSpPr>
            <p:nvPr/>
          </p:nvSpPr>
          <p:spPr bwMode="auto">
            <a:xfrm>
              <a:off x="2230" y="2597"/>
              <a:ext cx="100" cy="206"/>
            </a:xfrm>
            <a:prstGeom prst="rect">
              <a:avLst/>
            </a:prstGeom>
            <a:noFill/>
            <a:ln w="25400">
              <a:noFill/>
              <a:miter lim="800000"/>
              <a:headEnd/>
              <a:tailEnd/>
            </a:ln>
          </p:spPr>
          <p:txBody>
            <a:bodyPr wrap="none" lIns="90488" tIns="44450" rIns="90488" bIns="44450">
              <a:spAutoFit/>
            </a:bodyPr>
            <a:lstStyle/>
            <a:p>
              <a:pPr defTabSz="762000">
                <a:lnSpc>
                  <a:spcPct val="90000"/>
                </a:lnSpc>
              </a:pPr>
              <a:endParaRPr kumimoji="1" lang="en-US" sz="1200" b="1">
                <a:solidFill>
                  <a:srgbClr val="000000"/>
                </a:solidFill>
                <a:ea typeface="굴림" pitchFamily="50" charset="-127"/>
              </a:endParaRPr>
            </a:p>
          </p:txBody>
        </p:sp>
      </p:grpSp>
      <p:grpSp>
        <p:nvGrpSpPr>
          <p:cNvPr id="3" name="Group 97"/>
          <p:cNvGrpSpPr>
            <a:grpSpLocks/>
          </p:cNvGrpSpPr>
          <p:nvPr/>
        </p:nvGrpSpPr>
        <p:grpSpPr bwMode="auto">
          <a:xfrm>
            <a:off x="4435475" y="4224338"/>
            <a:ext cx="180975" cy="360362"/>
            <a:chOff x="2222" y="3102"/>
            <a:chExt cx="115" cy="293"/>
          </a:xfrm>
        </p:grpSpPr>
        <p:sp>
          <p:nvSpPr>
            <p:cNvPr id="8302" name="Rectangle 98"/>
            <p:cNvSpPr>
              <a:spLocks noChangeArrowheads="1"/>
            </p:cNvSpPr>
            <p:nvPr/>
          </p:nvSpPr>
          <p:spPr bwMode="auto">
            <a:xfrm>
              <a:off x="2230" y="3102"/>
              <a:ext cx="100" cy="206"/>
            </a:xfrm>
            <a:prstGeom prst="rect">
              <a:avLst/>
            </a:prstGeom>
            <a:noFill/>
            <a:ln w="25400">
              <a:noFill/>
              <a:miter lim="800000"/>
              <a:headEnd/>
              <a:tailEnd/>
            </a:ln>
          </p:spPr>
          <p:txBody>
            <a:bodyPr wrap="none" lIns="90488" tIns="44450" rIns="90488" bIns="44450">
              <a:spAutoFit/>
            </a:bodyPr>
            <a:lstStyle/>
            <a:p>
              <a:pPr defTabSz="762000">
                <a:lnSpc>
                  <a:spcPct val="90000"/>
                </a:lnSpc>
              </a:pPr>
              <a:endParaRPr kumimoji="1" lang="en-US" sz="1200" b="1">
                <a:solidFill>
                  <a:srgbClr val="000000"/>
                </a:solidFill>
                <a:ea typeface="굴림" pitchFamily="50" charset="-127"/>
              </a:endParaRPr>
            </a:p>
          </p:txBody>
        </p:sp>
        <p:sp>
          <p:nvSpPr>
            <p:cNvPr id="8303" name="Rectangle 99"/>
            <p:cNvSpPr>
              <a:spLocks noChangeArrowheads="1"/>
            </p:cNvSpPr>
            <p:nvPr/>
          </p:nvSpPr>
          <p:spPr bwMode="auto">
            <a:xfrm>
              <a:off x="2222" y="3146"/>
              <a:ext cx="115" cy="206"/>
            </a:xfrm>
            <a:prstGeom prst="rect">
              <a:avLst/>
            </a:prstGeom>
            <a:noFill/>
            <a:ln w="25400">
              <a:noFill/>
              <a:miter lim="800000"/>
              <a:headEnd/>
              <a:tailEnd/>
            </a:ln>
          </p:spPr>
          <p:txBody>
            <a:bodyPr wrap="none" lIns="90488" tIns="44450" rIns="90488" bIns="44450">
              <a:spAutoFit/>
            </a:bodyPr>
            <a:lstStyle/>
            <a:p>
              <a:pPr defTabSz="762000">
                <a:lnSpc>
                  <a:spcPct val="90000"/>
                </a:lnSpc>
              </a:pPr>
              <a:endParaRPr kumimoji="1" lang="en-US" sz="1200" b="1">
                <a:solidFill>
                  <a:srgbClr val="000000"/>
                </a:solidFill>
                <a:ea typeface="굴림" pitchFamily="50" charset="-127"/>
              </a:endParaRPr>
            </a:p>
          </p:txBody>
        </p:sp>
        <p:sp>
          <p:nvSpPr>
            <p:cNvPr id="8304" name="Rectangle 100"/>
            <p:cNvSpPr>
              <a:spLocks noChangeArrowheads="1"/>
            </p:cNvSpPr>
            <p:nvPr/>
          </p:nvSpPr>
          <p:spPr bwMode="auto">
            <a:xfrm>
              <a:off x="2230" y="3189"/>
              <a:ext cx="100" cy="206"/>
            </a:xfrm>
            <a:prstGeom prst="rect">
              <a:avLst/>
            </a:prstGeom>
            <a:noFill/>
            <a:ln w="25400">
              <a:noFill/>
              <a:miter lim="800000"/>
              <a:headEnd/>
              <a:tailEnd/>
            </a:ln>
          </p:spPr>
          <p:txBody>
            <a:bodyPr wrap="none" lIns="90488" tIns="44450" rIns="90488" bIns="44450">
              <a:spAutoFit/>
            </a:bodyPr>
            <a:lstStyle/>
            <a:p>
              <a:pPr defTabSz="762000">
                <a:lnSpc>
                  <a:spcPct val="90000"/>
                </a:lnSpc>
              </a:pPr>
              <a:endParaRPr kumimoji="1" lang="en-US" sz="1200" b="1">
                <a:solidFill>
                  <a:srgbClr val="000000"/>
                </a:solidFill>
                <a:ea typeface="굴림" pitchFamily="50" charset="-127"/>
              </a:endParaRPr>
            </a:p>
          </p:txBody>
        </p:sp>
      </p:grpSp>
      <p:sp>
        <p:nvSpPr>
          <p:cNvPr id="8288" name="Rectangle 101"/>
          <p:cNvSpPr>
            <a:spLocks noChangeArrowheads="1"/>
          </p:cNvSpPr>
          <p:nvPr/>
        </p:nvSpPr>
        <p:spPr bwMode="auto">
          <a:xfrm>
            <a:off x="4021138" y="3532188"/>
            <a:ext cx="2905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a:t>
            </a:r>
          </a:p>
        </p:txBody>
      </p:sp>
      <p:sp>
        <p:nvSpPr>
          <p:cNvPr id="8289" name="Rectangle 102"/>
          <p:cNvSpPr>
            <a:spLocks noChangeArrowheads="1"/>
          </p:cNvSpPr>
          <p:nvPr/>
        </p:nvSpPr>
        <p:spPr bwMode="auto">
          <a:xfrm>
            <a:off x="4017963" y="4016375"/>
            <a:ext cx="27463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T</a:t>
            </a:r>
          </a:p>
        </p:txBody>
      </p:sp>
      <p:sp>
        <p:nvSpPr>
          <p:cNvPr id="8290" name="Rectangle 103"/>
          <p:cNvSpPr>
            <a:spLocks noChangeArrowheads="1"/>
          </p:cNvSpPr>
          <p:nvPr/>
        </p:nvSpPr>
        <p:spPr bwMode="auto">
          <a:xfrm>
            <a:off x="4008438" y="4283075"/>
            <a:ext cx="27463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T</a:t>
            </a:r>
          </a:p>
        </p:txBody>
      </p:sp>
      <p:sp>
        <p:nvSpPr>
          <p:cNvPr id="8291" name="Rectangle 104"/>
          <p:cNvSpPr>
            <a:spLocks noChangeArrowheads="1"/>
          </p:cNvSpPr>
          <p:nvPr/>
        </p:nvSpPr>
        <p:spPr bwMode="auto">
          <a:xfrm>
            <a:off x="4141788" y="3581400"/>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7</a:t>
            </a:r>
          </a:p>
        </p:txBody>
      </p:sp>
      <p:sp>
        <p:nvSpPr>
          <p:cNvPr id="8292" name="Rectangle 105"/>
          <p:cNvSpPr>
            <a:spLocks noChangeArrowheads="1"/>
          </p:cNvSpPr>
          <p:nvPr/>
        </p:nvSpPr>
        <p:spPr bwMode="auto">
          <a:xfrm>
            <a:off x="4097338" y="4037013"/>
            <a:ext cx="34925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15</a:t>
            </a:r>
          </a:p>
        </p:txBody>
      </p:sp>
      <p:sp>
        <p:nvSpPr>
          <p:cNvPr id="8293" name="Rectangle 106"/>
          <p:cNvSpPr>
            <a:spLocks noChangeArrowheads="1"/>
          </p:cNvSpPr>
          <p:nvPr/>
        </p:nvSpPr>
        <p:spPr bwMode="auto">
          <a:xfrm>
            <a:off x="4097338" y="4332288"/>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0</a:t>
            </a:r>
          </a:p>
        </p:txBody>
      </p:sp>
      <p:sp>
        <p:nvSpPr>
          <p:cNvPr id="8294" name="Line 107"/>
          <p:cNvSpPr>
            <a:spLocks noChangeShapeType="1"/>
          </p:cNvSpPr>
          <p:nvPr/>
        </p:nvSpPr>
        <p:spPr bwMode="auto">
          <a:xfrm>
            <a:off x="2114550" y="3629025"/>
            <a:ext cx="0" cy="381000"/>
          </a:xfrm>
          <a:prstGeom prst="line">
            <a:avLst/>
          </a:prstGeom>
          <a:noFill/>
          <a:ln w="25400">
            <a:solidFill>
              <a:schemeClr val="tx1"/>
            </a:solidFill>
            <a:round/>
            <a:headEnd/>
            <a:tailEnd/>
          </a:ln>
        </p:spPr>
        <p:txBody>
          <a:bodyPr wrap="none" anchor="ctr"/>
          <a:lstStyle/>
          <a:p>
            <a:endParaRPr lang="en-US"/>
          </a:p>
        </p:txBody>
      </p:sp>
      <p:sp>
        <p:nvSpPr>
          <p:cNvPr id="8295" name="Line 108"/>
          <p:cNvSpPr>
            <a:spLocks noChangeShapeType="1"/>
          </p:cNvSpPr>
          <p:nvPr/>
        </p:nvSpPr>
        <p:spPr bwMode="auto">
          <a:xfrm flipV="1">
            <a:off x="2976563" y="5346700"/>
            <a:ext cx="0" cy="230188"/>
          </a:xfrm>
          <a:prstGeom prst="line">
            <a:avLst/>
          </a:prstGeom>
          <a:noFill/>
          <a:ln w="25400">
            <a:solidFill>
              <a:srgbClr val="000000"/>
            </a:solidFill>
            <a:round/>
            <a:headEnd/>
            <a:tailEnd/>
          </a:ln>
        </p:spPr>
        <p:txBody>
          <a:bodyPr wrap="none" anchor="ctr"/>
          <a:lstStyle/>
          <a:p>
            <a:endParaRPr lang="en-US"/>
          </a:p>
        </p:txBody>
      </p:sp>
      <p:sp>
        <p:nvSpPr>
          <p:cNvPr id="8296" name="Text Box 109"/>
          <p:cNvSpPr txBox="1">
            <a:spLocks noChangeArrowheads="1"/>
          </p:cNvSpPr>
          <p:nvPr/>
        </p:nvSpPr>
        <p:spPr bwMode="auto">
          <a:xfrm>
            <a:off x="4918075" y="3400425"/>
            <a:ext cx="1244600" cy="587375"/>
          </a:xfrm>
          <a:prstGeom prst="rect">
            <a:avLst/>
          </a:prstGeom>
          <a:noFill/>
          <a:ln w="9525">
            <a:noFill/>
            <a:miter lim="800000"/>
            <a:headEnd/>
            <a:tailEnd/>
          </a:ln>
        </p:spPr>
        <p:txBody>
          <a:bodyPr wrap="none">
            <a:spAutoFit/>
          </a:bodyPr>
          <a:lstStyle/>
          <a:p>
            <a:pPr algn="ctr">
              <a:lnSpc>
                <a:spcPct val="90000"/>
              </a:lnSpc>
            </a:pPr>
            <a:r>
              <a:rPr kumimoji="1" lang="en-US" altLang="ko-KR" sz="1200" b="1">
                <a:ea typeface="굴림" pitchFamily="50" charset="-127"/>
              </a:rPr>
              <a:t>Combinational</a:t>
            </a:r>
          </a:p>
          <a:p>
            <a:pPr algn="ctr">
              <a:lnSpc>
                <a:spcPct val="90000"/>
              </a:lnSpc>
            </a:pPr>
            <a:r>
              <a:rPr kumimoji="1" lang="en-US" altLang="ko-KR" sz="1200" b="1">
                <a:ea typeface="굴림" pitchFamily="50" charset="-127"/>
              </a:rPr>
              <a:t>Control</a:t>
            </a:r>
          </a:p>
          <a:p>
            <a:pPr algn="ctr">
              <a:lnSpc>
                <a:spcPct val="90000"/>
              </a:lnSpc>
            </a:pPr>
            <a:r>
              <a:rPr kumimoji="1" lang="en-US" altLang="ko-KR" sz="1200" b="1">
                <a:ea typeface="굴림" pitchFamily="50" charset="-127"/>
              </a:rPr>
              <a:t>logic</a:t>
            </a:r>
          </a:p>
        </p:txBody>
      </p:sp>
      <p:sp>
        <p:nvSpPr>
          <p:cNvPr id="8297" name="Line 110"/>
          <p:cNvSpPr>
            <a:spLocks noChangeShapeType="1"/>
          </p:cNvSpPr>
          <p:nvPr/>
        </p:nvSpPr>
        <p:spPr bwMode="auto">
          <a:xfrm>
            <a:off x="6257925" y="3657600"/>
            <a:ext cx="95250" cy="95250"/>
          </a:xfrm>
          <a:prstGeom prst="line">
            <a:avLst/>
          </a:prstGeom>
          <a:noFill/>
          <a:ln w="9525">
            <a:solidFill>
              <a:schemeClr val="tx1"/>
            </a:solidFill>
            <a:round/>
            <a:headEnd/>
            <a:tailEnd/>
          </a:ln>
        </p:spPr>
        <p:txBody>
          <a:bodyPr wrap="none"/>
          <a:lstStyle/>
          <a:p>
            <a:endParaRPr lang="en-US"/>
          </a:p>
        </p:txBody>
      </p:sp>
      <p:sp>
        <p:nvSpPr>
          <p:cNvPr id="8298" name="Line 111"/>
          <p:cNvSpPr>
            <a:spLocks noChangeShapeType="1"/>
          </p:cNvSpPr>
          <p:nvPr/>
        </p:nvSpPr>
        <p:spPr bwMode="auto">
          <a:xfrm>
            <a:off x="5495925" y="2619375"/>
            <a:ext cx="85725" cy="38100"/>
          </a:xfrm>
          <a:prstGeom prst="line">
            <a:avLst/>
          </a:prstGeom>
          <a:noFill/>
          <a:ln w="9525">
            <a:solidFill>
              <a:schemeClr val="tx1"/>
            </a:solidFill>
            <a:round/>
            <a:headEnd/>
            <a:tailEnd/>
          </a:ln>
        </p:spPr>
        <p:txBody>
          <a:bodyPr wrap="none"/>
          <a:lstStyle/>
          <a:p>
            <a:endParaRPr lang="en-US"/>
          </a:p>
        </p:txBody>
      </p:sp>
      <p:sp>
        <p:nvSpPr>
          <p:cNvPr id="8299" name="Line 112"/>
          <p:cNvSpPr>
            <a:spLocks noChangeShapeType="1"/>
          </p:cNvSpPr>
          <p:nvPr/>
        </p:nvSpPr>
        <p:spPr bwMode="auto">
          <a:xfrm>
            <a:off x="4200525" y="2152650"/>
            <a:ext cx="0" cy="904875"/>
          </a:xfrm>
          <a:prstGeom prst="line">
            <a:avLst/>
          </a:prstGeom>
          <a:noFill/>
          <a:ln w="19050">
            <a:solidFill>
              <a:schemeClr val="tx1"/>
            </a:solidFill>
            <a:round/>
            <a:headEnd/>
            <a:tailEnd/>
          </a:ln>
        </p:spPr>
        <p:txBody>
          <a:bodyPr wrap="none"/>
          <a:lstStyle/>
          <a:p>
            <a:endParaRPr lang="en-US"/>
          </a:p>
        </p:txBody>
      </p:sp>
      <p:sp>
        <p:nvSpPr>
          <p:cNvPr id="8300" name="Line 113"/>
          <p:cNvSpPr>
            <a:spLocks noChangeShapeType="1"/>
          </p:cNvSpPr>
          <p:nvPr/>
        </p:nvSpPr>
        <p:spPr bwMode="auto">
          <a:xfrm>
            <a:off x="4200525" y="3048000"/>
            <a:ext cx="685800" cy="0"/>
          </a:xfrm>
          <a:prstGeom prst="line">
            <a:avLst/>
          </a:prstGeom>
          <a:noFill/>
          <a:ln w="19050">
            <a:solidFill>
              <a:schemeClr val="tx1"/>
            </a:solidFill>
            <a:round/>
            <a:headEnd/>
            <a:tailEnd type="triangle" w="med" len="med"/>
          </a:ln>
        </p:spPr>
        <p:txBody>
          <a:bodyPr wrap="none"/>
          <a:lstStyle/>
          <a:p>
            <a:endParaRPr lang="en-US"/>
          </a:p>
        </p:txBody>
      </p:sp>
      <p:sp>
        <p:nvSpPr>
          <p:cNvPr id="8301" name="Rectangle 114"/>
          <p:cNvSpPr>
            <a:spLocks noChangeArrowheads="1"/>
          </p:cNvSpPr>
          <p:nvPr/>
        </p:nvSpPr>
        <p:spPr bwMode="auto">
          <a:xfrm>
            <a:off x="1219200" y="2343150"/>
            <a:ext cx="5438775" cy="4076700"/>
          </a:xfrm>
          <a:prstGeom prst="rect">
            <a:avLst/>
          </a:prstGeom>
          <a:noFill/>
          <a:ln w="38100" cap="rnd">
            <a:solidFill>
              <a:schemeClr val="tx1"/>
            </a:solidFill>
            <a:prstDash val="sysDot"/>
            <a:miter lim="800000"/>
            <a:headEnd/>
            <a:tailEnd/>
          </a:ln>
        </p:spPr>
        <p:txBody>
          <a:bodyPr wrap="none" anchor="ct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2209800"/>
            <a:ext cx="7772400" cy="1470025"/>
          </a:xfrm>
          <a:solidFill>
            <a:srgbClr val="00B0F0"/>
          </a:solidFill>
        </p:spPr>
        <p:txBody>
          <a:bodyPr/>
          <a:lstStyle/>
          <a:p>
            <a:r>
              <a:rPr lang="en-US" b="1">
                <a:solidFill>
                  <a:srgbClr val="FF0000"/>
                </a:solidFill>
              </a:rPr>
              <a:t>Lecture-2</a:t>
            </a:r>
          </a:p>
        </p:txBody>
      </p:sp>
      <p:sp>
        <p:nvSpPr>
          <p:cNvPr id="2051" name="Subtitle 2"/>
          <p:cNvSpPr>
            <a:spLocks noGrp="1"/>
          </p:cNvSpPr>
          <p:nvPr>
            <p:ph type="subTitle" idx="1"/>
          </p:nvPr>
        </p:nvSpPr>
        <p:spPr/>
        <p:txBody>
          <a:bodyPr/>
          <a:lstStyle/>
          <a:p>
            <a:r>
              <a:rPr lang="en-US" sz="3600" b="1"/>
              <a:t>Register Transfer</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p:spPr>
        <p:txBody>
          <a:bodyPr/>
          <a:lstStyle/>
          <a:p>
            <a:r>
              <a:rPr lang="en-US"/>
              <a:t>Computer Architecture BCA203 by Ruby Dahiya</a:t>
            </a:r>
          </a:p>
        </p:txBody>
      </p:sp>
      <p:sp>
        <p:nvSpPr>
          <p:cNvPr id="9219" name="Slide Number Placeholder 5"/>
          <p:cNvSpPr>
            <a:spLocks noGrp="1"/>
          </p:cNvSpPr>
          <p:nvPr>
            <p:ph type="sldNum" sz="quarter" idx="12"/>
          </p:nvPr>
        </p:nvSpPr>
        <p:spPr>
          <a:noFill/>
        </p:spPr>
        <p:txBody>
          <a:bodyPr/>
          <a:lstStyle/>
          <a:p>
            <a:fld id="{CF1907E3-A609-4927-B413-8B00E126A235}" type="slidenum">
              <a:rPr lang="en-US"/>
              <a:pPr/>
              <a:t>90</a:t>
            </a:fld>
            <a:endParaRPr lang="en-US"/>
          </a:p>
        </p:txBody>
      </p:sp>
      <p:sp>
        <p:nvSpPr>
          <p:cNvPr id="9220" name="Rectangle 2"/>
          <p:cNvSpPr>
            <a:spLocks noGrp="1" noChangeArrowheads="1"/>
          </p:cNvSpPr>
          <p:nvPr>
            <p:ph type="title"/>
          </p:nvPr>
        </p:nvSpPr>
        <p:spPr>
          <a:xfrm>
            <a:off x="3052763" y="414338"/>
            <a:ext cx="3155950" cy="479425"/>
          </a:xfrm>
          <a:noFill/>
        </p:spPr>
        <p:txBody>
          <a:bodyPr wrap="none" lIns="63500" tIns="25400" rIns="63500" bIns="25400" anchor="t">
            <a:spAutoFit/>
          </a:bodyPr>
          <a:lstStyle/>
          <a:p>
            <a:pPr eaLnBrk="1" hangingPunct="1">
              <a:lnSpc>
                <a:spcPct val="87000"/>
              </a:lnSpc>
            </a:pPr>
            <a:r>
              <a:rPr lang="en-US" altLang="ko-KR" sz="3200" b="1">
                <a:solidFill>
                  <a:srgbClr val="FF0000"/>
                </a:solidFill>
                <a:ea typeface="굴림" pitchFamily="50" charset="-127"/>
              </a:rPr>
              <a:t>Timing  Signals</a:t>
            </a:r>
          </a:p>
        </p:txBody>
      </p:sp>
      <p:pic>
        <p:nvPicPr>
          <p:cNvPr id="9221" name="Picture 3"/>
          <p:cNvPicPr>
            <a:picLocks noChangeArrowheads="1"/>
          </p:cNvPicPr>
          <p:nvPr/>
        </p:nvPicPr>
        <p:blipFill>
          <a:blip r:embed="rId2"/>
          <a:srcRect/>
          <a:stretch>
            <a:fillRect/>
          </a:stretch>
        </p:blipFill>
        <p:spPr bwMode="auto">
          <a:xfrm>
            <a:off x="914400" y="2590800"/>
            <a:ext cx="6632575" cy="3500438"/>
          </a:xfrm>
          <a:prstGeom prst="rect">
            <a:avLst/>
          </a:prstGeom>
          <a:noFill/>
          <a:ln w="12700">
            <a:noFill/>
            <a:miter lim="800000"/>
            <a:headEnd/>
            <a:tailEnd/>
          </a:ln>
        </p:spPr>
      </p:pic>
      <p:sp>
        <p:nvSpPr>
          <p:cNvPr id="9222" name="Rectangle 4"/>
          <p:cNvSpPr>
            <a:spLocks noChangeArrowheads="1"/>
          </p:cNvSpPr>
          <p:nvPr/>
        </p:nvSpPr>
        <p:spPr bwMode="auto">
          <a:xfrm>
            <a:off x="466725" y="830263"/>
            <a:ext cx="8008938" cy="365125"/>
          </a:xfrm>
          <a:prstGeom prst="rect">
            <a:avLst/>
          </a:prstGeom>
          <a:noFill/>
          <a:ln w="12700">
            <a:noFill/>
            <a:miter lim="800000"/>
            <a:headEnd/>
            <a:tailEnd/>
          </a:ln>
        </p:spPr>
        <p:txBody>
          <a:bodyPr lIns="63500" tIns="25400" rIns="63500" bIns="25400"/>
          <a:lstStyle/>
          <a:p>
            <a:pPr defTabSz="762000">
              <a:lnSpc>
                <a:spcPct val="90000"/>
              </a:lnSpc>
            </a:pPr>
            <a:r>
              <a:rPr kumimoji="1" lang="en-US" altLang="ko-KR" sz="2400">
                <a:latin typeface="Times New Roman" pitchFamily="18" charset="0"/>
                <a:ea typeface="굴림" pitchFamily="50" charset="-127"/>
              </a:rPr>
              <a:t>- Generated by 4-bit sequence counter and 4</a:t>
            </a:r>
            <a:r>
              <a:rPr kumimoji="1" lang="en-US" altLang="ko-KR" sz="2400">
                <a:latin typeface="Times New Roman" pitchFamily="18" charset="0"/>
                <a:ea typeface="굴림" pitchFamily="50" charset="-127"/>
                <a:sym typeface="Symbol" pitchFamily="18" charset="2"/>
              </a:rPr>
              <a:t></a:t>
            </a:r>
            <a:r>
              <a:rPr kumimoji="1" lang="en-US" altLang="ko-KR" sz="2400">
                <a:latin typeface="Times New Roman" pitchFamily="18" charset="0"/>
                <a:ea typeface="굴림" pitchFamily="50" charset="-127"/>
              </a:rPr>
              <a:t>16 decoder</a:t>
            </a:r>
          </a:p>
          <a:p>
            <a:pPr defTabSz="762000">
              <a:lnSpc>
                <a:spcPct val="90000"/>
              </a:lnSpc>
            </a:pPr>
            <a:r>
              <a:rPr kumimoji="1" lang="en-US" altLang="ko-KR" sz="2400">
                <a:latin typeface="Times New Roman" pitchFamily="18" charset="0"/>
                <a:ea typeface="굴림" pitchFamily="50" charset="-127"/>
              </a:rPr>
              <a:t>- The SC can be incremented or cleared.</a:t>
            </a:r>
          </a:p>
          <a:p>
            <a:pPr defTabSz="762000">
              <a:lnSpc>
                <a:spcPct val="90000"/>
              </a:lnSpc>
            </a:pPr>
            <a:r>
              <a:rPr kumimoji="1" lang="en-US" altLang="ko-KR" sz="2400">
                <a:latin typeface="Times New Roman" pitchFamily="18" charset="0"/>
                <a:ea typeface="굴림" pitchFamily="50" charset="-127"/>
              </a:rPr>
              <a:t>- Example:   T</a:t>
            </a:r>
            <a:r>
              <a:rPr kumimoji="1" lang="en-US" altLang="ko-KR" sz="2400" baseline="-25000">
                <a:latin typeface="Times New Roman" pitchFamily="18" charset="0"/>
                <a:ea typeface="굴림" pitchFamily="50" charset="-127"/>
              </a:rPr>
              <a:t>0</a:t>
            </a:r>
            <a:r>
              <a:rPr kumimoji="1" lang="en-US" altLang="ko-KR" sz="2400">
                <a:latin typeface="Times New Roman" pitchFamily="18" charset="0"/>
                <a:ea typeface="굴림" pitchFamily="50" charset="-127"/>
              </a:rPr>
              <a:t>, T</a:t>
            </a:r>
            <a:r>
              <a:rPr kumimoji="1" lang="en-US" altLang="ko-KR" sz="2400" baseline="-25000">
                <a:latin typeface="Times New Roman" pitchFamily="18" charset="0"/>
                <a:ea typeface="굴림" pitchFamily="50" charset="-127"/>
              </a:rPr>
              <a:t>1</a:t>
            </a:r>
            <a:r>
              <a:rPr kumimoji="1" lang="en-US" altLang="ko-KR" sz="2400">
                <a:latin typeface="Times New Roman" pitchFamily="18" charset="0"/>
                <a:ea typeface="굴림" pitchFamily="50" charset="-127"/>
              </a:rPr>
              <a:t>, T</a:t>
            </a:r>
            <a:r>
              <a:rPr kumimoji="1" lang="en-US" altLang="ko-KR" sz="2400" baseline="-25000">
                <a:latin typeface="Times New Roman" pitchFamily="18" charset="0"/>
                <a:ea typeface="굴림" pitchFamily="50" charset="-127"/>
              </a:rPr>
              <a:t>2</a:t>
            </a:r>
            <a:r>
              <a:rPr kumimoji="1" lang="en-US" altLang="ko-KR" sz="2400">
                <a:latin typeface="Times New Roman" pitchFamily="18" charset="0"/>
                <a:ea typeface="굴림" pitchFamily="50" charset="-127"/>
              </a:rPr>
              <a:t>, T</a:t>
            </a:r>
            <a:r>
              <a:rPr kumimoji="1" lang="en-US" altLang="ko-KR" sz="2400" baseline="-25000">
                <a:latin typeface="Times New Roman" pitchFamily="18" charset="0"/>
                <a:ea typeface="굴림" pitchFamily="50" charset="-127"/>
              </a:rPr>
              <a:t>3</a:t>
            </a:r>
            <a:r>
              <a:rPr kumimoji="1" lang="en-US" altLang="ko-KR" sz="2400">
                <a:latin typeface="Times New Roman" pitchFamily="18" charset="0"/>
                <a:ea typeface="굴림" pitchFamily="50" charset="-127"/>
              </a:rPr>
              <a:t>, T</a:t>
            </a:r>
            <a:r>
              <a:rPr kumimoji="1" lang="en-US" altLang="ko-KR" sz="2400" baseline="-25000">
                <a:latin typeface="Times New Roman" pitchFamily="18" charset="0"/>
                <a:ea typeface="굴림" pitchFamily="50" charset="-127"/>
              </a:rPr>
              <a:t>4</a:t>
            </a:r>
            <a:r>
              <a:rPr kumimoji="1" lang="en-US" altLang="ko-KR" sz="2400">
                <a:latin typeface="Times New Roman" pitchFamily="18" charset="0"/>
                <a:ea typeface="굴림" pitchFamily="50" charset="-127"/>
              </a:rPr>
              <a:t>, T</a:t>
            </a:r>
            <a:r>
              <a:rPr kumimoji="1" lang="en-US" altLang="ko-KR" sz="2400" baseline="-25000">
                <a:latin typeface="Times New Roman" pitchFamily="18" charset="0"/>
                <a:ea typeface="굴림" pitchFamily="50" charset="-127"/>
              </a:rPr>
              <a:t>0</a:t>
            </a:r>
            <a:r>
              <a:rPr kumimoji="1" lang="en-US" altLang="ko-KR" sz="2400">
                <a:latin typeface="Times New Roman" pitchFamily="18" charset="0"/>
                <a:ea typeface="굴림" pitchFamily="50" charset="-127"/>
              </a:rPr>
              <a:t>, T</a:t>
            </a:r>
            <a:r>
              <a:rPr kumimoji="1" lang="en-US" altLang="ko-KR" sz="2400" baseline="-25000">
                <a:latin typeface="Times New Roman" pitchFamily="18" charset="0"/>
                <a:ea typeface="굴림" pitchFamily="50" charset="-127"/>
              </a:rPr>
              <a:t>1</a:t>
            </a:r>
            <a:r>
              <a:rPr kumimoji="1" lang="en-US" altLang="ko-KR" sz="2400">
                <a:latin typeface="Times New Roman" pitchFamily="18" charset="0"/>
                <a:ea typeface="굴림" pitchFamily="50" charset="-127"/>
              </a:rPr>
              <a:t>, . . .</a:t>
            </a:r>
          </a:p>
          <a:p>
            <a:pPr defTabSz="762000">
              <a:lnSpc>
                <a:spcPct val="90000"/>
              </a:lnSpc>
            </a:pPr>
            <a:r>
              <a:rPr kumimoji="1" lang="en-US" altLang="ko-KR" sz="2400">
                <a:latin typeface="Times New Roman" pitchFamily="18" charset="0"/>
                <a:ea typeface="굴림" pitchFamily="50" charset="-127"/>
              </a:rPr>
              <a:t>       Assume: At time T</a:t>
            </a:r>
            <a:r>
              <a:rPr kumimoji="1" lang="en-US" altLang="ko-KR" sz="2400" baseline="-25000">
                <a:latin typeface="Times New Roman" pitchFamily="18" charset="0"/>
                <a:ea typeface="굴림" pitchFamily="50" charset="-127"/>
              </a:rPr>
              <a:t>4</a:t>
            </a:r>
            <a:r>
              <a:rPr kumimoji="1" lang="en-US" altLang="ko-KR" sz="2400">
                <a:latin typeface="Times New Roman" pitchFamily="18" charset="0"/>
                <a:ea typeface="굴림" pitchFamily="50" charset="-127"/>
              </a:rPr>
              <a:t>, SC is cleared to 0 if decoder output D3 is active i.e., </a:t>
            </a:r>
            <a:r>
              <a:rPr kumimoji="1" lang="en-US" altLang="ko-KR" sz="2400">
                <a:solidFill>
                  <a:srgbClr val="000000"/>
                </a:solidFill>
                <a:latin typeface="Times New Roman" pitchFamily="18" charset="0"/>
                <a:ea typeface="굴림" pitchFamily="50" charset="-127"/>
              </a:rPr>
              <a:t>D3T4: SC </a:t>
            </a:r>
            <a:r>
              <a:rPr kumimoji="1" lang="en-US" altLang="ko-KR" sz="2400">
                <a:solidFill>
                  <a:srgbClr val="000000"/>
                </a:solidFill>
                <a:latin typeface="Times New Roman" pitchFamily="18" charset="0"/>
                <a:ea typeface="굴림" pitchFamily="50" charset="-127"/>
                <a:sym typeface="Symbol" pitchFamily="18" charset="2"/>
              </a:rPr>
              <a:t>0</a:t>
            </a:r>
            <a:endParaRPr kumimoji="1" lang="en-US" altLang="ko-KR" sz="2400">
              <a:solidFill>
                <a:srgbClr val="000000"/>
              </a:solidFill>
              <a:latin typeface="Times New Roman" pitchFamily="18" charset="0"/>
              <a:ea typeface="굴림" pitchFamily="50" charset="-127"/>
            </a:endParaRPr>
          </a:p>
          <a:p>
            <a:pPr defTabSz="762000">
              <a:lnSpc>
                <a:spcPct val="90000"/>
              </a:lnSpc>
            </a:pPr>
            <a:endParaRPr kumimoji="1" lang="en-US" altLang="ko-KR" sz="2400">
              <a:latin typeface="Times New Roman" pitchFamily="18" charset="0"/>
              <a:ea typeface="굴림" pitchFamily="50" charset="-127"/>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solidFill>
            <a:srgbClr val="00B0F0"/>
          </a:solidFill>
        </p:spPr>
        <p:txBody>
          <a:bodyPr/>
          <a:lstStyle/>
          <a:p>
            <a:pPr eaLnBrk="1" hangingPunct="1"/>
            <a:r>
              <a:rPr lang="en-US" b="1">
                <a:solidFill>
                  <a:srgbClr val="FF0000"/>
                </a:solidFill>
              </a:rPr>
              <a:t>Lecture-11</a:t>
            </a:r>
          </a:p>
        </p:txBody>
      </p:sp>
      <p:sp>
        <p:nvSpPr>
          <p:cNvPr id="2051" name="Subtitle 2"/>
          <p:cNvSpPr>
            <a:spLocks noGrp="1"/>
          </p:cNvSpPr>
          <p:nvPr>
            <p:ph type="subTitle" idx="1"/>
          </p:nvPr>
        </p:nvSpPr>
        <p:spPr/>
        <p:txBody>
          <a:bodyPr/>
          <a:lstStyle/>
          <a:p>
            <a:pPr eaLnBrk="1" hangingPunct="1"/>
            <a:r>
              <a:rPr lang="en-US"/>
              <a:t>Instruction Cycle and Register-Reference Instructions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noFill/>
        </p:spPr>
        <p:txBody>
          <a:bodyPr/>
          <a:lstStyle/>
          <a:p>
            <a:r>
              <a:rPr lang="en-US"/>
              <a:t>Computer Architecture BCA 203 by Ruby Dahiya</a:t>
            </a:r>
          </a:p>
        </p:txBody>
      </p:sp>
      <p:sp>
        <p:nvSpPr>
          <p:cNvPr id="3075" name="Slide Number Placeholder 5"/>
          <p:cNvSpPr>
            <a:spLocks noGrp="1"/>
          </p:cNvSpPr>
          <p:nvPr>
            <p:ph type="sldNum" sz="quarter" idx="12"/>
          </p:nvPr>
        </p:nvSpPr>
        <p:spPr>
          <a:noFill/>
        </p:spPr>
        <p:txBody>
          <a:bodyPr/>
          <a:lstStyle/>
          <a:p>
            <a:fld id="{152642ED-A996-46E1-B806-806B7E04EC20}" type="slidenum">
              <a:rPr lang="en-US"/>
              <a:pPr/>
              <a:t>92</a:t>
            </a:fld>
            <a:endParaRPr lang="en-US"/>
          </a:p>
        </p:txBody>
      </p:sp>
      <p:sp>
        <p:nvSpPr>
          <p:cNvPr id="3076" name="Rectangle 2"/>
          <p:cNvSpPr>
            <a:spLocks noGrp="1" noChangeArrowheads="1"/>
          </p:cNvSpPr>
          <p:nvPr>
            <p:ph type="title"/>
          </p:nvPr>
        </p:nvSpPr>
        <p:spPr>
          <a:xfrm>
            <a:off x="457200" y="401638"/>
            <a:ext cx="8229600" cy="828675"/>
          </a:xfrm>
        </p:spPr>
        <p:txBody>
          <a:bodyPr/>
          <a:lstStyle/>
          <a:p>
            <a:pPr eaLnBrk="1" hangingPunct="1"/>
            <a:r>
              <a:rPr lang="en-US" altLang="ko-KR" sz="3200" b="1">
                <a:solidFill>
                  <a:srgbClr val="FF0000"/>
                </a:solidFill>
                <a:ea typeface="굴림" pitchFamily="50" charset="-127"/>
              </a:rPr>
              <a:t>Instruction  Cycle</a:t>
            </a:r>
          </a:p>
        </p:txBody>
      </p:sp>
      <p:sp>
        <p:nvSpPr>
          <p:cNvPr id="3077" name="Rectangle 3"/>
          <p:cNvSpPr>
            <a:spLocks noGrp="1" noChangeArrowheads="1"/>
          </p:cNvSpPr>
          <p:nvPr>
            <p:ph type="body" idx="1"/>
          </p:nvPr>
        </p:nvSpPr>
        <p:spPr>
          <a:xfrm>
            <a:off x="457200" y="1209675"/>
            <a:ext cx="8010525" cy="4525963"/>
          </a:xfrm>
          <a:noFill/>
        </p:spPr>
        <p:txBody>
          <a:bodyPr>
            <a:normAutofit lnSpcReduction="10000"/>
          </a:bodyPr>
          <a:lstStyle/>
          <a:p>
            <a:pPr marL="457200" indent="-457200" defTabSz="762000" eaLnBrk="1" hangingPunct="1"/>
            <a:r>
              <a:rPr lang="en-US" altLang="ko-KR" sz="2400">
                <a:latin typeface="Times New Roman" pitchFamily="18" charset="0"/>
                <a:ea typeface="굴림" pitchFamily="50" charset="-127"/>
              </a:rPr>
              <a:t>In Basic Computer, a machine instruction is executed in the following cycle:</a:t>
            </a:r>
          </a:p>
          <a:p>
            <a:pPr marL="800100" lvl="1" indent="-342900" defTabSz="762000" eaLnBrk="1" hangingPunct="1">
              <a:buFontTx/>
              <a:buAutoNum type="arabicPeriod"/>
            </a:pPr>
            <a:r>
              <a:rPr lang="en-US" altLang="ko-KR" sz="2400">
                <a:latin typeface="Times New Roman" pitchFamily="18" charset="0"/>
                <a:ea typeface="굴림" pitchFamily="50" charset="-127"/>
              </a:rPr>
              <a:t>Fetch an instruction from memory</a:t>
            </a:r>
          </a:p>
          <a:p>
            <a:pPr marL="800100" lvl="1" indent="-342900" defTabSz="762000" eaLnBrk="1" hangingPunct="1">
              <a:buFontTx/>
              <a:buAutoNum type="arabicPeriod"/>
            </a:pPr>
            <a:r>
              <a:rPr lang="en-US" altLang="ko-KR" sz="2400">
                <a:latin typeface="Times New Roman" pitchFamily="18" charset="0"/>
                <a:ea typeface="굴림" pitchFamily="50" charset="-127"/>
              </a:rPr>
              <a:t>Decode the instruction</a:t>
            </a:r>
          </a:p>
          <a:p>
            <a:pPr marL="800100" lvl="1" indent="-342900" defTabSz="762000" eaLnBrk="1" hangingPunct="1">
              <a:buFontTx/>
              <a:buAutoNum type="arabicPeriod"/>
            </a:pPr>
            <a:r>
              <a:rPr lang="en-US" altLang="ko-KR" sz="2400">
                <a:latin typeface="Times New Roman" pitchFamily="18" charset="0"/>
                <a:ea typeface="굴림" pitchFamily="50" charset="-127"/>
              </a:rPr>
              <a:t>Read the effective address from memory if the instruction has an indirect address</a:t>
            </a:r>
          </a:p>
          <a:p>
            <a:pPr marL="800100" lvl="1" indent="-342900" defTabSz="762000" eaLnBrk="1" hangingPunct="1">
              <a:buFontTx/>
              <a:buAutoNum type="arabicPeriod"/>
            </a:pPr>
            <a:r>
              <a:rPr lang="en-US" altLang="ko-KR" sz="2400">
                <a:latin typeface="Times New Roman" pitchFamily="18" charset="0"/>
                <a:ea typeface="굴림" pitchFamily="50" charset="-127"/>
              </a:rPr>
              <a:t>Execute the instruction</a:t>
            </a:r>
          </a:p>
          <a:p>
            <a:pPr marL="457200" indent="-457200" defTabSz="762000" eaLnBrk="1" hangingPunct="1"/>
            <a:r>
              <a:rPr lang="en-US" altLang="ko-KR" sz="2400">
                <a:latin typeface="Times New Roman" pitchFamily="18" charset="0"/>
                <a:ea typeface="굴림" pitchFamily="50" charset="-127"/>
              </a:rPr>
              <a:t>After an instruction is executed, the cycle starts again at step 1, for the next instruction</a:t>
            </a:r>
          </a:p>
          <a:p>
            <a:pPr marL="457200" indent="-457200" defTabSz="762000" eaLnBrk="1" hangingPunct="1"/>
            <a:r>
              <a:rPr lang="en-US" altLang="ko-KR" sz="2400" i="1">
                <a:latin typeface="Times New Roman" pitchFamily="18" charset="0"/>
                <a:ea typeface="굴림" pitchFamily="50" charset="-127"/>
              </a:rPr>
              <a:t>Note</a:t>
            </a:r>
            <a:r>
              <a:rPr lang="en-US" altLang="ko-KR" sz="2400">
                <a:latin typeface="Times New Roman" pitchFamily="18" charset="0"/>
                <a:ea typeface="굴림" pitchFamily="50" charset="-127"/>
              </a:rPr>
              <a:t>: Every different processor has its own (different) 			instruction cycle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p>
            <a:r>
              <a:rPr lang="en-US"/>
              <a:t>Computer Architecture BCA 203 by Ruby Dahiya</a:t>
            </a:r>
          </a:p>
        </p:txBody>
      </p:sp>
      <p:sp>
        <p:nvSpPr>
          <p:cNvPr id="4099" name="Slide Number Placeholder 5"/>
          <p:cNvSpPr>
            <a:spLocks noGrp="1"/>
          </p:cNvSpPr>
          <p:nvPr>
            <p:ph type="sldNum" sz="quarter" idx="12"/>
          </p:nvPr>
        </p:nvSpPr>
        <p:spPr>
          <a:noFill/>
        </p:spPr>
        <p:txBody>
          <a:bodyPr/>
          <a:lstStyle/>
          <a:p>
            <a:fld id="{1F12ED13-6CD8-4B2F-92E4-91557899ABBF}" type="slidenum">
              <a:rPr lang="en-US"/>
              <a:pPr/>
              <a:t>93</a:t>
            </a:fld>
            <a:endParaRPr lang="en-US"/>
          </a:p>
        </p:txBody>
      </p:sp>
      <p:sp>
        <p:nvSpPr>
          <p:cNvPr id="4100" name="Rectangle 2"/>
          <p:cNvSpPr>
            <a:spLocks noGrp="1" noChangeArrowheads="1"/>
          </p:cNvSpPr>
          <p:nvPr>
            <p:ph type="title"/>
          </p:nvPr>
        </p:nvSpPr>
        <p:spPr>
          <a:xfrm>
            <a:off x="2935288" y="431800"/>
            <a:ext cx="3724275" cy="479425"/>
          </a:xfrm>
          <a:noFill/>
        </p:spPr>
        <p:txBody>
          <a:bodyPr wrap="none" lIns="63500" tIns="25400" rIns="63500" bIns="25400" anchor="t">
            <a:spAutoFit/>
          </a:bodyPr>
          <a:lstStyle/>
          <a:p>
            <a:pPr eaLnBrk="1" hangingPunct="1">
              <a:lnSpc>
                <a:spcPct val="87000"/>
              </a:lnSpc>
            </a:pPr>
            <a:r>
              <a:rPr lang="en-US" altLang="ko-KR" sz="3200" b="1">
                <a:solidFill>
                  <a:srgbClr val="FF0000"/>
                </a:solidFill>
                <a:ea typeface="굴림" pitchFamily="50" charset="-127"/>
              </a:rPr>
              <a:t>Fetch And Decode</a:t>
            </a:r>
          </a:p>
        </p:txBody>
      </p:sp>
      <p:sp>
        <p:nvSpPr>
          <p:cNvPr id="4101" name="Rectangle 3"/>
          <p:cNvSpPr>
            <a:spLocks noChangeArrowheads="1"/>
          </p:cNvSpPr>
          <p:nvPr/>
        </p:nvSpPr>
        <p:spPr bwMode="auto">
          <a:xfrm>
            <a:off x="1627188" y="1328738"/>
            <a:ext cx="34925" cy="158750"/>
          </a:xfrm>
          <a:prstGeom prst="rect">
            <a:avLst/>
          </a:prstGeom>
          <a:noFill/>
          <a:ln w="12700">
            <a:noFill/>
            <a:miter lim="800000"/>
            <a:headEnd/>
            <a:tailEnd/>
          </a:ln>
        </p:spPr>
        <p:txBody>
          <a:bodyPr wrap="none" anchor="ctr"/>
          <a:lstStyle/>
          <a:p>
            <a:endParaRPr lang="en-US"/>
          </a:p>
        </p:txBody>
      </p:sp>
      <p:sp>
        <p:nvSpPr>
          <p:cNvPr id="4102" name="Rectangle 4"/>
          <p:cNvSpPr>
            <a:spLocks noChangeArrowheads="1"/>
          </p:cNvSpPr>
          <p:nvPr/>
        </p:nvSpPr>
        <p:spPr bwMode="auto">
          <a:xfrm>
            <a:off x="409575" y="1063625"/>
            <a:ext cx="2474913" cy="309563"/>
          </a:xfrm>
          <a:prstGeom prst="rect">
            <a:avLst/>
          </a:prstGeom>
          <a:noFill/>
          <a:ln w="12700">
            <a:noFill/>
            <a:miter lim="800000"/>
            <a:headEnd/>
            <a:tailEnd/>
          </a:ln>
        </p:spPr>
        <p:txBody>
          <a:bodyPr wrap="none" lIns="63500" tIns="25400" rIns="63500" bIns="25400">
            <a:spAutoFit/>
          </a:bodyPr>
          <a:lstStyle/>
          <a:p>
            <a:pPr defTabSz="762000">
              <a:lnSpc>
                <a:spcPct val="85000"/>
              </a:lnSpc>
            </a:pPr>
            <a:r>
              <a:rPr kumimoji="1" lang="en-US" altLang="ko-KR" sz="2000" b="1">
                <a:ea typeface="굴림" pitchFamily="50" charset="-127"/>
              </a:rPr>
              <a:t>• Fetch and Decode</a:t>
            </a:r>
          </a:p>
        </p:txBody>
      </p:sp>
      <p:sp>
        <p:nvSpPr>
          <p:cNvPr id="4103" name="Rectangle 5"/>
          <p:cNvSpPr>
            <a:spLocks noChangeArrowheads="1"/>
          </p:cNvSpPr>
          <p:nvPr/>
        </p:nvSpPr>
        <p:spPr bwMode="auto">
          <a:xfrm>
            <a:off x="3027363" y="1084263"/>
            <a:ext cx="5292725" cy="665162"/>
          </a:xfrm>
          <a:prstGeom prst="rect">
            <a:avLst/>
          </a:prstGeom>
          <a:noFill/>
          <a:ln w="12700">
            <a:noFill/>
            <a:miter lim="800000"/>
            <a:headEnd/>
            <a:tailEnd/>
          </a:ln>
        </p:spPr>
        <p:txBody>
          <a:bodyPr wrap="none" lIns="63500" tIns="25400" rIns="63500" bIns="25400">
            <a:spAutoFit/>
          </a:bodyPr>
          <a:lstStyle/>
          <a:p>
            <a:pPr defTabSz="762000">
              <a:lnSpc>
                <a:spcPct val="96000"/>
              </a:lnSpc>
            </a:pPr>
            <a:r>
              <a:rPr kumimoji="1" lang="en-US" altLang="ko-KR" sz="1400" b="1">
                <a:ea typeface="굴림" pitchFamily="50" charset="-127"/>
              </a:rPr>
              <a:t>T0: AR </a:t>
            </a:r>
            <a:r>
              <a:rPr kumimoji="1" lang="en-US" altLang="ko-KR" sz="1400" b="1">
                <a:latin typeface="Symbol" pitchFamily="18" charset="2"/>
                <a:ea typeface="굴림" pitchFamily="50" charset="-127"/>
              </a:rPr>
              <a:t></a:t>
            </a:r>
            <a:r>
              <a:rPr kumimoji="1" lang="en-US" altLang="ko-KR" sz="1400" b="1">
                <a:ea typeface="굴림" pitchFamily="50" charset="-127"/>
              </a:rPr>
              <a:t>PC  (S</a:t>
            </a:r>
            <a:r>
              <a:rPr kumimoji="1" lang="en-US" altLang="ko-KR" sz="1400" b="1" baseline="-25000">
                <a:ea typeface="굴림" pitchFamily="50" charset="-127"/>
              </a:rPr>
              <a:t>0</a:t>
            </a:r>
            <a:r>
              <a:rPr kumimoji="1" lang="en-US" altLang="ko-KR" sz="1400" b="1">
                <a:ea typeface="굴림" pitchFamily="50" charset="-127"/>
              </a:rPr>
              <a:t>S</a:t>
            </a:r>
            <a:r>
              <a:rPr kumimoji="1" lang="en-US" altLang="ko-KR" sz="1400" b="1" baseline="-25000">
                <a:ea typeface="굴림" pitchFamily="50" charset="-127"/>
              </a:rPr>
              <a:t>1</a:t>
            </a:r>
            <a:r>
              <a:rPr kumimoji="1" lang="en-US" altLang="ko-KR" sz="1400" b="1">
                <a:ea typeface="굴림" pitchFamily="50" charset="-127"/>
              </a:rPr>
              <a:t>S</a:t>
            </a:r>
            <a:r>
              <a:rPr kumimoji="1" lang="en-US" altLang="ko-KR" sz="1400" b="1" baseline="-25000">
                <a:ea typeface="굴림" pitchFamily="50" charset="-127"/>
              </a:rPr>
              <a:t>2</a:t>
            </a:r>
            <a:r>
              <a:rPr kumimoji="1" lang="en-US" altLang="ko-KR" sz="1400" b="1">
                <a:ea typeface="굴림" pitchFamily="50" charset="-127"/>
              </a:rPr>
              <a:t>=010, T0=1)</a:t>
            </a:r>
          </a:p>
          <a:p>
            <a:pPr defTabSz="762000">
              <a:lnSpc>
                <a:spcPct val="96000"/>
              </a:lnSpc>
            </a:pPr>
            <a:r>
              <a:rPr kumimoji="1" lang="en-US" altLang="ko-KR" sz="1400" b="1">
                <a:ea typeface="굴림" pitchFamily="50" charset="-127"/>
              </a:rPr>
              <a:t>T1: IR </a:t>
            </a:r>
            <a:r>
              <a:rPr kumimoji="1" lang="en-US" altLang="ko-KR" sz="1400" b="1">
                <a:latin typeface="Symbol" pitchFamily="18" charset="2"/>
                <a:ea typeface="굴림" pitchFamily="50" charset="-127"/>
              </a:rPr>
              <a:t></a:t>
            </a:r>
            <a:r>
              <a:rPr kumimoji="1" lang="en-US" altLang="ko-KR" sz="1400" b="1">
                <a:ea typeface="굴림" pitchFamily="50" charset="-127"/>
              </a:rPr>
              <a:t> M [AR],  PC </a:t>
            </a:r>
            <a:r>
              <a:rPr kumimoji="1" lang="en-US" altLang="ko-KR" sz="1400" b="1">
                <a:latin typeface="Symbol" pitchFamily="18" charset="2"/>
                <a:ea typeface="굴림" pitchFamily="50" charset="-127"/>
              </a:rPr>
              <a:t></a:t>
            </a:r>
            <a:r>
              <a:rPr kumimoji="1" lang="en-US" altLang="ko-KR" sz="1400" b="1">
                <a:ea typeface="굴림" pitchFamily="50" charset="-127"/>
              </a:rPr>
              <a:t> PC + 1   (S0S1S2=111, T1=1)</a:t>
            </a:r>
          </a:p>
          <a:p>
            <a:pPr defTabSz="762000">
              <a:lnSpc>
                <a:spcPct val="96000"/>
              </a:lnSpc>
            </a:pPr>
            <a:r>
              <a:rPr kumimoji="1" lang="en-US" altLang="ko-KR" sz="1400" b="1">
                <a:ea typeface="굴림" pitchFamily="50" charset="-127"/>
              </a:rPr>
              <a:t>T2: D0, . . . , D7 </a:t>
            </a:r>
            <a:r>
              <a:rPr kumimoji="1" lang="en-US" altLang="ko-KR" sz="1400" b="1">
                <a:latin typeface="Symbol" pitchFamily="18" charset="2"/>
                <a:ea typeface="굴림" pitchFamily="50" charset="-127"/>
              </a:rPr>
              <a:t></a:t>
            </a:r>
            <a:r>
              <a:rPr kumimoji="1" lang="en-US" altLang="ko-KR" sz="1400" b="1">
                <a:ea typeface="굴림" pitchFamily="50" charset="-127"/>
              </a:rPr>
              <a:t> Decode IR(12-14), AR </a:t>
            </a:r>
            <a:r>
              <a:rPr kumimoji="1" lang="en-US" altLang="ko-KR" sz="1400" b="1">
                <a:latin typeface="Symbol" pitchFamily="18" charset="2"/>
                <a:ea typeface="굴림" pitchFamily="50" charset="-127"/>
              </a:rPr>
              <a:t></a:t>
            </a:r>
            <a:r>
              <a:rPr kumimoji="1" lang="en-US" altLang="ko-KR" sz="1400" b="1">
                <a:ea typeface="굴림" pitchFamily="50" charset="-127"/>
              </a:rPr>
              <a:t> IR(0-11), I </a:t>
            </a:r>
            <a:r>
              <a:rPr kumimoji="1" lang="en-US" altLang="ko-KR" sz="1400" b="1">
                <a:latin typeface="Symbol" pitchFamily="18" charset="2"/>
                <a:ea typeface="굴림" pitchFamily="50" charset="-127"/>
              </a:rPr>
              <a:t></a:t>
            </a:r>
            <a:r>
              <a:rPr kumimoji="1" lang="en-US" altLang="ko-KR" sz="1400" b="1">
                <a:ea typeface="굴림" pitchFamily="50" charset="-127"/>
              </a:rPr>
              <a:t> IR(15)</a:t>
            </a:r>
          </a:p>
        </p:txBody>
      </p:sp>
      <p:sp>
        <p:nvSpPr>
          <p:cNvPr id="4104" name="Arc 6"/>
          <p:cNvSpPr>
            <a:spLocks/>
          </p:cNvSpPr>
          <p:nvPr/>
        </p:nvSpPr>
        <p:spPr bwMode="auto">
          <a:xfrm>
            <a:off x="5475288" y="2044700"/>
            <a:ext cx="112712" cy="87313"/>
          </a:xfrm>
          <a:custGeom>
            <a:avLst/>
            <a:gdLst>
              <a:gd name="T0" fmla="*/ 9111 w 21600"/>
              <a:gd name="T1" fmla="*/ 87313 h 17255"/>
              <a:gd name="T2" fmla="*/ 9654 w 21600"/>
              <a:gd name="T3" fmla="*/ 0 h 17255"/>
              <a:gd name="T4" fmla="*/ 112712 w 21600"/>
              <a:gd name="T5" fmla="*/ 44256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4105" name="Line 7"/>
          <p:cNvSpPr>
            <a:spLocks noChangeShapeType="1"/>
          </p:cNvSpPr>
          <p:nvPr/>
        </p:nvSpPr>
        <p:spPr bwMode="auto">
          <a:xfrm>
            <a:off x="5232400" y="2098675"/>
            <a:ext cx="242888" cy="0"/>
          </a:xfrm>
          <a:prstGeom prst="line">
            <a:avLst/>
          </a:prstGeom>
          <a:noFill/>
          <a:ln w="25400">
            <a:solidFill>
              <a:srgbClr val="000000"/>
            </a:solidFill>
            <a:round/>
            <a:headEnd/>
            <a:tailEnd/>
          </a:ln>
        </p:spPr>
        <p:txBody>
          <a:bodyPr wrap="none" anchor="ctr"/>
          <a:lstStyle/>
          <a:p>
            <a:endParaRPr lang="en-US"/>
          </a:p>
        </p:txBody>
      </p:sp>
      <p:sp>
        <p:nvSpPr>
          <p:cNvPr id="4106" name="Line 8"/>
          <p:cNvSpPr>
            <a:spLocks noChangeShapeType="1"/>
          </p:cNvSpPr>
          <p:nvPr/>
        </p:nvSpPr>
        <p:spPr bwMode="auto">
          <a:xfrm flipH="1">
            <a:off x="2411413" y="2030413"/>
            <a:ext cx="2530475" cy="0"/>
          </a:xfrm>
          <a:prstGeom prst="line">
            <a:avLst/>
          </a:prstGeom>
          <a:noFill/>
          <a:ln w="25400">
            <a:solidFill>
              <a:srgbClr val="000000"/>
            </a:solidFill>
            <a:round/>
            <a:headEnd/>
            <a:tailEnd/>
          </a:ln>
        </p:spPr>
        <p:txBody>
          <a:bodyPr wrap="none" anchor="ctr"/>
          <a:lstStyle/>
          <a:p>
            <a:endParaRPr lang="en-US"/>
          </a:p>
        </p:txBody>
      </p:sp>
      <p:sp>
        <p:nvSpPr>
          <p:cNvPr id="4107" name="Line 9"/>
          <p:cNvSpPr>
            <a:spLocks noChangeShapeType="1"/>
          </p:cNvSpPr>
          <p:nvPr/>
        </p:nvSpPr>
        <p:spPr bwMode="auto">
          <a:xfrm flipH="1">
            <a:off x="4824413" y="2098675"/>
            <a:ext cx="123825" cy="0"/>
          </a:xfrm>
          <a:prstGeom prst="line">
            <a:avLst/>
          </a:prstGeom>
          <a:noFill/>
          <a:ln w="25400">
            <a:solidFill>
              <a:srgbClr val="000000"/>
            </a:solidFill>
            <a:round/>
            <a:headEnd/>
            <a:tailEnd/>
          </a:ln>
        </p:spPr>
        <p:txBody>
          <a:bodyPr wrap="none" anchor="ctr"/>
          <a:lstStyle/>
          <a:p>
            <a:endParaRPr lang="en-US"/>
          </a:p>
        </p:txBody>
      </p:sp>
      <p:sp>
        <p:nvSpPr>
          <p:cNvPr id="4108" name="Line 10"/>
          <p:cNvSpPr>
            <a:spLocks noChangeShapeType="1"/>
          </p:cNvSpPr>
          <p:nvPr/>
        </p:nvSpPr>
        <p:spPr bwMode="auto">
          <a:xfrm flipH="1" flipV="1">
            <a:off x="4824413" y="2170113"/>
            <a:ext cx="128587" cy="4762"/>
          </a:xfrm>
          <a:prstGeom prst="line">
            <a:avLst/>
          </a:prstGeom>
          <a:noFill/>
          <a:ln w="25400">
            <a:solidFill>
              <a:srgbClr val="000000"/>
            </a:solidFill>
            <a:round/>
            <a:headEnd/>
            <a:tailEnd/>
          </a:ln>
        </p:spPr>
        <p:txBody>
          <a:bodyPr wrap="none" anchor="ctr"/>
          <a:lstStyle/>
          <a:p>
            <a:endParaRPr lang="en-US"/>
          </a:p>
        </p:txBody>
      </p:sp>
      <p:grpSp>
        <p:nvGrpSpPr>
          <p:cNvPr id="2" name="Group 11"/>
          <p:cNvGrpSpPr>
            <a:grpSpLocks/>
          </p:cNvGrpSpPr>
          <p:nvPr/>
        </p:nvGrpSpPr>
        <p:grpSpPr bwMode="auto">
          <a:xfrm>
            <a:off x="4906963" y="1971675"/>
            <a:ext cx="320675" cy="255588"/>
            <a:chOff x="2608" y="2732"/>
            <a:chExt cx="217" cy="176"/>
          </a:xfrm>
        </p:grpSpPr>
        <p:sp>
          <p:nvSpPr>
            <p:cNvPr id="4256" name="Arc 12"/>
            <p:cNvSpPr>
              <a:spLocks/>
            </p:cNvSpPr>
            <p:nvPr/>
          </p:nvSpPr>
          <p:spPr bwMode="auto">
            <a:xfrm>
              <a:off x="2644" y="2737"/>
              <a:ext cx="181" cy="80"/>
            </a:xfrm>
            <a:custGeom>
              <a:avLst/>
              <a:gdLst>
                <a:gd name="T0" fmla="*/ 0 w 21720"/>
                <a:gd name="T1" fmla="*/ 0 h 21600"/>
                <a:gd name="T2" fmla="*/ 181 w 21720"/>
                <a:gd name="T3" fmla="*/ 80 h 21600"/>
                <a:gd name="T4" fmla="*/ 1 w 21720"/>
                <a:gd name="T5" fmla="*/ 80 h 21600"/>
                <a:gd name="T6" fmla="*/ 0 60000 65536"/>
                <a:gd name="T7" fmla="*/ 0 60000 65536"/>
                <a:gd name="T8" fmla="*/ 0 60000 65536"/>
                <a:gd name="T9" fmla="*/ 0 w 21720"/>
                <a:gd name="T10" fmla="*/ 0 h 21600"/>
                <a:gd name="T11" fmla="*/ 21720 w 21720"/>
                <a:gd name="T12" fmla="*/ 21600 h 21600"/>
              </a:gdLst>
              <a:ahLst/>
              <a:cxnLst>
                <a:cxn ang="T6">
                  <a:pos x="T0" y="T1"/>
                </a:cxn>
                <a:cxn ang="T7">
                  <a:pos x="T2" y="T3"/>
                </a:cxn>
                <a:cxn ang="T8">
                  <a:pos x="T4" y="T5"/>
                </a:cxn>
              </a:cxnLst>
              <a:rect l="T9" t="T10" r="T11" b="T12"/>
              <a:pathLst>
                <a:path w="21720" h="21600" fill="none" extrusionOk="0">
                  <a:moveTo>
                    <a:pt x="0" y="0"/>
                  </a:moveTo>
                  <a:cubicBezTo>
                    <a:pt x="40" y="0"/>
                    <a:pt x="80" y="-1"/>
                    <a:pt x="120" y="0"/>
                  </a:cubicBezTo>
                  <a:cubicBezTo>
                    <a:pt x="12049" y="0"/>
                    <a:pt x="21720" y="9670"/>
                    <a:pt x="21720" y="21600"/>
                  </a:cubicBezTo>
                </a:path>
                <a:path w="21720" h="21600" stroke="0" extrusionOk="0">
                  <a:moveTo>
                    <a:pt x="0" y="0"/>
                  </a:moveTo>
                  <a:cubicBezTo>
                    <a:pt x="40" y="0"/>
                    <a:pt x="80" y="-1"/>
                    <a:pt x="120" y="0"/>
                  </a:cubicBezTo>
                  <a:cubicBezTo>
                    <a:pt x="12049" y="0"/>
                    <a:pt x="21720" y="9670"/>
                    <a:pt x="21720" y="21600"/>
                  </a:cubicBezTo>
                  <a:lnTo>
                    <a:pt x="120" y="21600"/>
                  </a:lnTo>
                  <a:close/>
                </a:path>
              </a:pathLst>
            </a:custGeom>
            <a:noFill/>
            <a:ln w="25400" cap="rnd">
              <a:solidFill>
                <a:srgbClr val="000000"/>
              </a:solidFill>
              <a:round/>
              <a:headEnd/>
              <a:tailEnd/>
            </a:ln>
          </p:spPr>
          <p:txBody>
            <a:bodyPr wrap="none" anchor="ctr"/>
            <a:lstStyle/>
            <a:p>
              <a:endParaRPr lang="en-US"/>
            </a:p>
          </p:txBody>
        </p:sp>
        <p:sp>
          <p:nvSpPr>
            <p:cNvPr id="4257" name="Arc 13"/>
            <p:cNvSpPr>
              <a:spLocks/>
            </p:cNvSpPr>
            <p:nvPr/>
          </p:nvSpPr>
          <p:spPr bwMode="auto">
            <a:xfrm>
              <a:off x="2644" y="2816"/>
              <a:ext cx="180" cy="80"/>
            </a:xfrm>
            <a:custGeom>
              <a:avLst/>
              <a:gdLst>
                <a:gd name="T0" fmla="*/ 180 w 21600"/>
                <a:gd name="T1" fmla="*/ 0 h 21600"/>
                <a:gd name="T2" fmla="*/ 0 w 21600"/>
                <a:gd name="T3" fmla="*/ 8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sp>
          <p:nvSpPr>
            <p:cNvPr id="4258" name="Line 14"/>
            <p:cNvSpPr>
              <a:spLocks noChangeShapeType="1"/>
            </p:cNvSpPr>
            <p:nvPr/>
          </p:nvSpPr>
          <p:spPr bwMode="auto">
            <a:xfrm>
              <a:off x="2616" y="2732"/>
              <a:ext cx="24" cy="0"/>
            </a:xfrm>
            <a:prstGeom prst="line">
              <a:avLst/>
            </a:prstGeom>
            <a:noFill/>
            <a:ln w="25400">
              <a:solidFill>
                <a:srgbClr val="000000"/>
              </a:solidFill>
              <a:round/>
              <a:headEnd/>
              <a:tailEnd/>
            </a:ln>
          </p:spPr>
          <p:txBody>
            <a:bodyPr wrap="none" anchor="ctr"/>
            <a:lstStyle/>
            <a:p>
              <a:endParaRPr lang="en-US"/>
            </a:p>
          </p:txBody>
        </p:sp>
        <p:sp>
          <p:nvSpPr>
            <p:cNvPr id="4259" name="Line 15"/>
            <p:cNvSpPr>
              <a:spLocks noChangeShapeType="1"/>
            </p:cNvSpPr>
            <p:nvPr/>
          </p:nvSpPr>
          <p:spPr bwMode="auto">
            <a:xfrm>
              <a:off x="2616" y="2908"/>
              <a:ext cx="24" cy="0"/>
            </a:xfrm>
            <a:prstGeom prst="line">
              <a:avLst/>
            </a:prstGeom>
            <a:noFill/>
            <a:ln w="25400">
              <a:solidFill>
                <a:srgbClr val="000000"/>
              </a:solidFill>
              <a:round/>
              <a:headEnd/>
              <a:tailEnd/>
            </a:ln>
          </p:spPr>
          <p:txBody>
            <a:bodyPr wrap="none" anchor="ctr"/>
            <a:lstStyle/>
            <a:p>
              <a:endParaRPr lang="en-US"/>
            </a:p>
          </p:txBody>
        </p:sp>
        <p:sp>
          <p:nvSpPr>
            <p:cNvPr id="4260" name="Arc 16"/>
            <p:cNvSpPr>
              <a:spLocks/>
            </p:cNvSpPr>
            <p:nvPr/>
          </p:nvSpPr>
          <p:spPr bwMode="auto">
            <a:xfrm>
              <a:off x="2608" y="2737"/>
              <a:ext cx="33" cy="80"/>
            </a:xfrm>
            <a:custGeom>
              <a:avLst/>
              <a:gdLst>
                <a:gd name="T0" fmla="*/ 0 w 22275"/>
                <a:gd name="T1" fmla="*/ 0 h 21600"/>
                <a:gd name="T2" fmla="*/ 33 w 22275"/>
                <a:gd name="T3" fmla="*/ 80 h 21600"/>
                <a:gd name="T4" fmla="*/ 1 w 22275"/>
                <a:gd name="T5" fmla="*/ 80 h 21600"/>
                <a:gd name="T6" fmla="*/ 0 60000 65536"/>
                <a:gd name="T7" fmla="*/ 0 60000 65536"/>
                <a:gd name="T8" fmla="*/ 0 60000 65536"/>
                <a:gd name="T9" fmla="*/ 0 w 22275"/>
                <a:gd name="T10" fmla="*/ 0 h 21600"/>
                <a:gd name="T11" fmla="*/ 22275 w 22275"/>
                <a:gd name="T12" fmla="*/ 21600 h 21600"/>
              </a:gdLst>
              <a:ahLst/>
              <a:cxnLst>
                <a:cxn ang="T6">
                  <a:pos x="T0" y="T1"/>
                </a:cxn>
                <a:cxn ang="T7">
                  <a:pos x="T2" y="T3"/>
                </a:cxn>
                <a:cxn ang="T8">
                  <a:pos x="T4" y="T5"/>
                </a:cxn>
              </a:cxnLst>
              <a:rect l="T9" t="T10" r="T11" b="T12"/>
              <a:pathLst>
                <a:path w="22275" h="21600" fill="none" extrusionOk="0">
                  <a:moveTo>
                    <a:pt x="-1" y="10"/>
                  </a:moveTo>
                  <a:cubicBezTo>
                    <a:pt x="224" y="3"/>
                    <a:pt x="449" y="-1"/>
                    <a:pt x="675" y="0"/>
                  </a:cubicBezTo>
                  <a:cubicBezTo>
                    <a:pt x="12604" y="0"/>
                    <a:pt x="22275" y="9670"/>
                    <a:pt x="22275" y="21600"/>
                  </a:cubicBezTo>
                </a:path>
                <a:path w="22275" h="21600" stroke="0" extrusionOk="0">
                  <a:moveTo>
                    <a:pt x="-1" y="10"/>
                  </a:moveTo>
                  <a:cubicBezTo>
                    <a:pt x="224" y="3"/>
                    <a:pt x="449" y="-1"/>
                    <a:pt x="675" y="0"/>
                  </a:cubicBezTo>
                  <a:cubicBezTo>
                    <a:pt x="12604" y="0"/>
                    <a:pt x="22275" y="9670"/>
                    <a:pt x="22275" y="21600"/>
                  </a:cubicBezTo>
                  <a:lnTo>
                    <a:pt x="675" y="21600"/>
                  </a:lnTo>
                  <a:close/>
                </a:path>
              </a:pathLst>
            </a:custGeom>
            <a:noFill/>
            <a:ln w="25400" cap="rnd">
              <a:solidFill>
                <a:srgbClr val="000000"/>
              </a:solidFill>
              <a:round/>
              <a:headEnd/>
              <a:tailEnd/>
            </a:ln>
          </p:spPr>
          <p:txBody>
            <a:bodyPr wrap="none" anchor="ctr"/>
            <a:lstStyle/>
            <a:p>
              <a:endParaRPr lang="en-US"/>
            </a:p>
          </p:txBody>
        </p:sp>
        <p:sp>
          <p:nvSpPr>
            <p:cNvPr id="4261" name="Arc 17"/>
            <p:cNvSpPr>
              <a:spLocks/>
            </p:cNvSpPr>
            <p:nvPr/>
          </p:nvSpPr>
          <p:spPr bwMode="auto">
            <a:xfrm>
              <a:off x="2608" y="2816"/>
              <a:ext cx="32" cy="80"/>
            </a:xfrm>
            <a:custGeom>
              <a:avLst/>
              <a:gdLst>
                <a:gd name="T0" fmla="*/ 32 w 21600"/>
                <a:gd name="T1" fmla="*/ 0 h 21600"/>
                <a:gd name="T2" fmla="*/ 0 w 21600"/>
                <a:gd name="T3" fmla="*/ 8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grpSp>
      <p:sp>
        <p:nvSpPr>
          <p:cNvPr id="4110" name="Arc 18"/>
          <p:cNvSpPr>
            <a:spLocks/>
          </p:cNvSpPr>
          <p:nvPr/>
        </p:nvSpPr>
        <p:spPr bwMode="auto">
          <a:xfrm>
            <a:off x="5475288" y="2370138"/>
            <a:ext cx="112712" cy="87312"/>
          </a:xfrm>
          <a:custGeom>
            <a:avLst/>
            <a:gdLst>
              <a:gd name="T0" fmla="*/ 9111 w 21600"/>
              <a:gd name="T1" fmla="*/ 87312 h 17255"/>
              <a:gd name="T2" fmla="*/ 9654 w 21600"/>
              <a:gd name="T3" fmla="*/ 0 h 17255"/>
              <a:gd name="T4" fmla="*/ 112712 w 21600"/>
              <a:gd name="T5" fmla="*/ 44256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4111" name="Line 19"/>
          <p:cNvSpPr>
            <a:spLocks noChangeShapeType="1"/>
          </p:cNvSpPr>
          <p:nvPr/>
        </p:nvSpPr>
        <p:spPr bwMode="auto">
          <a:xfrm>
            <a:off x="5237163" y="2424113"/>
            <a:ext cx="238125" cy="0"/>
          </a:xfrm>
          <a:prstGeom prst="line">
            <a:avLst/>
          </a:prstGeom>
          <a:noFill/>
          <a:ln w="25400">
            <a:solidFill>
              <a:srgbClr val="000000"/>
            </a:solidFill>
            <a:round/>
            <a:headEnd/>
            <a:tailEnd/>
          </a:ln>
        </p:spPr>
        <p:txBody>
          <a:bodyPr wrap="none" anchor="ctr"/>
          <a:lstStyle/>
          <a:p>
            <a:endParaRPr lang="en-US"/>
          </a:p>
        </p:txBody>
      </p:sp>
      <p:sp>
        <p:nvSpPr>
          <p:cNvPr id="4112" name="Line 20"/>
          <p:cNvSpPr>
            <a:spLocks noChangeShapeType="1"/>
          </p:cNvSpPr>
          <p:nvPr/>
        </p:nvSpPr>
        <p:spPr bwMode="auto">
          <a:xfrm flipH="1">
            <a:off x="4694238" y="2366963"/>
            <a:ext cx="265112" cy="0"/>
          </a:xfrm>
          <a:prstGeom prst="line">
            <a:avLst/>
          </a:prstGeom>
          <a:noFill/>
          <a:ln w="25400">
            <a:solidFill>
              <a:srgbClr val="000000"/>
            </a:solidFill>
            <a:round/>
            <a:headEnd/>
            <a:tailEnd/>
          </a:ln>
        </p:spPr>
        <p:txBody>
          <a:bodyPr wrap="none" anchor="ctr"/>
          <a:lstStyle/>
          <a:p>
            <a:endParaRPr lang="en-US"/>
          </a:p>
        </p:txBody>
      </p:sp>
      <p:sp>
        <p:nvSpPr>
          <p:cNvPr id="4113" name="Line 21"/>
          <p:cNvSpPr>
            <a:spLocks noChangeShapeType="1"/>
          </p:cNvSpPr>
          <p:nvPr/>
        </p:nvSpPr>
        <p:spPr bwMode="auto">
          <a:xfrm flipH="1">
            <a:off x="2411413" y="2424113"/>
            <a:ext cx="2541587" cy="0"/>
          </a:xfrm>
          <a:prstGeom prst="line">
            <a:avLst/>
          </a:prstGeom>
          <a:noFill/>
          <a:ln w="25400">
            <a:solidFill>
              <a:srgbClr val="000000"/>
            </a:solidFill>
            <a:round/>
            <a:headEnd/>
            <a:tailEnd/>
          </a:ln>
        </p:spPr>
        <p:txBody>
          <a:bodyPr wrap="none" anchor="ctr"/>
          <a:lstStyle/>
          <a:p>
            <a:endParaRPr lang="en-US"/>
          </a:p>
        </p:txBody>
      </p:sp>
      <p:sp>
        <p:nvSpPr>
          <p:cNvPr id="4114" name="Line 22"/>
          <p:cNvSpPr>
            <a:spLocks noChangeShapeType="1"/>
          </p:cNvSpPr>
          <p:nvPr/>
        </p:nvSpPr>
        <p:spPr bwMode="auto">
          <a:xfrm flipH="1" flipV="1">
            <a:off x="4824413" y="2495550"/>
            <a:ext cx="123825" cy="4763"/>
          </a:xfrm>
          <a:prstGeom prst="line">
            <a:avLst/>
          </a:prstGeom>
          <a:noFill/>
          <a:ln w="25400">
            <a:solidFill>
              <a:srgbClr val="000000"/>
            </a:solidFill>
            <a:round/>
            <a:headEnd/>
            <a:tailEnd/>
          </a:ln>
        </p:spPr>
        <p:txBody>
          <a:bodyPr wrap="none" anchor="ctr"/>
          <a:lstStyle/>
          <a:p>
            <a:endParaRPr lang="en-US"/>
          </a:p>
        </p:txBody>
      </p:sp>
      <p:grpSp>
        <p:nvGrpSpPr>
          <p:cNvPr id="3" name="Group 23"/>
          <p:cNvGrpSpPr>
            <a:grpSpLocks/>
          </p:cNvGrpSpPr>
          <p:nvPr/>
        </p:nvGrpSpPr>
        <p:grpSpPr bwMode="auto">
          <a:xfrm>
            <a:off x="4906963" y="2297113"/>
            <a:ext cx="320675" cy="268287"/>
            <a:chOff x="2608" y="2956"/>
            <a:chExt cx="217" cy="184"/>
          </a:xfrm>
        </p:grpSpPr>
        <p:sp>
          <p:nvSpPr>
            <p:cNvPr id="4250" name="Arc 24"/>
            <p:cNvSpPr>
              <a:spLocks/>
            </p:cNvSpPr>
            <p:nvPr/>
          </p:nvSpPr>
          <p:spPr bwMode="auto">
            <a:xfrm>
              <a:off x="2644" y="2961"/>
              <a:ext cx="181" cy="84"/>
            </a:xfrm>
            <a:custGeom>
              <a:avLst/>
              <a:gdLst>
                <a:gd name="T0" fmla="*/ 0 w 21720"/>
                <a:gd name="T1" fmla="*/ 0 h 21600"/>
                <a:gd name="T2" fmla="*/ 181 w 21720"/>
                <a:gd name="T3" fmla="*/ 84 h 21600"/>
                <a:gd name="T4" fmla="*/ 1 w 21720"/>
                <a:gd name="T5" fmla="*/ 84 h 21600"/>
                <a:gd name="T6" fmla="*/ 0 60000 65536"/>
                <a:gd name="T7" fmla="*/ 0 60000 65536"/>
                <a:gd name="T8" fmla="*/ 0 60000 65536"/>
                <a:gd name="T9" fmla="*/ 0 w 21720"/>
                <a:gd name="T10" fmla="*/ 0 h 21600"/>
                <a:gd name="T11" fmla="*/ 21720 w 21720"/>
                <a:gd name="T12" fmla="*/ 21600 h 21600"/>
              </a:gdLst>
              <a:ahLst/>
              <a:cxnLst>
                <a:cxn ang="T6">
                  <a:pos x="T0" y="T1"/>
                </a:cxn>
                <a:cxn ang="T7">
                  <a:pos x="T2" y="T3"/>
                </a:cxn>
                <a:cxn ang="T8">
                  <a:pos x="T4" y="T5"/>
                </a:cxn>
              </a:cxnLst>
              <a:rect l="T9" t="T10" r="T11" b="T12"/>
              <a:pathLst>
                <a:path w="21720" h="21600" fill="none" extrusionOk="0">
                  <a:moveTo>
                    <a:pt x="0" y="0"/>
                  </a:moveTo>
                  <a:cubicBezTo>
                    <a:pt x="40" y="0"/>
                    <a:pt x="80" y="-1"/>
                    <a:pt x="120" y="0"/>
                  </a:cubicBezTo>
                  <a:cubicBezTo>
                    <a:pt x="12049" y="0"/>
                    <a:pt x="21720" y="9670"/>
                    <a:pt x="21720" y="21600"/>
                  </a:cubicBezTo>
                </a:path>
                <a:path w="21720" h="21600" stroke="0" extrusionOk="0">
                  <a:moveTo>
                    <a:pt x="0" y="0"/>
                  </a:moveTo>
                  <a:cubicBezTo>
                    <a:pt x="40" y="0"/>
                    <a:pt x="80" y="-1"/>
                    <a:pt x="120" y="0"/>
                  </a:cubicBezTo>
                  <a:cubicBezTo>
                    <a:pt x="12049" y="0"/>
                    <a:pt x="21720" y="9670"/>
                    <a:pt x="21720" y="21600"/>
                  </a:cubicBezTo>
                  <a:lnTo>
                    <a:pt x="120" y="21600"/>
                  </a:lnTo>
                  <a:close/>
                </a:path>
              </a:pathLst>
            </a:custGeom>
            <a:noFill/>
            <a:ln w="25400" cap="rnd">
              <a:solidFill>
                <a:srgbClr val="000000"/>
              </a:solidFill>
              <a:round/>
              <a:headEnd/>
              <a:tailEnd/>
            </a:ln>
          </p:spPr>
          <p:txBody>
            <a:bodyPr wrap="none" anchor="ctr"/>
            <a:lstStyle/>
            <a:p>
              <a:endParaRPr lang="en-US"/>
            </a:p>
          </p:txBody>
        </p:sp>
        <p:sp>
          <p:nvSpPr>
            <p:cNvPr id="4251" name="Arc 25"/>
            <p:cNvSpPr>
              <a:spLocks/>
            </p:cNvSpPr>
            <p:nvPr/>
          </p:nvSpPr>
          <p:spPr bwMode="auto">
            <a:xfrm>
              <a:off x="2644" y="3044"/>
              <a:ext cx="180" cy="84"/>
            </a:xfrm>
            <a:custGeom>
              <a:avLst/>
              <a:gdLst>
                <a:gd name="T0" fmla="*/ 180 w 21600"/>
                <a:gd name="T1" fmla="*/ 0 h 21600"/>
                <a:gd name="T2" fmla="*/ 0 w 21600"/>
                <a:gd name="T3" fmla="*/ 84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sp>
          <p:nvSpPr>
            <p:cNvPr id="4252" name="Line 26"/>
            <p:cNvSpPr>
              <a:spLocks noChangeShapeType="1"/>
            </p:cNvSpPr>
            <p:nvPr/>
          </p:nvSpPr>
          <p:spPr bwMode="auto">
            <a:xfrm>
              <a:off x="2616" y="2956"/>
              <a:ext cx="24" cy="0"/>
            </a:xfrm>
            <a:prstGeom prst="line">
              <a:avLst/>
            </a:prstGeom>
            <a:noFill/>
            <a:ln w="25400">
              <a:solidFill>
                <a:srgbClr val="000000"/>
              </a:solidFill>
              <a:round/>
              <a:headEnd/>
              <a:tailEnd/>
            </a:ln>
          </p:spPr>
          <p:txBody>
            <a:bodyPr wrap="none" anchor="ctr"/>
            <a:lstStyle/>
            <a:p>
              <a:endParaRPr lang="en-US"/>
            </a:p>
          </p:txBody>
        </p:sp>
        <p:sp>
          <p:nvSpPr>
            <p:cNvPr id="4253" name="Line 27"/>
            <p:cNvSpPr>
              <a:spLocks noChangeShapeType="1"/>
            </p:cNvSpPr>
            <p:nvPr/>
          </p:nvSpPr>
          <p:spPr bwMode="auto">
            <a:xfrm>
              <a:off x="2616" y="3140"/>
              <a:ext cx="24" cy="0"/>
            </a:xfrm>
            <a:prstGeom prst="line">
              <a:avLst/>
            </a:prstGeom>
            <a:noFill/>
            <a:ln w="25400">
              <a:solidFill>
                <a:srgbClr val="000000"/>
              </a:solidFill>
              <a:round/>
              <a:headEnd/>
              <a:tailEnd/>
            </a:ln>
          </p:spPr>
          <p:txBody>
            <a:bodyPr wrap="none" anchor="ctr"/>
            <a:lstStyle/>
            <a:p>
              <a:endParaRPr lang="en-US"/>
            </a:p>
          </p:txBody>
        </p:sp>
        <p:sp>
          <p:nvSpPr>
            <p:cNvPr id="4254" name="Arc 28"/>
            <p:cNvSpPr>
              <a:spLocks/>
            </p:cNvSpPr>
            <p:nvPr/>
          </p:nvSpPr>
          <p:spPr bwMode="auto">
            <a:xfrm>
              <a:off x="2608" y="2961"/>
              <a:ext cx="33" cy="84"/>
            </a:xfrm>
            <a:custGeom>
              <a:avLst/>
              <a:gdLst>
                <a:gd name="T0" fmla="*/ 0 w 22275"/>
                <a:gd name="T1" fmla="*/ 0 h 21600"/>
                <a:gd name="T2" fmla="*/ 33 w 22275"/>
                <a:gd name="T3" fmla="*/ 84 h 21600"/>
                <a:gd name="T4" fmla="*/ 1 w 22275"/>
                <a:gd name="T5" fmla="*/ 84 h 21600"/>
                <a:gd name="T6" fmla="*/ 0 60000 65536"/>
                <a:gd name="T7" fmla="*/ 0 60000 65536"/>
                <a:gd name="T8" fmla="*/ 0 60000 65536"/>
                <a:gd name="T9" fmla="*/ 0 w 22275"/>
                <a:gd name="T10" fmla="*/ 0 h 21600"/>
                <a:gd name="T11" fmla="*/ 22275 w 22275"/>
                <a:gd name="T12" fmla="*/ 21600 h 21600"/>
              </a:gdLst>
              <a:ahLst/>
              <a:cxnLst>
                <a:cxn ang="T6">
                  <a:pos x="T0" y="T1"/>
                </a:cxn>
                <a:cxn ang="T7">
                  <a:pos x="T2" y="T3"/>
                </a:cxn>
                <a:cxn ang="T8">
                  <a:pos x="T4" y="T5"/>
                </a:cxn>
              </a:cxnLst>
              <a:rect l="T9" t="T10" r="T11" b="T12"/>
              <a:pathLst>
                <a:path w="22275" h="21600" fill="none" extrusionOk="0">
                  <a:moveTo>
                    <a:pt x="-1" y="10"/>
                  </a:moveTo>
                  <a:cubicBezTo>
                    <a:pt x="224" y="3"/>
                    <a:pt x="449" y="-1"/>
                    <a:pt x="675" y="0"/>
                  </a:cubicBezTo>
                  <a:cubicBezTo>
                    <a:pt x="12604" y="0"/>
                    <a:pt x="22275" y="9670"/>
                    <a:pt x="22275" y="21600"/>
                  </a:cubicBezTo>
                </a:path>
                <a:path w="22275" h="21600" stroke="0" extrusionOk="0">
                  <a:moveTo>
                    <a:pt x="-1" y="10"/>
                  </a:moveTo>
                  <a:cubicBezTo>
                    <a:pt x="224" y="3"/>
                    <a:pt x="449" y="-1"/>
                    <a:pt x="675" y="0"/>
                  </a:cubicBezTo>
                  <a:cubicBezTo>
                    <a:pt x="12604" y="0"/>
                    <a:pt x="22275" y="9670"/>
                    <a:pt x="22275" y="21600"/>
                  </a:cubicBezTo>
                  <a:lnTo>
                    <a:pt x="675" y="21600"/>
                  </a:lnTo>
                  <a:close/>
                </a:path>
              </a:pathLst>
            </a:custGeom>
            <a:noFill/>
            <a:ln w="25400" cap="rnd">
              <a:solidFill>
                <a:srgbClr val="000000"/>
              </a:solidFill>
              <a:round/>
              <a:headEnd/>
              <a:tailEnd/>
            </a:ln>
          </p:spPr>
          <p:txBody>
            <a:bodyPr wrap="none" anchor="ctr"/>
            <a:lstStyle/>
            <a:p>
              <a:endParaRPr lang="en-US"/>
            </a:p>
          </p:txBody>
        </p:sp>
        <p:sp>
          <p:nvSpPr>
            <p:cNvPr id="4255" name="Arc 29"/>
            <p:cNvSpPr>
              <a:spLocks/>
            </p:cNvSpPr>
            <p:nvPr/>
          </p:nvSpPr>
          <p:spPr bwMode="auto">
            <a:xfrm>
              <a:off x="2608" y="3044"/>
              <a:ext cx="32" cy="84"/>
            </a:xfrm>
            <a:custGeom>
              <a:avLst/>
              <a:gdLst>
                <a:gd name="T0" fmla="*/ 32 w 21600"/>
                <a:gd name="T1" fmla="*/ 0 h 21600"/>
                <a:gd name="T2" fmla="*/ 0 w 21600"/>
                <a:gd name="T3" fmla="*/ 84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grpSp>
      <p:sp>
        <p:nvSpPr>
          <p:cNvPr id="4116" name="Arc 30"/>
          <p:cNvSpPr>
            <a:spLocks/>
          </p:cNvSpPr>
          <p:nvPr/>
        </p:nvSpPr>
        <p:spPr bwMode="auto">
          <a:xfrm>
            <a:off x="5475288" y="2711450"/>
            <a:ext cx="112712" cy="90488"/>
          </a:xfrm>
          <a:custGeom>
            <a:avLst/>
            <a:gdLst>
              <a:gd name="T0" fmla="*/ 9111 w 21600"/>
              <a:gd name="T1" fmla="*/ 90488 h 17255"/>
              <a:gd name="T2" fmla="*/ 9654 w 21600"/>
              <a:gd name="T3" fmla="*/ 0 h 17255"/>
              <a:gd name="T4" fmla="*/ 112712 w 21600"/>
              <a:gd name="T5" fmla="*/ 45865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4117" name="Line 31"/>
          <p:cNvSpPr>
            <a:spLocks noChangeShapeType="1"/>
          </p:cNvSpPr>
          <p:nvPr/>
        </p:nvSpPr>
        <p:spPr bwMode="auto">
          <a:xfrm>
            <a:off x="5232400" y="2762250"/>
            <a:ext cx="242888" cy="0"/>
          </a:xfrm>
          <a:prstGeom prst="line">
            <a:avLst/>
          </a:prstGeom>
          <a:noFill/>
          <a:ln w="25400">
            <a:solidFill>
              <a:srgbClr val="000000"/>
            </a:solidFill>
            <a:round/>
            <a:headEnd/>
            <a:tailEnd/>
          </a:ln>
        </p:spPr>
        <p:txBody>
          <a:bodyPr wrap="none" anchor="ctr"/>
          <a:lstStyle/>
          <a:p>
            <a:endParaRPr lang="en-US"/>
          </a:p>
        </p:txBody>
      </p:sp>
      <p:sp>
        <p:nvSpPr>
          <p:cNvPr id="4118" name="Line 32"/>
          <p:cNvSpPr>
            <a:spLocks noChangeShapeType="1"/>
          </p:cNvSpPr>
          <p:nvPr/>
        </p:nvSpPr>
        <p:spPr bwMode="auto">
          <a:xfrm flipH="1">
            <a:off x="4694238" y="2692400"/>
            <a:ext cx="247650" cy="0"/>
          </a:xfrm>
          <a:prstGeom prst="line">
            <a:avLst/>
          </a:prstGeom>
          <a:noFill/>
          <a:ln w="25400">
            <a:solidFill>
              <a:srgbClr val="000000"/>
            </a:solidFill>
            <a:round/>
            <a:headEnd/>
            <a:tailEnd/>
          </a:ln>
        </p:spPr>
        <p:txBody>
          <a:bodyPr wrap="none" anchor="ctr"/>
          <a:lstStyle/>
          <a:p>
            <a:endParaRPr lang="en-US"/>
          </a:p>
        </p:txBody>
      </p:sp>
      <p:sp>
        <p:nvSpPr>
          <p:cNvPr id="4119" name="Line 33"/>
          <p:cNvSpPr>
            <a:spLocks noChangeShapeType="1"/>
          </p:cNvSpPr>
          <p:nvPr/>
        </p:nvSpPr>
        <p:spPr bwMode="auto">
          <a:xfrm flipH="1">
            <a:off x="4824413" y="2762250"/>
            <a:ext cx="123825" cy="0"/>
          </a:xfrm>
          <a:prstGeom prst="line">
            <a:avLst/>
          </a:prstGeom>
          <a:noFill/>
          <a:ln w="25400">
            <a:solidFill>
              <a:srgbClr val="000000"/>
            </a:solidFill>
            <a:round/>
            <a:headEnd/>
            <a:tailEnd/>
          </a:ln>
        </p:spPr>
        <p:txBody>
          <a:bodyPr wrap="none" anchor="ctr"/>
          <a:lstStyle/>
          <a:p>
            <a:endParaRPr lang="en-US"/>
          </a:p>
        </p:txBody>
      </p:sp>
      <p:sp>
        <p:nvSpPr>
          <p:cNvPr id="4120" name="Line 34"/>
          <p:cNvSpPr>
            <a:spLocks noChangeShapeType="1"/>
          </p:cNvSpPr>
          <p:nvPr/>
        </p:nvSpPr>
        <p:spPr bwMode="auto">
          <a:xfrm flipH="1">
            <a:off x="4824413" y="2820988"/>
            <a:ext cx="117475" cy="0"/>
          </a:xfrm>
          <a:prstGeom prst="line">
            <a:avLst/>
          </a:prstGeom>
          <a:noFill/>
          <a:ln w="25400">
            <a:solidFill>
              <a:srgbClr val="000000"/>
            </a:solidFill>
            <a:round/>
            <a:headEnd/>
            <a:tailEnd/>
          </a:ln>
        </p:spPr>
        <p:txBody>
          <a:bodyPr wrap="none" anchor="ctr"/>
          <a:lstStyle/>
          <a:p>
            <a:endParaRPr lang="en-US"/>
          </a:p>
        </p:txBody>
      </p:sp>
      <p:grpSp>
        <p:nvGrpSpPr>
          <p:cNvPr id="4" name="Group 35"/>
          <p:cNvGrpSpPr>
            <a:grpSpLocks/>
          </p:cNvGrpSpPr>
          <p:nvPr/>
        </p:nvGrpSpPr>
        <p:grpSpPr bwMode="auto">
          <a:xfrm>
            <a:off x="4906963" y="2624138"/>
            <a:ext cx="320675" cy="266700"/>
            <a:chOff x="2608" y="3180"/>
            <a:chExt cx="217" cy="184"/>
          </a:xfrm>
        </p:grpSpPr>
        <p:sp>
          <p:nvSpPr>
            <p:cNvPr id="4244" name="Arc 36"/>
            <p:cNvSpPr>
              <a:spLocks/>
            </p:cNvSpPr>
            <p:nvPr/>
          </p:nvSpPr>
          <p:spPr bwMode="auto">
            <a:xfrm>
              <a:off x="2644" y="3185"/>
              <a:ext cx="181" cy="84"/>
            </a:xfrm>
            <a:custGeom>
              <a:avLst/>
              <a:gdLst>
                <a:gd name="T0" fmla="*/ 0 w 21720"/>
                <a:gd name="T1" fmla="*/ 0 h 21600"/>
                <a:gd name="T2" fmla="*/ 181 w 21720"/>
                <a:gd name="T3" fmla="*/ 84 h 21600"/>
                <a:gd name="T4" fmla="*/ 1 w 21720"/>
                <a:gd name="T5" fmla="*/ 84 h 21600"/>
                <a:gd name="T6" fmla="*/ 0 60000 65536"/>
                <a:gd name="T7" fmla="*/ 0 60000 65536"/>
                <a:gd name="T8" fmla="*/ 0 60000 65536"/>
                <a:gd name="T9" fmla="*/ 0 w 21720"/>
                <a:gd name="T10" fmla="*/ 0 h 21600"/>
                <a:gd name="T11" fmla="*/ 21720 w 21720"/>
                <a:gd name="T12" fmla="*/ 21600 h 21600"/>
              </a:gdLst>
              <a:ahLst/>
              <a:cxnLst>
                <a:cxn ang="T6">
                  <a:pos x="T0" y="T1"/>
                </a:cxn>
                <a:cxn ang="T7">
                  <a:pos x="T2" y="T3"/>
                </a:cxn>
                <a:cxn ang="T8">
                  <a:pos x="T4" y="T5"/>
                </a:cxn>
              </a:cxnLst>
              <a:rect l="T9" t="T10" r="T11" b="T12"/>
              <a:pathLst>
                <a:path w="21720" h="21600" fill="none" extrusionOk="0">
                  <a:moveTo>
                    <a:pt x="0" y="0"/>
                  </a:moveTo>
                  <a:cubicBezTo>
                    <a:pt x="40" y="0"/>
                    <a:pt x="80" y="-1"/>
                    <a:pt x="120" y="0"/>
                  </a:cubicBezTo>
                  <a:cubicBezTo>
                    <a:pt x="12049" y="0"/>
                    <a:pt x="21720" y="9670"/>
                    <a:pt x="21720" y="21600"/>
                  </a:cubicBezTo>
                </a:path>
                <a:path w="21720" h="21600" stroke="0" extrusionOk="0">
                  <a:moveTo>
                    <a:pt x="0" y="0"/>
                  </a:moveTo>
                  <a:cubicBezTo>
                    <a:pt x="40" y="0"/>
                    <a:pt x="80" y="-1"/>
                    <a:pt x="120" y="0"/>
                  </a:cubicBezTo>
                  <a:cubicBezTo>
                    <a:pt x="12049" y="0"/>
                    <a:pt x="21720" y="9670"/>
                    <a:pt x="21720" y="21600"/>
                  </a:cubicBezTo>
                  <a:lnTo>
                    <a:pt x="120" y="21600"/>
                  </a:lnTo>
                  <a:close/>
                </a:path>
              </a:pathLst>
            </a:custGeom>
            <a:noFill/>
            <a:ln w="25400" cap="rnd">
              <a:solidFill>
                <a:srgbClr val="000000"/>
              </a:solidFill>
              <a:round/>
              <a:headEnd/>
              <a:tailEnd/>
            </a:ln>
          </p:spPr>
          <p:txBody>
            <a:bodyPr wrap="none" anchor="ctr"/>
            <a:lstStyle/>
            <a:p>
              <a:endParaRPr lang="en-US"/>
            </a:p>
          </p:txBody>
        </p:sp>
        <p:sp>
          <p:nvSpPr>
            <p:cNvPr id="4245" name="Arc 37"/>
            <p:cNvSpPr>
              <a:spLocks/>
            </p:cNvSpPr>
            <p:nvPr/>
          </p:nvSpPr>
          <p:spPr bwMode="auto">
            <a:xfrm>
              <a:off x="2644" y="3268"/>
              <a:ext cx="180" cy="84"/>
            </a:xfrm>
            <a:custGeom>
              <a:avLst/>
              <a:gdLst>
                <a:gd name="T0" fmla="*/ 180 w 21600"/>
                <a:gd name="T1" fmla="*/ 0 h 21600"/>
                <a:gd name="T2" fmla="*/ 0 w 21600"/>
                <a:gd name="T3" fmla="*/ 84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sp>
          <p:nvSpPr>
            <p:cNvPr id="4246" name="Line 38"/>
            <p:cNvSpPr>
              <a:spLocks noChangeShapeType="1"/>
            </p:cNvSpPr>
            <p:nvPr/>
          </p:nvSpPr>
          <p:spPr bwMode="auto">
            <a:xfrm>
              <a:off x="2616" y="3180"/>
              <a:ext cx="24" cy="0"/>
            </a:xfrm>
            <a:prstGeom prst="line">
              <a:avLst/>
            </a:prstGeom>
            <a:noFill/>
            <a:ln w="25400">
              <a:solidFill>
                <a:srgbClr val="000000"/>
              </a:solidFill>
              <a:round/>
              <a:headEnd/>
              <a:tailEnd/>
            </a:ln>
          </p:spPr>
          <p:txBody>
            <a:bodyPr wrap="none" anchor="ctr"/>
            <a:lstStyle/>
            <a:p>
              <a:endParaRPr lang="en-US"/>
            </a:p>
          </p:txBody>
        </p:sp>
        <p:sp>
          <p:nvSpPr>
            <p:cNvPr id="4247" name="Line 39"/>
            <p:cNvSpPr>
              <a:spLocks noChangeShapeType="1"/>
            </p:cNvSpPr>
            <p:nvPr/>
          </p:nvSpPr>
          <p:spPr bwMode="auto">
            <a:xfrm>
              <a:off x="2616" y="3364"/>
              <a:ext cx="24" cy="0"/>
            </a:xfrm>
            <a:prstGeom prst="line">
              <a:avLst/>
            </a:prstGeom>
            <a:noFill/>
            <a:ln w="25400">
              <a:solidFill>
                <a:srgbClr val="000000"/>
              </a:solidFill>
              <a:round/>
              <a:headEnd/>
              <a:tailEnd/>
            </a:ln>
          </p:spPr>
          <p:txBody>
            <a:bodyPr wrap="none" anchor="ctr"/>
            <a:lstStyle/>
            <a:p>
              <a:endParaRPr lang="en-US"/>
            </a:p>
          </p:txBody>
        </p:sp>
        <p:sp>
          <p:nvSpPr>
            <p:cNvPr id="4248" name="Arc 40"/>
            <p:cNvSpPr>
              <a:spLocks/>
            </p:cNvSpPr>
            <p:nvPr/>
          </p:nvSpPr>
          <p:spPr bwMode="auto">
            <a:xfrm>
              <a:off x="2608" y="3185"/>
              <a:ext cx="33" cy="84"/>
            </a:xfrm>
            <a:custGeom>
              <a:avLst/>
              <a:gdLst>
                <a:gd name="T0" fmla="*/ 0 w 22275"/>
                <a:gd name="T1" fmla="*/ 0 h 21600"/>
                <a:gd name="T2" fmla="*/ 33 w 22275"/>
                <a:gd name="T3" fmla="*/ 84 h 21600"/>
                <a:gd name="T4" fmla="*/ 1 w 22275"/>
                <a:gd name="T5" fmla="*/ 84 h 21600"/>
                <a:gd name="T6" fmla="*/ 0 60000 65536"/>
                <a:gd name="T7" fmla="*/ 0 60000 65536"/>
                <a:gd name="T8" fmla="*/ 0 60000 65536"/>
                <a:gd name="T9" fmla="*/ 0 w 22275"/>
                <a:gd name="T10" fmla="*/ 0 h 21600"/>
                <a:gd name="T11" fmla="*/ 22275 w 22275"/>
                <a:gd name="T12" fmla="*/ 21600 h 21600"/>
              </a:gdLst>
              <a:ahLst/>
              <a:cxnLst>
                <a:cxn ang="T6">
                  <a:pos x="T0" y="T1"/>
                </a:cxn>
                <a:cxn ang="T7">
                  <a:pos x="T2" y="T3"/>
                </a:cxn>
                <a:cxn ang="T8">
                  <a:pos x="T4" y="T5"/>
                </a:cxn>
              </a:cxnLst>
              <a:rect l="T9" t="T10" r="T11" b="T12"/>
              <a:pathLst>
                <a:path w="22275" h="21600" fill="none" extrusionOk="0">
                  <a:moveTo>
                    <a:pt x="-1" y="10"/>
                  </a:moveTo>
                  <a:cubicBezTo>
                    <a:pt x="224" y="3"/>
                    <a:pt x="449" y="-1"/>
                    <a:pt x="675" y="0"/>
                  </a:cubicBezTo>
                  <a:cubicBezTo>
                    <a:pt x="12604" y="0"/>
                    <a:pt x="22275" y="9670"/>
                    <a:pt x="22275" y="21600"/>
                  </a:cubicBezTo>
                </a:path>
                <a:path w="22275" h="21600" stroke="0" extrusionOk="0">
                  <a:moveTo>
                    <a:pt x="-1" y="10"/>
                  </a:moveTo>
                  <a:cubicBezTo>
                    <a:pt x="224" y="3"/>
                    <a:pt x="449" y="-1"/>
                    <a:pt x="675" y="0"/>
                  </a:cubicBezTo>
                  <a:cubicBezTo>
                    <a:pt x="12604" y="0"/>
                    <a:pt x="22275" y="9670"/>
                    <a:pt x="22275" y="21600"/>
                  </a:cubicBezTo>
                  <a:lnTo>
                    <a:pt x="675" y="21600"/>
                  </a:lnTo>
                  <a:close/>
                </a:path>
              </a:pathLst>
            </a:custGeom>
            <a:noFill/>
            <a:ln w="25400" cap="rnd">
              <a:solidFill>
                <a:srgbClr val="000000"/>
              </a:solidFill>
              <a:round/>
              <a:headEnd/>
              <a:tailEnd/>
            </a:ln>
          </p:spPr>
          <p:txBody>
            <a:bodyPr wrap="none" anchor="ctr"/>
            <a:lstStyle/>
            <a:p>
              <a:endParaRPr lang="en-US"/>
            </a:p>
          </p:txBody>
        </p:sp>
        <p:sp>
          <p:nvSpPr>
            <p:cNvPr id="4249" name="Arc 41"/>
            <p:cNvSpPr>
              <a:spLocks/>
            </p:cNvSpPr>
            <p:nvPr/>
          </p:nvSpPr>
          <p:spPr bwMode="auto">
            <a:xfrm>
              <a:off x="2608" y="3268"/>
              <a:ext cx="32" cy="84"/>
            </a:xfrm>
            <a:custGeom>
              <a:avLst/>
              <a:gdLst>
                <a:gd name="T0" fmla="*/ 32 w 21600"/>
                <a:gd name="T1" fmla="*/ 0 h 21600"/>
                <a:gd name="T2" fmla="*/ 0 w 21600"/>
                <a:gd name="T3" fmla="*/ 84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grpSp>
      <p:sp>
        <p:nvSpPr>
          <p:cNvPr id="4122" name="Line 42"/>
          <p:cNvSpPr>
            <a:spLocks noChangeShapeType="1"/>
          </p:cNvSpPr>
          <p:nvPr/>
        </p:nvSpPr>
        <p:spPr bwMode="auto">
          <a:xfrm>
            <a:off x="5580063" y="1895475"/>
            <a:ext cx="0" cy="1073150"/>
          </a:xfrm>
          <a:prstGeom prst="line">
            <a:avLst/>
          </a:prstGeom>
          <a:noFill/>
          <a:ln w="25400">
            <a:solidFill>
              <a:srgbClr val="000000"/>
            </a:solidFill>
            <a:round/>
            <a:headEnd/>
            <a:tailEnd/>
          </a:ln>
        </p:spPr>
        <p:txBody>
          <a:bodyPr wrap="none" anchor="ctr"/>
          <a:lstStyle/>
          <a:p>
            <a:endParaRPr lang="en-US"/>
          </a:p>
        </p:txBody>
      </p:sp>
      <p:sp>
        <p:nvSpPr>
          <p:cNvPr id="4123" name="Rectangle 43"/>
          <p:cNvSpPr>
            <a:spLocks noChangeArrowheads="1"/>
          </p:cNvSpPr>
          <p:nvPr/>
        </p:nvSpPr>
        <p:spPr bwMode="auto">
          <a:xfrm>
            <a:off x="5527675" y="1968500"/>
            <a:ext cx="33972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a:t>
            </a:r>
            <a:r>
              <a:rPr kumimoji="1" lang="en-US" altLang="ko-KR" sz="1200" b="1" baseline="-25000">
                <a:solidFill>
                  <a:srgbClr val="000000"/>
                </a:solidFill>
                <a:ea typeface="굴림" pitchFamily="50" charset="-127"/>
              </a:rPr>
              <a:t>2</a:t>
            </a:r>
          </a:p>
        </p:txBody>
      </p:sp>
      <p:sp>
        <p:nvSpPr>
          <p:cNvPr id="4124" name="Rectangle 44"/>
          <p:cNvSpPr>
            <a:spLocks noChangeArrowheads="1"/>
          </p:cNvSpPr>
          <p:nvPr/>
        </p:nvSpPr>
        <p:spPr bwMode="auto">
          <a:xfrm>
            <a:off x="5534025" y="2306638"/>
            <a:ext cx="33972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a:t>
            </a:r>
            <a:r>
              <a:rPr kumimoji="1" lang="en-US" altLang="ko-KR" sz="1200" b="1" baseline="-25000">
                <a:solidFill>
                  <a:srgbClr val="000000"/>
                </a:solidFill>
                <a:ea typeface="굴림" pitchFamily="50" charset="-127"/>
              </a:rPr>
              <a:t>1</a:t>
            </a:r>
          </a:p>
        </p:txBody>
      </p:sp>
      <p:sp>
        <p:nvSpPr>
          <p:cNvPr id="4125" name="Rectangle 45"/>
          <p:cNvSpPr>
            <a:spLocks noChangeArrowheads="1"/>
          </p:cNvSpPr>
          <p:nvPr/>
        </p:nvSpPr>
        <p:spPr bwMode="auto">
          <a:xfrm>
            <a:off x="5540375" y="2646363"/>
            <a:ext cx="33972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a:t>
            </a:r>
            <a:r>
              <a:rPr kumimoji="1" lang="en-US" altLang="ko-KR" sz="1200" b="1" baseline="-25000">
                <a:solidFill>
                  <a:srgbClr val="000000"/>
                </a:solidFill>
                <a:ea typeface="굴림" pitchFamily="50" charset="-127"/>
              </a:rPr>
              <a:t>0</a:t>
            </a:r>
          </a:p>
        </p:txBody>
      </p:sp>
      <p:sp>
        <p:nvSpPr>
          <p:cNvPr id="4126" name="Line 46"/>
          <p:cNvSpPr>
            <a:spLocks noChangeShapeType="1"/>
          </p:cNvSpPr>
          <p:nvPr/>
        </p:nvSpPr>
        <p:spPr bwMode="auto">
          <a:xfrm>
            <a:off x="5592763" y="1901825"/>
            <a:ext cx="812800" cy="0"/>
          </a:xfrm>
          <a:prstGeom prst="line">
            <a:avLst/>
          </a:prstGeom>
          <a:noFill/>
          <a:ln w="25400">
            <a:solidFill>
              <a:srgbClr val="000000"/>
            </a:solidFill>
            <a:round/>
            <a:headEnd/>
            <a:tailEnd/>
          </a:ln>
        </p:spPr>
        <p:txBody>
          <a:bodyPr wrap="none" anchor="ctr"/>
          <a:lstStyle/>
          <a:p>
            <a:endParaRPr lang="en-US"/>
          </a:p>
        </p:txBody>
      </p:sp>
      <p:sp>
        <p:nvSpPr>
          <p:cNvPr id="4127" name="Rectangle 47"/>
          <p:cNvSpPr>
            <a:spLocks noChangeArrowheads="1"/>
          </p:cNvSpPr>
          <p:nvPr/>
        </p:nvSpPr>
        <p:spPr bwMode="auto">
          <a:xfrm>
            <a:off x="5830888" y="2274888"/>
            <a:ext cx="515937" cy="28098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Bus</a:t>
            </a:r>
          </a:p>
        </p:txBody>
      </p:sp>
      <p:sp>
        <p:nvSpPr>
          <p:cNvPr id="4128" name="Line 48"/>
          <p:cNvSpPr>
            <a:spLocks noChangeShapeType="1"/>
          </p:cNvSpPr>
          <p:nvPr/>
        </p:nvSpPr>
        <p:spPr bwMode="auto">
          <a:xfrm>
            <a:off x="6397625" y="1895475"/>
            <a:ext cx="0" cy="1066800"/>
          </a:xfrm>
          <a:prstGeom prst="line">
            <a:avLst/>
          </a:prstGeom>
          <a:noFill/>
          <a:ln w="25400">
            <a:solidFill>
              <a:srgbClr val="000000"/>
            </a:solidFill>
            <a:round/>
            <a:headEnd/>
            <a:tailEnd/>
          </a:ln>
        </p:spPr>
        <p:txBody>
          <a:bodyPr wrap="none" anchor="ctr"/>
          <a:lstStyle/>
          <a:p>
            <a:endParaRPr lang="en-US"/>
          </a:p>
        </p:txBody>
      </p:sp>
      <p:sp>
        <p:nvSpPr>
          <p:cNvPr id="4129" name="Line 49"/>
          <p:cNvSpPr>
            <a:spLocks noChangeShapeType="1"/>
          </p:cNvSpPr>
          <p:nvPr/>
        </p:nvSpPr>
        <p:spPr bwMode="auto">
          <a:xfrm>
            <a:off x="5586413" y="2959100"/>
            <a:ext cx="327025" cy="0"/>
          </a:xfrm>
          <a:prstGeom prst="line">
            <a:avLst/>
          </a:prstGeom>
          <a:noFill/>
          <a:ln w="25400">
            <a:solidFill>
              <a:srgbClr val="000000"/>
            </a:solidFill>
            <a:round/>
            <a:headEnd/>
            <a:tailEnd/>
          </a:ln>
        </p:spPr>
        <p:txBody>
          <a:bodyPr wrap="none" anchor="ctr"/>
          <a:lstStyle/>
          <a:p>
            <a:endParaRPr lang="en-US"/>
          </a:p>
        </p:txBody>
      </p:sp>
      <p:sp>
        <p:nvSpPr>
          <p:cNvPr id="4130" name="Line 50"/>
          <p:cNvSpPr>
            <a:spLocks noChangeShapeType="1"/>
          </p:cNvSpPr>
          <p:nvPr/>
        </p:nvSpPr>
        <p:spPr bwMode="auto">
          <a:xfrm>
            <a:off x="6054725" y="2959100"/>
            <a:ext cx="355600" cy="0"/>
          </a:xfrm>
          <a:prstGeom prst="line">
            <a:avLst/>
          </a:prstGeom>
          <a:noFill/>
          <a:ln w="25400">
            <a:solidFill>
              <a:srgbClr val="000000"/>
            </a:solidFill>
            <a:round/>
            <a:headEnd/>
            <a:tailEnd/>
          </a:ln>
        </p:spPr>
        <p:txBody>
          <a:bodyPr wrap="none" anchor="ctr"/>
          <a:lstStyle/>
          <a:p>
            <a:endParaRPr lang="en-US"/>
          </a:p>
        </p:txBody>
      </p:sp>
      <p:sp>
        <p:nvSpPr>
          <p:cNvPr id="4131" name="Line 51"/>
          <p:cNvSpPr>
            <a:spLocks noChangeShapeType="1"/>
          </p:cNvSpPr>
          <p:nvPr/>
        </p:nvSpPr>
        <p:spPr bwMode="auto">
          <a:xfrm>
            <a:off x="5918200" y="2965450"/>
            <a:ext cx="0" cy="3165475"/>
          </a:xfrm>
          <a:prstGeom prst="line">
            <a:avLst/>
          </a:prstGeom>
          <a:noFill/>
          <a:ln w="25400">
            <a:solidFill>
              <a:srgbClr val="000000"/>
            </a:solidFill>
            <a:round/>
            <a:headEnd/>
            <a:tailEnd/>
          </a:ln>
        </p:spPr>
        <p:txBody>
          <a:bodyPr wrap="none" anchor="ctr"/>
          <a:lstStyle/>
          <a:p>
            <a:endParaRPr lang="en-US"/>
          </a:p>
        </p:txBody>
      </p:sp>
      <p:sp>
        <p:nvSpPr>
          <p:cNvPr id="4132" name="Rectangle 52"/>
          <p:cNvSpPr>
            <a:spLocks noChangeArrowheads="1"/>
          </p:cNvSpPr>
          <p:nvPr/>
        </p:nvSpPr>
        <p:spPr bwMode="auto">
          <a:xfrm>
            <a:off x="5857875" y="2986088"/>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7</a:t>
            </a:r>
          </a:p>
        </p:txBody>
      </p:sp>
      <p:sp>
        <p:nvSpPr>
          <p:cNvPr id="4133" name="Line 53"/>
          <p:cNvSpPr>
            <a:spLocks noChangeShapeType="1"/>
          </p:cNvSpPr>
          <p:nvPr/>
        </p:nvSpPr>
        <p:spPr bwMode="auto">
          <a:xfrm>
            <a:off x="6048375" y="2965450"/>
            <a:ext cx="0" cy="3303588"/>
          </a:xfrm>
          <a:prstGeom prst="line">
            <a:avLst/>
          </a:prstGeom>
          <a:noFill/>
          <a:ln w="25400">
            <a:solidFill>
              <a:srgbClr val="000000"/>
            </a:solidFill>
            <a:round/>
            <a:headEnd/>
            <a:tailEnd/>
          </a:ln>
        </p:spPr>
        <p:txBody>
          <a:bodyPr wrap="none" anchor="ctr"/>
          <a:lstStyle/>
          <a:p>
            <a:endParaRPr lang="en-US"/>
          </a:p>
        </p:txBody>
      </p:sp>
      <p:sp>
        <p:nvSpPr>
          <p:cNvPr id="4134" name="Rectangle 54"/>
          <p:cNvSpPr>
            <a:spLocks noChangeArrowheads="1"/>
          </p:cNvSpPr>
          <p:nvPr/>
        </p:nvSpPr>
        <p:spPr bwMode="auto">
          <a:xfrm>
            <a:off x="3440113" y="2825750"/>
            <a:ext cx="1123950" cy="569913"/>
          </a:xfrm>
          <a:prstGeom prst="rect">
            <a:avLst/>
          </a:prstGeom>
          <a:noFill/>
          <a:ln w="25400">
            <a:solidFill>
              <a:srgbClr val="000000"/>
            </a:solidFill>
            <a:miter lim="800000"/>
            <a:headEnd/>
            <a:tailEnd/>
          </a:ln>
        </p:spPr>
        <p:txBody>
          <a:bodyPr wrap="none" anchor="ctr"/>
          <a:lstStyle/>
          <a:p>
            <a:endParaRPr lang="en-US"/>
          </a:p>
        </p:txBody>
      </p:sp>
      <p:sp>
        <p:nvSpPr>
          <p:cNvPr id="4135" name="Rectangle 55"/>
          <p:cNvSpPr>
            <a:spLocks noChangeArrowheads="1"/>
          </p:cNvSpPr>
          <p:nvPr/>
        </p:nvSpPr>
        <p:spPr bwMode="auto">
          <a:xfrm>
            <a:off x="3570288" y="2873375"/>
            <a:ext cx="862012" cy="473075"/>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Memory</a:t>
            </a:r>
          </a:p>
          <a:p>
            <a:pPr defTabSz="762000" eaLnBrk="1">
              <a:lnSpc>
                <a:spcPct val="90000"/>
              </a:lnSpc>
            </a:pPr>
            <a:endParaRPr kumimoji="1" lang="en-US" altLang="ko-KR" sz="1400" b="1">
              <a:solidFill>
                <a:srgbClr val="000000"/>
              </a:solidFill>
              <a:ea typeface="굴림" pitchFamily="50" charset="-127"/>
            </a:endParaRPr>
          </a:p>
        </p:txBody>
      </p:sp>
      <p:sp>
        <p:nvSpPr>
          <p:cNvPr id="4136" name="Rectangle 56"/>
          <p:cNvSpPr>
            <a:spLocks noChangeArrowheads="1"/>
          </p:cNvSpPr>
          <p:nvPr/>
        </p:nvSpPr>
        <p:spPr bwMode="auto">
          <a:xfrm>
            <a:off x="3746500" y="3048000"/>
            <a:ext cx="504825" cy="280988"/>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unit</a:t>
            </a:r>
          </a:p>
        </p:txBody>
      </p:sp>
      <p:sp>
        <p:nvSpPr>
          <p:cNvPr id="4137" name="Line 57"/>
          <p:cNvSpPr>
            <a:spLocks noChangeShapeType="1"/>
          </p:cNvSpPr>
          <p:nvPr/>
        </p:nvSpPr>
        <p:spPr bwMode="auto">
          <a:xfrm>
            <a:off x="4711700" y="2036763"/>
            <a:ext cx="0" cy="655637"/>
          </a:xfrm>
          <a:prstGeom prst="line">
            <a:avLst/>
          </a:prstGeom>
          <a:noFill/>
          <a:ln w="25400">
            <a:solidFill>
              <a:srgbClr val="000000"/>
            </a:solidFill>
            <a:round/>
            <a:headEnd/>
            <a:tailEnd/>
          </a:ln>
        </p:spPr>
        <p:txBody>
          <a:bodyPr wrap="none" anchor="ctr"/>
          <a:lstStyle/>
          <a:p>
            <a:endParaRPr lang="en-US"/>
          </a:p>
        </p:txBody>
      </p:sp>
      <p:sp>
        <p:nvSpPr>
          <p:cNvPr id="4138" name="Arc 58"/>
          <p:cNvSpPr>
            <a:spLocks/>
          </p:cNvSpPr>
          <p:nvPr/>
        </p:nvSpPr>
        <p:spPr bwMode="auto">
          <a:xfrm>
            <a:off x="5807075" y="3033713"/>
            <a:ext cx="112713" cy="87312"/>
          </a:xfrm>
          <a:custGeom>
            <a:avLst/>
            <a:gdLst>
              <a:gd name="T0" fmla="*/ 9111 w 21600"/>
              <a:gd name="T1" fmla="*/ 87312 h 17255"/>
              <a:gd name="T2" fmla="*/ 9654 w 21600"/>
              <a:gd name="T3" fmla="*/ 0 h 17255"/>
              <a:gd name="T4" fmla="*/ 112713 w 21600"/>
              <a:gd name="T5" fmla="*/ 44256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4139" name="Line 59"/>
          <p:cNvSpPr>
            <a:spLocks noChangeShapeType="1"/>
          </p:cNvSpPr>
          <p:nvPr/>
        </p:nvSpPr>
        <p:spPr bwMode="auto">
          <a:xfrm>
            <a:off x="4575175" y="3087688"/>
            <a:ext cx="1230313" cy="0"/>
          </a:xfrm>
          <a:prstGeom prst="line">
            <a:avLst/>
          </a:prstGeom>
          <a:noFill/>
          <a:ln w="25400">
            <a:solidFill>
              <a:srgbClr val="000000"/>
            </a:solidFill>
            <a:round/>
            <a:headEnd/>
            <a:tailEnd/>
          </a:ln>
        </p:spPr>
        <p:txBody>
          <a:bodyPr wrap="none" anchor="ctr"/>
          <a:lstStyle/>
          <a:p>
            <a:endParaRPr lang="en-US"/>
          </a:p>
        </p:txBody>
      </p:sp>
      <p:sp>
        <p:nvSpPr>
          <p:cNvPr id="4140" name="Arc 60"/>
          <p:cNvSpPr>
            <a:spLocks/>
          </p:cNvSpPr>
          <p:nvPr/>
        </p:nvSpPr>
        <p:spPr bwMode="auto">
          <a:xfrm>
            <a:off x="4581525" y="3230563"/>
            <a:ext cx="112713" cy="87312"/>
          </a:xfrm>
          <a:custGeom>
            <a:avLst/>
            <a:gdLst>
              <a:gd name="T0" fmla="*/ 102814 w 21600"/>
              <a:gd name="T1" fmla="*/ 0 h 17464"/>
              <a:gd name="T2" fmla="*/ 103367 w 21600"/>
              <a:gd name="T3" fmla="*/ 87312 h 17464"/>
              <a:gd name="T4" fmla="*/ 0 w 21600"/>
              <a:gd name="T5" fmla="*/ 44256 h 17464"/>
              <a:gd name="T6" fmla="*/ 0 60000 65536"/>
              <a:gd name="T7" fmla="*/ 0 60000 65536"/>
              <a:gd name="T8" fmla="*/ 0 60000 65536"/>
              <a:gd name="T9" fmla="*/ 0 w 21600"/>
              <a:gd name="T10" fmla="*/ 0 h 17464"/>
              <a:gd name="T11" fmla="*/ 21600 w 21600"/>
              <a:gd name="T12" fmla="*/ 17464 h 17464"/>
            </a:gdLst>
            <a:ahLst/>
            <a:cxnLst>
              <a:cxn ang="T6">
                <a:pos x="T0" y="T1"/>
              </a:cxn>
              <a:cxn ang="T7">
                <a:pos x="T2" y="T3"/>
              </a:cxn>
              <a:cxn ang="T8">
                <a:pos x="T4" y="T5"/>
              </a:cxn>
            </a:cxnLst>
            <a:rect l="T9" t="T10" r="T11" b="T12"/>
            <a:pathLst>
              <a:path w="21600" h="17464" fill="none" extrusionOk="0">
                <a:moveTo>
                  <a:pt x="19702" y="0"/>
                </a:moveTo>
                <a:cubicBezTo>
                  <a:pt x="20953" y="2783"/>
                  <a:pt x="21600" y="5800"/>
                  <a:pt x="21600" y="8852"/>
                </a:cubicBezTo>
                <a:cubicBezTo>
                  <a:pt x="21600" y="11815"/>
                  <a:pt x="20990" y="14746"/>
                  <a:pt x="19808" y="17463"/>
                </a:cubicBezTo>
              </a:path>
              <a:path w="21600" h="17464" stroke="0" extrusionOk="0">
                <a:moveTo>
                  <a:pt x="19702" y="0"/>
                </a:moveTo>
                <a:cubicBezTo>
                  <a:pt x="20953" y="2783"/>
                  <a:pt x="21600" y="5800"/>
                  <a:pt x="21600" y="8852"/>
                </a:cubicBezTo>
                <a:cubicBezTo>
                  <a:pt x="21600" y="11815"/>
                  <a:pt x="20990" y="14746"/>
                  <a:pt x="19808" y="17463"/>
                </a:cubicBezTo>
                <a:lnTo>
                  <a:pt x="0" y="8852"/>
                </a:lnTo>
                <a:close/>
              </a:path>
            </a:pathLst>
          </a:custGeom>
          <a:solidFill>
            <a:srgbClr val="000000"/>
          </a:solidFill>
          <a:ln w="25400" cap="rnd">
            <a:noFill/>
            <a:round/>
            <a:headEnd/>
            <a:tailEnd/>
          </a:ln>
        </p:spPr>
        <p:txBody>
          <a:bodyPr wrap="none" anchor="ctr"/>
          <a:lstStyle/>
          <a:p>
            <a:endParaRPr lang="en-US"/>
          </a:p>
        </p:txBody>
      </p:sp>
      <p:sp>
        <p:nvSpPr>
          <p:cNvPr id="4141" name="Line 61"/>
          <p:cNvSpPr>
            <a:spLocks noChangeShapeType="1"/>
          </p:cNvSpPr>
          <p:nvPr/>
        </p:nvSpPr>
        <p:spPr bwMode="auto">
          <a:xfrm>
            <a:off x="4683125" y="3284538"/>
            <a:ext cx="774700" cy="0"/>
          </a:xfrm>
          <a:prstGeom prst="line">
            <a:avLst/>
          </a:prstGeom>
          <a:noFill/>
          <a:ln w="25400">
            <a:solidFill>
              <a:srgbClr val="000000"/>
            </a:solidFill>
            <a:round/>
            <a:headEnd/>
            <a:tailEnd/>
          </a:ln>
        </p:spPr>
        <p:txBody>
          <a:bodyPr wrap="none" anchor="ctr"/>
          <a:lstStyle/>
          <a:p>
            <a:endParaRPr lang="en-US"/>
          </a:p>
        </p:txBody>
      </p:sp>
      <p:sp>
        <p:nvSpPr>
          <p:cNvPr id="4142" name="Rectangle 62"/>
          <p:cNvSpPr>
            <a:spLocks noChangeArrowheads="1"/>
          </p:cNvSpPr>
          <p:nvPr/>
        </p:nvSpPr>
        <p:spPr bwMode="auto">
          <a:xfrm>
            <a:off x="4633913" y="3255963"/>
            <a:ext cx="78898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Address</a:t>
            </a:r>
          </a:p>
        </p:txBody>
      </p:sp>
      <p:sp>
        <p:nvSpPr>
          <p:cNvPr id="4143" name="Arc 63"/>
          <p:cNvSpPr>
            <a:spLocks/>
          </p:cNvSpPr>
          <p:nvPr/>
        </p:nvSpPr>
        <p:spPr bwMode="auto">
          <a:xfrm>
            <a:off x="3992563" y="3402013"/>
            <a:ext cx="90487" cy="109537"/>
          </a:xfrm>
          <a:custGeom>
            <a:avLst/>
            <a:gdLst>
              <a:gd name="T0" fmla="*/ 90487 w 17464"/>
              <a:gd name="T1" fmla="*/ 100455 h 21600"/>
              <a:gd name="T2" fmla="*/ 0 w 17464"/>
              <a:gd name="T3" fmla="*/ 99917 h 21600"/>
              <a:gd name="T4" fmla="*/ 45865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p:spPr>
        <p:txBody>
          <a:bodyPr wrap="none" anchor="ctr"/>
          <a:lstStyle/>
          <a:p>
            <a:endParaRPr lang="en-US"/>
          </a:p>
        </p:txBody>
      </p:sp>
      <p:sp>
        <p:nvSpPr>
          <p:cNvPr id="4144" name="Line 64"/>
          <p:cNvSpPr>
            <a:spLocks noChangeShapeType="1"/>
          </p:cNvSpPr>
          <p:nvPr/>
        </p:nvSpPr>
        <p:spPr bwMode="auto">
          <a:xfrm>
            <a:off x="4037013" y="3511550"/>
            <a:ext cx="0" cy="174625"/>
          </a:xfrm>
          <a:prstGeom prst="line">
            <a:avLst/>
          </a:prstGeom>
          <a:noFill/>
          <a:ln w="25400">
            <a:solidFill>
              <a:srgbClr val="000000"/>
            </a:solidFill>
            <a:round/>
            <a:headEnd/>
            <a:tailEnd/>
          </a:ln>
        </p:spPr>
        <p:txBody>
          <a:bodyPr wrap="none" anchor="ctr"/>
          <a:lstStyle/>
          <a:p>
            <a:endParaRPr lang="en-US"/>
          </a:p>
        </p:txBody>
      </p:sp>
      <p:sp>
        <p:nvSpPr>
          <p:cNvPr id="4145" name="Rectangle 65"/>
          <p:cNvSpPr>
            <a:spLocks noChangeArrowheads="1"/>
          </p:cNvSpPr>
          <p:nvPr/>
        </p:nvSpPr>
        <p:spPr bwMode="auto">
          <a:xfrm>
            <a:off x="4003675" y="3435350"/>
            <a:ext cx="55245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Read</a:t>
            </a:r>
          </a:p>
        </p:txBody>
      </p:sp>
      <p:sp>
        <p:nvSpPr>
          <p:cNvPr id="4146" name="Arc 66"/>
          <p:cNvSpPr>
            <a:spLocks/>
          </p:cNvSpPr>
          <p:nvPr/>
        </p:nvSpPr>
        <p:spPr bwMode="auto">
          <a:xfrm>
            <a:off x="3322638" y="3033713"/>
            <a:ext cx="112712" cy="87312"/>
          </a:xfrm>
          <a:custGeom>
            <a:avLst/>
            <a:gdLst>
              <a:gd name="T0" fmla="*/ 9111 w 21600"/>
              <a:gd name="T1" fmla="*/ 87312 h 17255"/>
              <a:gd name="T2" fmla="*/ 9654 w 21600"/>
              <a:gd name="T3" fmla="*/ 0 h 17255"/>
              <a:gd name="T4" fmla="*/ 112712 w 21600"/>
              <a:gd name="T5" fmla="*/ 44256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4147" name="Line 67"/>
          <p:cNvSpPr>
            <a:spLocks noChangeShapeType="1"/>
          </p:cNvSpPr>
          <p:nvPr/>
        </p:nvSpPr>
        <p:spPr bwMode="auto">
          <a:xfrm>
            <a:off x="2032000" y="3087688"/>
            <a:ext cx="1290638" cy="0"/>
          </a:xfrm>
          <a:prstGeom prst="line">
            <a:avLst/>
          </a:prstGeom>
          <a:noFill/>
          <a:ln w="25400">
            <a:solidFill>
              <a:srgbClr val="000000"/>
            </a:solidFill>
            <a:round/>
            <a:headEnd/>
            <a:tailEnd/>
          </a:ln>
        </p:spPr>
        <p:txBody>
          <a:bodyPr wrap="none" anchor="ctr"/>
          <a:lstStyle/>
          <a:p>
            <a:endParaRPr lang="en-US"/>
          </a:p>
        </p:txBody>
      </p:sp>
      <p:sp>
        <p:nvSpPr>
          <p:cNvPr id="4148" name="Line 68"/>
          <p:cNvSpPr>
            <a:spLocks noChangeShapeType="1"/>
          </p:cNvSpPr>
          <p:nvPr/>
        </p:nvSpPr>
        <p:spPr bwMode="auto">
          <a:xfrm>
            <a:off x="2700338" y="2430463"/>
            <a:ext cx="0" cy="2039937"/>
          </a:xfrm>
          <a:prstGeom prst="line">
            <a:avLst/>
          </a:prstGeom>
          <a:noFill/>
          <a:ln w="25400">
            <a:solidFill>
              <a:srgbClr val="000000"/>
            </a:solidFill>
            <a:round/>
            <a:headEnd/>
            <a:tailEnd/>
          </a:ln>
        </p:spPr>
        <p:txBody>
          <a:bodyPr wrap="none" anchor="ctr"/>
          <a:lstStyle/>
          <a:p>
            <a:endParaRPr lang="en-US"/>
          </a:p>
        </p:txBody>
      </p:sp>
      <p:sp>
        <p:nvSpPr>
          <p:cNvPr id="4149" name="Line 69"/>
          <p:cNvSpPr>
            <a:spLocks noChangeShapeType="1"/>
          </p:cNvSpPr>
          <p:nvPr/>
        </p:nvSpPr>
        <p:spPr bwMode="auto">
          <a:xfrm>
            <a:off x="2901950" y="2036763"/>
            <a:ext cx="0" cy="3822700"/>
          </a:xfrm>
          <a:prstGeom prst="line">
            <a:avLst/>
          </a:prstGeom>
          <a:noFill/>
          <a:ln w="25400">
            <a:solidFill>
              <a:srgbClr val="000000"/>
            </a:solidFill>
            <a:round/>
            <a:headEnd/>
            <a:tailEnd/>
          </a:ln>
        </p:spPr>
        <p:txBody>
          <a:bodyPr wrap="none" anchor="ctr"/>
          <a:lstStyle/>
          <a:p>
            <a:endParaRPr lang="en-US"/>
          </a:p>
        </p:txBody>
      </p:sp>
      <p:sp>
        <p:nvSpPr>
          <p:cNvPr id="4150" name="Line 70"/>
          <p:cNvSpPr>
            <a:spLocks noChangeShapeType="1"/>
          </p:cNvSpPr>
          <p:nvPr/>
        </p:nvSpPr>
        <p:spPr bwMode="auto">
          <a:xfrm flipH="1">
            <a:off x="3014663" y="3681413"/>
            <a:ext cx="130175" cy="0"/>
          </a:xfrm>
          <a:prstGeom prst="line">
            <a:avLst/>
          </a:prstGeom>
          <a:noFill/>
          <a:ln w="25400">
            <a:solidFill>
              <a:srgbClr val="000000"/>
            </a:solidFill>
            <a:round/>
            <a:headEnd/>
            <a:tailEnd/>
          </a:ln>
        </p:spPr>
        <p:txBody>
          <a:bodyPr wrap="none" anchor="ctr"/>
          <a:lstStyle/>
          <a:p>
            <a:endParaRPr lang="en-US"/>
          </a:p>
        </p:txBody>
      </p:sp>
      <p:sp>
        <p:nvSpPr>
          <p:cNvPr id="4151" name="Line 71"/>
          <p:cNvSpPr>
            <a:spLocks noChangeShapeType="1"/>
          </p:cNvSpPr>
          <p:nvPr/>
        </p:nvSpPr>
        <p:spPr bwMode="auto">
          <a:xfrm flipH="1">
            <a:off x="2884488" y="3751263"/>
            <a:ext cx="260350" cy="0"/>
          </a:xfrm>
          <a:prstGeom prst="line">
            <a:avLst/>
          </a:prstGeom>
          <a:noFill/>
          <a:ln w="25400">
            <a:solidFill>
              <a:srgbClr val="000000"/>
            </a:solidFill>
            <a:round/>
            <a:headEnd/>
            <a:tailEnd/>
          </a:ln>
        </p:spPr>
        <p:txBody>
          <a:bodyPr wrap="none" anchor="ctr"/>
          <a:lstStyle/>
          <a:p>
            <a:endParaRPr lang="en-US"/>
          </a:p>
        </p:txBody>
      </p:sp>
      <p:grpSp>
        <p:nvGrpSpPr>
          <p:cNvPr id="5" name="Group 72"/>
          <p:cNvGrpSpPr>
            <a:grpSpLocks/>
          </p:cNvGrpSpPr>
          <p:nvPr/>
        </p:nvGrpSpPr>
        <p:grpSpPr bwMode="auto">
          <a:xfrm>
            <a:off x="3097213" y="3552825"/>
            <a:ext cx="320675" cy="254000"/>
            <a:chOff x="1384" y="3820"/>
            <a:chExt cx="217" cy="176"/>
          </a:xfrm>
        </p:grpSpPr>
        <p:sp>
          <p:nvSpPr>
            <p:cNvPr id="4238" name="Arc 73"/>
            <p:cNvSpPr>
              <a:spLocks/>
            </p:cNvSpPr>
            <p:nvPr/>
          </p:nvSpPr>
          <p:spPr bwMode="auto">
            <a:xfrm>
              <a:off x="1420" y="3825"/>
              <a:ext cx="181" cy="80"/>
            </a:xfrm>
            <a:custGeom>
              <a:avLst/>
              <a:gdLst>
                <a:gd name="T0" fmla="*/ 0 w 21720"/>
                <a:gd name="T1" fmla="*/ 0 h 21600"/>
                <a:gd name="T2" fmla="*/ 181 w 21720"/>
                <a:gd name="T3" fmla="*/ 80 h 21600"/>
                <a:gd name="T4" fmla="*/ 1 w 21720"/>
                <a:gd name="T5" fmla="*/ 80 h 21600"/>
                <a:gd name="T6" fmla="*/ 0 60000 65536"/>
                <a:gd name="T7" fmla="*/ 0 60000 65536"/>
                <a:gd name="T8" fmla="*/ 0 60000 65536"/>
                <a:gd name="T9" fmla="*/ 0 w 21720"/>
                <a:gd name="T10" fmla="*/ 0 h 21600"/>
                <a:gd name="T11" fmla="*/ 21720 w 21720"/>
                <a:gd name="T12" fmla="*/ 21600 h 21600"/>
              </a:gdLst>
              <a:ahLst/>
              <a:cxnLst>
                <a:cxn ang="T6">
                  <a:pos x="T0" y="T1"/>
                </a:cxn>
                <a:cxn ang="T7">
                  <a:pos x="T2" y="T3"/>
                </a:cxn>
                <a:cxn ang="T8">
                  <a:pos x="T4" y="T5"/>
                </a:cxn>
              </a:cxnLst>
              <a:rect l="T9" t="T10" r="T11" b="T12"/>
              <a:pathLst>
                <a:path w="21720" h="21600" fill="none" extrusionOk="0">
                  <a:moveTo>
                    <a:pt x="0" y="0"/>
                  </a:moveTo>
                  <a:cubicBezTo>
                    <a:pt x="40" y="0"/>
                    <a:pt x="80" y="-1"/>
                    <a:pt x="120" y="0"/>
                  </a:cubicBezTo>
                  <a:cubicBezTo>
                    <a:pt x="12049" y="0"/>
                    <a:pt x="21720" y="9670"/>
                    <a:pt x="21720" y="21600"/>
                  </a:cubicBezTo>
                </a:path>
                <a:path w="21720" h="21600" stroke="0" extrusionOk="0">
                  <a:moveTo>
                    <a:pt x="0" y="0"/>
                  </a:moveTo>
                  <a:cubicBezTo>
                    <a:pt x="40" y="0"/>
                    <a:pt x="80" y="-1"/>
                    <a:pt x="120" y="0"/>
                  </a:cubicBezTo>
                  <a:cubicBezTo>
                    <a:pt x="12049" y="0"/>
                    <a:pt x="21720" y="9670"/>
                    <a:pt x="21720" y="21600"/>
                  </a:cubicBezTo>
                  <a:lnTo>
                    <a:pt x="120" y="21600"/>
                  </a:lnTo>
                  <a:close/>
                </a:path>
              </a:pathLst>
            </a:custGeom>
            <a:noFill/>
            <a:ln w="25400" cap="rnd">
              <a:solidFill>
                <a:srgbClr val="000000"/>
              </a:solidFill>
              <a:round/>
              <a:headEnd/>
              <a:tailEnd/>
            </a:ln>
          </p:spPr>
          <p:txBody>
            <a:bodyPr wrap="none" anchor="ctr"/>
            <a:lstStyle/>
            <a:p>
              <a:endParaRPr lang="en-US"/>
            </a:p>
          </p:txBody>
        </p:sp>
        <p:sp>
          <p:nvSpPr>
            <p:cNvPr id="4239" name="Arc 74"/>
            <p:cNvSpPr>
              <a:spLocks/>
            </p:cNvSpPr>
            <p:nvPr/>
          </p:nvSpPr>
          <p:spPr bwMode="auto">
            <a:xfrm>
              <a:off x="1420" y="3904"/>
              <a:ext cx="180" cy="80"/>
            </a:xfrm>
            <a:custGeom>
              <a:avLst/>
              <a:gdLst>
                <a:gd name="T0" fmla="*/ 180 w 21600"/>
                <a:gd name="T1" fmla="*/ 0 h 21600"/>
                <a:gd name="T2" fmla="*/ 0 w 21600"/>
                <a:gd name="T3" fmla="*/ 8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sp>
          <p:nvSpPr>
            <p:cNvPr id="4240" name="Line 75"/>
            <p:cNvSpPr>
              <a:spLocks noChangeShapeType="1"/>
            </p:cNvSpPr>
            <p:nvPr/>
          </p:nvSpPr>
          <p:spPr bwMode="auto">
            <a:xfrm>
              <a:off x="1392" y="3820"/>
              <a:ext cx="24" cy="0"/>
            </a:xfrm>
            <a:prstGeom prst="line">
              <a:avLst/>
            </a:prstGeom>
            <a:noFill/>
            <a:ln w="25400">
              <a:solidFill>
                <a:srgbClr val="000000"/>
              </a:solidFill>
              <a:round/>
              <a:headEnd/>
              <a:tailEnd/>
            </a:ln>
          </p:spPr>
          <p:txBody>
            <a:bodyPr wrap="none" anchor="ctr"/>
            <a:lstStyle/>
            <a:p>
              <a:endParaRPr lang="en-US"/>
            </a:p>
          </p:txBody>
        </p:sp>
        <p:sp>
          <p:nvSpPr>
            <p:cNvPr id="4241" name="Line 76"/>
            <p:cNvSpPr>
              <a:spLocks noChangeShapeType="1"/>
            </p:cNvSpPr>
            <p:nvPr/>
          </p:nvSpPr>
          <p:spPr bwMode="auto">
            <a:xfrm>
              <a:off x="1392" y="3996"/>
              <a:ext cx="24" cy="0"/>
            </a:xfrm>
            <a:prstGeom prst="line">
              <a:avLst/>
            </a:prstGeom>
            <a:noFill/>
            <a:ln w="25400">
              <a:solidFill>
                <a:srgbClr val="000000"/>
              </a:solidFill>
              <a:round/>
              <a:headEnd/>
              <a:tailEnd/>
            </a:ln>
          </p:spPr>
          <p:txBody>
            <a:bodyPr wrap="none" anchor="ctr"/>
            <a:lstStyle/>
            <a:p>
              <a:endParaRPr lang="en-US"/>
            </a:p>
          </p:txBody>
        </p:sp>
        <p:sp>
          <p:nvSpPr>
            <p:cNvPr id="4242" name="Arc 77"/>
            <p:cNvSpPr>
              <a:spLocks/>
            </p:cNvSpPr>
            <p:nvPr/>
          </p:nvSpPr>
          <p:spPr bwMode="auto">
            <a:xfrm>
              <a:off x="1384" y="3825"/>
              <a:ext cx="33" cy="80"/>
            </a:xfrm>
            <a:custGeom>
              <a:avLst/>
              <a:gdLst>
                <a:gd name="T0" fmla="*/ 0 w 22275"/>
                <a:gd name="T1" fmla="*/ 0 h 21600"/>
                <a:gd name="T2" fmla="*/ 33 w 22275"/>
                <a:gd name="T3" fmla="*/ 80 h 21600"/>
                <a:gd name="T4" fmla="*/ 1 w 22275"/>
                <a:gd name="T5" fmla="*/ 80 h 21600"/>
                <a:gd name="T6" fmla="*/ 0 60000 65536"/>
                <a:gd name="T7" fmla="*/ 0 60000 65536"/>
                <a:gd name="T8" fmla="*/ 0 60000 65536"/>
                <a:gd name="T9" fmla="*/ 0 w 22275"/>
                <a:gd name="T10" fmla="*/ 0 h 21600"/>
                <a:gd name="T11" fmla="*/ 22275 w 22275"/>
                <a:gd name="T12" fmla="*/ 21600 h 21600"/>
              </a:gdLst>
              <a:ahLst/>
              <a:cxnLst>
                <a:cxn ang="T6">
                  <a:pos x="T0" y="T1"/>
                </a:cxn>
                <a:cxn ang="T7">
                  <a:pos x="T2" y="T3"/>
                </a:cxn>
                <a:cxn ang="T8">
                  <a:pos x="T4" y="T5"/>
                </a:cxn>
              </a:cxnLst>
              <a:rect l="T9" t="T10" r="T11" b="T12"/>
              <a:pathLst>
                <a:path w="22275" h="21600" fill="none" extrusionOk="0">
                  <a:moveTo>
                    <a:pt x="-1" y="10"/>
                  </a:moveTo>
                  <a:cubicBezTo>
                    <a:pt x="224" y="3"/>
                    <a:pt x="449" y="-1"/>
                    <a:pt x="675" y="0"/>
                  </a:cubicBezTo>
                  <a:cubicBezTo>
                    <a:pt x="12604" y="0"/>
                    <a:pt x="22275" y="9670"/>
                    <a:pt x="22275" y="21600"/>
                  </a:cubicBezTo>
                </a:path>
                <a:path w="22275" h="21600" stroke="0" extrusionOk="0">
                  <a:moveTo>
                    <a:pt x="-1" y="10"/>
                  </a:moveTo>
                  <a:cubicBezTo>
                    <a:pt x="224" y="3"/>
                    <a:pt x="449" y="-1"/>
                    <a:pt x="675" y="0"/>
                  </a:cubicBezTo>
                  <a:cubicBezTo>
                    <a:pt x="12604" y="0"/>
                    <a:pt x="22275" y="9670"/>
                    <a:pt x="22275" y="21600"/>
                  </a:cubicBezTo>
                  <a:lnTo>
                    <a:pt x="675" y="21600"/>
                  </a:lnTo>
                  <a:close/>
                </a:path>
              </a:pathLst>
            </a:custGeom>
            <a:noFill/>
            <a:ln w="25400" cap="rnd">
              <a:solidFill>
                <a:srgbClr val="000000"/>
              </a:solidFill>
              <a:round/>
              <a:headEnd/>
              <a:tailEnd/>
            </a:ln>
          </p:spPr>
          <p:txBody>
            <a:bodyPr wrap="none" anchor="ctr"/>
            <a:lstStyle/>
            <a:p>
              <a:endParaRPr lang="en-US"/>
            </a:p>
          </p:txBody>
        </p:sp>
        <p:sp>
          <p:nvSpPr>
            <p:cNvPr id="4243" name="Arc 78"/>
            <p:cNvSpPr>
              <a:spLocks/>
            </p:cNvSpPr>
            <p:nvPr/>
          </p:nvSpPr>
          <p:spPr bwMode="auto">
            <a:xfrm>
              <a:off x="1384" y="3904"/>
              <a:ext cx="32" cy="80"/>
            </a:xfrm>
            <a:custGeom>
              <a:avLst/>
              <a:gdLst>
                <a:gd name="T0" fmla="*/ 32 w 21600"/>
                <a:gd name="T1" fmla="*/ 0 h 21600"/>
                <a:gd name="T2" fmla="*/ 0 w 21600"/>
                <a:gd name="T3" fmla="*/ 8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grpSp>
      <p:sp>
        <p:nvSpPr>
          <p:cNvPr id="4153" name="Line 79"/>
          <p:cNvSpPr>
            <a:spLocks noChangeShapeType="1"/>
          </p:cNvSpPr>
          <p:nvPr/>
        </p:nvSpPr>
        <p:spPr bwMode="auto">
          <a:xfrm flipH="1" flipV="1">
            <a:off x="3014663" y="3609975"/>
            <a:ext cx="123825" cy="6350"/>
          </a:xfrm>
          <a:prstGeom prst="line">
            <a:avLst/>
          </a:prstGeom>
          <a:noFill/>
          <a:ln w="25400">
            <a:solidFill>
              <a:srgbClr val="000000"/>
            </a:solidFill>
            <a:round/>
            <a:headEnd/>
            <a:tailEnd/>
          </a:ln>
        </p:spPr>
        <p:txBody>
          <a:bodyPr wrap="none" anchor="ctr"/>
          <a:lstStyle/>
          <a:p>
            <a:endParaRPr lang="en-US"/>
          </a:p>
        </p:txBody>
      </p:sp>
      <p:sp>
        <p:nvSpPr>
          <p:cNvPr id="4154" name="Line 80"/>
          <p:cNvSpPr>
            <a:spLocks noChangeShapeType="1"/>
          </p:cNvSpPr>
          <p:nvPr/>
        </p:nvSpPr>
        <p:spPr bwMode="auto">
          <a:xfrm flipH="1">
            <a:off x="2695575" y="4464050"/>
            <a:ext cx="449263" cy="6350"/>
          </a:xfrm>
          <a:prstGeom prst="line">
            <a:avLst/>
          </a:prstGeom>
          <a:noFill/>
          <a:ln w="25400">
            <a:solidFill>
              <a:srgbClr val="000000"/>
            </a:solidFill>
            <a:round/>
            <a:headEnd/>
            <a:tailEnd/>
          </a:ln>
        </p:spPr>
        <p:txBody>
          <a:bodyPr wrap="none" anchor="ctr"/>
          <a:lstStyle/>
          <a:p>
            <a:endParaRPr lang="en-US"/>
          </a:p>
        </p:txBody>
      </p:sp>
      <p:grpSp>
        <p:nvGrpSpPr>
          <p:cNvPr id="6" name="Group 81"/>
          <p:cNvGrpSpPr>
            <a:grpSpLocks/>
          </p:cNvGrpSpPr>
          <p:nvPr/>
        </p:nvGrpSpPr>
        <p:grpSpPr bwMode="auto">
          <a:xfrm>
            <a:off x="3097213" y="4273550"/>
            <a:ext cx="320675" cy="266700"/>
            <a:chOff x="1384" y="4316"/>
            <a:chExt cx="217" cy="184"/>
          </a:xfrm>
        </p:grpSpPr>
        <p:sp>
          <p:nvSpPr>
            <p:cNvPr id="4232" name="Arc 82"/>
            <p:cNvSpPr>
              <a:spLocks/>
            </p:cNvSpPr>
            <p:nvPr/>
          </p:nvSpPr>
          <p:spPr bwMode="auto">
            <a:xfrm>
              <a:off x="1420" y="4321"/>
              <a:ext cx="181" cy="84"/>
            </a:xfrm>
            <a:custGeom>
              <a:avLst/>
              <a:gdLst>
                <a:gd name="T0" fmla="*/ 0 w 21720"/>
                <a:gd name="T1" fmla="*/ 0 h 21600"/>
                <a:gd name="T2" fmla="*/ 181 w 21720"/>
                <a:gd name="T3" fmla="*/ 84 h 21600"/>
                <a:gd name="T4" fmla="*/ 1 w 21720"/>
                <a:gd name="T5" fmla="*/ 84 h 21600"/>
                <a:gd name="T6" fmla="*/ 0 60000 65536"/>
                <a:gd name="T7" fmla="*/ 0 60000 65536"/>
                <a:gd name="T8" fmla="*/ 0 60000 65536"/>
                <a:gd name="T9" fmla="*/ 0 w 21720"/>
                <a:gd name="T10" fmla="*/ 0 h 21600"/>
                <a:gd name="T11" fmla="*/ 21720 w 21720"/>
                <a:gd name="T12" fmla="*/ 21600 h 21600"/>
              </a:gdLst>
              <a:ahLst/>
              <a:cxnLst>
                <a:cxn ang="T6">
                  <a:pos x="T0" y="T1"/>
                </a:cxn>
                <a:cxn ang="T7">
                  <a:pos x="T2" y="T3"/>
                </a:cxn>
                <a:cxn ang="T8">
                  <a:pos x="T4" y="T5"/>
                </a:cxn>
              </a:cxnLst>
              <a:rect l="T9" t="T10" r="T11" b="T12"/>
              <a:pathLst>
                <a:path w="21720" h="21600" fill="none" extrusionOk="0">
                  <a:moveTo>
                    <a:pt x="0" y="0"/>
                  </a:moveTo>
                  <a:cubicBezTo>
                    <a:pt x="40" y="0"/>
                    <a:pt x="80" y="-1"/>
                    <a:pt x="120" y="0"/>
                  </a:cubicBezTo>
                  <a:cubicBezTo>
                    <a:pt x="12049" y="0"/>
                    <a:pt x="21720" y="9670"/>
                    <a:pt x="21720" y="21600"/>
                  </a:cubicBezTo>
                </a:path>
                <a:path w="21720" h="21600" stroke="0" extrusionOk="0">
                  <a:moveTo>
                    <a:pt x="0" y="0"/>
                  </a:moveTo>
                  <a:cubicBezTo>
                    <a:pt x="40" y="0"/>
                    <a:pt x="80" y="-1"/>
                    <a:pt x="120" y="0"/>
                  </a:cubicBezTo>
                  <a:cubicBezTo>
                    <a:pt x="12049" y="0"/>
                    <a:pt x="21720" y="9670"/>
                    <a:pt x="21720" y="21600"/>
                  </a:cubicBezTo>
                  <a:lnTo>
                    <a:pt x="120" y="21600"/>
                  </a:lnTo>
                  <a:close/>
                </a:path>
              </a:pathLst>
            </a:custGeom>
            <a:noFill/>
            <a:ln w="25400" cap="rnd">
              <a:solidFill>
                <a:srgbClr val="000000"/>
              </a:solidFill>
              <a:round/>
              <a:headEnd/>
              <a:tailEnd/>
            </a:ln>
          </p:spPr>
          <p:txBody>
            <a:bodyPr wrap="none" anchor="ctr"/>
            <a:lstStyle/>
            <a:p>
              <a:endParaRPr lang="en-US"/>
            </a:p>
          </p:txBody>
        </p:sp>
        <p:sp>
          <p:nvSpPr>
            <p:cNvPr id="4233" name="Arc 83"/>
            <p:cNvSpPr>
              <a:spLocks/>
            </p:cNvSpPr>
            <p:nvPr/>
          </p:nvSpPr>
          <p:spPr bwMode="auto">
            <a:xfrm>
              <a:off x="1420" y="4404"/>
              <a:ext cx="180" cy="84"/>
            </a:xfrm>
            <a:custGeom>
              <a:avLst/>
              <a:gdLst>
                <a:gd name="T0" fmla="*/ 180 w 21600"/>
                <a:gd name="T1" fmla="*/ 0 h 21600"/>
                <a:gd name="T2" fmla="*/ 0 w 21600"/>
                <a:gd name="T3" fmla="*/ 84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sp>
          <p:nvSpPr>
            <p:cNvPr id="4234" name="Line 84"/>
            <p:cNvSpPr>
              <a:spLocks noChangeShapeType="1"/>
            </p:cNvSpPr>
            <p:nvPr/>
          </p:nvSpPr>
          <p:spPr bwMode="auto">
            <a:xfrm>
              <a:off x="1392" y="4316"/>
              <a:ext cx="24" cy="0"/>
            </a:xfrm>
            <a:prstGeom prst="line">
              <a:avLst/>
            </a:prstGeom>
            <a:noFill/>
            <a:ln w="25400">
              <a:solidFill>
                <a:srgbClr val="000000"/>
              </a:solidFill>
              <a:round/>
              <a:headEnd/>
              <a:tailEnd/>
            </a:ln>
          </p:spPr>
          <p:txBody>
            <a:bodyPr wrap="none" anchor="ctr"/>
            <a:lstStyle/>
            <a:p>
              <a:endParaRPr lang="en-US"/>
            </a:p>
          </p:txBody>
        </p:sp>
        <p:sp>
          <p:nvSpPr>
            <p:cNvPr id="4235" name="Line 85"/>
            <p:cNvSpPr>
              <a:spLocks noChangeShapeType="1"/>
            </p:cNvSpPr>
            <p:nvPr/>
          </p:nvSpPr>
          <p:spPr bwMode="auto">
            <a:xfrm>
              <a:off x="1392" y="4500"/>
              <a:ext cx="24" cy="0"/>
            </a:xfrm>
            <a:prstGeom prst="line">
              <a:avLst/>
            </a:prstGeom>
            <a:noFill/>
            <a:ln w="25400">
              <a:solidFill>
                <a:srgbClr val="000000"/>
              </a:solidFill>
              <a:round/>
              <a:headEnd/>
              <a:tailEnd/>
            </a:ln>
          </p:spPr>
          <p:txBody>
            <a:bodyPr wrap="none" anchor="ctr"/>
            <a:lstStyle/>
            <a:p>
              <a:endParaRPr lang="en-US"/>
            </a:p>
          </p:txBody>
        </p:sp>
        <p:sp>
          <p:nvSpPr>
            <p:cNvPr id="4236" name="Arc 86"/>
            <p:cNvSpPr>
              <a:spLocks/>
            </p:cNvSpPr>
            <p:nvPr/>
          </p:nvSpPr>
          <p:spPr bwMode="auto">
            <a:xfrm>
              <a:off x="1384" y="4321"/>
              <a:ext cx="33" cy="84"/>
            </a:xfrm>
            <a:custGeom>
              <a:avLst/>
              <a:gdLst>
                <a:gd name="T0" fmla="*/ 0 w 22275"/>
                <a:gd name="T1" fmla="*/ 0 h 21600"/>
                <a:gd name="T2" fmla="*/ 33 w 22275"/>
                <a:gd name="T3" fmla="*/ 84 h 21600"/>
                <a:gd name="T4" fmla="*/ 1 w 22275"/>
                <a:gd name="T5" fmla="*/ 84 h 21600"/>
                <a:gd name="T6" fmla="*/ 0 60000 65536"/>
                <a:gd name="T7" fmla="*/ 0 60000 65536"/>
                <a:gd name="T8" fmla="*/ 0 60000 65536"/>
                <a:gd name="T9" fmla="*/ 0 w 22275"/>
                <a:gd name="T10" fmla="*/ 0 h 21600"/>
                <a:gd name="T11" fmla="*/ 22275 w 22275"/>
                <a:gd name="T12" fmla="*/ 21600 h 21600"/>
              </a:gdLst>
              <a:ahLst/>
              <a:cxnLst>
                <a:cxn ang="T6">
                  <a:pos x="T0" y="T1"/>
                </a:cxn>
                <a:cxn ang="T7">
                  <a:pos x="T2" y="T3"/>
                </a:cxn>
                <a:cxn ang="T8">
                  <a:pos x="T4" y="T5"/>
                </a:cxn>
              </a:cxnLst>
              <a:rect l="T9" t="T10" r="T11" b="T12"/>
              <a:pathLst>
                <a:path w="22275" h="21600" fill="none" extrusionOk="0">
                  <a:moveTo>
                    <a:pt x="-1" y="10"/>
                  </a:moveTo>
                  <a:cubicBezTo>
                    <a:pt x="224" y="3"/>
                    <a:pt x="449" y="-1"/>
                    <a:pt x="675" y="0"/>
                  </a:cubicBezTo>
                  <a:cubicBezTo>
                    <a:pt x="12604" y="0"/>
                    <a:pt x="22275" y="9670"/>
                    <a:pt x="22275" y="21600"/>
                  </a:cubicBezTo>
                </a:path>
                <a:path w="22275" h="21600" stroke="0" extrusionOk="0">
                  <a:moveTo>
                    <a:pt x="-1" y="10"/>
                  </a:moveTo>
                  <a:cubicBezTo>
                    <a:pt x="224" y="3"/>
                    <a:pt x="449" y="-1"/>
                    <a:pt x="675" y="0"/>
                  </a:cubicBezTo>
                  <a:cubicBezTo>
                    <a:pt x="12604" y="0"/>
                    <a:pt x="22275" y="9670"/>
                    <a:pt x="22275" y="21600"/>
                  </a:cubicBezTo>
                  <a:lnTo>
                    <a:pt x="675" y="21600"/>
                  </a:lnTo>
                  <a:close/>
                </a:path>
              </a:pathLst>
            </a:custGeom>
            <a:noFill/>
            <a:ln w="25400" cap="rnd">
              <a:solidFill>
                <a:srgbClr val="000000"/>
              </a:solidFill>
              <a:round/>
              <a:headEnd/>
              <a:tailEnd/>
            </a:ln>
          </p:spPr>
          <p:txBody>
            <a:bodyPr wrap="none" anchor="ctr"/>
            <a:lstStyle/>
            <a:p>
              <a:endParaRPr lang="en-US"/>
            </a:p>
          </p:txBody>
        </p:sp>
        <p:sp>
          <p:nvSpPr>
            <p:cNvPr id="4237" name="Arc 87"/>
            <p:cNvSpPr>
              <a:spLocks/>
            </p:cNvSpPr>
            <p:nvPr/>
          </p:nvSpPr>
          <p:spPr bwMode="auto">
            <a:xfrm>
              <a:off x="1384" y="4404"/>
              <a:ext cx="32" cy="84"/>
            </a:xfrm>
            <a:custGeom>
              <a:avLst/>
              <a:gdLst>
                <a:gd name="T0" fmla="*/ 32 w 21600"/>
                <a:gd name="T1" fmla="*/ 0 h 21600"/>
                <a:gd name="T2" fmla="*/ 0 w 21600"/>
                <a:gd name="T3" fmla="*/ 84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grpSp>
      <p:sp>
        <p:nvSpPr>
          <p:cNvPr id="4156" name="Line 88"/>
          <p:cNvSpPr>
            <a:spLocks noChangeShapeType="1"/>
          </p:cNvSpPr>
          <p:nvPr/>
        </p:nvSpPr>
        <p:spPr bwMode="auto">
          <a:xfrm flipH="1">
            <a:off x="3014663" y="4341813"/>
            <a:ext cx="123825" cy="0"/>
          </a:xfrm>
          <a:prstGeom prst="line">
            <a:avLst/>
          </a:prstGeom>
          <a:noFill/>
          <a:ln w="25400">
            <a:solidFill>
              <a:srgbClr val="000000"/>
            </a:solidFill>
            <a:round/>
            <a:headEnd/>
            <a:tailEnd/>
          </a:ln>
        </p:spPr>
        <p:txBody>
          <a:bodyPr wrap="none" anchor="ctr"/>
          <a:lstStyle/>
          <a:p>
            <a:endParaRPr lang="en-US"/>
          </a:p>
        </p:txBody>
      </p:sp>
      <p:sp>
        <p:nvSpPr>
          <p:cNvPr id="4157" name="Line 89"/>
          <p:cNvSpPr>
            <a:spLocks noChangeShapeType="1"/>
          </p:cNvSpPr>
          <p:nvPr/>
        </p:nvSpPr>
        <p:spPr bwMode="auto">
          <a:xfrm>
            <a:off x="3427413" y="3681413"/>
            <a:ext cx="604837" cy="0"/>
          </a:xfrm>
          <a:prstGeom prst="line">
            <a:avLst/>
          </a:prstGeom>
          <a:noFill/>
          <a:ln w="25400">
            <a:solidFill>
              <a:srgbClr val="000000"/>
            </a:solidFill>
            <a:round/>
            <a:headEnd/>
            <a:tailEnd/>
          </a:ln>
        </p:spPr>
        <p:txBody>
          <a:bodyPr wrap="none" anchor="ctr"/>
          <a:lstStyle/>
          <a:p>
            <a:endParaRPr lang="en-US"/>
          </a:p>
        </p:txBody>
      </p:sp>
      <p:sp>
        <p:nvSpPr>
          <p:cNvPr id="4158" name="Rectangle 90"/>
          <p:cNvSpPr>
            <a:spLocks noChangeArrowheads="1"/>
          </p:cNvSpPr>
          <p:nvPr/>
        </p:nvSpPr>
        <p:spPr bwMode="auto">
          <a:xfrm>
            <a:off x="3711575" y="3954463"/>
            <a:ext cx="852488" cy="230187"/>
          </a:xfrm>
          <a:prstGeom prst="rect">
            <a:avLst/>
          </a:prstGeom>
          <a:noFill/>
          <a:ln w="25400">
            <a:solidFill>
              <a:srgbClr val="000000"/>
            </a:solidFill>
            <a:miter lim="800000"/>
            <a:headEnd/>
            <a:tailEnd/>
          </a:ln>
        </p:spPr>
        <p:txBody>
          <a:bodyPr wrap="none" anchor="ctr"/>
          <a:lstStyle/>
          <a:p>
            <a:endParaRPr lang="en-US"/>
          </a:p>
        </p:txBody>
      </p:sp>
      <p:sp>
        <p:nvSpPr>
          <p:cNvPr id="4159" name="Rectangle 91"/>
          <p:cNvSpPr>
            <a:spLocks noChangeArrowheads="1"/>
          </p:cNvSpPr>
          <p:nvPr/>
        </p:nvSpPr>
        <p:spPr bwMode="auto">
          <a:xfrm>
            <a:off x="3941763" y="3935413"/>
            <a:ext cx="438150" cy="28098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AR</a:t>
            </a:r>
          </a:p>
        </p:txBody>
      </p:sp>
      <p:sp>
        <p:nvSpPr>
          <p:cNvPr id="4160" name="Arc 92"/>
          <p:cNvSpPr>
            <a:spLocks/>
          </p:cNvSpPr>
          <p:nvPr/>
        </p:nvSpPr>
        <p:spPr bwMode="auto">
          <a:xfrm>
            <a:off x="5807075" y="4021138"/>
            <a:ext cx="112713" cy="88900"/>
          </a:xfrm>
          <a:custGeom>
            <a:avLst/>
            <a:gdLst>
              <a:gd name="T0" fmla="*/ 9111 w 21600"/>
              <a:gd name="T1" fmla="*/ 88900 h 17255"/>
              <a:gd name="T2" fmla="*/ 9654 w 21600"/>
              <a:gd name="T3" fmla="*/ 0 h 17255"/>
              <a:gd name="T4" fmla="*/ 112713 w 21600"/>
              <a:gd name="T5" fmla="*/ 45061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4161" name="Line 93"/>
          <p:cNvSpPr>
            <a:spLocks noChangeShapeType="1"/>
          </p:cNvSpPr>
          <p:nvPr/>
        </p:nvSpPr>
        <p:spPr bwMode="auto">
          <a:xfrm>
            <a:off x="4556125" y="4076700"/>
            <a:ext cx="1249363" cy="0"/>
          </a:xfrm>
          <a:prstGeom prst="line">
            <a:avLst/>
          </a:prstGeom>
          <a:noFill/>
          <a:ln w="25400">
            <a:solidFill>
              <a:srgbClr val="000000"/>
            </a:solidFill>
            <a:round/>
            <a:headEnd/>
            <a:tailEnd/>
          </a:ln>
        </p:spPr>
        <p:txBody>
          <a:bodyPr wrap="none" anchor="ctr"/>
          <a:lstStyle/>
          <a:p>
            <a:endParaRPr lang="en-US"/>
          </a:p>
        </p:txBody>
      </p:sp>
      <p:sp>
        <p:nvSpPr>
          <p:cNvPr id="4162" name="Line 94"/>
          <p:cNvSpPr>
            <a:spLocks noChangeShapeType="1"/>
          </p:cNvSpPr>
          <p:nvPr/>
        </p:nvSpPr>
        <p:spPr bwMode="auto">
          <a:xfrm>
            <a:off x="5445125" y="3290888"/>
            <a:ext cx="0" cy="768350"/>
          </a:xfrm>
          <a:prstGeom prst="line">
            <a:avLst/>
          </a:prstGeom>
          <a:noFill/>
          <a:ln w="25400">
            <a:solidFill>
              <a:srgbClr val="000000"/>
            </a:solidFill>
            <a:round/>
            <a:headEnd/>
            <a:tailEnd/>
          </a:ln>
        </p:spPr>
        <p:txBody>
          <a:bodyPr wrap="none" anchor="ctr"/>
          <a:lstStyle/>
          <a:p>
            <a:endParaRPr lang="en-US"/>
          </a:p>
        </p:txBody>
      </p:sp>
      <p:sp>
        <p:nvSpPr>
          <p:cNvPr id="4163" name="Arc 95"/>
          <p:cNvSpPr>
            <a:spLocks/>
          </p:cNvSpPr>
          <p:nvPr/>
        </p:nvSpPr>
        <p:spPr bwMode="auto">
          <a:xfrm>
            <a:off x="3595688" y="4021138"/>
            <a:ext cx="111125" cy="88900"/>
          </a:xfrm>
          <a:custGeom>
            <a:avLst/>
            <a:gdLst>
              <a:gd name="T0" fmla="*/ 8983 w 21600"/>
              <a:gd name="T1" fmla="*/ 88900 h 17255"/>
              <a:gd name="T2" fmla="*/ 9518 w 21600"/>
              <a:gd name="T3" fmla="*/ 0 h 17255"/>
              <a:gd name="T4" fmla="*/ 111125 w 21600"/>
              <a:gd name="T5" fmla="*/ 45061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4164" name="Line 96"/>
          <p:cNvSpPr>
            <a:spLocks noChangeShapeType="1"/>
          </p:cNvSpPr>
          <p:nvPr/>
        </p:nvSpPr>
        <p:spPr bwMode="auto">
          <a:xfrm>
            <a:off x="2032000" y="4076700"/>
            <a:ext cx="1593850" cy="0"/>
          </a:xfrm>
          <a:prstGeom prst="line">
            <a:avLst/>
          </a:prstGeom>
          <a:noFill/>
          <a:ln w="25400">
            <a:solidFill>
              <a:srgbClr val="000000"/>
            </a:solidFill>
            <a:round/>
            <a:headEnd/>
            <a:tailEnd/>
          </a:ln>
        </p:spPr>
        <p:txBody>
          <a:bodyPr wrap="none" anchor="ctr"/>
          <a:lstStyle/>
          <a:p>
            <a:endParaRPr lang="en-US"/>
          </a:p>
        </p:txBody>
      </p:sp>
      <p:sp>
        <p:nvSpPr>
          <p:cNvPr id="4165" name="Line 97"/>
          <p:cNvSpPr>
            <a:spLocks noChangeShapeType="1"/>
          </p:cNvSpPr>
          <p:nvPr/>
        </p:nvSpPr>
        <p:spPr bwMode="auto">
          <a:xfrm flipV="1">
            <a:off x="3427413" y="4400550"/>
            <a:ext cx="403225" cy="6350"/>
          </a:xfrm>
          <a:prstGeom prst="line">
            <a:avLst/>
          </a:prstGeom>
          <a:noFill/>
          <a:ln w="25400">
            <a:solidFill>
              <a:srgbClr val="000000"/>
            </a:solidFill>
            <a:round/>
            <a:headEnd/>
            <a:tailEnd/>
          </a:ln>
        </p:spPr>
        <p:txBody>
          <a:bodyPr wrap="none" anchor="ctr"/>
          <a:lstStyle/>
          <a:p>
            <a:endParaRPr lang="en-US"/>
          </a:p>
        </p:txBody>
      </p:sp>
      <p:sp>
        <p:nvSpPr>
          <p:cNvPr id="4166" name="Arc 98"/>
          <p:cNvSpPr>
            <a:spLocks/>
          </p:cNvSpPr>
          <p:nvPr/>
        </p:nvSpPr>
        <p:spPr bwMode="auto">
          <a:xfrm>
            <a:off x="3792538" y="4191000"/>
            <a:ext cx="90487" cy="111125"/>
          </a:xfrm>
          <a:custGeom>
            <a:avLst/>
            <a:gdLst>
              <a:gd name="T0" fmla="*/ 90487 w 17464"/>
              <a:gd name="T1" fmla="*/ 101911 h 21600"/>
              <a:gd name="T2" fmla="*/ 0 w 17464"/>
              <a:gd name="T3" fmla="*/ 101366 h 21600"/>
              <a:gd name="T4" fmla="*/ 45865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p:spPr>
        <p:txBody>
          <a:bodyPr wrap="none" anchor="ctr"/>
          <a:lstStyle/>
          <a:p>
            <a:endParaRPr lang="en-US"/>
          </a:p>
        </p:txBody>
      </p:sp>
      <p:sp>
        <p:nvSpPr>
          <p:cNvPr id="4167" name="Line 99"/>
          <p:cNvSpPr>
            <a:spLocks noChangeShapeType="1"/>
          </p:cNvSpPr>
          <p:nvPr/>
        </p:nvSpPr>
        <p:spPr bwMode="auto">
          <a:xfrm flipV="1">
            <a:off x="3836988" y="4279900"/>
            <a:ext cx="0" cy="127000"/>
          </a:xfrm>
          <a:prstGeom prst="line">
            <a:avLst/>
          </a:prstGeom>
          <a:noFill/>
          <a:ln w="25400">
            <a:solidFill>
              <a:srgbClr val="000000"/>
            </a:solidFill>
            <a:round/>
            <a:headEnd/>
            <a:tailEnd/>
          </a:ln>
        </p:spPr>
        <p:txBody>
          <a:bodyPr wrap="none" anchor="ctr"/>
          <a:lstStyle/>
          <a:p>
            <a:endParaRPr lang="en-US"/>
          </a:p>
        </p:txBody>
      </p:sp>
      <p:sp>
        <p:nvSpPr>
          <p:cNvPr id="4168" name="Rectangle 100"/>
          <p:cNvSpPr>
            <a:spLocks noChangeArrowheads="1"/>
          </p:cNvSpPr>
          <p:nvPr/>
        </p:nvSpPr>
        <p:spPr bwMode="auto">
          <a:xfrm>
            <a:off x="3756025" y="4351338"/>
            <a:ext cx="38417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LD</a:t>
            </a:r>
          </a:p>
        </p:txBody>
      </p:sp>
      <p:sp>
        <p:nvSpPr>
          <p:cNvPr id="4169" name="Line 101"/>
          <p:cNvSpPr>
            <a:spLocks noChangeShapeType="1"/>
          </p:cNvSpPr>
          <p:nvPr/>
        </p:nvSpPr>
        <p:spPr bwMode="auto">
          <a:xfrm>
            <a:off x="4440238" y="4191000"/>
            <a:ext cx="0" cy="209550"/>
          </a:xfrm>
          <a:prstGeom prst="line">
            <a:avLst/>
          </a:prstGeom>
          <a:noFill/>
          <a:ln w="25400">
            <a:solidFill>
              <a:srgbClr val="000000"/>
            </a:solidFill>
            <a:round/>
            <a:headEnd/>
            <a:tailEnd/>
          </a:ln>
        </p:spPr>
        <p:txBody>
          <a:bodyPr wrap="none" anchor="ctr"/>
          <a:lstStyle/>
          <a:p>
            <a:endParaRPr lang="en-US"/>
          </a:p>
        </p:txBody>
      </p:sp>
      <p:sp>
        <p:nvSpPr>
          <p:cNvPr id="4170" name="Freeform 102"/>
          <p:cNvSpPr>
            <a:spLocks/>
          </p:cNvSpPr>
          <p:nvPr/>
        </p:nvSpPr>
        <p:spPr bwMode="auto">
          <a:xfrm>
            <a:off x="4368800" y="4122738"/>
            <a:ext cx="131763" cy="58737"/>
          </a:xfrm>
          <a:custGeom>
            <a:avLst/>
            <a:gdLst>
              <a:gd name="T0" fmla="*/ 0 w 89"/>
              <a:gd name="T1" fmla="*/ 40 h 41"/>
              <a:gd name="T2" fmla="*/ 40 w 89"/>
              <a:gd name="T3" fmla="*/ 0 h 41"/>
              <a:gd name="T4" fmla="*/ 88 w 89"/>
              <a:gd name="T5" fmla="*/ 40 h 41"/>
              <a:gd name="T6" fmla="*/ 0 60000 65536"/>
              <a:gd name="T7" fmla="*/ 0 60000 65536"/>
              <a:gd name="T8" fmla="*/ 0 60000 65536"/>
              <a:gd name="T9" fmla="*/ 0 w 89"/>
              <a:gd name="T10" fmla="*/ 0 h 41"/>
              <a:gd name="T11" fmla="*/ 89 w 89"/>
              <a:gd name="T12" fmla="*/ 41 h 41"/>
            </a:gdLst>
            <a:ahLst/>
            <a:cxnLst>
              <a:cxn ang="T6">
                <a:pos x="T0" y="T1"/>
              </a:cxn>
              <a:cxn ang="T7">
                <a:pos x="T2" y="T3"/>
              </a:cxn>
              <a:cxn ang="T8">
                <a:pos x="T4" y="T5"/>
              </a:cxn>
            </a:cxnLst>
            <a:rect l="T9" t="T10" r="T11" b="T12"/>
            <a:pathLst>
              <a:path w="89" h="41">
                <a:moveTo>
                  <a:pt x="0" y="40"/>
                </a:moveTo>
                <a:lnTo>
                  <a:pt x="40" y="0"/>
                </a:lnTo>
                <a:lnTo>
                  <a:pt x="88" y="40"/>
                </a:lnTo>
              </a:path>
            </a:pathLst>
          </a:custGeom>
          <a:noFill/>
          <a:ln w="25400" cap="rnd">
            <a:solidFill>
              <a:srgbClr val="000000"/>
            </a:solidFill>
            <a:round/>
            <a:headEnd/>
            <a:tailEnd/>
          </a:ln>
        </p:spPr>
        <p:txBody>
          <a:bodyPr/>
          <a:lstStyle/>
          <a:p>
            <a:endParaRPr lang="en-US"/>
          </a:p>
        </p:txBody>
      </p:sp>
      <p:sp>
        <p:nvSpPr>
          <p:cNvPr id="4171" name="Line 103"/>
          <p:cNvSpPr>
            <a:spLocks noChangeShapeType="1"/>
          </p:cNvSpPr>
          <p:nvPr/>
        </p:nvSpPr>
        <p:spPr bwMode="auto">
          <a:xfrm flipH="1">
            <a:off x="3014663" y="4400550"/>
            <a:ext cx="117475" cy="0"/>
          </a:xfrm>
          <a:prstGeom prst="line">
            <a:avLst/>
          </a:prstGeom>
          <a:noFill/>
          <a:ln w="25400">
            <a:solidFill>
              <a:srgbClr val="000000"/>
            </a:solidFill>
            <a:round/>
            <a:headEnd/>
            <a:tailEnd/>
          </a:ln>
        </p:spPr>
        <p:txBody>
          <a:bodyPr wrap="none" anchor="ctr"/>
          <a:lstStyle/>
          <a:p>
            <a:endParaRPr lang="en-US"/>
          </a:p>
        </p:txBody>
      </p:sp>
      <p:sp>
        <p:nvSpPr>
          <p:cNvPr id="4172" name="Line 104"/>
          <p:cNvSpPr>
            <a:spLocks noChangeShapeType="1"/>
          </p:cNvSpPr>
          <p:nvPr/>
        </p:nvSpPr>
        <p:spPr bwMode="auto">
          <a:xfrm flipH="1">
            <a:off x="3014663" y="5064125"/>
            <a:ext cx="130175" cy="0"/>
          </a:xfrm>
          <a:prstGeom prst="line">
            <a:avLst/>
          </a:prstGeom>
          <a:noFill/>
          <a:ln w="25400">
            <a:solidFill>
              <a:srgbClr val="000000"/>
            </a:solidFill>
            <a:round/>
            <a:headEnd/>
            <a:tailEnd/>
          </a:ln>
        </p:spPr>
        <p:txBody>
          <a:bodyPr wrap="none" anchor="ctr"/>
          <a:lstStyle/>
          <a:p>
            <a:endParaRPr lang="en-US"/>
          </a:p>
        </p:txBody>
      </p:sp>
      <p:sp>
        <p:nvSpPr>
          <p:cNvPr id="4173" name="Line 105"/>
          <p:cNvSpPr>
            <a:spLocks noChangeShapeType="1"/>
          </p:cNvSpPr>
          <p:nvPr/>
        </p:nvSpPr>
        <p:spPr bwMode="auto">
          <a:xfrm flipH="1">
            <a:off x="2884488" y="5127625"/>
            <a:ext cx="241300" cy="6350"/>
          </a:xfrm>
          <a:prstGeom prst="line">
            <a:avLst/>
          </a:prstGeom>
          <a:noFill/>
          <a:ln w="25400">
            <a:solidFill>
              <a:srgbClr val="000000"/>
            </a:solidFill>
            <a:round/>
            <a:headEnd/>
            <a:tailEnd/>
          </a:ln>
        </p:spPr>
        <p:txBody>
          <a:bodyPr wrap="none" anchor="ctr"/>
          <a:lstStyle/>
          <a:p>
            <a:endParaRPr lang="en-US"/>
          </a:p>
        </p:txBody>
      </p:sp>
      <p:grpSp>
        <p:nvGrpSpPr>
          <p:cNvPr id="7" name="Group 106"/>
          <p:cNvGrpSpPr>
            <a:grpSpLocks/>
          </p:cNvGrpSpPr>
          <p:nvPr/>
        </p:nvGrpSpPr>
        <p:grpSpPr bwMode="auto">
          <a:xfrm>
            <a:off x="3097213" y="4935538"/>
            <a:ext cx="320675" cy="257175"/>
            <a:chOff x="1384" y="4772"/>
            <a:chExt cx="217" cy="176"/>
          </a:xfrm>
        </p:grpSpPr>
        <p:sp>
          <p:nvSpPr>
            <p:cNvPr id="4226" name="Arc 107"/>
            <p:cNvSpPr>
              <a:spLocks/>
            </p:cNvSpPr>
            <p:nvPr/>
          </p:nvSpPr>
          <p:spPr bwMode="auto">
            <a:xfrm>
              <a:off x="1420" y="4777"/>
              <a:ext cx="181" cy="80"/>
            </a:xfrm>
            <a:custGeom>
              <a:avLst/>
              <a:gdLst>
                <a:gd name="T0" fmla="*/ 0 w 21720"/>
                <a:gd name="T1" fmla="*/ 0 h 21600"/>
                <a:gd name="T2" fmla="*/ 181 w 21720"/>
                <a:gd name="T3" fmla="*/ 80 h 21600"/>
                <a:gd name="T4" fmla="*/ 1 w 21720"/>
                <a:gd name="T5" fmla="*/ 80 h 21600"/>
                <a:gd name="T6" fmla="*/ 0 60000 65536"/>
                <a:gd name="T7" fmla="*/ 0 60000 65536"/>
                <a:gd name="T8" fmla="*/ 0 60000 65536"/>
                <a:gd name="T9" fmla="*/ 0 w 21720"/>
                <a:gd name="T10" fmla="*/ 0 h 21600"/>
                <a:gd name="T11" fmla="*/ 21720 w 21720"/>
                <a:gd name="T12" fmla="*/ 21600 h 21600"/>
              </a:gdLst>
              <a:ahLst/>
              <a:cxnLst>
                <a:cxn ang="T6">
                  <a:pos x="T0" y="T1"/>
                </a:cxn>
                <a:cxn ang="T7">
                  <a:pos x="T2" y="T3"/>
                </a:cxn>
                <a:cxn ang="T8">
                  <a:pos x="T4" y="T5"/>
                </a:cxn>
              </a:cxnLst>
              <a:rect l="T9" t="T10" r="T11" b="T12"/>
              <a:pathLst>
                <a:path w="21720" h="21600" fill="none" extrusionOk="0">
                  <a:moveTo>
                    <a:pt x="0" y="0"/>
                  </a:moveTo>
                  <a:cubicBezTo>
                    <a:pt x="40" y="0"/>
                    <a:pt x="80" y="-1"/>
                    <a:pt x="120" y="0"/>
                  </a:cubicBezTo>
                  <a:cubicBezTo>
                    <a:pt x="12049" y="0"/>
                    <a:pt x="21720" y="9670"/>
                    <a:pt x="21720" y="21600"/>
                  </a:cubicBezTo>
                </a:path>
                <a:path w="21720" h="21600" stroke="0" extrusionOk="0">
                  <a:moveTo>
                    <a:pt x="0" y="0"/>
                  </a:moveTo>
                  <a:cubicBezTo>
                    <a:pt x="40" y="0"/>
                    <a:pt x="80" y="-1"/>
                    <a:pt x="120" y="0"/>
                  </a:cubicBezTo>
                  <a:cubicBezTo>
                    <a:pt x="12049" y="0"/>
                    <a:pt x="21720" y="9670"/>
                    <a:pt x="21720" y="21600"/>
                  </a:cubicBezTo>
                  <a:lnTo>
                    <a:pt x="120" y="21600"/>
                  </a:lnTo>
                  <a:close/>
                </a:path>
              </a:pathLst>
            </a:custGeom>
            <a:noFill/>
            <a:ln w="25400" cap="rnd">
              <a:solidFill>
                <a:srgbClr val="000000"/>
              </a:solidFill>
              <a:round/>
              <a:headEnd/>
              <a:tailEnd/>
            </a:ln>
          </p:spPr>
          <p:txBody>
            <a:bodyPr wrap="none" anchor="ctr"/>
            <a:lstStyle/>
            <a:p>
              <a:endParaRPr lang="en-US"/>
            </a:p>
          </p:txBody>
        </p:sp>
        <p:sp>
          <p:nvSpPr>
            <p:cNvPr id="4227" name="Arc 108"/>
            <p:cNvSpPr>
              <a:spLocks/>
            </p:cNvSpPr>
            <p:nvPr/>
          </p:nvSpPr>
          <p:spPr bwMode="auto">
            <a:xfrm>
              <a:off x="1420" y="4856"/>
              <a:ext cx="180" cy="80"/>
            </a:xfrm>
            <a:custGeom>
              <a:avLst/>
              <a:gdLst>
                <a:gd name="T0" fmla="*/ 180 w 21600"/>
                <a:gd name="T1" fmla="*/ 0 h 21600"/>
                <a:gd name="T2" fmla="*/ 0 w 21600"/>
                <a:gd name="T3" fmla="*/ 8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sp>
          <p:nvSpPr>
            <p:cNvPr id="4228" name="Line 109"/>
            <p:cNvSpPr>
              <a:spLocks noChangeShapeType="1"/>
            </p:cNvSpPr>
            <p:nvPr/>
          </p:nvSpPr>
          <p:spPr bwMode="auto">
            <a:xfrm>
              <a:off x="1392" y="4772"/>
              <a:ext cx="24" cy="0"/>
            </a:xfrm>
            <a:prstGeom prst="line">
              <a:avLst/>
            </a:prstGeom>
            <a:noFill/>
            <a:ln w="25400">
              <a:solidFill>
                <a:srgbClr val="000000"/>
              </a:solidFill>
              <a:round/>
              <a:headEnd/>
              <a:tailEnd/>
            </a:ln>
          </p:spPr>
          <p:txBody>
            <a:bodyPr wrap="none" anchor="ctr"/>
            <a:lstStyle/>
            <a:p>
              <a:endParaRPr lang="en-US"/>
            </a:p>
          </p:txBody>
        </p:sp>
        <p:sp>
          <p:nvSpPr>
            <p:cNvPr id="4229" name="Line 110"/>
            <p:cNvSpPr>
              <a:spLocks noChangeShapeType="1"/>
            </p:cNvSpPr>
            <p:nvPr/>
          </p:nvSpPr>
          <p:spPr bwMode="auto">
            <a:xfrm>
              <a:off x="1392" y="4948"/>
              <a:ext cx="24" cy="0"/>
            </a:xfrm>
            <a:prstGeom prst="line">
              <a:avLst/>
            </a:prstGeom>
            <a:noFill/>
            <a:ln w="25400">
              <a:solidFill>
                <a:srgbClr val="000000"/>
              </a:solidFill>
              <a:round/>
              <a:headEnd/>
              <a:tailEnd/>
            </a:ln>
          </p:spPr>
          <p:txBody>
            <a:bodyPr wrap="none" anchor="ctr"/>
            <a:lstStyle/>
            <a:p>
              <a:endParaRPr lang="en-US"/>
            </a:p>
          </p:txBody>
        </p:sp>
        <p:sp>
          <p:nvSpPr>
            <p:cNvPr id="4230" name="Arc 111"/>
            <p:cNvSpPr>
              <a:spLocks/>
            </p:cNvSpPr>
            <p:nvPr/>
          </p:nvSpPr>
          <p:spPr bwMode="auto">
            <a:xfrm>
              <a:off x="1384" y="4777"/>
              <a:ext cx="33" cy="80"/>
            </a:xfrm>
            <a:custGeom>
              <a:avLst/>
              <a:gdLst>
                <a:gd name="T0" fmla="*/ 0 w 22275"/>
                <a:gd name="T1" fmla="*/ 0 h 21600"/>
                <a:gd name="T2" fmla="*/ 33 w 22275"/>
                <a:gd name="T3" fmla="*/ 80 h 21600"/>
                <a:gd name="T4" fmla="*/ 1 w 22275"/>
                <a:gd name="T5" fmla="*/ 80 h 21600"/>
                <a:gd name="T6" fmla="*/ 0 60000 65536"/>
                <a:gd name="T7" fmla="*/ 0 60000 65536"/>
                <a:gd name="T8" fmla="*/ 0 60000 65536"/>
                <a:gd name="T9" fmla="*/ 0 w 22275"/>
                <a:gd name="T10" fmla="*/ 0 h 21600"/>
                <a:gd name="T11" fmla="*/ 22275 w 22275"/>
                <a:gd name="T12" fmla="*/ 21600 h 21600"/>
              </a:gdLst>
              <a:ahLst/>
              <a:cxnLst>
                <a:cxn ang="T6">
                  <a:pos x="T0" y="T1"/>
                </a:cxn>
                <a:cxn ang="T7">
                  <a:pos x="T2" y="T3"/>
                </a:cxn>
                <a:cxn ang="T8">
                  <a:pos x="T4" y="T5"/>
                </a:cxn>
              </a:cxnLst>
              <a:rect l="T9" t="T10" r="T11" b="T12"/>
              <a:pathLst>
                <a:path w="22275" h="21600" fill="none" extrusionOk="0">
                  <a:moveTo>
                    <a:pt x="-1" y="10"/>
                  </a:moveTo>
                  <a:cubicBezTo>
                    <a:pt x="224" y="3"/>
                    <a:pt x="449" y="-1"/>
                    <a:pt x="675" y="0"/>
                  </a:cubicBezTo>
                  <a:cubicBezTo>
                    <a:pt x="12604" y="0"/>
                    <a:pt x="22275" y="9670"/>
                    <a:pt x="22275" y="21600"/>
                  </a:cubicBezTo>
                </a:path>
                <a:path w="22275" h="21600" stroke="0" extrusionOk="0">
                  <a:moveTo>
                    <a:pt x="-1" y="10"/>
                  </a:moveTo>
                  <a:cubicBezTo>
                    <a:pt x="224" y="3"/>
                    <a:pt x="449" y="-1"/>
                    <a:pt x="675" y="0"/>
                  </a:cubicBezTo>
                  <a:cubicBezTo>
                    <a:pt x="12604" y="0"/>
                    <a:pt x="22275" y="9670"/>
                    <a:pt x="22275" y="21600"/>
                  </a:cubicBezTo>
                  <a:lnTo>
                    <a:pt x="675" y="21600"/>
                  </a:lnTo>
                  <a:close/>
                </a:path>
              </a:pathLst>
            </a:custGeom>
            <a:noFill/>
            <a:ln w="25400" cap="rnd">
              <a:solidFill>
                <a:srgbClr val="000000"/>
              </a:solidFill>
              <a:round/>
              <a:headEnd/>
              <a:tailEnd/>
            </a:ln>
          </p:spPr>
          <p:txBody>
            <a:bodyPr wrap="none" anchor="ctr"/>
            <a:lstStyle/>
            <a:p>
              <a:endParaRPr lang="en-US"/>
            </a:p>
          </p:txBody>
        </p:sp>
        <p:sp>
          <p:nvSpPr>
            <p:cNvPr id="4231" name="Arc 112"/>
            <p:cNvSpPr>
              <a:spLocks/>
            </p:cNvSpPr>
            <p:nvPr/>
          </p:nvSpPr>
          <p:spPr bwMode="auto">
            <a:xfrm>
              <a:off x="1384" y="4856"/>
              <a:ext cx="32" cy="80"/>
            </a:xfrm>
            <a:custGeom>
              <a:avLst/>
              <a:gdLst>
                <a:gd name="T0" fmla="*/ 32 w 21600"/>
                <a:gd name="T1" fmla="*/ 0 h 21600"/>
                <a:gd name="T2" fmla="*/ 0 w 21600"/>
                <a:gd name="T3" fmla="*/ 8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25400" cap="rnd">
              <a:solidFill>
                <a:srgbClr val="000000"/>
              </a:solidFill>
              <a:round/>
              <a:headEnd/>
              <a:tailEnd/>
            </a:ln>
          </p:spPr>
          <p:txBody>
            <a:bodyPr wrap="none" anchor="ctr"/>
            <a:lstStyle/>
            <a:p>
              <a:endParaRPr lang="en-US"/>
            </a:p>
          </p:txBody>
        </p:sp>
      </p:grpSp>
      <p:sp>
        <p:nvSpPr>
          <p:cNvPr id="4175" name="Line 113"/>
          <p:cNvSpPr>
            <a:spLocks noChangeShapeType="1"/>
          </p:cNvSpPr>
          <p:nvPr/>
        </p:nvSpPr>
        <p:spPr bwMode="auto">
          <a:xfrm flipH="1">
            <a:off x="3014663" y="4992688"/>
            <a:ext cx="117475" cy="0"/>
          </a:xfrm>
          <a:prstGeom prst="line">
            <a:avLst/>
          </a:prstGeom>
          <a:noFill/>
          <a:ln w="25400">
            <a:solidFill>
              <a:srgbClr val="000000"/>
            </a:solidFill>
            <a:round/>
            <a:headEnd/>
            <a:tailEnd/>
          </a:ln>
        </p:spPr>
        <p:txBody>
          <a:bodyPr wrap="none" anchor="ctr"/>
          <a:lstStyle/>
          <a:p>
            <a:endParaRPr lang="en-US"/>
          </a:p>
        </p:txBody>
      </p:sp>
      <p:sp>
        <p:nvSpPr>
          <p:cNvPr id="4176" name="Rectangle 114"/>
          <p:cNvSpPr>
            <a:spLocks noChangeArrowheads="1"/>
          </p:cNvSpPr>
          <p:nvPr/>
        </p:nvSpPr>
        <p:spPr bwMode="auto">
          <a:xfrm>
            <a:off x="3711575" y="4605338"/>
            <a:ext cx="852488" cy="242887"/>
          </a:xfrm>
          <a:prstGeom prst="rect">
            <a:avLst/>
          </a:prstGeom>
          <a:noFill/>
          <a:ln w="25400">
            <a:solidFill>
              <a:srgbClr val="000000"/>
            </a:solidFill>
            <a:miter lim="800000"/>
            <a:headEnd/>
            <a:tailEnd/>
          </a:ln>
        </p:spPr>
        <p:txBody>
          <a:bodyPr wrap="none" anchor="ctr"/>
          <a:lstStyle/>
          <a:p>
            <a:endParaRPr lang="en-US"/>
          </a:p>
        </p:txBody>
      </p:sp>
      <p:sp>
        <p:nvSpPr>
          <p:cNvPr id="4177" name="Rectangle 115"/>
          <p:cNvSpPr>
            <a:spLocks noChangeArrowheads="1"/>
          </p:cNvSpPr>
          <p:nvPr/>
        </p:nvSpPr>
        <p:spPr bwMode="auto">
          <a:xfrm>
            <a:off x="3941763" y="4595813"/>
            <a:ext cx="428625" cy="280987"/>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PC</a:t>
            </a:r>
          </a:p>
        </p:txBody>
      </p:sp>
      <p:sp>
        <p:nvSpPr>
          <p:cNvPr id="4178" name="Arc 116"/>
          <p:cNvSpPr>
            <a:spLocks/>
          </p:cNvSpPr>
          <p:nvPr/>
        </p:nvSpPr>
        <p:spPr bwMode="auto">
          <a:xfrm>
            <a:off x="5807075" y="4683125"/>
            <a:ext cx="112713" cy="87313"/>
          </a:xfrm>
          <a:custGeom>
            <a:avLst/>
            <a:gdLst>
              <a:gd name="T0" fmla="*/ 9111 w 21600"/>
              <a:gd name="T1" fmla="*/ 87313 h 17255"/>
              <a:gd name="T2" fmla="*/ 9654 w 21600"/>
              <a:gd name="T3" fmla="*/ 0 h 17255"/>
              <a:gd name="T4" fmla="*/ 112713 w 21600"/>
              <a:gd name="T5" fmla="*/ 44256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4179" name="Line 117"/>
          <p:cNvSpPr>
            <a:spLocks noChangeShapeType="1"/>
          </p:cNvSpPr>
          <p:nvPr/>
        </p:nvSpPr>
        <p:spPr bwMode="auto">
          <a:xfrm>
            <a:off x="4562475" y="4738688"/>
            <a:ext cx="1243013" cy="0"/>
          </a:xfrm>
          <a:prstGeom prst="line">
            <a:avLst/>
          </a:prstGeom>
          <a:noFill/>
          <a:ln w="25400">
            <a:solidFill>
              <a:srgbClr val="000000"/>
            </a:solidFill>
            <a:round/>
            <a:headEnd/>
            <a:tailEnd/>
          </a:ln>
        </p:spPr>
        <p:txBody>
          <a:bodyPr wrap="none" anchor="ctr"/>
          <a:lstStyle/>
          <a:p>
            <a:endParaRPr lang="en-US"/>
          </a:p>
        </p:txBody>
      </p:sp>
      <p:sp>
        <p:nvSpPr>
          <p:cNvPr id="4180" name="Arc 118"/>
          <p:cNvSpPr>
            <a:spLocks/>
          </p:cNvSpPr>
          <p:nvPr/>
        </p:nvSpPr>
        <p:spPr bwMode="auto">
          <a:xfrm>
            <a:off x="3595688" y="4683125"/>
            <a:ext cx="111125" cy="87313"/>
          </a:xfrm>
          <a:custGeom>
            <a:avLst/>
            <a:gdLst>
              <a:gd name="T0" fmla="*/ 8983 w 21600"/>
              <a:gd name="T1" fmla="*/ 87313 h 17255"/>
              <a:gd name="T2" fmla="*/ 9518 w 21600"/>
              <a:gd name="T3" fmla="*/ 0 h 17255"/>
              <a:gd name="T4" fmla="*/ 111125 w 21600"/>
              <a:gd name="T5" fmla="*/ 44256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4181" name="Line 119"/>
          <p:cNvSpPr>
            <a:spLocks noChangeShapeType="1"/>
          </p:cNvSpPr>
          <p:nvPr/>
        </p:nvSpPr>
        <p:spPr bwMode="auto">
          <a:xfrm>
            <a:off x="2032000" y="4738688"/>
            <a:ext cx="1587500" cy="0"/>
          </a:xfrm>
          <a:prstGeom prst="line">
            <a:avLst/>
          </a:prstGeom>
          <a:noFill/>
          <a:ln w="25400">
            <a:solidFill>
              <a:srgbClr val="000000"/>
            </a:solidFill>
            <a:round/>
            <a:headEnd/>
            <a:tailEnd/>
          </a:ln>
        </p:spPr>
        <p:txBody>
          <a:bodyPr wrap="none" anchor="ctr"/>
          <a:lstStyle/>
          <a:p>
            <a:endParaRPr lang="en-US"/>
          </a:p>
        </p:txBody>
      </p:sp>
      <p:sp>
        <p:nvSpPr>
          <p:cNvPr id="4182" name="Line 120"/>
          <p:cNvSpPr>
            <a:spLocks noChangeShapeType="1"/>
          </p:cNvSpPr>
          <p:nvPr/>
        </p:nvSpPr>
        <p:spPr bwMode="auto">
          <a:xfrm>
            <a:off x="3422650" y="5064125"/>
            <a:ext cx="555625" cy="4763"/>
          </a:xfrm>
          <a:prstGeom prst="line">
            <a:avLst/>
          </a:prstGeom>
          <a:noFill/>
          <a:ln w="25400">
            <a:solidFill>
              <a:srgbClr val="000000"/>
            </a:solidFill>
            <a:round/>
            <a:headEnd/>
            <a:tailEnd/>
          </a:ln>
        </p:spPr>
        <p:txBody>
          <a:bodyPr wrap="none" anchor="ctr"/>
          <a:lstStyle/>
          <a:p>
            <a:endParaRPr lang="en-US"/>
          </a:p>
        </p:txBody>
      </p:sp>
      <p:sp>
        <p:nvSpPr>
          <p:cNvPr id="4183" name="Arc 121"/>
          <p:cNvSpPr>
            <a:spLocks/>
          </p:cNvSpPr>
          <p:nvPr/>
        </p:nvSpPr>
        <p:spPr bwMode="auto">
          <a:xfrm>
            <a:off x="3933825" y="4854575"/>
            <a:ext cx="88900" cy="111125"/>
          </a:xfrm>
          <a:custGeom>
            <a:avLst/>
            <a:gdLst>
              <a:gd name="T0" fmla="*/ 88900 w 17464"/>
              <a:gd name="T1" fmla="*/ 101911 h 21600"/>
              <a:gd name="T2" fmla="*/ 0 w 17464"/>
              <a:gd name="T3" fmla="*/ 101366 h 21600"/>
              <a:gd name="T4" fmla="*/ 45061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p:spPr>
        <p:txBody>
          <a:bodyPr wrap="none" anchor="ctr"/>
          <a:lstStyle/>
          <a:p>
            <a:endParaRPr lang="en-US"/>
          </a:p>
        </p:txBody>
      </p:sp>
      <p:sp>
        <p:nvSpPr>
          <p:cNvPr id="4184" name="Line 122"/>
          <p:cNvSpPr>
            <a:spLocks noChangeShapeType="1"/>
          </p:cNvSpPr>
          <p:nvPr/>
        </p:nvSpPr>
        <p:spPr bwMode="auto">
          <a:xfrm flipV="1">
            <a:off x="3978275" y="4940300"/>
            <a:ext cx="0" cy="128588"/>
          </a:xfrm>
          <a:prstGeom prst="line">
            <a:avLst/>
          </a:prstGeom>
          <a:noFill/>
          <a:ln w="25400">
            <a:solidFill>
              <a:srgbClr val="000000"/>
            </a:solidFill>
            <a:round/>
            <a:headEnd/>
            <a:tailEnd/>
          </a:ln>
        </p:spPr>
        <p:txBody>
          <a:bodyPr wrap="none" anchor="ctr"/>
          <a:lstStyle/>
          <a:p>
            <a:endParaRPr lang="en-US"/>
          </a:p>
        </p:txBody>
      </p:sp>
      <p:sp>
        <p:nvSpPr>
          <p:cNvPr id="4185" name="Rectangle 123"/>
          <p:cNvSpPr>
            <a:spLocks noChangeArrowheads="1"/>
          </p:cNvSpPr>
          <p:nvPr/>
        </p:nvSpPr>
        <p:spPr bwMode="auto">
          <a:xfrm>
            <a:off x="3883025" y="5041900"/>
            <a:ext cx="4429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INR</a:t>
            </a:r>
          </a:p>
        </p:txBody>
      </p:sp>
      <p:sp>
        <p:nvSpPr>
          <p:cNvPr id="4186" name="Line 124"/>
          <p:cNvSpPr>
            <a:spLocks noChangeShapeType="1"/>
          </p:cNvSpPr>
          <p:nvPr/>
        </p:nvSpPr>
        <p:spPr bwMode="auto">
          <a:xfrm>
            <a:off x="4440238" y="4854575"/>
            <a:ext cx="0" cy="209550"/>
          </a:xfrm>
          <a:prstGeom prst="line">
            <a:avLst/>
          </a:prstGeom>
          <a:noFill/>
          <a:ln w="25400">
            <a:solidFill>
              <a:srgbClr val="000000"/>
            </a:solidFill>
            <a:round/>
            <a:headEnd/>
            <a:tailEnd/>
          </a:ln>
        </p:spPr>
        <p:txBody>
          <a:bodyPr wrap="none" anchor="ctr"/>
          <a:lstStyle/>
          <a:p>
            <a:endParaRPr lang="en-US"/>
          </a:p>
        </p:txBody>
      </p:sp>
      <p:sp>
        <p:nvSpPr>
          <p:cNvPr id="4187" name="Freeform 125"/>
          <p:cNvSpPr>
            <a:spLocks/>
          </p:cNvSpPr>
          <p:nvPr/>
        </p:nvSpPr>
        <p:spPr bwMode="auto">
          <a:xfrm>
            <a:off x="4375150" y="4765675"/>
            <a:ext cx="131763" cy="71438"/>
          </a:xfrm>
          <a:custGeom>
            <a:avLst/>
            <a:gdLst>
              <a:gd name="T0" fmla="*/ 0 w 89"/>
              <a:gd name="T1" fmla="*/ 48 h 49"/>
              <a:gd name="T2" fmla="*/ 40 w 89"/>
              <a:gd name="T3" fmla="*/ 0 h 49"/>
              <a:gd name="T4" fmla="*/ 88 w 89"/>
              <a:gd name="T5" fmla="*/ 48 h 49"/>
              <a:gd name="T6" fmla="*/ 0 60000 65536"/>
              <a:gd name="T7" fmla="*/ 0 60000 65536"/>
              <a:gd name="T8" fmla="*/ 0 60000 65536"/>
              <a:gd name="T9" fmla="*/ 0 w 89"/>
              <a:gd name="T10" fmla="*/ 0 h 49"/>
              <a:gd name="T11" fmla="*/ 89 w 89"/>
              <a:gd name="T12" fmla="*/ 49 h 49"/>
            </a:gdLst>
            <a:ahLst/>
            <a:cxnLst>
              <a:cxn ang="T6">
                <a:pos x="T0" y="T1"/>
              </a:cxn>
              <a:cxn ang="T7">
                <a:pos x="T2" y="T3"/>
              </a:cxn>
              <a:cxn ang="T8">
                <a:pos x="T4" y="T5"/>
              </a:cxn>
            </a:cxnLst>
            <a:rect l="T9" t="T10" r="T11" b="T12"/>
            <a:pathLst>
              <a:path w="89" h="49">
                <a:moveTo>
                  <a:pt x="0" y="48"/>
                </a:moveTo>
                <a:lnTo>
                  <a:pt x="40" y="0"/>
                </a:lnTo>
                <a:lnTo>
                  <a:pt x="88" y="48"/>
                </a:lnTo>
              </a:path>
            </a:pathLst>
          </a:custGeom>
          <a:noFill/>
          <a:ln w="25400" cap="rnd">
            <a:solidFill>
              <a:srgbClr val="000000"/>
            </a:solidFill>
            <a:round/>
            <a:headEnd/>
            <a:tailEnd/>
          </a:ln>
        </p:spPr>
        <p:txBody>
          <a:bodyPr/>
          <a:lstStyle/>
          <a:p>
            <a:endParaRPr lang="en-US"/>
          </a:p>
        </p:txBody>
      </p:sp>
      <p:sp>
        <p:nvSpPr>
          <p:cNvPr id="4188" name="Rectangle 126"/>
          <p:cNvSpPr>
            <a:spLocks noChangeArrowheads="1"/>
          </p:cNvSpPr>
          <p:nvPr/>
        </p:nvSpPr>
        <p:spPr bwMode="auto">
          <a:xfrm>
            <a:off x="3440113" y="5394325"/>
            <a:ext cx="1123950" cy="244475"/>
          </a:xfrm>
          <a:prstGeom prst="rect">
            <a:avLst/>
          </a:prstGeom>
          <a:noFill/>
          <a:ln w="25400">
            <a:solidFill>
              <a:srgbClr val="000000"/>
            </a:solidFill>
            <a:miter lim="800000"/>
            <a:headEnd/>
            <a:tailEnd/>
          </a:ln>
        </p:spPr>
        <p:txBody>
          <a:bodyPr wrap="none" anchor="ctr"/>
          <a:lstStyle/>
          <a:p>
            <a:endParaRPr lang="en-US"/>
          </a:p>
        </p:txBody>
      </p:sp>
      <p:sp>
        <p:nvSpPr>
          <p:cNvPr id="4189" name="Rectangle 127"/>
          <p:cNvSpPr>
            <a:spLocks noChangeArrowheads="1"/>
          </p:cNvSpPr>
          <p:nvPr/>
        </p:nvSpPr>
        <p:spPr bwMode="auto">
          <a:xfrm>
            <a:off x="3814763" y="5387975"/>
            <a:ext cx="358775" cy="280988"/>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400" b="1">
                <a:solidFill>
                  <a:srgbClr val="000000"/>
                </a:solidFill>
                <a:ea typeface="굴림" pitchFamily="50" charset="-127"/>
              </a:rPr>
              <a:t>IR</a:t>
            </a:r>
          </a:p>
        </p:txBody>
      </p:sp>
      <p:sp>
        <p:nvSpPr>
          <p:cNvPr id="4190" name="Arc 128"/>
          <p:cNvSpPr>
            <a:spLocks/>
          </p:cNvSpPr>
          <p:nvPr/>
        </p:nvSpPr>
        <p:spPr bwMode="auto">
          <a:xfrm>
            <a:off x="5807075" y="5473700"/>
            <a:ext cx="112713" cy="87313"/>
          </a:xfrm>
          <a:custGeom>
            <a:avLst/>
            <a:gdLst>
              <a:gd name="T0" fmla="*/ 9111 w 21600"/>
              <a:gd name="T1" fmla="*/ 87313 h 17255"/>
              <a:gd name="T2" fmla="*/ 9654 w 21600"/>
              <a:gd name="T3" fmla="*/ 0 h 17255"/>
              <a:gd name="T4" fmla="*/ 112713 w 21600"/>
              <a:gd name="T5" fmla="*/ 44256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4191" name="Line 129"/>
          <p:cNvSpPr>
            <a:spLocks noChangeShapeType="1"/>
          </p:cNvSpPr>
          <p:nvPr/>
        </p:nvSpPr>
        <p:spPr bwMode="auto">
          <a:xfrm>
            <a:off x="4556125" y="5527675"/>
            <a:ext cx="1249363" cy="0"/>
          </a:xfrm>
          <a:prstGeom prst="line">
            <a:avLst/>
          </a:prstGeom>
          <a:noFill/>
          <a:ln w="25400">
            <a:solidFill>
              <a:srgbClr val="000000"/>
            </a:solidFill>
            <a:round/>
            <a:headEnd/>
            <a:tailEnd/>
          </a:ln>
        </p:spPr>
        <p:txBody>
          <a:bodyPr wrap="none" anchor="ctr"/>
          <a:lstStyle/>
          <a:p>
            <a:endParaRPr lang="en-US"/>
          </a:p>
        </p:txBody>
      </p:sp>
      <p:sp>
        <p:nvSpPr>
          <p:cNvPr id="4192" name="Line 130"/>
          <p:cNvSpPr>
            <a:spLocks noChangeShapeType="1"/>
          </p:cNvSpPr>
          <p:nvPr/>
        </p:nvSpPr>
        <p:spPr bwMode="auto">
          <a:xfrm>
            <a:off x="2889250" y="5853113"/>
            <a:ext cx="746125" cy="6350"/>
          </a:xfrm>
          <a:prstGeom prst="line">
            <a:avLst/>
          </a:prstGeom>
          <a:noFill/>
          <a:ln w="25400">
            <a:solidFill>
              <a:srgbClr val="000000"/>
            </a:solidFill>
            <a:round/>
            <a:headEnd/>
            <a:tailEnd/>
          </a:ln>
        </p:spPr>
        <p:txBody>
          <a:bodyPr wrap="none" anchor="ctr"/>
          <a:lstStyle/>
          <a:p>
            <a:endParaRPr lang="en-US"/>
          </a:p>
        </p:txBody>
      </p:sp>
      <p:sp>
        <p:nvSpPr>
          <p:cNvPr id="4193" name="Arc 131"/>
          <p:cNvSpPr>
            <a:spLocks/>
          </p:cNvSpPr>
          <p:nvPr/>
        </p:nvSpPr>
        <p:spPr bwMode="auto">
          <a:xfrm>
            <a:off x="3590925" y="5645150"/>
            <a:ext cx="90488" cy="109538"/>
          </a:xfrm>
          <a:custGeom>
            <a:avLst/>
            <a:gdLst>
              <a:gd name="T0" fmla="*/ 90488 w 17464"/>
              <a:gd name="T1" fmla="*/ 100455 h 21600"/>
              <a:gd name="T2" fmla="*/ 0 w 17464"/>
              <a:gd name="T3" fmla="*/ 99918 h 21600"/>
              <a:gd name="T4" fmla="*/ 45866 w 17464"/>
              <a:gd name="T5" fmla="*/ 0 h 21600"/>
              <a:gd name="T6" fmla="*/ 0 60000 65536"/>
              <a:gd name="T7" fmla="*/ 0 60000 65536"/>
              <a:gd name="T8" fmla="*/ 0 60000 65536"/>
              <a:gd name="T9" fmla="*/ 0 w 17464"/>
              <a:gd name="T10" fmla="*/ 0 h 21600"/>
              <a:gd name="T11" fmla="*/ 17464 w 17464"/>
              <a:gd name="T12" fmla="*/ 21600 h 21600"/>
            </a:gdLst>
            <a:ahLst/>
            <a:cxnLst>
              <a:cxn ang="T6">
                <a:pos x="T0" y="T1"/>
              </a:cxn>
              <a:cxn ang="T7">
                <a:pos x="T2" y="T3"/>
              </a:cxn>
              <a:cxn ang="T8">
                <a:pos x="T4" y="T5"/>
              </a:cxn>
            </a:cxnLst>
            <a:rect l="T9" t="T10" r="T11" b="T12"/>
            <a:pathLst>
              <a:path w="17464" h="21600" fill="none" extrusionOk="0">
                <a:moveTo>
                  <a:pt x="17463" y="19808"/>
                </a:moveTo>
                <a:cubicBezTo>
                  <a:pt x="14746" y="20990"/>
                  <a:pt x="11815" y="21599"/>
                  <a:pt x="8852" y="21600"/>
                </a:cubicBezTo>
                <a:cubicBezTo>
                  <a:pt x="5800" y="21600"/>
                  <a:pt x="2783" y="20953"/>
                  <a:pt x="0" y="19702"/>
                </a:cubicBezTo>
              </a:path>
              <a:path w="17464" h="21600" stroke="0" extrusionOk="0">
                <a:moveTo>
                  <a:pt x="17463" y="19808"/>
                </a:moveTo>
                <a:cubicBezTo>
                  <a:pt x="14746" y="20990"/>
                  <a:pt x="11815" y="21599"/>
                  <a:pt x="8852" y="21600"/>
                </a:cubicBezTo>
                <a:cubicBezTo>
                  <a:pt x="5800" y="21600"/>
                  <a:pt x="2783" y="20953"/>
                  <a:pt x="0" y="19702"/>
                </a:cubicBezTo>
                <a:lnTo>
                  <a:pt x="8852" y="0"/>
                </a:lnTo>
                <a:close/>
              </a:path>
            </a:pathLst>
          </a:custGeom>
          <a:solidFill>
            <a:srgbClr val="000000"/>
          </a:solidFill>
          <a:ln w="25400" cap="rnd">
            <a:noFill/>
            <a:round/>
            <a:headEnd/>
            <a:tailEnd/>
          </a:ln>
        </p:spPr>
        <p:txBody>
          <a:bodyPr wrap="none" anchor="ctr"/>
          <a:lstStyle/>
          <a:p>
            <a:endParaRPr lang="en-US"/>
          </a:p>
        </p:txBody>
      </p:sp>
      <p:sp>
        <p:nvSpPr>
          <p:cNvPr id="4194" name="Line 132"/>
          <p:cNvSpPr>
            <a:spLocks noChangeShapeType="1"/>
          </p:cNvSpPr>
          <p:nvPr/>
        </p:nvSpPr>
        <p:spPr bwMode="auto">
          <a:xfrm flipV="1">
            <a:off x="3635375" y="5732463"/>
            <a:ext cx="0" cy="127000"/>
          </a:xfrm>
          <a:prstGeom prst="line">
            <a:avLst/>
          </a:prstGeom>
          <a:noFill/>
          <a:ln w="25400">
            <a:solidFill>
              <a:srgbClr val="000000"/>
            </a:solidFill>
            <a:round/>
            <a:headEnd/>
            <a:tailEnd/>
          </a:ln>
        </p:spPr>
        <p:txBody>
          <a:bodyPr wrap="none" anchor="ctr"/>
          <a:lstStyle/>
          <a:p>
            <a:endParaRPr lang="en-US"/>
          </a:p>
        </p:txBody>
      </p:sp>
      <p:sp>
        <p:nvSpPr>
          <p:cNvPr id="4195" name="Rectangle 133"/>
          <p:cNvSpPr>
            <a:spLocks noChangeArrowheads="1"/>
          </p:cNvSpPr>
          <p:nvPr/>
        </p:nvSpPr>
        <p:spPr bwMode="auto">
          <a:xfrm>
            <a:off x="3621088" y="5788025"/>
            <a:ext cx="38417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LD</a:t>
            </a:r>
          </a:p>
        </p:txBody>
      </p:sp>
      <p:sp>
        <p:nvSpPr>
          <p:cNvPr id="4196" name="Line 134"/>
          <p:cNvSpPr>
            <a:spLocks noChangeShapeType="1"/>
          </p:cNvSpPr>
          <p:nvPr/>
        </p:nvSpPr>
        <p:spPr bwMode="auto">
          <a:xfrm>
            <a:off x="4440238" y="5649913"/>
            <a:ext cx="0" cy="325437"/>
          </a:xfrm>
          <a:prstGeom prst="line">
            <a:avLst/>
          </a:prstGeom>
          <a:noFill/>
          <a:ln w="25400">
            <a:solidFill>
              <a:srgbClr val="000000"/>
            </a:solidFill>
            <a:round/>
            <a:headEnd/>
            <a:tailEnd/>
          </a:ln>
        </p:spPr>
        <p:txBody>
          <a:bodyPr wrap="none" anchor="ctr"/>
          <a:lstStyle/>
          <a:p>
            <a:endParaRPr lang="en-US"/>
          </a:p>
        </p:txBody>
      </p:sp>
      <p:sp>
        <p:nvSpPr>
          <p:cNvPr id="4197" name="Freeform 135"/>
          <p:cNvSpPr>
            <a:spLocks/>
          </p:cNvSpPr>
          <p:nvPr/>
        </p:nvSpPr>
        <p:spPr bwMode="auto">
          <a:xfrm>
            <a:off x="4379913" y="5557838"/>
            <a:ext cx="131762" cy="71437"/>
          </a:xfrm>
          <a:custGeom>
            <a:avLst/>
            <a:gdLst>
              <a:gd name="T0" fmla="*/ 0 w 89"/>
              <a:gd name="T1" fmla="*/ 48 h 49"/>
              <a:gd name="T2" fmla="*/ 40 w 89"/>
              <a:gd name="T3" fmla="*/ 0 h 49"/>
              <a:gd name="T4" fmla="*/ 88 w 89"/>
              <a:gd name="T5" fmla="*/ 48 h 49"/>
              <a:gd name="T6" fmla="*/ 0 60000 65536"/>
              <a:gd name="T7" fmla="*/ 0 60000 65536"/>
              <a:gd name="T8" fmla="*/ 0 60000 65536"/>
              <a:gd name="T9" fmla="*/ 0 w 89"/>
              <a:gd name="T10" fmla="*/ 0 h 49"/>
              <a:gd name="T11" fmla="*/ 89 w 89"/>
              <a:gd name="T12" fmla="*/ 49 h 49"/>
            </a:gdLst>
            <a:ahLst/>
            <a:cxnLst>
              <a:cxn ang="T6">
                <a:pos x="T0" y="T1"/>
              </a:cxn>
              <a:cxn ang="T7">
                <a:pos x="T2" y="T3"/>
              </a:cxn>
              <a:cxn ang="T8">
                <a:pos x="T4" y="T5"/>
              </a:cxn>
            </a:cxnLst>
            <a:rect l="T9" t="T10" r="T11" b="T12"/>
            <a:pathLst>
              <a:path w="89" h="49">
                <a:moveTo>
                  <a:pt x="0" y="48"/>
                </a:moveTo>
                <a:lnTo>
                  <a:pt x="40" y="0"/>
                </a:lnTo>
                <a:lnTo>
                  <a:pt x="88" y="48"/>
                </a:lnTo>
              </a:path>
            </a:pathLst>
          </a:custGeom>
          <a:noFill/>
          <a:ln w="25400" cap="rnd">
            <a:solidFill>
              <a:srgbClr val="000000"/>
            </a:solidFill>
            <a:round/>
            <a:headEnd/>
            <a:tailEnd/>
          </a:ln>
        </p:spPr>
        <p:txBody>
          <a:bodyPr/>
          <a:lstStyle/>
          <a:p>
            <a:endParaRPr lang="en-US"/>
          </a:p>
        </p:txBody>
      </p:sp>
      <p:sp>
        <p:nvSpPr>
          <p:cNvPr id="4198" name="Line 136"/>
          <p:cNvSpPr>
            <a:spLocks noChangeShapeType="1"/>
          </p:cNvSpPr>
          <p:nvPr/>
        </p:nvSpPr>
        <p:spPr bwMode="auto">
          <a:xfrm>
            <a:off x="4445000" y="4400550"/>
            <a:ext cx="538163" cy="0"/>
          </a:xfrm>
          <a:prstGeom prst="line">
            <a:avLst/>
          </a:prstGeom>
          <a:noFill/>
          <a:ln w="25400">
            <a:solidFill>
              <a:srgbClr val="000000"/>
            </a:solidFill>
            <a:round/>
            <a:headEnd/>
            <a:tailEnd/>
          </a:ln>
        </p:spPr>
        <p:txBody>
          <a:bodyPr wrap="none" anchor="ctr"/>
          <a:lstStyle/>
          <a:p>
            <a:endParaRPr lang="en-US"/>
          </a:p>
        </p:txBody>
      </p:sp>
      <p:sp>
        <p:nvSpPr>
          <p:cNvPr id="4199" name="Line 137"/>
          <p:cNvSpPr>
            <a:spLocks noChangeShapeType="1"/>
          </p:cNvSpPr>
          <p:nvPr/>
        </p:nvSpPr>
        <p:spPr bwMode="auto">
          <a:xfrm>
            <a:off x="4425950" y="5064125"/>
            <a:ext cx="539750" cy="0"/>
          </a:xfrm>
          <a:prstGeom prst="line">
            <a:avLst/>
          </a:prstGeom>
          <a:noFill/>
          <a:ln w="25400">
            <a:solidFill>
              <a:srgbClr val="000000"/>
            </a:solidFill>
            <a:round/>
            <a:headEnd/>
            <a:tailEnd/>
          </a:ln>
        </p:spPr>
        <p:txBody>
          <a:bodyPr wrap="none" anchor="ctr"/>
          <a:lstStyle/>
          <a:p>
            <a:endParaRPr lang="en-US"/>
          </a:p>
        </p:txBody>
      </p:sp>
      <p:sp>
        <p:nvSpPr>
          <p:cNvPr id="4200" name="Line 138"/>
          <p:cNvSpPr>
            <a:spLocks noChangeShapeType="1"/>
          </p:cNvSpPr>
          <p:nvPr/>
        </p:nvSpPr>
        <p:spPr bwMode="auto">
          <a:xfrm>
            <a:off x="4983163" y="4406900"/>
            <a:ext cx="0" cy="1557338"/>
          </a:xfrm>
          <a:prstGeom prst="line">
            <a:avLst/>
          </a:prstGeom>
          <a:noFill/>
          <a:ln w="25400">
            <a:solidFill>
              <a:srgbClr val="000000"/>
            </a:solidFill>
            <a:round/>
            <a:headEnd/>
            <a:tailEnd/>
          </a:ln>
        </p:spPr>
        <p:txBody>
          <a:bodyPr wrap="none" anchor="ctr"/>
          <a:lstStyle/>
          <a:p>
            <a:endParaRPr lang="en-US"/>
          </a:p>
        </p:txBody>
      </p:sp>
      <p:sp>
        <p:nvSpPr>
          <p:cNvPr id="4201" name="Line 139"/>
          <p:cNvSpPr>
            <a:spLocks noChangeShapeType="1"/>
          </p:cNvSpPr>
          <p:nvPr/>
        </p:nvSpPr>
        <p:spPr bwMode="auto">
          <a:xfrm>
            <a:off x="4445000" y="5981700"/>
            <a:ext cx="650875" cy="0"/>
          </a:xfrm>
          <a:prstGeom prst="line">
            <a:avLst/>
          </a:prstGeom>
          <a:noFill/>
          <a:ln w="25400">
            <a:solidFill>
              <a:srgbClr val="000000"/>
            </a:solidFill>
            <a:round/>
            <a:headEnd/>
            <a:tailEnd/>
          </a:ln>
        </p:spPr>
        <p:txBody>
          <a:bodyPr wrap="none" anchor="ctr"/>
          <a:lstStyle/>
          <a:p>
            <a:endParaRPr lang="en-US"/>
          </a:p>
        </p:txBody>
      </p:sp>
      <p:sp>
        <p:nvSpPr>
          <p:cNvPr id="4202" name="Rectangle 140"/>
          <p:cNvSpPr>
            <a:spLocks noChangeArrowheads="1"/>
          </p:cNvSpPr>
          <p:nvPr/>
        </p:nvSpPr>
        <p:spPr bwMode="auto">
          <a:xfrm>
            <a:off x="5151438" y="5853113"/>
            <a:ext cx="5953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Clock</a:t>
            </a:r>
          </a:p>
        </p:txBody>
      </p:sp>
      <p:sp>
        <p:nvSpPr>
          <p:cNvPr id="4203" name="Rectangle 141"/>
          <p:cNvSpPr>
            <a:spLocks noChangeArrowheads="1"/>
          </p:cNvSpPr>
          <p:nvPr/>
        </p:nvSpPr>
        <p:spPr bwMode="auto">
          <a:xfrm>
            <a:off x="5842000" y="3962400"/>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1</a:t>
            </a:r>
          </a:p>
        </p:txBody>
      </p:sp>
      <p:sp>
        <p:nvSpPr>
          <p:cNvPr id="4204" name="Rectangle 142"/>
          <p:cNvSpPr>
            <a:spLocks noChangeArrowheads="1"/>
          </p:cNvSpPr>
          <p:nvPr/>
        </p:nvSpPr>
        <p:spPr bwMode="auto">
          <a:xfrm>
            <a:off x="5853113" y="4624388"/>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2</a:t>
            </a:r>
          </a:p>
        </p:txBody>
      </p:sp>
      <p:sp>
        <p:nvSpPr>
          <p:cNvPr id="4205" name="Rectangle 143"/>
          <p:cNvSpPr>
            <a:spLocks noChangeArrowheads="1"/>
          </p:cNvSpPr>
          <p:nvPr/>
        </p:nvSpPr>
        <p:spPr bwMode="auto">
          <a:xfrm>
            <a:off x="5861050" y="5414963"/>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5</a:t>
            </a:r>
          </a:p>
        </p:txBody>
      </p:sp>
      <p:sp>
        <p:nvSpPr>
          <p:cNvPr id="4206" name="Line 144"/>
          <p:cNvSpPr>
            <a:spLocks noChangeShapeType="1"/>
          </p:cNvSpPr>
          <p:nvPr/>
        </p:nvSpPr>
        <p:spPr bwMode="auto">
          <a:xfrm flipH="1">
            <a:off x="2017713" y="6121400"/>
            <a:ext cx="3916362" cy="0"/>
          </a:xfrm>
          <a:prstGeom prst="line">
            <a:avLst/>
          </a:prstGeom>
          <a:noFill/>
          <a:ln w="25400">
            <a:solidFill>
              <a:srgbClr val="000000"/>
            </a:solidFill>
            <a:round/>
            <a:headEnd/>
            <a:tailEnd/>
          </a:ln>
        </p:spPr>
        <p:txBody>
          <a:bodyPr wrap="none" anchor="ctr"/>
          <a:lstStyle/>
          <a:p>
            <a:endParaRPr lang="en-US"/>
          </a:p>
        </p:txBody>
      </p:sp>
      <p:sp>
        <p:nvSpPr>
          <p:cNvPr id="4207" name="Rectangle 145"/>
          <p:cNvSpPr>
            <a:spLocks noChangeArrowheads="1"/>
          </p:cNvSpPr>
          <p:nvPr/>
        </p:nvSpPr>
        <p:spPr bwMode="auto">
          <a:xfrm>
            <a:off x="3484563" y="6061075"/>
            <a:ext cx="11557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Common bus</a:t>
            </a:r>
          </a:p>
        </p:txBody>
      </p:sp>
      <p:sp>
        <p:nvSpPr>
          <p:cNvPr id="4208" name="Line 146"/>
          <p:cNvSpPr>
            <a:spLocks noChangeShapeType="1"/>
          </p:cNvSpPr>
          <p:nvPr/>
        </p:nvSpPr>
        <p:spPr bwMode="auto">
          <a:xfrm flipH="1">
            <a:off x="1897063" y="6249988"/>
            <a:ext cx="4176712" cy="0"/>
          </a:xfrm>
          <a:prstGeom prst="line">
            <a:avLst/>
          </a:prstGeom>
          <a:noFill/>
          <a:ln w="25400">
            <a:solidFill>
              <a:srgbClr val="000000"/>
            </a:solidFill>
            <a:round/>
            <a:headEnd/>
            <a:tailEnd/>
          </a:ln>
        </p:spPr>
        <p:txBody>
          <a:bodyPr wrap="none" anchor="ctr"/>
          <a:lstStyle/>
          <a:p>
            <a:endParaRPr lang="en-US"/>
          </a:p>
        </p:txBody>
      </p:sp>
      <p:sp>
        <p:nvSpPr>
          <p:cNvPr id="4209" name="Line 147"/>
          <p:cNvSpPr>
            <a:spLocks noChangeShapeType="1"/>
          </p:cNvSpPr>
          <p:nvPr/>
        </p:nvSpPr>
        <p:spPr bwMode="auto">
          <a:xfrm>
            <a:off x="2027238" y="2897188"/>
            <a:ext cx="0" cy="3230562"/>
          </a:xfrm>
          <a:prstGeom prst="line">
            <a:avLst/>
          </a:prstGeom>
          <a:noFill/>
          <a:ln w="25400">
            <a:solidFill>
              <a:srgbClr val="000000"/>
            </a:solidFill>
            <a:round/>
            <a:headEnd/>
            <a:tailEnd/>
          </a:ln>
        </p:spPr>
        <p:txBody>
          <a:bodyPr wrap="none" anchor="ctr"/>
          <a:lstStyle/>
          <a:p>
            <a:endParaRPr lang="en-US"/>
          </a:p>
        </p:txBody>
      </p:sp>
      <p:sp>
        <p:nvSpPr>
          <p:cNvPr id="4210" name="Line 148"/>
          <p:cNvSpPr>
            <a:spLocks noChangeShapeType="1"/>
          </p:cNvSpPr>
          <p:nvPr/>
        </p:nvSpPr>
        <p:spPr bwMode="auto">
          <a:xfrm>
            <a:off x="1895475" y="2897188"/>
            <a:ext cx="0" cy="3365500"/>
          </a:xfrm>
          <a:prstGeom prst="line">
            <a:avLst/>
          </a:prstGeom>
          <a:noFill/>
          <a:ln w="25400">
            <a:solidFill>
              <a:srgbClr val="000000"/>
            </a:solidFill>
            <a:round/>
            <a:headEnd/>
            <a:tailEnd/>
          </a:ln>
        </p:spPr>
        <p:txBody>
          <a:bodyPr wrap="none" anchor="ctr"/>
          <a:lstStyle/>
          <a:p>
            <a:endParaRPr lang="en-US"/>
          </a:p>
        </p:txBody>
      </p:sp>
      <p:sp>
        <p:nvSpPr>
          <p:cNvPr id="4211" name="Oval 149"/>
          <p:cNvSpPr>
            <a:spLocks noChangeArrowheads="1"/>
          </p:cNvSpPr>
          <p:nvPr/>
        </p:nvSpPr>
        <p:spPr bwMode="auto">
          <a:xfrm>
            <a:off x="1901825" y="2854325"/>
            <a:ext cx="117475" cy="71438"/>
          </a:xfrm>
          <a:prstGeom prst="ellipse">
            <a:avLst/>
          </a:prstGeom>
          <a:noFill/>
          <a:ln w="25400">
            <a:solidFill>
              <a:srgbClr val="000000"/>
            </a:solidFill>
            <a:round/>
            <a:headEnd/>
            <a:tailEnd/>
          </a:ln>
        </p:spPr>
        <p:txBody>
          <a:bodyPr wrap="none" anchor="ctr"/>
          <a:lstStyle/>
          <a:p>
            <a:endParaRPr lang="en-US"/>
          </a:p>
        </p:txBody>
      </p:sp>
      <p:sp>
        <p:nvSpPr>
          <p:cNvPr id="4212" name="Rectangle 150"/>
          <p:cNvSpPr>
            <a:spLocks noChangeArrowheads="1"/>
          </p:cNvSpPr>
          <p:nvPr/>
        </p:nvSpPr>
        <p:spPr bwMode="auto">
          <a:xfrm>
            <a:off x="2068513" y="1906588"/>
            <a:ext cx="35877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T1</a:t>
            </a:r>
          </a:p>
        </p:txBody>
      </p:sp>
      <p:sp>
        <p:nvSpPr>
          <p:cNvPr id="4213" name="Rectangle 151"/>
          <p:cNvSpPr>
            <a:spLocks noChangeArrowheads="1"/>
          </p:cNvSpPr>
          <p:nvPr/>
        </p:nvSpPr>
        <p:spPr bwMode="auto">
          <a:xfrm>
            <a:off x="2068513" y="2287588"/>
            <a:ext cx="35877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T0</a:t>
            </a:r>
          </a:p>
        </p:txBody>
      </p:sp>
      <p:sp>
        <p:nvSpPr>
          <p:cNvPr id="4214" name="Arc 152"/>
          <p:cNvSpPr>
            <a:spLocks/>
          </p:cNvSpPr>
          <p:nvPr/>
        </p:nvSpPr>
        <p:spPr bwMode="auto">
          <a:xfrm>
            <a:off x="3322638" y="5473700"/>
            <a:ext cx="112712" cy="87313"/>
          </a:xfrm>
          <a:custGeom>
            <a:avLst/>
            <a:gdLst>
              <a:gd name="T0" fmla="*/ 9111 w 21600"/>
              <a:gd name="T1" fmla="*/ 87313 h 17255"/>
              <a:gd name="T2" fmla="*/ 9654 w 21600"/>
              <a:gd name="T3" fmla="*/ 0 h 17255"/>
              <a:gd name="T4" fmla="*/ 112712 w 21600"/>
              <a:gd name="T5" fmla="*/ 44256 h 17255"/>
              <a:gd name="T6" fmla="*/ 0 60000 65536"/>
              <a:gd name="T7" fmla="*/ 0 60000 65536"/>
              <a:gd name="T8" fmla="*/ 0 60000 65536"/>
              <a:gd name="T9" fmla="*/ 0 w 21600"/>
              <a:gd name="T10" fmla="*/ 0 h 17255"/>
              <a:gd name="T11" fmla="*/ 21600 w 21600"/>
              <a:gd name="T12" fmla="*/ 17255 h 17255"/>
            </a:gdLst>
            <a:ahLst/>
            <a:cxnLst>
              <a:cxn ang="T6">
                <a:pos x="T0" y="T1"/>
              </a:cxn>
              <a:cxn ang="T7">
                <a:pos x="T2" y="T3"/>
              </a:cxn>
              <a:cxn ang="T8">
                <a:pos x="T4" y="T5"/>
              </a:cxn>
            </a:cxnLst>
            <a:rect l="T9" t="T10" r="T11" b="T12"/>
            <a:pathLst>
              <a:path w="21600" h="17255" fill="none" extrusionOk="0">
                <a:moveTo>
                  <a:pt x="1746" y="17254"/>
                </a:moveTo>
                <a:cubicBezTo>
                  <a:pt x="594" y="14566"/>
                  <a:pt x="0" y="11671"/>
                  <a:pt x="0" y="8746"/>
                </a:cubicBezTo>
                <a:cubicBezTo>
                  <a:pt x="-1" y="5733"/>
                  <a:pt x="630" y="2754"/>
                  <a:pt x="1849" y="-1"/>
                </a:cubicBezTo>
              </a:path>
              <a:path w="21600" h="17255" stroke="0" extrusionOk="0">
                <a:moveTo>
                  <a:pt x="1746" y="17254"/>
                </a:moveTo>
                <a:cubicBezTo>
                  <a:pt x="594" y="14566"/>
                  <a:pt x="0" y="11671"/>
                  <a:pt x="0" y="8746"/>
                </a:cubicBezTo>
                <a:cubicBezTo>
                  <a:pt x="-1" y="5733"/>
                  <a:pt x="630" y="2754"/>
                  <a:pt x="1849" y="-1"/>
                </a:cubicBezTo>
                <a:lnTo>
                  <a:pt x="21600" y="8746"/>
                </a:lnTo>
                <a:close/>
              </a:path>
            </a:pathLst>
          </a:custGeom>
          <a:solidFill>
            <a:srgbClr val="000000"/>
          </a:solidFill>
          <a:ln w="25400" cap="rnd">
            <a:noFill/>
            <a:round/>
            <a:headEnd/>
            <a:tailEnd/>
          </a:ln>
        </p:spPr>
        <p:txBody>
          <a:bodyPr wrap="none" anchor="ctr"/>
          <a:lstStyle/>
          <a:p>
            <a:endParaRPr lang="en-US"/>
          </a:p>
        </p:txBody>
      </p:sp>
      <p:sp>
        <p:nvSpPr>
          <p:cNvPr id="4215" name="Line 153"/>
          <p:cNvSpPr>
            <a:spLocks noChangeShapeType="1"/>
          </p:cNvSpPr>
          <p:nvPr/>
        </p:nvSpPr>
        <p:spPr bwMode="auto">
          <a:xfrm>
            <a:off x="2032000" y="5527675"/>
            <a:ext cx="1290638" cy="0"/>
          </a:xfrm>
          <a:prstGeom prst="line">
            <a:avLst/>
          </a:prstGeom>
          <a:noFill/>
          <a:ln w="25400">
            <a:solidFill>
              <a:srgbClr val="000000"/>
            </a:solidFill>
            <a:round/>
            <a:headEnd/>
            <a:tailEnd/>
          </a:ln>
        </p:spPr>
        <p:txBody>
          <a:bodyPr wrap="none" anchor="ctr"/>
          <a:lstStyle/>
          <a:p>
            <a:endParaRPr lang="en-US"/>
          </a:p>
        </p:txBody>
      </p:sp>
      <p:sp>
        <p:nvSpPr>
          <p:cNvPr id="4216" name="Oval 154"/>
          <p:cNvSpPr>
            <a:spLocks noChangeArrowheads="1"/>
          </p:cNvSpPr>
          <p:nvPr/>
        </p:nvSpPr>
        <p:spPr bwMode="auto">
          <a:xfrm>
            <a:off x="4683125" y="2012950"/>
            <a:ext cx="46038" cy="33338"/>
          </a:xfrm>
          <a:prstGeom prst="ellipse">
            <a:avLst/>
          </a:prstGeom>
          <a:solidFill>
            <a:srgbClr val="000000"/>
          </a:solidFill>
          <a:ln w="25400">
            <a:solidFill>
              <a:srgbClr val="000000"/>
            </a:solidFill>
            <a:round/>
            <a:headEnd/>
            <a:tailEnd/>
          </a:ln>
        </p:spPr>
        <p:txBody>
          <a:bodyPr wrap="none" anchor="ctr"/>
          <a:lstStyle/>
          <a:p>
            <a:endParaRPr lang="en-US"/>
          </a:p>
        </p:txBody>
      </p:sp>
      <p:sp>
        <p:nvSpPr>
          <p:cNvPr id="4217" name="Oval 155"/>
          <p:cNvSpPr>
            <a:spLocks noChangeArrowheads="1"/>
          </p:cNvSpPr>
          <p:nvPr/>
        </p:nvSpPr>
        <p:spPr bwMode="auto">
          <a:xfrm>
            <a:off x="4683125" y="2349500"/>
            <a:ext cx="46038" cy="34925"/>
          </a:xfrm>
          <a:prstGeom prst="ellipse">
            <a:avLst/>
          </a:prstGeom>
          <a:solidFill>
            <a:srgbClr val="000000"/>
          </a:solidFill>
          <a:ln w="25400">
            <a:solidFill>
              <a:srgbClr val="000000"/>
            </a:solidFill>
            <a:round/>
            <a:headEnd/>
            <a:tailEnd/>
          </a:ln>
        </p:spPr>
        <p:txBody>
          <a:bodyPr wrap="none" anchor="ctr"/>
          <a:lstStyle/>
          <a:p>
            <a:endParaRPr lang="en-US"/>
          </a:p>
        </p:txBody>
      </p:sp>
      <p:sp>
        <p:nvSpPr>
          <p:cNvPr id="4218" name="Oval 156"/>
          <p:cNvSpPr>
            <a:spLocks noChangeArrowheads="1"/>
          </p:cNvSpPr>
          <p:nvPr/>
        </p:nvSpPr>
        <p:spPr bwMode="auto">
          <a:xfrm>
            <a:off x="2871788" y="3732213"/>
            <a:ext cx="47625" cy="34925"/>
          </a:xfrm>
          <a:prstGeom prst="ellipse">
            <a:avLst/>
          </a:prstGeom>
          <a:solidFill>
            <a:srgbClr val="000000"/>
          </a:solidFill>
          <a:ln w="25400">
            <a:solidFill>
              <a:srgbClr val="000000"/>
            </a:solidFill>
            <a:round/>
            <a:headEnd/>
            <a:tailEnd/>
          </a:ln>
        </p:spPr>
        <p:txBody>
          <a:bodyPr wrap="none" anchor="ctr"/>
          <a:lstStyle/>
          <a:p>
            <a:endParaRPr lang="en-US"/>
          </a:p>
        </p:txBody>
      </p:sp>
      <p:sp>
        <p:nvSpPr>
          <p:cNvPr id="4219" name="Oval 157"/>
          <p:cNvSpPr>
            <a:spLocks noChangeArrowheads="1"/>
          </p:cNvSpPr>
          <p:nvPr/>
        </p:nvSpPr>
        <p:spPr bwMode="auto">
          <a:xfrm>
            <a:off x="2884488" y="5116513"/>
            <a:ext cx="46037" cy="33337"/>
          </a:xfrm>
          <a:prstGeom prst="ellipse">
            <a:avLst/>
          </a:prstGeom>
          <a:solidFill>
            <a:srgbClr val="000000"/>
          </a:solidFill>
          <a:ln w="25400">
            <a:solidFill>
              <a:srgbClr val="000000"/>
            </a:solidFill>
            <a:round/>
            <a:headEnd/>
            <a:tailEnd/>
          </a:ln>
        </p:spPr>
        <p:txBody>
          <a:bodyPr wrap="none" anchor="ctr"/>
          <a:lstStyle/>
          <a:p>
            <a:endParaRPr lang="en-US"/>
          </a:p>
        </p:txBody>
      </p:sp>
      <p:sp>
        <p:nvSpPr>
          <p:cNvPr id="4220" name="Oval 158"/>
          <p:cNvSpPr>
            <a:spLocks noChangeArrowheads="1"/>
          </p:cNvSpPr>
          <p:nvPr/>
        </p:nvSpPr>
        <p:spPr bwMode="auto">
          <a:xfrm>
            <a:off x="2878138" y="2012950"/>
            <a:ext cx="47625" cy="33338"/>
          </a:xfrm>
          <a:prstGeom prst="ellipse">
            <a:avLst/>
          </a:prstGeom>
          <a:solidFill>
            <a:srgbClr val="000000"/>
          </a:solidFill>
          <a:ln w="25400">
            <a:solidFill>
              <a:srgbClr val="000000"/>
            </a:solidFill>
            <a:round/>
            <a:headEnd/>
            <a:tailEnd/>
          </a:ln>
        </p:spPr>
        <p:txBody>
          <a:bodyPr wrap="none" anchor="ctr"/>
          <a:lstStyle/>
          <a:p>
            <a:endParaRPr lang="en-US"/>
          </a:p>
        </p:txBody>
      </p:sp>
      <p:sp>
        <p:nvSpPr>
          <p:cNvPr id="4221" name="Oval 159"/>
          <p:cNvSpPr>
            <a:spLocks noChangeArrowheads="1"/>
          </p:cNvSpPr>
          <p:nvPr/>
        </p:nvSpPr>
        <p:spPr bwMode="auto">
          <a:xfrm>
            <a:off x="2682875" y="2408238"/>
            <a:ext cx="47625" cy="34925"/>
          </a:xfrm>
          <a:prstGeom prst="ellipse">
            <a:avLst/>
          </a:prstGeom>
          <a:solidFill>
            <a:srgbClr val="000000"/>
          </a:solidFill>
          <a:ln w="25400">
            <a:solidFill>
              <a:srgbClr val="000000"/>
            </a:solidFill>
            <a:round/>
            <a:headEnd/>
            <a:tailEnd/>
          </a:ln>
        </p:spPr>
        <p:txBody>
          <a:bodyPr wrap="none" anchor="ctr"/>
          <a:lstStyle/>
          <a:p>
            <a:endParaRPr lang="en-US"/>
          </a:p>
        </p:txBody>
      </p:sp>
      <p:sp>
        <p:nvSpPr>
          <p:cNvPr id="4222" name="Oval 160"/>
          <p:cNvSpPr>
            <a:spLocks noChangeArrowheads="1"/>
          </p:cNvSpPr>
          <p:nvPr/>
        </p:nvSpPr>
        <p:spPr bwMode="auto">
          <a:xfrm>
            <a:off x="5421313" y="4059238"/>
            <a:ext cx="47625" cy="33337"/>
          </a:xfrm>
          <a:prstGeom prst="ellipse">
            <a:avLst/>
          </a:prstGeom>
          <a:solidFill>
            <a:srgbClr val="000000"/>
          </a:solidFill>
          <a:ln w="25400">
            <a:solidFill>
              <a:srgbClr val="000000"/>
            </a:solidFill>
            <a:round/>
            <a:headEnd/>
            <a:tailEnd/>
          </a:ln>
        </p:spPr>
        <p:txBody>
          <a:bodyPr wrap="none" anchor="ctr"/>
          <a:lstStyle/>
          <a:p>
            <a:endParaRPr lang="en-US"/>
          </a:p>
        </p:txBody>
      </p:sp>
      <p:sp>
        <p:nvSpPr>
          <p:cNvPr id="4223" name="Oval 161"/>
          <p:cNvSpPr>
            <a:spLocks noChangeArrowheads="1"/>
          </p:cNvSpPr>
          <p:nvPr/>
        </p:nvSpPr>
        <p:spPr bwMode="auto">
          <a:xfrm>
            <a:off x="4953000" y="5054600"/>
            <a:ext cx="49213" cy="33338"/>
          </a:xfrm>
          <a:prstGeom prst="ellipse">
            <a:avLst/>
          </a:prstGeom>
          <a:solidFill>
            <a:srgbClr val="000000"/>
          </a:solidFill>
          <a:ln w="25400">
            <a:solidFill>
              <a:srgbClr val="000000"/>
            </a:solidFill>
            <a:round/>
            <a:headEnd/>
            <a:tailEnd/>
          </a:ln>
        </p:spPr>
        <p:txBody>
          <a:bodyPr wrap="none" anchor="ctr"/>
          <a:lstStyle/>
          <a:p>
            <a:endParaRPr lang="en-US"/>
          </a:p>
        </p:txBody>
      </p:sp>
      <p:sp>
        <p:nvSpPr>
          <p:cNvPr id="4224" name="Oval 162"/>
          <p:cNvSpPr>
            <a:spLocks noChangeArrowheads="1"/>
          </p:cNvSpPr>
          <p:nvPr/>
        </p:nvSpPr>
        <p:spPr bwMode="auto">
          <a:xfrm>
            <a:off x="4953000" y="5964238"/>
            <a:ext cx="49213" cy="33337"/>
          </a:xfrm>
          <a:prstGeom prst="ellipse">
            <a:avLst/>
          </a:prstGeom>
          <a:solidFill>
            <a:srgbClr val="000000"/>
          </a:solidFill>
          <a:ln w="25400">
            <a:solidFill>
              <a:srgbClr val="000000"/>
            </a:solidFill>
            <a:round/>
            <a:headEnd/>
            <a:tailEnd/>
          </a:ln>
        </p:spPr>
        <p:txBody>
          <a:bodyPr wrap="none" anchor="ctr"/>
          <a:lstStyle/>
          <a:p>
            <a:endParaRPr lang="en-US"/>
          </a:p>
        </p:txBody>
      </p:sp>
      <p:sp>
        <p:nvSpPr>
          <p:cNvPr id="4225" name="Rectangle 164"/>
          <p:cNvSpPr>
            <a:spLocks noChangeArrowheads="1"/>
          </p:cNvSpPr>
          <p:nvPr/>
        </p:nvSpPr>
        <p:spPr bwMode="auto">
          <a:xfrm>
            <a:off x="3011488" y="1089025"/>
            <a:ext cx="5327650" cy="693738"/>
          </a:xfrm>
          <a:prstGeom prst="rect">
            <a:avLst/>
          </a:prstGeom>
          <a:noFill/>
          <a:ln w="25400">
            <a:solidFill>
              <a:schemeClr val="tx1"/>
            </a:solidFill>
            <a:miter lim="800000"/>
            <a:headEnd/>
            <a:tailEnd/>
          </a:ln>
        </p:spPr>
        <p:txBody>
          <a:bodyPr wrap="none" anchor="ctr"/>
          <a:lstStyle/>
          <a:p>
            <a:endParaRPr lang="en-US"/>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p:spPr>
        <p:txBody>
          <a:bodyPr/>
          <a:lstStyle/>
          <a:p>
            <a:r>
              <a:rPr lang="en-US"/>
              <a:t>Computer Architecture BCA 203 by Ruby Dahiya</a:t>
            </a:r>
          </a:p>
        </p:txBody>
      </p:sp>
      <p:sp>
        <p:nvSpPr>
          <p:cNvPr id="5123" name="Slide Number Placeholder 5"/>
          <p:cNvSpPr>
            <a:spLocks noGrp="1"/>
          </p:cNvSpPr>
          <p:nvPr>
            <p:ph type="sldNum" sz="quarter" idx="12"/>
          </p:nvPr>
        </p:nvSpPr>
        <p:spPr>
          <a:noFill/>
        </p:spPr>
        <p:txBody>
          <a:bodyPr/>
          <a:lstStyle/>
          <a:p>
            <a:fld id="{C38831F1-48B1-446F-BE4D-9A6F48F9B59A}" type="slidenum">
              <a:rPr lang="en-US"/>
              <a:pPr/>
              <a:t>94</a:t>
            </a:fld>
            <a:endParaRPr lang="en-US"/>
          </a:p>
        </p:txBody>
      </p:sp>
      <p:sp>
        <p:nvSpPr>
          <p:cNvPr id="5124" name="Rectangle 2"/>
          <p:cNvSpPr>
            <a:spLocks noGrp="1" noChangeArrowheads="1"/>
          </p:cNvSpPr>
          <p:nvPr>
            <p:ph type="title"/>
          </p:nvPr>
        </p:nvSpPr>
        <p:spPr>
          <a:xfrm>
            <a:off x="457200" y="452438"/>
            <a:ext cx="8686800" cy="479425"/>
          </a:xfrm>
          <a:noFill/>
        </p:spPr>
        <p:txBody>
          <a:bodyPr lIns="63500" tIns="25400" rIns="63500" bIns="25400" anchor="t">
            <a:spAutoFit/>
          </a:bodyPr>
          <a:lstStyle/>
          <a:p>
            <a:pPr eaLnBrk="1" hangingPunct="1">
              <a:lnSpc>
                <a:spcPct val="87000"/>
              </a:lnSpc>
            </a:pPr>
            <a:r>
              <a:rPr lang="en-US" altLang="ko-KR" sz="3200" b="1">
                <a:solidFill>
                  <a:srgbClr val="FF0000"/>
                </a:solidFill>
                <a:ea typeface="굴림" pitchFamily="50" charset="-127"/>
              </a:rPr>
              <a:t>Determine  The  Type  Of  Instruction</a:t>
            </a:r>
          </a:p>
        </p:txBody>
      </p:sp>
      <p:sp>
        <p:nvSpPr>
          <p:cNvPr id="5125" name="Rectangle 3"/>
          <p:cNvSpPr>
            <a:spLocks noChangeArrowheads="1"/>
          </p:cNvSpPr>
          <p:nvPr/>
        </p:nvSpPr>
        <p:spPr bwMode="auto">
          <a:xfrm>
            <a:off x="1389063" y="5548313"/>
            <a:ext cx="34925" cy="157162"/>
          </a:xfrm>
          <a:prstGeom prst="rect">
            <a:avLst/>
          </a:prstGeom>
          <a:noFill/>
          <a:ln w="12700">
            <a:noFill/>
            <a:miter lim="800000"/>
            <a:headEnd/>
            <a:tailEnd/>
          </a:ln>
        </p:spPr>
        <p:txBody>
          <a:bodyPr wrap="none" anchor="ctr"/>
          <a:lstStyle/>
          <a:p>
            <a:endParaRPr lang="en-US"/>
          </a:p>
        </p:txBody>
      </p:sp>
      <p:sp>
        <p:nvSpPr>
          <p:cNvPr id="5126" name="Rectangle 4"/>
          <p:cNvSpPr>
            <a:spLocks noChangeArrowheads="1"/>
          </p:cNvSpPr>
          <p:nvPr/>
        </p:nvSpPr>
        <p:spPr bwMode="auto">
          <a:xfrm>
            <a:off x="6283325" y="3427413"/>
            <a:ext cx="95567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 0 (direct)</a:t>
            </a:r>
          </a:p>
        </p:txBody>
      </p:sp>
      <p:sp>
        <p:nvSpPr>
          <p:cNvPr id="5127" name="Rectangle 5"/>
          <p:cNvSpPr>
            <a:spLocks noChangeArrowheads="1"/>
          </p:cNvSpPr>
          <p:nvPr/>
        </p:nvSpPr>
        <p:spPr bwMode="auto">
          <a:xfrm>
            <a:off x="952500" y="5534025"/>
            <a:ext cx="7104063" cy="698500"/>
          </a:xfrm>
          <a:prstGeom prst="rect">
            <a:avLst/>
          </a:prstGeom>
          <a:noFill/>
          <a:ln w="12700">
            <a:noFill/>
            <a:miter lim="800000"/>
            <a:headEnd/>
            <a:tailEnd/>
          </a:ln>
        </p:spPr>
        <p:txBody>
          <a:bodyPr lIns="63500" tIns="25400" rIns="63500" bIns="25400">
            <a:spAutoFit/>
          </a:bodyPr>
          <a:lstStyle/>
          <a:p>
            <a:pPr defTabSz="152400">
              <a:lnSpc>
                <a:spcPct val="66000"/>
              </a:lnSpc>
              <a:spcBef>
                <a:spcPct val="19000"/>
              </a:spcBef>
              <a:tabLst>
                <a:tab pos="1143000" algn="l"/>
              </a:tabLst>
            </a:pPr>
            <a:r>
              <a:rPr kumimoji="1" lang="en-US" altLang="ko-KR" b="1">
                <a:ea typeface="굴림" pitchFamily="50" charset="-127"/>
              </a:rPr>
              <a:t>D'</a:t>
            </a:r>
            <a:r>
              <a:rPr kumimoji="1" lang="en-US" altLang="ko-KR" sz="1200" b="1">
                <a:ea typeface="굴림" pitchFamily="50" charset="-127"/>
              </a:rPr>
              <a:t>7</a:t>
            </a:r>
            <a:r>
              <a:rPr kumimoji="1" lang="en-US" altLang="ko-KR" b="1">
                <a:ea typeface="굴림" pitchFamily="50" charset="-127"/>
              </a:rPr>
              <a:t>IT</a:t>
            </a:r>
            <a:r>
              <a:rPr kumimoji="1" lang="en-US" altLang="ko-KR" sz="1400" b="1">
                <a:ea typeface="굴림" pitchFamily="50" charset="-127"/>
              </a:rPr>
              <a:t>3</a:t>
            </a:r>
            <a:r>
              <a:rPr kumimoji="1" lang="en-US" altLang="ko-KR" b="1">
                <a:ea typeface="굴림" pitchFamily="50" charset="-127"/>
              </a:rPr>
              <a:t>:	AR </a:t>
            </a:r>
            <a:r>
              <a:rPr kumimoji="1" lang="en-US" altLang="ko-KR" b="1">
                <a:latin typeface="Symbol" pitchFamily="18" charset="2"/>
                <a:ea typeface="굴림" pitchFamily="50" charset="-127"/>
              </a:rPr>
              <a:t></a:t>
            </a:r>
            <a:r>
              <a:rPr kumimoji="1" lang="en-US" altLang="ko-KR" b="1">
                <a:ea typeface="굴림" pitchFamily="50" charset="-127"/>
              </a:rPr>
              <a:t>M[AR]   													D'</a:t>
            </a:r>
            <a:r>
              <a:rPr kumimoji="1" lang="en-US" altLang="ko-KR" sz="1400" b="1">
                <a:ea typeface="굴림" pitchFamily="50" charset="-127"/>
              </a:rPr>
              <a:t>7</a:t>
            </a:r>
            <a:r>
              <a:rPr kumimoji="1" lang="en-US" altLang="ko-KR" b="1">
                <a:ea typeface="굴림" pitchFamily="50" charset="-127"/>
              </a:rPr>
              <a:t>I'T</a:t>
            </a:r>
            <a:r>
              <a:rPr kumimoji="1" lang="en-US" altLang="ko-KR" sz="1400" b="1">
                <a:ea typeface="굴림" pitchFamily="50" charset="-127"/>
              </a:rPr>
              <a:t>3</a:t>
            </a:r>
            <a:r>
              <a:rPr kumimoji="1" lang="en-US" altLang="ko-KR" b="1">
                <a:ea typeface="굴림" pitchFamily="50" charset="-127"/>
              </a:rPr>
              <a:t>:	Nothing</a:t>
            </a:r>
          </a:p>
          <a:p>
            <a:pPr defTabSz="152400">
              <a:lnSpc>
                <a:spcPct val="66000"/>
              </a:lnSpc>
              <a:spcBef>
                <a:spcPct val="19000"/>
              </a:spcBef>
              <a:tabLst>
                <a:tab pos="1143000" algn="l"/>
              </a:tabLst>
            </a:pPr>
            <a:r>
              <a:rPr kumimoji="1" lang="en-US" altLang="ko-KR" b="1">
                <a:ea typeface="굴림" pitchFamily="50" charset="-127"/>
              </a:rPr>
              <a:t>D</a:t>
            </a:r>
            <a:r>
              <a:rPr kumimoji="1" lang="en-US" altLang="ko-KR" sz="1400" b="1">
                <a:ea typeface="굴림" pitchFamily="50" charset="-127"/>
              </a:rPr>
              <a:t>7</a:t>
            </a:r>
            <a:r>
              <a:rPr kumimoji="1" lang="en-US" altLang="ko-KR" b="1">
                <a:ea typeface="굴림" pitchFamily="50" charset="-127"/>
              </a:rPr>
              <a:t>I‘ T</a:t>
            </a:r>
            <a:r>
              <a:rPr kumimoji="1" lang="en-US" altLang="ko-KR" sz="1400" b="1">
                <a:ea typeface="굴림" pitchFamily="50" charset="-127"/>
              </a:rPr>
              <a:t>3</a:t>
            </a:r>
            <a:r>
              <a:rPr kumimoji="1" lang="en-US" altLang="ko-KR" b="1">
                <a:ea typeface="굴림" pitchFamily="50" charset="-127"/>
              </a:rPr>
              <a:t>:	Execute a register-reference instr.</a:t>
            </a:r>
          </a:p>
          <a:p>
            <a:pPr defTabSz="152400">
              <a:lnSpc>
                <a:spcPct val="66000"/>
              </a:lnSpc>
              <a:spcBef>
                <a:spcPct val="19000"/>
              </a:spcBef>
              <a:tabLst>
                <a:tab pos="1143000" algn="l"/>
              </a:tabLst>
            </a:pPr>
            <a:r>
              <a:rPr kumimoji="1" lang="en-US" altLang="ko-KR" b="1">
                <a:ea typeface="굴림" pitchFamily="50" charset="-127"/>
              </a:rPr>
              <a:t>D</a:t>
            </a:r>
            <a:r>
              <a:rPr kumimoji="1" lang="en-US" altLang="ko-KR" sz="1400" b="1">
                <a:ea typeface="굴림" pitchFamily="50" charset="-127"/>
              </a:rPr>
              <a:t>7</a:t>
            </a:r>
            <a:r>
              <a:rPr kumimoji="1" lang="en-US" altLang="ko-KR" b="1">
                <a:ea typeface="굴림" pitchFamily="50" charset="-127"/>
              </a:rPr>
              <a:t>I T</a:t>
            </a:r>
            <a:r>
              <a:rPr kumimoji="1" lang="en-US" altLang="ko-KR" sz="1400" b="1">
                <a:ea typeface="굴림" pitchFamily="50" charset="-127"/>
              </a:rPr>
              <a:t>3</a:t>
            </a:r>
            <a:r>
              <a:rPr kumimoji="1" lang="en-US" altLang="ko-KR" b="1">
                <a:ea typeface="굴림" pitchFamily="50" charset="-127"/>
              </a:rPr>
              <a:t>:	Execute an input-output instr.</a:t>
            </a:r>
          </a:p>
        </p:txBody>
      </p:sp>
      <p:sp>
        <p:nvSpPr>
          <p:cNvPr id="5128" name="Rectangle 7"/>
          <p:cNvSpPr>
            <a:spLocks noChangeArrowheads="1"/>
          </p:cNvSpPr>
          <p:nvPr/>
        </p:nvSpPr>
        <p:spPr bwMode="auto">
          <a:xfrm>
            <a:off x="3687763" y="857250"/>
            <a:ext cx="700087" cy="346075"/>
          </a:xfrm>
          <a:prstGeom prst="rect">
            <a:avLst/>
          </a:prstGeom>
          <a:noFill/>
          <a:ln w="25400">
            <a:noFill/>
            <a:miter lim="800000"/>
            <a:headEnd/>
            <a:tailEnd/>
          </a:ln>
        </p:spPr>
        <p:txBody>
          <a:bodyPr wrap="none" lIns="90488" tIns="44450" rIns="90488" bIns="44450">
            <a:spAutoFit/>
          </a:bodyPr>
          <a:lstStyle/>
          <a:p>
            <a:pPr defTabSz="762000">
              <a:lnSpc>
                <a:spcPct val="70000"/>
              </a:lnSpc>
            </a:pPr>
            <a:r>
              <a:rPr kumimoji="1" lang="en-US" altLang="ko-KR" sz="1200" b="1">
                <a:solidFill>
                  <a:srgbClr val="000000"/>
                </a:solidFill>
                <a:ea typeface="굴림" pitchFamily="50" charset="-127"/>
              </a:rPr>
              <a:t>Start</a:t>
            </a:r>
          </a:p>
          <a:p>
            <a:pPr defTabSz="762000">
              <a:lnSpc>
                <a:spcPct val="70000"/>
              </a:lnSpc>
            </a:pPr>
            <a:r>
              <a:rPr kumimoji="1" lang="en-US" altLang="ko-KR" sz="1200" b="1">
                <a:solidFill>
                  <a:srgbClr val="000000"/>
                </a:solidFill>
                <a:ea typeface="굴림" pitchFamily="50" charset="-127"/>
              </a:rPr>
              <a:t>SC </a:t>
            </a:r>
            <a:r>
              <a:rPr kumimoji="1" lang="en-US" altLang="ko-KR" sz="1200" b="1">
                <a:solidFill>
                  <a:srgbClr val="000000"/>
                </a:solidFill>
                <a:latin typeface="Symbol" pitchFamily="18" charset="2"/>
                <a:ea typeface="굴림" pitchFamily="50" charset="-127"/>
              </a:rPr>
              <a:t> 0</a:t>
            </a:r>
          </a:p>
        </p:txBody>
      </p:sp>
      <p:sp>
        <p:nvSpPr>
          <p:cNvPr id="5129" name="Rectangle 8"/>
          <p:cNvSpPr>
            <a:spLocks noChangeArrowheads="1"/>
          </p:cNvSpPr>
          <p:nvPr/>
        </p:nvSpPr>
        <p:spPr bwMode="auto">
          <a:xfrm>
            <a:off x="3589338" y="868363"/>
            <a:ext cx="801687" cy="290512"/>
          </a:xfrm>
          <a:prstGeom prst="rect">
            <a:avLst/>
          </a:prstGeom>
          <a:noFill/>
          <a:ln w="25400">
            <a:solidFill>
              <a:srgbClr val="000000"/>
            </a:solidFill>
            <a:miter lim="800000"/>
            <a:headEnd/>
            <a:tailEnd/>
          </a:ln>
        </p:spPr>
        <p:txBody>
          <a:bodyPr wrap="none" anchor="ctr"/>
          <a:lstStyle/>
          <a:p>
            <a:endParaRPr lang="en-US"/>
          </a:p>
        </p:txBody>
      </p:sp>
      <p:sp>
        <p:nvSpPr>
          <p:cNvPr id="5130" name="Rectangle 9"/>
          <p:cNvSpPr>
            <a:spLocks noChangeArrowheads="1"/>
          </p:cNvSpPr>
          <p:nvPr/>
        </p:nvSpPr>
        <p:spPr bwMode="auto">
          <a:xfrm>
            <a:off x="3489325" y="1431925"/>
            <a:ext cx="40005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AR</a:t>
            </a:r>
          </a:p>
        </p:txBody>
      </p:sp>
      <p:sp>
        <p:nvSpPr>
          <p:cNvPr id="5131" name="Rectangle 10"/>
          <p:cNvSpPr>
            <a:spLocks noChangeArrowheads="1"/>
          </p:cNvSpPr>
          <p:nvPr/>
        </p:nvSpPr>
        <p:spPr bwMode="auto">
          <a:xfrm>
            <a:off x="3797300" y="1431925"/>
            <a:ext cx="331788"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latin typeface="Symbol" pitchFamily="18" charset="2"/>
                <a:ea typeface="굴림" pitchFamily="50" charset="-127"/>
              </a:rPr>
              <a:t></a:t>
            </a:r>
          </a:p>
        </p:txBody>
      </p:sp>
      <p:sp>
        <p:nvSpPr>
          <p:cNvPr id="5132" name="Rectangle 11"/>
          <p:cNvSpPr>
            <a:spLocks noChangeArrowheads="1"/>
          </p:cNvSpPr>
          <p:nvPr/>
        </p:nvSpPr>
        <p:spPr bwMode="auto">
          <a:xfrm>
            <a:off x="4041775" y="1431925"/>
            <a:ext cx="392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PC</a:t>
            </a:r>
          </a:p>
        </p:txBody>
      </p:sp>
      <p:sp>
        <p:nvSpPr>
          <p:cNvPr id="5133" name="Rectangle 12"/>
          <p:cNvSpPr>
            <a:spLocks noChangeArrowheads="1"/>
          </p:cNvSpPr>
          <p:nvPr/>
        </p:nvSpPr>
        <p:spPr bwMode="auto">
          <a:xfrm>
            <a:off x="3454400" y="1444625"/>
            <a:ext cx="1019175" cy="203200"/>
          </a:xfrm>
          <a:prstGeom prst="rect">
            <a:avLst/>
          </a:prstGeom>
          <a:noFill/>
          <a:ln w="25400">
            <a:solidFill>
              <a:srgbClr val="000000"/>
            </a:solidFill>
            <a:miter lim="800000"/>
            <a:headEnd/>
            <a:tailEnd/>
          </a:ln>
        </p:spPr>
        <p:txBody>
          <a:bodyPr wrap="none" anchor="ctr"/>
          <a:lstStyle/>
          <a:p>
            <a:endParaRPr lang="en-US"/>
          </a:p>
        </p:txBody>
      </p:sp>
      <p:sp>
        <p:nvSpPr>
          <p:cNvPr id="5134" name="Arc 13"/>
          <p:cNvSpPr>
            <a:spLocks/>
          </p:cNvSpPr>
          <p:nvPr/>
        </p:nvSpPr>
        <p:spPr bwMode="auto">
          <a:xfrm>
            <a:off x="3954463" y="1335088"/>
            <a:ext cx="93662" cy="96837"/>
          </a:xfrm>
          <a:custGeom>
            <a:avLst/>
            <a:gdLst>
              <a:gd name="T0" fmla="*/ 0 w 17255"/>
              <a:gd name="T1" fmla="*/ 8294 h 21600"/>
              <a:gd name="T2" fmla="*/ 93662 w 17255"/>
              <a:gd name="T3" fmla="*/ 7828 h 21600"/>
              <a:gd name="T4" fmla="*/ 47474 w 17255"/>
              <a:gd name="T5" fmla="*/ 96837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5135" name="Line 14"/>
          <p:cNvSpPr>
            <a:spLocks noChangeShapeType="1"/>
          </p:cNvSpPr>
          <p:nvPr/>
        </p:nvSpPr>
        <p:spPr bwMode="auto">
          <a:xfrm>
            <a:off x="4000500" y="1152525"/>
            <a:ext cx="0" cy="192088"/>
          </a:xfrm>
          <a:prstGeom prst="line">
            <a:avLst/>
          </a:prstGeom>
          <a:noFill/>
          <a:ln w="25400">
            <a:solidFill>
              <a:srgbClr val="000000"/>
            </a:solidFill>
            <a:round/>
            <a:headEnd/>
            <a:tailEnd/>
          </a:ln>
        </p:spPr>
        <p:txBody>
          <a:bodyPr wrap="none" anchor="ctr"/>
          <a:lstStyle/>
          <a:p>
            <a:endParaRPr lang="en-US"/>
          </a:p>
        </p:txBody>
      </p:sp>
      <p:sp>
        <p:nvSpPr>
          <p:cNvPr id="5136" name="Arc 15"/>
          <p:cNvSpPr>
            <a:spLocks/>
          </p:cNvSpPr>
          <p:nvPr/>
        </p:nvSpPr>
        <p:spPr bwMode="auto">
          <a:xfrm>
            <a:off x="3536950" y="1335088"/>
            <a:ext cx="93663" cy="96837"/>
          </a:xfrm>
          <a:custGeom>
            <a:avLst/>
            <a:gdLst>
              <a:gd name="T0" fmla="*/ 0 w 17255"/>
              <a:gd name="T1" fmla="*/ 8294 h 21600"/>
              <a:gd name="T2" fmla="*/ 93663 w 17255"/>
              <a:gd name="T3" fmla="*/ 7828 h 21600"/>
              <a:gd name="T4" fmla="*/ 47475 w 17255"/>
              <a:gd name="T5" fmla="*/ 96837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5137" name="Line 16"/>
          <p:cNvSpPr>
            <a:spLocks noChangeShapeType="1"/>
          </p:cNvSpPr>
          <p:nvPr/>
        </p:nvSpPr>
        <p:spPr bwMode="auto">
          <a:xfrm flipV="1">
            <a:off x="3582988" y="1252538"/>
            <a:ext cx="0" cy="112712"/>
          </a:xfrm>
          <a:prstGeom prst="line">
            <a:avLst/>
          </a:prstGeom>
          <a:noFill/>
          <a:ln w="25400">
            <a:solidFill>
              <a:srgbClr val="000000"/>
            </a:solidFill>
            <a:round/>
            <a:headEnd/>
            <a:tailEnd/>
          </a:ln>
        </p:spPr>
        <p:txBody>
          <a:bodyPr wrap="none" anchor="ctr"/>
          <a:lstStyle/>
          <a:p>
            <a:endParaRPr lang="en-US"/>
          </a:p>
        </p:txBody>
      </p:sp>
      <p:sp>
        <p:nvSpPr>
          <p:cNvPr id="5138" name="Rectangle 17"/>
          <p:cNvSpPr>
            <a:spLocks noChangeArrowheads="1"/>
          </p:cNvSpPr>
          <p:nvPr/>
        </p:nvSpPr>
        <p:spPr bwMode="auto">
          <a:xfrm>
            <a:off x="4435475" y="1320800"/>
            <a:ext cx="35877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T0</a:t>
            </a:r>
          </a:p>
        </p:txBody>
      </p:sp>
      <p:sp>
        <p:nvSpPr>
          <p:cNvPr id="5139" name="Rectangle 18"/>
          <p:cNvSpPr>
            <a:spLocks noChangeArrowheads="1"/>
          </p:cNvSpPr>
          <p:nvPr/>
        </p:nvSpPr>
        <p:spPr bwMode="auto">
          <a:xfrm>
            <a:off x="2935288" y="1885950"/>
            <a:ext cx="33337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IR</a:t>
            </a:r>
          </a:p>
        </p:txBody>
      </p:sp>
      <p:sp>
        <p:nvSpPr>
          <p:cNvPr id="5140" name="Rectangle 19"/>
          <p:cNvSpPr>
            <a:spLocks noChangeArrowheads="1"/>
          </p:cNvSpPr>
          <p:nvPr/>
        </p:nvSpPr>
        <p:spPr bwMode="auto">
          <a:xfrm>
            <a:off x="3168650" y="1887538"/>
            <a:ext cx="331788"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latin typeface="Symbol" pitchFamily="18" charset="2"/>
                <a:ea typeface="굴림" pitchFamily="50" charset="-127"/>
              </a:rPr>
              <a:t></a:t>
            </a:r>
          </a:p>
        </p:txBody>
      </p:sp>
      <p:sp>
        <p:nvSpPr>
          <p:cNvPr id="5141" name="Rectangle 20"/>
          <p:cNvSpPr>
            <a:spLocks noChangeArrowheads="1"/>
          </p:cNvSpPr>
          <p:nvPr/>
        </p:nvSpPr>
        <p:spPr bwMode="auto">
          <a:xfrm>
            <a:off x="3414713" y="1885950"/>
            <a:ext cx="6715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M[AR],</a:t>
            </a:r>
          </a:p>
        </p:txBody>
      </p:sp>
      <p:sp>
        <p:nvSpPr>
          <p:cNvPr id="5142" name="Rectangle 21"/>
          <p:cNvSpPr>
            <a:spLocks noChangeArrowheads="1"/>
          </p:cNvSpPr>
          <p:nvPr/>
        </p:nvSpPr>
        <p:spPr bwMode="auto">
          <a:xfrm>
            <a:off x="3981450" y="1885950"/>
            <a:ext cx="392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PC</a:t>
            </a:r>
          </a:p>
        </p:txBody>
      </p:sp>
      <p:sp>
        <p:nvSpPr>
          <p:cNvPr id="5143" name="Rectangle 22"/>
          <p:cNvSpPr>
            <a:spLocks noChangeArrowheads="1"/>
          </p:cNvSpPr>
          <p:nvPr/>
        </p:nvSpPr>
        <p:spPr bwMode="auto">
          <a:xfrm>
            <a:off x="4233863" y="1887538"/>
            <a:ext cx="33178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latin typeface="Symbol" pitchFamily="18" charset="2"/>
                <a:ea typeface="굴림" pitchFamily="50" charset="-127"/>
              </a:rPr>
              <a:t></a:t>
            </a:r>
          </a:p>
        </p:txBody>
      </p:sp>
      <p:sp>
        <p:nvSpPr>
          <p:cNvPr id="5144" name="Rectangle 23"/>
          <p:cNvSpPr>
            <a:spLocks noChangeArrowheads="1"/>
          </p:cNvSpPr>
          <p:nvPr/>
        </p:nvSpPr>
        <p:spPr bwMode="auto">
          <a:xfrm>
            <a:off x="4460875" y="1885950"/>
            <a:ext cx="65087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PC + 1</a:t>
            </a:r>
          </a:p>
        </p:txBody>
      </p:sp>
      <p:sp>
        <p:nvSpPr>
          <p:cNvPr id="5145" name="Rectangle 24"/>
          <p:cNvSpPr>
            <a:spLocks noChangeArrowheads="1"/>
          </p:cNvSpPr>
          <p:nvPr/>
        </p:nvSpPr>
        <p:spPr bwMode="auto">
          <a:xfrm>
            <a:off x="2962275" y="1898650"/>
            <a:ext cx="2200275" cy="214313"/>
          </a:xfrm>
          <a:prstGeom prst="rect">
            <a:avLst/>
          </a:prstGeom>
          <a:noFill/>
          <a:ln w="25400">
            <a:solidFill>
              <a:srgbClr val="000000"/>
            </a:solidFill>
            <a:miter lim="800000"/>
            <a:headEnd/>
            <a:tailEnd/>
          </a:ln>
        </p:spPr>
        <p:txBody>
          <a:bodyPr wrap="none" anchor="ctr"/>
          <a:lstStyle/>
          <a:p>
            <a:endParaRPr lang="en-US"/>
          </a:p>
        </p:txBody>
      </p:sp>
      <p:sp>
        <p:nvSpPr>
          <p:cNvPr id="5146" name="Arc 25"/>
          <p:cNvSpPr>
            <a:spLocks/>
          </p:cNvSpPr>
          <p:nvPr/>
        </p:nvSpPr>
        <p:spPr bwMode="auto">
          <a:xfrm>
            <a:off x="3954463" y="1789113"/>
            <a:ext cx="93662" cy="96837"/>
          </a:xfrm>
          <a:custGeom>
            <a:avLst/>
            <a:gdLst>
              <a:gd name="T0" fmla="*/ 0 w 17255"/>
              <a:gd name="T1" fmla="*/ 8294 h 21600"/>
              <a:gd name="T2" fmla="*/ 93662 w 17255"/>
              <a:gd name="T3" fmla="*/ 7828 h 21600"/>
              <a:gd name="T4" fmla="*/ 47474 w 17255"/>
              <a:gd name="T5" fmla="*/ 96837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5147" name="Line 26"/>
          <p:cNvSpPr>
            <a:spLocks noChangeShapeType="1"/>
          </p:cNvSpPr>
          <p:nvPr/>
        </p:nvSpPr>
        <p:spPr bwMode="auto">
          <a:xfrm>
            <a:off x="4000500" y="1666875"/>
            <a:ext cx="0" cy="131763"/>
          </a:xfrm>
          <a:prstGeom prst="line">
            <a:avLst/>
          </a:prstGeom>
          <a:noFill/>
          <a:ln w="25400">
            <a:solidFill>
              <a:srgbClr val="000000"/>
            </a:solidFill>
            <a:round/>
            <a:headEnd/>
            <a:tailEnd/>
          </a:ln>
        </p:spPr>
        <p:txBody>
          <a:bodyPr wrap="none" anchor="ctr"/>
          <a:lstStyle/>
          <a:p>
            <a:endParaRPr lang="en-US"/>
          </a:p>
        </p:txBody>
      </p:sp>
      <p:sp>
        <p:nvSpPr>
          <p:cNvPr id="5148" name="Rectangle 27"/>
          <p:cNvSpPr>
            <a:spLocks noChangeArrowheads="1"/>
          </p:cNvSpPr>
          <p:nvPr/>
        </p:nvSpPr>
        <p:spPr bwMode="auto">
          <a:xfrm>
            <a:off x="5100638" y="1714500"/>
            <a:ext cx="35877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T1</a:t>
            </a:r>
          </a:p>
        </p:txBody>
      </p:sp>
      <p:sp>
        <p:nvSpPr>
          <p:cNvPr id="5149" name="Rectangle 28"/>
          <p:cNvSpPr>
            <a:spLocks noChangeArrowheads="1"/>
          </p:cNvSpPr>
          <p:nvPr/>
        </p:nvSpPr>
        <p:spPr bwMode="auto">
          <a:xfrm>
            <a:off x="2935288" y="2514600"/>
            <a:ext cx="40005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AR</a:t>
            </a:r>
          </a:p>
        </p:txBody>
      </p:sp>
      <p:sp>
        <p:nvSpPr>
          <p:cNvPr id="5150" name="Rectangle 29"/>
          <p:cNvSpPr>
            <a:spLocks noChangeArrowheads="1"/>
          </p:cNvSpPr>
          <p:nvPr/>
        </p:nvSpPr>
        <p:spPr bwMode="auto">
          <a:xfrm>
            <a:off x="3206750" y="2514600"/>
            <a:ext cx="331788"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latin typeface="Symbol" pitchFamily="18" charset="2"/>
                <a:ea typeface="굴림" pitchFamily="50" charset="-127"/>
              </a:rPr>
              <a:t></a:t>
            </a:r>
          </a:p>
        </p:txBody>
      </p:sp>
      <p:sp>
        <p:nvSpPr>
          <p:cNvPr id="5151" name="Rectangle 30"/>
          <p:cNvSpPr>
            <a:spLocks noChangeArrowheads="1"/>
          </p:cNvSpPr>
          <p:nvPr/>
        </p:nvSpPr>
        <p:spPr bwMode="auto">
          <a:xfrm>
            <a:off x="3414713" y="2514600"/>
            <a:ext cx="78105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IR(0-11),</a:t>
            </a:r>
          </a:p>
        </p:txBody>
      </p:sp>
      <p:sp>
        <p:nvSpPr>
          <p:cNvPr id="5152" name="Rectangle 31"/>
          <p:cNvSpPr>
            <a:spLocks noChangeArrowheads="1"/>
          </p:cNvSpPr>
          <p:nvPr/>
        </p:nvSpPr>
        <p:spPr bwMode="auto">
          <a:xfrm>
            <a:off x="4176713" y="2514600"/>
            <a:ext cx="22383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a:t>
            </a:r>
          </a:p>
        </p:txBody>
      </p:sp>
      <p:sp>
        <p:nvSpPr>
          <p:cNvPr id="5153" name="Rectangle 32"/>
          <p:cNvSpPr>
            <a:spLocks noChangeArrowheads="1"/>
          </p:cNvSpPr>
          <p:nvPr/>
        </p:nvSpPr>
        <p:spPr bwMode="auto">
          <a:xfrm>
            <a:off x="4259263" y="2505075"/>
            <a:ext cx="33178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latin typeface="Symbol" pitchFamily="18" charset="2"/>
                <a:ea typeface="굴림" pitchFamily="50" charset="-127"/>
              </a:rPr>
              <a:t></a:t>
            </a:r>
          </a:p>
        </p:txBody>
      </p:sp>
      <p:sp>
        <p:nvSpPr>
          <p:cNvPr id="5154" name="Rectangle 33"/>
          <p:cNvSpPr>
            <a:spLocks noChangeArrowheads="1"/>
          </p:cNvSpPr>
          <p:nvPr/>
        </p:nvSpPr>
        <p:spPr bwMode="auto">
          <a:xfrm>
            <a:off x="4460875" y="2514600"/>
            <a:ext cx="60325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IR(15)</a:t>
            </a:r>
          </a:p>
        </p:txBody>
      </p:sp>
      <p:sp>
        <p:nvSpPr>
          <p:cNvPr id="5155" name="Rectangle 34"/>
          <p:cNvSpPr>
            <a:spLocks noChangeArrowheads="1"/>
          </p:cNvSpPr>
          <p:nvPr/>
        </p:nvSpPr>
        <p:spPr bwMode="auto">
          <a:xfrm>
            <a:off x="2800350" y="2352675"/>
            <a:ext cx="22479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Decode Opcode in IR(12-14),</a:t>
            </a:r>
          </a:p>
        </p:txBody>
      </p:sp>
      <p:sp>
        <p:nvSpPr>
          <p:cNvPr id="5156" name="Rectangle 35"/>
          <p:cNvSpPr>
            <a:spLocks noChangeArrowheads="1"/>
          </p:cNvSpPr>
          <p:nvPr/>
        </p:nvSpPr>
        <p:spPr bwMode="auto">
          <a:xfrm>
            <a:off x="2752725" y="2355850"/>
            <a:ext cx="2557463" cy="382588"/>
          </a:xfrm>
          <a:prstGeom prst="rect">
            <a:avLst/>
          </a:prstGeom>
          <a:noFill/>
          <a:ln w="25400">
            <a:solidFill>
              <a:srgbClr val="000000"/>
            </a:solidFill>
            <a:miter lim="800000"/>
            <a:headEnd/>
            <a:tailEnd/>
          </a:ln>
        </p:spPr>
        <p:txBody>
          <a:bodyPr wrap="none" anchor="ctr"/>
          <a:lstStyle/>
          <a:p>
            <a:endParaRPr lang="en-US"/>
          </a:p>
        </p:txBody>
      </p:sp>
      <p:sp>
        <p:nvSpPr>
          <p:cNvPr id="5157" name="Arc 36"/>
          <p:cNvSpPr>
            <a:spLocks/>
          </p:cNvSpPr>
          <p:nvPr/>
        </p:nvSpPr>
        <p:spPr bwMode="auto">
          <a:xfrm>
            <a:off x="3954463" y="2244725"/>
            <a:ext cx="93662" cy="96838"/>
          </a:xfrm>
          <a:custGeom>
            <a:avLst/>
            <a:gdLst>
              <a:gd name="T0" fmla="*/ 0 w 17255"/>
              <a:gd name="T1" fmla="*/ 8294 h 21600"/>
              <a:gd name="T2" fmla="*/ 93662 w 17255"/>
              <a:gd name="T3" fmla="*/ 7828 h 21600"/>
              <a:gd name="T4" fmla="*/ 47474 w 17255"/>
              <a:gd name="T5" fmla="*/ 96838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5158" name="Line 37"/>
          <p:cNvSpPr>
            <a:spLocks noChangeShapeType="1"/>
          </p:cNvSpPr>
          <p:nvPr/>
        </p:nvSpPr>
        <p:spPr bwMode="auto">
          <a:xfrm>
            <a:off x="4000500" y="2133600"/>
            <a:ext cx="0" cy="120650"/>
          </a:xfrm>
          <a:prstGeom prst="line">
            <a:avLst/>
          </a:prstGeom>
          <a:noFill/>
          <a:ln w="25400">
            <a:solidFill>
              <a:srgbClr val="000000"/>
            </a:solidFill>
            <a:round/>
            <a:headEnd/>
            <a:tailEnd/>
          </a:ln>
        </p:spPr>
        <p:txBody>
          <a:bodyPr wrap="none" anchor="ctr"/>
          <a:lstStyle/>
          <a:p>
            <a:endParaRPr lang="en-US"/>
          </a:p>
        </p:txBody>
      </p:sp>
      <p:sp>
        <p:nvSpPr>
          <p:cNvPr id="5159" name="Rectangle 38"/>
          <p:cNvSpPr>
            <a:spLocks noChangeArrowheads="1"/>
          </p:cNvSpPr>
          <p:nvPr/>
        </p:nvSpPr>
        <p:spPr bwMode="auto">
          <a:xfrm>
            <a:off x="5235575" y="2171700"/>
            <a:ext cx="35877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T2</a:t>
            </a:r>
          </a:p>
        </p:txBody>
      </p:sp>
      <p:sp>
        <p:nvSpPr>
          <p:cNvPr id="5160" name="Arc 39"/>
          <p:cNvSpPr>
            <a:spLocks/>
          </p:cNvSpPr>
          <p:nvPr/>
        </p:nvSpPr>
        <p:spPr bwMode="auto">
          <a:xfrm>
            <a:off x="3967163" y="2932113"/>
            <a:ext cx="93662" cy="96837"/>
          </a:xfrm>
          <a:custGeom>
            <a:avLst/>
            <a:gdLst>
              <a:gd name="T0" fmla="*/ 0 w 17255"/>
              <a:gd name="T1" fmla="*/ 8294 h 21600"/>
              <a:gd name="T2" fmla="*/ 93662 w 17255"/>
              <a:gd name="T3" fmla="*/ 7828 h 21600"/>
              <a:gd name="T4" fmla="*/ 47474 w 17255"/>
              <a:gd name="T5" fmla="*/ 96837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5161" name="Line 40"/>
          <p:cNvSpPr>
            <a:spLocks noChangeShapeType="1"/>
          </p:cNvSpPr>
          <p:nvPr/>
        </p:nvSpPr>
        <p:spPr bwMode="auto">
          <a:xfrm>
            <a:off x="4013200" y="2749550"/>
            <a:ext cx="0" cy="212725"/>
          </a:xfrm>
          <a:prstGeom prst="line">
            <a:avLst/>
          </a:prstGeom>
          <a:noFill/>
          <a:ln w="25400">
            <a:solidFill>
              <a:srgbClr val="000000"/>
            </a:solidFill>
            <a:round/>
            <a:headEnd/>
            <a:tailEnd/>
          </a:ln>
        </p:spPr>
        <p:txBody>
          <a:bodyPr wrap="none" anchor="ctr"/>
          <a:lstStyle/>
          <a:p>
            <a:endParaRPr lang="en-US"/>
          </a:p>
        </p:txBody>
      </p:sp>
      <p:grpSp>
        <p:nvGrpSpPr>
          <p:cNvPr id="2" name="Group 41"/>
          <p:cNvGrpSpPr>
            <a:grpSpLocks/>
          </p:cNvGrpSpPr>
          <p:nvPr/>
        </p:nvGrpSpPr>
        <p:grpSpPr bwMode="auto">
          <a:xfrm>
            <a:off x="3730625" y="3006725"/>
            <a:ext cx="515938" cy="420688"/>
            <a:chOff x="1696" y="3024"/>
            <a:chExt cx="376" cy="368"/>
          </a:xfrm>
        </p:grpSpPr>
        <p:sp>
          <p:nvSpPr>
            <p:cNvPr id="5242" name="Line 42"/>
            <p:cNvSpPr>
              <a:spLocks noChangeShapeType="1"/>
            </p:cNvSpPr>
            <p:nvPr/>
          </p:nvSpPr>
          <p:spPr bwMode="auto">
            <a:xfrm flipH="1">
              <a:off x="1696" y="3024"/>
              <a:ext cx="208" cy="168"/>
            </a:xfrm>
            <a:prstGeom prst="line">
              <a:avLst/>
            </a:prstGeom>
            <a:noFill/>
            <a:ln w="25400">
              <a:solidFill>
                <a:srgbClr val="000000"/>
              </a:solidFill>
              <a:round/>
              <a:headEnd/>
              <a:tailEnd/>
            </a:ln>
          </p:spPr>
          <p:txBody>
            <a:bodyPr wrap="none" anchor="ctr"/>
            <a:lstStyle/>
            <a:p>
              <a:endParaRPr lang="en-US"/>
            </a:p>
          </p:txBody>
        </p:sp>
        <p:sp>
          <p:nvSpPr>
            <p:cNvPr id="5243" name="Line 43"/>
            <p:cNvSpPr>
              <a:spLocks noChangeShapeType="1"/>
            </p:cNvSpPr>
            <p:nvPr/>
          </p:nvSpPr>
          <p:spPr bwMode="auto">
            <a:xfrm>
              <a:off x="1896" y="3024"/>
              <a:ext cx="176" cy="168"/>
            </a:xfrm>
            <a:prstGeom prst="line">
              <a:avLst/>
            </a:prstGeom>
            <a:noFill/>
            <a:ln w="25400">
              <a:solidFill>
                <a:srgbClr val="000000"/>
              </a:solidFill>
              <a:round/>
              <a:headEnd/>
              <a:tailEnd/>
            </a:ln>
          </p:spPr>
          <p:txBody>
            <a:bodyPr wrap="none" anchor="ctr"/>
            <a:lstStyle/>
            <a:p>
              <a:endParaRPr lang="en-US"/>
            </a:p>
          </p:txBody>
        </p:sp>
        <p:sp>
          <p:nvSpPr>
            <p:cNvPr id="5244" name="Line 44"/>
            <p:cNvSpPr>
              <a:spLocks noChangeShapeType="1"/>
            </p:cNvSpPr>
            <p:nvPr/>
          </p:nvSpPr>
          <p:spPr bwMode="auto">
            <a:xfrm flipH="1" flipV="1">
              <a:off x="1696" y="3184"/>
              <a:ext cx="208" cy="208"/>
            </a:xfrm>
            <a:prstGeom prst="line">
              <a:avLst/>
            </a:prstGeom>
            <a:noFill/>
            <a:ln w="25400">
              <a:solidFill>
                <a:srgbClr val="000000"/>
              </a:solidFill>
              <a:round/>
              <a:headEnd/>
              <a:tailEnd/>
            </a:ln>
          </p:spPr>
          <p:txBody>
            <a:bodyPr wrap="none" anchor="ctr"/>
            <a:lstStyle/>
            <a:p>
              <a:endParaRPr lang="en-US"/>
            </a:p>
          </p:txBody>
        </p:sp>
        <p:sp>
          <p:nvSpPr>
            <p:cNvPr id="5245" name="Line 45"/>
            <p:cNvSpPr>
              <a:spLocks noChangeShapeType="1"/>
            </p:cNvSpPr>
            <p:nvPr/>
          </p:nvSpPr>
          <p:spPr bwMode="auto">
            <a:xfrm flipV="1">
              <a:off x="1896" y="3184"/>
              <a:ext cx="176" cy="208"/>
            </a:xfrm>
            <a:prstGeom prst="line">
              <a:avLst/>
            </a:prstGeom>
            <a:noFill/>
            <a:ln w="25400">
              <a:solidFill>
                <a:srgbClr val="000000"/>
              </a:solidFill>
              <a:round/>
              <a:headEnd/>
              <a:tailEnd/>
            </a:ln>
          </p:spPr>
          <p:txBody>
            <a:bodyPr wrap="none" anchor="ctr"/>
            <a:lstStyle/>
            <a:p>
              <a:endParaRPr lang="en-US"/>
            </a:p>
          </p:txBody>
        </p:sp>
      </p:grpSp>
      <p:sp>
        <p:nvSpPr>
          <p:cNvPr id="5163" name="Rectangle 46"/>
          <p:cNvSpPr>
            <a:spLocks noChangeArrowheads="1"/>
          </p:cNvSpPr>
          <p:nvPr/>
        </p:nvSpPr>
        <p:spPr bwMode="auto">
          <a:xfrm>
            <a:off x="3797300" y="3100388"/>
            <a:ext cx="37465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D7</a:t>
            </a:r>
          </a:p>
        </p:txBody>
      </p:sp>
      <p:sp>
        <p:nvSpPr>
          <p:cNvPr id="5164" name="Line 47"/>
          <p:cNvSpPr>
            <a:spLocks noChangeShapeType="1"/>
          </p:cNvSpPr>
          <p:nvPr/>
        </p:nvSpPr>
        <p:spPr bwMode="auto">
          <a:xfrm flipV="1">
            <a:off x="4252913" y="3205163"/>
            <a:ext cx="1746250" cy="4762"/>
          </a:xfrm>
          <a:prstGeom prst="line">
            <a:avLst/>
          </a:prstGeom>
          <a:noFill/>
          <a:ln w="25400">
            <a:solidFill>
              <a:srgbClr val="000000"/>
            </a:solidFill>
            <a:round/>
            <a:headEnd/>
            <a:tailEnd/>
          </a:ln>
        </p:spPr>
        <p:txBody>
          <a:bodyPr wrap="none" anchor="ctr"/>
          <a:lstStyle/>
          <a:p>
            <a:endParaRPr lang="en-US"/>
          </a:p>
        </p:txBody>
      </p:sp>
      <p:sp>
        <p:nvSpPr>
          <p:cNvPr id="5165" name="Line 48"/>
          <p:cNvSpPr>
            <a:spLocks noChangeShapeType="1"/>
          </p:cNvSpPr>
          <p:nvPr/>
        </p:nvSpPr>
        <p:spPr bwMode="auto">
          <a:xfrm>
            <a:off x="3035300" y="3209925"/>
            <a:ext cx="701675" cy="3175"/>
          </a:xfrm>
          <a:prstGeom prst="line">
            <a:avLst/>
          </a:prstGeom>
          <a:noFill/>
          <a:ln w="25400">
            <a:solidFill>
              <a:srgbClr val="000000"/>
            </a:solidFill>
            <a:round/>
            <a:headEnd/>
            <a:tailEnd/>
          </a:ln>
        </p:spPr>
        <p:txBody>
          <a:bodyPr wrap="none" anchor="ctr"/>
          <a:lstStyle/>
          <a:p>
            <a:endParaRPr lang="en-US"/>
          </a:p>
        </p:txBody>
      </p:sp>
      <p:sp>
        <p:nvSpPr>
          <p:cNvPr id="5166" name="Rectangle 49"/>
          <p:cNvSpPr>
            <a:spLocks noChangeArrowheads="1"/>
          </p:cNvSpPr>
          <p:nvPr/>
        </p:nvSpPr>
        <p:spPr bwMode="auto">
          <a:xfrm>
            <a:off x="4262438" y="2979738"/>
            <a:ext cx="185737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 0 (Memory-reference)</a:t>
            </a:r>
          </a:p>
        </p:txBody>
      </p:sp>
      <p:sp>
        <p:nvSpPr>
          <p:cNvPr id="5167" name="Rectangle 50"/>
          <p:cNvSpPr>
            <a:spLocks noChangeArrowheads="1"/>
          </p:cNvSpPr>
          <p:nvPr/>
        </p:nvSpPr>
        <p:spPr bwMode="auto">
          <a:xfrm>
            <a:off x="2098675" y="2979738"/>
            <a:ext cx="159226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(Register or I/O) = 1</a:t>
            </a:r>
          </a:p>
        </p:txBody>
      </p:sp>
      <p:sp>
        <p:nvSpPr>
          <p:cNvPr id="5168" name="Line 51"/>
          <p:cNvSpPr>
            <a:spLocks noChangeShapeType="1"/>
          </p:cNvSpPr>
          <p:nvPr/>
        </p:nvSpPr>
        <p:spPr bwMode="auto">
          <a:xfrm flipH="1">
            <a:off x="5729288" y="3446463"/>
            <a:ext cx="306387" cy="223837"/>
          </a:xfrm>
          <a:prstGeom prst="line">
            <a:avLst/>
          </a:prstGeom>
          <a:noFill/>
          <a:ln w="25400">
            <a:solidFill>
              <a:srgbClr val="000000"/>
            </a:solidFill>
            <a:round/>
            <a:headEnd/>
            <a:tailEnd/>
          </a:ln>
        </p:spPr>
        <p:txBody>
          <a:bodyPr wrap="none" anchor="ctr"/>
          <a:lstStyle/>
          <a:p>
            <a:endParaRPr lang="en-US"/>
          </a:p>
        </p:txBody>
      </p:sp>
      <p:sp>
        <p:nvSpPr>
          <p:cNvPr id="5169" name="Line 52"/>
          <p:cNvSpPr>
            <a:spLocks noChangeShapeType="1"/>
          </p:cNvSpPr>
          <p:nvPr/>
        </p:nvSpPr>
        <p:spPr bwMode="auto">
          <a:xfrm>
            <a:off x="6024563" y="3446463"/>
            <a:ext cx="269875" cy="223837"/>
          </a:xfrm>
          <a:prstGeom prst="line">
            <a:avLst/>
          </a:prstGeom>
          <a:noFill/>
          <a:ln w="25400">
            <a:solidFill>
              <a:srgbClr val="000000"/>
            </a:solidFill>
            <a:round/>
            <a:headEnd/>
            <a:tailEnd/>
          </a:ln>
        </p:spPr>
        <p:txBody>
          <a:bodyPr wrap="none" anchor="ctr"/>
          <a:lstStyle/>
          <a:p>
            <a:endParaRPr lang="en-US"/>
          </a:p>
        </p:txBody>
      </p:sp>
      <p:sp>
        <p:nvSpPr>
          <p:cNvPr id="5170" name="Line 53"/>
          <p:cNvSpPr>
            <a:spLocks noChangeShapeType="1"/>
          </p:cNvSpPr>
          <p:nvPr/>
        </p:nvSpPr>
        <p:spPr bwMode="auto">
          <a:xfrm flipH="1" flipV="1">
            <a:off x="5729288" y="3659188"/>
            <a:ext cx="306387" cy="254000"/>
          </a:xfrm>
          <a:prstGeom prst="line">
            <a:avLst/>
          </a:prstGeom>
          <a:noFill/>
          <a:ln w="25400">
            <a:solidFill>
              <a:srgbClr val="000000"/>
            </a:solidFill>
            <a:round/>
            <a:headEnd/>
            <a:tailEnd/>
          </a:ln>
        </p:spPr>
        <p:txBody>
          <a:bodyPr wrap="none" anchor="ctr"/>
          <a:lstStyle/>
          <a:p>
            <a:endParaRPr lang="en-US"/>
          </a:p>
        </p:txBody>
      </p:sp>
      <p:sp>
        <p:nvSpPr>
          <p:cNvPr id="5171" name="Line 54"/>
          <p:cNvSpPr>
            <a:spLocks noChangeShapeType="1"/>
          </p:cNvSpPr>
          <p:nvPr/>
        </p:nvSpPr>
        <p:spPr bwMode="auto">
          <a:xfrm flipV="1">
            <a:off x="6024563" y="3659188"/>
            <a:ext cx="269875" cy="254000"/>
          </a:xfrm>
          <a:prstGeom prst="line">
            <a:avLst/>
          </a:prstGeom>
          <a:noFill/>
          <a:ln w="25400">
            <a:solidFill>
              <a:srgbClr val="000000"/>
            </a:solidFill>
            <a:round/>
            <a:headEnd/>
            <a:tailEnd/>
          </a:ln>
        </p:spPr>
        <p:txBody>
          <a:bodyPr wrap="none" anchor="ctr"/>
          <a:lstStyle/>
          <a:p>
            <a:endParaRPr lang="en-US"/>
          </a:p>
        </p:txBody>
      </p:sp>
      <p:sp>
        <p:nvSpPr>
          <p:cNvPr id="5172" name="Rectangle 55"/>
          <p:cNvSpPr>
            <a:spLocks noChangeArrowheads="1"/>
          </p:cNvSpPr>
          <p:nvPr/>
        </p:nvSpPr>
        <p:spPr bwMode="auto">
          <a:xfrm>
            <a:off x="5880100" y="3571875"/>
            <a:ext cx="223838"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a:t>
            </a:r>
          </a:p>
        </p:txBody>
      </p:sp>
      <p:sp>
        <p:nvSpPr>
          <p:cNvPr id="5173" name="Line 56"/>
          <p:cNvSpPr>
            <a:spLocks noChangeShapeType="1"/>
          </p:cNvSpPr>
          <p:nvPr/>
        </p:nvSpPr>
        <p:spPr bwMode="auto">
          <a:xfrm flipH="1">
            <a:off x="2727325" y="3446463"/>
            <a:ext cx="320675" cy="223837"/>
          </a:xfrm>
          <a:prstGeom prst="line">
            <a:avLst/>
          </a:prstGeom>
          <a:noFill/>
          <a:ln w="25400">
            <a:solidFill>
              <a:srgbClr val="000000"/>
            </a:solidFill>
            <a:round/>
            <a:headEnd/>
            <a:tailEnd/>
          </a:ln>
        </p:spPr>
        <p:txBody>
          <a:bodyPr wrap="none" anchor="ctr"/>
          <a:lstStyle/>
          <a:p>
            <a:endParaRPr lang="en-US"/>
          </a:p>
        </p:txBody>
      </p:sp>
      <p:sp>
        <p:nvSpPr>
          <p:cNvPr id="5174" name="Line 57"/>
          <p:cNvSpPr>
            <a:spLocks noChangeShapeType="1"/>
          </p:cNvSpPr>
          <p:nvPr/>
        </p:nvSpPr>
        <p:spPr bwMode="auto">
          <a:xfrm>
            <a:off x="3035300" y="3446463"/>
            <a:ext cx="258763" cy="223837"/>
          </a:xfrm>
          <a:prstGeom prst="line">
            <a:avLst/>
          </a:prstGeom>
          <a:noFill/>
          <a:ln w="25400">
            <a:solidFill>
              <a:srgbClr val="000000"/>
            </a:solidFill>
            <a:round/>
            <a:headEnd/>
            <a:tailEnd/>
          </a:ln>
        </p:spPr>
        <p:txBody>
          <a:bodyPr wrap="none" anchor="ctr"/>
          <a:lstStyle/>
          <a:p>
            <a:endParaRPr lang="en-US"/>
          </a:p>
        </p:txBody>
      </p:sp>
      <p:sp>
        <p:nvSpPr>
          <p:cNvPr id="5175" name="Line 58"/>
          <p:cNvSpPr>
            <a:spLocks noChangeShapeType="1"/>
          </p:cNvSpPr>
          <p:nvPr/>
        </p:nvSpPr>
        <p:spPr bwMode="auto">
          <a:xfrm flipH="1" flipV="1">
            <a:off x="2727325" y="3659188"/>
            <a:ext cx="320675" cy="254000"/>
          </a:xfrm>
          <a:prstGeom prst="line">
            <a:avLst/>
          </a:prstGeom>
          <a:noFill/>
          <a:ln w="25400">
            <a:solidFill>
              <a:srgbClr val="000000"/>
            </a:solidFill>
            <a:round/>
            <a:headEnd/>
            <a:tailEnd/>
          </a:ln>
        </p:spPr>
        <p:txBody>
          <a:bodyPr wrap="none" anchor="ctr"/>
          <a:lstStyle/>
          <a:p>
            <a:endParaRPr lang="en-US"/>
          </a:p>
        </p:txBody>
      </p:sp>
      <p:sp>
        <p:nvSpPr>
          <p:cNvPr id="5176" name="Line 59"/>
          <p:cNvSpPr>
            <a:spLocks noChangeShapeType="1"/>
          </p:cNvSpPr>
          <p:nvPr/>
        </p:nvSpPr>
        <p:spPr bwMode="auto">
          <a:xfrm flipV="1">
            <a:off x="3035300" y="3659188"/>
            <a:ext cx="258763" cy="254000"/>
          </a:xfrm>
          <a:prstGeom prst="line">
            <a:avLst/>
          </a:prstGeom>
          <a:noFill/>
          <a:ln w="25400">
            <a:solidFill>
              <a:srgbClr val="000000"/>
            </a:solidFill>
            <a:round/>
            <a:headEnd/>
            <a:tailEnd/>
          </a:ln>
        </p:spPr>
        <p:txBody>
          <a:bodyPr wrap="none" anchor="ctr"/>
          <a:lstStyle/>
          <a:p>
            <a:endParaRPr lang="en-US"/>
          </a:p>
        </p:txBody>
      </p:sp>
      <p:sp>
        <p:nvSpPr>
          <p:cNvPr id="5177" name="Rectangle 60"/>
          <p:cNvSpPr>
            <a:spLocks noChangeArrowheads="1"/>
          </p:cNvSpPr>
          <p:nvPr/>
        </p:nvSpPr>
        <p:spPr bwMode="auto">
          <a:xfrm>
            <a:off x="2905125" y="3575050"/>
            <a:ext cx="223838"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a:t>
            </a:r>
          </a:p>
        </p:txBody>
      </p:sp>
      <p:sp>
        <p:nvSpPr>
          <p:cNvPr id="5178" name="Rectangle 61"/>
          <p:cNvSpPr>
            <a:spLocks noChangeArrowheads="1"/>
          </p:cNvSpPr>
          <p:nvPr/>
        </p:nvSpPr>
        <p:spPr bwMode="auto">
          <a:xfrm>
            <a:off x="3562350" y="4071938"/>
            <a:ext cx="763588"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Execute</a:t>
            </a:r>
          </a:p>
          <a:p>
            <a:pPr defTabSz="762000" eaLnBrk="1">
              <a:lnSpc>
                <a:spcPct val="90000"/>
              </a:lnSpc>
            </a:pPr>
            <a:endParaRPr kumimoji="1" lang="en-US" altLang="ko-KR" sz="1200" b="1">
              <a:solidFill>
                <a:srgbClr val="000000"/>
              </a:solidFill>
              <a:ea typeface="굴림" pitchFamily="50" charset="-127"/>
            </a:endParaRPr>
          </a:p>
        </p:txBody>
      </p:sp>
      <p:sp>
        <p:nvSpPr>
          <p:cNvPr id="5179" name="Rectangle 62"/>
          <p:cNvSpPr>
            <a:spLocks noChangeArrowheads="1"/>
          </p:cNvSpPr>
          <p:nvPr/>
        </p:nvSpPr>
        <p:spPr bwMode="auto">
          <a:xfrm>
            <a:off x="3168650" y="4211638"/>
            <a:ext cx="1471613"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register-reference</a:t>
            </a:r>
          </a:p>
          <a:p>
            <a:pPr defTabSz="762000" eaLnBrk="1">
              <a:lnSpc>
                <a:spcPct val="90000"/>
              </a:lnSpc>
            </a:pPr>
            <a:endParaRPr kumimoji="1" lang="en-US" altLang="ko-KR" sz="1200" b="1">
              <a:solidFill>
                <a:srgbClr val="000000"/>
              </a:solidFill>
              <a:ea typeface="굴림" pitchFamily="50" charset="-127"/>
            </a:endParaRPr>
          </a:p>
        </p:txBody>
      </p:sp>
      <p:sp>
        <p:nvSpPr>
          <p:cNvPr id="5180" name="Rectangle 63"/>
          <p:cNvSpPr>
            <a:spLocks noChangeArrowheads="1"/>
          </p:cNvSpPr>
          <p:nvPr/>
        </p:nvSpPr>
        <p:spPr bwMode="auto">
          <a:xfrm>
            <a:off x="3463925" y="4354513"/>
            <a:ext cx="969963"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instruction</a:t>
            </a:r>
          </a:p>
          <a:p>
            <a:pPr defTabSz="762000" eaLnBrk="1">
              <a:lnSpc>
                <a:spcPct val="90000"/>
              </a:lnSpc>
            </a:pPr>
            <a:endParaRPr kumimoji="1" lang="en-US" altLang="ko-KR" sz="1200" b="1">
              <a:solidFill>
                <a:srgbClr val="000000"/>
              </a:solidFill>
              <a:ea typeface="굴림" pitchFamily="50" charset="-127"/>
            </a:endParaRPr>
          </a:p>
        </p:txBody>
      </p:sp>
      <p:sp>
        <p:nvSpPr>
          <p:cNvPr id="5181" name="Rectangle 64"/>
          <p:cNvSpPr>
            <a:spLocks noChangeArrowheads="1"/>
          </p:cNvSpPr>
          <p:nvPr/>
        </p:nvSpPr>
        <p:spPr bwMode="auto">
          <a:xfrm>
            <a:off x="3549650" y="4525963"/>
            <a:ext cx="392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SC</a:t>
            </a:r>
          </a:p>
        </p:txBody>
      </p:sp>
      <p:sp>
        <p:nvSpPr>
          <p:cNvPr id="5182" name="Rectangle 65"/>
          <p:cNvSpPr>
            <a:spLocks noChangeArrowheads="1"/>
          </p:cNvSpPr>
          <p:nvPr/>
        </p:nvSpPr>
        <p:spPr bwMode="auto">
          <a:xfrm>
            <a:off x="3841750" y="4525963"/>
            <a:ext cx="331788"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latin typeface="Symbol" pitchFamily="18" charset="2"/>
                <a:ea typeface="굴림" pitchFamily="50" charset="-127"/>
              </a:rPr>
              <a:t></a:t>
            </a:r>
          </a:p>
        </p:txBody>
      </p:sp>
      <p:sp>
        <p:nvSpPr>
          <p:cNvPr id="5183" name="Rectangle 66"/>
          <p:cNvSpPr>
            <a:spLocks noChangeArrowheads="1"/>
          </p:cNvSpPr>
          <p:nvPr/>
        </p:nvSpPr>
        <p:spPr bwMode="auto">
          <a:xfrm>
            <a:off x="4116388" y="4525963"/>
            <a:ext cx="265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0</a:t>
            </a:r>
          </a:p>
        </p:txBody>
      </p:sp>
      <p:sp>
        <p:nvSpPr>
          <p:cNvPr id="5184" name="Rectangle 67"/>
          <p:cNvSpPr>
            <a:spLocks noChangeArrowheads="1"/>
          </p:cNvSpPr>
          <p:nvPr/>
        </p:nvSpPr>
        <p:spPr bwMode="auto">
          <a:xfrm>
            <a:off x="2038350" y="4071938"/>
            <a:ext cx="763588"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Execute</a:t>
            </a:r>
          </a:p>
          <a:p>
            <a:pPr defTabSz="762000" eaLnBrk="1">
              <a:lnSpc>
                <a:spcPct val="90000"/>
              </a:lnSpc>
            </a:pPr>
            <a:endParaRPr kumimoji="1" lang="en-US" altLang="ko-KR" sz="1200" b="1">
              <a:solidFill>
                <a:srgbClr val="000000"/>
              </a:solidFill>
              <a:ea typeface="굴림" pitchFamily="50" charset="-127"/>
            </a:endParaRPr>
          </a:p>
        </p:txBody>
      </p:sp>
      <p:sp>
        <p:nvSpPr>
          <p:cNvPr id="5185" name="Rectangle 68"/>
          <p:cNvSpPr>
            <a:spLocks noChangeArrowheads="1"/>
          </p:cNvSpPr>
          <p:nvPr/>
        </p:nvSpPr>
        <p:spPr bwMode="auto">
          <a:xfrm>
            <a:off x="1878013" y="4211638"/>
            <a:ext cx="1082675"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input-output</a:t>
            </a:r>
          </a:p>
          <a:p>
            <a:pPr defTabSz="762000" eaLnBrk="1">
              <a:lnSpc>
                <a:spcPct val="90000"/>
              </a:lnSpc>
            </a:pPr>
            <a:endParaRPr kumimoji="1" lang="en-US" altLang="ko-KR" sz="1200" b="1">
              <a:solidFill>
                <a:srgbClr val="000000"/>
              </a:solidFill>
              <a:ea typeface="굴림" pitchFamily="50" charset="-127"/>
            </a:endParaRPr>
          </a:p>
        </p:txBody>
      </p:sp>
      <p:sp>
        <p:nvSpPr>
          <p:cNvPr id="5186" name="Rectangle 69"/>
          <p:cNvSpPr>
            <a:spLocks noChangeArrowheads="1"/>
          </p:cNvSpPr>
          <p:nvPr/>
        </p:nvSpPr>
        <p:spPr bwMode="auto">
          <a:xfrm>
            <a:off x="1939925" y="4354513"/>
            <a:ext cx="969963"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instruction</a:t>
            </a:r>
          </a:p>
          <a:p>
            <a:pPr defTabSz="762000" eaLnBrk="1">
              <a:lnSpc>
                <a:spcPct val="90000"/>
              </a:lnSpc>
            </a:pPr>
            <a:endParaRPr kumimoji="1" lang="en-US" altLang="ko-KR" sz="1200" b="1">
              <a:solidFill>
                <a:srgbClr val="000000"/>
              </a:solidFill>
              <a:ea typeface="굴림" pitchFamily="50" charset="-127"/>
            </a:endParaRPr>
          </a:p>
        </p:txBody>
      </p:sp>
      <p:sp>
        <p:nvSpPr>
          <p:cNvPr id="5187" name="Rectangle 70"/>
          <p:cNvSpPr>
            <a:spLocks noChangeArrowheads="1"/>
          </p:cNvSpPr>
          <p:nvPr/>
        </p:nvSpPr>
        <p:spPr bwMode="auto">
          <a:xfrm>
            <a:off x="2024063" y="4525963"/>
            <a:ext cx="392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SC</a:t>
            </a:r>
          </a:p>
        </p:txBody>
      </p:sp>
      <p:sp>
        <p:nvSpPr>
          <p:cNvPr id="5188" name="Rectangle 71"/>
          <p:cNvSpPr>
            <a:spLocks noChangeArrowheads="1"/>
          </p:cNvSpPr>
          <p:nvPr/>
        </p:nvSpPr>
        <p:spPr bwMode="auto">
          <a:xfrm>
            <a:off x="2303463" y="4525963"/>
            <a:ext cx="33178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latin typeface="Symbol" pitchFamily="18" charset="2"/>
                <a:ea typeface="굴림" pitchFamily="50" charset="-127"/>
              </a:rPr>
              <a:t></a:t>
            </a:r>
          </a:p>
        </p:txBody>
      </p:sp>
      <p:sp>
        <p:nvSpPr>
          <p:cNvPr id="5189" name="Rectangle 72"/>
          <p:cNvSpPr>
            <a:spLocks noChangeArrowheads="1"/>
          </p:cNvSpPr>
          <p:nvPr/>
        </p:nvSpPr>
        <p:spPr bwMode="auto">
          <a:xfrm>
            <a:off x="2578100" y="4525963"/>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0</a:t>
            </a:r>
          </a:p>
        </p:txBody>
      </p:sp>
      <p:sp>
        <p:nvSpPr>
          <p:cNvPr id="5190" name="Rectangle 73"/>
          <p:cNvSpPr>
            <a:spLocks noChangeArrowheads="1"/>
          </p:cNvSpPr>
          <p:nvPr/>
        </p:nvSpPr>
        <p:spPr bwMode="auto">
          <a:xfrm>
            <a:off x="5334000" y="4071938"/>
            <a:ext cx="62865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M[AR]</a:t>
            </a:r>
          </a:p>
        </p:txBody>
      </p:sp>
      <p:sp>
        <p:nvSpPr>
          <p:cNvPr id="5191" name="Rectangle 74"/>
          <p:cNvSpPr>
            <a:spLocks noChangeArrowheads="1"/>
          </p:cNvSpPr>
          <p:nvPr/>
        </p:nvSpPr>
        <p:spPr bwMode="auto">
          <a:xfrm>
            <a:off x="5141913" y="4071938"/>
            <a:ext cx="33178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latin typeface="Symbol" pitchFamily="18" charset="2"/>
                <a:ea typeface="굴림" pitchFamily="50" charset="-127"/>
              </a:rPr>
              <a:t></a:t>
            </a:r>
          </a:p>
        </p:txBody>
      </p:sp>
      <p:sp>
        <p:nvSpPr>
          <p:cNvPr id="5192" name="Rectangle 75"/>
          <p:cNvSpPr>
            <a:spLocks noChangeArrowheads="1"/>
          </p:cNvSpPr>
          <p:nvPr/>
        </p:nvSpPr>
        <p:spPr bwMode="auto">
          <a:xfrm>
            <a:off x="4878388" y="4071938"/>
            <a:ext cx="40005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AR</a:t>
            </a:r>
          </a:p>
        </p:txBody>
      </p:sp>
      <p:sp>
        <p:nvSpPr>
          <p:cNvPr id="5193" name="Rectangle 76"/>
          <p:cNvSpPr>
            <a:spLocks noChangeArrowheads="1"/>
          </p:cNvSpPr>
          <p:nvPr/>
        </p:nvSpPr>
        <p:spPr bwMode="auto">
          <a:xfrm>
            <a:off x="6199188" y="4062413"/>
            <a:ext cx="75882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Nothing</a:t>
            </a:r>
          </a:p>
        </p:txBody>
      </p:sp>
      <p:sp>
        <p:nvSpPr>
          <p:cNvPr id="5194" name="Arc 77"/>
          <p:cNvSpPr>
            <a:spLocks/>
          </p:cNvSpPr>
          <p:nvPr/>
        </p:nvSpPr>
        <p:spPr bwMode="auto">
          <a:xfrm>
            <a:off x="2982913" y="3381375"/>
            <a:ext cx="93662" cy="96838"/>
          </a:xfrm>
          <a:custGeom>
            <a:avLst/>
            <a:gdLst>
              <a:gd name="T0" fmla="*/ 0 w 17255"/>
              <a:gd name="T1" fmla="*/ 8294 h 21600"/>
              <a:gd name="T2" fmla="*/ 93662 w 17255"/>
              <a:gd name="T3" fmla="*/ 7828 h 21600"/>
              <a:gd name="T4" fmla="*/ 47474 w 17255"/>
              <a:gd name="T5" fmla="*/ 96838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5195" name="Line 78"/>
          <p:cNvSpPr>
            <a:spLocks noChangeShapeType="1"/>
          </p:cNvSpPr>
          <p:nvPr/>
        </p:nvSpPr>
        <p:spPr bwMode="auto">
          <a:xfrm flipV="1">
            <a:off x="3035300" y="3224213"/>
            <a:ext cx="0" cy="171450"/>
          </a:xfrm>
          <a:prstGeom prst="line">
            <a:avLst/>
          </a:prstGeom>
          <a:noFill/>
          <a:ln w="25400">
            <a:solidFill>
              <a:srgbClr val="000000"/>
            </a:solidFill>
            <a:round/>
            <a:headEnd/>
            <a:tailEnd/>
          </a:ln>
        </p:spPr>
        <p:txBody>
          <a:bodyPr wrap="none" anchor="ctr"/>
          <a:lstStyle/>
          <a:p>
            <a:endParaRPr lang="en-US"/>
          </a:p>
        </p:txBody>
      </p:sp>
      <p:sp>
        <p:nvSpPr>
          <p:cNvPr id="5196" name="Arc 79"/>
          <p:cNvSpPr>
            <a:spLocks/>
          </p:cNvSpPr>
          <p:nvPr/>
        </p:nvSpPr>
        <p:spPr bwMode="auto">
          <a:xfrm>
            <a:off x="5972175" y="3357563"/>
            <a:ext cx="93663" cy="95250"/>
          </a:xfrm>
          <a:custGeom>
            <a:avLst/>
            <a:gdLst>
              <a:gd name="T0" fmla="*/ 0 w 17255"/>
              <a:gd name="T1" fmla="*/ 8158 h 21600"/>
              <a:gd name="T2" fmla="*/ 93663 w 17255"/>
              <a:gd name="T3" fmla="*/ 7699 h 21600"/>
              <a:gd name="T4" fmla="*/ 47475 w 17255"/>
              <a:gd name="T5" fmla="*/ 9525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5197" name="Line 80"/>
          <p:cNvSpPr>
            <a:spLocks noChangeShapeType="1"/>
          </p:cNvSpPr>
          <p:nvPr/>
        </p:nvSpPr>
        <p:spPr bwMode="auto">
          <a:xfrm flipV="1">
            <a:off x="6011863" y="3198813"/>
            <a:ext cx="0" cy="171450"/>
          </a:xfrm>
          <a:prstGeom prst="line">
            <a:avLst/>
          </a:prstGeom>
          <a:noFill/>
          <a:ln w="25400">
            <a:solidFill>
              <a:srgbClr val="000000"/>
            </a:solidFill>
            <a:round/>
            <a:headEnd/>
            <a:tailEnd/>
          </a:ln>
        </p:spPr>
        <p:txBody>
          <a:bodyPr wrap="none" anchor="ctr"/>
          <a:lstStyle/>
          <a:p>
            <a:endParaRPr lang="en-US"/>
          </a:p>
        </p:txBody>
      </p:sp>
      <p:sp>
        <p:nvSpPr>
          <p:cNvPr id="5198" name="Rectangle 81"/>
          <p:cNvSpPr>
            <a:spLocks noChangeArrowheads="1"/>
          </p:cNvSpPr>
          <p:nvPr/>
        </p:nvSpPr>
        <p:spPr bwMode="auto">
          <a:xfrm>
            <a:off x="1916113" y="4073525"/>
            <a:ext cx="1020762" cy="682625"/>
          </a:xfrm>
          <a:prstGeom prst="rect">
            <a:avLst/>
          </a:prstGeom>
          <a:noFill/>
          <a:ln w="25400">
            <a:solidFill>
              <a:srgbClr val="000000"/>
            </a:solidFill>
            <a:miter lim="800000"/>
            <a:headEnd/>
            <a:tailEnd/>
          </a:ln>
        </p:spPr>
        <p:txBody>
          <a:bodyPr wrap="none" anchor="ctr"/>
          <a:lstStyle/>
          <a:p>
            <a:endParaRPr lang="en-US"/>
          </a:p>
        </p:txBody>
      </p:sp>
      <p:sp>
        <p:nvSpPr>
          <p:cNvPr id="5199" name="Rectangle 82"/>
          <p:cNvSpPr>
            <a:spLocks noChangeArrowheads="1"/>
          </p:cNvSpPr>
          <p:nvPr/>
        </p:nvSpPr>
        <p:spPr bwMode="auto">
          <a:xfrm>
            <a:off x="3170238" y="4073525"/>
            <a:ext cx="1512887" cy="673100"/>
          </a:xfrm>
          <a:prstGeom prst="rect">
            <a:avLst/>
          </a:prstGeom>
          <a:noFill/>
          <a:ln w="25400">
            <a:solidFill>
              <a:srgbClr val="000000"/>
            </a:solidFill>
            <a:miter lim="800000"/>
            <a:headEnd/>
            <a:tailEnd/>
          </a:ln>
        </p:spPr>
        <p:txBody>
          <a:bodyPr wrap="none" anchor="ctr"/>
          <a:lstStyle/>
          <a:p>
            <a:endParaRPr lang="en-US"/>
          </a:p>
        </p:txBody>
      </p:sp>
      <p:sp>
        <p:nvSpPr>
          <p:cNvPr id="5200" name="Rectangle 83"/>
          <p:cNvSpPr>
            <a:spLocks noChangeArrowheads="1"/>
          </p:cNvSpPr>
          <p:nvPr/>
        </p:nvSpPr>
        <p:spPr bwMode="auto">
          <a:xfrm>
            <a:off x="4916488" y="4073525"/>
            <a:ext cx="1020762" cy="211138"/>
          </a:xfrm>
          <a:prstGeom prst="rect">
            <a:avLst/>
          </a:prstGeom>
          <a:noFill/>
          <a:ln w="25400">
            <a:solidFill>
              <a:srgbClr val="000000"/>
            </a:solidFill>
            <a:miter lim="800000"/>
            <a:headEnd/>
            <a:tailEnd/>
          </a:ln>
        </p:spPr>
        <p:txBody>
          <a:bodyPr wrap="none" anchor="ctr"/>
          <a:lstStyle/>
          <a:p>
            <a:endParaRPr lang="en-US"/>
          </a:p>
        </p:txBody>
      </p:sp>
      <p:sp>
        <p:nvSpPr>
          <p:cNvPr id="5201" name="Rectangle 84"/>
          <p:cNvSpPr>
            <a:spLocks noChangeArrowheads="1"/>
          </p:cNvSpPr>
          <p:nvPr/>
        </p:nvSpPr>
        <p:spPr bwMode="auto">
          <a:xfrm>
            <a:off x="6172200" y="4073525"/>
            <a:ext cx="811213" cy="211138"/>
          </a:xfrm>
          <a:prstGeom prst="rect">
            <a:avLst/>
          </a:prstGeom>
          <a:noFill/>
          <a:ln w="25400">
            <a:solidFill>
              <a:srgbClr val="000000"/>
            </a:solidFill>
            <a:miter lim="800000"/>
            <a:headEnd/>
            <a:tailEnd/>
          </a:ln>
        </p:spPr>
        <p:txBody>
          <a:bodyPr wrap="none" anchor="ctr"/>
          <a:lstStyle/>
          <a:p>
            <a:endParaRPr lang="en-US"/>
          </a:p>
        </p:txBody>
      </p:sp>
      <p:sp>
        <p:nvSpPr>
          <p:cNvPr id="5202" name="Arc 85"/>
          <p:cNvSpPr>
            <a:spLocks/>
          </p:cNvSpPr>
          <p:nvPr/>
        </p:nvSpPr>
        <p:spPr bwMode="auto">
          <a:xfrm>
            <a:off x="2355850" y="3963988"/>
            <a:ext cx="93663" cy="96837"/>
          </a:xfrm>
          <a:custGeom>
            <a:avLst/>
            <a:gdLst>
              <a:gd name="T0" fmla="*/ 0 w 17255"/>
              <a:gd name="T1" fmla="*/ 8294 h 21600"/>
              <a:gd name="T2" fmla="*/ 93663 w 17255"/>
              <a:gd name="T3" fmla="*/ 7828 h 21600"/>
              <a:gd name="T4" fmla="*/ 47475 w 17255"/>
              <a:gd name="T5" fmla="*/ 96837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5203" name="Line 86"/>
          <p:cNvSpPr>
            <a:spLocks noChangeShapeType="1"/>
          </p:cNvSpPr>
          <p:nvPr/>
        </p:nvSpPr>
        <p:spPr bwMode="auto">
          <a:xfrm flipV="1">
            <a:off x="2401888" y="3668713"/>
            <a:ext cx="0" cy="323850"/>
          </a:xfrm>
          <a:prstGeom prst="line">
            <a:avLst/>
          </a:prstGeom>
          <a:noFill/>
          <a:ln w="25400">
            <a:solidFill>
              <a:srgbClr val="000000"/>
            </a:solidFill>
            <a:round/>
            <a:headEnd/>
            <a:tailEnd/>
          </a:ln>
        </p:spPr>
        <p:txBody>
          <a:bodyPr wrap="none" anchor="ctr"/>
          <a:lstStyle/>
          <a:p>
            <a:endParaRPr lang="en-US"/>
          </a:p>
        </p:txBody>
      </p:sp>
      <p:sp>
        <p:nvSpPr>
          <p:cNvPr id="5204" name="Arc 87"/>
          <p:cNvSpPr>
            <a:spLocks/>
          </p:cNvSpPr>
          <p:nvPr/>
        </p:nvSpPr>
        <p:spPr bwMode="auto">
          <a:xfrm>
            <a:off x="3954463" y="3963988"/>
            <a:ext cx="93662" cy="96837"/>
          </a:xfrm>
          <a:custGeom>
            <a:avLst/>
            <a:gdLst>
              <a:gd name="T0" fmla="*/ 0 w 17255"/>
              <a:gd name="T1" fmla="*/ 8294 h 21600"/>
              <a:gd name="T2" fmla="*/ 93662 w 17255"/>
              <a:gd name="T3" fmla="*/ 7828 h 21600"/>
              <a:gd name="T4" fmla="*/ 47474 w 17255"/>
              <a:gd name="T5" fmla="*/ 96837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5205" name="Line 88"/>
          <p:cNvSpPr>
            <a:spLocks noChangeShapeType="1"/>
          </p:cNvSpPr>
          <p:nvPr/>
        </p:nvSpPr>
        <p:spPr bwMode="auto">
          <a:xfrm flipV="1">
            <a:off x="4000500" y="3678238"/>
            <a:ext cx="0" cy="314325"/>
          </a:xfrm>
          <a:prstGeom prst="line">
            <a:avLst/>
          </a:prstGeom>
          <a:noFill/>
          <a:ln w="25400">
            <a:solidFill>
              <a:srgbClr val="000000"/>
            </a:solidFill>
            <a:round/>
            <a:headEnd/>
            <a:tailEnd/>
          </a:ln>
        </p:spPr>
        <p:txBody>
          <a:bodyPr wrap="none" anchor="ctr"/>
          <a:lstStyle/>
          <a:p>
            <a:endParaRPr lang="en-US"/>
          </a:p>
        </p:txBody>
      </p:sp>
      <p:sp>
        <p:nvSpPr>
          <p:cNvPr id="5206" name="Arc 89"/>
          <p:cNvSpPr>
            <a:spLocks/>
          </p:cNvSpPr>
          <p:nvPr/>
        </p:nvSpPr>
        <p:spPr bwMode="auto">
          <a:xfrm>
            <a:off x="5345113" y="3963988"/>
            <a:ext cx="92075" cy="96837"/>
          </a:xfrm>
          <a:custGeom>
            <a:avLst/>
            <a:gdLst>
              <a:gd name="T0" fmla="*/ 0 w 17255"/>
              <a:gd name="T1" fmla="*/ 8294 h 21600"/>
              <a:gd name="T2" fmla="*/ 92075 w 17255"/>
              <a:gd name="T3" fmla="*/ 7828 h 21600"/>
              <a:gd name="T4" fmla="*/ 46670 w 17255"/>
              <a:gd name="T5" fmla="*/ 96837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5207" name="Line 90"/>
          <p:cNvSpPr>
            <a:spLocks noChangeShapeType="1"/>
          </p:cNvSpPr>
          <p:nvPr/>
        </p:nvSpPr>
        <p:spPr bwMode="auto">
          <a:xfrm flipV="1">
            <a:off x="5389563" y="3678238"/>
            <a:ext cx="0" cy="314325"/>
          </a:xfrm>
          <a:prstGeom prst="line">
            <a:avLst/>
          </a:prstGeom>
          <a:noFill/>
          <a:ln w="25400">
            <a:solidFill>
              <a:srgbClr val="000000"/>
            </a:solidFill>
            <a:round/>
            <a:headEnd/>
            <a:tailEnd/>
          </a:ln>
        </p:spPr>
        <p:txBody>
          <a:bodyPr wrap="none" anchor="ctr"/>
          <a:lstStyle/>
          <a:p>
            <a:endParaRPr lang="en-US"/>
          </a:p>
        </p:txBody>
      </p:sp>
      <p:sp>
        <p:nvSpPr>
          <p:cNvPr id="5208" name="Arc 91"/>
          <p:cNvSpPr>
            <a:spLocks/>
          </p:cNvSpPr>
          <p:nvPr/>
        </p:nvSpPr>
        <p:spPr bwMode="auto">
          <a:xfrm>
            <a:off x="6611938" y="3963988"/>
            <a:ext cx="92075" cy="96837"/>
          </a:xfrm>
          <a:custGeom>
            <a:avLst/>
            <a:gdLst>
              <a:gd name="T0" fmla="*/ 0 w 17255"/>
              <a:gd name="T1" fmla="*/ 8294 h 21600"/>
              <a:gd name="T2" fmla="*/ 92075 w 17255"/>
              <a:gd name="T3" fmla="*/ 7828 h 21600"/>
              <a:gd name="T4" fmla="*/ 46670 w 17255"/>
              <a:gd name="T5" fmla="*/ 96837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5209" name="Line 92"/>
          <p:cNvSpPr>
            <a:spLocks noChangeShapeType="1"/>
          </p:cNvSpPr>
          <p:nvPr/>
        </p:nvSpPr>
        <p:spPr bwMode="auto">
          <a:xfrm flipV="1">
            <a:off x="6656388" y="3659188"/>
            <a:ext cx="0" cy="333375"/>
          </a:xfrm>
          <a:prstGeom prst="line">
            <a:avLst/>
          </a:prstGeom>
          <a:noFill/>
          <a:ln w="25400">
            <a:solidFill>
              <a:srgbClr val="000000"/>
            </a:solidFill>
            <a:round/>
            <a:headEnd/>
            <a:tailEnd/>
          </a:ln>
        </p:spPr>
        <p:txBody>
          <a:bodyPr wrap="none" anchor="ctr"/>
          <a:lstStyle/>
          <a:p>
            <a:endParaRPr lang="en-US"/>
          </a:p>
        </p:txBody>
      </p:sp>
      <p:sp>
        <p:nvSpPr>
          <p:cNvPr id="5210" name="Line 93"/>
          <p:cNvSpPr>
            <a:spLocks noChangeShapeType="1"/>
          </p:cNvSpPr>
          <p:nvPr/>
        </p:nvSpPr>
        <p:spPr bwMode="auto">
          <a:xfrm>
            <a:off x="2408238" y="3673475"/>
            <a:ext cx="338137" cy="0"/>
          </a:xfrm>
          <a:prstGeom prst="line">
            <a:avLst/>
          </a:prstGeom>
          <a:noFill/>
          <a:ln w="25400">
            <a:solidFill>
              <a:srgbClr val="000000"/>
            </a:solidFill>
            <a:round/>
            <a:headEnd/>
            <a:tailEnd/>
          </a:ln>
        </p:spPr>
        <p:txBody>
          <a:bodyPr wrap="none" anchor="ctr"/>
          <a:lstStyle/>
          <a:p>
            <a:endParaRPr lang="en-US"/>
          </a:p>
        </p:txBody>
      </p:sp>
      <p:sp>
        <p:nvSpPr>
          <p:cNvPr id="5211" name="Line 94"/>
          <p:cNvSpPr>
            <a:spLocks noChangeShapeType="1"/>
          </p:cNvSpPr>
          <p:nvPr/>
        </p:nvSpPr>
        <p:spPr bwMode="auto">
          <a:xfrm>
            <a:off x="3287713" y="3673475"/>
            <a:ext cx="714375" cy="0"/>
          </a:xfrm>
          <a:prstGeom prst="line">
            <a:avLst/>
          </a:prstGeom>
          <a:noFill/>
          <a:ln w="25400">
            <a:solidFill>
              <a:srgbClr val="000000"/>
            </a:solidFill>
            <a:round/>
            <a:headEnd/>
            <a:tailEnd/>
          </a:ln>
        </p:spPr>
        <p:txBody>
          <a:bodyPr wrap="none" anchor="ctr"/>
          <a:lstStyle/>
          <a:p>
            <a:endParaRPr lang="en-US"/>
          </a:p>
        </p:txBody>
      </p:sp>
      <p:sp>
        <p:nvSpPr>
          <p:cNvPr id="5212" name="Line 95"/>
          <p:cNvSpPr>
            <a:spLocks noChangeShapeType="1"/>
          </p:cNvSpPr>
          <p:nvPr/>
        </p:nvSpPr>
        <p:spPr bwMode="auto">
          <a:xfrm>
            <a:off x="5397500" y="3673475"/>
            <a:ext cx="331788" cy="0"/>
          </a:xfrm>
          <a:prstGeom prst="line">
            <a:avLst/>
          </a:prstGeom>
          <a:noFill/>
          <a:ln w="25400">
            <a:solidFill>
              <a:srgbClr val="000000"/>
            </a:solidFill>
            <a:round/>
            <a:headEnd/>
            <a:tailEnd/>
          </a:ln>
        </p:spPr>
        <p:txBody>
          <a:bodyPr wrap="none" anchor="ctr"/>
          <a:lstStyle/>
          <a:p>
            <a:endParaRPr lang="en-US"/>
          </a:p>
        </p:txBody>
      </p:sp>
      <p:sp>
        <p:nvSpPr>
          <p:cNvPr id="5213" name="Line 96"/>
          <p:cNvSpPr>
            <a:spLocks noChangeShapeType="1"/>
          </p:cNvSpPr>
          <p:nvPr/>
        </p:nvSpPr>
        <p:spPr bwMode="auto">
          <a:xfrm>
            <a:off x="6288088" y="3663950"/>
            <a:ext cx="387350" cy="0"/>
          </a:xfrm>
          <a:prstGeom prst="line">
            <a:avLst/>
          </a:prstGeom>
          <a:noFill/>
          <a:ln w="25400">
            <a:solidFill>
              <a:srgbClr val="000000"/>
            </a:solidFill>
            <a:round/>
            <a:headEnd/>
            <a:tailEnd/>
          </a:ln>
        </p:spPr>
        <p:txBody>
          <a:bodyPr wrap="none" anchor="ctr"/>
          <a:lstStyle/>
          <a:p>
            <a:endParaRPr lang="en-US"/>
          </a:p>
        </p:txBody>
      </p:sp>
      <p:sp>
        <p:nvSpPr>
          <p:cNvPr id="5214" name="Rectangle 97"/>
          <p:cNvSpPr>
            <a:spLocks noChangeArrowheads="1"/>
          </p:cNvSpPr>
          <p:nvPr/>
        </p:nvSpPr>
        <p:spPr bwMode="auto">
          <a:xfrm>
            <a:off x="3289300" y="3446463"/>
            <a:ext cx="109855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 0 (register)</a:t>
            </a:r>
          </a:p>
        </p:txBody>
      </p:sp>
      <p:sp>
        <p:nvSpPr>
          <p:cNvPr id="5215" name="Rectangle 98"/>
          <p:cNvSpPr>
            <a:spLocks noChangeArrowheads="1"/>
          </p:cNvSpPr>
          <p:nvPr/>
        </p:nvSpPr>
        <p:spPr bwMode="auto">
          <a:xfrm>
            <a:off x="2033588" y="3436938"/>
            <a:ext cx="74612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(I/O) = 1</a:t>
            </a:r>
          </a:p>
        </p:txBody>
      </p:sp>
      <p:sp>
        <p:nvSpPr>
          <p:cNvPr id="5216" name="Rectangle 99"/>
          <p:cNvSpPr>
            <a:spLocks noChangeArrowheads="1"/>
          </p:cNvSpPr>
          <p:nvPr/>
        </p:nvSpPr>
        <p:spPr bwMode="auto">
          <a:xfrm>
            <a:off x="4681538" y="3446463"/>
            <a:ext cx="1092200"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(indirect) = 1</a:t>
            </a:r>
          </a:p>
        </p:txBody>
      </p:sp>
      <p:sp>
        <p:nvSpPr>
          <p:cNvPr id="5217" name="Rectangle 100"/>
          <p:cNvSpPr>
            <a:spLocks noChangeArrowheads="1"/>
          </p:cNvSpPr>
          <p:nvPr/>
        </p:nvSpPr>
        <p:spPr bwMode="auto">
          <a:xfrm>
            <a:off x="2652713" y="3881438"/>
            <a:ext cx="35877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T3</a:t>
            </a:r>
          </a:p>
        </p:txBody>
      </p:sp>
      <p:sp>
        <p:nvSpPr>
          <p:cNvPr id="5218" name="Rectangle 101"/>
          <p:cNvSpPr>
            <a:spLocks noChangeArrowheads="1"/>
          </p:cNvSpPr>
          <p:nvPr/>
        </p:nvSpPr>
        <p:spPr bwMode="auto">
          <a:xfrm>
            <a:off x="4398963" y="3881438"/>
            <a:ext cx="35877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T3</a:t>
            </a:r>
          </a:p>
        </p:txBody>
      </p:sp>
      <p:sp>
        <p:nvSpPr>
          <p:cNvPr id="5219" name="Rectangle 102"/>
          <p:cNvSpPr>
            <a:spLocks noChangeArrowheads="1"/>
          </p:cNvSpPr>
          <p:nvPr/>
        </p:nvSpPr>
        <p:spPr bwMode="auto">
          <a:xfrm>
            <a:off x="5653088" y="3881438"/>
            <a:ext cx="35877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T3</a:t>
            </a:r>
          </a:p>
        </p:txBody>
      </p:sp>
      <p:sp>
        <p:nvSpPr>
          <p:cNvPr id="5220" name="Rectangle 103"/>
          <p:cNvSpPr>
            <a:spLocks noChangeArrowheads="1"/>
          </p:cNvSpPr>
          <p:nvPr/>
        </p:nvSpPr>
        <p:spPr bwMode="auto">
          <a:xfrm>
            <a:off x="6772275" y="3881438"/>
            <a:ext cx="35877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T3</a:t>
            </a:r>
          </a:p>
        </p:txBody>
      </p:sp>
      <p:sp>
        <p:nvSpPr>
          <p:cNvPr id="5221" name="Rectangle 104"/>
          <p:cNvSpPr>
            <a:spLocks noChangeArrowheads="1"/>
          </p:cNvSpPr>
          <p:nvPr/>
        </p:nvSpPr>
        <p:spPr bwMode="auto">
          <a:xfrm>
            <a:off x="5653088" y="4525963"/>
            <a:ext cx="763587"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Execute</a:t>
            </a:r>
          </a:p>
          <a:p>
            <a:pPr defTabSz="762000" eaLnBrk="1">
              <a:lnSpc>
                <a:spcPct val="90000"/>
              </a:lnSpc>
            </a:pPr>
            <a:endParaRPr kumimoji="1" lang="en-US" altLang="ko-KR" sz="1200" b="1">
              <a:solidFill>
                <a:srgbClr val="000000"/>
              </a:solidFill>
              <a:ea typeface="굴림" pitchFamily="50" charset="-127"/>
            </a:endParaRPr>
          </a:p>
        </p:txBody>
      </p:sp>
      <p:sp>
        <p:nvSpPr>
          <p:cNvPr id="5222" name="Rectangle 105"/>
          <p:cNvSpPr>
            <a:spLocks noChangeArrowheads="1"/>
          </p:cNvSpPr>
          <p:nvPr/>
        </p:nvSpPr>
        <p:spPr bwMode="auto">
          <a:xfrm>
            <a:off x="5248275" y="4668838"/>
            <a:ext cx="1504950" cy="4191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memory-reference</a:t>
            </a:r>
          </a:p>
          <a:p>
            <a:pPr defTabSz="762000" eaLnBrk="1">
              <a:lnSpc>
                <a:spcPct val="90000"/>
              </a:lnSpc>
            </a:pPr>
            <a:endParaRPr kumimoji="1" lang="en-US" altLang="ko-KR" sz="1200" b="1">
              <a:solidFill>
                <a:srgbClr val="000000"/>
              </a:solidFill>
              <a:ea typeface="굴림" pitchFamily="50" charset="-127"/>
            </a:endParaRPr>
          </a:p>
        </p:txBody>
      </p:sp>
      <p:sp>
        <p:nvSpPr>
          <p:cNvPr id="5223" name="Rectangle 106"/>
          <p:cNvSpPr>
            <a:spLocks noChangeArrowheads="1"/>
          </p:cNvSpPr>
          <p:nvPr/>
        </p:nvSpPr>
        <p:spPr bwMode="auto">
          <a:xfrm>
            <a:off x="5554663" y="4808538"/>
            <a:ext cx="96996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instruction</a:t>
            </a:r>
          </a:p>
        </p:txBody>
      </p:sp>
      <p:sp>
        <p:nvSpPr>
          <p:cNvPr id="5224" name="Rectangle 107"/>
          <p:cNvSpPr>
            <a:spLocks noChangeArrowheads="1"/>
          </p:cNvSpPr>
          <p:nvPr/>
        </p:nvSpPr>
        <p:spPr bwMode="auto">
          <a:xfrm>
            <a:off x="5640388" y="4970463"/>
            <a:ext cx="392112"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SC</a:t>
            </a:r>
          </a:p>
        </p:txBody>
      </p:sp>
      <p:sp>
        <p:nvSpPr>
          <p:cNvPr id="5225" name="Rectangle 108"/>
          <p:cNvSpPr>
            <a:spLocks noChangeArrowheads="1"/>
          </p:cNvSpPr>
          <p:nvPr/>
        </p:nvSpPr>
        <p:spPr bwMode="auto">
          <a:xfrm>
            <a:off x="5961063" y="4970463"/>
            <a:ext cx="331787"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latin typeface="Symbol" pitchFamily="18" charset="2"/>
                <a:ea typeface="굴림" pitchFamily="50" charset="-127"/>
              </a:rPr>
              <a:t></a:t>
            </a:r>
          </a:p>
        </p:txBody>
      </p:sp>
      <p:sp>
        <p:nvSpPr>
          <p:cNvPr id="5226" name="Rectangle 109"/>
          <p:cNvSpPr>
            <a:spLocks noChangeArrowheads="1"/>
          </p:cNvSpPr>
          <p:nvPr/>
        </p:nvSpPr>
        <p:spPr bwMode="auto">
          <a:xfrm>
            <a:off x="6207125" y="4970463"/>
            <a:ext cx="265113"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0</a:t>
            </a:r>
          </a:p>
        </p:txBody>
      </p:sp>
      <p:sp>
        <p:nvSpPr>
          <p:cNvPr id="5227" name="Rectangle 110"/>
          <p:cNvSpPr>
            <a:spLocks noChangeArrowheads="1"/>
          </p:cNvSpPr>
          <p:nvPr/>
        </p:nvSpPr>
        <p:spPr bwMode="auto">
          <a:xfrm>
            <a:off x="5187950" y="4538663"/>
            <a:ext cx="1670050" cy="663575"/>
          </a:xfrm>
          <a:prstGeom prst="rect">
            <a:avLst/>
          </a:prstGeom>
          <a:noFill/>
          <a:ln w="25400">
            <a:solidFill>
              <a:srgbClr val="000000"/>
            </a:solidFill>
            <a:miter lim="800000"/>
            <a:headEnd/>
            <a:tailEnd/>
          </a:ln>
        </p:spPr>
        <p:txBody>
          <a:bodyPr wrap="none" anchor="ctr"/>
          <a:lstStyle/>
          <a:p>
            <a:endParaRPr lang="en-US"/>
          </a:p>
        </p:txBody>
      </p:sp>
      <p:sp>
        <p:nvSpPr>
          <p:cNvPr id="5228" name="Arc 111"/>
          <p:cNvSpPr>
            <a:spLocks/>
          </p:cNvSpPr>
          <p:nvPr/>
        </p:nvSpPr>
        <p:spPr bwMode="auto">
          <a:xfrm>
            <a:off x="5345113" y="4429125"/>
            <a:ext cx="92075" cy="95250"/>
          </a:xfrm>
          <a:custGeom>
            <a:avLst/>
            <a:gdLst>
              <a:gd name="T0" fmla="*/ 0 w 17255"/>
              <a:gd name="T1" fmla="*/ 8158 h 21600"/>
              <a:gd name="T2" fmla="*/ 92075 w 17255"/>
              <a:gd name="T3" fmla="*/ 7699 h 21600"/>
              <a:gd name="T4" fmla="*/ 46670 w 17255"/>
              <a:gd name="T5" fmla="*/ 9525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5229" name="Line 112"/>
          <p:cNvSpPr>
            <a:spLocks noChangeShapeType="1"/>
          </p:cNvSpPr>
          <p:nvPr/>
        </p:nvSpPr>
        <p:spPr bwMode="auto">
          <a:xfrm flipV="1">
            <a:off x="5389563" y="4284663"/>
            <a:ext cx="0" cy="173037"/>
          </a:xfrm>
          <a:prstGeom prst="line">
            <a:avLst/>
          </a:prstGeom>
          <a:noFill/>
          <a:ln w="25400">
            <a:solidFill>
              <a:srgbClr val="000000"/>
            </a:solidFill>
            <a:round/>
            <a:headEnd/>
            <a:tailEnd/>
          </a:ln>
        </p:spPr>
        <p:txBody>
          <a:bodyPr wrap="none" anchor="ctr"/>
          <a:lstStyle/>
          <a:p>
            <a:endParaRPr lang="en-US"/>
          </a:p>
        </p:txBody>
      </p:sp>
      <p:sp>
        <p:nvSpPr>
          <p:cNvPr id="5230" name="Arc 113"/>
          <p:cNvSpPr>
            <a:spLocks/>
          </p:cNvSpPr>
          <p:nvPr/>
        </p:nvSpPr>
        <p:spPr bwMode="auto">
          <a:xfrm>
            <a:off x="6611938" y="4429125"/>
            <a:ext cx="92075" cy="95250"/>
          </a:xfrm>
          <a:custGeom>
            <a:avLst/>
            <a:gdLst>
              <a:gd name="T0" fmla="*/ 0 w 17255"/>
              <a:gd name="T1" fmla="*/ 8158 h 21600"/>
              <a:gd name="T2" fmla="*/ 92075 w 17255"/>
              <a:gd name="T3" fmla="*/ 7699 h 21600"/>
              <a:gd name="T4" fmla="*/ 46670 w 17255"/>
              <a:gd name="T5" fmla="*/ 95250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5231" name="Line 114"/>
          <p:cNvSpPr>
            <a:spLocks noChangeShapeType="1"/>
          </p:cNvSpPr>
          <p:nvPr/>
        </p:nvSpPr>
        <p:spPr bwMode="auto">
          <a:xfrm flipV="1">
            <a:off x="6656388" y="4284663"/>
            <a:ext cx="0" cy="173037"/>
          </a:xfrm>
          <a:prstGeom prst="line">
            <a:avLst/>
          </a:prstGeom>
          <a:noFill/>
          <a:ln w="25400">
            <a:solidFill>
              <a:srgbClr val="000000"/>
            </a:solidFill>
            <a:round/>
            <a:headEnd/>
            <a:tailEnd/>
          </a:ln>
        </p:spPr>
        <p:txBody>
          <a:bodyPr wrap="none" anchor="ctr"/>
          <a:lstStyle/>
          <a:p>
            <a:endParaRPr lang="en-US"/>
          </a:p>
        </p:txBody>
      </p:sp>
      <p:sp>
        <p:nvSpPr>
          <p:cNvPr id="5232" name="Arc 115"/>
          <p:cNvSpPr>
            <a:spLocks/>
          </p:cNvSpPr>
          <p:nvPr/>
        </p:nvSpPr>
        <p:spPr bwMode="auto">
          <a:xfrm>
            <a:off x="5972175" y="5286375"/>
            <a:ext cx="93663" cy="96838"/>
          </a:xfrm>
          <a:custGeom>
            <a:avLst/>
            <a:gdLst>
              <a:gd name="T0" fmla="*/ 0 w 17255"/>
              <a:gd name="T1" fmla="*/ 8294 h 21600"/>
              <a:gd name="T2" fmla="*/ 93663 w 17255"/>
              <a:gd name="T3" fmla="*/ 7828 h 21600"/>
              <a:gd name="T4" fmla="*/ 47475 w 17255"/>
              <a:gd name="T5" fmla="*/ 96838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5233" name="Line 116"/>
          <p:cNvSpPr>
            <a:spLocks noChangeShapeType="1"/>
          </p:cNvSpPr>
          <p:nvPr/>
        </p:nvSpPr>
        <p:spPr bwMode="auto">
          <a:xfrm flipV="1">
            <a:off x="6018213" y="5211763"/>
            <a:ext cx="0" cy="104775"/>
          </a:xfrm>
          <a:prstGeom prst="line">
            <a:avLst/>
          </a:prstGeom>
          <a:noFill/>
          <a:ln w="25400">
            <a:solidFill>
              <a:srgbClr val="000000"/>
            </a:solidFill>
            <a:round/>
            <a:headEnd/>
            <a:tailEnd/>
          </a:ln>
        </p:spPr>
        <p:txBody>
          <a:bodyPr wrap="none" anchor="ctr"/>
          <a:lstStyle/>
          <a:p>
            <a:endParaRPr lang="en-US"/>
          </a:p>
        </p:txBody>
      </p:sp>
      <p:sp>
        <p:nvSpPr>
          <p:cNvPr id="5234" name="Line 117"/>
          <p:cNvSpPr>
            <a:spLocks noChangeShapeType="1"/>
          </p:cNvSpPr>
          <p:nvPr/>
        </p:nvSpPr>
        <p:spPr bwMode="auto">
          <a:xfrm flipH="1">
            <a:off x="1682750" y="5392738"/>
            <a:ext cx="4341813" cy="0"/>
          </a:xfrm>
          <a:prstGeom prst="line">
            <a:avLst/>
          </a:prstGeom>
          <a:noFill/>
          <a:ln w="25400">
            <a:solidFill>
              <a:srgbClr val="000000"/>
            </a:solidFill>
            <a:round/>
            <a:headEnd/>
            <a:tailEnd/>
          </a:ln>
        </p:spPr>
        <p:txBody>
          <a:bodyPr wrap="none" anchor="ctr"/>
          <a:lstStyle/>
          <a:p>
            <a:endParaRPr lang="en-US"/>
          </a:p>
        </p:txBody>
      </p:sp>
      <p:sp>
        <p:nvSpPr>
          <p:cNvPr id="5235" name="Arc 118"/>
          <p:cNvSpPr>
            <a:spLocks/>
          </p:cNvSpPr>
          <p:nvPr/>
        </p:nvSpPr>
        <p:spPr bwMode="auto">
          <a:xfrm>
            <a:off x="2355850" y="5286375"/>
            <a:ext cx="93663" cy="96838"/>
          </a:xfrm>
          <a:custGeom>
            <a:avLst/>
            <a:gdLst>
              <a:gd name="T0" fmla="*/ 0 w 17255"/>
              <a:gd name="T1" fmla="*/ 8294 h 21600"/>
              <a:gd name="T2" fmla="*/ 93663 w 17255"/>
              <a:gd name="T3" fmla="*/ 7828 h 21600"/>
              <a:gd name="T4" fmla="*/ 47475 w 17255"/>
              <a:gd name="T5" fmla="*/ 96838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5236" name="Line 119"/>
          <p:cNvSpPr>
            <a:spLocks noChangeShapeType="1"/>
          </p:cNvSpPr>
          <p:nvPr/>
        </p:nvSpPr>
        <p:spPr bwMode="auto">
          <a:xfrm flipV="1">
            <a:off x="2401888" y="4765675"/>
            <a:ext cx="0" cy="550863"/>
          </a:xfrm>
          <a:prstGeom prst="line">
            <a:avLst/>
          </a:prstGeom>
          <a:noFill/>
          <a:ln w="25400">
            <a:solidFill>
              <a:srgbClr val="000000"/>
            </a:solidFill>
            <a:round/>
            <a:headEnd/>
            <a:tailEnd/>
          </a:ln>
        </p:spPr>
        <p:txBody>
          <a:bodyPr wrap="none" anchor="ctr"/>
          <a:lstStyle/>
          <a:p>
            <a:endParaRPr lang="en-US"/>
          </a:p>
        </p:txBody>
      </p:sp>
      <p:sp>
        <p:nvSpPr>
          <p:cNvPr id="5237" name="Arc 120"/>
          <p:cNvSpPr>
            <a:spLocks/>
          </p:cNvSpPr>
          <p:nvPr/>
        </p:nvSpPr>
        <p:spPr bwMode="auto">
          <a:xfrm>
            <a:off x="3881438" y="5286375"/>
            <a:ext cx="93662" cy="96838"/>
          </a:xfrm>
          <a:custGeom>
            <a:avLst/>
            <a:gdLst>
              <a:gd name="T0" fmla="*/ 0 w 17255"/>
              <a:gd name="T1" fmla="*/ 8294 h 21600"/>
              <a:gd name="T2" fmla="*/ 93662 w 17255"/>
              <a:gd name="T3" fmla="*/ 7828 h 21600"/>
              <a:gd name="T4" fmla="*/ 47474 w 17255"/>
              <a:gd name="T5" fmla="*/ 96838 h 21600"/>
              <a:gd name="T6" fmla="*/ 0 60000 65536"/>
              <a:gd name="T7" fmla="*/ 0 60000 65536"/>
              <a:gd name="T8" fmla="*/ 0 60000 65536"/>
              <a:gd name="T9" fmla="*/ 0 w 17255"/>
              <a:gd name="T10" fmla="*/ 0 h 21600"/>
              <a:gd name="T11" fmla="*/ 17255 w 17255"/>
              <a:gd name="T12" fmla="*/ 21600 h 21600"/>
            </a:gdLst>
            <a:ahLst/>
            <a:cxnLst>
              <a:cxn ang="T6">
                <a:pos x="T0" y="T1"/>
              </a:cxn>
              <a:cxn ang="T7">
                <a:pos x="T2" y="T3"/>
              </a:cxn>
              <a:cxn ang="T8">
                <a:pos x="T4" y="T5"/>
              </a:cxn>
            </a:cxnLst>
            <a:rect l="T9" t="T10" r="T11" b="T12"/>
            <a:pathLst>
              <a:path w="17255" h="21600" fill="none" extrusionOk="0">
                <a:moveTo>
                  <a:pt x="-1" y="1849"/>
                </a:moveTo>
                <a:cubicBezTo>
                  <a:pt x="2754" y="630"/>
                  <a:pt x="5733" y="-1"/>
                  <a:pt x="8746" y="0"/>
                </a:cubicBezTo>
                <a:cubicBezTo>
                  <a:pt x="11671" y="0"/>
                  <a:pt x="14566" y="594"/>
                  <a:pt x="17254" y="1746"/>
                </a:cubicBezTo>
              </a:path>
              <a:path w="17255" h="21600" stroke="0" extrusionOk="0">
                <a:moveTo>
                  <a:pt x="-1" y="1849"/>
                </a:moveTo>
                <a:cubicBezTo>
                  <a:pt x="2754" y="630"/>
                  <a:pt x="5733" y="-1"/>
                  <a:pt x="8746" y="0"/>
                </a:cubicBezTo>
                <a:cubicBezTo>
                  <a:pt x="11671" y="0"/>
                  <a:pt x="14566" y="594"/>
                  <a:pt x="17254" y="1746"/>
                </a:cubicBezTo>
                <a:lnTo>
                  <a:pt x="8746" y="21600"/>
                </a:lnTo>
                <a:close/>
              </a:path>
            </a:pathLst>
          </a:custGeom>
          <a:solidFill>
            <a:srgbClr val="000000"/>
          </a:solidFill>
          <a:ln w="25400" cap="rnd">
            <a:noFill/>
            <a:round/>
            <a:headEnd/>
            <a:tailEnd/>
          </a:ln>
        </p:spPr>
        <p:txBody>
          <a:bodyPr wrap="none" anchor="ctr"/>
          <a:lstStyle/>
          <a:p>
            <a:endParaRPr lang="en-US"/>
          </a:p>
        </p:txBody>
      </p:sp>
      <p:sp>
        <p:nvSpPr>
          <p:cNvPr id="5238" name="Line 121"/>
          <p:cNvSpPr>
            <a:spLocks noChangeShapeType="1"/>
          </p:cNvSpPr>
          <p:nvPr/>
        </p:nvSpPr>
        <p:spPr bwMode="auto">
          <a:xfrm flipV="1">
            <a:off x="3927475" y="4746625"/>
            <a:ext cx="0" cy="569913"/>
          </a:xfrm>
          <a:prstGeom prst="line">
            <a:avLst/>
          </a:prstGeom>
          <a:noFill/>
          <a:ln w="25400">
            <a:solidFill>
              <a:srgbClr val="000000"/>
            </a:solidFill>
            <a:round/>
            <a:headEnd/>
            <a:tailEnd/>
          </a:ln>
        </p:spPr>
        <p:txBody>
          <a:bodyPr wrap="none" anchor="ctr"/>
          <a:lstStyle/>
          <a:p>
            <a:endParaRPr lang="en-US"/>
          </a:p>
        </p:txBody>
      </p:sp>
      <p:sp>
        <p:nvSpPr>
          <p:cNvPr id="5239" name="Line 122"/>
          <p:cNvSpPr>
            <a:spLocks noChangeShapeType="1"/>
          </p:cNvSpPr>
          <p:nvPr/>
        </p:nvSpPr>
        <p:spPr bwMode="auto">
          <a:xfrm>
            <a:off x="1700213" y="1273175"/>
            <a:ext cx="0" cy="4105275"/>
          </a:xfrm>
          <a:prstGeom prst="line">
            <a:avLst/>
          </a:prstGeom>
          <a:noFill/>
          <a:ln w="25400">
            <a:solidFill>
              <a:srgbClr val="000000"/>
            </a:solidFill>
            <a:round/>
            <a:headEnd/>
            <a:tailEnd/>
          </a:ln>
        </p:spPr>
        <p:txBody>
          <a:bodyPr wrap="none" anchor="ctr"/>
          <a:lstStyle/>
          <a:p>
            <a:endParaRPr lang="en-US"/>
          </a:p>
        </p:txBody>
      </p:sp>
      <p:sp>
        <p:nvSpPr>
          <p:cNvPr id="5240" name="Line 123"/>
          <p:cNvSpPr>
            <a:spLocks noChangeShapeType="1"/>
          </p:cNvSpPr>
          <p:nvPr/>
        </p:nvSpPr>
        <p:spPr bwMode="auto">
          <a:xfrm flipH="1">
            <a:off x="1682750" y="1258888"/>
            <a:ext cx="1906588" cy="0"/>
          </a:xfrm>
          <a:prstGeom prst="line">
            <a:avLst/>
          </a:prstGeom>
          <a:noFill/>
          <a:ln w="25400">
            <a:solidFill>
              <a:srgbClr val="000000"/>
            </a:solidFill>
            <a:round/>
            <a:headEnd/>
            <a:tailEnd/>
          </a:ln>
        </p:spPr>
        <p:txBody>
          <a:bodyPr wrap="none" anchor="ctr"/>
          <a:lstStyle/>
          <a:p>
            <a:endParaRPr lang="en-US"/>
          </a:p>
        </p:txBody>
      </p:sp>
      <p:sp>
        <p:nvSpPr>
          <p:cNvPr id="5241" name="Rectangle 124"/>
          <p:cNvSpPr>
            <a:spLocks noChangeArrowheads="1"/>
          </p:cNvSpPr>
          <p:nvPr/>
        </p:nvSpPr>
        <p:spPr bwMode="auto">
          <a:xfrm>
            <a:off x="6883400" y="4525963"/>
            <a:ext cx="358775" cy="254000"/>
          </a:xfrm>
          <a:prstGeom prst="rect">
            <a:avLst/>
          </a:prstGeom>
          <a:noFill/>
          <a:ln w="25400">
            <a:noFill/>
            <a:miter lim="800000"/>
            <a:headEnd/>
            <a:tailEnd/>
          </a:ln>
        </p:spPr>
        <p:txBody>
          <a:bodyPr wrap="none" lIns="90488" tIns="44450" rIns="90488" bIns="44450">
            <a:spAutoFit/>
          </a:bodyPr>
          <a:lstStyle/>
          <a:p>
            <a:pPr defTabSz="762000">
              <a:lnSpc>
                <a:spcPct val="90000"/>
              </a:lnSpc>
            </a:pPr>
            <a:r>
              <a:rPr kumimoji="1" lang="en-US" altLang="ko-KR" sz="1200" b="1">
                <a:solidFill>
                  <a:srgbClr val="000000"/>
                </a:solidFill>
                <a:ea typeface="굴림" pitchFamily="50" charset="-127"/>
              </a:rPr>
              <a:t>T4</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p:spPr>
        <p:txBody>
          <a:bodyPr/>
          <a:lstStyle/>
          <a:p>
            <a:r>
              <a:rPr lang="en-US"/>
              <a:t>Computer Architecture BCA 203 by Ruby Dahiya</a:t>
            </a:r>
          </a:p>
        </p:txBody>
      </p:sp>
      <p:sp>
        <p:nvSpPr>
          <p:cNvPr id="6147" name="Slide Number Placeholder 5"/>
          <p:cNvSpPr>
            <a:spLocks noGrp="1"/>
          </p:cNvSpPr>
          <p:nvPr>
            <p:ph type="sldNum" sz="quarter" idx="12"/>
          </p:nvPr>
        </p:nvSpPr>
        <p:spPr>
          <a:noFill/>
        </p:spPr>
        <p:txBody>
          <a:bodyPr/>
          <a:lstStyle/>
          <a:p>
            <a:fld id="{5AF27BF7-3F38-4A52-AC16-17E23AA81E82}" type="slidenum">
              <a:rPr lang="en-US"/>
              <a:pPr/>
              <a:t>95</a:t>
            </a:fld>
            <a:endParaRPr lang="en-US"/>
          </a:p>
        </p:txBody>
      </p:sp>
      <p:sp>
        <p:nvSpPr>
          <p:cNvPr id="6148" name="Rectangle 2"/>
          <p:cNvSpPr>
            <a:spLocks noGrp="1" noChangeArrowheads="1"/>
          </p:cNvSpPr>
          <p:nvPr>
            <p:ph type="title"/>
          </p:nvPr>
        </p:nvSpPr>
        <p:spPr>
          <a:xfrm>
            <a:off x="1219200" y="152400"/>
            <a:ext cx="6548438" cy="479425"/>
          </a:xfrm>
          <a:noFill/>
        </p:spPr>
        <p:txBody>
          <a:bodyPr wrap="none" lIns="63500" tIns="25400" rIns="63500" bIns="25400" anchor="t">
            <a:spAutoFit/>
          </a:bodyPr>
          <a:lstStyle/>
          <a:p>
            <a:pPr eaLnBrk="1" hangingPunct="1">
              <a:lnSpc>
                <a:spcPct val="87000"/>
              </a:lnSpc>
            </a:pPr>
            <a:r>
              <a:rPr lang="en-US" altLang="ko-KR" sz="3200" b="1">
                <a:solidFill>
                  <a:srgbClr val="FF0000"/>
                </a:solidFill>
                <a:ea typeface="굴림" pitchFamily="50" charset="-127"/>
              </a:rPr>
              <a:t>Register  Reference  Instructions</a:t>
            </a:r>
          </a:p>
        </p:txBody>
      </p:sp>
      <p:sp>
        <p:nvSpPr>
          <p:cNvPr id="6149" name="Rectangle 3"/>
          <p:cNvSpPr>
            <a:spLocks noChangeArrowheads="1"/>
          </p:cNvSpPr>
          <p:nvPr/>
        </p:nvSpPr>
        <p:spPr bwMode="auto">
          <a:xfrm>
            <a:off x="1000125" y="2311400"/>
            <a:ext cx="4981575" cy="546100"/>
          </a:xfrm>
          <a:prstGeom prst="rect">
            <a:avLst/>
          </a:prstGeom>
          <a:noFill/>
          <a:ln w="12700">
            <a:noFill/>
            <a:miter lim="800000"/>
            <a:headEnd/>
            <a:tailEnd/>
          </a:ln>
        </p:spPr>
        <p:txBody>
          <a:bodyPr wrap="none" lIns="63500" tIns="25400" rIns="63500" bIns="25400">
            <a:spAutoFit/>
          </a:bodyPr>
          <a:lstStyle/>
          <a:p>
            <a:pPr defTabSz="762000">
              <a:lnSpc>
                <a:spcPct val="90000"/>
              </a:lnSpc>
            </a:pPr>
            <a:r>
              <a:rPr kumimoji="1" lang="en-US" altLang="ko-KR" b="1">
                <a:ea typeface="굴림" pitchFamily="50" charset="-127"/>
              </a:rPr>
              <a:t>r = D</a:t>
            </a:r>
            <a:r>
              <a:rPr kumimoji="1" lang="en-US" altLang="ko-KR" b="1" baseline="-25000">
                <a:ea typeface="굴림" pitchFamily="50" charset="-127"/>
              </a:rPr>
              <a:t>7</a:t>
            </a:r>
            <a:r>
              <a:rPr kumimoji="1" lang="en-US" altLang="ko-KR" b="1">
                <a:ea typeface="굴림" pitchFamily="50" charset="-127"/>
              </a:rPr>
              <a:t> I</a:t>
            </a:r>
            <a:r>
              <a:rPr kumimoji="1" lang="en-US" altLang="ko-KR" b="1">
                <a:ea typeface="굴림" pitchFamily="50" charset="-127"/>
                <a:sym typeface="Symbol" pitchFamily="18" charset="2"/>
              </a:rPr>
              <a:t></a:t>
            </a:r>
            <a:r>
              <a:rPr kumimoji="1" lang="en-US" altLang="ko-KR" b="1">
                <a:ea typeface="굴림" pitchFamily="50" charset="-127"/>
              </a:rPr>
              <a:t>T</a:t>
            </a:r>
            <a:r>
              <a:rPr kumimoji="1" lang="en-US" altLang="ko-KR" b="1" baseline="-25000">
                <a:ea typeface="굴림" pitchFamily="50" charset="-127"/>
              </a:rPr>
              <a:t>3</a:t>
            </a:r>
            <a:r>
              <a:rPr kumimoji="1" lang="en-US" altLang="ko-KR" b="1">
                <a:ea typeface="굴림" pitchFamily="50" charset="-127"/>
              </a:rPr>
              <a:t>   =&gt; Register Reference Instruction</a:t>
            </a:r>
          </a:p>
          <a:p>
            <a:pPr defTabSz="762000">
              <a:lnSpc>
                <a:spcPct val="90000"/>
              </a:lnSpc>
            </a:pPr>
            <a:r>
              <a:rPr kumimoji="1" lang="en-US" altLang="ko-KR" b="1">
                <a:ea typeface="굴림" pitchFamily="50" charset="-127"/>
              </a:rPr>
              <a:t>B</a:t>
            </a:r>
            <a:r>
              <a:rPr kumimoji="1" lang="en-US" altLang="ko-KR" b="1" baseline="-25000">
                <a:ea typeface="굴림" pitchFamily="50" charset="-127"/>
              </a:rPr>
              <a:t>i</a:t>
            </a:r>
            <a:r>
              <a:rPr kumimoji="1" lang="en-US" altLang="ko-KR" b="1">
                <a:ea typeface="굴림" pitchFamily="50" charset="-127"/>
              </a:rPr>
              <a:t> = IR(i) , i=0,1,2,...,11</a:t>
            </a:r>
          </a:p>
        </p:txBody>
      </p:sp>
      <p:sp>
        <p:nvSpPr>
          <p:cNvPr id="6150" name="Rectangle 4"/>
          <p:cNvSpPr>
            <a:spLocks noChangeArrowheads="1"/>
          </p:cNvSpPr>
          <p:nvPr/>
        </p:nvSpPr>
        <p:spPr bwMode="auto">
          <a:xfrm>
            <a:off x="1444625" y="1290638"/>
            <a:ext cx="5969000" cy="866775"/>
          </a:xfrm>
          <a:prstGeom prst="rect">
            <a:avLst/>
          </a:prstGeom>
          <a:noFill/>
          <a:ln w="12700">
            <a:noFill/>
            <a:miter lim="800000"/>
            <a:headEnd/>
            <a:tailEnd/>
          </a:ln>
        </p:spPr>
        <p:txBody>
          <a:bodyPr wrap="none" lIns="63500" tIns="25400" rIns="63500" bIns="25400">
            <a:spAutoFit/>
          </a:bodyPr>
          <a:lstStyle/>
          <a:p>
            <a:pPr defTabSz="762000">
              <a:lnSpc>
                <a:spcPct val="90000"/>
              </a:lnSpc>
            </a:pPr>
            <a:r>
              <a:rPr kumimoji="1" lang="en-US" altLang="ko-KR" sz="2000" b="1">
                <a:ea typeface="굴림" pitchFamily="50" charset="-127"/>
              </a:rPr>
              <a:t>-  D</a:t>
            </a:r>
            <a:r>
              <a:rPr kumimoji="1" lang="en-US" altLang="ko-KR" sz="2000" b="1" baseline="-25000">
                <a:ea typeface="굴림" pitchFamily="50" charset="-127"/>
              </a:rPr>
              <a:t>7</a:t>
            </a:r>
            <a:r>
              <a:rPr kumimoji="1" lang="en-US" altLang="ko-KR" sz="2000" b="1">
                <a:ea typeface="굴림" pitchFamily="50" charset="-127"/>
              </a:rPr>
              <a:t> = 1,  I = 0</a:t>
            </a:r>
          </a:p>
          <a:p>
            <a:pPr defTabSz="762000">
              <a:lnSpc>
                <a:spcPct val="90000"/>
              </a:lnSpc>
            </a:pPr>
            <a:r>
              <a:rPr kumimoji="1" lang="en-US" altLang="ko-KR" sz="2000" b="1">
                <a:ea typeface="굴림" pitchFamily="50" charset="-127"/>
              </a:rPr>
              <a:t>-  Register Ref. Instr. is specified in b</a:t>
            </a:r>
            <a:r>
              <a:rPr kumimoji="1" lang="en-US" altLang="ko-KR" sz="2000" b="1" baseline="-25000">
                <a:ea typeface="굴림" pitchFamily="50" charset="-127"/>
              </a:rPr>
              <a:t>0</a:t>
            </a:r>
            <a:r>
              <a:rPr kumimoji="1" lang="en-US" altLang="ko-KR" sz="2000" b="1">
                <a:ea typeface="굴림" pitchFamily="50" charset="-127"/>
              </a:rPr>
              <a:t> ~ b</a:t>
            </a:r>
            <a:r>
              <a:rPr kumimoji="1" lang="en-US" altLang="ko-KR" sz="2000" b="1" baseline="-25000">
                <a:ea typeface="굴림" pitchFamily="50" charset="-127"/>
              </a:rPr>
              <a:t>11</a:t>
            </a:r>
            <a:r>
              <a:rPr kumimoji="1" lang="en-US" altLang="ko-KR" sz="2000" b="1">
                <a:ea typeface="굴림" pitchFamily="50" charset="-127"/>
              </a:rPr>
              <a:t> of IR</a:t>
            </a:r>
          </a:p>
          <a:p>
            <a:pPr defTabSz="762000">
              <a:lnSpc>
                <a:spcPct val="85000"/>
              </a:lnSpc>
            </a:pPr>
            <a:r>
              <a:rPr kumimoji="1" lang="en-US" altLang="ko-KR" sz="2000" b="1">
                <a:ea typeface="굴림" pitchFamily="50" charset="-127"/>
              </a:rPr>
              <a:t>-  Execution starts with timing signal T</a:t>
            </a:r>
            <a:r>
              <a:rPr kumimoji="1" lang="en-US" altLang="ko-KR" sz="2000" b="1" baseline="-25000">
                <a:ea typeface="굴림" pitchFamily="50" charset="-127"/>
              </a:rPr>
              <a:t>3</a:t>
            </a:r>
            <a:endParaRPr kumimoji="1" lang="en-US" altLang="ko-KR" sz="2000" b="1">
              <a:ea typeface="굴림" pitchFamily="50" charset="-127"/>
            </a:endParaRPr>
          </a:p>
        </p:txBody>
      </p:sp>
      <p:sp>
        <p:nvSpPr>
          <p:cNvPr id="6151" name="Rectangle 5"/>
          <p:cNvSpPr>
            <a:spLocks noChangeArrowheads="1"/>
          </p:cNvSpPr>
          <p:nvPr/>
        </p:nvSpPr>
        <p:spPr bwMode="auto">
          <a:xfrm>
            <a:off x="2384425" y="2687638"/>
            <a:ext cx="127000" cy="503237"/>
          </a:xfrm>
          <a:prstGeom prst="rect">
            <a:avLst/>
          </a:prstGeom>
          <a:noFill/>
          <a:ln w="12700">
            <a:noFill/>
            <a:miter lim="800000"/>
            <a:headEnd/>
            <a:tailEnd/>
          </a:ln>
        </p:spPr>
        <p:txBody>
          <a:bodyPr wrap="none" lIns="63500" tIns="25400" rIns="63500" bIns="25400">
            <a:spAutoFit/>
          </a:bodyPr>
          <a:lstStyle/>
          <a:p>
            <a:pPr defTabSz="762000">
              <a:lnSpc>
                <a:spcPct val="85000"/>
              </a:lnSpc>
            </a:pPr>
            <a:endParaRPr kumimoji="1" lang="en-US" altLang="ko-KR" b="1">
              <a:ea typeface="굴림" pitchFamily="50" charset="-127"/>
            </a:endParaRPr>
          </a:p>
          <a:p>
            <a:pPr defTabSz="762000" eaLnBrk="1">
              <a:lnSpc>
                <a:spcPct val="80000"/>
              </a:lnSpc>
            </a:pPr>
            <a:endParaRPr kumimoji="1" lang="en-US" altLang="ko-KR" b="1">
              <a:ea typeface="굴림" pitchFamily="50" charset="-127"/>
            </a:endParaRPr>
          </a:p>
        </p:txBody>
      </p:sp>
      <p:sp>
        <p:nvSpPr>
          <p:cNvPr id="6152" name="Rectangle 7"/>
          <p:cNvSpPr>
            <a:spLocks noChangeArrowheads="1"/>
          </p:cNvSpPr>
          <p:nvPr/>
        </p:nvSpPr>
        <p:spPr bwMode="auto">
          <a:xfrm>
            <a:off x="554038" y="914400"/>
            <a:ext cx="6446837" cy="366713"/>
          </a:xfrm>
          <a:prstGeom prst="rect">
            <a:avLst/>
          </a:prstGeom>
          <a:noFill/>
          <a:ln w="12700">
            <a:noFill/>
            <a:miter lim="800000"/>
            <a:headEnd/>
            <a:tailEnd/>
          </a:ln>
        </p:spPr>
        <p:txBody>
          <a:bodyPr wrap="none" lIns="90488" tIns="44450" rIns="90488" bIns="44450">
            <a:spAutoFit/>
          </a:bodyPr>
          <a:lstStyle/>
          <a:p>
            <a:pPr defTabSz="762000">
              <a:lnSpc>
                <a:spcPct val="90000"/>
              </a:lnSpc>
            </a:pPr>
            <a:r>
              <a:rPr kumimoji="1" lang="en-US" altLang="ko-KR" sz="2000" b="1">
                <a:ea typeface="굴림" pitchFamily="50" charset="-127"/>
              </a:rPr>
              <a:t>Register Reference Instructions are identified when</a:t>
            </a:r>
          </a:p>
        </p:txBody>
      </p:sp>
      <p:sp>
        <p:nvSpPr>
          <p:cNvPr id="6153" name="Text Box 8"/>
          <p:cNvSpPr txBox="1">
            <a:spLocks noChangeArrowheads="1"/>
          </p:cNvSpPr>
          <p:nvPr/>
        </p:nvSpPr>
        <p:spPr bwMode="auto">
          <a:xfrm>
            <a:off x="1089025" y="2936875"/>
            <a:ext cx="6511925" cy="3311525"/>
          </a:xfrm>
          <a:prstGeom prst="rect">
            <a:avLst/>
          </a:prstGeom>
          <a:noFill/>
          <a:ln w="25400">
            <a:noFill/>
            <a:miter lim="800000"/>
            <a:headEnd/>
            <a:tailEnd/>
          </a:ln>
        </p:spPr>
        <p:txBody>
          <a:bodyPr wrap="none">
            <a:spAutoFit/>
          </a:bodyPr>
          <a:lstStyle/>
          <a:p>
            <a:pPr defTabSz="762000">
              <a:lnSpc>
                <a:spcPct val="90000"/>
              </a:lnSpc>
            </a:pPr>
            <a:r>
              <a:rPr kumimoji="1" lang="en-US" altLang="ko-KR" b="1">
                <a:solidFill>
                  <a:srgbClr val="000000"/>
                </a:solidFill>
                <a:ea typeface="굴림" pitchFamily="50" charset="-127"/>
              </a:rPr>
              <a:t>	r:		SC </a:t>
            </a:r>
            <a:r>
              <a:rPr kumimoji="1" lang="en-US" altLang="ko-KR" b="1">
                <a:solidFill>
                  <a:srgbClr val="000000"/>
                </a:solidFill>
                <a:ea typeface="굴림" pitchFamily="50" charset="-127"/>
                <a:sym typeface="Symbol" pitchFamily="18" charset="2"/>
              </a:rPr>
              <a:t> 0</a:t>
            </a:r>
            <a:endParaRPr kumimoji="1" lang="en-US" altLang="ko-KR" b="1">
              <a:solidFill>
                <a:srgbClr val="000000"/>
              </a:solidFill>
              <a:ea typeface="굴림" pitchFamily="50" charset="-127"/>
            </a:endParaRPr>
          </a:p>
          <a:p>
            <a:pPr defTabSz="762000">
              <a:lnSpc>
                <a:spcPct val="90000"/>
              </a:lnSpc>
            </a:pPr>
            <a:r>
              <a:rPr kumimoji="1" lang="en-US" altLang="ko-KR" b="1">
                <a:solidFill>
                  <a:srgbClr val="000000"/>
                </a:solidFill>
                <a:ea typeface="굴림" pitchFamily="50" charset="-127"/>
              </a:rPr>
              <a:t>CLA	rB</a:t>
            </a:r>
            <a:r>
              <a:rPr kumimoji="1" lang="en-US" altLang="ko-KR" b="1" baseline="-25000">
                <a:solidFill>
                  <a:srgbClr val="000000"/>
                </a:solidFill>
                <a:ea typeface="굴림" pitchFamily="50" charset="-127"/>
              </a:rPr>
              <a:t>11</a:t>
            </a:r>
            <a:r>
              <a:rPr kumimoji="1" lang="en-US" altLang="ko-KR" b="1">
                <a:solidFill>
                  <a:srgbClr val="000000"/>
                </a:solidFill>
                <a:ea typeface="굴림" pitchFamily="50" charset="-127"/>
              </a:rPr>
              <a:t>:		AC </a:t>
            </a:r>
            <a:r>
              <a:rPr kumimoji="1" lang="en-US" altLang="ko-KR" b="1">
                <a:solidFill>
                  <a:srgbClr val="000000"/>
                </a:solidFill>
                <a:ea typeface="굴림" pitchFamily="50" charset="-127"/>
                <a:sym typeface="Symbol" pitchFamily="18" charset="2"/>
              </a:rPr>
              <a:t> 0</a:t>
            </a:r>
          </a:p>
          <a:p>
            <a:pPr defTabSz="762000">
              <a:lnSpc>
                <a:spcPct val="90000"/>
              </a:lnSpc>
            </a:pPr>
            <a:r>
              <a:rPr kumimoji="1" lang="en-US" altLang="ko-KR" b="1">
                <a:solidFill>
                  <a:srgbClr val="000000"/>
                </a:solidFill>
                <a:ea typeface="굴림" pitchFamily="50" charset="-127"/>
              </a:rPr>
              <a:t>CLE	rB</a:t>
            </a:r>
            <a:r>
              <a:rPr kumimoji="1" lang="en-US" altLang="ko-KR" b="1" baseline="-25000">
                <a:solidFill>
                  <a:srgbClr val="000000"/>
                </a:solidFill>
                <a:ea typeface="굴림" pitchFamily="50" charset="-127"/>
              </a:rPr>
              <a:t>10</a:t>
            </a:r>
            <a:r>
              <a:rPr kumimoji="1" lang="en-US" altLang="ko-KR" b="1">
                <a:solidFill>
                  <a:srgbClr val="000000"/>
                </a:solidFill>
                <a:ea typeface="굴림" pitchFamily="50" charset="-127"/>
              </a:rPr>
              <a:t>:		E </a:t>
            </a:r>
            <a:r>
              <a:rPr kumimoji="1" lang="en-US" altLang="ko-KR" b="1">
                <a:solidFill>
                  <a:srgbClr val="000000"/>
                </a:solidFill>
                <a:ea typeface="굴림" pitchFamily="50" charset="-127"/>
                <a:sym typeface="Symbol" pitchFamily="18" charset="2"/>
              </a:rPr>
              <a:t> 0</a:t>
            </a:r>
            <a:endParaRPr kumimoji="1" lang="en-US" altLang="ko-KR" b="1">
              <a:solidFill>
                <a:srgbClr val="000000"/>
              </a:solidFill>
              <a:ea typeface="굴림" pitchFamily="50" charset="-127"/>
            </a:endParaRPr>
          </a:p>
          <a:p>
            <a:pPr defTabSz="762000">
              <a:lnSpc>
                <a:spcPct val="90000"/>
              </a:lnSpc>
            </a:pPr>
            <a:r>
              <a:rPr kumimoji="1" lang="en-US" altLang="ko-KR" b="1">
                <a:solidFill>
                  <a:srgbClr val="000000"/>
                </a:solidFill>
                <a:ea typeface="굴림" pitchFamily="50" charset="-127"/>
              </a:rPr>
              <a:t>CMA	rB</a:t>
            </a:r>
            <a:r>
              <a:rPr kumimoji="1" lang="en-US" altLang="ko-KR" b="1" baseline="-25000">
                <a:solidFill>
                  <a:srgbClr val="000000"/>
                </a:solidFill>
                <a:ea typeface="굴림" pitchFamily="50" charset="-127"/>
              </a:rPr>
              <a:t>9</a:t>
            </a:r>
            <a:r>
              <a:rPr kumimoji="1" lang="en-US" altLang="ko-KR" b="1">
                <a:solidFill>
                  <a:srgbClr val="000000"/>
                </a:solidFill>
                <a:ea typeface="굴림" pitchFamily="50" charset="-127"/>
              </a:rPr>
              <a:t>:		AC </a:t>
            </a:r>
            <a:r>
              <a:rPr kumimoji="1" lang="en-US" altLang="ko-KR" b="1">
                <a:solidFill>
                  <a:srgbClr val="000000"/>
                </a:solidFill>
                <a:ea typeface="굴림" pitchFamily="50" charset="-127"/>
                <a:sym typeface="Symbol" pitchFamily="18" charset="2"/>
              </a:rPr>
              <a:t> AC’</a:t>
            </a:r>
            <a:endParaRPr kumimoji="1" lang="en-US" altLang="ko-KR" b="1">
              <a:solidFill>
                <a:srgbClr val="000000"/>
              </a:solidFill>
              <a:ea typeface="굴림" pitchFamily="50" charset="-127"/>
            </a:endParaRPr>
          </a:p>
          <a:p>
            <a:pPr defTabSz="762000">
              <a:lnSpc>
                <a:spcPct val="90000"/>
              </a:lnSpc>
            </a:pPr>
            <a:r>
              <a:rPr kumimoji="1" lang="en-US" altLang="ko-KR" b="1">
                <a:solidFill>
                  <a:srgbClr val="000000"/>
                </a:solidFill>
                <a:ea typeface="굴림" pitchFamily="50" charset="-127"/>
              </a:rPr>
              <a:t>CME	rB</a:t>
            </a:r>
            <a:r>
              <a:rPr kumimoji="1" lang="en-US" altLang="ko-KR" b="1" baseline="-25000">
                <a:solidFill>
                  <a:srgbClr val="000000"/>
                </a:solidFill>
                <a:ea typeface="굴림" pitchFamily="50" charset="-127"/>
              </a:rPr>
              <a:t>8</a:t>
            </a:r>
            <a:r>
              <a:rPr kumimoji="1" lang="en-US" altLang="ko-KR" b="1">
                <a:solidFill>
                  <a:srgbClr val="000000"/>
                </a:solidFill>
                <a:ea typeface="굴림" pitchFamily="50" charset="-127"/>
              </a:rPr>
              <a:t>:		E </a:t>
            </a:r>
            <a:r>
              <a:rPr kumimoji="1" lang="en-US" altLang="ko-KR" b="1">
                <a:solidFill>
                  <a:srgbClr val="000000"/>
                </a:solidFill>
                <a:ea typeface="굴림" pitchFamily="50" charset="-127"/>
                <a:sym typeface="Symbol" pitchFamily="18" charset="2"/>
              </a:rPr>
              <a:t> E’</a:t>
            </a:r>
            <a:endParaRPr kumimoji="1" lang="en-US" altLang="ko-KR" b="1">
              <a:solidFill>
                <a:srgbClr val="000000"/>
              </a:solidFill>
              <a:ea typeface="굴림" pitchFamily="50" charset="-127"/>
            </a:endParaRPr>
          </a:p>
          <a:p>
            <a:pPr defTabSz="762000">
              <a:lnSpc>
                <a:spcPct val="90000"/>
              </a:lnSpc>
            </a:pPr>
            <a:r>
              <a:rPr kumimoji="1" lang="en-US" altLang="ko-KR" b="1">
                <a:solidFill>
                  <a:srgbClr val="000000"/>
                </a:solidFill>
                <a:ea typeface="굴림" pitchFamily="50" charset="-127"/>
              </a:rPr>
              <a:t>CIR	rB</a:t>
            </a:r>
            <a:r>
              <a:rPr kumimoji="1" lang="en-US" altLang="ko-KR" b="1" baseline="-25000">
                <a:solidFill>
                  <a:srgbClr val="000000"/>
                </a:solidFill>
                <a:ea typeface="굴림" pitchFamily="50" charset="-127"/>
              </a:rPr>
              <a:t>7</a:t>
            </a:r>
            <a:r>
              <a:rPr kumimoji="1" lang="en-US" altLang="ko-KR" b="1">
                <a:solidFill>
                  <a:srgbClr val="000000"/>
                </a:solidFill>
                <a:ea typeface="굴림" pitchFamily="50" charset="-127"/>
              </a:rPr>
              <a:t>:		AC </a:t>
            </a:r>
            <a:r>
              <a:rPr kumimoji="1" lang="en-US" altLang="ko-KR" b="1">
                <a:solidFill>
                  <a:srgbClr val="000000"/>
                </a:solidFill>
                <a:ea typeface="굴림" pitchFamily="50" charset="-127"/>
                <a:sym typeface="Symbol" pitchFamily="18" charset="2"/>
              </a:rPr>
              <a:t> shr AC, AC(15)  E, E  AC(0)</a:t>
            </a:r>
            <a:endParaRPr kumimoji="1" lang="en-US" altLang="ko-KR" b="1">
              <a:solidFill>
                <a:srgbClr val="000000"/>
              </a:solidFill>
              <a:ea typeface="굴림" pitchFamily="50" charset="-127"/>
            </a:endParaRPr>
          </a:p>
          <a:p>
            <a:pPr defTabSz="762000">
              <a:lnSpc>
                <a:spcPct val="90000"/>
              </a:lnSpc>
            </a:pPr>
            <a:r>
              <a:rPr kumimoji="1" lang="en-US" altLang="ko-KR" b="1">
                <a:solidFill>
                  <a:srgbClr val="000000"/>
                </a:solidFill>
                <a:ea typeface="굴림" pitchFamily="50" charset="-127"/>
              </a:rPr>
              <a:t>CIL	rB</a:t>
            </a:r>
            <a:r>
              <a:rPr kumimoji="1" lang="en-US" altLang="ko-KR" b="1" baseline="-25000">
                <a:solidFill>
                  <a:srgbClr val="000000"/>
                </a:solidFill>
                <a:ea typeface="굴림" pitchFamily="50" charset="-127"/>
              </a:rPr>
              <a:t>6</a:t>
            </a:r>
            <a:r>
              <a:rPr kumimoji="1" lang="en-US" altLang="ko-KR" b="1">
                <a:solidFill>
                  <a:srgbClr val="000000"/>
                </a:solidFill>
                <a:ea typeface="굴림" pitchFamily="50" charset="-127"/>
              </a:rPr>
              <a:t>:		AC </a:t>
            </a:r>
            <a:r>
              <a:rPr kumimoji="1" lang="en-US" altLang="ko-KR" b="1">
                <a:solidFill>
                  <a:srgbClr val="000000"/>
                </a:solidFill>
                <a:ea typeface="굴림" pitchFamily="50" charset="-127"/>
                <a:sym typeface="Symbol" pitchFamily="18" charset="2"/>
              </a:rPr>
              <a:t> shl AC, AC(0)  E, E  AC(15)</a:t>
            </a:r>
            <a:endParaRPr kumimoji="1" lang="en-US" altLang="ko-KR" b="1">
              <a:solidFill>
                <a:srgbClr val="000000"/>
              </a:solidFill>
              <a:ea typeface="굴림" pitchFamily="50" charset="-127"/>
            </a:endParaRPr>
          </a:p>
          <a:p>
            <a:pPr defTabSz="762000">
              <a:lnSpc>
                <a:spcPct val="90000"/>
              </a:lnSpc>
            </a:pPr>
            <a:r>
              <a:rPr kumimoji="1" lang="en-US" altLang="ko-KR" b="1">
                <a:solidFill>
                  <a:srgbClr val="000000"/>
                </a:solidFill>
                <a:ea typeface="굴림" pitchFamily="50" charset="-127"/>
              </a:rPr>
              <a:t>INC	rB</a:t>
            </a:r>
            <a:r>
              <a:rPr kumimoji="1" lang="en-US" altLang="ko-KR" b="1" baseline="-25000">
                <a:solidFill>
                  <a:srgbClr val="000000"/>
                </a:solidFill>
                <a:ea typeface="굴림" pitchFamily="50" charset="-127"/>
              </a:rPr>
              <a:t>5</a:t>
            </a:r>
            <a:r>
              <a:rPr kumimoji="1" lang="en-US" altLang="ko-KR" b="1">
                <a:solidFill>
                  <a:srgbClr val="000000"/>
                </a:solidFill>
                <a:ea typeface="굴림" pitchFamily="50" charset="-127"/>
              </a:rPr>
              <a:t>:		AC </a:t>
            </a:r>
            <a:r>
              <a:rPr kumimoji="1" lang="en-US" altLang="ko-KR" b="1">
                <a:solidFill>
                  <a:srgbClr val="000000"/>
                </a:solidFill>
                <a:ea typeface="굴림" pitchFamily="50" charset="-127"/>
                <a:sym typeface="Symbol" pitchFamily="18" charset="2"/>
              </a:rPr>
              <a:t> AC + 1</a:t>
            </a:r>
            <a:endParaRPr kumimoji="1" lang="en-US" altLang="ko-KR" b="1">
              <a:solidFill>
                <a:srgbClr val="000000"/>
              </a:solidFill>
              <a:ea typeface="굴림" pitchFamily="50" charset="-127"/>
            </a:endParaRPr>
          </a:p>
          <a:p>
            <a:pPr defTabSz="762000">
              <a:lnSpc>
                <a:spcPct val="90000"/>
              </a:lnSpc>
            </a:pPr>
            <a:r>
              <a:rPr kumimoji="1" lang="en-US" altLang="ko-KR" b="1">
                <a:solidFill>
                  <a:srgbClr val="000000"/>
                </a:solidFill>
                <a:ea typeface="굴림" pitchFamily="50" charset="-127"/>
              </a:rPr>
              <a:t>SPA	rB</a:t>
            </a:r>
            <a:r>
              <a:rPr kumimoji="1" lang="en-US" altLang="ko-KR" b="1" baseline="-25000">
                <a:solidFill>
                  <a:srgbClr val="000000"/>
                </a:solidFill>
                <a:ea typeface="굴림" pitchFamily="50" charset="-127"/>
              </a:rPr>
              <a:t>4</a:t>
            </a:r>
            <a:r>
              <a:rPr kumimoji="1" lang="en-US" altLang="ko-KR" b="1">
                <a:solidFill>
                  <a:srgbClr val="000000"/>
                </a:solidFill>
                <a:ea typeface="굴림" pitchFamily="50" charset="-127"/>
              </a:rPr>
              <a:t>:		if (AC(15) = 0) then (PC </a:t>
            </a:r>
            <a:r>
              <a:rPr kumimoji="1" lang="en-US" altLang="ko-KR" b="1">
                <a:solidFill>
                  <a:srgbClr val="000000"/>
                </a:solidFill>
                <a:ea typeface="굴림" pitchFamily="50" charset="-127"/>
                <a:sym typeface="Symbol" pitchFamily="18" charset="2"/>
              </a:rPr>
              <a:t> PC+1)</a:t>
            </a:r>
            <a:endParaRPr kumimoji="1" lang="en-US" altLang="ko-KR" b="1">
              <a:solidFill>
                <a:srgbClr val="000000"/>
              </a:solidFill>
              <a:ea typeface="굴림" pitchFamily="50" charset="-127"/>
            </a:endParaRPr>
          </a:p>
          <a:p>
            <a:pPr defTabSz="762000">
              <a:lnSpc>
                <a:spcPct val="90000"/>
              </a:lnSpc>
            </a:pPr>
            <a:r>
              <a:rPr kumimoji="1" lang="en-US" altLang="ko-KR" b="1">
                <a:solidFill>
                  <a:srgbClr val="000000"/>
                </a:solidFill>
                <a:ea typeface="굴림" pitchFamily="50" charset="-127"/>
              </a:rPr>
              <a:t>SNA	rB</a:t>
            </a:r>
            <a:r>
              <a:rPr kumimoji="1" lang="en-US" altLang="ko-KR" b="1" baseline="-25000">
                <a:solidFill>
                  <a:srgbClr val="000000"/>
                </a:solidFill>
                <a:ea typeface="굴림" pitchFamily="50" charset="-127"/>
              </a:rPr>
              <a:t>3</a:t>
            </a:r>
            <a:r>
              <a:rPr kumimoji="1" lang="en-US" altLang="ko-KR" b="1">
                <a:solidFill>
                  <a:srgbClr val="000000"/>
                </a:solidFill>
                <a:ea typeface="굴림" pitchFamily="50" charset="-127"/>
              </a:rPr>
              <a:t>:		if (AC(15) = 1) then (PC </a:t>
            </a:r>
            <a:r>
              <a:rPr kumimoji="1" lang="en-US" altLang="ko-KR" b="1">
                <a:solidFill>
                  <a:srgbClr val="000000"/>
                </a:solidFill>
                <a:ea typeface="굴림" pitchFamily="50" charset="-127"/>
                <a:sym typeface="Symbol" pitchFamily="18" charset="2"/>
              </a:rPr>
              <a:t> PC+1)</a:t>
            </a:r>
            <a:endParaRPr kumimoji="1" lang="en-US" altLang="ko-KR" b="1">
              <a:solidFill>
                <a:srgbClr val="000000"/>
              </a:solidFill>
              <a:ea typeface="굴림" pitchFamily="50" charset="-127"/>
            </a:endParaRPr>
          </a:p>
          <a:p>
            <a:pPr defTabSz="762000">
              <a:lnSpc>
                <a:spcPct val="90000"/>
              </a:lnSpc>
            </a:pPr>
            <a:r>
              <a:rPr kumimoji="1" lang="en-US" altLang="ko-KR" b="1">
                <a:solidFill>
                  <a:srgbClr val="000000"/>
                </a:solidFill>
                <a:ea typeface="굴림" pitchFamily="50" charset="-127"/>
              </a:rPr>
              <a:t>SZA	rB</a:t>
            </a:r>
            <a:r>
              <a:rPr kumimoji="1" lang="en-US" altLang="ko-KR" b="1" baseline="-25000">
                <a:solidFill>
                  <a:srgbClr val="000000"/>
                </a:solidFill>
                <a:ea typeface="굴림" pitchFamily="50" charset="-127"/>
              </a:rPr>
              <a:t>2</a:t>
            </a:r>
            <a:r>
              <a:rPr kumimoji="1" lang="en-US" altLang="ko-KR" b="1">
                <a:solidFill>
                  <a:srgbClr val="000000"/>
                </a:solidFill>
                <a:ea typeface="굴림" pitchFamily="50" charset="-127"/>
              </a:rPr>
              <a:t>:		if (AC = 0) then (PC </a:t>
            </a:r>
            <a:r>
              <a:rPr kumimoji="1" lang="en-US" altLang="ko-KR" b="1">
                <a:solidFill>
                  <a:srgbClr val="000000"/>
                </a:solidFill>
                <a:ea typeface="굴림" pitchFamily="50" charset="-127"/>
                <a:sym typeface="Symbol" pitchFamily="18" charset="2"/>
              </a:rPr>
              <a:t> PC+1)</a:t>
            </a:r>
            <a:endParaRPr kumimoji="1" lang="en-US" altLang="ko-KR" b="1">
              <a:solidFill>
                <a:srgbClr val="000000"/>
              </a:solidFill>
              <a:ea typeface="굴림" pitchFamily="50" charset="-127"/>
            </a:endParaRPr>
          </a:p>
          <a:p>
            <a:pPr defTabSz="762000">
              <a:lnSpc>
                <a:spcPct val="90000"/>
              </a:lnSpc>
            </a:pPr>
            <a:r>
              <a:rPr kumimoji="1" lang="en-US" altLang="ko-KR" b="1">
                <a:solidFill>
                  <a:srgbClr val="000000"/>
                </a:solidFill>
                <a:ea typeface="굴림" pitchFamily="50" charset="-127"/>
              </a:rPr>
              <a:t>SZE	rB</a:t>
            </a:r>
            <a:r>
              <a:rPr kumimoji="1" lang="en-US" altLang="ko-KR" b="1" baseline="-25000">
                <a:solidFill>
                  <a:srgbClr val="000000"/>
                </a:solidFill>
                <a:ea typeface="굴림" pitchFamily="50" charset="-127"/>
              </a:rPr>
              <a:t>1</a:t>
            </a:r>
            <a:r>
              <a:rPr kumimoji="1" lang="en-US" altLang="ko-KR" b="1">
                <a:solidFill>
                  <a:srgbClr val="000000"/>
                </a:solidFill>
                <a:ea typeface="굴림" pitchFamily="50" charset="-127"/>
              </a:rPr>
              <a:t>:		if (E = 0) then (PC </a:t>
            </a:r>
            <a:r>
              <a:rPr kumimoji="1" lang="en-US" altLang="ko-KR" b="1">
                <a:solidFill>
                  <a:srgbClr val="000000"/>
                </a:solidFill>
                <a:ea typeface="굴림" pitchFamily="50" charset="-127"/>
                <a:sym typeface="Symbol" pitchFamily="18" charset="2"/>
              </a:rPr>
              <a:t> PC+1)</a:t>
            </a:r>
            <a:endParaRPr kumimoji="1" lang="en-US" altLang="ko-KR" b="1">
              <a:solidFill>
                <a:srgbClr val="000000"/>
              </a:solidFill>
              <a:ea typeface="굴림" pitchFamily="50" charset="-127"/>
            </a:endParaRPr>
          </a:p>
          <a:p>
            <a:pPr defTabSz="762000">
              <a:lnSpc>
                <a:spcPct val="90000"/>
              </a:lnSpc>
            </a:pPr>
            <a:r>
              <a:rPr kumimoji="1" lang="en-US" altLang="ko-KR" b="1">
                <a:solidFill>
                  <a:srgbClr val="000000"/>
                </a:solidFill>
                <a:ea typeface="굴림" pitchFamily="50" charset="-127"/>
              </a:rPr>
              <a:t>HLT	rB</a:t>
            </a:r>
            <a:r>
              <a:rPr kumimoji="1" lang="en-US" altLang="ko-KR" b="1" baseline="-25000">
                <a:solidFill>
                  <a:srgbClr val="000000"/>
                </a:solidFill>
                <a:ea typeface="굴림" pitchFamily="50" charset="-127"/>
              </a:rPr>
              <a:t>0</a:t>
            </a:r>
            <a:r>
              <a:rPr kumimoji="1" lang="en-US" altLang="ko-KR" b="1">
                <a:solidFill>
                  <a:srgbClr val="000000"/>
                </a:solidFill>
                <a:ea typeface="굴림" pitchFamily="50" charset="-127"/>
              </a:rPr>
              <a:t>:		S </a:t>
            </a:r>
            <a:r>
              <a:rPr kumimoji="1" lang="en-US" altLang="ko-KR" b="1">
                <a:solidFill>
                  <a:srgbClr val="000000"/>
                </a:solidFill>
                <a:ea typeface="굴림" pitchFamily="50" charset="-127"/>
                <a:sym typeface="Symbol" pitchFamily="18" charset="2"/>
              </a:rPr>
              <a:t> 0  (S is a start-stop flip-flop)</a:t>
            </a:r>
          </a:p>
        </p:txBody>
      </p:sp>
      <p:sp>
        <p:nvSpPr>
          <p:cNvPr id="6154" name="Rectangle 9"/>
          <p:cNvSpPr>
            <a:spLocks noChangeArrowheads="1"/>
          </p:cNvSpPr>
          <p:nvPr/>
        </p:nvSpPr>
        <p:spPr bwMode="auto">
          <a:xfrm>
            <a:off x="1028700" y="2981325"/>
            <a:ext cx="6677025" cy="3314700"/>
          </a:xfrm>
          <a:prstGeom prst="rect">
            <a:avLst/>
          </a:prstGeom>
          <a:noFill/>
          <a:ln w="25400">
            <a:solidFill>
              <a:schemeClr val="tx1"/>
            </a:solidFill>
            <a:miter lim="800000"/>
            <a:headEnd/>
            <a:tailEnd/>
          </a:ln>
        </p:spPr>
        <p:txBody>
          <a:bodyPr wrap="none" anchor="ctr"/>
          <a:lstStyle/>
          <a:p>
            <a:endParaRPr lang="en-US"/>
          </a:p>
        </p:txBody>
      </p:sp>
      <p:sp>
        <p:nvSpPr>
          <p:cNvPr id="6155" name="Line 10"/>
          <p:cNvSpPr>
            <a:spLocks noChangeShapeType="1"/>
          </p:cNvSpPr>
          <p:nvPr/>
        </p:nvSpPr>
        <p:spPr bwMode="auto">
          <a:xfrm>
            <a:off x="1790700" y="2990850"/>
            <a:ext cx="0" cy="3305175"/>
          </a:xfrm>
          <a:prstGeom prst="line">
            <a:avLst/>
          </a:prstGeom>
          <a:noFill/>
          <a:ln w="25400">
            <a:solidFill>
              <a:srgbClr val="000000"/>
            </a:solidFill>
            <a:round/>
            <a:headEnd/>
            <a:tailEnd/>
          </a:ln>
        </p:spPr>
        <p:txBody>
          <a:bodyPr wrap="none" anchor="ctr"/>
          <a:lstStyle/>
          <a:p>
            <a:endParaRPr lang="en-US"/>
          </a:p>
        </p:txBody>
      </p:sp>
      <p:sp>
        <p:nvSpPr>
          <p:cNvPr id="6156" name="Line 11"/>
          <p:cNvSpPr>
            <a:spLocks noChangeShapeType="1"/>
          </p:cNvSpPr>
          <p:nvPr/>
        </p:nvSpPr>
        <p:spPr bwMode="auto">
          <a:xfrm>
            <a:off x="2657475" y="2990850"/>
            <a:ext cx="0" cy="3305175"/>
          </a:xfrm>
          <a:prstGeom prst="line">
            <a:avLst/>
          </a:prstGeom>
          <a:noFill/>
          <a:ln w="25400">
            <a:solidFill>
              <a:srgbClr val="000000"/>
            </a:solidFill>
            <a:round/>
            <a:headEnd/>
            <a:tailEnd/>
          </a:ln>
        </p:spPr>
        <p:txBody>
          <a:bodyPr wrap="none" anchor="ctr"/>
          <a:lstStyle/>
          <a:p>
            <a:endParaRPr lang="en-US"/>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solidFill>
            <a:srgbClr val="00B0F0"/>
          </a:solidFill>
        </p:spPr>
        <p:txBody>
          <a:bodyPr/>
          <a:lstStyle/>
          <a:p>
            <a:pPr eaLnBrk="1" hangingPunct="1"/>
            <a:r>
              <a:rPr lang="en-US" b="1">
                <a:solidFill>
                  <a:srgbClr val="FF0000"/>
                </a:solidFill>
              </a:rPr>
              <a:t>Lecture - 12</a:t>
            </a:r>
          </a:p>
        </p:txBody>
      </p:sp>
      <p:sp>
        <p:nvSpPr>
          <p:cNvPr id="2051" name="Subtitle 2"/>
          <p:cNvSpPr>
            <a:spLocks noGrp="1"/>
          </p:cNvSpPr>
          <p:nvPr>
            <p:ph type="subTitle" idx="1"/>
          </p:nvPr>
        </p:nvSpPr>
        <p:spPr/>
        <p:txBody>
          <a:bodyPr/>
          <a:lstStyle/>
          <a:p>
            <a:pPr eaLnBrk="1" hangingPunct="1"/>
            <a:r>
              <a:rPr lang="en-US" b="1"/>
              <a:t>Memory Reference Instructions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Footer Placeholder 4"/>
          <p:cNvSpPr>
            <a:spLocks noGrp="1"/>
          </p:cNvSpPr>
          <p:nvPr>
            <p:ph type="ftr" sz="quarter" idx="11"/>
          </p:nvPr>
        </p:nvSpPr>
        <p:spPr>
          <a:noFill/>
        </p:spPr>
        <p:txBody>
          <a:bodyPr/>
          <a:lstStyle/>
          <a:p>
            <a:r>
              <a:rPr lang="en-US"/>
              <a:t>Computer Architecture BCA 203 by Ruby Dahiya </a:t>
            </a:r>
          </a:p>
        </p:txBody>
      </p:sp>
      <p:sp>
        <p:nvSpPr>
          <p:cNvPr id="3075" name="Slide Number Placeholder 5"/>
          <p:cNvSpPr>
            <a:spLocks noGrp="1"/>
          </p:cNvSpPr>
          <p:nvPr>
            <p:ph type="sldNum" sz="quarter" idx="12"/>
          </p:nvPr>
        </p:nvSpPr>
        <p:spPr>
          <a:noFill/>
        </p:spPr>
        <p:txBody>
          <a:bodyPr/>
          <a:lstStyle/>
          <a:p>
            <a:fld id="{AB7FCD54-2C31-4B5F-A2BB-5DB878B0459C}" type="slidenum">
              <a:rPr lang="en-US"/>
              <a:pPr/>
              <a:t>97</a:t>
            </a:fld>
            <a:endParaRPr lang="en-US"/>
          </a:p>
        </p:txBody>
      </p:sp>
      <p:sp>
        <p:nvSpPr>
          <p:cNvPr id="3076" name="Rectangle 2"/>
          <p:cNvSpPr>
            <a:spLocks noGrp="1" noChangeArrowheads="1"/>
          </p:cNvSpPr>
          <p:nvPr>
            <p:ph type="title"/>
          </p:nvPr>
        </p:nvSpPr>
        <p:spPr>
          <a:xfrm>
            <a:off x="1325563" y="471488"/>
            <a:ext cx="6480175" cy="479425"/>
          </a:xfrm>
          <a:noFill/>
        </p:spPr>
        <p:txBody>
          <a:bodyPr wrap="none" lIns="63500" tIns="25400" rIns="63500" bIns="25400" anchor="t">
            <a:spAutoFit/>
          </a:bodyPr>
          <a:lstStyle/>
          <a:p>
            <a:pPr eaLnBrk="1" hangingPunct="1">
              <a:lnSpc>
                <a:spcPct val="87000"/>
              </a:lnSpc>
            </a:pPr>
            <a:r>
              <a:rPr lang="en-US" altLang="ko-KR" sz="3200" b="1">
                <a:solidFill>
                  <a:srgbClr val="FF0000"/>
                </a:solidFill>
                <a:ea typeface="굴림" pitchFamily="50" charset="-127"/>
              </a:rPr>
              <a:t>Memory  Reference  Instructions</a:t>
            </a:r>
          </a:p>
        </p:txBody>
      </p:sp>
      <p:sp>
        <p:nvSpPr>
          <p:cNvPr id="3077" name="Rectangle 3"/>
          <p:cNvSpPr>
            <a:spLocks noChangeArrowheads="1"/>
          </p:cNvSpPr>
          <p:nvPr/>
        </p:nvSpPr>
        <p:spPr bwMode="auto">
          <a:xfrm>
            <a:off x="738188" y="862013"/>
            <a:ext cx="34925" cy="157162"/>
          </a:xfrm>
          <a:prstGeom prst="rect">
            <a:avLst/>
          </a:prstGeom>
          <a:noFill/>
          <a:ln w="12700">
            <a:noFill/>
            <a:miter lim="800000"/>
            <a:headEnd/>
            <a:tailEnd/>
          </a:ln>
        </p:spPr>
        <p:txBody>
          <a:bodyPr wrap="none" anchor="ctr"/>
          <a:lstStyle/>
          <a:p>
            <a:endParaRPr lang="en-US"/>
          </a:p>
        </p:txBody>
      </p:sp>
      <p:sp>
        <p:nvSpPr>
          <p:cNvPr id="3078" name="Rectangle 5"/>
          <p:cNvSpPr>
            <a:spLocks noChangeArrowheads="1"/>
          </p:cNvSpPr>
          <p:nvPr/>
        </p:nvSpPr>
        <p:spPr bwMode="auto">
          <a:xfrm>
            <a:off x="352425" y="3422650"/>
            <a:ext cx="8661400" cy="298450"/>
          </a:xfrm>
          <a:prstGeom prst="rect">
            <a:avLst/>
          </a:prstGeom>
          <a:noFill/>
          <a:ln w="12700">
            <a:noFill/>
            <a:miter lim="800000"/>
            <a:headEnd/>
            <a:tailEnd/>
          </a:ln>
        </p:spPr>
        <p:txBody>
          <a:bodyPr lIns="63500" tIns="25400" rIns="63500" bIns="25400">
            <a:spAutoFit/>
          </a:bodyPr>
          <a:lstStyle/>
          <a:p>
            <a:pPr defTabSz="762000">
              <a:lnSpc>
                <a:spcPct val="90000"/>
              </a:lnSpc>
            </a:pPr>
            <a:endParaRPr kumimoji="1" lang="en-US" altLang="ko-KR" b="1">
              <a:ea typeface="굴림" pitchFamily="50" charset="-127"/>
            </a:endParaRPr>
          </a:p>
        </p:txBody>
      </p:sp>
      <p:sp>
        <p:nvSpPr>
          <p:cNvPr id="3079" name="Rectangle 7"/>
          <p:cNvSpPr>
            <a:spLocks noChangeArrowheads="1"/>
          </p:cNvSpPr>
          <p:nvPr/>
        </p:nvSpPr>
        <p:spPr bwMode="auto">
          <a:xfrm>
            <a:off x="523875" y="1054100"/>
            <a:ext cx="677863" cy="228600"/>
          </a:xfrm>
          <a:prstGeom prst="rect">
            <a:avLst/>
          </a:prstGeom>
          <a:noFill/>
          <a:ln w="25400">
            <a:noFill/>
            <a:miter lim="800000"/>
            <a:headEnd/>
            <a:tailEnd/>
          </a:ln>
        </p:spPr>
        <p:txBody>
          <a:bodyPr wrap="none" lIns="63500" tIns="25400" rIns="63500" bIns="25400">
            <a:spAutoFit/>
          </a:bodyPr>
          <a:lstStyle/>
          <a:p>
            <a:pPr defTabSz="762000">
              <a:lnSpc>
                <a:spcPct val="97000"/>
              </a:lnSpc>
            </a:pPr>
            <a:r>
              <a:rPr kumimoji="1" lang="en-US" altLang="ko-KR" sz="1200" b="1">
                <a:ea typeface="굴림" pitchFamily="50" charset="-127"/>
              </a:rPr>
              <a:t>Symbol</a:t>
            </a:r>
          </a:p>
        </p:txBody>
      </p:sp>
      <p:sp>
        <p:nvSpPr>
          <p:cNvPr id="3080" name="Rectangle 8"/>
          <p:cNvSpPr>
            <a:spLocks noChangeArrowheads="1"/>
          </p:cNvSpPr>
          <p:nvPr/>
        </p:nvSpPr>
        <p:spPr bwMode="auto">
          <a:xfrm>
            <a:off x="1301750" y="965200"/>
            <a:ext cx="847725" cy="406400"/>
          </a:xfrm>
          <a:prstGeom prst="rect">
            <a:avLst/>
          </a:prstGeom>
          <a:noFill/>
          <a:ln w="25400">
            <a:noFill/>
            <a:miter lim="800000"/>
            <a:headEnd/>
            <a:tailEnd/>
          </a:ln>
        </p:spPr>
        <p:txBody>
          <a:bodyPr wrap="none" lIns="63500" tIns="25400" rIns="63500" bIns="25400">
            <a:spAutoFit/>
          </a:bodyPr>
          <a:lstStyle/>
          <a:p>
            <a:pPr defTabSz="762000">
              <a:lnSpc>
                <a:spcPct val="97000"/>
              </a:lnSpc>
            </a:pPr>
            <a:r>
              <a:rPr kumimoji="1" lang="en-US" altLang="ko-KR" sz="1200" b="1">
                <a:ea typeface="굴림" pitchFamily="50" charset="-127"/>
              </a:rPr>
              <a:t>Operation</a:t>
            </a:r>
          </a:p>
          <a:p>
            <a:pPr defTabSz="762000">
              <a:lnSpc>
                <a:spcPct val="97000"/>
              </a:lnSpc>
            </a:pPr>
            <a:r>
              <a:rPr kumimoji="1" lang="en-US" altLang="ko-KR" sz="1200" b="1">
                <a:ea typeface="굴림" pitchFamily="50" charset="-127"/>
              </a:rPr>
              <a:t>Decoder</a:t>
            </a:r>
          </a:p>
        </p:txBody>
      </p:sp>
      <p:sp>
        <p:nvSpPr>
          <p:cNvPr id="3081" name="Rectangle 9"/>
          <p:cNvSpPr>
            <a:spLocks noChangeArrowheads="1"/>
          </p:cNvSpPr>
          <p:nvPr/>
        </p:nvSpPr>
        <p:spPr bwMode="auto">
          <a:xfrm>
            <a:off x="2355850" y="1054100"/>
            <a:ext cx="1685925" cy="228600"/>
          </a:xfrm>
          <a:prstGeom prst="rect">
            <a:avLst/>
          </a:prstGeom>
          <a:noFill/>
          <a:ln w="25400">
            <a:noFill/>
            <a:miter lim="800000"/>
            <a:headEnd/>
            <a:tailEnd/>
          </a:ln>
        </p:spPr>
        <p:txBody>
          <a:bodyPr wrap="none" lIns="63500" tIns="25400" rIns="63500" bIns="25400">
            <a:spAutoFit/>
          </a:bodyPr>
          <a:lstStyle/>
          <a:p>
            <a:pPr defTabSz="762000">
              <a:lnSpc>
                <a:spcPct val="97000"/>
              </a:lnSpc>
            </a:pPr>
            <a:r>
              <a:rPr kumimoji="1" lang="en-US" altLang="ko-KR" sz="1200" b="1">
                <a:ea typeface="굴림" pitchFamily="50" charset="-127"/>
              </a:rPr>
              <a:t>Symbolic Description</a:t>
            </a:r>
          </a:p>
        </p:txBody>
      </p:sp>
      <p:sp>
        <p:nvSpPr>
          <p:cNvPr id="3082" name="Line 10"/>
          <p:cNvSpPr>
            <a:spLocks noChangeShapeType="1"/>
          </p:cNvSpPr>
          <p:nvPr/>
        </p:nvSpPr>
        <p:spPr bwMode="auto">
          <a:xfrm>
            <a:off x="1225550" y="952500"/>
            <a:ext cx="0" cy="2195513"/>
          </a:xfrm>
          <a:prstGeom prst="line">
            <a:avLst/>
          </a:prstGeom>
          <a:noFill/>
          <a:ln w="25400">
            <a:solidFill>
              <a:schemeClr val="tx1"/>
            </a:solidFill>
            <a:round/>
            <a:headEnd/>
            <a:tailEnd/>
          </a:ln>
        </p:spPr>
        <p:txBody>
          <a:bodyPr wrap="none" anchor="ctr"/>
          <a:lstStyle/>
          <a:p>
            <a:endParaRPr lang="en-US"/>
          </a:p>
        </p:txBody>
      </p:sp>
      <p:sp>
        <p:nvSpPr>
          <p:cNvPr id="3083" name="Rectangle 11"/>
          <p:cNvSpPr>
            <a:spLocks noChangeArrowheads="1"/>
          </p:cNvSpPr>
          <p:nvPr/>
        </p:nvSpPr>
        <p:spPr bwMode="auto">
          <a:xfrm>
            <a:off x="428625" y="952500"/>
            <a:ext cx="7700963" cy="2187575"/>
          </a:xfrm>
          <a:prstGeom prst="rect">
            <a:avLst/>
          </a:prstGeom>
          <a:noFill/>
          <a:ln w="25400">
            <a:solidFill>
              <a:schemeClr val="tx1"/>
            </a:solidFill>
            <a:miter lim="800000"/>
            <a:headEnd/>
            <a:tailEnd/>
          </a:ln>
        </p:spPr>
        <p:txBody>
          <a:bodyPr wrap="none" anchor="ctr"/>
          <a:lstStyle/>
          <a:p>
            <a:endParaRPr lang="en-US"/>
          </a:p>
        </p:txBody>
      </p:sp>
      <p:sp>
        <p:nvSpPr>
          <p:cNvPr id="3084" name="Text Box 12"/>
          <p:cNvSpPr txBox="1">
            <a:spLocks noChangeArrowheads="1"/>
          </p:cNvSpPr>
          <p:nvPr/>
        </p:nvSpPr>
        <p:spPr bwMode="auto">
          <a:xfrm>
            <a:off x="469900" y="1322388"/>
            <a:ext cx="7683500" cy="1825625"/>
          </a:xfrm>
          <a:prstGeom prst="rect">
            <a:avLst/>
          </a:prstGeom>
          <a:noFill/>
          <a:ln w="25400">
            <a:noFill/>
            <a:miter lim="800000"/>
            <a:headEnd/>
            <a:tailEnd/>
          </a:ln>
        </p:spPr>
        <p:txBody>
          <a:bodyPr wrap="none">
            <a:spAutoFit/>
          </a:bodyPr>
          <a:lstStyle/>
          <a:p>
            <a:pPr defTabSz="762000">
              <a:lnSpc>
                <a:spcPct val="90000"/>
              </a:lnSpc>
            </a:pPr>
            <a:r>
              <a:rPr kumimoji="1" lang="en-US" altLang="ko-KR" b="1">
                <a:solidFill>
                  <a:srgbClr val="000000"/>
                </a:solidFill>
                <a:ea typeface="굴림" pitchFamily="50" charset="-127"/>
              </a:rPr>
              <a:t>AND	  D</a:t>
            </a:r>
            <a:r>
              <a:rPr kumimoji="1" lang="en-US" altLang="ko-KR" b="1" baseline="-25000">
                <a:solidFill>
                  <a:srgbClr val="000000"/>
                </a:solidFill>
                <a:ea typeface="굴림" pitchFamily="50" charset="-127"/>
              </a:rPr>
              <a:t>0</a:t>
            </a:r>
            <a:r>
              <a:rPr kumimoji="1" lang="en-US" altLang="ko-KR" b="1">
                <a:solidFill>
                  <a:srgbClr val="000000"/>
                </a:solidFill>
                <a:ea typeface="굴림" pitchFamily="50" charset="-127"/>
              </a:rPr>
              <a:t>	   AC </a:t>
            </a:r>
            <a:r>
              <a:rPr kumimoji="1" lang="en-US" altLang="ko-KR" b="1">
                <a:solidFill>
                  <a:srgbClr val="000000"/>
                </a:solidFill>
                <a:ea typeface="굴림" pitchFamily="50" charset="-127"/>
                <a:sym typeface="Symbol" pitchFamily="18" charset="2"/>
              </a:rPr>
              <a:t>  AC  M[AR]</a:t>
            </a:r>
          </a:p>
          <a:p>
            <a:pPr defTabSz="762000">
              <a:lnSpc>
                <a:spcPct val="90000"/>
              </a:lnSpc>
            </a:pPr>
            <a:r>
              <a:rPr kumimoji="1" lang="en-US" altLang="ko-KR" b="1">
                <a:solidFill>
                  <a:srgbClr val="000000"/>
                </a:solidFill>
                <a:ea typeface="굴림" pitchFamily="50" charset="-127"/>
              </a:rPr>
              <a:t>ADD	  D</a:t>
            </a:r>
            <a:r>
              <a:rPr kumimoji="1" lang="en-US" altLang="ko-KR" b="1" baseline="-25000">
                <a:solidFill>
                  <a:srgbClr val="000000"/>
                </a:solidFill>
                <a:ea typeface="굴림" pitchFamily="50" charset="-127"/>
              </a:rPr>
              <a:t>1</a:t>
            </a:r>
            <a:r>
              <a:rPr kumimoji="1" lang="en-US" altLang="ko-KR" b="1">
                <a:solidFill>
                  <a:srgbClr val="000000"/>
                </a:solidFill>
                <a:ea typeface="굴림" pitchFamily="50" charset="-127"/>
              </a:rPr>
              <a:t>	   AC </a:t>
            </a:r>
            <a:r>
              <a:rPr kumimoji="1" lang="en-US" altLang="ko-KR" b="1">
                <a:solidFill>
                  <a:srgbClr val="000000"/>
                </a:solidFill>
                <a:ea typeface="굴림" pitchFamily="50" charset="-127"/>
                <a:sym typeface="Symbol" pitchFamily="18" charset="2"/>
              </a:rPr>
              <a:t>  AC + M[AR], E  C</a:t>
            </a:r>
            <a:r>
              <a:rPr kumimoji="1" lang="en-US" altLang="ko-KR" b="1" baseline="-25000">
                <a:solidFill>
                  <a:srgbClr val="000000"/>
                </a:solidFill>
                <a:ea typeface="굴림" pitchFamily="50" charset="-127"/>
                <a:sym typeface="Symbol" pitchFamily="18" charset="2"/>
              </a:rPr>
              <a:t>out</a:t>
            </a:r>
            <a:endParaRPr kumimoji="1" lang="en-US" altLang="ko-KR" b="1">
              <a:solidFill>
                <a:srgbClr val="000000"/>
              </a:solidFill>
              <a:ea typeface="굴림" pitchFamily="50" charset="-127"/>
              <a:sym typeface="Symbol" pitchFamily="18" charset="2"/>
            </a:endParaRPr>
          </a:p>
          <a:p>
            <a:pPr defTabSz="762000">
              <a:lnSpc>
                <a:spcPct val="90000"/>
              </a:lnSpc>
            </a:pPr>
            <a:r>
              <a:rPr kumimoji="1" lang="en-US" altLang="ko-KR" b="1">
                <a:solidFill>
                  <a:srgbClr val="000000"/>
                </a:solidFill>
                <a:ea typeface="굴림" pitchFamily="50" charset="-127"/>
              </a:rPr>
              <a:t>LDA	  D</a:t>
            </a:r>
            <a:r>
              <a:rPr kumimoji="1" lang="en-US" altLang="ko-KR" b="1" baseline="-25000">
                <a:solidFill>
                  <a:srgbClr val="000000"/>
                </a:solidFill>
                <a:ea typeface="굴림" pitchFamily="50" charset="-127"/>
              </a:rPr>
              <a:t>2</a:t>
            </a:r>
            <a:r>
              <a:rPr kumimoji="1" lang="en-US" altLang="ko-KR" b="1">
                <a:solidFill>
                  <a:srgbClr val="000000"/>
                </a:solidFill>
                <a:ea typeface="굴림" pitchFamily="50" charset="-127"/>
              </a:rPr>
              <a:t>	   AC </a:t>
            </a:r>
            <a:r>
              <a:rPr kumimoji="1" lang="en-US" altLang="ko-KR" b="1">
                <a:solidFill>
                  <a:srgbClr val="000000"/>
                </a:solidFill>
                <a:ea typeface="굴림" pitchFamily="50" charset="-127"/>
                <a:sym typeface="Symbol" pitchFamily="18" charset="2"/>
              </a:rPr>
              <a:t>  M[AR]</a:t>
            </a:r>
          </a:p>
          <a:p>
            <a:pPr defTabSz="762000">
              <a:lnSpc>
                <a:spcPct val="90000"/>
              </a:lnSpc>
            </a:pPr>
            <a:r>
              <a:rPr kumimoji="1" lang="en-US" altLang="ko-KR" b="1">
                <a:solidFill>
                  <a:srgbClr val="000000"/>
                </a:solidFill>
                <a:ea typeface="굴림" pitchFamily="50" charset="-127"/>
              </a:rPr>
              <a:t>STA	  D</a:t>
            </a:r>
            <a:r>
              <a:rPr kumimoji="1" lang="en-US" altLang="ko-KR" b="1" baseline="-25000">
                <a:solidFill>
                  <a:srgbClr val="000000"/>
                </a:solidFill>
                <a:ea typeface="굴림" pitchFamily="50" charset="-127"/>
              </a:rPr>
              <a:t>3</a:t>
            </a:r>
            <a:r>
              <a:rPr kumimoji="1" lang="en-US" altLang="ko-KR" b="1">
                <a:solidFill>
                  <a:srgbClr val="000000"/>
                </a:solidFill>
                <a:ea typeface="굴림" pitchFamily="50" charset="-127"/>
              </a:rPr>
              <a:t>	   M[AR] </a:t>
            </a:r>
            <a:r>
              <a:rPr kumimoji="1" lang="en-US" altLang="ko-KR" b="1">
                <a:solidFill>
                  <a:srgbClr val="000000"/>
                </a:solidFill>
                <a:ea typeface="굴림" pitchFamily="50" charset="-127"/>
                <a:sym typeface="Symbol" pitchFamily="18" charset="2"/>
              </a:rPr>
              <a:t>  AC</a:t>
            </a:r>
          </a:p>
          <a:p>
            <a:pPr defTabSz="762000">
              <a:lnSpc>
                <a:spcPct val="90000"/>
              </a:lnSpc>
            </a:pPr>
            <a:r>
              <a:rPr kumimoji="1" lang="en-US" altLang="ko-KR" b="1">
                <a:solidFill>
                  <a:srgbClr val="000000"/>
                </a:solidFill>
                <a:ea typeface="굴림" pitchFamily="50" charset="-127"/>
              </a:rPr>
              <a:t>BUN  	  D</a:t>
            </a:r>
            <a:r>
              <a:rPr kumimoji="1" lang="en-US" altLang="ko-KR" b="1" baseline="-25000">
                <a:solidFill>
                  <a:srgbClr val="000000"/>
                </a:solidFill>
                <a:ea typeface="굴림" pitchFamily="50" charset="-127"/>
              </a:rPr>
              <a:t>4</a:t>
            </a:r>
            <a:r>
              <a:rPr kumimoji="1" lang="en-US" altLang="ko-KR" b="1">
                <a:solidFill>
                  <a:srgbClr val="000000"/>
                </a:solidFill>
                <a:ea typeface="굴림" pitchFamily="50" charset="-127"/>
              </a:rPr>
              <a:t>	   PC </a:t>
            </a:r>
            <a:r>
              <a:rPr kumimoji="1" lang="en-US" altLang="ko-KR" b="1">
                <a:solidFill>
                  <a:srgbClr val="000000"/>
                </a:solidFill>
                <a:ea typeface="굴림" pitchFamily="50" charset="-127"/>
                <a:sym typeface="Symbol" pitchFamily="18" charset="2"/>
              </a:rPr>
              <a:t>  AR</a:t>
            </a:r>
          </a:p>
          <a:p>
            <a:pPr defTabSz="762000">
              <a:lnSpc>
                <a:spcPct val="90000"/>
              </a:lnSpc>
            </a:pPr>
            <a:r>
              <a:rPr kumimoji="1" lang="en-US" altLang="ko-KR" b="1">
                <a:solidFill>
                  <a:srgbClr val="000000"/>
                </a:solidFill>
                <a:ea typeface="굴림" pitchFamily="50" charset="-127"/>
              </a:rPr>
              <a:t>BSA	  D</a:t>
            </a:r>
            <a:r>
              <a:rPr kumimoji="1" lang="en-US" altLang="ko-KR" b="1" baseline="-25000">
                <a:solidFill>
                  <a:srgbClr val="000000"/>
                </a:solidFill>
                <a:ea typeface="굴림" pitchFamily="50" charset="-127"/>
              </a:rPr>
              <a:t>5</a:t>
            </a:r>
            <a:r>
              <a:rPr kumimoji="1" lang="en-US" altLang="ko-KR" b="1">
                <a:solidFill>
                  <a:srgbClr val="000000"/>
                </a:solidFill>
                <a:ea typeface="굴림" pitchFamily="50" charset="-127"/>
              </a:rPr>
              <a:t>	   M[AR] </a:t>
            </a:r>
            <a:r>
              <a:rPr kumimoji="1" lang="en-US" altLang="ko-KR" b="1">
                <a:solidFill>
                  <a:srgbClr val="000000"/>
                </a:solidFill>
                <a:ea typeface="굴림" pitchFamily="50" charset="-127"/>
                <a:sym typeface="Symbol" pitchFamily="18" charset="2"/>
              </a:rPr>
              <a:t>  PC, PC  AR + 1</a:t>
            </a:r>
          </a:p>
          <a:p>
            <a:pPr defTabSz="762000">
              <a:lnSpc>
                <a:spcPct val="90000"/>
              </a:lnSpc>
            </a:pPr>
            <a:r>
              <a:rPr kumimoji="1" lang="en-US" altLang="ko-KR" b="1">
                <a:solidFill>
                  <a:srgbClr val="000000"/>
                </a:solidFill>
                <a:ea typeface="굴림" pitchFamily="50" charset="-127"/>
              </a:rPr>
              <a:t>ISZ	  D</a:t>
            </a:r>
            <a:r>
              <a:rPr kumimoji="1" lang="en-US" altLang="ko-KR" b="1" baseline="-25000">
                <a:solidFill>
                  <a:srgbClr val="000000"/>
                </a:solidFill>
                <a:ea typeface="굴림" pitchFamily="50" charset="-127"/>
              </a:rPr>
              <a:t>6</a:t>
            </a:r>
            <a:r>
              <a:rPr kumimoji="1" lang="en-US" altLang="ko-KR" b="1">
                <a:solidFill>
                  <a:srgbClr val="000000"/>
                </a:solidFill>
                <a:ea typeface="굴림" pitchFamily="50" charset="-127"/>
              </a:rPr>
              <a:t>	   M[AR] </a:t>
            </a:r>
            <a:r>
              <a:rPr kumimoji="1" lang="en-US" altLang="ko-KR" b="1">
                <a:solidFill>
                  <a:srgbClr val="000000"/>
                </a:solidFill>
                <a:ea typeface="굴림" pitchFamily="50" charset="-127"/>
                <a:sym typeface="Symbol" pitchFamily="18" charset="2"/>
              </a:rPr>
              <a:t>  M[AR] + 1, if M[AR] + 1 = 0 then PC  PC+1</a:t>
            </a:r>
          </a:p>
        </p:txBody>
      </p:sp>
      <p:sp>
        <p:nvSpPr>
          <p:cNvPr id="3085" name="Line 13"/>
          <p:cNvSpPr>
            <a:spLocks noChangeShapeType="1"/>
          </p:cNvSpPr>
          <p:nvPr/>
        </p:nvSpPr>
        <p:spPr bwMode="auto">
          <a:xfrm>
            <a:off x="2139950" y="971550"/>
            <a:ext cx="0" cy="2195513"/>
          </a:xfrm>
          <a:prstGeom prst="line">
            <a:avLst/>
          </a:prstGeom>
          <a:noFill/>
          <a:ln w="25400">
            <a:solidFill>
              <a:schemeClr val="tx1"/>
            </a:solidFill>
            <a:round/>
            <a:headEnd/>
            <a:tailEnd/>
          </a:ln>
        </p:spPr>
        <p:txBody>
          <a:bodyPr wrap="none" anchor="ctr"/>
          <a:lstStyle/>
          <a:p>
            <a:endParaRPr lang="en-US"/>
          </a:p>
        </p:txBody>
      </p:sp>
      <p:sp>
        <p:nvSpPr>
          <p:cNvPr id="3086" name="Line 14"/>
          <p:cNvSpPr>
            <a:spLocks noChangeShapeType="1"/>
          </p:cNvSpPr>
          <p:nvPr/>
        </p:nvSpPr>
        <p:spPr bwMode="auto">
          <a:xfrm>
            <a:off x="428625" y="1352550"/>
            <a:ext cx="7724775" cy="0"/>
          </a:xfrm>
          <a:prstGeom prst="line">
            <a:avLst/>
          </a:prstGeom>
          <a:noFill/>
          <a:ln w="25400">
            <a:solidFill>
              <a:schemeClr val="tx1"/>
            </a:solidFill>
            <a:round/>
            <a:headEnd/>
            <a:tailEnd/>
          </a:ln>
        </p:spPr>
        <p:txBody>
          <a:bodyPr wrap="none" lIns="63500" tIns="25400" rIns="63500" bIns="25400" anchor="ctr">
            <a:spAutoFit/>
          </a:bodyPr>
          <a:lstStyle/>
          <a:p>
            <a:endParaRPr lang="en-US"/>
          </a:p>
        </p:txBody>
      </p:sp>
      <p:sp>
        <p:nvSpPr>
          <p:cNvPr id="3087" name="Rectangle 15"/>
          <p:cNvSpPr>
            <a:spLocks noGrp="1" noChangeArrowheads="1"/>
          </p:cNvSpPr>
          <p:nvPr>
            <p:ph type="body" idx="1"/>
          </p:nvPr>
        </p:nvSpPr>
        <p:spPr>
          <a:xfrm>
            <a:off x="457200" y="3581400"/>
            <a:ext cx="8229600" cy="2544763"/>
          </a:xfrm>
          <a:noFill/>
        </p:spPr>
        <p:txBody>
          <a:bodyPr/>
          <a:lstStyle/>
          <a:p>
            <a:pPr eaLnBrk="1" hangingPunct="1"/>
            <a:r>
              <a:rPr kumimoji="1" lang="en-US" altLang="ko-KR" sz="2400">
                <a:latin typeface="Times New Roman" pitchFamily="18" charset="0"/>
                <a:ea typeface="굴림" pitchFamily="50" charset="-127"/>
              </a:rPr>
              <a:t>The effective address of the instruction is in AR and was placed there during timing signal T2 when I = 0, or during timing signal T3 when I = 1</a:t>
            </a:r>
          </a:p>
          <a:p>
            <a:pPr eaLnBrk="1" hangingPunct="1"/>
            <a:r>
              <a:rPr kumimoji="1" lang="en-US" altLang="ko-KR" sz="2400">
                <a:latin typeface="Times New Roman" pitchFamily="18" charset="0"/>
                <a:ea typeface="굴림" pitchFamily="50" charset="-127"/>
              </a:rPr>
              <a:t>Memory cycle is assumed to be short enough to complete in a CPU cycle</a:t>
            </a:r>
          </a:p>
          <a:p>
            <a:pPr eaLnBrk="1" hangingPunct="1"/>
            <a:r>
              <a:rPr kumimoji="1" lang="en-US" altLang="ko-KR" sz="2400">
                <a:latin typeface="Times New Roman" pitchFamily="18" charset="0"/>
                <a:ea typeface="굴림" pitchFamily="50" charset="-127"/>
              </a:rPr>
              <a:t>The execution of MR instruction starts with T4</a:t>
            </a:r>
          </a:p>
          <a:p>
            <a:pPr eaLnBrk="1" hangingPunct="1"/>
            <a:endParaRPr lang="en-US" sz="2400">
              <a:latin typeface="Times New Roman" pitchFamily="18" charset="0"/>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p:spPr>
        <p:txBody>
          <a:bodyPr/>
          <a:lstStyle/>
          <a:p>
            <a:r>
              <a:rPr lang="en-US"/>
              <a:t>Computer Architecture BCA 203 by Ruby Dahiya </a:t>
            </a:r>
          </a:p>
        </p:txBody>
      </p:sp>
      <p:sp>
        <p:nvSpPr>
          <p:cNvPr id="4099" name="Slide Number Placeholder 5"/>
          <p:cNvSpPr>
            <a:spLocks noGrp="1"/>
          </p:cNvSpPr>
          <p:nvPr>
            <p:ph type="sldNum" sz="quarter" idx="12"/>
          </p:nvPr>
        </p:nvSpPr>
        <p:spPr>
          <a:noFill/>
        </p:spPr>
        <p:txBody>
          <a:bodyPr/>
          <a:lstStyle/>
          <a:p>
            <a:fld id="{CC8C4ED2-D3AD-4A7E-BA1E-F6C1A53E7748}" type="slidenum">
              <a:rPr lang="en-US"/>
              <a:pPr/>
              <a:t>98</a:t>
            </a:fld>
            <a:endParaRPr lang="en-US"/>
          </a:p>
        </p:txBody>
      </p:sp>
      <p:sp>
        <p:nvSpPr>
          <p:cNvPr id="4100" name="Rectangle 2"/>
          <p:cNvSpPr>
            <a:spLocks noGrp="1" noChangeArrowheads="1"/>
          </p:cNvSpPr>
          <p:nvPr>
            <p:ph type="title"/>
          </p:nvPr>
        </p:nvSpPr>
        <p:spPr/>
        <p:txBody>
          <a:bodyPr/>
          <a:lstStyle/>
          <a:p>
            <a:pPr eaLnBrk="1" hangingPunct="1"/>
            <a:r>
              <a:rPr lang="en-US" sz="3600" b="1">
                <a:solidFill>
                  <a:srgbClr val="FF0000"/>
                </a:solidFill>
              </a:rPr>
              <a:t>Memory Reference Instruction</a:t>
            </a:r>
          </a:p>
        </p:txBody>
      </p:sp>
      <p:sp>
        <p:nvSpPr>
          <p:cNvPr id="4101" name="Rectangle 5"/>
          <p:cNvSpPr>
            <a:spLocks noGrp="1" noChangeArrowheads="1"/>
          </p:cNvSpPr>
          <p:nvPr>
            <p:ph type="body" idx="1"/>
          </p:nvPr>
        </p:nvSpPr>
        <p:spPr>
          <a:noFill/>
        </p:spPr>
        <p:txBody>
          <a:bodyPr/>
          <a:lstStyle/>
          <a:p>
            <a:pPr defTabSz="762000" eaLnBrk="1" hangingPunct="1">
              <a:lnSpc>
                <a:spcPct val="90000"/>
              </a:lnSpc>
            </a:pPr>
            <a:r>
              <a:rPr kumimoji="1" lang="en-US" altLang="ko-KR" sz="2800">
                <a:latin typeface="Times New Roman" pitchFamily="18" charset="0"/>
                <a:ea typeface="굴림" pitchFamily="50" charset="-127"/>
              </a:rPr>
              <a:t>AND to AC</a:t>
            </a:r>
          </a:p>
          <a:p>
            <a:pPr defTabSz="762000" eaLnBrk="1" hangingPunct="1">
              <a:lnSpc>
                <a:spcPct val="90000"/>
              </a:lnSpc>
              <a:buFontTx/>
              <a:buNone/>
            </a:pPr>
            <a:r>
              <a:rPr kumimoji="1" lang="en-US" altLang="ko-KR" sz="2800">
                <a:latin typeface="Times New Roman" pitchFamily="18" charset="0"/>
                <a:ea typeface="굴림" pitchFamily="50" charset="-127"/>
              </a:rPr>
              <a:t>D0T4:	DR </a:t>
            </a:r>
            <a:r>
              <a:rPr kumimoji="1" lang="en-US" altLang="ko-KR" sz="2800">
                <a:latin typeface="Times New Roman" pitchFamily="18" charset="0"/>
                <a:ea typeface="굴림" pitchFamily="50" charset="-127"/>
                <a:sym typeface="Symbol" pitchFamily="18" charset="2"/>
              </a:rPr>
              <a:t> M[AR]		             Read operand</a:t>
            </a:r>
          </a:p>
          <a:p>
            <a:pPr defTabSz="762000" eaLnBrk="1" hangingPunct="1">
              <a:lnSpc>
                <a:spcPct val="90000"/>
              </a:lnSpc>
              <a:buFontTx/>
              <a:buNone/>
            </a:pPr>
            <a:r>
              <a:rPr kumimoji="1" lang="en-US" altLang="ko-KR" sz="2800">
                <a:latin typeface="Times New Roman" pitchFamily="18" charset="0"/>
                <a:ea typeface="굴림" pitchFamily="50" charset="-127"/>
                <a:sym typeface="Symbol" pitchFamily="18" charset="2"/>
              </a:rPr>
              <a:t>D0T5:	AC  AC  DR, SC  0	     AND with AC</a:t>
            </a:r>
          </a:p>
          <a:p>
            <a:pPr defTabSz="762000" eaLnBrk="1" hangingPunct="1">
              <a:lnSpc>
                <a:spcPct val="90000"/>
              </a:lnSpc>
            </a:pPr>
            <a:endParaRPr kumimoji="1" lang="en-US" altLang="ko-KR" sz="2800">
              <a:latin typeface="Times New Roman" pitchFamily="18" charset="0"/>
              <a:ea typeface="굴림" pitchFamily="50" charset="-127"/>
              <a:sym typeface="Symbol" pitchFamily="18" charset="2"/>
            </a:endParaRPr>
          </a:p>
          <a:p>
            <a:pPr defTabSz="762000" eaLnBrk="1" hangingPunct="1">
              <a:lnSpc>
                <a:spcPct val="90000"/>
              </a:lnSpc>
            </a:pPr>
            <a:r>
              <a:rPr kumimoji="1" lang="en-US" altLang="ko-KR" sz="2800">
                <a:latin typeface="Times New Roman" pitchFamily="18" charset="0"/>
                <a:ea typeface="굴림" pitchFamily="50" charset="-127"/>
                <a:sym typeface="Symbol" pitchFamily="18" charset="2"/>
              </a:rPr>
              <a:t>ADD to AC</a:t>
            </a:r>
          </a:p>
          <a:p>
            <a:pPr defTabSz="762000" eaLnBrk="1" hangingPunct="1">
              <a:lnSpc>
                <a:spcPct val="90000"/>
              </a:lnSpc>
              <a:buFontTx/>
              <a:buNone/>
            </a:pPr>
            <a:r>
              <a:rPr kumimoji="1" lang="en-US" altLang="ko-KR" sz="2800">
                <a:latin typeface="Times New Roman" pitchFamily="18" charset="0"/>
                <a:ea typeface="굴림" pitchFamily="50" charset="-127"/>
              </a:rPr>
              <a:t>D1T4:	DR </a:t>
            </a:r>
            <a:r>
              <a:rPr kumimoji="1" lang="en-US" altLang="ko-KR" sz="2800">
                <a:latin typeface="Times New Roman" pitchFamily="18" charset="0"/>
                <a:ea typeface="굴림" pitchFamily="50" charset="-127"/>
                <a:sym typeface="Symbol" pitchFamily="18" charset="2"/>
              </a:rPr>
              <a:t> M[AR]			    Read operand</a:t>
            </a:r>
          </a:p>
          <a:p>
            <a:pPr defTabSz="762000" eaLnBrk="1" hangingPunct="1">
              <a:lnSpc>
                <a:spcPct val="90000"/>
              </a:lnSpc>
              <a:buFontTx/>
              <a:buNone/>
            </a:pPr>
            <a:r>
              <a:rPr kumimoji="1" lang="en-US" altLang="ko-KR" sz="2800">
                <a:latin typeface="Times New Roman" pitchFamily="18" charset="0"/>
                <a:ea typeface="굴림" pitchFamily="50" charset="-127"/>
                <a:sym typeface="Symbol" pitchFamily="18" charset="2"/>
              </a:rPr>
              <a:t>D1T5:	AC  AC + DR, E  Cout, SC  0	          			Add to AC and store carry in E</a:t>
            </a:r>
          </a:p>
          <a:p>
            <a:pPr defTabSz="762000">
              <a:lnSpc>
                <a:spcPct val="102000"/>
              </a:lnSpc>
              <a:spcBef>
                <a:spcPct val="0"/>
              </a:spcBef>
              <a:buFontTx/>
              <a:buNone/>
            </a:pPr>
            <a:endParaRPr kumimoji="1" lang="en-US" altLang="ko-KR" sz="2800">
              <a:solidFill>
                <a:srgbClr val="000000"/>
              </a:solidFill>
              <a:latin typeface="Times New Roman" pitchFamily="18" charset="0"/>
              <a:ea typeface="굴림" pitchFamily="50" charset="-127"/>
              <a:sym typeface="Symbol" pitchFamily="18" charset="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p:spPr>
        <p:txBody>
          <a:bodyPr/>
          <a:lstStyle/>
          <a:p>
            <a:r>
              <a:rPr lang="en-US"/>
              <a:t>Computer Architecture BCA 203 by Ruby Dahiya </a:t>
            </a:r>
          </a:p>
        </p:txBody>
      </p:sp>
      <p:sp>
        <p:nvSpPr>
          <p:cNvPr id="5123" name="Slide Number Placeholder 5"/>
          <p:cNvSpPr>
            <a:spLocks noGrp="1"/>
          </p:cNvSpPr>
          <p:nvPr>
            <p:ph type="sldNum" sz="quarter" idx="12"/>
          </p:nvPr>
        </p:nvSpPr>
        <p:spPr>
          <a:noFill/>
        </p:spPr>
        <p:txBody>
          <a:bodyPr/>
          <a:lstStyle/>
          <a:p>
            <a:fld id="{8629B3AB-FDCC-4F3E-86D1-B0ACE316AF01}" type="slidenum">
              <a:rPr lang="en-US"/>
              <a:pPr/>
              <a:t>99</a:t>
            </a:fld>
            <a:endParaRPr lang="en-US"/>
          </a:p>
        </p:txBody>
      </p:sp>
      <p:sp>
        <p:nvSpPr>
          <p:cNvPr id="5124" name="Rectangle 2"/>
          <p:cNvSpPr>
            <a:spLocks noGrp="1" noChangeArrowheads="1"/>
          </p:cNvSpPr>
          <p:nvPr>
            <p:ph type="title"/>
          </p:nvPr>
        </p:nvSpPr>
        <p:spPr/>
        <p:txBody>
          <a:bodyPr/>
          <a:lstStyle/>
          <a:p>
            <a:pPr eaLnBrk="1" hangingPunct="1"/>
            <a:r>
              <a:rPr lang="en-US" sz="3600" b="1">
                <a:solidFill>
                  <a:srgbClr val="FF0000"/>
                </a:solidFill>
              </a:rPr>
              <a:t>Memory Reference Instruction</a:t>
            </a:r>
          </a:p>
        </p:txBody>
      </p:sp>
      <p:sp>
        <p:nvSpPr>
          <p:cNvPr id="5125" name="Rectangle 3"/>
          <p:cNvSpPr>
            <a:spLocks noGrp="1" noChangeArrowheads="1"/>
          </p:cNvSpPr>
          <p:nvPr>
            <p:ph type="body" idx="1"/>
          </p:nvPr>
        </p:nvSpPr>
        <p:spPr/>
        <p:txBody>
          <a:bodyPr/>
          <a:lstStyle/>
          <a:p>
            <a:pPr eaLnBrk="1" hangingPunct="1">
              <a:lnSpc>
                <a:spcPct val="90000"/>
              </a:lnSpc>
            </a:pPr>
            <a:r>
              <a:rPr kumimoji="1" lang="en-US" altLang="ko-KR" sz="2800">
                <a:latin typeface="Times New Roman" pitchFamily="18" charset="0"/>
                <a:ea typeface="굴림" pitchFamily="50" charset="-127"/>
              </a:rPr>
              <a:t>LDA: Load to AC</a:t>
            </a:r>
            <a:endParaRPr kumimoji="1" lang="en-US" altLang="ko-KR" sz="2800">
              <a:solidFill>
                <a:srgbClr val="000000"/>
              </a:solidFill>
              <a:latin typeface="Times New Roman" pitchFamily="18" charset="0"/>
              <a:ea typeface="굴림" pitchFamily="50" charset="-127"/>
              <a:sym typeface="Symbol" pitchFamily="18" charset="2"/>
            </a:endParaRPr>
          </a:p>
          <a:p>
            <a:pPr eaLnBrk="1" hangingPunct="1">
              <a:lnSpc>
                <a:spcPct val="90000"/>
              </a:lnSpc>
              <a:buFontTx/>
              <a:buNone/>
            </a:pPr>
            <a:r>
              <a:rPr kumimoji="1" lang="en-US" altLang="ko-KR" sz="2800">
                <a:latin typeface="Times New Roman" pitchFamily="18" charset="0"/>
                <a:ea typeface="굴림" pitchFamily="50" charset="-127"/>
              </a:rPr>
              <a:t>	D2T4:	DR </a:t>
            </a:r>
            <a:r>
              <a:rPr kumimoji="1" lang="en-US" altLang="ko-KR" sz="2800">
                <a:solidFill>
                  <a:srgbClr val="000000"/>
                </a:solidFill>
                <a:latin typeface="Times New Roman" pitchFamily="18" charset="0"/>
                <a:ea typeface="굴림" pitchFamily="50" charset="-127"/>
                <a:sym typeface="Symbol" pitchFamily="18" charset="2"/>
              </a:rPr>
              <a:t> M[AR]</a:t>
            </a:r>
          </a:p>
          <a:p>
            <a:pPr eaLnBrk="1" hangingPunct="1">
              <a:lnSpc>
                <a:spcPct val="90000"/>
              </a:lnSpc>
              <a:buFontTx/>
              <a:buNone/>
            </a:pPr>
            <a:r>
              <a:rPr kumimoji="1" lang="en-US" altLang="ko-KR" sz="2800">
                <a:latin typeface="Times New Roman" pitchFamily="18" charset="0"/>
                <a:ea typeface="굴림" pitchFamily="50" charset="-127"/>
              </a:rPr>
              <a:t>	D2T5:	AC </a:t>
            </a:r>
            <a:r>
              <a:rPr kumimoji="1" lang="en-US" altLang="ko-KR" sz="2800">
                <a:solidFill>
                  <a:srgbClr val="000000"/>
                </a:solidFill>
                <a:latin typeface="Times New Roman" pitchFamily="18" charset="0"/>
                <a:ea typeface="굴림" pitchFamily="50" charset="-127"/>
                <a:sym typeface="Symbol" pitchFamily="18" charset="2"/>
              </a:rPr>
              <a:t> DR, SC  0</a:t>
            </a:r>
          </a:p>
          <a:p>
            <a:pPr eaLnBrk="1" hangingPunct="1">
              <a:lnSpc>
                <a:spcPct val="90000"/>
              </a:lnSpc>
            </a:pPr>
            <a:endParaRPr kumimoji="1" lang="en-US" altLang="ko-KR" sz="2800">
              <a:solidFill>
                <a:srgbClr val="000000"/>
              </a:solidFill>
              <a:latin typeface="Times New Roman" pitchFamily="18" charset="0"/>
              <a:ea typeface="굴림" pitchFamily="50" charset="-127"/>
              <a:sym typeface="Symbol" pitchFamily="18" charset="2"/>
            </a:endParaRPr>
          </a:p>
          <a:p>
            <a:pPr eaLnBrk="1" hangingPunct="1">
              <a:lnSpc>
                <a:spcPct val="90000"/>
              </a:lnSpc>
            </a:pPr>
            <a:r>
              <a:rPr kumimoji="1" lang="en-US" altLang="ko-KR" sz="2800">
                <a:solidFill>
                  <a:srgbClr val="000000"/>
                </a:solidFill>
                <a:latin typeface="Times New Roman" pitchFamily="18" charset="0"/>
                <a:ea typeface="굴림" pitchFamily="50" charset="-127"/>
                <a:sym typeface="Symbol" pitchFamily="18" charset="2"/>
              </a:rPr>
              <a:t>STA: Store AC</a:t>
            </a:r>
          </a:p>
          <a:p>
            <a:pPr eaLnBrk="1" hangingPunct="1">
              <a:lnSpc>
                <a:spcPct val="90000"/>
              </a:lnSpc>
              <a:buFontTx/>
              <a:buNone/>
            </a:pPr>
            <a:r>
              <a:rPr kumimoji="1" lang="en-US" altLang="ko-KR" sz="2800">
                <a:latin typeface="Times New Roman" pitchFamily="18" charset="0"/>
                <a:ea typeface="굴림" pitchFamily="50" charset="-127"/>
              </a:rPr>
              <a:t>	D3T4:	M[AR] </a:t>
            </a:r>
            <a:r>
              <a:rPr kumimoji="1" lang="en-US" altLang="ko-KR" sz="2800">
                <a:solidFill>
                  <a:srgbClr val="000000"/>
                </a:solidFill>
                <a:latin typeface="Times New Roman" pitchFamily="18" charset="0"/>
                <a:ea typeface="굴림" pitchFamily="50" charset="-127"/>
                <a:sym typeface="Symbol" pitchFamily="18" charset="2"/>
              </a:rPr>
              <a:t> AC, SC  0</a:t>
            </a:r>
          </a:p>
          <a:p>
            <a:pPr eaLnBrk="1" hangingPunct="1">
              <a:lnSpc>
                <a:spcPct val="90000"/>
              </a:lnSpc>
              <a:buFontTx/>
              <a:buNone/>
            </a:pPr>
            <a:endParaRPr kumimoji="1" lang="en-US" altLang="ko-KR" sz="2800">
              <a:solidFill>
                <a:srgbClr val="000000"/>
              </a:solidFill>
              <a:latin typeface="Times New Roman" pitchFamily="18" charset="0"/>
              <a:ea typeface="굴림" pitchFamily="50" charset="-127"/>
              <a:sym typeface="Symbol" pitchFamily="18" charset="2"/>
            </a:endParaRPr>
          </a:p>
          <a:p>
            <a:pPr eaLnBrk="1" hangingPunct="1">
              <a:lnSpc>
                <a:spcPct val="90000"/>
              </a:lnSpc>
            </a:pPr>
            <a:r>
              <a:rPr kumimoji="1" lang="en-US" altLang="ko-KR" sz="2800">
                <a:solidFill>
                  <a:srgbClr val="000000"/>
                </a:solidFill>
                <a:latin typeface="Times New Roman" pitchFamily="18" charset="0"/>
                <a:ea typeface="굴림" pitchFamily="50" charset="-127"/>
                <a:sym typeface="Symbol" pitchFamily="18" charset="2"/>
              </a:rPr>
              <a:t>BUN: Branch Unconditionally</a:t>
            </a:r>
          </a:p>
          <a:p>
            <a:pPr eaLnBrk="1" hangingPunct="1">
              <a:lnSpc>
                <a:spcPct val="90000"/>
              </a:lnSpc>
              <a:buFontTx/>
              <a:buNone/>
            </a:pPr>
            <a:r>
              <a:rPr kumimoji="1" lang="en-US" altLang="ko-KR" sz="2800">
                <a:latin typeface="Times New Roman" pitchFamily="18" charset="0"/>
                <a:ea typeface="굴림" pitchFamily="50" charset="-127"/>
              </a:rPr>
              <a:t>	D4T4:	PC </a:t>
            </a:r>
            <a:r>
              <a:rPr kumimoji="1" lang="en-US" altLang="ko-KR" sz="2800">
                <a:solidFill>
                  <a:srgbClr val="000000"/>
                </a:solidFill>
                <a:latin typeface="Times New Roman" pitchFamily="18" charset="0"/>
                <a:ea typeface="굴림" pitchFamily="50" charset="-127"/>
                <a:sym typeface="Symbol" pitchFamily="18" charset="2"/>
              </a:rPr>
              <a:t> AR, SC  0</a:t>
            </a:r>
            <a:endParaRPr kumimoji="1" lang="en-US" sz="2800">
              <a:solidFill>
                <a:srgbClr val="000000"/>
              </a:solidFill>
              <a:latin typeface="Times New Roman" pitchFamily="18" charset="0"/>
              <a:sym typeface="Symbol" pitchFamily="18" charset="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9541</Words>
  <Application>Microsoft Office PowerPoint</Application>
  <PresentationFormat>On-screen Show (4:3)</PresentationFormat>
  <Paragraphs>1620</Paragraphs>
  <Slides>117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117</vt:i4>
      </vt:variant>
    </vt:vector>
  </HeadingPairs>
  <TitlesOfParts>
    <vt:vector size="124" baseType="lpstr">
      <vt:lpstr>굴림</vt:lpstr>
      <vt:lpstr>Arial</vt:lpstr>
      <vt:lpstr>Calibri</vt:lpstr>
      <vt:lpstr>Symbol</vt:lpstr>
      <vt:lpstr>Times New Roman</vt:lpstr>
      <vt:lpstr>Wingdings</vt:lpstr>
      <vt:lpstr>Office Theme</vt:lpstr>
      <vt:lpstr>Introduction  to  Computer Architecture </vt:lpstr>
      <vt:lpstr>What is Computer Organization and Computer Architecture?</vt:lpstr>
      <vt:lpstr>What is Computer Design?</vt:lpstr>
      <vt:lpstr>Overview of Unit - 1</vt:lpstr>
      <vt:lpstr>Overview (contd…)</vt:lpstr>
      <vt:lpstr>Overview (contd…)</vt:lpstr>
      <vt:lpstr>Overview (contd…)</vt:lpstr>
      <vt:lpstr>Preview of the Unit - 1</vt:lpstr>
      <vt:lpstr>Lecture-2</vt:lpstr>
      <vt:lpstr>Microoperations </vt:lpstr>
      <vt:lpstr>Organization Of A Digital System</vt:lpstr>
      <vt:lpstr>Register  Transfer Level</vt:lpstr>
      <vt:lpstr>Register  Transfer  Language</vt:lpstr>
      <vt:lpstr>Designation Of Registers</vt:lpstr>
      <vt:lpstr>Designation Of Registers</vt:lpstr>
      <vt:lpstr>Register  Transfer</vt:lpstr>
      <vt:lpstr>Register  Transfer</vt:lpstr>
      <vt:lpstr>Control Functions</vt:lpstr>
      <vt:lpstr>Hardware  Implementation  Of  Controlled Transfers</vt:lpstr>
      <vt:lpstr>Simultaneous Operations</vt:lpstr>
      <vt:lpstr>Basic Symbols For Register Transfers</vt:lpstr>
      <vt:lpstr>Connecting Registers</vt:lpstr>
      <vt:lpstr>Summary Of Register Transfer Microoperations</vt:lpstr>
      <vt:lpstr>Lecture-3</vt:lpstr>
      <vt:lpstr>Bus  And  Bus  Transfer</vt:lpstr>
      <vt:lpstr>PowerPoint Presentation</vt:lpstr>
      <vt:lpstr>Transfer  From  Bus  To  A  Destination  Register</vt:lpstr>
      <vt:lpstr>Bus  Transfer  In  RTL</vt:lpstr>
      <vt:lpstr>Memory (RAM)</vt:lpstr>
      <vt:lpstr>Memory  Transfer</vt:lpstr>
      <vt:lpstr>Memory  Read</vt:lpstr>
      <vt:lpstr>Memory  Write</vt:lpstr>
      <vt:lpstr>Lecture - 4</vt:lpstr>
      <vt:lpstr>Bus Transfer</vt:lpstr>
      <vt:lpstr>How to design a common bus? (in general)</vt:lpstr>
      <vt:lpstr>Memory Transfer</vt:lpstr>
      <vt:lpstr>Microoperations</vt:lpstr>
      <vt:lpstr>Arithmetic  Micro operations</vt:lpstr>
      <vt:lpstr>Summary of Typical Arithmetic Micro operations</vt:lpstr>
      <vt:lpstr>Binary Adder </vt:lpstr>
      <vt:lpstr> Binary Adder-Subtractor </vt:lpstr>
      <vt:lpstr>Binary Incrementer</vt:lpstr>
      <vt:lpstr>Arithmetic Circuit Function Table</vt:lpstr>
      <vt:lpstr>PowerPoint Presentation</vt:lpstr>
      <vt:lpstr>Lecture - 5</vt:lpstr>
      <vt:lpstr>Logic  Microoperations</vt:lpstr>
      <vt:lpstr>List  Of  Logic  Microoperations</vt:lpstr>
      <vt:lpstr>Hardware  Implementation  Of  Logic Micro operations</vt:lpstr>
      <vt:lpstr>Applications Of Logic Micro operations</vt:lpstr>
      <vt:lpstr>Selective Set</vt:lpstr>
      <vt:lpstr>Selective Complement</vt:lpstr>
      <vt:lpstr>Selective Clear</vt:lpstr>
      <vt:lpstr>Mask Operation</vt:lpstr>
      <vt:lpstr>Clear Operation</vt:lpstr>
      <vt:lpstr>Insert Operation</vt:lpstr>
      <vt:lpstr>Lecture - 5</vt:lpstr>
      <vt:lpstr>Logic  Microoperations</vt:lpstr>
      <vt:lpstr>List  Of  Logic  Microoperations</vt:lpstr>
      <vt:lpstr>Hardware  Implementation  Of  Logic Micro operations</vt:lpstr>
      <vt:lpstr>Applications Of Logic Micro operations</vt:lpstr>
      <vt:lpstr>Selective Set</vt:lpstr>
      <vt:lpstr>Selective Complement</vt:lpstr>
      <vt:lpstr>Selective Clear</vt:lpstr>
      <vt:lpstr>Mask Operation</vt:lpstr>
      <vt:lpstr>Clear Operation</vt:lpstr>
      <vt:lpstr>Insert Operation</vt:lpstr>
      <vt:lpstr>Lecture -7</vt:lpstr>
      <vt:lpstr>Introduction</vt:lpstr>
      <vt:lpstr>The Basic Computer</vt:lpstr>
      <vt:lpstr>Instructions</vt:lpstr>
      <vt:lpstr>Instruction Format</vt:lpstr>
      <vt:lpstr>Addressing Modes</vt:lpstr>
      <vt:lpstr>Addressing Modes (contd…)</vt:lpstr>
      <vt:lpstr>Lecture-8</vt:lpstr>
      <vt:lpstr>Basic Computer  Registers</vt:lpstr>
      <vt:lpstr>Basic Computer  Registers (contd…)</vt:lpstr>
      <vt:lpstr>Processor Registers</vt:lpstr>
      <vt:lpstr>PowerPoint Presentation</vt:lpstr>
      <vt:lpstr>Common  Bus  System</vt:lpstr>
      <vt:lpstr>Common  Bus  System</vt:lpstr>
      <vt:lpstr>Common  Bus  System</vt:lpstr>
      <vt:lpstr>Common  Bus  System</vt:lpstr>
      <vt:lpstr>Lecture-9 &amp; 10</vt:lpstr>
      <vt:lpstr>Basic Computer  Instructions</vt:lpstr>
      <vt:lpstr>Basic  Computer  Instructions</vt:lpstr>
      <vt:lpstr>Instruction  Set  Completeness</vt:lpstr>
      <vt:lpstr>Timing And Control Unit</vt:lpstr>
      <vt:lpstr>Types Of Control Unit</vt:lpstr>
      <vt:lpstr>Hardwired Timing  And  Control Unit</vt:lpstr>
      <vt:lpstr>Timing  Signals</vt:lpstr>
      <vt:lpstr>Lecture-11</vt:lpstr>
      <vt:lpstr>Instruction  Cycle</vt:lpstr>
      <vt:lpstr>Fetch And Decode</vt:lpstr>
      <vt:lpstr>Determine  The  Type  Of  Instruction</vt:lpstr>
      <vt:lpstr>Register  Reference  Instructions</vt:lpstr>
      <vt:lpstr>Lecture - 12</vt:lpstr>
      <vt:lpstr>Memory  Reference  Instructions</vt:lpstr>
      <vt:lpstr>Memory Reference Instruction</vt:lpstr>
      <vt:lpstr>Memory Reference Instruction</vt:lpstr>
      <vt:lpstr>Memory Reference Instruction</vt:lpstr>
      <vt:lpstr>Memory  Reference  Instructions</vt:lpstr>
      <vt:lpstr>Memory  Reference  Instructions</vt:lpstr>
      <vt:lpstr>FLOWCHART </vt:lpstr>
      <vt:lpstr>Lecture - 13</vt:lpstr>
      <vt:lpstr>PowerPoint Presentation</vt:lpstr>
      <vt:lpstr>Input-Output  And  Interrupt</vt:lpstr>
      <vt:lpstr>Input-Output  Instructions</vt:lpstr>
      <vt:lpstr>Program-controlled  Input/Output</vt:lpstr>
      <vt:lpstr>Interrupt  Initiated  Input/Output</vt:lpstr>
      <vt:lpstr>Flowchart Of Interrupt Cycle</vt:lpstr>
      <vt:lpstr>PowerPoint Presentation</vt:lpstr>
      <vt:lpstr>Lecture - 14</vt:lpstr>
      <vt:lpstr>Design of Basic Computer</vt:lpstr>
      <vt:lpstr>contd…</vt:lpstr>
      <vt:lpstr>Control  Of  Registers  And  Memory</vt:lpstr>
      <vt:lpstr>contd…</vt:lpstr>
      <vt:lpstr>Control of Flags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Architecture</dc:title>
  <dc:creator>Virender Dahiya</dc:creator>
  <cp:lastModifiedBy>sunil Kumar</cp:lastModifiedBy>
  <cp:revision>2</cp:revision>
  <dcterms:created xsi:type="dcterms:W3CDTF">2006-08-16T00:00:00Z</dcterms:created>
  <dcterms:modified xsi:type="dcterms:W3CDTF">2025-08-20T05:48:16Z</dcterms:modified>
</cp:coreProperties>
</file>