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83" r:id="rId4"/>
    <p:sldId id="282" r:id="rId5"/>
    <p:sldId id="258" r:id="rId6"/>
    <p:sldId id="259" r:id="rId7"/>
    <p:sldId id="260" r:id="rId8"/>
    <p:sldId id="281" r:id="rId9"/>
    <p:sldId id="276" r:id="rId10"/>
    <p:sldId id="261" r:id="rId11"/>
    <p:sldId id="266" r:id="rId12"/>
    <p:sldId id="277" r:id="rId13"/>
    <p:sldId id="278" r:id="rId14"/>
    <p:sldId id="279" r:id="rId15"/>
    <p:sldId id="280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embeddedFontLst>
    <p:embeddedFont>
      <p:font typeface="Play" charset="0"/>
      <p:regular r:id="rId23"/>
      <p:bold r:id="rId24"/>
    </p:embeddedFont>
    <p:embeddedFont>
      <p:font typeface="Calibri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PCrNiOch48wPtoKfXgtzWpSUK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E6678A2-9B8B-42A8-9C92-8FC4EF176326}">
  <a:tblStyle styleId="{3E6678A2-9B8B-42A8-9C92-8FC4EF1763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 blue and purple do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200"/>
          <a:stretch/>
        </p:blipFill>
        <p:spPr>
          <a:xfrm>
            <a:off x="3496113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chemeClr val="lt1"/>
              </a:buClr>
              <a:buSzPts val="3200"/>
            </a:pPr>
            <a:r>
              <a:rPr lang="en-US" sz="36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the Database Management System</a:t>
            </a:r>
            <a:r>
              <a:rPr lang="en-IN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4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No.: </a:t>
            </a:r>
            <a:r>
              <a:rPr lang="en-IN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</a:t>
            </a:r>
            <a:r>
              <a:rPr lang="en-IN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Database Management System </a:t>
            </a: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Code: E2UC302B</a:t>
            </a:r>
            <a:b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1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Name: </a:t>
            </a:r>
            <a:r>
              <a:rPr lang="en-IN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IN" sz="18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Pawan</a:t>
            </a:r>
            <a:r>
              <a:rPr lang="en-IN" sz="1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Kumar</a:t>
            </a:r>
            <a:endParaRPr sz="4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</a:t>
            </a:fld>
            <a:endParaRPr/>
          </a:p>
        </p:txBody>
      </p:sp>
      <p:pic>
        <p:nvPicPr>
          <p:cNvPr id="95" name="Google Shape;95;p1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6" y="208906"/>
            <a:ext cx="3015084" cy="83355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204938" y="6277302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9960077" cy="12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DBMS arose to overcome problems with file-based systems used earlier.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 traditional file systems:</a:t>
            </a: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524232" y="357166"/>
            <a:ext cx="59970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DBMS?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80;p11"/>
          <p:cNvSpPr txBox="1"/>
          <p:nvPr/>
        </p:nvSpPr>
        <p:spPr>
          <a:xfrm>
            <a:off x="4095736" y="1928802"/>
            <a:ext cx="4959417" cy="12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redundancy and inconsistency.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Difficulty in accessing data.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Limited security and integrity.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New applications required new programs.</a:t>
            </a:r>
          </a:p>
        </p:txBody>
      </p:sp>
      <p:sp>
        <p:nvSpPr>
          <p:cNvPr id="16" name="Google Shape;180;p11"/>
          <p:cNvSpPr txBox="1"/>
          <p:nvPr/>
        </p:nvSpPr>
        <p:spPr>
          <a:xfrm>
            <a:off x="738150" y="3714752"/>
            <a:ext cx="4959417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DBMS solves these issues by:</a:t>
            </a:r>
          </a:p>
        </p:txBody>
      </p:sp>
      <p:sp>
        <p:nvSpPr>
          <p:cNvPr id="17" name="Google Shape;180;p11"/>
          <p:cNvSpPr txBox="1"/>
          <p:nvPr/>
        </p:nvSpPr>
        <p:spPr>
          <a:xfrm>
            <a:off x="4167174" y="4214818"/>
            <a:ext cx="4959417" cy="12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Centralized storage and control.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Efficient data retrieval and updates.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Security and access control.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Easier integration of new applications.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Roll_No	Name	Age	Email201	Anu	19	anu@gmail.com202	Ravi	135	ravi@gmail.com203	Meera	21	meeragmail.com</a:t>
            </a: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3772546" y="539161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accent6"/>
              </a:buClr>
              <a:buSzPts val="2800"/>
            </a:pPr>
            <a:r>
              <a:rPr lang="en-IN" sz="2800" b="1" u="sng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Activity 1: </a:t>
            </a:r>
            <a:br>
              <a:rPr lang="en-IN" sz="2800" b="1" u="sng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dirty="0" smtClean="0">
                <a:solidFill>
                  <a:srgbClr val="4892D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(use </a:t>
            </a:r>
            <a:r>
              <a:rPr lang="en-IN" sz="28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wooclap</a:t>
            </a:r>
            <a:r>
              <a:rPr lang="en-IN" sz="2800" dirty="0" smtClean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/>
          </a:p>
        </p:txBody>
      </p:sp>
      <p:pic>
        <p:nvPicPr>
          <p:cNvPr id="247" name="Google Shape;247;p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7" y="176754"/>
            <a:ext cx="1644200" cy="3388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9"/>
          <p:cNvSpPr txBox="1"/>
          <p:nvPr/>
        </p:nvSpPr>
        <p:spPr>
          <a:xfrm>
            <a:off x="2631332" y="6486090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dirty="0"/>
              <a:t> </a:t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992221" y="1926077"/>
            <a:ext cx="629379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Assign the case study examples (e.g., airline ticket booking, online banking, or university course registration).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Identify how databases are used, what kind of data is stored, and what problems a DBMS helps to solve.</a:t>
            </a:r>
            <a:r>
              <a:rPr lang="en-IN" sz="1400" b="1" i="0" u="none" strike="noStrike" cap="none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0" name="Google Shape;260;p9"/>
          <p:cNvSpPr txBox="1"/>
          <p:nvPr/>
        </p:nvSpPr>
        <p:spPr>
          <a:xfrm>
            <a:off x="8988357" y="1663430"/>
            <a:ext cx="212063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 135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Out of domain.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meeragmail.com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Invalid email format (violates domain constraint).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0" name="AutoShape 2" descr="data:image/png;base64,iVBORw0KGgoAAAANSUhEUgAAAbcAAAG3CAYAAAA3lxvrAAAQAElEQVR4Aezc0VbkOLIFUM78/z/XxcVlmqETMpSybMnesyoLKokMhXYw6zy1//PH/wgQIECAwMUE/vPmfwQIECBA4GICwu1iCz3lOg4lQIDAZALCbbKFGIcAAQIE+gWEW7+hDgQI9AvoQGBXAeG2K6dmBAgQIDCDgHCbYQtmIECAAIF+gS8dhNsXDN8SIECAwDUEhNs19ugWBAgQIPBFQLh9wfBti4BaAgQIzCsg3ObdjckIECBA4EUB4fYinI8RINAvoAOBUQLCbZSsvgQIECBwmoBwO43ewQQIECDQL/C4g3B77OJdAgQIEFhYQLgtvDyjEyBAgMBjAeH22MW7jwW8S4AAgSUEhNsSazIkAQIECLQICLcWLbUECPQL6EDgAAHhdgCyIwgQIEDgWAHhdqy30wgQIECgX+BpB+H2lEgBAQIECKwmINxW25h5CRAgQOCpgHB7SqSAAAECBFYTEG6rbcy8BAgQIPBUQLg9JVJAgEC/gA4EjhUQbsd6O40AAQIEDhAQbgcgO4IAAQIE+gVaOgi3Fi21BAgQILCEgHBbYk2GJECAAIEWAeHWonWnWnclQIDAwgLCbeHlGZ0AAQIEHgsIt8cu3iVAoF9ABwKnCQi30+gdTIAAAQKjBITbKFl9CRAgQKBf4MUOwu1FOB8jQIAAgXkFhNu8uzEZAQIECLwoINxehLvmx9yKAAEC1xAQbtfYo1sQIECAwBcB4fYFw7cECPQL6EBgBgHhNsMWzECAAAECuwoIt105NSNAgACBfoH+DsKt31AHAgQIEJhMYKlwS/KWeCXPDVp+z5Ln/ZKPmpa+1drko3fy/Gu1Z0td8vzcZGxNdd5k7BzJfv2rd9rqkvq5W/3er6R+fnLv2r3tR/VbKtxGIdy8r+sTIEDgcgLC7XIrdSECBAgQEG5+BwgQ6BfQgcBkAsJtsoUYhwABAgT6BYRbv6EOBAgQINAvsGsH4bYrp2YECBAgMIOAcJthC2YgQIAAgV0FhNuunOs0MykBAgSuLCDcrrxddyNAgMBNBYTbTRfv2gT6BXQgMK/AZcPtz58/b1d8zfur9PpkLXt6/ZR9Pjlq1qT2SKeW88+u3Uf8312SmtW/P7nPO2e7jjh/H5m5ulw23OZiNg0BAgQIPBIY9Z5wGyWrLwECBAicJiDcTqN3MAECBAiMEhBuo2Rn7GsmAgQI3ERAuN1k0a5JgACBOwkItztt210J9AvoQGAJAeG2xJoMSYAAAQItAsKtRUstAQIECPQLHNBBuB2A7AgCBAgQOFZAuB3r7TQCBAgQOEBAuL0jJ7XH+SRj6t5HGPjneeuWx/kkdYPnJ7dXJPXzk1pt+xT7f6K6g6R2pyT7D6ljs0CSt+S8V/PAF/qAcLvQMl2FAAECBD4EhNuHg78JEPhFwI8IrCYg3FbbmHkJECBA4KmAcHtKpIAAAQIE+gWO7SDcjvV2GgECBAgcICDcDkB2BAECBAgcKyDcjvU+6jTnECBA4NYCwu3W63d5AgQIXFNAuF1zr25FoF9ABwILCwi3hZdndAIECBB4LCDcHrvc6t2k/nigFpik3jep1VYfUzWqLqnNmeStZYYW1zNrk/r9W+a8olXL/S9ce9rVhNtp9A4mQIAAgVECwm2UrL4ECBAgcJqAcDuNfv+DdSRAgACBDwHh9uHgbwIECBC4kIBwu9AyXYVAv4AOBK4hINyusUe3IECAAIEvAsLtC4ZvCRAgQKBfYIYOwm2GLZiBAAECBHYVEG67cmpGgAABAjMICLcZttAzww6fHfV0iGrfHa7wsEVSe5rGww//8Gb1TltdUjs/yQ+nrf12krdk/9faKqY/SkC4HSXtHAIECBA4TEC4HUbtIALTChiMwOUEhNvlVupCBAgQICDc/A4QIECAQL/AZB2E22QLMQ4BAgQI9AsIt35DHQgQIEBgMgHhNtlCauOoIkCAAIHfBITbbzp+RoAAAQJLCgi3JddmaAL9AjoQuLKAcLvydt2NAAECNxUQbu+L3x6VdObrfYRL/klqj14adfnqTlvOT2p3StLStvyYqqamJxdX/be6llG3+sqrpeeo2sqcI2tG3eufvvN+J9zm3Y3JCBAgQOBFAeH2IpyPESBAgMC8AsJt3t18n8y/CRAgQKAoINyKUMoIECBAYB0B4bbOrkxKoF9ABwI3ERBuN1m0axIgQOBOAsLtTtt2VwIECPQLLNFBuC2xJkMSIECAQIuAcGvRUkuAAAECSwgIt8nXZDwCBAgQaBe4bLglKT/SKFmntn3Fzz+R1O/f8qig5yd/VLT0TOqzfnR//ndS79ky6/OT/6mo9v3nE/t+l9QMqnNudUmtZ5K3rb76Smp99xX6p1tSOz9Zp+6f213nu8uG23VW5CYEegV8nsD9BITb/XbuxgQIELi8gHC7/IpdkAABAv0Cq3UQbqttzLwECBAg8FRAuD0lUkCAAAECqwkItxk3ZiYCBAgQ6BIQbl18PkyAAAECMwoItxm3YiYC/QI6ELi1gHC79fpdngABAtcUWCrcqk8wUPdn2G9rUn/qwoghWnY74vxkzP2TWt+WOyW1nkn9CSEt569U2/J7davaP3/+9fSYVfa6VLitgmpOAgQIEDhXQLid6+90AgQIEBggINwGoL7W0qcIECBAYC8B4baXpD4ECBAgMI2AcJtmFQYh0C+gAwECHwLC7cPB3wQIECBwIQHhdqFlugoBAgT6Ba7RQbhdY49uQYAAAQJfBITbFwzfEiBAgMA1BITbuXt0OgECBAgMEFgq3JL644RarJJ636RWe/b5SW3OpP7ope2xQy332uorr6Q+a1Kvrc5amfGzptpzhrrPmStfq/Mmdf/KuZ81Sb1vddaWuuSa5yf1eyW12hbXM2uXCrczoZxNYFoBgxEg8C8B4fYvEm8QIECAwOoCwm31DZqfAAEC/QKX6yDcLrdSFyJAgAAB4eZ3gAABAgQuJyDcTlipIwkQIEBgrIBwG+urOwECBAicICDcTkB3JIF+AR0IEPhNQLj9puNnBAgQILCkgHBbcm2GJkCAQL/AlTsIt/ftfj4CaM+vSe1RNknb46/2nPGz1ztB+c/nZypfk5pBpddnTXnQ98Kkdn5Sr3tvu8yfpH6vpFb7uYfK11FQlbO3mlHnJzWrJENGSPKW1F6bQ+U1ZNCTmwq3kxfgeAIECBDYX0C47W/6uKN3CRAgQOAwAeF2GLWDCBAgQOAoAeF2lLRzCPQL6ECAQFFAuBWhlBEgQIDAOgLCbZ1dmZQAAQL9AjfpINxusmjXJECAwJ0EhNudtu2uBAgQuImAcBu6aM0JECBA4AwB4XaGujMJECBAYKjAUuFWeYzMZ01SezxNMqbuc47K12T/GYb+1hSbV+6+1ST1+2/11VdxzLdqv7Pqvp5bvdNW9/Vzz77f6iuvpL6rpF5bObu1Jqmf/8zn689b5khqM7T0/DrLs++T/c9vmfXM2qXC7UwoZxMgQIDAOgLCbZ1dmZQAAQIvCtzvY8Ltfjt3YwIECFxeQLhdfsUuSIAAgfsJCLf9d64jAQIECJwsINxOXoDjCRAgQGB/AeG2v6mOBPoFdCBAoEtAuHXx+TABAgQIzCgg3GbcipkIECDQL3DrDsLtff3P/iv/rz9/Lz/1z9dZfvs+qT2ZIGmra7l8Uuv92z2+/yyp9UxSfvLIiDsl9TmTeu13j9/+3XKvlWqTmtdvNt9/Nur+38/56d+jzr9zX+F25+27OwECBC4qINx2Wqw2BAgQIDCPgHCbZxcmIUCAAIGdBITbTpDaEOgX0IEAgb0EhNtekvoQIECAwDQCwm2aVRiEAAEC/QI6fAgItw8HfxMgQIDAhQSE24WW6SoECBAg8CEg3D4cXvvbpwgQIEBgSgHhNuVaDEWAAAECPQLCrVHvp8fnfH8/qT0iKKk/Jmo7I6n13WqrrxaCpHZ+Ur9Xy/nVO2111b7J/ndqOP/vmFt95fW3uPhXUr9XseVSZcn5909qM4yCrfxOtdaMmnXvvsJtb1H9CBAgQOB0AeF2+goMQIAAgU4BH/+XgHD7F4k3CBAgQGB1AeG2+gbNT4AAAQL/EhBu/yJ59oafEyBAgMDsAsJt9g2ZjwABAgSaBYRbM5kPEOgX0IEAgbECwm2sr+4ECBAgcIKAcDsB3ZEECBDoF9DhNwHh9puOnxEgQIDAkgJLhVtSe5RNktOX0fJIm5Zhq31H9Kye/VnXMsMVaz8dKl9H3L9y7mfNSud/zrzn15b773nuK72SvCX7vlruv0rtUuF2IqqjCRAgQGAhAeG20LKMSoAAAQI1AeFWc1JFoF9ABwIEDhMQbodRO4gAAQIEjhIQbkdJO4cAAQL9AjoUBYRbEUoZAQIECKwjINzW2ZVJCRAgQKAoINx+gfIjAgQIEFhTQLituTdTEyBAgMAvAsLtF5xHP0r2fTJAMqbfo9n3eC8ZM29S69tyh6TWs+UpES3nf9Tu+3dSu1PSVrfvlO3dWnaQ1O7WMkVS65mkpW25Nkn5qSPlpu+FVdf30sv9EW6XW6kLESBAgIBw8ztAgACByQWM1y4g3NrNfIIAAQIEJhcQbpMvyHgECBAg0C4g3L6b+TcBAgQILC8g3JZfoQsQIECAwHcB4fZdxL8J9AvoQIDAyQLC7eQFOJ4AAQIE9hcQbvub6kiAAIF+AR26BIRbF58PEyBAgMCMApcNt+pjZ7a6lsVs9ZXXiJ6Vcz9rWs5P1nn0TzJm1qpXcu75n/s962vVaatLxlhV756MOT8Z03cz89pP4LLh1kakmgABAgSuJCDcrrRNdyFAgACBvwLC7S+Dvwj0C+hAgMA8AsJtnl2YhAABAgR2EhBuO0FqQ4AAgX4BHfYSEG57SepDgAABAtMICLdpVmEQAgQIENhL4M7htpehPgQIECAwmYBwm2whxiFAgACBfgHh1m+ow50F3J0AgSkFlgq36mN3trqztbcZqq+WWZPao39aelbn3Opa+lZrt77VV7VnS11SM03yVp1zq0vqfVvmHVGb1GYdcfbWM6mdn2QrP/W17bb6SvKWPH+deqGLHr5UuF10B65FgMC9Bdx+gIBwG4CqJQECBAicKyDczvV3OgECBAgMELhduA0w1JIAAQIEJhMQbpMtxDgECBAg0C8g3PoNdbidgAsTIDC7gHCbfUPmI0CAAIFmAeHWTOYDBAgQ6BfQYayAcBvrqzsBAgQInCAg3E5AdyQBAgQIjBVYKtyS54+xST5q/oftyT+Sj88k+319cuT//Dipn7v3Y3+S/M8sV/pH1aqlrsVnVN+WGaq1LbNWa6tnq2sTqPpvddXOSUqPCUtSbXl63VLhdrqWAQgQIEBgCQHhtsSaDDmBgBEIEFhIQLgttCyjEiBAgEBNQLjVnFQRIECgX0CHwwSE22HUDiJAgACBowSE21HSziFAgACBwwQuHG6HGTqIAAECBCYTEG6TLcQ4BAgQINAvINz6DXW4sICrESCwpsBlwy3Jqf/Fnzx5qwAADeRJREFUfTLm/KTWd3s6QfWV1HomGfJbnqS8q+qdtrrqsEn9/KReWz2/pS5Z5/xtByNeSc1gxNlbz6R2fpLyare+1VeS8v9fklpt9eytrnypkwsvG24nuzqeAAEC/y/gyxkCwu0MdWcSIECAwFAB4TaUV3MCBAgQOEPgauF2hqEzCRAgQGAyAeE22UKMQ4AAAQL9AsKt31CHqwm4DwECywsIt+VX6AIECBAg8F1AuH0X8W8CBAj0C+hwsoBwO3kBjidAgACB/QWE2/6mOhIgQIDAyQJLhdv26JdHr973Tt7BW+/8jz6f1B67k6Tp+o/O+um9auOfPv/o/WrPrS5J6TFFj8756b2tb/WV1M5P6nXVs1vrktoMP7k8ej+p9Uza6h6d9ei9pN63xevRWT+919K3WvvTWT3vV89eqW6pcFsJ1qwECBAgcJ6AcDvP3slTCRiGAIErCQi3K23TXQgQIEDgr4Bw+8vgLwIECPQL6DCPgHCbZxcmIUCAAIGdBITbTpDaECBAgMA8AuuG2zyGJiFAgACByQSE22QLMQ4BAgQI9AsIt35DHdYVMDkBAhcVEG4XXaxrESBA4M4Cwu19+y2PrXkv3/1PUn9MUFKrbblTS+3ul39vmNTulLTVVe/1PkL5T7XnVldu+l641e/9Supe1bPfRx3yp3r+VlcdYKutvqo9t7rkm+sv/66en9R7JvXabd67voTbXTfv3gQIELiwgHC78HJdjQABAncVWCzc7rom9yZAgACBFgHh1qKllgABAgSWEBBuS6zJkHsK6EWAwPUFhNv1d+yGBAgQuJ2AcLvdyl2YAIF+AR1mFxBus2/IfAQIECDQLCDcmsl8gAABAgRmF1gh3P5rmNT/y/xkTG31iQP/HXrnb6rnJ/X7t4yYjOnbMkO1NqnNWu231SW1nkm28vIryVvy/FVu+F5Y/V3Z6pLnZydtNe8jlP8k9d7lpg2FSf38zav6ahihXFo9e6urNk3q96/2PLtuqXA7G8v5BAgQILCGgHBbY0+m7BXweQIEbiUg3G61bpclQIDAPQSE2z327JYECPQL6LCQgHBbaFlGJUCAAIGagHCrOakiQIAAgYUEpg23hQyNSoAAAQKTCQi3yRZiHAIECBDoFxBu/YY6TCtgMAIE7iog3O66efcmQIDAhQWWCrftcTJnv5LaY2pGzZnUzp/hdzY5d9bqDkZZVc9vqUtqpklb3QiDlnuNOH+vnt/7JHXb75/96d+jrJLarD/NtfL7S4XbytBmJ0CAAIHjBITbcdZOIkCAAIGDBOYKt4Mu7RgCBAgQuLaAcLv2ft2OAAECtxQQbrdc+6Uv7XIECBB4E25+CQgQIEDgcgLC7XIrdSECBLoFNFheQLgtv0IXIECAAIHvAsLtu4h/EyBAgMDyAhOE2/KGLkCAAAECkwlcNtyS2mNnkgxZSZK3ZP9X9TE9Qy713rR6fkvde9vyn1F9ywMsVDjCakTPjbSlb1L7/9XWt/pqOb+lNtl/1uqdtrrqrFvt1V6XDberLcp9fhfwUwIECHwVEG5fNXxPgAABApcQEG6XWKNLECDQL6DDlQSE25W26S4ECBAg8FdAuP1l8BcBAgQIXEngrHC7kqG7ECBAgMBkAsJtsoUYhwABAgT6BYRbv6EOZwk4lwABAj8ICLcfYLxNgAABAusKCLd1d2dyAgT6BXS4qMBS4ZbUHmWT5K362JmtLqn3rf4ebH1HvJLarC1nJ7WeSarXH1aXpPxYsxFDtLiefX5yrlWyzvlJfdakXlv9HUj271k9+6p1S4XbVZfgXgQIECCwr8Ch4bbv6LoRIECAAIHHAsLtsYt3CRAgQGBhAeG28PLuObpbEyBA4LmAcHtupIIAAQIEFhMQbostzLgECPQL6HB9AeF2/R27IQECBG4nINxut3IXJkCAwPUFxofb9Q3dkAABAgQmE1gq3EY9HaKlb7V21J7PPn/Evap32upGnJ+MeTpEsn/fZP+em+lmW3kl9fMr/T5rthn2fn32PvPr3nca1a/FaNQMe/ddKtz2vrx+ywgYlAABAk0Cwq2JSzEBAgQIrCAg3FbYkhkJEOgX0OFWAsLtVut2WQIECNxDQLjdY89uSYAAgVsJDAq3Wxm6LAECBAhMJiDcJluIcQgQIECgX0C49RvqMEhAWwIECLwqINxelfM5AgQIEJhWQLhNuxqDESDQL6DDXQWWCrek/uif5N61o36hk3NdR93r7L5JzXXUnMka5ycZQpDkLam9RgxwxcdfjXBq6blUuLVcTC0BAgQI3Fdgz3C7r6KbEyBAgMBUAsJtqnUYhgABAgT2EBBueyjqsZ+ATgQIENhBQLjtgKgFAQIECMwlINzm2odpCBDoF9CBwJtw80tAgAABApcTEG6XW6kLESBAgEB3uCEkQIAAAQKzCQi32TZiHgIECBDoFrhsuLU8zmal2u6NH9ig6vr2Vh+q2nOrq3e9ZuVmcOZrJdUWpxH3SmqP/krOrxtx/xE9LxtuI7D0JECAAIE1BITbGnsyJQECTwT8mMBXAeH2VcP3BAgQIHAJAeF2iTW6BAECBAh8FXgt3L528D0BAgQIEJhMQLhNthDjECBAgEC/gHDrN9ThNQGfIkCAwDAB4TaMVmMCBAgQOEtAuJ0l71wCBPoFdCDwg4Bw+wHG2wQIECCwroBwe99dcu4jbd5HOPXPqEcPJTXXlvOTWs+kXtdy/qmLWuzwpL6DEVdL6ucnY2qr9zr7d/Ds86tOLXUN4dbSVi0BAgQIEDhPQLidZ+9kAgQIEBgkINwGwWr7WMC7BAgQOEJAuB2h7AwCBAgQOFRAuB3K7TACBPoFdCDwXEC4PTdSQYAAAQKLCQi3xRZmXAIECBB4LvAs3J53UEGAAAECBCYTEG6TLcQ4BAgQINAvINz6DZfvkNSfztDyJIP/1v758/bb92cDJvX7nz3rb47ff5bsf69k/56b6ffZZ/73Nm/1Vb1HMsa1Omdy7vnVOVvqhFuLlloCBAgQWEJAuC2xJkMSuL0AAAJNAsKtiUsxAQIECKwgINxW2JIZCRAgQKBJ4GG4NXVQTIAAAQIEJhMQbpMtxDgECBAg0C8g3PoNdXgo4E0CBAicJyDczrN3MgECBAgMEhBug2C1JUCgX0AHAq8KCLdX5XyOAAECBKYVEG7TrmbOwZL6Y3qS/WurjzPa6kYIJvU7tZy/zVt5JfXzK/0+a5Ja35Y7japNarMmY+pG3WtE38/97vl1xJwjev4TbiO660mAAAECBE4QEG4noDuSAAECBMYKCLexvnfr7r4ECBCYQkC4TbEGQxAgQIDAngLCbU9NvQgQ6BfQgcAOAsJtB0QtCBAgQGAuAeE21z5MQ4AAAQL9Am/CbQdELQgQIEBgLgHhNtc+TEOAAAECOwgItx0Q797C/QkQIDCbgHB738iej6Z5pdf7CKf+eWXmymeql6r0+qxJ6o9U+vzMs6/VObe6Z71e/XlSu1dL/23evV8t57fUJrX7J9n7Sn/7tcz69wPFv5K8Jc9fLee31BbHLM2YfNyj2vPsOuF29gacT4DA29sbBAL7Cgi3fT11I0CAAIEJBITbBEswAgECBAj0C3ztINy+avieAAECBC4hINwusUaXIECAAIGvAsLtq4bv6wIqCRAgMLGAcJt4OUYjQIAAgdcEhNtrbj5FgEC/gA4EhgkIt2G0GhMgQIDAWQKXDbfk47+mT671dcQvSlI3GnH+VXsmddfqUyeSes+kXjvi/FF7rc7aUpfsb7WdXzVI6ucn9drq+dus1Ve152F1Pxx02XD74b7eJkCAAIEbCAi3GyzZFQkQIHA3AeF2t4133deHCRAgsIaAcFtjT6YkQIAAgQYB4daApZQAgX4BHQgcISDcjlB2BgECBAgcKiDcDuV2GAECBAj0CzzvINyeG6kgQIAAgcUEhNtiCzMuAQIECDwXEG7Pje5e4f4ECBBYTmCpcKs+Hkbdn6ZfxBavlsbVviN6bmdX+2611Ve151ZX7bnVbfWV11Y74lU5e6tpOXurr75G9T37/JZ7jait3v+KdUuF2xUX4E4EbiHgkgQOFhBuB4M7jgABAgTGCwi38cZOIECAAIF+gaYOwq2JSzEBAgQIrCAg3FbYkhkJECBAoElAuDVx3afYTQkQILCygHBbeXtmJ0CAAIGHAsLtIYs3CRDoF9CBwHkCwu08eycTIECAwCAB4TYIVlsCBAgQ6Bd4tYNwe1XO5wgQIEBgWgHhNu1qDEaAAAECrwoIt1flrvg5dyJAgMBFBITbRRbpGgQIECDwj4Bw+8fCdwQI9AvoQGAKAeE2xRoMQYAAAQJ7Cgi3PTX1IkCAAIF+gR06CLcdELUgQIAAgbkEhNtc+zANAQIECOwgINx2QFy7hekJECBwPQHhdr2duhEBAgRuLyDcbv8rAIBAv4AOBGYTEG6zbcQ8BAgQINAtINy6CTUgQIAAgX6BfTsIt309dSNAgACBCQSE2wRLMAIBAgQI7Csg3Pb1XKWbOQkQIHBpAeF26fW6HAECBO4pINzuuXe3JtAvoAOBiQWE28TLMRoBAgQIvCYg3F5z8ykCBAgQ6BcY1kG4DaPVmAABAgTOEhBuZ8k7lwABAgSGCQi3YbTzNTYRAQIE7iIg3O6yafckQIDAjQSE242W7aoE+gV0ILCGgHBbY0+mJECAAIEGAeHWgKWUAAECBPoFjugg3I5QdgYBAgQIHCog3A7ldhgBAgQIHCEg3I5QPvMMZxMgQOCGAv8HAAD//+ME9CkAAAAGSURBVAMACGIMCe3sq2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2" name="AutoShape 4" descr="data:image/png;base64,iVBORw0KGgoAAAANSUhEUgAAAbcAAAG3CAYAAAA3lxvrAAAQAElEQVR4Aezc0VbkOLIFUM78/z/XxcVlmqETMpSybMnesyoLKokMhXYw6zy1//PH/wgQIECAwMUE/vPmfwQIECBA4GICwu1iCz3lOg4lQIDAZALCbbKFGIcAAQIE+gWEW7+hDgQI9AvoQGBXAeG2K6dmBAgQIDCDgHCbYQtmIECAAIF+gS8dhNsXDN8SIECAwDUEhNs19ugWBAgQIPBFQLh9wfBti4BaAgQIzCsg3ObdjckIECBA4EUB4fYinI8RINAvoAOBUQLCbZSsvgQIECBwmoBwO43ewQQIECDQL/C4g3B77OJdAgQIEFhYQLgtvDyjEyBAgMBjAeH22MW7jwW8S4AAgSUEhNsSazIkAQIECLQICLcWLbUECPQL6EDgAAHhdgCyIwgQIEDgWAHhdqy30wgQIECgX+BpB+H2lEgBAQIECKwmINxW25h5CRAgQOCpgHB7SqSAAAECBFYTEG6rbcy8BAgQIPBUQLg9JVJAgEC/gA4EjhUQbsd6O40AAQIEDhAQbgcgO4IAAQIE+gVaOgi3Fi21BAgQILCEgHBbYk2GJECAAIEWAeHWonWnWnclQIDAwgLCbeHlGZ0AAQIEHgsIt8cu3iVAoF9ABwKnCQi30+gdTIAAAQKjBITbKFl9CRAgQKBf4MUOwu1FOB8jQIAAgXkFhNu8uzEZAQIECLwoINxehLvmx9yKAAEC1xAQbtfYo1sQIECAwBcB4fYFw7cECPQL6EBgBgHhNsMWzECAAAECuwoIt105NSNAgACBfoH+DsKt31AHAgQIEJhMYKlwS/KWeCXPDVp+z5Ln/ZKPmpa+1drko3fy/Gu1Z0td8vzcZGxNdd5k7BzJfv2rd9rqkvq5W/3er6R+fnLv2r3tR/VbKtxGIdy8r+sTIEDgcgLC7XIrdSECBAgQEG5+BwgQ6BfQgcBkAsJtsoUYhwABAgT6BYRbv6EOBAgQINAvsGsH4bYrp2YECBAgMIOAcJthC2YgQIAAgV0FhNuunOs0MykBAgSuLCDcrrxddyNAgMBNBYTbTRfv2gT6BXQgMK/AZcPtz58/b1d8zfur9PpkLXt6/ZR9Pjlq1qT2SKeW88+u3Uf8312SmtW/P7nPO2e7jjh/H5m5ulw23OZiNg0BAgQIPBIY9Z5wGyWrLwECBAicJiDcTqN3MAECBAiMEhBuo2Rn7GsmAgQI3ERAuN1k0a5JgACBOwkItztt210J9AvoQGAJAeG2xJoMSYAAAQItAsKtRUstAQIECPQLHNBBuB2A7AgCBAgQOFZAuB3r7TQCBAgQOEBAuL0jJ7XH+SRj6t5HGPjneeuWx/kkdYPnJ7dXJPXzk1pt+xT7f6K6g6R2pyT7D6ljs0CSt+S8V/PAF/qAcLvQMl2FAAECBD4EhNuHg78JEPhFwI8IrCYg3FbbmHkJECBA4KmAcHtKpIAAAQIE+gWO7SDcjvV2GgECBAgcICDcDkB2BAECBAgcKyDcjvU+6jTnECBA4NYCwu3W63d5AgQIXFNAuF1zr25FoF9ABwILCwi3hZdndAIECBB4LCDcHrvc6t2k/nigFpik3jep1VYfUzWqLqnNmeStZYYW1zNrk/r9W+a8olXL/S9ce9rVhNtp9A4mQIAAgVECwm2UrL4ECBAgcJqAcDuNfv+DdSRAgACBDwHh9uHgbwIECBC4kIBwu9AyXYVAv4AOBK4hINyusUe3IECAAIEvAsLtC4ZvCRAgQKBfYIYOwm2GLZiBAAECBHYVEG67cmpGgAABAjMICLcZttAzww6fHfV0iGrfHa7wsEVSe5rGww//8Gb1TltdUjs/yQ+nrf12krdk/9faKqY/SkC4HSXtHAIECBA4TEC4HUbtIALTChiMwOUEhNvlVupCBAgQICDc/A4QIECAQL/AZB2E22QLMQ4BAgQI9AsIt35DHQgQIEBgMgHhNtlCauOoIkCAAIHfBITbbzp+RoAAAQJLCgi3JddmaAL9AjoQuLKAcLvydt2NAAECNxUQbu+L3x6VdObrfYRL/klqj14adfnqTlvOT2p3StLStvyYqqamJxdX/be6llG3+sqrpeeo2sqcI2tG3eufvvN+J9zm3Y3JCBAgQOBFAeH2IpyPESBAgMC8AsJt3t18n8y/CRAgQKAoINyKUMoIECBAYB0B4bbOrkxKoF9ABwI3ERBuN1m0axIgQOBOAsLtTtt2VwIECPQLLNFBuC2xJkMSIECAQIuAcGvRUkuAAAECSwgIt8nXZDwCBAgQaBe4bLglKT/SKFmntn3Fzz+R1O/f8qig5yd/VLT0TOqzfnR//ndS79ky6/OT/6mo9v3nE/t+l9QMqnNudUmtZ5K3rb76Smp99xX6p1tSOz9Zp+6f213nu8uG23VW5CYEegV8nsD9BITb/XbuxgQIELi8gHC7/IpdkAABAv0Cq3UQbqttzLwECBAg8FRAuD0lUkCAAAECqwkItxk3ZiYCBAgQ6BIQbl18PkyAAAECMwoItxm3YiYC/QI6ELi1gHC79fpdngABAtcUWCrcqk8wUPdn2G9rUn/qwoghWnY74vxkzP2TWt+WOyW1nkn9CSEt569U2/J7davaP3/+9fSYVfa6VLitgmpOAgQIEDhXQLid6+90AgQIEBggINwGoL7W0qcIECBAYC8B4baXpD4ECBAgMI2AcJtmFQYh0C+gAwECHwLC7cPB3wQIECBwIQHhdqFlugoBAgT6Ba7RQbhdY49uQYAAAQJfBITbFwzfEiBAgMA1BITbuXt0OgECBAgMEFgq3JL644RarJJ636RWe/b5SW3OpP7ope2xQy332uorr6Q+a1Kvrc5amfGzptpzhrrPmStfq/Mmdf/KuZ81Sb1vddaWuuSa5yf1eyW12hbXM2uXCrczoZxNYFoBgxEg8C8B4fYvEm8QIECAwOoCwm31DZqfAAEC/QKX6yDcLrdSFyJAgAAB4eZ3gAABAgQuJyDcTlipIwkQIEBgrIBwG+urOwECBAicICDcTkB3JIF+AR0IEPhNQLj9puNnBAgQILCkgHBbcm2GJkCAQL/AlTsIt/ftfj4CaM+vSe1RNknb46/2nPGz1ztB+c/nZypfk5pBpddnTXnQ98Kkdn5Sr3tvu8yfpH6vpFb7uYfK11FQlbO3mlHnJzWrJENGSPKW1F6bQ+U1ZNCTmwq3kxfgeAIECBDYX0C47W/6uKN3CRAgQOAwAeF2GLWDCBAgQOAoAeF2lLRzCPQL6ECAQFFAuBWhlBEgQIDAOgLCbZ1dmZQAAQL9AjfpINxusmjXJECAwJ0EhNudtu2uBAgQuImAcBu6aM0JECBA4AwB4XaGujMJECBAYKjAUuFWeYzMZ01SezxNMqbuc47K12T/GYb+1hSbV+6+1ST1+2/11VdxzLdqv7Pqvp5bvdNW9/Vzz77f6iuvpL6rpF5bObu1Jqmf/8zn689b5khqM7T0/DrLs++T/c9vmfXM2qXC7UwoZxMgQIDAOgLCbZ1dmZQAAQIvCtzvY8Ltfjt3YwIECFxeQLhdfsUuSIAAgfsJCLf9d64jAQIECJwsINxOXoDjCRAgQGB/AeG2v6mOBPoFdCBAoEtAuHXx+TABAgQIzCgg3GbcipkIECDQL3DrDsLtff3P/iv/rz9/Lz/1z9dZfvs+qT2ZIGmra7l8Uuv92z2+/yyp9UxSfvLIiDsl9TmTeu13j9/+3XKvlWqTmtdvNt9/Nur+38/56d+jzr9zX+F25+27OwECBC4qINx2Wqw2BAgQIDCPgHCbZxcmIUCAAIGdBITbTpDaEOgX0IEAgb0EhNtekvoQIECAwDQCwm2aVRiEAAEC/QI6fAgItw8HfxMgQIDAhQSE24WW6SoECBAg8CEg3D4cXvvbpwgQIEBgSgHhNuVaDEWAAAECPQLCrVHvp8fnfH8/qT0iKKk/Jmo7I6n13WqrrxaCpHZ+Ur9Xy/nVO2111b7J/ndqOP/vmFt95fW3uPhXUr9XseVSZcn5909qM4yCrfxOtdaMmnXvvsJtb1H9CBAgQOB0AeF2+goMQIAAgU4BH/+XgHD7F4k3CBAgQGB1AeG2+gbNT4AAAQL/EhBu/yJ59oafEyBAgMDsAsJt9g2ZjwABAgSaBYRbM5kPEOgX0IEAgbECwm2sr+4ECBAgcIKAcDsB3ZEECBDoF9DhNwHh9puOnxEgQIDAkgJLhVtSe5RNktOX0fJIm5Zhq31H9Kye/VnXMsMVaz8dKl9H3L9y7mfNSud/zrzn15b773nuK72SvCX7vlruv0rtUuF2IqqjCRAgQGAhAeG20LKMSoAAAQI1AeFWc1JFoF9ABwIEDhMQbodRO4gAAQIEjhIQbkdJO4cAAQL9AjoUBYRbEUoZAQIECKwjINzW2ZVJCRAgQKAoINx+gfIjAgQIEFhTQLituTdTEyBAgMAvAsLtF5xHP0r2fTJAMqbfo9n3eC8ZM29S69tyh6TWs+UpES3nf9Tu+3dSu1PSVrfvlO3dWnaQ1O7WMkVS65mkpW25Nkn5qSPlpu+FVdf30sv9EW6XW6kLESBAgIBw8ztAgACByQWM1y4g3NrNfIIAAQIEJhcQbpMvyHgECBAg0C4g3L6b+TcBAgQILC8g3JZfoQsQIECAwHcB4fZdxL8J9AvoQIDAyQLC7eQFOJ4AAQIE9hcQbvub6kiAAIF+AR26BIRbF58PEyBAgMCMApcNt+pjZ7a6lsVs9ZXXiJ6Vcz9rWs5P1nn0TzJm1qpXcu75n/s962vVaatLxlhV756MOT8Z03cz89pP4LLh1kakmgABAgSuJCDcrrRNdyFAgACBvwLC7S+Dvwj0C+hAgMA8AsJtnl2YhAABAgR2EhBuO0FqQ4AAgX4BHfYSEG57SepDgAABAtMICLdpVmEQAgQIENhL4M7htpehPgQIECAwmYBwm2whxiFAgACBfgHh1m+ow50F3J0AgSkFlgq36mN3trqztbcZqq+WWZPao39aelbn3Opa+lZrt77VV7VnS11SM03yVp1zq0vqfVvmHVGb1GYdcfbWM6mdn2QrP/W17bb6SvKWPH+deqGLHr5UuF10B65FgMC9Bdx+gIBwG4CqJQECBAicKyDczvV3OgECBAgMELhduA0w1JIAAQIEJhMQbpMtxDgECBAg0C8g3PoNdbidgAsTIDC7gHCbfUPmI0CAAIFmAeHWTOYDBAgQ6BfQYayAcBvrqzsBAgQInCAg3E5AdyQBAgQIjBVYKtyS54+xST5q/oftyT+Sj88k+319cuT//Dipn7v3Y3+S/M8sV/pH1aqlrsVnVN+WGaq1LbNWa6tnq2sTqPpvddXOSUqPCUtSbXl63VLhdrqWAQgQIEBgCQHhtsSaDDmBgBEIEFhIQLgttCyjEiBAgEBNQLjVnFQRIECgX0CHwwSE22HUDiJAgACBowSE21HSziFAgACBwwQuHG6HGTqIAAECBCYTEG6TLcQ4BAgQINAvINz6DXW4sICrESCwpsBlwy3Jqf/Fnzx5qwAADeRJREFUfTLm/KTWd3s6QfWV1HomGfJbnqS8q+qdtrrqsEn9/KReWz2/pS5Z5/xtByNeSc1gxNlbz6R2fpLyare+1VeS8v9fklpt9eytrnypkwsvG24nuzqeAAEC/y/gyxkCwu0MdWcSIECAwFAB4TaUV3MCBAgQOEPgauF2hqEzCRAgQGAyAeE22UKMQ4AAAQL9AsKt31CHqwm4DwECywsIt+VX6AIECBAg8F1AuH0X8W8CBAj0C+hwsoBwO3kBjidAgACB/QWE2/6mOhIgQIDAyQJLhdv26JdHr973Tt7BW+/8jz6f1B67k6Tp+o/O+um9auOfPv/o/WrPrS5J6TFFj8756b2tb/WV1M5P6nXVs1vrktoMP7k8ej+p9Uza6h6d9ei9pN63xevRWT+919K3WvvTWT3vV89eqW6pcFsJ1qwECBAgcJ6AcDvP3slTCRiGAIErCQi3K23TXQgQIEDgr4Bw+8vgLwIECPQL6DCPgHCbZxcmIUCAAIGdBITbTpDaECBAgMA8AuuG2zyGJiFAgACByQSE22QLMQ4BAgQI9AsIt35DHdYVMDkBAhcVEG4XXaxrESBA4M4Cwu19+y2PrXkv3/1PUn9MUFKrbblTS+3ul39vmNTulLTVVe/1PkL5T7XnVldu+l641e/9Supe1bPfRx3yp3r+VlcdYKutvqo9t7rkm+sv/66en9R7JvXabd67voTbXTfv3gQIELiwgHC78HJdjQABAncVWCzc7rom9yZAgACBFgHh1qKllgABAgSWEBBuS6zJkHsK6EWAwPUFhNv1d+yGBAgQuJ2AcLvdyl2YAIF+AR1mFxBus2/IfAQIECDQLCDcmsl8gAABAgRmF1gh3P5rmNT/y/xkTG31iQP/HXrnb6rnJ/X7t4yYjOnbMkO1NqnNWu231SW1nkm28vIryVvy/FVu+F5Y/V3Z6pLnZydtNe8jlP8k9d7lpg2FSf38zav6ahihXFo9e6urNk3q96/2PLtuqXA7G8v5BAgQILCGgHBbY0+m7BXweQIEbiUg3G61bpclQIDAPQSE2z327JYECPQL6LCQgHBbaFlGJUCAAIGagHCrOakiQIAAgYUEpg23hQyNSoAAAQKTCQi3yRZiHAIECBDoFxBu/YY6TCtgMAIE7iog3O66efcmQIDAhQWWCrftcTJnv5LaY2pGzZnUzp/hdzY5d9bqDkZZVc9vqUtqpklb3QiDlnuNOH+vnt/7JHXb75/96d+jrJLarD/NtfL7S4XbytBmJ0CAAIHjBITbcdZOIkCAAIGDBOYKt4Mu7RgCBAgQuLaAcLv2ft2OAAECtxQQbrdc+6Uv7XIECBB4E25+CQgQIEDgcgLC7XIrdSECBLoFNFheQLgtv0IXIECAAIHvAsLtu4h/EyBAgMDyAhOE2/KGLkCAAAECkwlcNtyS2mNnkgxZSZK3ZP9X9TE9Qy713rR6fkvde9vyn1F9ywMsVDjCakTPjbSlb1L7/9XWt/pqOb+lNtl/1uqdtrrqrFvt1V6XDberLcp9fhfwUwIECHwVEG5fNXxPgAABApcQEG6XWKNLECDQL6DDlQSE25W26S4ECBAg8FdAuP1l8BcBAgQIXEngrHC7kqG7ECBAgMBkAsJtsoUYhwABAgT6BYRbv6EOZwk4lwABAj8ICLcfYLxNgAABAusKCLd1d2dyAgT6BXS4qMBS4ZbUHmWT5K362JmtLqn3rf4ebH1HvJLarC1nJ7WeSarXH1aXpPxYsxFDtLiefX5yrlWyzvlJfdakXlv9HUj271k9+6p1S4XbVZfgXgQIECCwr8Ch4bbv6LoRIECAAIHHAsLtsYt3CRAgQGBhAeG28PLuObpbEyBA4LmAcHtupIIAAQIEFhMQbostzLgECPQL6HB9AeF2/R27IQECBG4nINxut3IXJkCAwPUFxofb9Q3dkAABAgQmE1gq3EY9HaKlb7V21J7PPn/Evap32upGnJ+MeTpEsn/fZP+em+lmW3kl9fMr/T5rthn2fn32PvPr3nca1a/FaNQMe/ddKtz2vrx+ywgYlAABAk0Cwq2JSzEBAgQIrCAg3FbYkhkJEOgX0OFWAsLtVut2WQIECNxDQLjdY89uSYAAgVsJDAq3Wxm6LAECBAhMJiDcJluIcQgQIECgX0C49RvqMEhAWwIECLwqINxelfM5AgQIEJhWQLhNuxqDESDQL6DDXQWWCrek/uif5N61o36hk3NdR93r7L5JzXXUnMka5ycZQpDkLam9RgxwxcdfjXBq6blUuLVcTC0BAgQI3Fdgz3C7r6KbEyBAgMBUAsJtqnUYhgABAgT2EBBueyjqsZ+ATgQIENhBQLjtgKgFAQIECMwlINzm2odpCBDoF9CBwJtw80tAgAABApcTEG6XW6kLESBAgEB3uCEkQIAAAQKzCQi32TZiHgIECBDoFrhsuLU8zmal2u6NH9ig6vr2Vh+q2nOrq3e9ZuVmcOZrJdUWpxH3SmqP/krOrxtx/xE9LxtuI7D0JECAAIE1BITbGnsyJQECTwT8mMBXAeH2VcP3BAgQIHAJAeF2iTW6BAECBAh8FXgt3L528D0BAgQIEJhMQLhNthDjECBAgEC/gHDrN9ThNQGfIkCAwDAB4TaMVmMCBAgQOEtAuJ0l71wCBPoFdCDwg4Bw+wHG2wQIECCwroBwe99dcu4jbd5HOPXPqEcPJTXXlvOTWs+kXtdy/qmLWuzwpL6DEVdL6ucnY2qr9zr7d/Ds86tOLXUN4dbSVi0BAgQIEDhPQLidZ+9kAgQIEBgkINwGwWr7WMC7BAgQOEJAuB2h7AwCBAgQOFRAuB3K7TACBPoFdCDwXEC4PTdSQYAAAQKLCQi3xRZmXAIECBB4LvAs3J53UEGAAAECBCYTEG6TLcQ4BAgQINAvINz6DZfvkNSfztDyJIP/1v758/bb92cDJvX7nz3rb47ff5bsf69k/56b6ffZZ/73Nm/1Vb1HMsa1Omdy7vnVOVvqhFuLlloCBAgQWEJAuC2xJkMSuL0AAAJNAsKtiUsxAQIECKwgINxW2JIZCRAgQKBJ4GG4NXVQTIAAAQIEJhMQbpMtxDgECBAg0C8g3PoNdXgo4E0CBAicJyDczrN3MgECBAgMEhBug2C1JUCgX0AHAq8KCLdX5XyOAAECBKYVEG7TrmbOwZL6Y3qS/WurjzPa6kYIJvU7tZy/zVt5JfXzK/0+a5Ja35Y7japNarMmY+pG3WtE38/97vl1xJwjev4TbiO660mAAAECBE4QEG4noDuSAAECBMYKCLexvnfr7r4ECBCYQkC4TbEGQxAgQIDAngLCbU9NvQgQ6BfQgcAOAsJtB0QtCBAgQGAuAeE21z5MQ4AAAQL9Am/CbQdELQgQIEBgLgHhNtc+TEOAAAECOwgItx0Q797C/QkQIDCbgHB738iej6Z5pdf7CKf+eWXmymeql6r0+qxJ6o9U+vzMs6/VObe6Z71e/XlSu1dL/23evV8t57fUJrX7J9n7Sn/7tcz69wPFv5K8Jc9fLee31BbHLM2YfNyj2vPsOuF29gacT4DA29sbBAL7Cgi3fT11I0CAAIEJBITbBEswAgECBAj0C3ztINy+avieAAECBC4hINwusUaXIECAAIGvAsLtq4bv6wIqCRAgMLGAcJt4OUYjQIAAgdcEhNtrbj5FgEC/gA4EhgkIt2G0GhMgQIDAWQKXDbfk47+mT671dcQvSlI3GnH+VXsmddfqUyeSes+kXjvi/FF7rc7aUpfsb7WdXzVI6ucn9drq+dus1Ve152F1Pxx02XD74b7eJkCAAIEbCAi3GyzZFQkQIHA3AeF2t4133deHCRAgsIaAcFtjT6YkQIAAgQYB4daApZQAgX4BHQgcISDcjlB2BgECBAgcKiDcDuV2GAECBAj0CzzvINyeG6kgQIAAgcUEhNtiCzMuAQIECDwXEG7Pje5e4f4ECBBYTmCpcKs+Hkbdn6ZfxBavlsbVviN6bmdX+2611Ve151ZX7bnVbfWV11Y74lU5e6tpOXurr75G9T37/JZ7jait3v+KdUuF2xUX4E4EbiHgkgQOFhBuB4M7jgABAgTGCwi38cZOIECAAIF+gaYOwq2JSzEBAgQIrCAg3FbYkhkJECBAoElAuDVx3afYTQkQILCygHBbeXtmJ0CAAIGHAsLtIYs3CRDoF9CBwHkCwu08eycTIECAwCAB4TYIVlsCBAgQ6Bd4tYNwe1XO5wgQIEBgWgHhNu1qDEaAAAECrwoIt1flrvg5dyJAgMBFBITbRRbpGgQIECDwj4Bw+8fCdwQI9AvoQGAKAeE2xRoMQYAAAQJ7Cgi3PTX1IkCAAIF+gR06CLcdELUgQIAAgbkEhNtc+zANAQIECOwgINx2QFy7hekJECBwPQHhdr2duhEBAgRuLyDcbv8rAIBAv4AOBGYTEG6zbcQ8BAgQINAtINy6CTUgQIAAgX6BfTsIt309dSNAgACBCQSE2wRLMAIBAgQI7Csg3Pb1XKWbOQkQIHBpAeF26fW6HAECBO4pINzuuXe3JtAvoAOBiQWE28TLMRoBAgQIvCYg3F5z8ykCBAgQ6BcY1kG4DaPVmAABAgTOEhBuZ8k7lwABAgSGCQi3YbTzNTYRAQIE7iIg3O6yafckQIDAjQSE242W7aoE+gV0ILCGgHBbY0+mJECAAIEGAeHWgKWUAAECBPoFjugg3I5QdgYBAgQIHCog3A7ldhgBAgQIHCEg3I5QPvMMZxMgQOCGAv8HAAD//+ME9CkAAAAGSURBVAMACGIMCe3sq2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woo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02" y="3571876"/>
            <a:ext cx="8643998" cy="2317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9960077" cy="12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Enterprise Information :</a:t>
            </a: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2666976" y="357166"/>
            <a:ext cx="68543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Database Systems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80;p11"/>
          <p:cNvSpPr txBox="1"/>
          <p:nvPr/>
        </p:nvSpPr>
        <p:spPr>
          <a:xfrm>
            <a:off x="4238612" y="1500174"/>
            <a:ext cx="7072362" cy="250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Sales: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Customer, product, purchase info.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Accounting: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Payments, receipts, account balances, assets.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HR: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Employee info, salaries, payroll, benefits.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Manufacturing: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Supply chain management, production tracking, inventory.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Online Retailers: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Order tracking, recommendations, product reviews.</a:t>
            </a:r>
          </a:p>
        </p:txBody>
      </p:sp>
      <p:sp>
        <p:nvSpPr>
          <p:cNvPr id="16" name="Google Shape;180;p11"/>
          <p:cNvSpPr txBox="1"/>
          <p:nvPr/>
        </p:nvSpPr>
        <p:spPr>
          <a:xfrm>
            <a:off x="738150" y="3714752"/>
            <a:ext cx="4959417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Banking and Finance :</a:t>
            </a:r>
          </a:p>
        </p:txBody>
      </p:sp>
      <p:sp>
        <p:nvSpPr>
          <p:cNvPr id="17" name="Google Shape;180;p11"/>
          <p:cNvSpPr txBox="1"/>
          <p:nvPr/>
        </p:nvSpPr>
        <p:spPr>
          <a:xfrm>
            <a:off x="4238612" y="4214818"/>
            <a:ext cx="6572296" cy="19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Banking: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Customer accounts, loans, transactions.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Credit Cards: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Purchases, monthly statements.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Finance: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Holdings, stock trades, real-time market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13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9960077" cy="12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Universities:</a:t>
            </a: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2309786" y="357166"/>
            <a:ext cx="8286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Database Systems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80;p11"/>
          <p:cNvSpPr txBox="1"/>
          <p:nvPr/>
        </p:nvSpPr>
        <p:spPr>
          <a:xfrm>
            <a:off x="4238612" y="1500174"/>
            <a:ext cx="7072362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Student data, course registration, grades, transcripts.</a:t>
            </a: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80;p11"/>
          <p:cNvSpPr txBox="1"/>
          <p:nvPr/>
        </p:nvSpPr>
        <p:spPr>
          <a:xfrm>
            <a:off x="666712" y="2285992"/>
            <a:ext cx="4959417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Airlines:</a:t>
            </a:r>
          </a:p>
        </p:txBody>
      </p:sp>
      <p:sp>
        <p:nvSpPr>
          <p:cNvPr id="17" name="Google Shape;180;p11"/>
          <p:cNvSpPr txBox="1"/>
          <p:nvPr/>
        </p:nvSpPr>
        <p:spPr>
          <a:xfrm>
            <a:off x="4238612" y="2714620"/>
            <a:ext cx="6572296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Reservations, flight schedules, distributed access to data.</a:t>
            </a:r>
          </a:p>
        </p:txBody>
      </p:sp>
      <p:sp>
        <p:nvSpPr>
          <p:cNvPr id="18" name="Google Shape;180;p11"/>
          <p:cNvSpPr txBox="1"/>
          <p:nvPr/>
        </p:nvSpPr>
        <p:spPr>
          <a:xfrm>
            <a:off x="666712" y="3714752"/>
            <a:ext cx="9960077" cy="12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Telecommunication:</a:t>
            </a:r>
          </a:p>
        </p:txBody>
      </p:sp>
      <p:sp>
        <p:nvSpPr>
          <p:cNvPr id="19" name="Google Shape;180;p11"/>
          <p:cNvSpPr txBox="1"/>
          <p:nvPr/>
        </p:nvSpPr>
        <p:spPr>
          <a:xfrm>
            <a:off x="4167174" y="4500570"/>
            <a:ext cx="6572296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Call records, billing, prepaid card balances, network information.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14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174391" cy="214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Early Days: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Users interacted indirectly (credit card statements, bank tellers, airline agents).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Later: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ATMs and phone-based systems gave direct access to databases.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Internet Revolution (1990s):</a:t>
            </a: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2666976" y="357166"/>
            <a:ext cx="68543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Database Systems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80;p11"/>
          <p:cNvSpPr txBox="1"/>
          <p:nvPr/>
        </p:nvSpPr>
        <p:spPr>
          <a:xfrm>
            <a:off x="738150" y="4071942"/>
            <a:ext cx="9858444" cy="142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Today: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Almost every app/service (Amazon, Netflix, Banking Apps, University Portals) relies on databases.</a:t>
            </a:r>
          </a:p>
        </p:txBody>
      </p:sp>
      <p:sp>
        <p:nvSpPr>
          <p:cNvPr id="17" name="Google Shape;180;p11"/>
          <p:cNvSpPr txBox="1"/>
          <p:nvPr/>
        </p:nvSpPr>
        <p:spPr>
          <a:xfrm>
            <a:off x="4095736" y="2857496"/>
            <a:ext cx="7286676" cy="19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Web interfaces allowed customers direct access.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Online shopping, banking, and entertainment became database-driven.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15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738150" y="1928802"/>
            <a:ext cx="10174391" cy="321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Essential for enterprises and organizations.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Supports both common data (HR, sales) and domain-specific data (e.g., airline schedules, telecom billing).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Noto Sans Symbols"/>
              <a:buChar char="⮚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DBMS vendors (Oracle, IBM, Microsoft) are among the largest software providers worldwide.</a:t>
            </a: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2666976" y="357166"/>
            <a:ext cx="68543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DBMS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425226" y="4422843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dist="304800" dir="7140000" sx="90000" sy="90000" algn="t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13" descr="White bulbs with a yellow one standing out"/>
          <p:cNvPicPr preferRelativeResize="0"/>
          <p:nvPr/>
        </p:nvPicPr>
        <p:blipFill rotWithShape="1">
          <a:blip r:embed="rId3">
            <a:alphaModFix/>
          </a:blip>
          <a:srcRect l="12365" r="2823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16</a:t>
            </a:fld>
            <a:endParaRPr/>
          </a:p>
        </p:txBody>
      </p:sp>
      <p:pic>
        <p:nvPicPr>
          <p:cNvPr id="290" name="Google Shape;290;p13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7323" y="87148"/>
            <a:ext cx="1634472" cy="34557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3"/>
          <p:cNvSpPr txBox="1">
            <a:spLocks noGrp="1"/>
          </p:cNvSpPr>
          <p:nvPr>
            <p:ph type="title"/>
          </p:nvPr>
        </p:nvSpPr>
        <p:spPr>
          <a:xfrm>
            <a:off x="1751795" y="539161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Times New Roman"/>
              <a:buNone/>
            </a:pPr>
            <a:r>
              <a:rPr lang="en-IN" sz="2800" b="1" u="sng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Activity 2:</a:t>
            </a:r>
            <a:br>
              <a:rPr lang="en-IN" sz="2800" b="1" u="sng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800" b="1" u="sng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IN" sz="2800" b="1" dirty="0" smtClean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hink</a:t>
            </a:r>
            <a:r>
              <a:rPr lang="en-IN" sz="2800" b="1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800" b="1" dirty="0" smtClean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Pair and </a:t>
            </a:r>
            <a:r>
              <a:rPr lang="en-IN" sz="2800" b="1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IN" sz="2800" b="1" dirty="0" smtClean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hare</a:t>
            </a:r>
            <a:r>
              <a:rPr lang="en-IN" sz="2800" b="1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800" b="1" dirty="0">
                <a:solidFill>
                  <a:srgbClr val="43AFE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420022" y="6290330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301557" y="1563810"/>
            <a:ext cx="52432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400" b="1" i="0" u="none" strike="noStrike" cap="none" dirty="0" smtClean="0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en-US" b="1" dirty="0" smtClean="0">
                <a:solidFill>
                  <a:srgbClr val="BF4F14"/>
                </a:solidFill>
              </a:rPr>
              <a:t>What would be the effect on the world if DBMS did not exist?</a:t>
            </a:r>
            <a:r>
              <a:rPr lang="en-IN" sz="1400" b="0" i="0" u="none" strike="noStrike" cap="none" dirty="0" smtClean="0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352745" y="3744292"/>
            <a:ext cx="479562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I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Identified: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 Violation</a:t>
            </a:r>
            <a:r>
              <a:rPr lang="en-IN"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Roll_No 102 repeats.</a:t>
            </a:r>
            <a:endParaRPr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n-IN" sz="1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Alternate/Unique Key Violation</a:t>
            </a:r>
            <a:r>
              <a:rPr lang="en-IN"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Email ravi@gmail.com appears twice (if email is set as a unique key).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13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666844" y="3143248"/>
            <a:ext cx="7786742" cy="264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4116421" y="603428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IN" sz="4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917134" y="1406568"/>
            <a:ext cx="10357732" cy="494978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17</a:t>
            </a:fld>
            <a:endParaRPr/>
          </a:p>
        </p:txBody>
      </p:sp>
      <p:pic>
        <p:nvPicPr>
          <p:cNvPr id="312" name="Google Shape;312;p1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7" y="208906"/>
            <a:ext cx="1585834" cy="29274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/>
          <p:nvPr/>
        </p:nvSpPr>
        <p:spPr>
          <a:xfrm>
            <a:off x="1708716" y="1606701"/>
            <a:ext cx="933511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lvl="0" indent="-285750">
              <a:lnSpc>
                <a:spcPct val="200000"/>
              </a:lnSpc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DBMS = Software to manage data efficiently and securely.</a:t>
            </a:r>
          </a:p>
          <a:p>
            <a:pPr marL="285750" lvl="0" indent="-285750">
              <a:lnSpc>
                <a:spcPct val="200000"/>
              </a:lnSpc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= To replace limitations of traditional file-based systems.</a:t>
            </a:r>
          </a:p>
          <a:p>
            <a:pPr marL="285750" lvl="0" indent="-285750">
              <a:lnSpc>
                <a:spcPct val="200000"/>
              </a:lnSpc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= Found in almost every sector (banking, retail, airlines, universities, telecom).</a:t>
            </a:r>
          </a:p>
          <a:p>
            <a:pPr marL="285750" lvl="0" indent="-285750">
              <a:lnSpc>
                <a:spcPct val="200000"/>
              </a:lnSpc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18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= Backbone of modern enterprises and daily life.</a:t>
            </a:r>
          </a:p>
        </p:txBody>
      </p:sp>
      <p:sp>
        <p:nvSpPr>
          <p:cNvPr id="315" name="Google Shape;315;p14"/>
          <p:cNvSpPr txBox="1"/>
          <p:nvPr/>
        </p:nvSpPr>
        <p:spPr>
          <a:xfrm>
            <a:off x="3153383" y="6567607"/>
            <a:ext cx="609437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>
            <a:spLocks noGrp="1"/>
          </p:cNvSpPr>
          <p:nvPr>
            <p:ph type="title"/>
          </p:nvPr>
        </p:nvSpPr>
        <p:spPr>
          <a:xfrm>
            <a:off x="1111672" y="1051486"/>
            <a:ext cx="9818849" cy="359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indent="-457200">
              <a:buClr>
                <a:srgbClr val="C00000"/>
              </a:buClr>
              <a:buSzPts val="3200"/>
              <a:buFont typeface="Arial"/>
              <a:buChar char="•"/>
            </a:pPr>
            <a:r>
              <a:rPr lang="en-IN" sz="3200" b="1" u="sng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IN" sz="3200" b="1" i="0" u="sng" strike="noStrik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 topic: </a:t>
            </a:r>
            <a:r>
              <a:rPr lang="en-IN" sz="3200" b="0" i="0" u="none" strike="noStrik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200" b="0" i="0" u="none" strike="noStrik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2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 b="0" i="0" u="none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IN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Database System Vs File System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18</a:t>
            </a:fld>
            <a:endParaRPr/>
          </a:p>
        </p:txBody>
      </p:sp>
      <p:pic>
        <p:nvPicPr>
          <p:cNvPr id="322" name="Google Shape;322;p1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1566379" cy="31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5"/>
          <p:cNvSpPr txBox="1"/>
          <p:nvPr/>
        </p:nvSpPr>
        <p:spPr>
          <a:xfrm>
            <a:off x="3281434" y="6112164"/>
            <a:ext cx="6094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901762" y="1198963"/>
            <a:ext cx="9818849" cy="19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session activity:</a:t>
            </a:r>
            <a:br>
              <a:rPr lang="en-IN" b="1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>
                <a:solidFill>
                  <a:srgbClr val="43D6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(Submit the answer through LMS)</a:t>
            </a: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19</a:t>
            </a:fld>
            <a:endParaRPr/>
          </a:p>
        </p:txBody>
      </p:sp>
      <p:pic>
        <p:nvPicPr>
          <p:cNvPr id="331" name="Google Shape;331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877" y="176754"/>
            <a:ext cx="1537196" cy="3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6"/>
          <p:cNvSpPr txBox="1"/>
          <p:nvPr/>
        </p:nvSpPr>
        <p:spPr>
          <a:xfrm>
            <a:off x="1471389" y="2645142"/>
            <a:ext cx="9818849" cy="1918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4861"/>
              </a:buClr>
              <a:buSzPts val="4400"/>
              <a:buFont typeface="Arial"/>
              <a:buChar char="•"/>
            </a:pPr>
            <a:r>
              <a:rPr lang="en-IN" sz="4400" b="0" i="0" u="none" strike="noStrike" cap="none" dirty="0" smtClean="0">
                <a:solidFill>
                  <a:srgbClr val="0F48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MCQ</a:t>
            </a:r>
            <a:endParaRPr sz="2000" b="0" i="0" u="none" strike="noStrike" cap="none">
              <a:solidFill>
                <a:srgbClr val="0F486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2208179" y="6112164"/>
            <a:ext cx="716763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918965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2" indent="-285750">
              <a:lnSpc>
                <a:spcPct val="200000"/>
              </a:lnSpc>
              <a:buSzPts val="1000"/>
            </a:pPr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211524" y="408562"/>
            <a:ext cx="599709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CONTENT </a:t>
            </a:r>
          </a:p>
          <a:p>
            <a:pPr lvl="2" algn="ctr"/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09852" y="1285860"/>
            <a:ext cx="6715172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7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6160863" y="2879411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Times New Roman"/>
              <a:buNone/>
            </a:pPr>
            <a:r>
              <a:rPr lang="en-IN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you…</a:t>
            </a:r>
            <a:endParaRPr sz="40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17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343" name="Google Shape;343;p17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4" name="Google Shape;344;p17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019"/>
                  </a:srgbClr>
                </a:gs>
                <a:gs pos="2000">
                  <a:srgbClr val="FFFFFF">
                    <a:alpha val="9019"/>
                  </a:srgbClr>
                </a:gs>
                <a:gs pos="16000">
                  <a:srgbClr val="4EA72E">
                    <a:alpha val="9019"/>
                  </a:srgbClr>
                </a:gs>
                <a:gs pos="85000">
                  <a:srgbClr val="156082">
                    <a:alpha val="9019"/>
                  </a:srgbClr>
                </a:gs>
                <a:gs pos="100000">
                  <a:srgbClr val="FFFFFF">
                    <a:alpha val="9019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20</a:t>
            </a:fld>
            <a:endParaRPr/>
          </a:p>
        </p:txBody>
      </p:sp>
      <p:pic>
        <p:nvPicPr>
          <p:cNvPr id="348" name="Google Shape;348;p17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2967" y="208906"/>
            <a:ext cx="1653928" cy="31638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7"/>
          <p:cNvSpPr txBox="1"/>
          <p:nvPr/>
        </p:nvSpPr>
        <p:spPr>
          <a:xfrm>
            <a:off x="3281434" y="6112164"/>
            <a:ext cx="6094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918965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2" indent="-285750">
              <a:lnSpc>
                <a:spcPct val="200000"/>
              </a:lnSpc>
              <a:buSzPts val="1000"/>
            </a:pPr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211524" y="408562"/>
            <a:ext cx="599709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OUTCOMES</a:t>
            </a:r>
          </a:p>
          <a:p>
            <a:pPr lvl="2" algn="ctr"/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675" y="1928802"/>
            <a:ext cx="1078352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918965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2" indent="-285750">
              <a:lnSpc>
                <a:spcPct val="200000"/>
              </a:lnSpc>
              <a:buSzPts val="1000"/>
            </a:pPr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211524" y="408562"/>
            <a:ext cx="599709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2" algn="ctr"/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ASSESSMENT PATTERN </a:t>
            </a:r>
          </a:p>
          <a:p>
            <a:pPr lvl="2" algn="ctr"/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1379" y="1749422"/>
            <a:ext cx="10130967" cy="270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" descr="Magnifying glass on clear background"/>
          <p:cNvPicPr preferRelativeResize="0"/>
          <p:nvPr/>
        </p:nvPicPr>
        <p:blipFill rotWithShape="1">
          <a:blip r:embed="rId3">
            <a:alphaModFix/>
          </a:blip>
          <a:srcRect l="8345" r="7282" b="-1"/>
          <a:stretch/>
        </p:blipFill>
        <p:spPr>
          <a:xfrm>
            <a:off x="4037908" y="0"/>
            <a:ext cx="82600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"/>
          <p:cNvSpPr/>
          <p:nvPr/>
        </p:nvSpPr>
        <p:spPr>
          <a:xfrm>
            <a:off x="0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title"/>
          </p:nvPr>
        </p:nvSpPr>
        <p:spPr>
          <a:xfrm>
            <a:off x="309522" y="857232"/>
            <a:ext cx="11689805" cy="64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lnSpc>
                <a:spcPct val="150000"/>
              </a:lnSpc>
              <a:buClr>
                <a:schemeClr val="lt1"/>
              </a:buClr>
              <a:buSzPts val="4000"/>
            </a:pPr>
            <a:r>
              <a:rPr lang="en-US" sz="24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do you encounter databases in your daily life?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5</a:t>
            </a:fld>
            <a:endParaRPr/>
          </a:p>
        </p:txBody>
      </p:sp>
      <p:pic>
        <p:nvPicPr>
          <p:cNvPr id="124" name="Google Shape;124;p2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08" y="224080"/>
            <a:ext cx="1763306" cy="4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2852791" y="6246524"/>
            <a:ext cx="677759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652082" y="3371931"/>
            <a:ext cx="6958518" cy="2349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058"/>
                </a:srgbClr>
              </a:gs>
              <a:gs pos="19000">
                <a:srgbClr val="0A3041">
                  <a:alpha val="67058"/>
                </a:srgbClr>
              </a:gs>
              <a:gs pos="100000">
                <a:srgbClr val="156082">
                  <a:alpha val="47058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4901"/>
                </a:srgbClr>
              </a:gs>
              <a:gs pos="23000">
                <a:srgbClr val="0F4861">
                  <a:alpha val="14901"/>
                </a:srgbClr>
              </a:gs>
              <a:gs pos="99000">
                <a:srgbClr val="000000">
                  <a:alpha val="43921"/>
                </a:srgbClr>
              </a:gs>
              <a:gs pos="100000">
                <a:srgbClr val="000000">
                  <a:alpha val="43921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end of this session students will be able to :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7" name="Google Shape;137;p4"/>
          <p:cNvGrpSpPr/>
          <p:nvPr/>
        </p:nvGrpSpPr>
        <p:grpSpPr>
          <a:xfrm>
            <a:off x="336080" y="2586796"/>
            <a:ext cx="11519840" cy="3766396"/>
            <a:chOff x="-296006" y="0"/>
            <a:chExt cx="11519840" cy="3766396"/>
          </a:xfrm>
        </p:grpSpPr>
        <p:sp>
          <p:nvSpPr>
            <p:cNvPr id="138" name="Google Shape;138;p4"/>
            <p:cNvSpPr/>
            <p:nvPr/>
          </p:nvSpPr>
          <p:spPr>
            <a:xfrm>
              <a:off x="-296006" y="0"/>
              <a:ext cx="10472679" cy="166023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-247379" y="48627"/>
              <a:ext cx="10513515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800"/>
              </a:pPr>
              <a:r>
                <a:rPr lang="en-IN" sz="2800" b="0" i="0" u="none" strike="noStrike" cap="none" dirty="0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LO1: </a:t>
              </a:r>
              <a:r>
                <a:rPr lang="en-US" sz="2800" dirty="0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Explain the purpose of a </a:t>
              </a:r>
              <a:r>
                <a:rPr lang="en-US" sz="2800" dirty="0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DBMS.</a:t>
              </a:r>
              <a:endPara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935180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2109917" y="2203418"/>
              <a:ext cx="8803108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800"/>
              </a:pPr>
              <a:r>
                <a:rPr lang="en-IN" sz="2800" b="0" i="0" u="none" strike="noStrike" cap="none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LO2: </a:t>
              </a:r>
              <a:r>
                <a:rPr lang="en-US" sz="2800" dirty="0" smtClean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Explain the key functions of a DBMS and the importance of databases in everyday life.</a:t>
              </a:r>
            </a:p>
            <a:p>
              <a:pPr>
                <a:lnSpc>
                  <a:spcPct val="90000"/>
                </a:lnSpc>
                <a:buClr>
                  <a:schemeClr val="lt1"/>
                </a:buClr>
                <a:buSzPts val="3800"/>
              </a:pP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9284054" y="1267608"/>
              <a:ext cx="766748" cy="808108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6D4CC">
                <a:alpha val="89019"/>
              </a:srgbClr>
            </a:solidFill>
            <a:ln w="19050" cap="flat" cmpd="sng">
              <a:solidFill>
                <a:srgbClr val="F6D4CC">
                  <a:alpha val="89019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8748318" y="1301969"/>
              <a:ext cx="593532" cy="67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None/>
              </a:pPr>
              <a:t>6</a:t>
            </a:fld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2162558" y="6350034"/>
            <a:ext cx="87356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03.03.2025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 dirty="0"/>
              <a:t>Session Outline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 rot="5400000">
            <a:off x="1627450" y="3462719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pic>
        <p:nvPicPr>
          <p:cNvPr id="155" name="Google Shape;155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0890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 txBox="1"/>
          <p:nvPr/>
        </p:nvSpPr>
        <p:spPr>
          <a:xfrm>
            <a:off x="1861001" y="6353672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4667240" y="1357298"/>
            <a:ext cx="6693521" cy="4553419"/>
            <a:chOff x="0" y="381574"/>
            <a:chExt cx="6271855" cy="4272081"/>
          </a:xfrm>
        </p:grpSpPr>
        <p:sp>
          <p:nvSpPr>
            <p:cNvPr id="159" name="Google Shape;159;p5"/>
            <p:cNvSpPr/>
            <p:nvPr/>
          </p:nvSpPr>
          <p:spPr>
            <a:xfrm>
              <a:off x="0" y="46181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E9713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78400" y="381574"/>
              <a:ext cx="6099787" cy="1139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>
                <a:lnSpc>
                  <a:spcPct val="90000"/>
                </a:lnSpc>
                <a:buSzPts val="4100"/>
              </a:pPr>
              <a:r>
                <a:rPr lang="en-IN" sz="3200" dirty="0" smtClean="0">
                  <a:solidFill>
                    <a:schemeClr val="lt1"/>
                  </a:solidFill>
                </a:rPr>
                <a:t>1 </a:t>
              </a:r>
              <a:r>
                <a:rPr lang="en-US" sz="3200" dirty="0" smtClean="0">
                  <a:solidFill>
                    <a:schemeClr val="lt1"/>
                  </a:solidFill>
                </a:rPr>
                <a:t>Introduction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8400" y="1528996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176B2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46834" y="1586129"/>
              <a:ext cx="6099787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>
                <a:lnSpc>
                  <a:spcPct val="90000"/>
                </a:lnSpc>
                <a:buSzPts val="4100"/>
              </a:pPr>
              <a:r>
                <a:rPr lang="en-IN" sz="3200" dirty="0">
                  <a:solidFill>
                    <a:schemeClr val="lt1"/>
                  </a:solidFill>
                </a:rPr>
                <a:t>2 </a:t>
              </a:r>
              <a:r>
                <a:rPr lang="en-US" sz="3200" dirty="0" smtClean="0">
                  <a:solidFill>
                    <a:schemeClr val="lt1"/>
                  </a:solidFill>
                </a:rPr>
                <a:t>Purpose</a:t>
              </a: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261677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0C9E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46834" y="2526346"/>
              <a:ext cx="6099787" cy="10723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>
                <a:lnSpc>
                  <a:spcPct val="90000"/>
                </a:lnSpc>
                <a:buSzPts val="4100"/>
              </a:pPr>
              <a:r>
                <a:rPr lang="en-IN" sz="3200" dirty="0" smtClean="0">
                  <a:solidFill>
                    <a:schemeClr val="lt1"/>
                  </a:solidFill>
                </a:rPr>
                <a:t>3 Applications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3694255"/>
              <a:ext cx="6193455" cy="959400"/>
            </a:xfrm>
            <a:prstGeom prst="roundRect">
              <a:avLst>
                <a:gd name="adj" fmla="val 16667"/>
              </a:avLst>
            </a:prstGeom>
            <a:solidFill>
              <a:srgbClr val="A0289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46834" y="3741089"/>
              <a:ext cx="6099787" cy="865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200" tIns="156200" rIns="156200" bIns="156200" anchor="ctr" anchorCtr="0">
              <a:noAutofit/>
            </a:bodyPr>
            <a:lstStyle/>
            <a:p>
              <a:pPr>
                <a:lnSpc>
                  <a:spcPct val="90000"/>
                </a:lnSpc>
                <a:buSzPts val="4100"/>
              </a:pPr>
              <a:r>
                <a:rPr lang="en-IN" sz="3200" dirty="0" smtClean="0">
                  <a:solidFill>
                    <a:schemeClr val="lt1"/>
                  </a:solidFill>
                </a:rPr>
                <a:t>4 Significance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918965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DBMS: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is a collection of interrelated data and a set of programs to access and manage that data.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Database: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is the collection of data, and the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DBMS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is the software that helps in storing, retrieving, and manipulating the data.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Goal: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Store &amp; retrieve data conveniently and efficiently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Ensures:</a:t>
            </a:r>
          </a:p>
          <a:p>
            <a:pPr marL="285750" lvl="8" indent="-285750">
              <a:lnSpc>
                <a:spcPct val="200000"/>
              </a:lnSpc>
              <a:buSzPts val="1000"/>
              <a:buFont typeface="Noto Sans Symbols"/>
              <a:buChar char="⮚"/>
            </a:pPr>
            <a:endParaRPr lang="en-US" sz="16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2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⮚"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211524" y="408562"/>
            <a:ext cx="59970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8348" y="3643314"/>
            <a:ext cx="414340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Safe storage</a:t>
            </a:r>
          </a:p>
          <a:p>
            <a:pPr marL="285750" lvl="8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Efficient access</a:t>
            </a:r>
          </a:p>
          <a:p>
            <a:pPr marL="285750" lvl="8" indent="-285750">
              <a:lnSpc>
                <a:spcPct val="200000"/>
              </a:lnSpc>
              <a:buSzPts val="1000"/>
              <a:buFont typeface="Arial" pitchFamily="34" charset="0"/>
              <a:buChar char="•"/>
            </a:pP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sharing without anomalies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71;p11"/>
          <p:cNvGrpSpPr/>
          <p:nvPr/>
        </p:nvGrpSpPr>
        <p:grpSpPr>
          <a:xfrm>
            <a:off x="-228145" y="0"/>
            <a:ext cx="6423049" cy="6858001"/>
            <a:chOff x="0" y="0"/>
            <a:chExt cx="6423049" cy="6858001"/>
          </a:xfrm>
        </p:grpSpPr>
        <p:sp>
          <p:nvSpPr>
            <p:cNvPr id="172" name="Google Shape;172;p11"/>
            <p:cNvSpPr/>
            <p:nvPr/>
          </p:nvSpPr>
          <p:spPr>
            <a:xfrm>
              <a:off x="0" y="0"/>
              <a:ext cx="6018714" cy="6858000"/>
            </a:xfrm>
            <a:custGeom>
              <a:avLst/>
              <a:gdLst/>
              <a:ahLst/>
              <a:cxnLst/>
              <a:rect l="l" t="t" r="r" b="b"/>
              <a:pathLst>
                <a:path w="6018714" h="6858000" extrusionOk="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0" y="38834"/>
              <a:ext cx="6015920" cy="6819166"/>
            </a:xfrm>
            <a:custGeom>
              <a:avLst/>
              <a:gdLst/>
              <a:ahLst/>
              <a:cxnLst/>
              <a:rect l="l" t="t" r="r" b="b"/>
              <a:pathLst>
                <a:path w="6015920" h="6819166" extrusionOk="0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0" y="89880"/>
              <a:ext cx="5997097" cy="6768121"/>
            </a:xfrm>
            <a:custGeom>
              <a:avLst/>
              <a:gdLst/>
              <a:ahLst/>
              <a:cxnLst/>
              <a:rect l="l" t="t" r="r" b="b"/>
              <a:pathLst>
                <a:path w="5997097" h="6768121" extrusionOk="0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lt1">
                <a:alpha val="2901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0" y="726"/>
              <a:ext cx="6423049" cy="6857275"/>
            </a:xfrm>
            <a:custGeom>
              <a:avLst/>
              <a:gdLst/>
              <a:ahLst/>
              <a:cxnLst/>
              <a:rect l="l" t="t" r="r" b="b"/>
              <a:pathLst>
                <a:path w="6423049" h="6857275" extrusionOk="0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0" y="726"/>
              <a:ext cx="6158587" cy="6857275"/>
            </a:xfrm>
            <a:custGeom>
              <a:avLst/>
              <a:gdLst/>
              <a:ahLst/>
              <a:cxnLst/>
              <a:rect l="l" t="t" r="r" b="b"/>
              <a:pathLst>
                <a:path w="6158587" h="6857275" extrusionOk="0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pic>
        <p:nvPicPr>
          <p:cNvPr id="178" name="Google Shape;178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3896"/>
            <a:ext cx="2215421" cy="61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636517" y="1066476"/>
            <a:ext cx="10918965" cy="536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Handles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large volumes of information. 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Provides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data structures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storage and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mechanisms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 manipulation. 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Ensures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safety and security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even during crashes or unauthorized access attempts.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Supports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multi-user access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while preventing anomalies.</a:t>
            </a:r>
          </a:p>
          <a:p>
            <a:pPr marL="285750" lvl="2" indent="-285750">
              <a:lnSpc>
                <a:spcPct val="200000"/>
              </a:lnSpc>
              <a:buSzPts val="1000"/>
              <a:buFont typeface="Wingdings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Reduces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redundancy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ensures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data integrity.</a:t>
            </a:r>
          </a:p>
          <a:p>
            <a:pPr marL="285750" marR="0" lvl="2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⮚"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1128182" y="6206287"/>
            <a:ext cx="873566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Galgotias University Students-Centred Active Learning Ecosystem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3211524" y="408562"/>
            <a:ext cx="599709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a DBMS</a:t>
            </a:r>
            <a:endParaRPr sz="36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830</Words>
  <PresentationFormat>Custom</PresentationFormat>
  <Paragraphs>135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Play</vt:lpstr>
      <vt:lpstr>Calibri</vt:lpstr>
      <vt:lpstr>Wingdings</vt:lpstr>
      <vt:lpstr>Noto Sans Symbols</vt:lpstr>
      <vt:lpstr>Office Theme</vt:lpstr>
      <vt:lpstr>Overview of the Database Management System   Session No.: 1 Course Name: Database Management System  Course Code: E2UC302B Instructor Name: Dr. Pawan Kumar</vt:lpstr>
      <vt:lpstr>Slide 2</vt:lpstr>
      <vt:lpstr>Slide 3</vt:lpstr>
      <vt:lpstr>Slide 4</vt:lpstr>
      <vt:lpstr>Where do you encounter databases in your daily life?</vt:lpstr>
      <vt:lpstr>At the end of this session students will be able to :</vt:lpstr>
      <vt:lpstr>Session Outline</vt:lpstr>
      <vt:lpstr>Slide 8</vt:lpstr>
      <vt:lpstr>Slide 9</vt:lpstr>
      <vt:lpstr>Slide 10</vt:lpstr>
      <vt:lpstr>Learning Activity 1:  Case Study (use wooclap)</vt:lpstr>
      <vt:lpstr>Slide 12</vt:lpstr>
      <vt:lpstr>Slide 13</vt:lpstr>
      <vt:lpstr>Slide 14</vt:lpstr>
      <vt:lpstr>Slide 15</vt:lpstr>
      <vt:lpstr>Learning Activity 2: Think, Pair and Share </vt:lpstr>
      <vt:lpstr>Summary</vt:lpstr>
      <vt:lpstr>Next topic:         Database System Vs File System </vt:lpstr>
      <vt:lpstr>Post session activity: (Submit the answer through LMS)  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the Database Management System   Session No.: 1 Course Name: Database Management System  Course Code: E2UC302B Instructor Name: Dr. Pawan Kumar</dc:title>
  <dc:creator>Deepak Gupta</dc:creator>
  <cp:lastModifiedBy>Hp</cp:lastModifiedBy>
  <cp:revision>39</cp:revision>
  <dcterms:created xsi:type="dcterms:W3CDTF">2024-08-22T06:33:55Z</dcterms:created>
  <dcterms:modified xsi:type="dcterms:W3CDTF">2025-08-20T05:44:01Z</dcterms:modified>
</cp:coreProperties>
</file>