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embeddedFontLst>
    <p:embeddedFont>
      <p:font typeface="Play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18F0031-AB8D-4EE2-BE28-1AA76265E21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4"/>
            <p14:sldId id="266"/>
          </p14:sldIdLst>
        </p14:section>
        <p14:section name="Untitled Section" id="{F9258DDF-9E5C-41DD-8634-F80C9AC5A423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PCrNiOch48wPtoKfXgtzWpSUK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6678A2-9B8B-42A8-9C92-8FC4EF176326}">
  <a:tblStyle styleId="{3E6678A2-9B8B-42A8-9C92-8FC4EF17632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>
          <a:extLst>
            <a:ext uri="{FF2B5EF4-FFF2-40B4-BE49-F238E27FC236}">
              <a16:creationId xmlns:a16="http://schemas.microsoft.com/office/drawing/2014/main" id="{C8619E14-BB14-B057-7422-D5C8A97C5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>
            <a:extLst>
              <a:ext uri="{FF2B5EF4-FFF2-40B4-BE49-F238E27FC236}">
                <a16:creationId xmlns:a16="http://schemas.microsoft.com/office/drawing/2014/main" id="{CEC60A96-2674-AE45-E597-E47526FFD4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7:notes">
            <a:extLst>
              <a:ext uri="{FF2B5EF4-FFF2-40B4-BE49-F238E27FC236}">
                <a16:creationId xmlns:a16="http://schemas.microsoft.com/office/drawing/2014/main" id="{0C390260-FC78-B5CE-EFFD-0380E33BD7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833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 descr="A blue and purple do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200"/>
          <a:stretch/>
        </p:blipFill>
        <p:spPr>
          <a:xfrm>
            <a:off x="3496113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13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77981" y="1122362"/>
            <a:ext cx="8366216" cy="490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l">
              <a:buClr>
                <a:schemeClr val="lt1"/>
              </a:buClr>
              <a:buSzPts val="3200"/>
            </a:pPr>
            <a:r>
              <a:rPr lang="en-IN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 Vs </a:t>
            </a:r>
            <a:r>
              <a:rPr lang="en-IN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System</a:t>
            </a:r>
            <a:br>
              <a:rPr lang="en-IN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4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4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No.: 02</a:t>
            </a:r>
            <a:b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Name: DBMS</a:t>
            </a:r>
            <a:b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Code: E2UC302B</a:t>
            </a:r>
            <a:b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 Name: Dr. Anil Sharma</a:t>
            </a:r>
            <a:endParaRPr sz="4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pic>
        <p:nvPicPr>
          <p:cNvPr id="95" name="Google Shape;95;p1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966" y="208906"/>
            <a:ext cx="3015084" cy="8335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1204938" y="6277302"/>
            <a:ext cx="609437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Galgotias University Students-Centred Active Learning Ecosystem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Roll_No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Name	Age	Email201	Anu	19	anu@gmail.co</a:t>
            </a:r>
            <a:endParaRPr dirty="0"/>
          </a:p>
        </p:txBody>
      </p:sp>
      <p:sp>
        <p:nvSpPr>
          <p:cNvPr id="244" name="Google Shape;244;p9"/>
          <p:cNvSpPr/>
          <p:nvPr/>
        </p:nvSpPr>
        <p:spPr>
          <a:xfrm>
            <a:off x="1" y="0"/>
            <a:ext cx="8522446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dist="304800" dir="7140000" sx="90000" sy="90000" algn="t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3772546" y="539161"/>
            <a:ext cx="4646904" cy="102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lang="en-IN" sz="2800" b="1" u="sng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Activity 1: </a:t>
            </a:r>
            <a:br>
              <a:rPr lang="en-IN" sz="2800" b="1" u="sng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b="1" dirty="0">
                <a:solidFill>
                  <a:srgbClr val="4892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 Pair Share</a:t>
            </a:r>
            <a:b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(use wooclap)</a:t>
            </a:r>
            <a:endParaRPr sz="3200" dirty="0"/>
          </a:p>
        </p:txBody>
      </p:sp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pic>
        <p:nvPicPr>
          <p:cNvPr id="247" name="Google Shape;247;p9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7" y="176754"/>
            <a:ext cx="1644200" cy="33881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9"/>
          <p:cNvSpPr txBox="1"/>
          <p:nvPr/>
        </p:nvSpPr>
        <p:spPr>
          <a:xfrm>
            <a:off x="2631332" y="6486090"/>
            <a:ext cx="609437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Galgotias University Students-Centred Active Learning Ecosystem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838200" y="1705353"/>
            <a:ext cx="10669619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SG" sz="1600" b="1" dirty="0"/>
              <a:t>1. Individually think about</a:t>
            </a:r>
            <a:r>
              <a:rPr lang="en-SG" sz="1600" dirty="0"/>
              <a:t>:</a:t>
            </a:r>
            <a:endParaRPr lang="en-IN" sz="1600" dirty="0"/>
          </a:p>
          <a:p>
            <a:r>
              <a:rPr lang="en-SG" sz="1600" dirty="0"/>
              <a:t>Each student receives a small card/slip (or digital version) with one feature written on it. (e.g., “Data Redundancy: High”, “Uses SQL”, “Centralized Access”, “Difficult to Scale”, “Supports Concurrency”, “Difficult Data Sharing”, “Data Security: Manual”, “Backup: Manual”, “Multi-user Access"). </a:t>
            </a:r>
            <a:r>
              <a:rPr lang="en-IN" sz="1600" dirty="0"/>
              <a:t>Each student to individually think about the system their feature belongs to: File System or DBMS.</a:t>
            </a:r>
          </a:p>
          <a:p>
            <a:endParaRPr lang="en-SG" sz="1600" b="1" dirty="0"/>
          </a:p>
          <a:p>
            <a:r>
              <a:rPr lang="en-SG" sz="1600" b="1" dirty="0"/>
              <a:t>2. </a:t>
            </a:r>
            <a:r>
              <a:rPr lang="en-US" sz="1600" b="1" dirty="0"/>
              <a:t>Pair up to compare answers</a:t>
            </a:r>
            <a:r>
              <a:rPr lang="en-SG" sz="1600" dirty="0"/>
              <a:t>: Students form pairs (or groups of 3). They share and discuss their assigned features.</a:t>
            </a:r>
            <a:endParaRPr lang="en-IN" sz="1600" dirty="0"/>
          </a:p>
          <a:p>
            <a:endParaRPr lang="en-IN" sz="1600" dirty="0"/>
          </a:p>
          <a:p>
            <a:r>
              <a:rPr lang="en-SG" sz="1600" b="1" dirty="0"/>
              <a:t>3. Share their findings with the whole class</a:t>
            </a:r>
            <a:r>
              <a:rPr lang="en-SG" sz="1600" dirty="0"/>
              <a:t>:: </a:t>
            </a:r>
            <a:r>
              <a:rPr lang="en-IN" sz="1600" dirty="0"/>
              <a:t>Select a few pairs to share one or two features each with the whole class. As they share, the teacher validates or corrects the classification and gives brief reasoning.</a:t>
            </a:r>
          </a:p>
          <a:p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A5945-2F8E-C2A6-85B8-53C726BE1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614" y="4430110"/>
            <a:ext cx="9714186" cy="1926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pic>
        <p:nvPicPr>
          <p:cNvPr id="267" name="Google Shape;267;p4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789" y="40026"/>
            <a:ext cx="1566379" cy="37425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 txBox="1"/>
          <p:nvPr/>
        </p:nvSpPr>
        <p:spPr>
          <a:xfrm>
            <a:off x="1728168" y="6356350"/>
            <a:ext cx="87356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1"/>
          <p:cNvSpPr txBox="1"/>
          <p:nvPr/>
        </p:nvSpPr>
        <p:spPr>
          <a:xfrm>
            <a:off x="677918" y="1480443"/>
            <a:ext cx="10298126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SG" sz="2000" b="1" dirty="0"/>
              <a:t>Scenario</a:t>
            </a:r>
            <a:r>
              <a:rPr lang="en-SG" sz="2000" dirty="0"/>
              <a:t>: ShopXpress is a fast-growing e-commerce company operating across multiple cities in India. The company has several warehouses, each maintaining its own records of stock, orders, and shipments. Currently, ShopXpress uses a traditional File Processing System (FPS) to manage its data. Each department (inventory, shipping, sales, etc.) maintains separate files in Excel and text formats. Pair up to compare answers.</a:t>
            </a:r>
            <a:endParaRPr lang="en-IN" sz="2000" dirty="0"/>
          </a:p>
          <a:p>
            <a:pPr algn="just"/>
            <a:endParaRPr lang="en-IN" sz="2000" b="1" dirty="0"/>
          </a:p>
          <a:p>
            <a:pPr algn="just"/>
            <a:r>
              <a:rPr lang="en-IN" sz="2000" b="1" dirty="0"/>
              <a:t>The Problem:</a:t>
            </a:r>
            <a:endParaRPr lang="en-IN" sz="2000" dirty="0"/>
          </a:p>
          <a:p>
            <a:pPr algn="just"/>
            <a:r>
              <a:rPr lang="en-IN" sz="2000" dirty="0"/>
              <a:t>As the company expands, it begins to face serious issues: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/>
              <a:t>Inventory counts are inconsistent across warehouses.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/>
              <a:t>Customers receive wrong or delayed deliveries due to outdated records.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/>
              <a:t>Departments often duplicate data, leading to confusion and wasted storage.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/>
              <a:t>Generating a consolidated sales report across all regions takes hours.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/>
              <a:t>Unauthorized users have accidentally modified sensitive files.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/>
              <a:t>The system cannot handle a sudden spike in data (e.g., during festive sales).</a:t>
            </a:r>
          </a:p>
        </p:txBody>
      </p:sp>
      <p:sp>
        <p:nvSpPr>
          <p:cNvPr id="271" name="Google Shape;271;p41"/>
          <p:cNvSpPr txBox="1"/>
          <p:nvPr/>
        </p:nvSpPr>
        <p:spPr>
          <a:xfrm>
            <a:off x="1844566" y="185555"/>
            <a:ext cx="891399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Study: </a:t>
            </a:r>
            <a:r>
              <a:rPr lang="en-US" sz="32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Management Challenges in an E-Commerce Company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277" name="Google Shape;277;p42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789" y="40026"/>
            <a:ext cx="1566379" cy="37425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2"/>
          <p:cNvSpPr txBox="1"/>
          <p:nvPr/>
        </p:nvSpPr>
        <p:spPr>
          <a:xfrm>
            <a:off x="1728168" y="6356350"/>
            <a:ext cx="87356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2"/>
          <p:cNvSpPr txBox="1"/>
          <p:nvPr/>
        </p:nvSpPr>
        <p:spPr>
          <a:xfrm>
            <a:off x="558703" y="1447435"/>
            <a:ext cx="10950126" cy="441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000" b="1" dirty="0"/>
              <a:t>Management Concern: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The leadership team is concerned about the reliability and scalability of their data management system. They are now considering shifting to a Database Management System (DBMS) to resolve these issues.</a:t>
            </a:r>
          </a:p>
          <a:p>
            <a:endParaRPr lang="en-SG" sz="2000" b="1" dirty="0"/>
          </a:p>
          <a:p>
            <a:r>
              <a:rPr lang="en-SG" sz="2000" b="1" dirty="0"/>
              <a:t>What the students will do:</a:t>
            </a:r>
          </a:p>
          <a:p>
            <a:endParaRPr lang="en-IN" sz="2000" dirty="0"/>
          </a:p>
          <a:p>
            <a:r>
              <a:rPr lang="en-IN" sz="2000" dirty="0"/>
              <a:t>As a team of IT consultants, your task is to:</a:t>
            </a:r>
          </a:p>
          <a:p>
            <a:endParaRPr lang="en-IN" sz="2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000" dirty="0"/>
              <a:t>Analyze the current challenges faced by ShopXpress due to the use of FPS.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000" dirty="0"/>
              <a:t>Compare FPS and DBMS in the context of this scenario.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dirty="0"/>
          </a:p>
        </p:txBody>
      </p:sp>
      <p:sp>
        <p:nvSpPr>
          <p:cNvPr id="281" name="Google Shape;281;p42"/>
          <p:cNvSpPr txBox="1"/>
          <p:nvPr/>
        </p:nvSpPr>
        <p:spPr>
          <a:xfrm>
            <a:off x="1728168" y="223896"/>
            <a:ext cx="9625632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Study: Data Management Challenges in an E-Commerce Company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/>
          <p:nvPr/>
        </p:nvSpPr>
        <p:spPr>
          <a:xfrm>
            <a:off x="425226" y="4422843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1" y="0"/>
            <a:ext cx="8522446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dist="304800" dir="7140000" sx="90000" sy="90000" algn="t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13" descr="White bulbs with a yellow one standing out"/>
          <p:cNvPicPr preferRelativeResize="0"/>
          <p:nvPr/>
        </p:nvPicPr>
        <p:blipFill rotWithShape="1">
          <a:blip r:embed="rId3">
            <a:alphaModFix/>
          </a:blip>
          <a:srcRect l="12365" r="28234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pic>
        <p:nvPicPr>
          <p:cNvPr id="290" name="Google Shape;290;p13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323" y="87148"/>
            <a:ext cx="1634472" cy="34557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3"/>
          <p:cNvSpPr txBox="1">
            <a:spLocks noGrp="1"/>
          </p:cNvSpPr>
          <p:nvPr>
            <p:ph type="title"/>
          </p:nvPr>
        </p:nvSpPr>
        <p:spPr>
          <a:xfrm>
            <a:off x="1751795" y="539161"/>
            <a:ext cx="4646904" cy="102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lang="en-IN" sz="2800" b="1" u="sng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Activity 2:</a:t>
            </a:r>
            <a:br>
              <a:rPr lang="en-IN" sz="2800" b="1" u="sng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b="1" dirty="0">
                <a:solidFill>
                  <a:srgbClr val="43AF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br>
              <a:rPr lang="en-IN" sz="2800" b="1" dirty="0">
                <a:solidFill>
                  <a:srgbClr val="43AF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 u="sng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420022" y="6290330"/>
            <a:ext cx="609437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Galgotias University Students-Centred Active Learning Ecosystem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3"/>
          <p:cNvSpPr txBox="1"/>
          <p:nvPr/>
        </p:nvSpPr>
        <p:spPr>
          <a:xfrm>
            <a:off x="447714" y="1521517"/>
            <a:ext cx="5417058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Recommend whether ShopXpress should continue with FPS or migrate to a DBMS.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your recommendation with technical reasons (e.g., data consistency, scalability, concurrency, security, etc.).</a:t>
            </a:r>
          </a:p>
          <a:p>
            <a:pPr lvl="0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EA103-D293-8876-FFB7-8702C4058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0787" y="4040815"/>
            <a:ext cx="10540468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4116421" y="603428"/>
            <a:ext cx="10515600" cy="62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IN" sz="4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917134" y="1406568"/>
            <a:ext cx="10357732" cy="4949782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pic>
        <p:nvPicPr>
          <p:cNvPr id="312" name="Google Shape;312;p1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7" y="208906"/>
            <a:ext cx="1585834" cy="29274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/>
          <p:nvPr/>
        </p:nvSpPr>
        <p:spPr>
          <a:xfrm>
            <a:off x="1708716" y="1114258"/>
            <a:ext cx="9335118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lang="en-US" sz="1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System = Simple, but limited and outdated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= Efficient, secure, scalable, and preferred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 applications rely on DBMS for scalable, reliable systems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endParaRPr dirty="0"/>
          </a:p>
        </p:txBody>
      </p:sp>
      <p:sp>
        <p:nvSpPr>
          <p:cNvPr id="315" name="Google Shape;315;p14"/>
          <p:cNvSpPr txBox="1"/>
          <p:nvPr/>
        </p:nvSpPr>
        <p:spPr>
          <a:xfrm>
            <a:off x="3153383" y="6567607"/>
            <a:ext cx="609437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Galgotias University Students-Centred Active Learning Ecosystem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title"/>
          </p:nvPr>
        </p:nvSpPr>
        <p:spPr>
          <a:xfrm>
            <a:off x="1111672" y="1051486"/>
            <a:ext cx="9818849" cy="3595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en-IN" sz="32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3200" b="1" i="0" u="sng" strike="noStrik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 topic: </a:t>
            </a:r>
            <a:br>
              <a:rPr lang="en-IN" sz="3200" b="0" i="0" u="none" strike="noStrik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2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2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Database system concept and architecture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pic>
        <p:nvPicPr>
          <p:cNvPr id="322" name="Google Shape;322;p1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1566379" cy="31638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5"/>
          <p:cNvSpPr txBox="1"/>
          <p:nvPr/>
        </p:nvSpPr>
        <p:spPr>
          <a:xfrm>
            <a:off x="3281434" y="6112164"/>
            <a:ext cx="60943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Galgotias University Students-Centred Active Learning Ecosystem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>
            <a:spLocks noGrp="1"/>
          </p:cNvSpPr>
          <p:nvPr>
            <p:ph type="title"/>
          </p:nvPr>
        </p:nvSpPr>
        <p:spPr>
          <a:xfrm>
            <a:off x="901762" y="1198963"/>
            <a:ext cx="9818849" cy="191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 b="1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session activity:</a:t>
            </a:r>
            <a:br>
              <a:rPr lang="en-IN" b="1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 b="1">
                <a:solidFill>
                  <a:srgbClr val="43D6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(Submit the answer through LMS)</a:t>
            </a:r>
            <a:b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pic>
        <p:nvPicPr>
          <p:cNvPr id="331" name="Google Shape;331;p16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877" y="176754"/>
            <a:ext cx="1537196" cy="31935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6"/>
          <p:cNvSpPr txBox="1"/>
          <p:nvPr/>
        </p:nvSpPr>
        <p:spPr>
          <a:xfrm>
            <a:off x="1471389" y="2645142"/>
            <a:ext cx="9818849" cy="191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861"/>
              </a:buClr>
              <a:buSzPts val="4400"/>
              <a:buFont typeface="Arial"/>
              <a:buChar char="•"/>
            </a:pPr>
            <a:r>
              <a:rPr lang="en-IN" sz="4400" b="0" i="0" u="none" strike="noStrike" cap="none">
                <a:solidFill>
                  <a:srgbClr val="0F48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endParaRPr sz="2000" b="0" i="0" u="none" strike="noStrike" cap="none">
              <a:solidFill>
                <a:srgbClr val="0F48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16"/>
          <p:cNvSpPr txBox="1"/>
          <p:nvPr/>
        </p:nvSpPr>
        <p:spPr>
          <a:xfrm>
            <a:off x="2208179" y="6112164"/>
            <a:ext cx="716763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6160863" y="2879411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IN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you…</a:t>
            </a:r>
            <a:endParaRPr sz="40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2" name="Google Shape;342;p17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343" name="Google Shape;343;p17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44" name="Google Shape;344;p17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019"/>
                  </a:srgbClr>
                </a:gs>
                <a:gs pos="2000">
                  <a:srgbClr val="FFFFFF">
                    <a:alpha val="9019"/>
                  </a:srgbClr>
                </a:gs>
                <a:gs pos="16000">
                  <a:srgbClr val="4EA72E">
                    <a:alpha val="9019"/>
                  </a:srgbClr>
                </a:gs>
                <a:gs pos="85000">
                  <a:srgbClr val="156082">
                    <a:alpha val="9019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7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019"/>
                  </a:srgbClr>
                </a:gs>
                <a:gs pos="2000">
                  <a:srgbClr val="FFFFFF">
                    <a:alpha val="9019"/>
                  </a:srgbClr>
                </a:gs>
                <a:gs pos="16000">
                  <a:srgbClr val="4EA72E">
                    <a:alpha val="9019"/>
                  </a:srgbClr>
                </a:gs>
                <a:gs pos="85000">
                  <a:srgbClr val="156082">
                    <a:alpha val="9019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019"/>
                  </a:srgbClr>
                </a:gs>
                <a:gs pos="2000">
                  <a:srgbClr val="FFFFFF">
                    <a:alpha val="9019"/>
                  </a:srgbClr>
                </a:gs>
                <a:gs pos="16000">
                  <a:srgbClr val="4EA72E">
                    <a:alpha val="9019"/>
                  </a:srgbClr>
                </a:gs>
                <a:gs pos="85000">
                  <a:srgbClr val="156082">
                    <a:alpha val="9019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  <p:pic>
        <p:nvPicPr>
          <p:cNvPr id="348" name="Google Shape;348;p17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967" y="208906"/>
            <a:ext cx="1653928" cy="316388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7"/>
          <p:cNvSpPr txBox="1"/>
          <p:nvPr/>
        </p:nvSpPr>
        <p:spPr>
          <a:xfrm>
            <a:off x="3281434" y="6112164"/>
            <a:ext cx="60943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Galgotias University Students-Centred Active Learning Ecosystem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6"/>
          <p:cNvGrpSpPr/>
          <p:nvPr/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03" name="Google Shape;103;p6"/>
            <p:cNvSpPr/>
            <p:nvPr/>
          </p:nvSpPr>
          <p:spPr>
            <a:xfrm>
              <a:off x="0" y="0"/>
              <a:ext cx="6018714" cy="6858000"/>
            </a:xfrm>
            <a:custGeom>
              <a:avLst/>
              <a:gdLst/>
              <a:ahLst/>
              <a:cxnLst/>
              <a:rect l="l" t="t" r="r" b="b"/>
              <a:pathLst>
                <a:path w="6018714" h="6858000" extrusionOk="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0" y="38834"/>
              <a:ext cx="6015920" cy="6819166"/>
            </a:xfrm>
            <a:custGeom>
              <a:avLst/>
              <a:gdLst/>
              <a:ahLst/>
              <a:cxnLst/>
              <a:rect l="l" t="t" r="r" b="b"/>
              <a:pathLst>
                <a:path w="6015920" h="6819166" extrusionOk="0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0" y="89880"/>
              <a:ext cx="5997097" cy="6768121"/>
            </a:xfrm>
            <a:custGeom>
              <a:avLst/>
              <a:gdLst/>
              <a:ahLst/>
              <a:cxnLst/>
              <a:rect l="l" t="t" r="r" b="b"/>
              <a:pathLst>
                <a:path w="5997097" h="6768121" extrusionOk="0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0" y="726"/>
              <a:ext cx="6423049" cy="6857275"/>
            </a:xfrm>
            <a:custGeom>
              <a:avLst/>
              <a:gdLst/>
              <a:ahLst/>
              <a:cxnLst/>
              <a:rect l="l" t="t" r="r" b="b"/>
              <a:pathLst>
                <a:path w="6423049" h="6857275" extrusionOk="0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0" y="726"/>
              <a:ext cx="6158587" cy="6857275"/>
            </a:xfrm>
            <a:custGeom>
              <a:avLst/>
              <a:gdLst/>
              <a:ahLst/>
              <a:cxnLst/>
              <a:rect l="l" t="t" r="r" b="b"/>
              <a:pathLst>
                <a:path w="6158587" h="6857275" extrusionOk="0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pic>
        <p:nvPicPr>
          <p:cNvPr id="109" name="Google Shape;109;p6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 txBox="1"/>
          <p:nvPr/>
        </p:nvSpPr>
        <p:spPr>
          <a:xfrm>
            <a:off x="1284384" y="2291960"/>
            <a:ext cx="9324439" cy="536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1F5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the database management system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 u="none" strike="noStrike" cap="none" dirty="0">
                <a:solidFill>
                  <a:srgbClr val="7820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doubts from these previous class topics?</a:t>
            </a:r>
            <a:endParaRPr sz="2400" b="1" i="1" u="none" strike="noStrike" cap="none" dirty="0">
              <a:solidFill>
                <a:srgbClr val="7820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1128182" y="6206287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2518840" y="1066476"/>
            <a:ext cx="59970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of Previous Lecture</a:t>
            </a:r>
            <a:endParaRPr sz="36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" descr="Magnifying glass on clear background"/>
          <p:cNvPicPr preferRelativeResize="0"/>
          <p:nvPr/>
        </p:nvPicPr>
        <p:blipFill rotWithShape="1">
          <a:blip r:embed="rId3">
            <a:alphaModFix/>
          </a:blip>
          <a:srcRect l="8345" r="7282" b="-1"/>
          <a:stretch/>
        </p:blipFill>
        <p:spPr>
          <a:xfrm>
            <a:off x="4037908" y="0"/>
            <a:ext cx="82600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/>
          <p:nvPr/>
        </p:nvSpPr>
        <p:spPr>
          <a:xfrm>
            <a:off x="0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13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title"/>
          </p:nvPr>
        </p:nvSpPr>
        <p:spPr>
          <a:xfrm>
            <a:off x="502195" y="55461"/>
            <a:ext cx="10256372" cy="273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lnSpc>
                <a:spcPct val="150000"/>
              </a:lnSpc>
              <a:buClr>
                <a:schemeClr val="lt1"/>
              </a:buClr>
              <a:buSzPts val="4000"/>
            </a:pPr>
            <a:r>
              <a:rPr lang="en-US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“Imagine your college stores student data, exam records, and fee payments in separate Excel files. What problems might arise when generating a report for a student’s complete profile?”</a:t>
            </a:r>
            <a:endParaRPr sz="2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pic>
        <p:nvPicPr>
          <p:cNvPr id="124" name="Google Shape;124;p2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408" y="224080"/>
            <a:ext cx="1763306" cy="4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 txBox="1"/>
          <p:nvPr/>
        </p:nvSpPr>
        <p:spPr>
          <a:xfrm>
            <a:off x="2852791" y="6246524"/>
            <a:ext cx="677759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A6727-C8CC-9A39-A9F5-AEF3CBA81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209" y="3330725"/>
            <a:ext cx="8861174" cy="2779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4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4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058"/>
                </a:srgbClr>
              </a:gs>
              <a:gs pos="19000">
                <a:srgbClr val="0A3041">
                  <a:alpha val="67058"/>
                </a:srgbClr>
              </a:gs>
              <a:gs pos="100000">
                <a:srgbClr val="156082">
                  <a:alpha val="47058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4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4901"/>
                </a:srgbClr>
              </a:gs>
              <a:gs pos="23000">
                <a:srgbClr val="0F4861">
                  <a:alpha val="14901"/>
                </a:srgbClr>
              </a:gs>
              <a:gs pos="99000">
                <a:srgbClr val="000000">
                  <a:alpha val="43921"/>
                </a:srgbClr>
              </a:gs>
              <a:gs pos="100000">
                <a:srgbClr val="000000">
                  <a:alpha val="43921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IN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end of this session students will be able to :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7" name="Google Shape;137;p4"/>
          <p:cNvGrpSpPr/>
          <p:nvPr/>
        </p:nvGrpSpPr>
        <p:grpSpPr>
          <a:xfrm>
            <a:off x="336080" y="2586796"/>
            <a:ext cx="11519840" cy="3766396"/>
            <a:chOff x="-296006" y="0"/>
            <a:chExt cx="11519840" cy="3766396"/>
          </a:xfrm>
        </p:grpSpPr>
        <p:sp>
          <p:nvSpPr>
            <p:cNvPr id="138" name="Google Shape;138;p4"/>
            <p:cNvSpPr/>
            <p:nvPr/>
          </p:nvSpPr>
          <p:spPr>
            <a:xfrm>
              <a:off x="-296006" y="0"/>
              <a:ext cx="10472679" cy="1660232"/>
            </a:xfrm>
            <a:prstGeom prst="roundRect">
              <a:avLst>
                <a:gd name="adj" fmla="val 10000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-247379" y="48627"/>
              <a:ext cx="10513515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144775" rIns="144775" bIns="144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en-IN" sz="2800" b="0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LO1:</a:t>
              </a:r>
              <a:r>
                <a:rPr lang="en-US" sz="2800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800" b="0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Define the concept and structure of a File Processing System (FPS).</a:t>
              </a:r>
              <a:endParaRPr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935180" y="2029172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2109917" y="2203418"/>
              <a:ext cx="8803108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144775" rIns="144775" bIns="144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r>
                <a:rPr lang="en-IN" sz="2800" b="0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LO2: </a:t>
              </a:r>
              <a:r>
                <a:rPr lang="en-US" sz="2800" b="0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Recognize real-world applications where DBMS is more appropriate than FPS.</a:t>
              </a:r>
              <a:r>
                <a:rPr lang="en-IN" sz="2800" b="0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endParaRPr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9284054" y="1267608"/>
              <a:ext cx="766748" cy="80810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6D4CC">
                <a:alpha val="89019"/>
              </a:srgbClr>
            </a:solidFill>
            <a:ln w="19050" cap="flat" cmpd="sng">
              <a:solidFill>
                <a:srgbClr val="F6D4CC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8748318" y="1301969"/>
              <a:ext cx="593532" cy="678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4" name="Google Shape;14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2162558" y="6350034"/>
            <a:ext cx="87356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03.03.2025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IN" sz="5400"/>
              <a:t>Session Outline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 rot="5400000">
            <a:off x="1627450" y="3462719"/>
            <a:ext cx="5410200" cy="18288"/>
          </a:xfrm>
          <a:custGeom>
            <a:avLst/>
            <a:gdLst/>
            <a:ahLst/>
            <a:cxnLst/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pic>
        <p:nvPicPr>
          <p:cNvPr id="155" name="Google Shape;155;p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1861001" y="6353672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5"/>
          <p:cNvGrpSpPr/>
          <p:nvPr/>
        </p:nvGrpSpPr>
        <p:grpSpPr>
          <a:xfrm>
            <a:off x="4864198" y="1109744"/>
            <a:ext cx="6692802" cy="4191840"/>
            <a:chOff x="0" y="461815"/>
            <a:chExt cx="6193455" cy="4191840"/>
          </a:xfrm>
        </p:grpSpPr>
        <p:sp>
          <p:nvSpPr>
            <p:cNvPr id="159" name="Google Shape;159;p5"/>
            <p:cNvSpPr/>
            <p:nvPr/>
          </p:nvSpPr>
          <p:spPr>
            <a:xfrm>
              <a:off x="0" y="461815"/>
              <a:ext cx="6193455" cy="959400"/>
            </a:xfrm>
            <a:prstGeom prst="roundRect">
              <a:avLst>
                <a:gd name="adj" fmla="val 16667"/>
              </a:avLst>
            </a:prstGeom>
            <a:solidFill>
              <a:srgbClr val="E9713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46834" y="508649"/>
              <a:ext cx="6099787" cy="865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ctr" anchorCtr="0">
              <a:noAutofit/>
            </a:bodyPr>
            <a:lstStyle/>
            <a:p>
              <a:pPr>
                <a:lnSpc>
                  <a:spcPct val="90000"/>
                </a:lnSpc>
                <a:buSzPts val="4100"/>
              </a:pPr>
              <a:r>
                <a:rPr lang="en-IN" sz="3600" dirty="0">
                  <a:solidFill>
                    <a:schemeClr val="lt1"/>
                  </a:solidFill>
                </a:rPr>
                <a:t>1 </a:t>
              </a:r>
              <a:r>
                <a:rPr lang="en-IN" sz="3600" dirty="0">
                  <a:solidFill>
                    <a:schemeClr val="lt1"/>
                  </a:solidFill>
                  <a:sym typeface="Times New Roman"/>
                </a:rPr>
                <a:t>File System: Introduction</a:t>
              </a:r>
              <a:endParaRPr sz="3600" dirty="0">
                <a:solidFill>
                  <a:schemeClr val="lt1"/>
                </a:solidFill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0" y="1539295"/>
              <a:ext cx="6193455" cy="959400"/>
            </a:xfrm>
            <a:prstGeom prst="roundRect">
              <a:avLst>
                <a:gd name="adj" fmla="val 16667"/>
              </a:avLst>
            </a:prstGeom>
            <a:solidFill>
              <a:srgbClr val="176B2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46834" y="1586129"/>
              <a:ext cx="6099787" cy="865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lang="en-IN" sz="3600" dirty="0">
                  <a:solidFill>
                    <a:schemeClr val="lt1"/>
                  </a:solidFill>
                </a:rPr>
                <a:t>2 Key Features</a:t>
              </a:r>
              <a:endParaRPr sz="3600" dirty="0">
                <a:solidFill>
                  <a:schemeClr val="lt1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2616775"/>
              <a:ext cx="6193455" cy="959400"/>
            </a:xfrm>
            <a:prstGeom prst="roundRect">
              <a:avLst>
                <a:gd name="adj" fmla="val 16667"/>
              </a:avLst>
            </a:prstGeom>
            <a:solidFill>
              <a:srgbClr val="0C9E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46834" y="2663609"/>
              <a:ext cx="6099787" cy="865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ctr" anchorCtr="0">
              <a:noAutofit/>
            </a:bodyPr>
            <a:lstStyle/>
            <a:p>
              <a:pPr>
                <a:lnSpc>
                  <a:spcPct val="90000"/>
                </a:lnSpc>
                <a:buSzPts val="4100"/>
              </a:pPr>
              <a:r>
                <a:rPr lang="en-IN" sz="3600" dirty="0">
                  <a:solidFill>
                    <a:schemeClr val="lt1"/>
                  </a:solidFill>
                </a:rPr>
                <a:t>3 Limitations</a:t>
              </a:r>
              <a:endParaRPr sz="3600" dirty="0">
                <a:solidFill>
                  <a:schemeClr val="lt1"/>
                </a:solidFill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3694255"/>
              <a:ext cx="6193455" cy="959400"/>
            </a:xfrm>
            <a:prstGeom prst="roundRect">
              <a:avLst>
                <a:gd name="adj" fmla="val 16667"/>
              </a:avLst>
            </a:prstGeom>
            <a:solidFill>
              <a:srgbClr val="A0289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46834" y="3741089"/>
              <a:ext cx="6099787" cy="865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lang="en-IN" sz="3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 Comparison </a:t>
              </a:r>
              <a:r>
                <a:rPr lang="en-IN" sz="3600" dirty="0">
                  <a:solidFill>
                    <a:schemeClr val="lt1"/>
                  </a:solidFill>
                </a:rPr>
                <a:t>b</a:t>
              </a:r>
              <a:r>
                <a:rPr lang="en-IN" sz="3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etween File System &amp; DBMS</a:t>
              </a:r>
              <a:endParaRPr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1"/>
          <p:cNvGrpSpPr/>
          <p:nvPr/>
        </p:nvGrpSpPr>
        <p:grpSpPr>
          <a:xfrm>
            <a:off x="-228145" y="0"/>
            <a:ext cx="6423049" cy="6858001"/>
            <a:chOff x="0" y="0"/>
            <a:chExt cx="6423049" cy="6858001"/>
          </a:xfrm>
        </p:grpSpPr>
        <p:sp>
          <p:nvSpPr>
            <p:cNvPr id="172" name="Google Shape;172;p11"/>
            <p:cNvSpPr/>
            <p:nvPr/>
          </p:nvSpPr>
          <p:spPr>
            <a:xfrm>
              <a:off x="0" y="0"/>
              <a:ext cx="6018714" cy="6858000"/>
            </a:xfrm>
            <a:custGeom>
              <a:avLst/>
              <a:gdLst/>
              <a:ahLst/>
              <a:cxnLst/>
              <a:rect l="l" t="t" r="r" b="b"/>
              <a:pathLst>
                <a:path w="6018714" h="6858000" extrusionOk="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0" y="38834"/>
              <a:ext cx="6015920" cy="6819166"/>
            </a:xfrm>
            <a:custGeom>
              <a:avLst/>
              <a:gdLst/>
              <a:ahLst/>
              <a:cxnLst/>
              <a:rect l="l" t="t" r="r" b="b"/>
              <a:pathLst>
                <a:path w="6015920" h="6819166" extrusionOk="0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0" y="89880"/>
              <a:ext cx="5997097" cy="6768121"/>
            </a:xfrm>
            <a:custGeom>
              <a:avLst/>
              <a:gdLst/>
              <a:ahLst/>
              <a:cxnLst/>
              <a:rect l="l" t="t" r="r" b="b"/>
              <a:pathLst>
                <a:path w="5997097" h="6768121" extrusionOk="0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0" y="726"/>
              <a:ext cx="6423049" cy="6857275"/>
            </a:xfrm>
            <a:custGeom>
              <a:avLst/>
              <a:gdLst/>
              <a:ahLst/>
              <a:cxnLst/>
              <a:rect l="l" t="t" r="r" b="b"/>
              <a:pathLst>
                <a:path w="6423049" h="6857275" extrusionOk="0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0" y="726"/>
              <a:ext cx="6158587" cy="6857275"/>
            </a:xfrm>
            <a:custGeom>
              <a:avLst/>
              <a:gdLst/>
              <a:ahLst/>
              <a:cxnLst/>
              <a:rect l="l" t="t" r="r" b="b"/>
              <a:pathLst>
                <a:path w="6158587" h="6857275" extrusionOk="0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178" name="Google Shape;178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636517" y="1066476"/>
            <a:ext cx="10918965" cy="536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file system is a method of organizing files on a storage medium (like a hard drive). 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manages files, directories, and their access permissions. 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342900" lvl="5" indent="-342900">
              <a:lnSpc>
                <a:spcPct val="200000"/>
              </a:lnSpc>
              <a:buSzPts val="1000"/>
              <a:buFont typeface="Noto Sans Symbols"/>
              <a:buChar char="∙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Simple and easy to implement</a:t>
            </a:r>
          </a:p>
          <a:p>
            <a:pPr marL="342900" lvl="5" indent="-342900">
              <a:lnSpc>
                <a:spcPct val="200000"/>
              </a:lnSpc>
              <a:buSzPts val="1000"/>
              <a:buFont typeface="Noto Sans Symbols"/>
              <a:buChar char="∙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Low cost of maintenance</a:t>
            </a:r>
          </a:p>
          <a:p>
            <a:pPr marL="342900" lvl="5" indent="-342900">
              <a:lnSpc>
                <a:spcPct val="200000"/>
              </a:lnSpc>
              <a:buSzPts val="1000"/>
              <a:buFont typeface="Noto Sans Symbols"/>
              <a:buChar char="∙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Suitable for small-scale applications</a:t>
            </a:r>
          </a:p>
          <a:p>
            <a:pPr marL="342900" lvl="5" indent="-342900">
              <a:lnSpc>
                <a:spcPct val="200000"/>
              </a:lnSpc>
              <a:buSzPts val="1000"/>
              <a:buFont typeface="Noto Sans Symbols"/>
              <a:buChar char="∙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Provides basic file and directory management</a:t>
            </a:r>
          </a:p>
          <a:p>
            <a:pPr marL="342900" lvl="5" indent="-342900">
              <a:lnSpc>
                <a:spcPct val="200000"/>
              </a:lnSpc>
              <a:buSzPts val="1000"/>
              <a:buFont typeface="Noto Sans Symbols"/>
              <a:buChar char="∙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Works across all major operating systems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endParaRPr lang="en-US"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1128182" y="6206287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3211524" y="408562"/>
            <a:ext cx="59970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Processing System (FPS)</a:t>
            </a:r>
            <a:endParaRPr sz="36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30"/>
          <p:cNvGrpSpPr/>
          <p:nvPr/>
        </p:nvGrpSpPr>
        <p:grpSpPr>
          <a:xfrm>
            <a:off x="838200" y="-169098"/>
            <a:ext cx="6423049" cy="6858001"/>
            <a:chOff x="0" y="0"/>
            <a:chExt cx="6423049" cy="6858001"/>
          </a:xfrm>
        </p:grpSpPr>
        <p:sp>
          <p:nvSpPr>
            <p:cNvPr id="188" name="Google Shape;188;p30"/>
            <p:cNvSpPr/>
            <p:nvPr/>
          </p:nvSpPr>
          <p:spPr>
            <a:xfrm>
              <a:off x="0" y="0"/>
              <a:ext cx="6018714" cy="6858000"/>
            </a:xfrm>
            <a:custGeom>
              <a:avLst/>
              <a:gdLst/>
              <a:ahLst/>
              <a:cxnLst/>
              <a:rect l="l" t="t" r="r" b="b"/>
              <a:pathLst>
                <a:path w="6018714" h="6858000" extrusionOk="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0" y="38834"/>
              <a:ext cx="6015920" cy="6819166"/>
            </a:xfrm>
            <a:custGeom>
              <a:avLst/>
              <a:gdLst/>
              <a:ahLst/>
              <a:cxnLst/>
              <a:rect l="l" t="t" r="r" b="b"/>
              <a:pathLst>
                <a:path w="6015920" h="6819166" extrusionOk="0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0" y="89880"/>
              <a:ext cx="5997097" cy="6768121"/>
            </a:xfrm>
            <a:custGeom>
              <a:avLst/>
              <a:gdLst/>
              <a:ahLst/>
              <a:cxnLst/>
              <a:rect l="l" t="t" r="r" b="b"/>
              <a:pathLst>
                <a:path w="5997097" h="6768121" extrusionOk="0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0" y="726"/>
              <a:ext cx="6423049" cy="6857275"/>
            </a:xfrm>
            <a:custGeom>
              <a:avLst/>
              <a:gdLst/>
              <a:ahLst/>
              <a:cxnLst/>
              <a:rect l="l" t="t" r="r" b="b"/>
              <a:pathLst>
                <a:path w="6423049" h="6857275" extrusionOk="0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0" y="726"/>
              <a:ext cx="6158587" cy="6857275"/>
            </a:xfrm>
            <a:custGeom>
              <a:avLst/>
              <a:gdLst/>
              <a:ahLst/>
              <a:cxnLst/>
              <a:rect l="l" t="t" r="r" b="b"/>
              <a:pathLst>
                <a:path w="6158587" h="6857275" extrusionOk="0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194" name="Google Shape;194;p30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1508013" cy="36949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957087" y="1290372"/>
            <a:ext cx="10396713" cy="473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indent="-228600">
              <a:lnSpc>
                <a:spcPct val="200000"/>
              </a:lnSpc>
              <a:buSzPts val="18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marL="342900" indent="-228600">
              <a:lnSpc>
                <a:spcPct val="200000"/>
              </a:lnSpc>
              <a:buSzPts val="18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• High data redundancy and inconsistency</a:t>
            </a:r>
          </a:p>
          <a:p>
            <a:pPr marL="342900" indent="-228600">
              <a:lnSpc>
                <a:spcPct val="200000"/>
              </a:lnSpc>
              <a:buSzPts val="18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• Difficult to maintain data integrity</a:t>
            </a:r>
          </a:p>
          <a:p>
            <a:pPr marL="342900" indent="-228600">
              <a:lnSpc>
                <a:spcPct val="200000"/>
              </a:lnSpc>
              <a:buSzPts val="18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• No support for concurrent access</a:t>
            </a:r>
          </a:p>
          <a:p>
            <a:pPr marL="342900" indent="-228600">
              <a:lnSpc>
                <a:spcPct val="200000"/>
              </a:lnSpc>
              <a:buSzPts val="18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• Poor security and access control</a:t>
            </a:r>
          </a:p>
          <a:p>
            <a:pPr marL="342900" indent="-228600">
              <a:lnSpc>
                <a:spcPct val="200000"/>
              </a:lnSpc>
              <a:buSzPts val="18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• No built-in backup or recovery mechanism</a:t>
            </a:r>
          </a:p>
          <a:p>
            <a:pPr marL="342900" indent="-228600">
              <a:lnSpc>
                <a:spcPct val="200000"/>
              </a:lnSpc>
              <a:buSzPts val="18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• Limited scalability for large datasets</a:t>
            </a:r>
          </a:p>
          <a:p>
            <a:pPr marL="342900" indent="-228600">
              <a:lnSpc>
                <a:spcPct val="200000"/>
              </a:lnSpc>
              <a:buSzPts val="18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429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2659198" y="836374"/>
            <a:ext cx="755677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IN"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Processing System (FPS) contd..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1301025" y="6261953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3416075" y="690909"/>
            <a:ext cx="6184311" cy="64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rPr lang="en-IN"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Management System</a:t>
            </a:r>
            <a:endParaRPr sz="32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pic>
        <p:nvPicPr>
          <p:cNvPr id="215" name="Google Shape;215;p7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1498285" cy="37425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 txBox="1"/>
          <p:nvPr/>
        </p:nvSpPr>
        <p:spPr>
          <a:xfrm>
            <a:off x="819806" y="1805499"/>
            <a:ext cx="10279117" cy="439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Database Management System is software designed to define, create, manage, and control access to a database.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abstracts the details of data storage and offers structured, efficient, and secure mechanisms to store and retrieve data.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features include query processing (e.g., via SQL), transaction management, concurrency control, recovery mechanisms, security enforcement, and metadata dictionaries</a:t>
            </a: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7"/>
          <p:cNvSpPr txBox="1"/>
          <p:nvPr/>
        </p:nvSpPr>
        <p:spPr>
          <a:xfrm>
            <a:off x="1831817" y="6259851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>
          <a:extLst>
            <a:ext uri="{FF2B5EF4-FFF2-40B4-BE49-F238E27FC236}">
              <a16:creationId xmlns:a16="http://schemas.microsoft.com/office/drawing/2014/main" id="{3C04A6FC-1027-2B59-1592-E647A8F2A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>
            <a:extLst>
              <a:ext uri="{FF2B5EF4-FFF2-40B4-BE49-F238E27FC236}">
                <a16:creationId xmlns:a16="http://schemas.microsoft.com/office/drawing/2014/main" id="{503B6F1B-F1EE-D0A5-5A93-B8CE76F49E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7531" y="223896"/>
            <a:ext cx="8249950" cy="64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rPr lang="en-IN"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System Vs Database Management System</a:t>
            </a:r>
            <a:endParaRPr sz="32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>
            <a:extLst>
              <a:ext uri="{FF2B5EF4-FFF2-40B4-BE49-F238E27FC236}">
                <a16:creationId xmlns:a16="http://schemas.microsoft.com/office/drawing/2014/main" id="{837998ED-1844-947A-6F72-6DABD740E3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pic>
        <p:nvPicPr>
          <p:cNvPr id="215" name="Google Shape;215;p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C8A951D-85F3-2FD7-E63E-4126C29FDD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7">
            <a:extLst>
              <a:ext uri="{FF2B5EF4-FFF2-40B4-BE49-F238E27FC236}">
                <a16:creationId xmlns:a16="http://schemas.microsoft.com/office/drawing/2014/main" id="{6CD8FD84-34B2-F784-231C-FA324A3AD7C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1498285" cy="37425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7">
            <a:extLst>
              <a:ext uri="{FF2B5EF4-FFF2-40B4-BE49-F238E27FC236}">
                <a16:creationId xmlns:a16="http://schemas.microsoft.com/office/drawing/2014/main" id="{BEB854DA-3867-2FED-DBAA-908E9D249308}"/>
              </a:ext>
            </a:extLst>
          </p:cNvPr>
          <p:cNvSpPr txBox="1"/>
          <p:nvPr/>
        </p:nvSpPr>
        <p:spPr>
          <a:xfrm>
            <a:off x="1831817" y="6259851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FECEA-F129-EFD4-9DC8-7FAA94C99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94" y="1162975"/>
            <a:ext cx="10547130" cy="509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1019</Words>
  <Application>Microsoft Office PowerPoint</Application>
  <PresentationFormat>Widescreen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Arial</vt:lpstr>
      <vt:lpstr>Play</vt:lpstr>
      <vt:lpstr>Times New Roman</vt:lpstr>
      <vt:lpstr>Noto Sans Symbols</vt:lpstr>
      <vt:lpstr>Office Theme</vt:lpstr>
      <vt:lpstr>Database System Vs File System   Session No.: 02 Course Name: DBMS Course Code: E2UC302B Instructor Name: Dr. Anil Sharma</vt:lpstr>
      <vt:lpstr>PowerPoint Presentation</vt:lpstr>
      <vt:lpstr>“Imagine your college stores student data, exam records, and fee payments in separate Excel files. What problems might arise when generating a report for a student’s complete profile?”</vt:lpstr>
      <vt:lpstr>At the end of this session students will be able to :</vt:lpstr>
      <vt:lpstr>Session Outline</vt:lpstr>
      <vt:lpstr>PowerPoint Presentation</vt:lpstr>
      <vt:lpstr>PowerPoint Presentation</vt:lpstr>
      <vt:lpstr>Database Management System</vt:lpstr>
      <vt:lpstr>File System Vs Database Management System</vt:lpstr>
      <vt:lpstr>Learning Activity 1:  Think Pair Share (use wooclap)</vt:lpstr>
      <vt:lpstr>PowerPoint Presentation</vt:lpstr>
      <vt:lpstr>PowerPoint Presentation</vt:lpstr>
      <vt:lpstr>Learning Activity 2: Case Study </vt:lpstr>
      <vt:lpstr>Summary</vt:lpstr>
      <vt:lpstr>Next topic:         Database system concept and architecture.</vt:lpstr>
      <vt:lpstr>Post session activity: (Submit the answer through LMS)  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Gupta</dc:creator>
  <cp:lastModifiedBy>Dr. Anil Sharma</cp:lastModifiedBy>
  <cp:revision>50</cp:revision>
  <dcterms:created xsi:type="dcterms:W3CDTF">2024-08-22T06:33:55Z</dcterms:created>
  <dcterms:modified xsi:type="dcterms:W3CDTF">2025-08-19T11:03:10Z</dcterms:modified>
</cp:coreProperties>
</file>