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3"/>
    <p:sldId id="281" r:id="rId5"/>
    <p:sldId id="266" r:id="rId6"/>
    <p:sldId id="276" r:id="rId7"/>
    <p:sldId id="279" r:id="rId8"/>
    <p:sldId id="274" r:id="rId9"/>
    <p:sldId id="267" r:id="rId10"/>
    <p:sldId id="257" r:id="rId11"/>
    <p:sldId id="269" r:id="rId12"/>
    <p:sldId id="275" r:id="rId13"/>
    <p:sldId id="258" r:id="rId14"/>
    <p:sldId id="259" r:id="rId15"/>
    <p:sldId id="270" r:id="rId16"/>
    <p:sldId id="271" r:id="rId17"/>
    <p:sldId id="265" r:id="rId18"/>
    <p:sldId id="264" r:id="rId19"/>
    <p:sldId id="272" r:id="rId20"/>
    <p:sldId id="28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26600">
                <a:srgbClr val="A3C1CF"/>
              </a:gs>
              <a:gs pos="42658">
                <a:srgbClr val="92C2D9"/>
              </a:gs>
              <a:gs pos="74000">
                <a:srgbClr val="72C4E9"/>
              </a:gs>
              <a:gs pos="100000">
                <a:srgbClr val="59595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1"/>
          <a:srcRect l="5200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eorgia" panose="02040502050405020303"/>
              <a:buNone/>
            </a:pPr>
            <a:r>
              <a:rPr lang="en-US" altLang="en-US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Lecture-3 </a:t>
            </a:r>
            <a:br>
              <a:rPr lang="en-US" altLang="en-US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altLang="en-US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Database system concept and architecture</a:t>
            </a:r>
            <a:br>
              <a:rPr lang="en-IN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br>
              <a:rPr lang="en-IN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br>
              <a:rPr lang="en-US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Dr. Shipra Shukla </a:t>
            </a:r>
            <a:br>
              <a:rPr lang="en-US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4800" b="1">
                <a:solidFill>
                  <a:schemeClr val="lt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GUSCSE202534219</a:t>
            </a:r>
            <a:endParaRPr lang="en-US" sz="4800" b="1">
              <a:solidFill>
                <a:schemeClr val="lt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1"/>
          <p:cNvSpPr txBox="1"/>
          <p:nvPr>
            <p:ph type="ftr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 lang="en-IN"/>
          </a:p>
        </p:txBody>
      </p:sp>
      <p:sp>
        <p:nvSpPr>
          <p:cNvPr id="95" name="Google Shape;95;p1"/>
          <p:cNvSpPr txBox="1"/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96" name="Google Shape;96;p1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805"/>
            <a:ext cx="10515600" cy="711200"/>
          </a:xfrm>
        </p:spPr>
        <p:txBody>
          <a:bodyPr>
            <a:normAutofit fontScale="90000"/>
          </a:bodyPr>
          <a:p>
            <a:r>
              <a:rPr lang="en-US"/>
              <a:t>ACTIVITY1: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JIGSAW </a:t>
            </a:r>
            <a:endParaRPr lang="en-US"/>
          </a:p>
          <a:p>
            <a:pPr marL="0" indent="0">
              <a:buNone/>
            </a:pPr>
            <a:r>
              <a:rPr lang="en-US" altLang="en-US"/>
              <a:t>For the following terms match the definitions : Data, Information, File System, DBMS, Schema.</a:t>
            </a:r>
            <a:endParaRPr lang="en-US" alt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305"/>
            <a:ext cx="10515600" cy="774700"/>
          </a:xfrm>
        </p:spPr>
        <p:txBody>
          <a:bodyPr/>
          <a:p>
            <a:r>
              <a:rPr lang="en-US" altLang="en-US">
                <a:sym typeface="+mn-ea"/>
              </a:rPr>
              <a:t>Main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Purpose: Separate how data is stored, how it’s structured, and how users see it.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en-US" altLang="en-US"/>
              <a:t>  [External Views]   &lt;-- Multiple user perspectives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↑</a:t>
            </a:r>
            <a:endParaRPr lang="en-US" altLang="en-US"/>
          </a:p>
          <a:p>
            <a:r>
              <a:rPr lang="en-US" altLang="en-US"/>
              <a:t>  [Conceptual Schema] &lt;-- Logical database structure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↑</a:t>
            </a:r>
            <a:endParaRPr lang="en-US" altLang="en-US"/>
          </a:p>
          <a:p>
            <a:r>
              <a:rPr lang="en-US" altLang="en-US"/>
              <a:t>  [Internal Schema]   &lt;-- Physical storage details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6145"/>
            <a:ext cx="10515600" cy="784860"/>
          </a:xfrm>
        </p:spPr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 Levels of Abstraction (Three-Level Architecture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en-US"/>
          </a:p>
          <a:p>
            <a:r>
              <a:rPr lang="en-US" altLang="en-US">
                <a:sym typeface="+mn-ea"/>
              </a:rPr>
              <a:t>How data is actually stored in memory/disk (files, indexes, records).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Example: On disk, a table may be split into pages and blocks.</a:t>
            </a:r>
            <a:endParaRPr lang="en-US" altLang="en-US"/>
          </a:p>
          <a:p>
            <a:endParaRPr 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3325"/>
            <a:ext cx="10515600" cy="487680"/>
          </a:xfrm>
        </p:spPr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Activity 2: Think -Pair-Share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 "If the database storage changes (like new hardware), should the user queries change? What will happen ?"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3780"/>
            <a:ext cx="10515600" cy="657225"/>
          </a:xfrm>
        </p:spPr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Concept of Data Independence: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r>
              <a:rPr lang="en-US" altLang="en-US">
                <a:sym typeface="+mn-ea"/>
              </a:rPr>
              <a:t>Logical Data Independence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Physical Data Independence</a:t>
            </a:r>
            <a:endParaRPr lang="en-US" altLang="en-US"/>
          </a:p>
          <a:p>
            <a:endParaRPr lang="en-US"/>
          </a:p>
          <a:p>
            <a:endParaRPr 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0160"/>
            <a:ext cx="10515600" cy="101600"/>
          </a:xfrm>
        </p:spPr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Data Models</a:t>
            </a:r>
            <a:br>
              <a:rPr lang="en-U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648835"/>
          </a:xfrm>
        </p:spPr>
        <p:txBody>
          <a:bodyPr>
            <a:normAutofit/>
          </a:bodyPr>
          <a:p>
            <a:pPr>
              <a:lnSpc>
                <a:spcPct val="30000"/>
              </a:lnSpc>
            </a:pPr>
            <a:endParaRPr lang="en-US" altLang="en-US"/>
          </a:p>
          <a:p>
            <a:pPr>
              <a:lnSpc>
                <a:spcPct val="30000"/>
              </a:lnSpc>
            </a:pPr>
            <a:r>
              <a:rPr lang="en-US" altLang="en-US"/>
              <a:t>They define how data is represented and organized.</a:t>
            </a:r>
            <a:endParaRPr lang="en-US" altLang="en-US"/>
          </a:p>
          <a:p>
            <a:pPr>
              <a:lnSpc>
                <a:spcPct val="30000"/>
              </a:lnSpc>
            </a:pPr>
            <a:endParaRPr lang="en-US" altLang="en-US"/>
          </a:p>
          <a:p>
            <a:pPr>
              <a:lnSpc>
                <a:spcPct val="30000"/>
              </a:lnSpc>
            </a:pPr>
            <a:r>
              <a:rPr lang="en-US" altLang="en-US"/>
              <a:t>Hierarchical – tree structure</a:t>
            </a:r>
            <a:endParaRPr lang="en-US" altLang="en-US"/>
          </a:p>
          <a:p>
            <a:pPr>
              <a:lnSpc>
                <a:spcPct val="30000"/>
              </a:lnSpc>
            </a:pPr>
            <a:endParaRPr lang="en-US" altLang="en-US"/>
          </a:p>
          <a:p>
            <a:pPr>
              <a:lnSpc>
                <a:spcPct val="30000"/>
              </a:lnSpc>
            </a:pPr>
            <a:r>
              <a:rPr lang="en-US" altLang="en-US"/>
              <a:t>Network – graph structure</a:t>
            </a:r>
            <a:endParaRPr lang="en-US" altLang="en-US"/>
          </a:p>
          <a:p>
            <a:pPr>
              <a:lnSpc>
                <a:spcPct val="30000"/>
              </a:lnSpc>
            </a:pPr>
            <a:endParaRPr lang="en-US" altLang="en-US"/>
          </a:p>
          <a:p>
            <a:pPr>
              <a:lnSpc>
                <a:spcPct val="30000"/>
              </a:lnSpc>
            </a:pPr>
            <a:r>
              <a:rPr lang="en-US" altLang="en-US"/>
              <a:t>Relational – tables (most common)</a:t>
            </a:r>
            <a:endParaRPr lang="en-US" altLang="en-US"/>
          </a:p>
          <a:p>
            <a:pPr>
              <a:lnSpc>
                <a:spcPct val="30000"/>
              </a:lnSpc>
            </a:pPr>
            <a:endParaRPr lang="en-US" altLang="en-US"/>
          </a:p>
          <a:p>
            <a:pPr>
              <a:lnSpc>
                <a:spcPct val="30000"/>
              </a:lnSpc>
            </a:pPr>
            <a:r>
              <a:rPr lang="en-US" altLang="en-US"/>
              <a:t>Object-Oriented – with objects &amp; methods</a:t>
            </a:r>
            <a:endParaRPr lang="en-US" altLang="en-US"/>
          </a:p>
          <a:p>
            <a:pPr>
              <a:lnSpc>
                <a:spcPct val="30000"/>
              </a:lnSpc>
            </a:pPr>
            <a:endParaRPr lang="en-US" altLang="en-US"/>
          </a:p>
          <a:p>
            <a:pPr>
              <a:lnSpc>
                <a:spcPct val="30000"/>
              </a:lnSpc>
            </a:pPr>
            <a:r>
              <a:rPr lang="en-US" altLang="en-US"/>
              <a:t>Document – JSON/XML documents (NoSQL)</a:t>
            </a:r>
            <a:endParaRPr lang="en-US" alt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0"/>
            <a:ext cx="10515600" cy="573405"/>
          </a:xfrm>
        </p:spPr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DBMS Architecture Types</a:t>
            </a:r>
            <a:br>
              <a:rPr lang="en-US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Centralized – All data and DBMS on one machine.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Client–Server – Client sends queries, server processes them.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Distributed – Data is stored across multiple locations.</a:t>
            </a:r>
            <a:endParaRPr lang="en-US" alt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7420"/>
            <a:ext cx="10515600" cy="743585"/>
          </a:xfrm>
        </p:spPr>
        <p:txBody>
          <a:bodyPr>
            <a:normAutofit fontScale="90000"/>
          </a:bodyPr>
          <a:p>
            <a:r>
              <a:rPr lang="en-US"/>
              <a:t>Reflections: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 Explain in 2–3 sentences how DBMS architecture ensures data independence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rcRect l="7815" t="16226" r="7823" b="12097"/>
          <a:stretch>
            <a:fillRect/>
          </a:stretch>
        </p:blipFill>
        <p:spPr>
          <a:xfrm>
            <a:off x="1104265" y="3115310"/>
            <a:ext cx="9453880" cy="2535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Post Assessment: Quiz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t="18663" r="3021" b="12097"/>
          <a:stretch>
            <a:fillRect/>
          </a:stretch>
        </p:blipFill>
        <p:spPr>
          <a:xfrm>
            <a:off x="2227580" y="2637790"/>
            <a:ext cx="7501890" cy="3013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6600"/>
              <a:t>Thankyou</a:t>
            </a:r>
            <a:endParaRPr lang="en-US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Pre-assessment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9054" t="18663" r="5902" b="15745"/>
          <a:stretch>
            <a:fillRect/>
          </a:stretch>
        </p:blipFill>
        <p:spPr>
          <a:xfrm>
            <a:off x="2927985" y="2637790"/>
            <a:ext cx="6578600" cy="2854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2080"/>
            <a:ext cx="10515600" cy="755650"/>
          </a:xfrm>
        </p:spPr>
        <p:txBody>
          <a:bodyPr>
            <a:normAutofit fontScale="90000"/>
          </a:bodyPr>
          <a:p>
            <a:r>
              <a:rPr lang="en-US" altLang="en-US"/>
              <a:t>Prerequisites: Database Concepts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7325"/>
            <a:ext cx="10515600" cy="3449955"/>
          </a:xfrm>
        </p:spPr>
        <p:txBody>
          <a:bodyPr/>
          <a:p>
            <a:r>
              <a:rPr lang="en-US" altLang="en-US">
                <a:sym typeface="+mn-ea"/>
              </a:rPr>
              <a:t>Database: Collection of related data.</a:t>
            </a:r>
            <a:endParaRPr lang="en-US" altLang="en-US"/>
          </a:p>
          <a:p>
            <a:endParaRPr 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26600">
                <a:srgbClr val="A3C1CF"/>
              </a:gs>
              <a:gs pos="42658">
                <a:srgbClr val="92C2D9"/>
              </a:gs>
              <a:gs pos="74000">
                <a:srgbClr val="72C4E9"/>
              </a:gs>
              <a:gs pos="100000">
                <a:srgbClr val="59595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5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5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5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/>
              <a:buNone/>
            </a:pPr>
            <a:r>
              <a:rPr lang="en-IN" sz="4000" b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LEARNING OUTCOMES </a:t>
            </a:r>
            <a:endParaRPr lang="en-IN" sz="4000" b="1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663840" y="2615979"/>
            <a:ext cx="10908044" cy="3689404"/>
            <a:chOff x="19784" y="0"/>
            <a:chExt cx="10908044" cy="3689404"/>
          </a:xfrm>
        </p:grpSpPr>
        <p:sp>
          <p:nvSpPr>
            <p:cNvPr id="152" name="Google Shape;152;p5"/>
            <p:cNvSpPr/>
            <p:nvPr/>
          </p:nvSpPr>
          <p:spPr>
            <a:xfrm>
              <a:off x="19784" y="0"/>
              <a:ext cx="9241468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68411" y="48627"/>
              <a:ext cx="7533710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 panose="020B0604020202020204"/>
                <a:buNone/>
              </a:pPr>
              <a:r>
                <a:rPr lang="en-IN" sz="3100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By the end of this lesson, the students should be able to:</a:t>
              </a:r>
              <a:endParaRPr sz="3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1687929" y="2077720"/>
              <a:ext cx="9239250" cy="1562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 panose="020B0604020202020204"/>
                <a:buNone/>
              </a:pPr>
              <a:r>
                <a:rPr lang="en-US" altLang="en-US" sz="3100">
                  <a:sym typeface="+mn-ea"/>
                </a:rPr>
                <a:t>Integrate and relate the concepts of DBMS architecture and levels of abstraction to explain how they collectively ensure data independence and efficient database management.</a:t>
              </a:r>
              <a:endParaRPr sz="31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10323463" y="1576528"/>
              <a:ext cx="456826" cy="46694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 txBox="1"/>
            <p:nvPr/>
          </p:nvSpPr>
          <p:spPr>
            <a:xfrm rot="10800000">
              <a:off x="10426249" y="1588085"/>
              <a:ext cx="251254" cy="35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 panose="020B0604020202020204"/>
                <a:buNone/>
              </a:pPr>
              <a:endParaRPr sz="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8" name="Google Shape;158;p5"/>
          <p:cNvSpPr txBox="1"/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 lang="en-IN"/>
          </a:p>
        </p:txBody>
      </p:sp>
      <p:sp>
        <p:nvSpPr>
          <p:cNvPr id="159" name="Google Shape;159;p5"/>
          <p:cNvSpPr txBox="1"/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26600">
                <a:srgbClr val="A3C1CF"/>
              </a:gs>
              <a:gs pos="42658">
                <a:srgbClr val="92C2D9"/>
              </a:gs>
              <a:gs pos="74000">
                <a:srgbClr val="72C4E9"/>
              </a:gs>
              <a:gs pos="100000">
                <a:srgbClr val="59595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6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 panose="00000500000000000000"/>
              <a:buNone/>
            </a:pPr>
            <a:r>
              <a:rPr lang="en-IN" sz="5400"/>
              <a:t>Session Outline</a:t>
            </a:r>
            <a:endParaRPr lang="en-IN" sz="5400"/>
          </a:p>
        </p:txBody>
      </p:sp>
      <p:sp>
        <p:nvSpPr>
          <p:cNvPr id="168" name="Google Shape;168;p6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9" name="Google Shape;169;p6"/>
          <p:cNvGrpSpPr/>
          <p:nvPr>
            <p:custDataLst>
              <p:tags r:id="rId1"/>
            </p:custDataLst>
          </p:nvPr>
        </p:nvGrpSpPr>
        <p:grpSpPr>
          <a:xfrm>
            <a:off x="4600555" y="1186506"/>
            <a:ext cx="6937089" cy="5404916"/>
            <a:chOff x="0" y="2641"/>
            <a:chExt cx="6937089" cy="5404916"/>
          </a:xfrm>
        </p:grpSpPr>
        <p:cxnSp>
          <p:nvCxnSpPr>
            <p:cNvPr id="170" name="Google Shape;170;p6"/>
            <p:cNvCxnSpPr/>
            <p:nvPr>
              <p:custDataLst>
                <p:tags r:id="rId2"/>
              </p:custDataLst>
            </p:nvPr>
          </p:nvCxnSpPr>
          <p:spPr>
            <a:xfrm>
              <a:off x="0" y="2641"/>
              <a:ext cx="6937089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0" y="2641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6"/>
            <p:cNvSpPr txBox="1"/>
            <p:nvPr>
              <p:custDataLst>
                <p:tags r:id="rId3"/>
              </p:custDataLst>
            </p:nvPr>
          </p:nvSpPr>
          <p:spPr>
            <a:xfrm>
              <a:off x="0" y="2641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1. What is </a:t>
              </a:r>
              <a:r>
                <a:rPr lang="en-US" altLang="en-US" sz="2400">
                  <a:sym typeface="+mn-ea"/>
                </a:rPr>
                <a:t>DBMS</a:t>
              </a:r>
              <a:endParaRPr lang="en-IN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3" name="Google Shape;173;p6"/>
            <p:cNvCxnSpPr/>
            <p:nvPr>
              <p:custDataLst>
                <p:tags r:id="rId4"/>
              </p:custDataLst>
            </p:nvPr>
          </p:nvCxnSpPr>
          <p:spPr>
            <a:xfrm>
              <a:off x="0" y="903460"/>
              <a:ext cx="6937089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4" name="Google Shape;174;p6"/>
            <p:cNvSpPr/>
            <p:nvPr/>
          </p:nvSpPr>
          <p:spPr>
            <a:xfrm>
              <a:off x="0" y="90346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6"/>
            <p:cNvSpPr txBox="1"/>
            <p:nvPr>
              <p:custDataLst>
                <p:tags r:id="rId5"/>
              </p:custDataLst>
            </p:nvPr>
          </p:nvSpPr>
          <p:spPr>
            <a:xfrm>
              <a:off x="0" y="90346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2. </a:t>
              </a:r>
              <a:r>
                <a:rPr lang="en-US" altLang="en-US" sz="2400">
                  <a:sym typeface="+mn-ea"/>
                </a:rPr>
                <a:t>What is Database System Architecture and its types?</a:t>
              </a:r>
              <a:endPara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6" name="Google Shape;176;p6"/>
            <p:cNvCxnSpPr/>
            <p:nvPr>
              <p:custDataLst>
                <p:tags r:id="rId6"/>
              </p:custDataLst>
            </p:nvPr>
          </p:nvCxnSpPr>
          <p:spPr>
            <a:xfrm>
              <a:off x="0" y="1804280"/>
              <a:ext cx="6937089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7" name="Google Shape;177;p6"/>
            <p:cNvSpPr/>
            <p:nvPr/>
          </p:nvSpPr>
          <p:spPr>
            <a:xfrm>
              <a:off x="0" y="180428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6"/>
            <p:cNvSpPr txBox="1"/>
            <p:nvPr>
              <p:custDataLst>
                <p:tags r:id="rId7"/>
              </p:custDataLst>
            </p:nvPr>
          </p:nvSpPr>
          <p:spPr>
            <a:xfrm>
              <a:off x="0" y="180428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3. </a:t>
              </a:r>
              <a:r>
                <a:rPr lang="en-US" altLang="en-IN"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Levels and Data Independence</a:t>
              </a:r>
              <a:endParaRPr lang="en-US" altLang="en-IN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9" name="Google Shape;179;p6"/>
            <p:cNvCxnSpPr/>
            <p:nvPr>
              <p:custDataLst>
                <p:tags r:id="rId8"/>
              </p:custDataLst>
            </p:nvPr>
          </p:nvCxnSpPr>
          <p:spPr>
            <a:xfrm>
              <a:off x="0" y="2705099"/>
              <a:ext cx="6937089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0" name="Google Shape;180;p6"/>
            <p:cNvSpPr/>
            <p:nvPr/>
          </p:nvSpPr>
          <p:spPr>
            <a:xfrm>
              <a:off x="0" y="2705099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6"/>
            <p:cNvSpPr txBox="1"/>
            <p:nvPr>
              <p:custDataLst>
                <p:tags r:id="rId9"/>
              </p:custDataLst>
            </p:nvPr>
          </p:nvSpPr>
          <p:spPr>
            <a:xfrm>
              <a:off x="0" y="2705099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4.</a:t>
              </a:r>
              <a:r>
                <a:rPr lang="en-IN" sz="350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IN" sz="2400">
                  <a:solidFill>
                    <a:schemeClr val="dk1"/>
                  </a:solidFill>
                  <a:sym typeface="Arial" panose="020B0604020202020204"/>
                </a:rPr>
                <a:t>Conclusion</a:t>
              </a:r>
              <a:endPara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2" name="Google Shape;182;p6"/>
            <p:cNvCxnSpPr/>
            <p:nvPr>
              <p:custDataLst>
                <p:tags r:id="rId10"/>
              </p:custDataLst>
            </p:nvPr>
          </p:nvCxnSpPr>
          <p:spPr>
            <a:xfrm>
              <a:off x="0" y="3605918"/>
              <a:ext cx="6937089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3" name="Google Shape;183;p6"/>
            <p:cNvSpPr/>
            <p:nvPr/>
          </p:nvSpPr>
          <p:spPr>
            <a:xfrm>
              <a:off x="0" y="360591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6"/>
            <p:cNvSpPr txBox="1"/>
            <p:nvPr>
              <p:custDataLst>
                <p:tags r:id="rId11"/>
              </p:custDataLst>
            </p:nvPr>
          </p:nvSpPr>
          <p:spPr>
            <a:xfrm>
              <a:off x="0" y="360591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US" altLang="en-IN" sz="2400">
                  <a:solidFill>
                    <a:schemeClr val="dk1"/>
                  </a:solidFill>
                  <a:sym typeface="Arial" panose="020B0604020202020204"/>
                </a:rPr>
                <a:t>5</a:t>
              </a:r>
              <a:r>
                <a:rPr lang="en-IN" sz="2400">
                  <a:solidFill>
                    <a:schemeClr val="dk1"/>
                  </a:solidFill>
                  <a:sym typeface="Arial" panose="020B0604020202020204"/>
                </a:rPr>
                <a:t>. What’s Next?</a:t>
              </a:r>
              <a:endParaRPr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5" name="Google Shape;185;p6"/>
            <p:cNvCxnSpPr/>
            <p:nvPr/>
          </p:nvCxnSpPr>
          <p:spPr>
            <a:xfrm>
              <a:off x="0" y="4506738"/>
              <a:ext cx="6937089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6" name="Google Shape;186;p6"/>
            <p:cNvSpPr/>
            <p:nvPr/>
          </p:nvSpPr>
          <p:spPr>
            <a:xfrm>
              <a:off x="0" y="450673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0" y="450673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endParaRPr lang="en-IN" sz="3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8" name="Google Shape;188;p6"/>
          <p:cNvSpPr txBox="1"/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 lang="en-IN"/>
          </a:p>
        </p:txBody>
      </p:sp>
      <p:sp>
        <p:nvSpPr>
          <p:cNvPr id="189" name="Google Shape;189;p6"/>
          <p:cNvSpPr txBox="1"/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90" name="Google Shape;190;p6" descr="A blue circle with text and words&#10;&#10;Description automatically generated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930"/>
            <a:ext cx="10515600" cy="85407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Opening Question:Think-Pair-Share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9996" t="32353" r="8333" b="18310"/>
          <a:stretch>
            <a:fillRect/>
          </a:stretch>
        </p:blipFill>
        <p:spPr>
          <a:xfrm>
            <a:off x="985520" y="1825625"/>
            <a:ext cx="9267190" cy="4060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/>
          <a:p>
            <a:r>
              <a:rPr lang="en-US" altLang="en-US">
                <a:sym typeface="+mn-ea"/>
              </a:rPr>
              <a:t>DBMS: Software for managing databases.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670"/>
            <a:ext cx="10515600" cy="4626610"/>
          </a:xfrm>
        </p:spPr>
        <p:txBody>
          <a:bodyPr>
            <a:normAutofit lnSpcReduction="20000"/>
          </a:bodyPr>
          <a:p>
            <a:r>
              <a:rPr lang="en-US" altLang="en-US" sz="2570"/>
              <a:t>Key Functions of DBMS:</a:t>
            </a:r>
            <a:endParaRPr lang="en-US" altLang="en-US" sz="2570"/>
          </a:p>
          <a:p>
            <a:endParaRPr lang="en-US" altLang="en-US" sz="2570"/>
          </a:p>
          <a:p>
            <a:pPr lvl="1"/>
            <a:r>
              <a:rPr lang="en-US" altLang="en-US" sz="2570"/>
              <a:t>Data storage, retrieval, update</a:t>
            </a:r>
            <a:endParaRPr lang="en-US" altLang="en-US" sz="2570"/>
          </a:p>
          <a:p>
            <a:endParaRPr lang="en-US" altLang="en-US" sz="2570"/>
          </a:p>
          <a:p>
            <a:r>
              <a:rPr lang="en-US" altLang="en-US" sz="2570"/>
              <a:t>User access control</a:t>
            </a:r>
            <a:endParaRPr lang="en-US" altLang="en-US" sz="2570"/>
          </a:p>
          <a:p>
            <a:endParaRPr lang="en-US" altLang="en-US" sz="2570"/>
          </a:p>
          <a:p>
            <a:pPr lvl="1"/>
            <a:r>
              <a:rPr lang="en-US" altLang="en-US" sz="2570"/>
              <a:t>Transaction management</a:t>
            </a:r>
            <a:endParaRPr lang="en-US" altLang="en-US" sz="2570"/>
          </a:p>
          <a:p>
            <a:endParaRPr lang="en-US" altLang="en-US" sz="2570"/>
          </a:p>
          <a:p>
            <a:r>
              <a:rPr lang="en-US" altLang="en-US" sz="2570"/>
              <a:t>Backup &amp; recovery</a:t>
            </a:r>
            <a:endParaRPr lang="en-US" altLang="en-US" sz="2570"/>
          </a:p>
          <a:p>
            <a:endParaRPr lang="en-US" altLang="en-US" sz="2570"/>
          </a:p>
          <a:p>
            <a:pPr lvl="1"/>
            <a:r>
              <a:rPr lang="en-US" altLang="en-US" sz="2570"/>
              <a:t>Examples: MySQL, Oracle, MongoDB.</a:t>
            </a:r>
            <a:endParaRPr lang="en-US" altLang="en-US" sz="2570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850"/>
            <a:ext cx="10515600" cy="859155"/>
          </a:xfrm>
        </p:spPr>
        <p:txBody>
          <a:bodyPr/>
          <a:p>
            <a:r>
              <a:rPr lang="en-US" altLang="en-US">
                <a:sym typeface="+mn-ea"/>
              </a:rPr>
              <a:t>What is Database System Architecture?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945"/>
            <a:ext cx="10515600" cy="4712335"/>
          </a:xfrm>
        </p:spPr>
        <p:txBody>
          <a:bodyPr>
            <a:normAutofit fontScale="60000"/>
          </a:bodyPr>
          <a:p>
            <a:endParaRPr lang="en-US" altLang="en-US"/>
          </a:p>
          <a:p>
            <a:r>
              <a:rPr lang="en-US" altLang="en-US"/>
              <a:t>T</a:t>
            </a:r>
            <a:r>
              <a:rPr lang="en-US" altLang="en-US" sz="3000"/>
              <a:t>he blueprint of how a database system is organized — how different components (software, storage, users, and processes) interact to store, manage, and retrieve data efficiently.</a:t>
            </a:r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Think of it like the floor plan of a library:</a:t>
            </a:r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How books are stored (data storage)</a:t>
            </a:r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How the catalog works (data model)</a:t>
            </a:r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How you request a book (queries)</a:t>
            </a:r>
            <a:endParaRPr lang="en-US" altLang="en-US" sz="3000"/>
          </a:p>
          <a:p>
            <a:endParaRPr lang="en-US" altLang="en-US" sz="3000"/>
          </a:p>
          <a:p>
            <a:r>
              <a:rPr lang="en-US" altLang="en-US" sz="3000"/>
              <a:t>How the librarian finds and gives it to you (query processor &amp; storage manager)</a:t>
            </a:r>
            <a:endParaRPr lang="en-US" altLang="en-US" sz="3000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805"/>
            <a:ext cx="10515600" cy="711200"/>
          </a:xfrm>
        </p:spPr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Levels of Abstraction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945"/>
            <a:ext cx="10515600" cy="4712335"/>
          </a:xfrm>
        </p:spPr>
        <p:txBody>
          <a:bodyPr>
            <a:normAutofit/>
          </a:bodyPr>
          <a:p>
            <a:endParaRPr lang="en-US" altLang="en-US"/>
          </a:p>
          <a:p>
            <a:r>
              <a:rPr lang="en-US" altLang="en-US"/>
              <a:t>External Level (User Views): Different views for users (e.g., cashier vs. manager in a bank).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Conceptual Level (Logical View): Community-wide view of the entire database.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Internal Level (Physical Storage): How data is actually stored.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10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11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2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3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4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5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6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7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8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9.xml><?xml version="1.0" encoding="utf-8"?>
<p:tagLst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2837</Words>
  <Application>WPS Presentation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</vt:lpstr>
      <vt:lpstr>Georgia</vt:lpstr>
      <vt:lpstr>Calibri</vt:lpstr>
      <vt:lpstr>Play</vt:lpstr>
      <vt:lpstr>Segoe Print</vt:lpstr>
      <vt:lpstr>Microsoft YaHei</vt:lpstr>
      <vt:lpstr>Arial Unicode MS</vt:lpstr>
      <vt:lpstr>Calibri Light</vt:lpstr>
      <vt:lpstr>Office Theme</vt:lpstr>
      <vt:lpstr>Lecture-3  Database system concept and architecture   Dr. Shipra Shukla  GUSCSE202534219</vt:lpstr>
      <vt:lpstr>Pre-assessment</vt:lpstr>
      <vt:lpstr>Prerequisites: Database Concepts</vt:lpstr>
      <vt:lpstr>LEARNING OUTCOMES </vt:lpstr>
      <vt:lpstr>Session Outline</vt:lpstr>
      <vt:lpstr>Opening Question:Think-Pair-Share </vt:lpstr>
      <vt:lpstr>DBMS: Software for managing databases.</vt:lpstr>
      <vt:lpstr>What is Database System Architecture?</vt:lpstr>
      <vt:lpstr>Levels of Abstraction </vt:lpstr>
      <vt:lpstr>ACTIVITY1:</vt:lpstr>
      <vt:lpstr>Main Components</vt:lpstr>
      <vt:lpstr> Levels of Abstraction (Three-Level Architecture – ANSI/SPARC model)</vt:lpstr>
      <vt:lpstr>Activity 2: Think -Pair-Share</vt:lpstr>
      <vt:lpstr>Concept of Data Independence:</vt:lpstr>
      <vt:lpstr>Data Models </vt:lpstr>
      <vt:lpstr>DBMS Architecture Types </vt:lpstr>
      <vt:lpstr>Reflections: </vt:lpstr>
      <vt:lpstr>Post Assessment: Quiz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Dr. Shipra Shukla</cp:lastModifiedBy>
  <cp:revision>23</cp:revision>
  <dcterms:created xsi:type="dcterms:W3CDTF">2025-08-14T09:13:00Z</dcterms:created>
  <dcterms:modified xsi:type="dcterms:W3CDTF">2025-08-18T07:11:10Z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CEDE8D5003DB42B49E4C3F29989BD156_12</vt:lpwstr>
  </property>
  <property fmtid="{D5CDD505-2E9C-101B-9397-08002B2CF9AE}" pid="3" name="KSOProductBuildVer">
    <vt:lpwstr>1033-12.2.0.21931</vt:lpwstr>
  </property>
</Properties>
</file>