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98" r:id="rId4"/>
    <p:sldId id="259" r:id="rId5"/>
    <p:sldId id="279" r:id="rId6"/>
    <p:sldId id="274" r:id="rId7"/>
    <p:sldId id="291" r:id="rId8"/>
    <p:sldId id="287" r:id="rId9"/>
    <p:sldId id="282" r:id="rId10"/>
    <p:sldId id="288" r:id="rId11"/>
    <p:sldId id="289" r:id="rId12"/>
    <p:sldId id="283" r:id="rId13"/>
    <p:sldId id="286" r:id="rId14"/>
    <p:sldId id="284" r:id="rId15"/>
    <p:sldId id="290" r:id="rId16"/>
    <p:sldId id="285" r:id="rId17"/>
    <p:sldId id="292" r:id="rId18"/>
    <p:sldId id="293" r:id="rId19"/>
    <p:sldId id="294" r:id="rId20"/>
    <p:sldId id="295" r:id="rId21"/>
    <p:sldId id="296" r:id="rId22"/>
    <p:sldId id="297" r:id="rId23"/>
    <p:sldId id="299" r:id="rId24"/>
    <p:sldId id="300" r:id="rId25"/>
    <p:sldId id="3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3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 descr="A blue and purple dot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200"/>
          <a:stretch/>
        </p:blipFill>
        <p:spPr>
          <a:xfrm>
            <a:off x="3496113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13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477981" y="1122362"/>
            <a:ext cx="8366216" cy="490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>
              <a:buClr>
                <a:schemeClr val="lt1"/>
              </a:buClr>
              <a:buSzPts val="3200"/>
            </a:pPr>
            <a:r>
              <a:rPr lang="en-US" sz="3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Models, Schema and Instance</a:t>
            </a:r>
            <a:br>
              <a:rPr lang="en-IN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4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4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No.: 4</a:t>
            </a:r>
            <a:b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Name: Database Management System </a:t>
            </a:r>
            <a:b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Code: E2UC302B</a:t>
            </a:r>
            <a:b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 Name: Dr. Sandeep Kumar M</a:t>
            </a:r>
            <a:endParaRPr sz="48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</a:t>
            </a:fld>
            <a:endParaRPr/>
          </a:p>
        </p:txBody>
      </p:sp>
      <p:pic>
        <p:nvPicPr>
          <p:cNvPr id="95" name="Google Shape;95;p1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966" y="208906"/>
            <a:ext cx="3015084" cy="83355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1204938" y="6277302"/>
            <a:ext cx="609437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Galgotias University Students-Centred Active Learning Ecosystem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384B2-2431-9FF4-0659-FC1235FCB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FA4C-13E4-868E-3B96-1F73FD6D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9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Models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8" name="Google Shape;218;p8">
            <a:extLst>
              <a:ext uri="{FF2B5EF4-FFF2-40B4-BE49-F238E27FC236}">
                <a16:creationId xmlns:a16="http://schemas.microsoft.com/office/drawing/2014/main" id="{37331EB8-C991-2B6E-9228-0FC28EB22E61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FCBF4B93-55E1-ECD4-DB21-C960261280A3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0D34EF-1313-3FD0-9E9D-E8BAD0A45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1663065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(Conceptual Data Models)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user-friendly view of data.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Entity-Relationship (ER) Model.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early stages of design.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 (Implementation Data Models)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some storage details but show how data is organized.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Relational Model (tables, attributes, tuples).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logical design.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2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63288-8855-EBBE-18A2-C1587D267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9781-5987-5B5E-6C26-E6CA8F95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92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8" name="Google Shape;218;p8">
            <a:extLst>
              <a:ext uri="{FF2B5EF4-FFF2-40B4-BE49-F238E27FC236}">
                <a16:creationId xmlns:a16="http://schemas.microsoft.com/office/drawing/2014/main" id="{3DB3964E-F1A9-EFE2-2604-4C7CE3B53F6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DD3F97E-42DB-3E40-36CB-F7F7B1DABE14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F74627-6631-552D-44B5-A0E2E1F8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1663065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 (Physical Data Models)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how data is stored in computer systems (files, indexes).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Hashing, B-trees, and storage blocks.</a:t>
            </a:r>
          </a:p>
          <a:p>
            <a:pPr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1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0985-B8AF-21EF-BB3E-61A8130D7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405D-F976-73D5-306E-AA02CA2A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1"/>
            <a:ext cx="10515600" cy="93472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8" name="Google Shape;218;p8">
            <a:extLst>
              <a:ext uri="{FF2B5EF4-FFF2-40B4-BE49-F238E27FC236}">
                <a16:creationId xmlns:a16="http://schemas.microsoft.com/office/drawing/2014/main" id="{F6E76D47-1D04-5DD7-5CFA-BAB2E315FD1F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BF47516-A07F-0F8E-5810-8B92F0E94EE9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96EB54-061B-45A9-F15C-0CD93ADB3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1402080"/>
            <a:ext cx="10977880" cy="466312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overall logical structure (blueprint) of the database .It defines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data is organized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relationships among 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is the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database.</a:t>
            </a:r>
          </a:p>
          <a:p>
            <a:pPr lvl="0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specified during database design and rarely changes.</a:t>
            </a:r>
          </a:p>
          <a:p>
            <a:pPr lvl="0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blueprint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just like the structure of a building.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Schemas: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Schema: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how data is stored on disk (storage details).</a:t>
            </a:r>
          </a:p>
          <a:p>
            <a:pPr lvl="0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Schema: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Describes tables, attributes, constraints, and relationships.</a:t>
            </a:r>
          </a:p>
          <a:p>
            <a:pPr lvl="0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Schema (External Schema):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Describes user views, tailored for different applications.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4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20957-A09D-AE60-8C29-3B82CAA50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BE63-CBF2-9779-30C0-33B6E3AE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9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pic>
        <p:nvPicPr>
          <p:cNvPr id="218" name="Google Shape;218;p8">
            <a:extLst>
              <a:ext uri="{FF2B5EF4-FFF2-40B4-BE49-F238E27FC236}">
                <a16:creationId xmlns:a16="http://schemas.microsoft.com/office/drawing/2014/main" id="{CFB8B066-7CD5-2792-031E-A5DC44FF4FE6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9628126F-06CC-F8E5-4CC0-8959A1AA46C6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B56658-3772-7953-2904-EF7B8276C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351280"/>
            <a:ext cx="10515600" cy="4663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(Student Database Schema):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Student(RollNo, Name, Program, YearOfAdmission)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Course(CourseCode, CourseName, Credits)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Faculty(FacultyID, Name, Department)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Enrollment(RollNo, CourseCode, Grade)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81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D110C-C010-B4EA-DA51-DFBBB6949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5C8F-70AD-EB3F-3FB5-8F5C5B90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92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8" name="Google Shape;218;p8">
            <a:extLst>
              <a:ext uri="{FF2B5EF4-FFF2-40B4-BE49-F238E27FC236}">
                <a16:creationId xmlns:a16="http://schemas.microsoft.com/office/drawing/2014/main" id="{46D2BE94-F79F-B6B0-15B5-87F7D36D8828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B08C8E5-9189-DC67-504E-81256053F674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ADB735-ED55-CEEE-D1B9-40D9E7F41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6630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of data in the database at a particular point in time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data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stored in the database.</a:t>
            </a:r>
          </a:p>
          <a:p>
            <a:pPr lvl="0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change frequently (inserts, updates, deletions).</a:t>
            </a:r>
          </a:p>
          <a:p>
            <a:pPr lvl="0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remains stable, while instances are dynamic.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5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B6172-3021-9C93-4F1A-D9D3A909B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AA8A-0915-FA0A-2970-6BD27CEB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92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8" name="Google Shape;218;p8">
            <a:extLst>
              <a:ext uri="{FF2B5EF4-FFF2-40B4-BE49-F238E27FC236}">
                <a16:creationId xmlns:a16="http://schemas.microsoft.com/office/drawing/2014/main" id="{97BE1880-8BFA-6CF0-983E-863323B4E16A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0AB8A63F-D4EB-7310-C64F-5AD786035438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5DE2B6-7C03-DCCE-350E-D654308F8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6630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E5BA43-4B19-C195-684E-9C7FE0241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348" y="1972084"/>
            <a:ext cx="5934903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8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2B0A-8F64-03FD-0DD1-C868EF0AB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81BC-28CF-1AF2-D418-70B18461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92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vs Instance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8" name="Google Shape;218;p8">
            <a:extLst>
              <a:ext uri="{FF2B5EF4-FFF2-40B4-BE49-F238E27FC236}">
                <a16:creationId xmlns:a16="http://schemas.microsoft.com/office/drawing/2014/main" id="{CF16BF73-4F67-C0AF-AB30-A3AF34D14514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04EAD09-C13B-4BF9-C5FF-9DD00477E31C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DAE81AC-5332-B410-7A02-2A9BC3B62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09638" y="2122463"/>
            <a:ext cx="7230484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3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C2984-9615-A34C-4319-7540AABE1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2D3E-9403-23DB-5D4B-A5F3F2EC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92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1: Think Pair Share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8" name="Google Shape;218;p8">
            <a:extLst>
              <a:ext uri="{FF2B5EF4-FFF2-40B4-BE49-F238E27FC236}">
                <a16:creationId xmlns:a16="http://schemas.microsoft.com/office/drawing/2014/main" id="{184DF449-A7A9-7245-8B27-4F5340C25A31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75405DC-852E-917D-7DBE-22337AEC5C17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514D92-6BB0-A33B-5CD9-96C924B4A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Example (Student Database):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(Structure/Blueprint):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Student(RollNo, Name, Course)</a:t>
            </a:r>
          </a:p>
          <a:p>
            <a:pPr lvl="0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(Actual Data/Values):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C49C69-3A31-CC4C-5A68-AAE249237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936" y="2710332"/>
            <a:ext cx="3200847" cy="2372056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387332DC-4DB6-BA4D-8BDD-8BA8081BF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" y="5069115"/>
            <a:ext cx="1000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Look at the schema and data table. Which part represents the schema? Which part represents instances?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Discuss with your partner and justify your answer.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Present your reasoning with the class.</a:t>
            </a:r>
          </a:p>
        </p:txBody>
      </p:sp>
    </p:spTree>
    <p:extLst>
      <p:ext uri="{BB962C8B-B14F-4D97-AF65-F5344CB8AC3E}">
        <p14:creationId xmlns:p14="http://schemas.microsoft.com/office/powerpoint/2010/main" val="3823541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D009A-EAFE-4FD6-2AEE-DF136155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4745-9AD3-4757-6D44-D97E29E5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92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1: Think Pair Share- Reflection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8" name="Google Shape;218;p8">
            <a:extLst>
              <a:ext uri="{FF2B5EF4-FFF2-40B4-BE49-F238E27FC236}">
                <a16:creationId xmlns:a16="http://schemas.microsoft.com/office/drawing/2014/main" id="{5CDBE004-0DE6-081B-6A20-A04A1925148B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D7DFF88-CA61-25B4-ABE0-FF82D8E189C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CAFFE8-ECE2-28A4-98FA-5266EC34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Reflection: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structure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(attributes RollNo, Name, Course).</a:t>
            </a:r>
          </a:p>
          <a:p>
            <a:pPr lvl="0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of data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(records of individual students).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00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2473E-D6DD-8EB6-783F-AB8188A93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2120-2197-0BD9-7DEA-FD5F5E4C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92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2: Case Study based Discussion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8" name="Google Shape;218;p8">
            <a:extLst>
              <a:ext uri="{FF2B5EF4-FFF2-40B4-BE49-F238E27FC236}">
                <a16:creationId xmlns:a16="http://schemas.microsoft.com/office/drawing/2014/main" id="{AA5C5B2E-3A3F-6522-9601-DEDFFCC48615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719A2808-8C1F-1065-A53E-D69E77B16555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2316C0-BED3-AC92-7694-30AA34F44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university wants to maintain a database system to manage information about students, courses, and faculty. The following requirements are identified: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RollNo, Name, Program, and Year of Admission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CourseCode, CourseName, and Credits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Member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FacultyID, Name, and Department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student can enroll in many courses, and each course can be taught by one faculty member.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Model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which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(Hierarchical, Network, Relational, etc.) is most appropriate for this scenario and justify your choice.</a:t>
            </a:r>
          </a:p>
          <a:p>
            <a:pPr marL="0" lv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Schema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down the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definitions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tables.</a:t>
            </a:r>
          </a:p>
          <a:p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(Example: Student(RollNo, Name, Program, YearOfAdmission))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230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955040"/>
            <a:ext cx="10515600" cy="75565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Pre-Assessment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F344C0-F0D3-0EBF-37C7-581223963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798" y="2309545"/>
            <a:ext cx="10515600" cy="3085683"/>
          </a:xfrm>
          <a:prstGeom prst="rect">
            <a:avLst/>
          </a:prstGeom>
        </p:spPr>
      </p:pic>
      <p:pic>
        <p:nvPicPr>
          <p:cNvPr id="218" name="Google Shape;218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C3A91-E872-54A8-1EDD-3A5954BE4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68ED-3B80-59FE-203E-9371BF65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9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</a:p>
        </p:txBody>
      </p:sp>
      <p:pic>
        <p:nvPicPr>
          <p:cNvPr id="218" name="Google Shape;218;p8">
            <a:extLst>
              <a:ext uri="{FF2B5EF4-FFF2-40B4-BE49-F238E27FC236}">
                <a16:creationId xmlns:a16="http://schemas.microsoft.com/office/drawing/2014/main" id="{665F6B74-65AD-0B84-5918-498A7A8CB63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06C1CD1-56C5-4071-29A7-79582A06E36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698F79-7D60-09DE-CF48-5349D810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Instance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instance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tables with at least 3 records each.</a:t>
            </a:r>
          </a:p>
          <a:p>
            <a:pPr marL="0" lv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78267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B47C5-C858-44DC-DFFE-D61CF50A6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1121-2354-853F-1A23-106918BD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92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2: Reflection on Case Study based Discussion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8" name="Google Shape;218;p8">
            <a:extLst>
              <a:ext uri="{FF2B5EF4-FFF2-40B4-BE49-F238E27FC236}">
                <a16:creationId xmlns:a16="http://schemas.microsoft.com/office/drawing/2014/main" id="{44F1C100-A330-3EA4-1D5A-EA32656CCFC6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2F0FFA7-8C22-C911-B7A4-F3EFDBC4ED99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CACB43-8F0F-2A1A-83EE-C4FE6C73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Model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appropriate data model is the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Justification: It represents data in tables with rows and columns, supports relationships (one-to-many, many-to-many), and is widely used in universities for managing students, courses, and faculty efficiently.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Schema Definitions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Student(RollNo, Name, Program, YearOfAdmission)</a:t>
            </a:r>
          </a:p>
          <a:p>
            <a:pPr lvl="0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Course(CourseCode, CourseName, Credits)</a:t>
            </a:r>
          </a:p>
          <a:p>
            <a:pPr lvl="0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Faculty(FacultyID, Name, Department)</a:t>
            </a:r>
          </a:p>
          <a:p>
            <a:pPr lvl="0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Enrollment(RollNo, CourseCode, FacultyID)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43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62914-33E6-DFFB-3208-F1B0BCF4A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84F9-9221-6612-A0C6-7A4029F0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9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</a:p>
        </p:txBody>
      </p:sp>
      <p:pic>
        <p:nvPicPr>
          <p:cNvPr id="218" name="Google Shape;218;p8">
            <a:extLst>
              <a:ext uri="{FF2B5EF4-FFF2-40B4-BE49-F238E27FC236}">
                <a16:creationId xmlns:a16="http://schemas.microsoft.com/office/drawing/2014/main" id="{3B4000A7-19D2-0C61-0A79-FF015D4ADE42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8E4AE4E-3425-E7AB-E79F-2645DB52CAA9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5CF6AA-7AF6-C213-8B39-707AB713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3. Instances (Example Data)</a:t>
            </a:r>
          </a:p>
          <a:p>
            <a:r>
              <a:rPr lang="en-IN" sz="1600" b="1" dirty="0"/>
              <a:t>Student Table</a:t>
            </a:r>
            <a:endParaRPr lang="en-IN" sz="1600" dirty="0"/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7E4507-4A07-37F6-89A9-B09E299D6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07" y="2588896"/>
            <a:ext cx="5558073" cy="319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10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195BB-0EDF-9AAE-D943-9F077E025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848-C607-0CFA-E541-EBCFCB04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955040"/>
            <a:ext cx="10515600" cy="75565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Post-Assessment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757061-C191-EF15-4531-7DDF86B2E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798" y="2309545"/>
            <a:ext cx="10515600" cy="3085683"/>
          </a:xfrm>
          <a:prstGeom prst="rect">
            <a:avLst/>
          </a:prstGeom>
        </p:spPr>
      </p:pic>
      <p:pic>
        <p:nvPicPr>
          <p:cNvPr id="218" name="Google Shape;218;p8">
            <a:extLst>
              <a:ext uri="{FF2B5EF4-FFF2-40B4-BE49-F238E27FC236}">
                <a16:creationId xmlns:a16="http://schemas.microsoft.com/office/drawing/2014/main" id="{370748CE-935F-BD8F-FCB4-80B7232EC0DF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B6864B8-F277-0BB2-FDCD-0CFD75DA05DD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823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67701-1F21-5EF6-4967-5FE1028E3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BFA8-AAEF-156E-F1E7-2D826FE9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955040"/>
            <a:ext cx="10515600" cy="75565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Reflection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7A9194-74D8-AF76-B106-8A0FAAEF5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798" y="2309545"/>
            <a:ext cx="10515600" cy="3085683"/>
          </a:xfrm>
          <a:prstGeom prst="rect">
            <a:avLst/>
          </a:prstGeom>
        </p:spPr>
      </p:pic>
      <p:pic>
        <p:nvPicPr>
          <p:cNvPr id="218" name="Google Shape;218;p8">
            <a:extLst>
              <a:ext uri="{FF2B5EF4-FFF2-40B4-BE49-F238E27FC236}">
                <a16:creationId xmlns:a16="http://schemas.microsoft.com/office/drawing/2014/main" id="{A6DBF2D8-9B5E-BB42-EE3D-176058E1FE49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FFD1FCE-5754-76EA-9C19-670B6E09EDE7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328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A28C5-5D77-1D31-BF5B-80EC57C3C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8">
            <a:extLst>
              <a:ext uri="{FF2B5EF4-FFF2-40B4-BE49-F238E27FC236}">
                <a16:creationId xmlns:a16="http://schemas.microsoft.com/office/drawing/2014/main" id="{095F4B15-E4B7-C2DA-7BEC-D6E211DDA5EC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4F3D48F-40F6-2B35-3E9F-AB0AF3A8A437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9EAB84-A4B7-3DB6-3384-1090D3D03DCC}"/>
              </a:ext>
            </a:extLst>
          </p:cNvPr>
          <p:cNvSpPr txBox="1"/>
          <p:nvPr/>
        </p:nvSpPr>
        <p:spPr>
          <a:xfrm>
            <a:off x="3048000" y="32443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136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610F8-C944-C3C3-0A55-961E98B64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B167-D483-B197-69DD-7CA5F04B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955040"/>
            <a:ext cx="10515600" cy="75565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DDE9-28DC-535A-5B36-9F4074089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894205"/>
            <a:ext cx="10515600" cy="3449955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Concept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database is a structured collection of data managed by a Database Management System (DBMS) that allows efficient storage, retrieval, and manipulation of data.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Three-Level Architecture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Level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user view of the data.</a:t>
            </a:r>
          </a:p>
          <a:p>
            <a:pPr lvl="0"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Level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community view, logical structure of the database.</a:t>
            </a:r>
          </a:p>
          <a:p>
            <a:pPr lvl="0"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Level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physical storage of data.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Independence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architecture supports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independence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(changes in conceptual schema don’t affect user views)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independence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(changes in storage don’t affect logical schema).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Components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manager, query processor, and transaction manager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ensure data consistency, security, integrity, and concurrent access.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8" name="Google Shape;218;p8">
            <a:extLst>
              <a:ext uri="{FF2B5EF4-FFF2-40B4-BE49-F238E27FC236}">
                <a16:creationId xmlns:a16="http://schemas.microsoft.com/office/drawing/2014/main" id="{C6162B5D-0CB3-EEB7-C388-1FCB0D53D874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F0FA9B61-9D60-223F-4502-275E2C69E4A3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46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4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4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058"/>
                </a:srgbClr>
              </a:gs>
              <a:gs pos="19000">
                <a:srgbClr val="0A3041">
                  <a:alpha val="67058"/>
                </a:srgbClr>
              </a:gs>
              <a:gs pos="100000">
                <a:srgbClr val="156082">
                  <a:alpha val="47058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4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4901"/>
                </a:srgbClr>
              </a:gs>
              <a:gs pos="23000">
                <a:srgbClr val="0F4861">
                  <a:alpha val="14901"/>
                </a:srgbClr>
              </a:gs>
              <a:gs pos="99000">
                <a:srgbClr val="000000">
                  <a:alpha val="43921"/>
                </a:srgbClr>
              </a:gs>
              <a:gs pos="100000">
                <a:srgbClr val="000000">
                  <a:alpha val="43921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IN" sz="4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end of this session students will be able to :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7" name="Google Shape;137;p4"/>
          <p:cNvGrpSpPr/>
          <p:nvPr/>
        </p:nvGrpSpPr>
        <p:grpSpPr>
          <a:xfrm>
            <a:off x="336080" y="2586796"/>
            <a:ext cx="11519840" cy="3776556"/>
            <a:chOff x="-296006" y="0"/>
            <a:chExt cx="11519840" cy="3776556"/>
          </a:xfrm>
        </p:grpSpPr>
        <p:sp>
          <p:nvSpPr>
            <p:cNvPr id="138" name="Google Shape;138;p4"/>
            <p:cNvSpPr/>
            <p:nvPr/>
          </p:nvSpPr>
          <p:spPr>
            <a:xfrm>
              <a:off x="-296006" y="0"/>
              <a:ext cx="10472679" cy="1660232"/>
            </a:xfrm>
            <a:prstGeom prst="roundRect">
              <a:avLst>
                <a:gd name="adj" fmla="val 10000"/>
              </a:avLst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-257539" y="79107"/>
              <a:ext cx="10513515" cy="1562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4775" tIns="144775" rIns="144775" bIns="144775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chemeClr val="lt1"/>
                </a:buClr>
                <a:buSzPts val="3800"/>
              </a:pPr>
              <a:r>
                <a:rPr lang="en-IN" sz="2800" b="0" i="0" u="none" strike="noStrike" cap="none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LO1: </a:t>
              </a:r>
              <a:r>
                <a:rPr lang="en-US" sz="2800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Explain the Concept of a Data Models.</a:t>
              </a:r>
              <a:r>
                <a:rPr lang="en-SG" dirty="0"/>
                <a:t> </a:t>
              </a:r>
              <a:endParaRPr lang="en-IN" dirty="0"/>
            </a:p>
            <a:p>
              <a:pPr>
                <a:lnSpc>
                  <a:spcPct val="90000"/>
                </a:lnSpc>
                <a:buClr>
                  <a:schemeClr val="lt1"/>
                </a:buClr>
                <a:buSzPts val="3800"/>
              </a:pPr>
              <a:endParaRPr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935180" y="2029172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18692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2140397" y="2213578"/>
              <a:ext cx="8803108" cy="1562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4775" tIns="144775" rIns="144775" bIns="144775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chemeClr val="lt1"/>
                </a:buClr>
                <a:buSzPts val="3800"/>
              </a:pPr>
              <a:r>
                <a:rPr lang="en-IN" sz="2800" b="0" i="0" u="none" strike="noStrike" cap="none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LO2:</a:t>
              </a:r>
              <a:r>
                <a:rPr lang="en-US" sz="2800" b="0" i="0" u="none" strike="noStrike" cap="none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Illustrate and apply database Schema and Instance in Model.</a:t>
              </a:r>
              <a:endParaRPr lang="en-US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endParaRPr sz="2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9284054" y="1267608"/>
              <a:ext cx="766748" cy="80810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6D4CC">
                <a:alpha val="89019"/>
              </a:srgbClr>
            </a:solidFill>
            <a:ln w="19050" cap="flat" cmpd="sng">
              <a:solidFill>
                <a:srgbClr val="F6D4CC">
                  <a:alpha val="89019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8748318" y="1301969"/>
              <a:ext cx="593532" cy="678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4" name="Google Shape;14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None/>
              </a:pPr>
              <a:t>4</a:t>
            </a:fld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4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2162558" y="6350034"/>
            <a:ext cx="87356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03.03.2025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>
            <a:gsLst>
              <a:gs pos="0">
                <a:srgbClr val="BFBFBF"/>
              </a:gs>
              <a:gs pos="26600">
                <a:srgbClr val="A3C1CF"/>
              </a:gs>
              <a:gs pos="42658">
                <a:srgbClr val="92C2D9"/>
              </a:gs>
              <a:gs pos="74000">
                <a:srgbClr val="72C4E9"/>
              </a:gs>
              <a:gs pos="100000">
                <a:srgbClr val="59595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 panose="00000500000000000000"/>
              <a:buNone/>
            </a:pPr>
            <a:r>
              <a:rPr lang="en-IN" sz="5400" dirty="0"/>
              <a:t>Session Outline</a:t>
            </a:r>
          </a:p>
        </p:txBody>
      </p:sp>
      <p:sp>
        <p:nvSpPr>
          <p:cNvPr id="168" name="Google Shape;168;p6"/>
          <p:cNvSpPr/>
          <p:nvPr/>
        </p:nvSpPr>
        <p:spPr>
          <a:xfrm rot="5400000">
            <a:off x="1627450" y="3462719"/>
            <a:ext cx="5410200" cy="18288"/>
          </a:xfrm>
          <a:custGeom>
            <a:avLst/>
            <a:gdLst/>
            <a:ahLst/>
            <a:cxnLst/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69" name="Google Shape;169;p6"/>
          <p:cNvGrpSpPr/>
          <p:nvPr>
            <p:custDataLst>
              <p:tags r:id="rId1"/>
            </p:custDataLst>
          </p:nvPr>
        </p:nvGrpSpPr>
        <p:grpSpPr>
          <a:xfrm>
            <a:off x="4539595" y="1186506"/>
            <a:ext cx="6967569" cy="5415076"/>
            <a:chOff x="-30480" y="2641"/>
            <a:chExt cx="6967569" cy="5415076"/>
          </a:xfrm>
        </p:grpSpPr>
        <p:cxnSp>
          <p:nvCxnSpPr>
            <p:cNvPr id="170" name="Google Shape;170;p6"/>
            <p:cNvCxnSpPr/>
            <p:nvPr>
              <p:custDataLst>
                <p:tags r:id="rId2"/>
              </p:custDataLst>
            </p:nvPr>
          </p:nvCxnSpPr>
          <p:spPr>
            <a:xfrm>
              <a:off x="0" y="2641"/>
              <a:ext cx="6937089" cy="0"/>
            </a:xfrm>
            <a:prstGeom prst="straightConnector1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1" name="Google Shape;171;p6"/>
            <p:cNvSpPr/>
            <p:nvPr/>
          </p:nvSpPr>
          <p:spPr>
            <a:xfrm>
              <a:off x="0" y="2641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 txBox="1"/>
            <p:nvPr>
              <p:custDataLst>
                <p:tags r:id="rId3"/>
              </p:custDataLst>
            </p:nvPr>
          </p:nvSpPr>
          <p:spPr>
            <a:xfrm>
              <a:off x="0" y="2641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 panose="020B0604020202020204"/>
                <a:buNone/>
              </a:pPr>
              <a:r>
                <a:rPr lang="en-IN" sz="2400" dirty="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1. What is </a:t>
              </a:r>
              <a:r>
                <a:rPr lang="en-US" altLang="en-US" sz="2400" dirty="0">
                  <a:sym typeface="+mn-ea"/>
                </a:rPr>
                <a:t>DBMS.</a:t>
              </a:r>
              <a:endParaRPr lang="en-IN" sz="2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73" name="Google Shape;173;p6"/>
            <p:cNvCxnSpPr/>
            <p:nvPr>
              <p:custDataLst>
                <p:tags r:id="rId4"/>
              </p:custDataLst>
            </p:nvPr>
          </p:nvCxnSpPr>
          <p:spPr>
            <a:xfrm>
              <a:off x="0" y="903460"/>
              <a:ext cx="6937089" cy="0"/>
            </a:xfrm>
            <a:prstGeom prst="straightConnector1">
              <a:avLst/>
            </a:prstGeom>
            <a:solidFill>
              <a:srgbClr val="176B22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4" name="Google Shape;174;p6"/>
            <p:cNvSpPr/>
            <p:nvPr/>
          </p:nvSpPr>
          <p:spPr>
            <a:xfrm>
              <a:off x="0" y="903460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 txBox="1"/>
            <p:nvPr>
              <p:custDataLst>
                <p:tags r:id="rId5"/>
              </p:custDataLst>
            </p:nvPr>
          </p:nvSpPr>
          <p:spPr>
            <a:xfrm>
              <a:off x="0" y="903460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 panose="020B0604020202020204"/>
                <a:buNone/>
              </a:pPr>
              <a:r>
                <a:rPr lang="en-IN" sz="2400" dirty="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2. Data Models and its types.</a:t>
              </a:r>
              <a:endParaRPr sz="2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76" name="Google Shape;176;p6"/>
            <p:cNvCxnSpPr/>
            <p:nvPr>
              <p:custDataLst>
                <p:tags r:id="rId6"/>
              </p:custDataLst>
            </p:nvPr>
          </p:nvCxnSpPr>
          <p:spPr>
            <a:xfrm>
              <a:off x="0" y="1804280"/>
              <a:ext cx="6937089" cy="0"/>
            </a:xfrm>
            <a:prstGeom prst="straightConnector1">
              <a:avLst/>
            </a:prstGeom>
            <a:solidFill>
              <a:srgbClr val="0C9ED5"/>
            </a:solidFill>
            <a:ln w="19050" cap="flat" cmpd="sng">
              <a:solidFill>
                <a:srgbClr val="0C9E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7" name="Google Shape;177;p6"/>
            <p:cNvSpPr/>
            <p:nvPr/>
          </p:nvSpPr>
          <p:spPr>
            <a:xfrm>
              <a:off x="0" y="1804280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 txBox="1"/>
            <p:nvPr>
              <p:custDataLst>
                <p:tags r:id="rId7"/>
              </p:custDataLst>
            </p:nvPr>
          </p:nvSpPr>
          <p:spPr>
            <a:xfrm>
              <a:off x="0" y="1804280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 panose="020B0604020202020204"/>
                <a:buNone/>
              </a:pPr>
              <a:r>
                <a:rPr lang="en-IN" sz="2400" dirty="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3. Activity 1: Think Pair Share</a:t>
              </a:r>
              <a:endParaRPr lang="en-US" altLang="en-IN" sz="2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79" name="Google Shape;179;p6"/>
            <p:cNvCxnSpPr/>
            <p:nvPr>
              <p:custDataLst>
                <p:tags r:id="rId8"/>
              </p:custDataLst>
            </p:nvPr>
          </p:nvCxnSpPr>
          <p:spPr>
            <a:xfrm>
              <a:off x="0" y="2705099"/>
              <a:ext cx="6937089" cy="0"/>
            </a:xfrm>
            <a:prstGeom prst="straightConnector1">
              <a:avLst/>
            </a:prstGeom>
            <a:solidFill>
              <a:srgbClr val="A02891"/>
            </a:solidFill>
            <a:ln w="19050" cap="flat" cmpd="sng">
              <a:solidFill>
                <a:srgbClr val="A0289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0" name="Google Shape;180;p6"/>
            <p:cNvSpPr/>
            <p:nvPr/>
          </p:nvSpPr>
          <p:spPr>
            <a:xfrm>
              <a:off x="0" y="2705099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 txBox="1"/>
            <p:nvPr>
              <p:custDataLst>
                <p:tags r:id="rId9"/>
              </p:custDataLst>
            </p:nvPr>
          </p:nvSpPr>
          <p:spPr>
            <a:xfrm>
              <a:off x="0" y="2705099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 panose="020B0604020202020204"/>
                <a:buNone/>
              </a:pPr>
              <a:r>
                <a:rPr lang="en-IN" sz="2400" dirty="0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4.Difference Between Schema and Instance.</a:t>
              </a:r>
              <a:endParaRPr sz="2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82" name="Google Shape;182;p6"/>
            <p:cNvCxnSpPr/>
            <p:nvPr>
              <p:custDataLst>
                <p:tags r:id="rId10"/>
              </p:custDataLst>
            </p:nvPr>
          </p:nvCxnSpPr>
          <p:spPr>
            <a:xfrm>
              <a:off x="0" y="3605918"/>
              <a:ext cx="6937089" cy="0"/>
            </a:xfrm>
            <a:prstGeom prst="straightConnector1">
              <a:avLst/>
            </a:prstGeom>
            <a:solidFill>
              <a:srgbClr val="4EA62C"/>
            </a:solidFill>
            <a:ln w="19050" cap="flat" cmpd="sng">
              <a:solidFill>
                <a:srgbClr val="4EA6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3" name="Google Shape;183;p6"/>
            <p:cNvSpPr/>
            <p:nvPr/>
          </p:nvSpPr>
          <p:spPr>
            <a:xfrm>
              <a:off x="0" y="3605918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 txBox="1"/>
            <p:nvPr>
              <p:custDataLst>
                <p:tags r:id="rId11"/>
              </p:custDataLst>
            </p:nvPr>
          </p:nvSpPr>
          <p:spPr>
            <a:xfrm>
              <a:off x="0" y="3605918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 panose="020B0604020202020204"/>
                <a:buNone/>
              </a:pPr>
              <a:r>
                <a:rPr lang="en-US" altLang="en-IN" sz="2400" dirty="0">
                  <a:solidFill>
                    <a:schemeClr val="dk1"/>
                  </a:solidFill>
                  <a:sym typeface="Arial" panose="020B0604020202020204"/>
                </a:rPr>
                <a:t>5</a:t>
              </a:r>
              <a:r>
                <a:rPr lang="en-IN" sz="2400" dirty="0">
                  <a:solidFill>
                    <a:schemeClr val="dk1"/>
                  </a:solidFill>
                  <a:sym typeface="Arial" panose="020B0604020202020204"/>
                </a:rPr>
                <a:t>. Activity 2-Case Study based discussion. </a:t>
              </a:r>
              <a:endParaRPr sz="2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85" name="Google Shape;185;p6"/>
            <p:cNvCxnSpPr/>
            <p:nvPr/>
          </p:nvCxnSpPr>
          <p:spPr>
            <a:xfrm>
              <a:off x="0" y="4506738"/>
              <a:ext cx="6937089" cy="0"/>
            </a:xfrm>
            <a:prstGeom prst="straightConnector1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6" name="Google Shape;186;p6"/>
            <p:cNvSpPr/>
            <p:nvPr/>
          </p:nvSpPr>
          <p:spPr>
            <a:xfrm>
              <a:off x="0" y="4506738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-30480" y="4516898"/>
              <a:ext cx="6937089" cy="900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 panose="020B0604020202020204"/>
                <a:buNone/>
              </a:pPr>
              <a:r>
                <a:rPr lang="en-IN" sz="2400" dirty="0">
                  <a:solidFill>
                    <a:schemeClr val="dk1"/>
                  </a:solidFill>
                  <a:latin typeface="Arial" panose="020B0604020202020204" pitchFamily="34" charset="0"/>
                  <a:ea typeface="Arial" panose="020B0604020202020204"/>
                  <a:cs typeface="Arial" panose="020B0604020202020204" pitchFamily="34" charset="0"/>
                  <a:sym typeface="Arial" panose="020B0604020202020204"/>
                </a:rPr>
                <a:t>6.Conclusion</a:t>
              </a:r>
            </a:p>
          </p:txBody>
        </p:sp>
      </p:grpSp>
      <p:sp>
        <p:nvSpPr>
          <p:cNvPr id="188" name="Google Shape;188;p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</a:p>
        </p:txBody>
      </p:sp>
      <p:sp>
        <p:nvSpPr>
          <p:cNvPr id="189" name="Google Shape;189;p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 lang="en-IN"/>
          </a:p>
        </p:txBody>
      </p:sp>
      <p:pic>
        <p:nvPicPr>
          <p:cNvPr id="190" name="Google Shape;190;p6" descr="A blue circle with text and words&#10;&#10;Description automatically generated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15"/>
          <a:srcRect/>
          <a:stretch>
            <a:fillRect/>
          </a:stretch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6930"/>
            <a:ext cx="10515600" cy="854075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Opening Question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98158-069D-05D8-37DE-8110D7DB5CE6}"/>
              </a:ext>
            </a:extLst>
          </p:cNvPr>
          <p:cNvSpPr txBox="1"/>
          <p:nvPr/>
        </p:nvSpPr>
        <p:spPr>
          <a:xfrm>
            <a:off x="1005840" y="2838214"/>
            <a:ext cx="10515600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"If you were asked to design a database for a hospital system, how would you represent the structure of data (patients, doctors, treatments, etc.) and how would the actual stored values look?"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A478B-2133-8C6E-28A6-7CA969EA8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ACF4-2D5F-2584-2E87-BFFDF96E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930"/>
            <a:ext cx="10515600" cy="854075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Opening Question-Reflection</a:t>
            </a:r>
            <a:b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8" name="Google Shape;218;p8">
            <a:extLst>
              <a:ext uri="{FF2B5EF4-FFF2-40B4-BE49-F238E27FC236}">
                <a16:creationId xmlns:a16="http://schemas.microsoft.com/office/drawing/2014/main" id="{AC733031-F80F-3618-1E82-07C40A0F4F06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59F8D16-3AA1-A646-53FC-0E34EA3211BD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DF456-FCAC-82D9-0654-4C3D9C53F283}"/>
              </a:ext>
            </a:extLst>
          </p:cNvPr>
          <p:cNvSpPr txBox="1"/>
          <p:nvPr/>
        </p:nvSpPr>
        <p:spPr>
          <a:xfrm>
            <a:off x="965200" y="2086374"/>
            <a:ext cx="10515600" cy="4024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Representation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Patients, Doctors, Appointments, Treatments, and Billing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a patient can have many appointments; a doctor can treat many patients).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model attributes (e.g.,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Name, Age, Diagnosis).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Values Representation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tables, each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actual data (e.g., a patient record: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P001, “Rahul Sharma”, 45, “Diabetes”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keys link records (e.g., Appointment table links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Doctor_ID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in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tables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easy retrieval, updates, and reporting.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8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B40EE-38DD-025F-4C9C-2C4766878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5818-ADDF-CF56-38D9-96869AC9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925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on DBMS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8" name="Google Shape;218;p8">
            <a:extLst>
              <a:ext uri="{FF2B5EF4-FFF2-40B4-BE49-F238E27FC236}">
                <a16:creationId xmlns:a16="http://schemas.microsoft.com/office/drawing/2014/main" id="{689319DB-9ABC-7401-1407-69D24EF5CDE6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93679727-FC47-AFCC-63CA-207E38DF4ABE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CBC082-DDFB-5C2A-E038-BCA3CE4D8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166306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Database Management System (DBMS), data must be organized, structured, and represented properly for effective storage, retrieval, and manipulation.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fundamental concepts form the basis of database organization:</a:t>
            </a:r>
          </a:p>
          <a:p>
            <a:pPr lvl="0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88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6BDA4-95E4-6B95-3A34-6213F0526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7C8F-66E2-BBA8-27DE-8C90B650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10509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</a:p>
        </p:txBody>
      </p:sp>
      <p:pic>
        <p:nvPicPr>
          <p:cNvPr id="218" name="Google Shape;218;p8">
            <a:extLst>
              <a:ext uri="{FF2B5EF4-FFF2-40B4-BE49-F238E27FC236}">
                <a16:creationId xmlns:a16="http://schemas.microsoft.com/office/drawing/2014/main" id="{E02A70F7-51CA-AEF3-7E8C-8F9E388CDEF6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D4FF4F6-F9DE-913F-23AF-F1E31C83CF46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84AD2D-1BDF-38B9-D988-D7E8FACB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6630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set of concepts and rules used to describe the structure of a database, the relationships between data, and the constraints on the 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Data Models: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abstraction of data.</a:t>
            </a:r>
          </a:p>
          <a:p>
            <a:pPr lvl="0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database designers represent data logically.</a:t>
            </a:r>
          </a:p>
          <a:p>
            <a:pPr lvl="0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as a bridge between real-world entities and database design.</a:t>
            </a:r>
          </a:p>
          <a:p>
            <a:pPr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0366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583937007874,&quot;left&quot;:362.2484251968504,&quot;top&quot;:93.42566929133858,&quot;width&quot;:546.227480314960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1243</Words>
  <Application>Microsoft Office PowerPoint</Application>
  <PresentationFormat>Widescreen</PresentationFormat>
  <Paragraphs>138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Play</vt:lpstr>
      <vt:lpstr>Times New Roman</vt:lpstr>
      <vt:lpstr>Office Theme</vt:lpstr>
      <vt:lpstr>Data Models, Schema and Instance   Session No.: 4 Course Name: Database Management System  Course Code: E2UC302B Instructor Name: Dr. Sandeep Kumar M</vt:lpstr>
      <vt:lpstr>Pre-Assessment </vt:lpstr>
      <vt:lpstr>Recap</vt:lpstr>
      <vt:lpstr>At the end of this session students will be able to :</vt:lpstr>
      <vt:lpstr>Session Outline</vt:lpstr>
      <vt:lpstr>Opening Question</vt:lpstr>
      <vt:lpstr>Opening Question-Reflection </vt:lpstr>
      <vt:lpstr>Introduction on DBMS </vt:lpstr>
      <vt:lpstr>Data Model</vt:lpstr>
      <vt:lpstr>Types of Data Models </vt:lpstr>
      <vt:lpstr>Cont.. </vt:lpstr>
      <vt:lpstr>Schema</vt:lpstr>
      <vt:lpstr>Cont.</vt:lpstr>
      <vt:lpstr>Instance</vt:lpstr>
      <vt:lpstr>Cont.</vt:lpstr>
      <vt:lpstr>Schema vs Instance </vt:lpstr>
      <vt:lpstr>Activity 1: Think Pair Share</vt:lpstr>
      <vt:lpstr>Activity 1: Think Pair Share- Reflection</vt:lpstr>
      <vt:lpstr>Activity 2: Case Study based Discussion </vt:lpstr>
      <vt:lpstr>Cont..</vt:lpstr>
      <vt:lpstr>Activity 2: Reflection on Case Study based Discussion</vt:lpstr>
      <vt:lpstr>Cont..</vt:lpstr>
      <vt:lpstr>Post-Assessment </vt:lpstr>
      <vt:lpstr>Review and Reflection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DELL</dc:creator>
  <cp:lastModifiedBy>sandeep sandeep</cp:lastModifiedBy>
  <cp:revision>69</cp:revision>
  <dcterms:created xsi:type="dcterms:W3CDTF">2025-08-14T09:13:00Z</dcterms:created>
  <dcterms:modified xsi:type="dcterms:W3CDTF">2025-08-19T06:44:21Z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CEDE8D5003DB42B49E4C3F29989BD156_12</vt:lpwstr>
  </property>
  <property fmtid="{D5CDD505-2E9C-101B-9397-08002B2CF9AE}" pid="3" name="KSOProductBuildVer">
    <vt:lpwstr>1033-12.2.0.21931</vt:lpwstr>
  </property>
</Properties>
</file>