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9.png" ContentType="image/png"/>
  <Override PartName="/ppt/media/image13.jpeg" ContentType="image/jpeg"/>
  <Override PartName="/ppt/media/image8.jpeg" ContentType="image/jpeg"/>
  <Override PartName="/ppt/media/image10.jpeg" ContentType="image/jpeg"/>
  <Override PartName="/ppt/media/image12.jpeg" ContentType="image/jpeg"/>
  <Override PartName="/ppt/media/image7.jpeg" ContentType="image/jpeg"/>
  <Override PartName="/ppt/media/image18.png" ContentType="image/png"/>
  <Override PartName="/ppt/media/image28.jpeg" ContentType="image/jpeg"/>
  <Override PartName="/ppt/media/image11.jpeg" ContentType="image/jpeg"/>
  <Override PartName="/ppt/media/image6.jpeg" ContentType="image/jpeg"/>
  <Override PartName="/ppt/media/image27.jpeg" ContentType="image/jpeg"/>
  <Override PartName="/ppt/media/image5.jpeg" ContentType="image/jpeg"/>
  <Override PartName="/ppt/media/image26.jpeg" ContentType="image/jpeg"/>
  <Override PartName="/ppt/media/image4.jpeg" ContentType="image/jpeg"/>
  <Override PartName="/ppt/media/image25.jpeg" ContentType="image/jpeg"/>
  <Override PartName="/ppt/media/image21.jpeg" ContentType="image/jpeg"/>
  <Override PartName="/ppt/media/image16.jpeg" ContentType="image/jpeg"/>
  <Override PartName="/ppt/media/image20.jpeg" ContentType="image/jpeg"/>
  <Override PartName="/ppt/media/image15.jpeg" ContentType="image/jpeg"/>
  <Override PartName="/ppt/media/image19.jpeg" ContentType="image/jpeg"/>
  <Override PartName="/ppt/media/image17.jpeg" ContentType="image/jpeg"/>
  <Override PartName="/ppt/media/image1.jpeg" ContentType="image/jpeg"/>
  <Override PartName="/ppt/media/image22.jpeg" ContentType="image/jpeg"/>
  <Override PartName="/ppt/media/image14.jpeg" ContentType="image/jpeg"/>
  <Override PartName="/ppt/media/image23.jpeg" ContentType="image/jpeg"/>
  <Override PartName="/ppt/media/image2.jpeg" ContentType="image/jpeg"/>
  <Override PartName="/ppt/media/image24.jpeg" ContentType="image/jpeg"/>
  <Override PartName="/ppt/media/image3.jpeg" ContentType="image/jpe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3E2E05-9ED7-4EBC-AE84-7FC650238EC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ED36479-58DF-402D-8500-F86D543EFF20}">
      <dgm:prSet/>
      <dgm:spPr/>
      <dgm:t>
        <a:bodyPr/>
        <a:lstStyle/>
        <a:p>
          <a:pPr algn="just"/>
          <a:r>
            <a:rPr 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•Students will be able to identify the stages of the memory process.</a:t>
          </a:r>
          <a:endParaRPr lang="en-IN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A113E6-14C3-4C44-A342-DABF65BE21B1}" type="parTrans" cxnId="{18BFBC7E-B52A-4EE3-8EF6-D347A60CF8F2}">
      <dgm:prSet/>
      <dgm:spPr/>
      <dgm:t>
        <a:bodyPr/>
        <a:lstStyle/>
        <a:p>
          <a:endParaRPr lang="en-IN"/>
        </a:p>
      </dgm:t>
    </dgm:pt>
    <dgm:pt modelId="{9871959D-490C-43D5-A400-CA8D3690333C}" type="sibTrans" cxnId="{18BFBC7E-B52A-4EE3-8EF6-D347A60CF8F2}">
      <dgm:prSet/>
      <dgm:spPr/>
      <dgm:t>
        <a:bodyPr/>
        <a:lstStyle/>
        <a:p>
          <a:endParaRPr lang="en-IN"/>
        </a:p>
      </dgm:t>
    </dgm:pt>
    <dgm:pt modelId="{EDC6B015-2272-458C-97AE-C7B5D5D1C313}">
      <dgm:prSet/>
      <dgm:spPr/>
      <dgm:t>
        <a:bodyPr/>
        <a:lstStyle/>
        <a:p>
          <a:pPr algn="just">
            <a:buNone/>
          </a:pPr>
          <a:r>
            <a:rPr 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Students will be able to apply  memory enhancement techniques in academic and design thinking contexts</a:t>
          </a:r>
          <a:endParaRPr lang="en-IN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544D30-88CE-4D99-BB8B-4439BFC3327F}" type="parTrans" cxnId="{439F1C2D-49BD-4743-B22C-465800D94EDE}">
      <dgm:prSet/>
      <dgm:spPr/>
      <dgm:t>
        <a:bodyPr/>
        <a:lstStyle/>
        <a:p>
          <a:endParaRPr lang="en-IN"/>
        </a:p>
      </dgm:t>
    </dgm:pt>
    <dgm:pt modelId="{1E4F5A4E-9D8F-4161-8EAD-97EFB56ED206}" type="sibTrans" cxnId="{439F1C2D-49BD-4743-B22C-465800D94EDE}">
      <dgm:prSet/>
      <dgm:spPr/>
      <dgm:t>
        <a:bodyPr/>
        <a:lstStyle/>
        <a:p>
          <a:endParaRPr lang="en-IN"/>
        </a:p>
      </dgm:t>
    </dgm:pt>
    <dgm:pt modelId="{47917378-9D0B-4104-ADE1-91DE23B731EC}" type="pres">
      <dgm:prSet presAssocID="{0D3E2E05-9ED7-4EBC-AE84-7FC650238EC9}" presName="linear" presStyleCnt="0">
        <dgm:presLayoutVars>
          <dgm:dir/>
          <dgm:animLvl val="lvl"/>
          <dgm:resizeHandles val="exact"/>
        </dgm:presLayoutVars>
      </dgm:prSet>
      <dgm:spPr/>
    </dgm:pt>
    <dgm:pt modelId="{B443962B-7DF4-4AA0-AA30-67486004D80C}" type="pres">
      <dgm:prSet presAssocID="{CED36479-58DF-402D-8500-F86D543EFF20}" presName="parentLin" presStyleCnt="0"/>
      <dgm:spPr/>
    </dgm:pt>
    <dgm:pt modelId="{EF4402B5-2325-4BB5-AFDF-73276FBA7C3E}" type="pres">
      <dgm:prSet presAssocID="{CED36479-58DF-402D-8500-F86D543EFF20}" presName="parentLeftMargin" presStyleLbl="node1" presStyleIdx="0" presStyleCnt="2"/>
      <dgm:spPr/>
    </dgm:pt>
    <dgm:pt modelId="{F18F1582-BFED-4CAE-B8F0-23B143E346DA}" type="pres">
      <dgm:prSet presAssocID="{CED36479-58DF-402D-8500-F86D543EFF20}" presName="parentText" presStyleLbl="node1" presStyleIdx="0" presStyleCnt="2" custScaleX="140711" custScaleY="87069">
        <dgm:presLayoutVars>
          <dgm:chMax val="0"/>
          <dgm:bulletEnabled val="1"/>
        </dgm:presLayoutVars>
      </dgm:prSet>
      <dgm:spPr/>
    </dgm:pt>
    <dgm:pt modelId="{21DBA71E-E80A-4205-A1BF-55CA8585CC7D}" type="pres">
      <dgm:prSet presAssocID="{CED36479-58DF-402D-8500-F86D543EFF20}" presName="negativeSpace" presStyleCnt="0"/>
      <dgm:spPr/>
    </dgm:pt>
    <dgm:pt modelId="{CC662D02-77B9-4EE9-A35B-986C5B1A725B}" type="pres">
      <dgm:prSet presAssocID="{CED36479-58DF-402D-8500-F86D543EFF20}" presName="childText" presStyleLbl="conFgAcc1" presStyleIdx="0" presStyleCnt="2">
        <dgm:presLayoutVars>
          <dgm:bulletEnabled val="1"/>
        </dgm:presLayoutVars>
      </dgm:prSet>
      <dgm:spPr/>
    </dgm:pt>
    <dgm:pt modelId="{E23A8E97-83B0-4423-A553-B0709C90E89F}" type="pres">
      <dgm:prSet presAssocID="{9871959D-490C-43D5-A400-CA8D3690333C}" presName="spaceBetweenRectangles" presStyleCnt="0"/>
      <dgm:spPr/>
    </dgm:pt>
    <dgm:pt modelId="{47E2DE15-2E02-4CBC-BD3A-B1003BE6CAA7}" type="pres">
      <dgm:prSet presAssocID="{EDC6B015-2272-458C-97AE-C7B5D5D1C313}" presName="parentLin" presStyleCnt="0"/>
      <dgm:spPr/>
    </dgm:pt>
    <dgm:pt modelId="{0F1B22FA-EBDE-4BFC-B4B1-94351DC22F74}" type="pres">
      <dgm:prSet presAssocID="{EDC6B015-2272-458C-97AE-C7B5D5D1C313}" presName="parentLeftMargin" presStyleLbl="node1" presStyleIdx="0" presStyleCnt="2"/>
      <dgm:spPr/>
    </dgm:pt>
    <dgm:pt modelId="{BEE50749-25F9-47BA-8BAC-D9AD2779FC5D}" type="pres">
      <dgm:prSet presAssocID="{EDC6B015-2272-458C-97AE-C7B5D5D1C313}" presName="parentText" presStyleLbl="node1" presStyleIdx="1" presStyleCnt="2" custScaleX="142857" custScaleY="204256">
        <dgm:presLayoutVars>
          <dgm:chMax val="0"/>
          <dgm:bulletEnabled val="1"/>
        </dgm:presLayoutVars>
      </dgm:prSet>
      <dgm:spPr/>
    </dgm:pt>
    <dgm:pt modelId="{29C29E9E-4776-4315-844D-BCD0D640063E}" type="pres">
      <dgm:prSet presAssocID="{EDC6B015-2272-458C-97AE-C7B5D5D1C313}" presName="negativeSpace" presStyleCnt="0"/>
      <dgm:spPr/>
    </dgm:pt>
    <dgm:pt modelId="{701E4A63-D0B6-4919-8E50-B33D49AD91DC}" type="pres">
      <dgm:prSet presAssocID="{EDC6B015-2272-458C-97AE-C7B5D5D1C31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856D40D-2924-4871-92B0-C6D7D3C84B5C}" type="presOf" srcId="{CED36479-58DF-402D-8500-F86D543EFF20}" destId="{EF4402B5-2325-4BB5-AFDF-73276FBA7C3E}" srcOrd="0" destOrd="0" presId="urn:microsoft.com/office/officeart/2005/8/layout/list1"/>
    <dgm:cxn modelId="{439F1C2D-49BD-4743-B22C-465800D94EDE}" srcId="{0D3E2E05-9ED7-4EBC-AE84-7FC650238EC9}" destId="{EDC6B015-2272-458C-97AE-C7B5D5D1C313}" srcOrd="1" destOrd="0" parTransId="{DF544D30-88CE-4D99-BB8B-4439BFC3327F}" sibTransId="{1E4F5A4E-9D8F-4161-8EAD-97EFB56ED206}"/>
    <dgm:cxn modelId="{9A16402E-491A-41A4-BBE6-85E5F2F60FDB}" type="presOf" srcId="{EDC6B015-2272-458C-97AE-C7B5D5D1C313}" destId="{BEE50749-25F9-47BA-8BAC-D9AD2779FC5D}" srcOrd="1" destOrd="0" presId="urn:microsoft.com/office/officeart/2005/8/layout/list1"/>
    <dgm:cxn modelId="{B88E293B-535B-4029-AAA2-1F0AB7B8E58F}" type="presOf" srcId="{EDC6B015-2272-458C-97AE-C7B5D5D1C313}" destId="{0F1B22FA-EBDE-4BFC-B4B1-94351DC22F74}" srcOrd="0" destOrd="0" presId="urn:microsoft.com/office/officeart/2005/8/layout/list1"/>
    <dgm:cxn modelId="{B721B87C-842C-4332-B938-5FFEBA43F0AA}" type="presOf" srcId="{CED36479-58DF-402D-8500-F86D543EFF20}" destId="{F18F1582-BFED-4CAE-B8F0-23B143E346DA}" srcOrd="1" destOrd="0" presId="urn:microsoft.com/office/officeart/2005/8/layout/list1"/>
    <dgm:cxn modelId="{18BFBC7E-B52A-4EE3-8EF6-D347A60CF8F2}" srcId="{0D3E2E05-9ED7-4EBC-AE84-7FC650238EC9}" destId="{CED36479-58DF-402D-8500-F86D543EFF20}" srcOrd="0" destOrd="0" parTransId="{ADA113E6-14C3-4C44-A342-DABF65BE21B1}" sibTransId="{9871959D-490C-43D5-A400-CA8D3690333C}"/>
    <dgm:cxn modelId="{997FC1C5-D71B-4730-AC8C-AEC3ADF2203A}" type="presOf" srcId="{0D3E2E05-9ED7-4EBC-AE84-7FC650238EC9}" destId="{47917378-9D0B-4104-ADE1-91DE23B731EC}" srcOrd="0" destOrd="0" presId="urn:microsoft.com/office/officeart/2005/8/layout/list1"/>
    <dgm:cxn modelId="{C42EAB77-5908-46A1-ACE8-46CE6B26FBA4}" type="presParOf" srcId="{47917378-9D0B-4104-ADE1-91DE23B731EC}" destId="{B443962B-7DF4-4AA0-AA30-67486004D80C}" srcOrd="0" destOrd="0" presId="urn:microsoft.com/office/officeart/2005/8/layout/list1"/>
    <dgm:cxn modelId="{BD658C19-EAD8-400E-B647-C31C997F0ABA}" type="presParOf" srcId="{B443962B-7DF4-4AA0-AA30-67486004D80C}" destId="{EF4402B5-2325-4BB5-AFDF-73276FBA7C3E}" srcOrd="0" destOrd="0" presId="urn:microsoft.com/office/officeart/2005/8/layout/list1"/>
    <dgm:cxn modelId="{21A583A9-5313-4029-8E8C-3D999A0F0B05}" type="presParOf" srcId="{B443962B-7DF4-4AA0-AA30-67486004D80C}" destId="{F18F1582-BFED-4CAE-B8F0-23B143E346DA}" srcOrd="1" destOrd="0" presId="urn:microsoft.com/office/officeart/2005/8/layout/list1"/>
    <dgm:cxn modelId="{F7A5EEC0-0DDE-4A8F-B19D-7F38EDC4AFD4}" type="presParOf" srcId="{47917378-9D0B-4104-ADE1-91DE23B731EC}" destId="{21DBA71E-E80A-4205-A1BF-55CA8585CC7D}" srcOrd="1" destOrd="0" presId="urn:microsoft.com/office/officeart/2005/8/layout/list1"/>
    <dgm:cxn modelId="{9262A891-D114-4704-8E74-65185E88D89B}" type="presParOf" srcId="{47917378-9D0B-4104-ADE1-91DE23B731EC}" destId="{CC662D02-77B9-4EE9-A35B-986C5B1A725B}" srcOrd="2" destOrd="0" presId="urn:microsoft.com/office/officeart/2005/8/layout/list1"/>
    <dgm:cxn modelId="{4B97CE07-14AC-4D83-B284-D1CCA0425CA0}" type="presParOf" srcId="{47917378-9D0B-4104-ADE1-91DE23B731EC}" destId="{E23A8E97-83B0-4423-A553-B0709C90E89F}" srcOrd="3" destOrd="0" presId="urn:microsoft.com/office/officeart/2005/8/layout/list1"/>
    <dgm:cxn modelId="{8817903E-64F0-4F89-8697-5C57B0E5C91A}" type="presParOf" srcId="{47917378-9D0B-4104-ADE1-91DE23B731EC}" destId="{47E2DE15-2E02-4CBC-BD3A-B1003BE6CAA7}" srcOrd="4" destOrd="0" presId="urn:microsoft.com/office/officeart/2005/8/layout/list1"/>
    <dgm:cxn modelId="{B4224AF7-0A72-4146-98BF-6785826574A6}" type="presParOf" srcId="{47E2DE15-2E02-4CBC-BD3A-B1003BE6CAA7}" destId="{0F1B22FA-EBDE-4BFC-B4B1-94351DC22F74}" srcOrd="0" destOrd="0" presId="urn:microsoft.com/office/officeart/2005/8/layout/list1"/>
    <dgm:cxn modelId="{BC4ACA8C-F72E-47E2-8E1B-86A75D58A158}" type="presParOf" srcId="{47E2DE15-2E02-4CBC-BD3A-B1003BE6CAA7}" destId="{BEE50749-25F9-47BA-8BAC-D9AD2779FC5D}" srcOrd="1" destOrd="0" presId="urn:microsoft.com/office/officeart/2005/8/layout/list1"/>
    <dgm:cxn modelId="{50A09C09-AB95-4D69-958A-B3AB0ABB8B94}" type="presParOf" srcId="{47917378-9D0B-4104-ADE1-91DE23B731EC}" destId="{29C29E9E-4776-4315-844D-BCD0D640063E}" srcOrd="5" destOrd="0" presId="urn:microsoft.com/office/officeart/2005/8/layout/list1"/>
    <dgm:cxn modelId="{19DB5708-8190-44F7-8B6B-A374BD50B36A}" type="presParOf" srcId="{47917378-9D0B-4104-ADE1-91DE23B731EC}" destId="{701E4A63-D0B6-4919-8E50-B33D49AD91D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62D02-77B9-4EE9-A35B-986C5B1A725B}">
      <dsp:nvSpPr>
        <dsp:cNvPr id="0" name=""/>
        <dsp:cNvSpPr/>
      </dsp:nvSpPr>
      <dsp:spPr>
        <a:xfrm>
          <a:off x="0" y="404251"/>
          <a:ext cx="1112824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F1582-BFED-4CAE-B8F0-23B143E346DA}">
      <dsp:nvSpPr>
        <dsp:cNvPr id="0" name=""/>
        <dsp:cNvSpPr/>
      </dsp:nvSpPr>
      <dsp:spPr>
        <a:xfrm>
          <a:off x="537394" y="54082"/>
          <a:ext cx="10586422" cy="8224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435" tIns="0" rIns="294435" bIns="0" numCol="1" spcCol="1270" anchor="ctr" anchorCtr="0">
          <a:noAutofit/>
        </a:bodyPr>
        <a:lstStyle/>
        <a:p>
          <a:pPr marL="0" lvl="0" indent="0" algn="just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•Students will be able to identify the stages of the memory process.</a:t>
          </a:r>
          <a:endParaRPr lang="en-IN" sz="29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7545" y="94233"/>
        <a:ext cx="10506120" cy="742186"/>
      </dsp:txXfrm>
    </dsp:sp>
    <dsp:sp modelId="{701E4A63-D0B6-4919-8E50-B33D49AD91DC}">
      <dsp:nvSpPr>
        <dsp:cNvPr id="0" name=""/>
        <dsp:cNvSpPr/>
      </dsp:nvSpPr>
      <dsp:spPr>
        <a:xfrm>
          <a:off x="0" y="2840615"/>
          <a:ext cx="1112824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50749-25F9-47BA-8BAC-D9AD2779FC5D}">
      <dsp:nvSpPr>
        <dsp:cNvPr id="0" name=""/>
        <dsp:cNvSpPr/>
      </dsp:nvSpPr>
      <dsp:spPr>
        <a:xfrm>
          <a:off x="529787" y="1383451"/>
          <a:ext cx="10595733" cy="19294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435" tIns="0" rIns="294435" bIns="0" numCol="1" spcCol="1270" anchor="ctr" anchorCtr="0">
          <a:noAutofit/>
        </a:bodyPr>
        <a:lstStyle/>
        <a:p>
          <a:pPr marL="0" lvl="0" indent="0" algn="just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Students will be able to apply  memory enhancement techniques in academic and design thinking contexts</a:t>
          </a:r>
          <a:endParaRPr lang="en-IN" sz="29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3977" y="1477641"/>
        <a:ext cx="10407353" cy="1741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FCF2F4-441B-4C67-90E1-48C606B51CA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8C70FA-F940-4C75-BD5C-11393FEDE46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59C986-0C94-49C4-9F78-D8510CD91D4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8B89A8-29C3-4F87-A571-BC0ECF04931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30094AA-35FD-4721-B8F8-F35D79CCFAC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50AA81-FE6E-4F67-AEA5-5198428771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1BABD31-5946-4162-844F-0BDBD4B74B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4AAC2A2-855C-429C-97D8-F05A7832D47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4D9B1BA-B42E-486A-958E-3D913D0C6BC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F41EB2C-F9EB-409B-BBF5-ED67347BE1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E45CF0C-7ACD-4DBB-B594-A46E404994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FF1547-1765-4B4B-A73B-BD82043B49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1733BD-461C-447B-B05D-4643623F50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C1D8290-7A84-44A5-AEF9-49130F3A60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F0EE29A-2665-4CE5-A863-D88F75B0A75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3ED1595-B202-4707-967E-5C8C2E2A078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23FB590-B847-4B2B-A7A4-30B3E30EAAF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C65EAF6-C05D-4479-B92B-C2734A6E997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A3D5D3D-DFE8-49F0-8F13-D16AECE90C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D31BFD6-9722-4F4B-BBD7-D4F57CAB4A0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DA94612-6435-4E93-9735-6E75B7F6E8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B5E29B5-EF12-4C2F-AE65-CD3E872D5A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0D99CE-3C2A-4236-9195-14DCF89AAD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C1912B8-49DE-404D-B3C3-F4C1626815B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E54826C-293E-43ED-B3B2-B668BE947A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6E57312-9F97-4E26-B5BC-1F8DD71BBA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6E34F8B-7030-4DA3-B4EF-258190A1EE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EA4B615-C4E0-422B-A559-7987F161BCA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415DAAF-5B47-496C-9561-40D0047E5D0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ECE6965-DC97-409C-BEC3-0117026FA3E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C67B24B-039B-455A-9E54-D677E50EACF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CBC993E-F6A9-46F8-AF12-A612A7E55CD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7BE9BB3-726C-419A-BE0A-5B2F1654F4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729522-55D1-4AE4-8309-8BF366BDA06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A7023A7-F000-42AB-B29A-B7EA5E8FF36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3F25268-6596-44C2-9E64-83BBB3E7DA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450FD94-9864-478A-85CD-8D1640333F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D6113C4-1809-4059-9F97-A5C22AD4EE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DF479D1-EA30-4663-B192-4F4BB7A505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77D88F0-0DA4-41BE-87A2-8AD9BA691F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E999199-B4A8-4327-8DC5-DDEB1E4EEFA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0ED7783-E7DB-41E1-B612-6E13B4479DA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7520366-D279-475E-A3E5-FE1CC6544CC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27C96F-E264-49E2-A1D2-F8BF3293E4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C65533-303A-4E8C-B5A4-EA16E0851B0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B58876-1B52-4B22-BCFE-DD07A9B76C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B7E77C-954F-419E-90E1-ED2C487F09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96C956-85D5-4738-83C1-127D40A601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r>
              <a:rPr b="0" lang="en-IN" sz="60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IN" sz="60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IN" sz="60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IN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757575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A07F3BE-59AB-4781-AD7A-1AB0AC357BAD}" type="slidenum">
              <a:rPr b="0" lang="en-IN" sz="1200" spc="-1" strike="noStrike">
                <a:solidFill>
                  <a:srgbClr val="757575"/>
                </a:solidFill>
                <a:latin typeface="Arial"/>
                <a:ea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757575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D36C9A0-6595-4E30-ACD5-53ED01F667B7}" type="slidenum">
              <a:rPr b="0" lang="en-IN" sz="1200" spc="-1" strike="noStrike">
                <a:solidFill>
                  <a:srgbClr val="757575"/>
                </a:solidFill>
                <a:latin typeface="Arial"/>
                <a:ea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757575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BEF3915-B6E6-4C10-974D-981F2EC6A07F}" type="slidenum">
              <a:rPr b="0" lang="en-IN" sz="1200" spc="-1" strike="noStrike">
                <a:solidFill>
                  <a:srgbClr val="757575"/>
                </a:solidFill>
                <a:latin typeface="Arial"/>
                <a:ea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757575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2671B59-4C45-4BCC-9952-4AA89053F08A}" type="slidenum">
              <a:rPr b="0" lang="en-IN" sz="1200" spc="-1" strike="noStrike">
                <a:solidFill>
                  <a:srgbClr val="757575"/>
                </a:solidFill>
                <a:latin typeface="Arial"/>
                <a:ea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jpeg"/><Relationship Id="rId3" Type="http://schemas.openxmlformats.org/officeDocument/2006/relationships/hyperlink" Target="https://www.google.com/search?cs=0&amp;sca_esv=3f21a9320bea74b1&amp;q=Mnemonics&amp;sa=X&amp;ved=2ahUKEwi0heeE046PAxUXVWwGHZ38FkQQxccNegQIEhAB&amp;mstk=AUtExfAkreEZdM9o2-7OdhWCGB7t1zhDIUvEq4SmwVChnkwtzklDjwNhvI457OtRuxiROVaN1odXA_vCB1xY58CfVybI5vxIbnOB8_dqw2ptldPdQG487eV4jbfKtWIDv5hrMdTSLjlfSshjdBnnIPNdKdSXFNQkl6LnqbYYPIE1sZeTKbXFzerqqtEPmQcO1X_drJxW&amp;csui=3" TargetMode="External"/><Relationship Id="rId4" Type="http://schemas.openxmlformats.org/officeDocument/2006/relationships/hyperlink" Target="https://www.google.com/search?cs=0&amp;sca_esv=3f21a9320bea74b1&amp;q=Chunking&amp;sa=X&amp;ved=2ahUKEwi0heeE046PAxUXVWwGHZ38FkQQxccNegQIFRAB&amp;mstk=AUtExfAkreEZdM9o2-7OdhWCGB7t1zhDIUvEq4SmwVChnkwtzklDjwNhvI457OtRuxiROVaN1odXA_vCB1xY58CfVybI5vxIbnOB8_dqw2ptldPdQG487eV4jbfKtWIDv5hrMdTSLjlfSshjdBnnIPNdKdSXFNQkl6LnqbYYPIE1sZeTKbXFzerqqtEPmQcO1X_drJxW&amp;csui=3" TargetMode="External"/><Relationship Id="rId5" Type="http://schemas.openxmlformats.org/officeDocument/2006/relationships/hyperlink" Target="https://www.google.com/search?cs=0&amp;sca_esv=3f21a9320bea74b1&amp;q=Elaboration&amp;sa=X&amp;ved=2ahUKEwi0heeE046PAxUXVWwGHZ38FkQQxccNegQIMBAB&amp;mstk=AUtExfAkreEZdM9o2-7OdhWCGB7t1zhDIUvEq4SmwVChnkwtzklDjwNhvI457OtRuxiROVaN1odXA_vCB1xY58CfVybI5vxIbnOB8_dqw2ptldPdQG487eV4jbfKtWIDv5hrMdTSLjlfSshjdBnnIPNdKdSXFNQkl6LnqbYYPIE1sZeTKbXFzerqqtEPmQcO1X_drJxW&amp;csui=3" TargetMode="External"/><Relationship Id="rId6" Type="http://schemas.openxmlformats.org/officeDocument/2006/relationships/hyperlink" Target="https://www.google.com/search?cs=0&amp;sca_esv=3f21a9320bea74b1&amp;q=Repetition&amp;sa=X&amp;ved=2ahUKEwi0heeE046PAxUXVWwGHZ38FkQQxccNegQINBAB&amp;mstk=AUtExfAkreEZdM9o2-7OdhWCGB7t1zhDIUvEq4SmwVChnkwtzklDjwNhvI457OtRuxiROVaN1odXA_vCB1xY58CfVybI5vxIbnOB8_dqw2ptldPdQG487eV4jbfKtWIDv5hrMdTSLjlfSshjdBnnIPNdKdSXFNQkl6LnqbYYPIE1sZeTKbXFzerqqtEPmQcO1X_drJxW&amp;csui=3" TargetMode="External"/><Relationship Id="rId7" Type="http://schemas.openxmlformats.org/officeDocument/2006/relationships/hyperlink" Target="https://www.google.com/search?cs=0&amp;sca_esv=3f21a9320bea74b1&amp;q=Spaced+Repetition&amp;sa=X&amp;ved=2ahUKEwi0heeE046PAxUXVWwGHZ38FkQQxccNegQIRBAB&amp;mstk=AUtExfAkreEZdM9o2-7OdhWCGB7t1zhDIUvEq4SmwVChnkwtzklDjwNhvI457OtRuxiROVaN1odXA_vCB1xY58CfVybI5vxIbnOB8_dqw2ptldPdQG487eV4jbfKtWIDv5hrMdTSLjlfSshjdBnnIPNdKdSXFNQkl6LnqbYYPIE1sZeTKbXFzerqqtEPmQcO1X_drJxW&amp;csui=3" TargetMode="External"/><Relationship Id="rId8" Type="http://schemas.openxmlformats.org/officeDocument/2006/relationships/hyperlink" Target="https://www.google.com/search?cs=0&amp;sca_esv=3f21a9320bea74b1&amp;q=Active+Recall&amp;sa=X&amp;ved=2ahUKEwi0heeE046PAxUXVWwGHZ38FkQQxccNegQIMRAB&amp;mstk=AUtExfAkreEZdM9o2-7OdhWCGB7t1zhDIUvEq4SmwVChnkwtzklDjwNhvI457OtRuxiROVaN1odXA_vCB1xY58CfVybI5vxIbnOB8_dqw2ptldPdQG487eV4jbfKtWIDv5hrMdTSLjlfSshjdBnnIPNdKdSXFNQkl6LnqbYYPIE1sZeTKbXFzerqqtEPmQcO1X_drJxW&amp;csui=3" TargetMode="External"/><Relationship Id="rId9" Type="http://schemas.openxmlformats.org/officeDocument/2006/relationships/hyperlink" Target="https://www.google.com/search?cs=0&amp;sca_esv=3f21a9320bea74b1&amp;q=Mind+Mapping&amp;sa=X&amp;ved=2ahUKEwi0heeE046PAxUXVWwGHZ38FkQQxccNegQILRAB&amp;mstk=AUtExfAkreEZdM9o2-7OdhWCGB7t1zhDIUvEq4SmwVChnkwtzklDjwNhvI457OtRuxiROVaN1odXA_vCB1xY58CfVybI5vxIbnOB8_dqw2ptldPdQG487eV4jbfKtWIDv5hrMdTSLjlfSshjdBnnIPNdKdSXFNQkl6LnqbYYPIE1sZeTKbXFzerqqtEPmQcO1X_drJxW&amp;csui=3" TargetMode="External"/><Relationship Id="rId10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jpeg"/><Relationship Id="rId3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jpe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jpe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jpe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560" y="1071000"/>
            <a:ext cx="10145160" cy="4908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Georgia"/>
              </a:rPr>
              <a:t>Session No.:3 : 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Play"/>
              </a:rPr>
              <a:t>Understanding the Memory process, Problems in retention, Memory enhancement techniques</a:t>
            </a:r>
            <a:br>
              <a:rPr sz="1800"/>
            </a:b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Georgia"/>
              </a:rPr>
              <a:t>Course Name: Design Thinking</a:t>
            </a:r>
            <a:br>
              <a:rPr sz="1800"/>
            </a:b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Georgia"/>
              </a:rPr>
              <a:t>Course Code:</a:t>
            </a: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Play"/>
              </a:rPr>
              <a:t>R1UC301L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Play"/>
              </a:rPr>
              <a:t>	</a:t>
            </a:r>
            <a:br>
              <a:rPr sz="1800"/>
            </a:b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Georgia"/>
              </a:rPr>
              <a:t>Instructor Name: Anita Thakur</a:t>
            </a:r>
            <a:br>
              <a:rPr sz="1800"/>
            </a:b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757575"/>
                </a:solidFill>
                <a:latin typeface="Arial"/>
                <a:ea typeface="Arial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200" spc="-1" strike="noStrike">
                <a:solidFill>
                  <a:srgbClr val="757575"/>
                </a:solidFill>
                <a:latin typeface="Arial"/>
                <a:ea typeface="Arial"/>
              </a:rPr>
              <a:t>Galgotias University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757575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09FB226-AAF0-4E65-8256-12101426F9FF}" type="slidenum">
              <a:rPr b="0" lang="en-IN" sz="1200" spc="-1" strike="noStrike">
                <a:solidFill>
                  <a:srgbClr val="757575"/>
                </a:solidFill>
                <a:latin typeface="Arial"/>
                <a:ea typeface="Arial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167" name="Google Shape;91;p1" descr="A blue circle with text and words&#10;&#10;Description automatically generated"/>
          <p:cNvPicPr/>
          <p:nvPr/>
        </p:nvPicPr>
        <p:blipFill>
          <a:blip r:embed="rId1"/>
          <a:stretch/>
        </p:blipFill>
        <p:spPr>
          <a:xfrm>
            <a:off x="10758600" y="176760"/>
            <a:ext cx="1190160" cy="1190160"/>
          </a:xfrm>
          <a:prstGeom prst="rect">
            <a:avLst/>
          </a:prstGeom>
          <a:ln w="0">
            <a:noFill/>
          </a:ln>
        </p:spPr>
      </p:pic>
      <p:pic>
        <p:nvPicPr>
          <p:cNvPr id="168" name="Google Shape;92;p1" descr=""/>
          <p:cNvPicPr/>
          <p:nvPr/>
        </p:nvPicPr>
        <p:blipFill>
          <a:blip r:embed="rId2"/>
          <a:stretch/>
        </p:blipFill>
        <p:spPr>
          <a:xfrm>
            <a:off x="104760" y="114120"/>
            <a:ext cx="3795120" cy="73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481040" y="961560"/>
            <a:ext cx="10605600" cy="608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ts val="1650"/>
              </a:lnSpc>
              <a:spcBef>
                <a:spcPts val="751"/>
              </a:spcBef>
              <a:spcAft>
                <a:spcPts val="1500"/>
              </a:spcAft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Times New Roman"/>
                <a:ea typeface="Play"/>
              </a:rPr>
              <a:t>Memory Enhancement Techniques: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ftr" idx="3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757575"/>
                </a:solidFill>
                <a:latin typeface="Arial"/>
                <a:ea typeface="Arial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200" spc="-1" strike="noStrike">
                <a:solidFill>
                  <a:srgbClr val="757575"/>
                </a:solidFill>
                <a:latin typeface="Arial"/>
                <a:ea typeface="Arial"/>
              </a:rPr>
              <a:t>Galgotias University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sldNum" idx="3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757575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5A20072-F876-4E9F-8B97-57813D74A087}" type="slidenum">
              <a:rPr b="0" lang="en-IN" sz="1200" spc="-1" strike="noStrike">
                <a:solidFill>
                  <a:srgbClr val="757575"/>
                </a:solidFill>
                <a:latin typeface="Arial"/>
                <a:ea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227" name="Google Shape;187;p9" descr="A blue circle with text and words&#10;&#10;Description automatically generated"/>
          <p:cNvPicPr/>
          <p:nvPr/>
        </p:nvPicPr>
        <p:blipFill>
          <a:blip r:embed="rId1"/>
          <a:stretch/>
        </p:blipFill>
        <p:spPr>
          <a:xfrm>
            <a:off x="10758600" y="176760"/>
            <a:ext cx="874440" cy="874440"/>
          </a:xfrm>
          <a:prstGeom prst="rect">
            <a:avLst/>
          </a:prstGeom>
          <a:ln w="0">
            <a:noFill/>
          </a:ln>
        </p:spPr>
      </p:pic>
      <p:pic>
        <p:nvPicPr>
          <p:cNvPr id="228" name="Google Shape;188;p9" descr=""/>
          <p:cNvPicPr/>
          <p:nvPr/>
        </p:nvPicPr>
        <p:blipFill>
          <a:blip r:embed="rId2"/>
          <a:stretch/>
        </p:blipFill>
        <p:spPr>
          <a:xfrm>
            <a:off x="104760" y="114120"/>
            <a:ext cx="3795120" cy="73980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"/>
          <p:cNvSpPr/>
          <p:nvPr/>
        </p:nvSpPr>
        <p:spPr>
          <a:xfrm>
            <a:off x="402480" y="1373040"/>
            <a:ext cx="10689120" cy="35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ts val="165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ts val="165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ts val="165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ts val="165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Times New Roman"/>
                <a:ea typeface="Arial"/>
                <a:hlinkClick r:id="rId3"/>
              </a:rPr>
              <a:t>Mnemonics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: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 Using acronyms, rhymes, and other memory aids to encode and retrieve information. 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ts val="165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Times New Roman"/>
                <a:ea typeface="Arial"/>
                <a:hlinkClick r:id="rId4"/>
              </a:rPr>
              <a:t>Chunking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: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 Grouping related pieces of information together to improve memory span. 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ts val="165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Times New Roman"/>
                <a:ea typeface="Arial"/>
                <a:hlinkClick r:id="rId5"/>
              </a:rPr>
              <a:t>Elaboration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: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 Connecting new information to existing knowledge or creating vivid mental images. 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ts val="165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Times New Roman"/>
                <a:ea typeface="Arial"/>
                <a:hlinkClick r:id="rId6"/>
              </a:rPr>
              <a:t>Repetition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: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 Regularly reviewing information to strengthen memory traces. 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ts val="165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Times New Roman"/>
                <a:ea typeface="Arial"/>
                <a:hlinkClick r:id="rId7"/>
              </a:rPr>
              <a:t>Spaced Repetition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: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 Reviewing information at increasing intervals to optimize learning. 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ts val="165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Times New Roman"/>
                <a:ea typeface="Arial"/>
                <a:hlinkClick r:id="rId8"/>
              </a:rPr>
              <a:t>Active Recall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: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 Testing yourself on the material rather than passively rereading. 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ts val="165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Times New Roman"/>
                <a:ea typeface="Arial"/>
                <a:hlinkClick r:id="rId9"/>
              </a:rPr>
              <a:t>Mind Mapping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: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 Visually organizing information to enhance understanding and recall. 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757575"/>
                </a:solidFill>
                <a:latin typeface="Arial"/>
                <a:ea typeface="Arial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200" spc="-1" strike="noStrike">
                <a:solidFill>
                  <a:srgbClr val="757575"/>
                </a:solidFill>
                <a:latin typeface="Arial"/>
                <a:ea typeface="Arial"/>
              </a:rPr>
              <a:t>Galgotias University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757575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6CF8153-C3F8-413D-815A-6135264A9038}" type="slidenum">
              <a:rPr b="0" lang="en-IN" sz="1200" spc="-1" strike="noStrike">
                <a:solidFill>
                  <a:srgbClr val="757575"/>
                </a:solidFill>
                <a:latin typeface="Arial"/>
                <a:ea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32" name="Google Shape;196;p10"/>
          <p:cNvSpPr/>
          <p:nvPr/>
        </p:nvSpPr>
        <p:spPr>
          <a:xfrm>
            <a:off x="104760" y="2039400"/>
            <a:ext cx="10794600" cy="26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Application in Design Thinking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Use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mnemonics &amp; visualization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 for idea retention.</a:t>
            </a:r>
            <a:endParaRPr b="0" lang="en-IN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Apply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mind mapping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 for brainstorming.</a:t>
            </a:r>
            <a:endParaRPr b="0" lang="en-IN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Practice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spaced repetition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 to remember design principles.</a:t>
            </a:r>
            <a:endParaRPr b="0" lang="en-IN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Enhance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creative recall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 during ideation sessions.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233" name="Google Shape;197;p10" descr=""/>
          <p:cNvPicPr/>
          <p:nvPr/>
        </p:nvPicPr>
        <p:blipFill>
          <a:blip r:embed="rId1"/>
          <a:stretch/>
        </p:blipFill>
        <p:spPr>
          <a:xfrm>
            <a:off x="104760" y="114120"/>
            <a:ext cx="3795120" cy="739800"/>
          </a:xfrm>
          <a:prstGeom prst="rect">
            <a:avLst/>
          </a:prstGeom>
          <a:ln w="0">
            <a:noFill/>
          </a:ln>
        </p:spPr>
      </p:pic>
      <p:pic>
        <p:nvPicPr>
          <p:cNvPr id="234" name="Google Shape;198;p10" descr="A blue circle with text and words&#10;&#10;Description automatically generated"/>
          <p:cNvPicPr/>
          <p:nvPr/>
        </p:nvPicPr>
        <p:blipFill>
          <a:blip r:embed="rId2"/>
          <a:stretch/>
        </p:blipFill>
        <p:spPr>
          <a:xfrm>
            <a:off x="10758600" y="176760"/>
            <a:ext cx="874440" cy="87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Num" idx="3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757575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53CEA26-655D-4402-A9D8-943A7644F264}" type="slidenum">
              <a:rPr b="0" lang="en-IN" sz="1200" spc="-1" strike="noStrike">
                <a:solidFill>
                  <a:srgbClr val="757575"/>
                </a:solidFill>
                <a:latin typeface="Arial"/>
                <a:ea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825480" y="7462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0000ff"/>
                </a:solidFill>
                <a:latin typeface="Play"/>
                <a:ea typeface="Play"/>
              </a:rPr>
              <a:t>Reflection Time: Quick Quiz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838080" y="2133000"/>
            <a:ext cx="10515240" cy="4043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57200" indent="-34308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Let’s see what we have grasped.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8" name="Picture 4" descr="A blue circle with text and words&#10;&#10;Description automatically generated"/>
          <p:cNvPicPr/>
          <p:nvPr/>
        </p:nvPicPr>
        <p:blipFill>
          <a:blip r:embed="rId1"/>
          <a:stretch/>
        </p:blipFill>
        <p:spPr>
          <a:xfrm>
            <a:off x="10758600" y="176760"/>
            <a:ext cx="874440" cy="874440"/>
          </a:xfrm>
          <a:prstGeom prst="rect">
            <a:avLst/>
          </a:prstGeom>
          <a:ln w="0">
            <a:noFill/>
          </a:ln>
        </p:spPr>
      </p:pic>
      <p:pic>
        <p:nvPicPr>
          <p:cNvPr id="239" name="Picture 6" descr=""/>
          <p:cNvPicPr/>
          <p:nvPr/>
        </p:nvPicPr>
        <p:blipFill>
          <a:blip r:embed="rId2"/>
          <a:stretch/>
        </p:blipFill>
        <p:spPr>
          <a:xfrm>
            <a:off x="104760" y="114120"/>
            <a:ext cx="3795120" cy="7398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Galgotias University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52ADB44-8940-4ED8-ABBE-0C0851DFA147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963000" y="1131480"/>
            <a:ext cx="10669680" cy="655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5400" spc="-1" strike="noStrike">
                <a:solidFill>
                  <a:srgbClr val="000000"/>
                </a:solidFill>
                <a:latin typeface="Georgia"/>
                <a:ea typeface="Georgia"/>
              </a:rPr>
              <a:t>UPCOMING SESSION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ftr" idx="3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757575"/>
                </a:solidFill>
                <a:latin typeface="Arial"/>
                <a:ea typeface="Arial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200" spc="-1" strike="noStrike">
                <a:solidFill>
                  <a:srgbClr val="757575"/>
                </a:solidFill>
                <a:latin typeface="Arial"/>
                <a:ea typeface="Arial"/>
              </a:rPr>
              <a:t>Galgotias University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 idx="3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757575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B0D55B2-FFFA-4347-9732-5A27D0841765}" type="slidenum">
              <a:rPr b="0" lang="en-IN" sz="1200" spc="-1" strike="noStrike">
                <a:solidFill>
                  <a:srgbClr val="757575"/>
                </a:solidFill>
                <a:latin typeface="Arial"/>
                <a:ea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243" name="Google Shape;270;p17" descr="A blue circle with text and words&#10;&#10;Description automatically generated"/>
          <p:cNvPicPr/>
          <p:nvPr/>
        </p:nvPicPr>
        <p:blipFill>
          <a:blip r:embed="rId1"/>
          <a:stretch/>
        </p:blipFill>
        <p:spPr>
          <a:xfrm>
            <a:off x="10758600" y="176760"/>
            <a:ext cx="874440" cy="874440"/>
          </a:xfrm>
          <a:prstGeom prst="rect">
            <a:avLst/>
          </a:prstGeom>
          <a:ln w="0">
            <a:noFill/>
          </a:ln>
        </p:spPr>
      </p:pic>
      <p:pic>
        <p:nvPicPr>
          <p:cNvPr id="244" name="Google Shape;271;p17" descr=""/>
          <p:cNvPicPr/>
          <p:nvPr/>
        </p:nvPicPr>
        <p:blipFill>
          <a:blip r:embed="rId2"/>
          <a:stretch/>
        </p:blipFill>
        <p:spPr>
          <a:xfrm>
            <a:off x="104760" y="114120"/>
            <a:ext cx="3795120" cy="739800"/>
          </a:xfrm>
          <a:prstGeom prst="rect">
            <a:avLst/>
          </a:prstGeom>
          <a:ln w="0">
            <a:noFill/>
          </a:ln>
        </p:spPr>
      </p:pic>
      <p:sp>
        <p:nvSpPr>
          <p:cNvPr id="245" name="TextBox 2"/>
          <p:cNvSpPr/>
          <p:nvPr/>
        </p:nvSpPr>
        <p:spPr>
          <a:xfrm>
            <a:off x="554760" y="2424600"/>
            <a:ext cx="1148616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Problems in retention, Memory enhancement techniques, Understanding Emotions: Experience &amp; Expression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3692880" y="2780280"/>
            <a:ext cx="4805640" cy="1296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IN" sz="4000" spc="-1" strike="noStrike">
                <a:solidFill>
                  <a:srgbClr val="000000"/>
                </a:solidFill>
                <a:latin typeface="Play"/>
                <a:ea typeface="Play"/>
              </a:rPr>
              <a:t>THANK YOU !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ftr" idx="3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757575"/>
                </a:solidFill>
                <a:latin typeface="Arial"/>
                <a:ea typeface="Arial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200" spc="-1" strike="noStrike">
                <a:solidFill>
                  <a:srgbClr val="757575"/>
                </a:solidFill>
                <a:latin typeface="Arial"/>
                <a:ea typeface="Arial"/>
              </a:rPr>
              <a:t>Galgotias University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sldNum" idx="3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757575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07FA591-3AB1-4188-B679-D3CA09CA8017}" type="slidenum">
              <a:rPr b="0" lang="en-IN" sz="1200" spc="-1" strike="noStrike">
                <a:solidFill>
                  <a:srgbClr val="757575"/>
                </a:solidFill>
                <a:latin typeface="Arial"/>
                <a:ea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249" name="Google Shape;284;p18" descr="A blue circle with text and words&#10;&#10;Description automatically generated"/>
          <p:cNvPicPr/>
          <p:nvPr/>
        </p:nvPicPr>
        <p:blipFill>
          <a:blip r:embed="rId1"/>
          <a:stretch/>
        </p:blipFill>
        <p:spPr>
          <a:xfrm>
            <a:off x="10758600" y="176760"/>
            <a:ext cx="874440" cy="874440"/>
          </a:xfrm>
          <a:prstGeom prst="rect">
            <a:avLst/>
          </a:prstGeom>
          <a:ln w="0">
            <a:noFill/>
          </a:ln>
        </p:spPr>
      </p:pic>
      <p:pic>
        <p:nvPicPr>
          <p:cNvPr id="250" name="Google Shape;285;p18" descr=""/>
          <p:cNvPicPr/>
          <p:nvPr/>
        </p:nvPicPr>
        <p:blipFill>
          <a:blip r:embed="rId2"/>
          <a:stretch/>
        </p:blipFill>
        <p:spPr>
          <a:xfrm>
            <a:off x="104760" y="114120"/>
            <a:ext cx="3795120" cy="73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ftr" idx="1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757575"/>
                </a:solidFill>
                <a:latin typeface="Arial"/>
                <a:ea typeface="Arial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200" spc="-1" strike="noStrike">
                <a:solidFill>
                  <a:srgbClr val="757575"/>
                </a:solidFill>
                <a:latin typeface="Arial"/>
                <a:ea typeface="Arial"/>
              </a:rPr>
              <a:t>Galgotias University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ldNum" idx="1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757575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95CC22D-42E7-4C78-8DCA-A87E32A26E01}" type="slidenum">
              <a:rPr b="0" lang="en-IN" sz="1200" spc="-1" strike="noStrike">
                <a:solidFill>
                  <a:srgbClr val="757575"/>
                </a:solidFill>
                <a:latin typeface="Arial"/>
                <a:ea typeface="Arial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171" name="Google Shape;99;p2" descr="A blue circle with text and words&#10;&#10;Description automatically generated"/>
          <p:cNvPicPr/>
          <p:nvPr/>
        </p:nvPicPr>
        <p:blipFill>
          <a:blip r:embed="rId1"/>
          <a:stretch/>
        </p:blipFill>
        <p:spPr>
          <a:xfrm>
            <a:off x="10758600" y="176760"/>
            <a:ext cx="874440" cy="874440"/>
          </a:xfrm>
          <a:prstGeom prst="rect">
            <a:avLst/>
          </a:prstGeom>
          <a:ln w="0">
            <a:noFill/>
          </a:ln>
        </p:spPr>
      </p:pic>
      <p:pic>
        <p:nvPicPr>
          <p:cNvPr id="172" name="Google Shape;100;p2" descr=""/>
          <p:cNvPicPr/>
          <p:nvPr/>
        </p:nvPicPr>
        <p:blipFill>
          <a:blip r:embed="rId2"/>
          <a:stretch/>
        </p:blipFill>
        <p:spPr>
          <a:xfrm>
            <a:off x="104760" y="114120"/>
            <a:ext cx="3795120" cy="739800"/>
          </a:xfrm>
          <a:prstGeom prst="rect">
            <a:avLst/>
          </a:prstGeom>
          <a:ln w="0">
            <a:noFill/>
          </a:ln>
        </p:spPr>
      </p:pic>
      <p:sp>
        <p:nvSpPr>
          <p:cNvPr id="173" name="PlaceHolder 3"/>
          <p:cNvSpPr>
            <a:spLocks noGrp="1"/>
          </p:cNvSpPr>
          <p:nvPr>
            <p:ph type="title"/>
          </p:nvPr>
        </p:nvSpPr>
        <p:spPr>
          <a:xfrm>
            <a:off x="1469160" y="686520"/>
            <a:ext cx="104083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45000"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IN" sz="4400" spc="-1" strike="noStrike">
                <a:solidFill>
                  <a:srgbClr val="000000"/>
                </a:solidFill>
                <a:latin typeface="Play"/>
                <a:ea typeface="Play"/>
              </a:rPr>
              <a:t>SESSION OUTLINE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Google Shape;103;p2"/>
          <p:cNvSpPr/>
          <p:nvPr/>
        </p:nvSpPr>
        <p:spPr>
          <a:xfrm>
            <a:off x="1064880" y="1530360"/>
            <a:ext cx="10221480" cy="815040"/>
          </a:xfrm>
          <a:prstGeom prst="roundRect">
            <a:avLst>
              <a:gd name="adj" fmla="val 16667"/>
            </a:avLst>
          </a:prstGeom>
          <a:solidFill>
            <a:srgbClr val="d34614"/>
          </a:solidFill>
          <a:ln w="1905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Understanding the Memory Process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</p:txBody>
      </p:sp>
      <p:grpSp>
        <p:nvGrpSpPr>
          <p:cNvPr id="175" name="Google Shape;105;p2"/>
          <p:cNvGrpSpPr/>
          <p:nvPr/>
        </p:nvGrpSpPr>
        <p:grpSpPr>
          <a:xfrm>
            <a:off x="1024920" y="2316600"/>
            <a:ext cx="10221480" cy="815040"/>
            <a:chOff x="1024920" y="2316600"/>
            <a:chExt cx="10221480" cy="815040"/>
          </a:xfrm>
        </p:grpSpPr>
        <p:sp>
          <p:nvSpPr>
            <p:cNvPr id="176" name="Google Shape;106;p2"/>
            <p:cNvSpPr/>
            <p:nvPr/>
          </p:nvSpPr>
          <p:spPr>
            <a:xfrm>
              <a:off x="1024920" y="2316600"/>
              <a:ext cx="10221480" cy="815040"/>
            </a:xfrm>
            <a:prstGeom prst="roundRect">
              <a:avLst>
                <a:gd name="adj" fmla="val 16667"/>
              </a:avLst>
            </a:prstGeom>
            <a:solidFill>
              <a:srgbClr val="d34614"/>
            </a:solidFill>
            <a:ln w="1905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Google Shape;107;p2"/>
            <p:cNvSpPr/>
            <p:nvPr/>
          </p:nvSpPr>
          <p:spPr>
            <a:xfrm>
              <a:off x="1064880" y="2356200"/>
              <a:ext cx="10141560" cy="73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8" name="Google Shape;108;p2"/>
          <p:cNvGrpSpPr/>
          <p:nvPr/>
        </p:nvGrpSpPr>
        <p:grpSpPr>
          <a:xfrm>
            <a:off x="1013400" y="3152880"/>
            <a:ext cx="10221480" cy="815040"/>
            <a:chOff x="1013400" y="3152880"/>
            <a:chExt cx="10221480" cy="815040"/>
          </a:xfrm>
        </p:grpSpPr>
        <p:sp>
          <p:nvSpPr>
            <p:cNvPr id="179" name="Google Shape;109;p2"/>
            <p:cNvSpPr/>
            <p:nvPr/>
          </p:nvSpPr>
          <p:spPr>
            <a:xfrm>
              <a:off x="1013400" y="3152880"/>
              <a:ext cx="10221480" cy="815040"/>
            </a:xfrm>
            <a:prstGeom prst="roundRect">
              <a:avLst>
                <a:gd name="adj" fmla="val 16667"/>
              </a:avLst>
            </a:prstGeom>
            <a:solidFill>
              <a:srgbClr val="d34614"/>
            </a:solidFill>
            <a:ln w="1905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Google Shape;110;p2"/>
            <p:cNvSpPr/>
            <p:nvPr/>
          </p:nvSpPr>
          <p:spPr>
            <a:xfrm>
              <a:off x="1053360" y="3192840"/>
              <a:ext cx="10141560" cy="73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1" name="Google Shape;111;p2"/>
          <p:cNvGrpSpPr/>
          <p:nvPr/>
        </p:nvGrpSpPr>
        <p:grpSpPr>
          <a:xfrm>
            <a:off x="1024920" y="4010040"/>
            <a:ext cx="10221480" cy="815040"/>
            <a:chOff x="1024920" y="4010040"/>
            <a:chExt cx="10221480" cy="815040"/>
          </a:xfrm>
        </p:grpSpPr>
        <p:sp>
          <p:nvSpPr>
            <p:cNvPr id="182" name="Google Shape;112;p2"/>
            <p:cNvSpPr/>
            <p:nvPr/>
          </p:nvSpPr>
          <p:spPr>
            <a:xfrm>
              <a:off x="1024920" y="4010040"/>
              <a:ext cx="10221480" cy="815040"/>
            </a:xfrm>
            <a:prstGeom prst="roundRect">
              <a:avLst>
                <a:gd name="adj" fmla="val 16667"/>
              </a:avLst>
            </a:prstGeom>
            <a:solidFill>
              <a:srgbClr val="d34614"/>
            </a:solidFill>
            <a:ln w="1905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Google Shape;113;p2"/>
            <p:cNvSpPr/>
            <p:nvPr/>
          </p:nvSpPr>
          <p:spPr>
            <a:xfrm>
              <a:off x="1064880" y="4050000"/>
              <a:ext cx="10141560" cy="73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4" name="TextBox 19"/>
          <p:cNvSpPr/>
          <p:nvPr/>
        </p:nvSpPr>
        <p:spPr>
          <a:xfrm>
            <a:off x="1024920" y="4161600"/>
            <a:ext cx="60940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Learning Outcomes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85" name="TextBox 21"/>
          <p:cNvSpPr/>
          <p:nvPr/>
        </p:nvSpPr>
        <p:spPr>
          <a:xfrm>
            <a:off x="1053360" y="2519640"/>
            <a:ext cx="609408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Causes of Retention Problems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86" name="TextBox 22"/>
          <p:cNvSpPr/>
          <p:nvPr/>
        </p:nvSpPr>
        <p:spPr>
          <a:xfrm>
            <a:off x="1064880" y="3306240"/>
            <a:ext cx="60940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Memory Enhancement Techniques 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58720" y="1102320"/>
            <a:ext cx="10542600" cy="822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44000"/>
          </a:bodyPr>
          <a:p>
            <a:pPr>
              <a:lnSpc>
                <a:spcPct val="90000"/>
              </a:lnSpc>
              <a:buNone/>
            </a:pPr>
            <a:r>
              <a:rPr b="1" lang="en-IN" sz="4000" spc="-1" strike="noStrike">
                <a:solidFill>
                  <a:srgbClr val="ffffff"/>
                </a:solidFill>
                <a:latin typeface="Arial"/>
                <a:ea typeface="Arial"/>
              </a:rPr>
              <a:t>At the end of this s</a:t>
            </a:r>
            <a:br>
              <a:rPr sz="4000"/>
            </a:br>
            <a:r>
              <a:rPr b="1" lang="en-IN" sz="4000" spc="-1" strike="noStrike">
                <a:solidFill>
                  <a:srgbClr val="ffffff"/>
                </a:solidFill>
                <a:latin typeface="Arial"/>
                <a:ea typeface="Arial"/>
              </a:rPr>
              <a:t>                        </a:t>
            </a:r>
            <a:r>
              <a:rPr b="0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LEARNING OUTCOME </a:t>
            </a:r>
            <a:br>
              <a:rPr sz="4000"/>
            </a:br>
            <a:r>
              <a:rPr b="1" lang="en-IN" sz="4000" spc="-1" strike="noStrike">
                <a:solidFill>
                  <a:srgbClr val="ffffff"/>
                </a:solidFill>
                <a:latin typeface="Arial"/>
                <a:ea typeface="Arial"/>
              </a:rPr>
              <a:t>ession students will be able to 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757575"/>
                </a:solidFill>
                <a:latin typeface="Arial"/>
                <a:ea typeface="Arial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200" spc="-1" strike="noStrike">
                <a:solidFill>
                  <a:srgbClr val="757575"/>
                </a:solidFill>
                <a:latin typeface="Arial"/>
                <a:ea typeface="Arial"/>
              </a:rPr>
              <a:t>Galgotias University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757575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37F99B1-302D-4986-BF90-6582BFF4E95D}" type="slidenum">
              <a:rPr b="0" lang="en-IN" sz="1200" spc="-1" strike="noStrike">
                <a:solidFill>
                  <a:srgbClr val="757575"/>
                </a:solidFill>
                <a:latin typeface="Arial"/>
                <a:ea typeface="Arial"/>
              </a:rPr>
              <a:t>3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190" name="Google Shape;127;p3" descr="A blue circle with text and words&#10;&#10;Description automatically generated"/>
          <p:cNvPicPr/>
          <p:nvPr/>
        </p:nvPicPr>
        <p:blipFill>
          <a:blip r:embed="rId1"/>
          <a:stretch/>
        </p:blipFill>
        <p:spPr>
          <a:xfrm>
            <a:off x="10758600" y="176760"/>
            <a:ext cx="874440" cy="874440"/>
          </a:xfrm>
          <a:prstGeom prst="rect">
            <a:avLst/>
          </a:prstGeom>
          <a:ln w="0">
            <a:noFill/>
          </a:ln>
        </p:spPr>
      </p:pic>
      <p:pic>
        <p:nvPicPr>
          <p:cNvPr id="191" name="Google Shape;128;p3" descr=""/>
          <p:cNvPicPr/>
          <p:nvPr/>
        </p:nvPicPr>
        <p:blipFill>
          <a:blip r:embed="rId2"/>
          <a:stretch/>
        </p:blipFill>
        <p:spPr>
          <a:xfrm>
            <a:off x="104760" y="114120"/>
            <a:ext cx="3795120" cy="7398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3995951961"/>
              </p:ext>
            </p:extLst>
          </p:nvPr>
        </p:nvGraphicFramePr>
        <p:xfrm>
          <a:off x="914400" y="2054520"/>
          <a:ext cx="11127960" cy="37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028880" y="1967400"/>
            <a:ext cx="2628720" cy="2547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4000"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ffffff"/>
                </a:solidFill>
                <a:latin typeface="Play"/>
                <a:ea typeface="Play"/>
              </a:rPr>
              <a:t>Reflect on the responses of post session activity</a:t>
            </a:r>
            <a:br>
              <a:rPr sz="2800"/>
            </a:br>
            <a:br>
              <a:rPr sz="2800"/>
            </a:b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757575"/>
                </a:solidFill>
                <a:latin typeface="Arial"/>
                <a:ea typeface="Arial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200" spc="-1" strike="noStrike">
                <a:solidFill>
                  <a:srgbClr val="757575"/>
                </a:solidFill>
                <a:latin typeface="Arial"/>
                <a:ea typeface="Arial"/>
              </a:rPr>
              <a:t>Galgotias University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757575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3594C2D-F782-43A6-8B17-8686E5D6893D}" type="slidenum">
              <a:rPr b="0" lang="en-IN" sz="1200" spc="-1" strike="noStrike">
                <a:solidFill>
                  <a:srgbClr val="757575"/>
                </a:solidFill>
                <a:latin typeface="Arial"/>
                <a:ea typeface="Arial"/>
              </a:rPr>
              <a:t>4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195" name="Google Shape;136;p4" descr="A blue circle with text and words&#10;&#10;Description automatically generated"/>
          <p:cNvPicPr/>
          <p:nvPr/>
        </p:nvPicPr>
        <p:blipFill>
          <a:blip r:embed="rId1"/>
          <a:stretch/>
        </p:blipFill>
        <p:spPr>
          <a:xfrm>
            <a:off x="10758600" y="176760"/>
            <a:ext cx="874440" cy="874440"/>
          </a:xfrm>
          <a:prstGeom prst="rect">
            <a:avLst/>
          </a:prstGeom>
          <a:ln w="0">
            <a:noFill/>
          </a:ln>
        </p:spPr>
      </p:pic>
      <p:pic>
        <p:nvPicPr>
          <p:cNvPr id="196" name="Google Shape;137;p4" descr=""/>
          <p:cNvPicPr/>
          <p:nvPr/>
        </p:nvPicPr>
        <p:blipFill>
          <a:blip r:embed="rId2"/>
          <a:stretch/>
        </p:blipFill>
        <p:spPr>
          <a:xfrm>
            <a:off x="104760" y="114120"/>
            <a:ext cx="3795120" cy="739800"/>
          </a:xfrm>
          <a:prstGeom prst="rect">
            <a:avLst/>
          </a:prstGeom>
          <a:ln w="0">
            <a:noFill/>
          </a:ln>
        </p:spPr>
      </p:pic>
      <p:sp>
        <p:nvSpPr>
          <p:cNvPr id="197" name="TextBox 2"/>
          <p:cNvSpPr/>
          <p:nvPr/>
        </p:nvSpPr>
        <p:spPr>
          <a:xfrm>
            <a:off x="678960" y="1149120"/>
            <a:ext cx="10483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Look carefully at the body language picture for 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20 seconds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. After the time is over, write down what you understand.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98" name="Picture 1" descr=""/>
          <p:cNvPicPr/>
          <p:nvPr/>
        </p:nvPicPr>
        <p:blipFill>
          <a:blip r:embed="rId3"/>
          <a:stretch/>
        </p:blipFill>
        <p:spPr>
          <a:xfrm>
            <a:off x="952560" y="2170440"/>
            <a:ext cx="10286640" cy="468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060200" y="1004040"/>
            <a:ext cx="10572480" cy="59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55000"/>
          </a:bodyPr>
          <a:p>
            <a:pPr algn="ctr"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Play"/>
              </a:rPr>
              <a:t>Understanding the Memory process, Problems in retention, Memory enhancement techniques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ftr" idx="2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757575"/>
                </a:solidFill>
                <a:latin typeface="Arial"/>
                <a:ea typeface="Arial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200" spc="-1" strike="noStrike">
                <a:solidFill>
                  <a:srgbClr val="757575"/>
                </a:solidFill>
                <a:latin typeface="Arial"/>
                <a:ea typeface="Arial"/>
              </a:rPr>
              <a:t>GSCALE full form and date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sldNum" idx="2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757575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58D2B46-C6F9-4535-8489-0DCBB3DB7E73}" type="slidenum">
              <a:rPr b="0" lang="en-IN" sz="1200" spc="-1" strike="noStrike">
                <a:solidFill>
                  <a:srgbClr val="757575"/>
                </a:solidFill>
                <a:latin typeface="Arial"/>
                <a:ea typeface="Arial"/>
              </a:rPr>
              <a:t>5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202" name="Google Shape;147;p5" descr="A blue circle with text and words&#10;&#10;Description automatically generated"/>
          <p:cNvPicPr/>
          <p:nvPr/>
        </p:nvPicPr>
        <p:blipFill>
          <a:blip r:embed="rId1"/>
          <a:stretch/>
        </p:blipFill>
        <p:spPr>
          <a:xfrm>
            <a:off x="10758600" y="191880"/>
            <a:ext cx="874440" cy="874440"/>
          </a:xfrm>
          <a:prstGeom prst="rect">
            <a:avLst/>
          </a:prstGeom>
          <a:ln w="0">
            <a:noFill/>
          </a:ln>
        </p:spPr>
      </p:pic>
      <p:pic>
        <p:nvPicPr>
          <p:cNvPr id="203" name="Google Shape;148;p5" descr=""/>
          <p:cNvPicPr/>
          <p:nvPr/>
        </p:nvPicPr>
        <p:blipFill>
          <a:blip r:embed="rId2"/>
          <a:stretch/>
        </p:blipFill>
        <p:spPr>
          <a:xfrm>
            <a:off x="104760" y="114120"/>
            <a:ext cx="3795120" cy="739800"/>
          </a:xfrm>
          <a:prstGeom prst="rect">
            <a:avLst/>
          </a:prstGeom>
          <a:ln w="0">
            <a:noFill/>
          </a:ln>
        </p:spPr>
      </p:pic>
      <p:sp>
        <p:nvSpPr>
          <p:cNvPr id="204" name="Google Shape;149;p5"/>
          <p:cNvSpPr/>
          <p:nvPr/>
        </p:nvSpPr>
        <p:spPr>
          <a:xfrm>
            <a:off x="1060200" y="2256480"/>
            <a:ext cx="10572480" cy="185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Arial"/>
              </a:rPr>
              <a:t>Understanding Memory Processes:</a:t>
            </a:r>
            <a:endParaRPr b="0" lang="en-IN" sz="32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Encoding: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Converting information into memory trace.</a:t>
            </a:r>
            <a:endParaRPr b="0" lang="en-IN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Storage: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Retaining information over time.</a:t>
            </a:r>
            <a:endParaRPr b="0" lang="en-IN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Retrieval: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Accessing stored information when required.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05" name="Rectangle 1"/>
          <p:cNvSpPr/>
          <p:nvPr/>
        </p:nvSpPr>
        <p:spPr>
          <a:xfrm>
            <a:off x="27720" y="-182880"/>
            <a:ext cx="5697360" cy="3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>
            <a:spAutoFit/>
          </a:bodyPr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Encoding: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Converting information into memory trace.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757575"/>
                </a:solidFill>
                <a:latin typeface="Times New Roman"/>
                <a:ea typeface="Arial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200" spc="-1" strike="noStrike">
                <a:solidFill>
                  <a:srgbClr val="757575"/>
                </a:solidFill>
                <a:latin typeface="Times New Roman"/>
                <a:ea typeface="Arial"/>
              </a:rPr>
              <a:t>Galgotias University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757575"/>
                </a:solidFill>
                <a:latin typeface="Times New Roman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7A8562E-C15E-41E5-A583-3AECEF6ADD56}" type="slidenum">
              <a:rPr b="0" lang="en-IN" sz="1200" spc="-1" strike="noStrike">
                <a:solidFill>
                  <a:srgbClr val="757575"/>
                </a:solidFill>
                <a:latin typeface="Times New Roman"/>
                <a:ea typeface="Arial"/>
              </a:rPr>
              <a:t>5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208" name="Google Shape;157;p6" descr=""/>
          <p:cNvPicPr/>
          <p:nvPr/>
        </p:nvPicPr>
        <p:blipFill>
          <a:blip r:embed="rId1"/>
          <a:stretch/>
        </p:blipFill>
        <p:spPr>
          <a:xfrm>
            <a:off x="132480" y="176760"/>
            <a:ext cx="2738520" cy="739800"/>
          </a:xfrm>
          <a:prstGeom prst="rect">
            <a:avLst/>
          </a:prstGeom>
          <a:ln w="0">
            <a:noFill/>
          </a:ln>
        </p:spPr>
      </p:pic>
      <p:pic>
        <p:nvPicPr>
          <p:cNvPr id="209" name="Google Shape;158;p6" descr="A blue circle with text and words&#10;&#10;Description automatically generated"/>
          <p:cNvPicPr/>
          <p:nvPr/>
        </p:nvPicPr>
        <p:blipFill>
          <a:blip r:embed="rId2"/>
          <a:stretch/>
        </p:blipFill>
        <p:spPr>
          <a:xfrm>
            <a:off x="10758600" y="176760"/>
            <a:ext cx="874440" cy="874440"/>
          </a:xfrm>
          <a:prstGeom prst="rect">
            <a:avLst/>
          </a:prstGeom>
          <a:ln w="0">
            <a:noFill/>
          </a:ln>
        </p:spPr>
      </p:pic>
      <p:sp>
        <p:nvSpPr>
          <p:cNvPr id="210" name="Google Shape;159;p6"/>
          <p:cNvSpPr/>
          <p:nvPr/>
        </p:nvSpPr>
        <p:spPr>
          <a:xfrm>
            <a:off x="1068480" y="2059560"/>
            <a:ext cx="11036880" cy="271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Arial"/>
              </a:rPr>
              <a:t>Types of Memory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Sensory Memory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 – very brief, initial input.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Short-Term Memory (STM)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 – limited capacity, holds info temporarily.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Long-Term Memory (LTM)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 – durable, vast storage.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Working Memory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 – actively processing current information.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273239"/>
                </a:solidFill>
                <a:latin typeface="Times New Roman"/>
                <a:ea typeface="Times New Roman"/>
              </a:rPr>
              <a:t>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757575"/>
                </a:solidFill>
                <a:latin typeface="Arial"/>
                <a:ea typeface="Arial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200" spc="-1" strike="noStrike">
                <a:solidFill>
                  <a:srgbClr val="757575"/>
                </a:solidFill>
                <a:latin typeface="Arial"/>
                <a:ea typeface="Arial"/>
              </a:rPr>
              <a:t>Galgotias University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757575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D77835A-FAA2-4C84-9311-FE8FC3C9CAC8}" type="slidenum">
              <a:rPr b="0" lang="en-IN" sz="1200" spc="-1" strike="noStrike">
                <a:solidFill>
                  <a:srgbClr val="757575"/>
                </a:solidFill>
                <a:latin typeface="Arial"/>
                <a:ea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213" name="Google Shape;157;p6" descr=""/>
          <p:cNvPicPr/>
          <p:nvPr/>
        </p:nvPicPr>
        <p:blipFill>
          <a:blip r:embed="rId1"/>
          <a:stretch/>
        </p:blipFill>
        <p:spPr>
          <a:xfrm>
            <a:off x="132480" y="176760"/>
            <a:ext cx="2738520" cy="739800"/>
          </a:xfrm>
          <a:prstGeom prst="rect">
            <a:avLst/>
          </a:prstGeom>
          <a:ln w="0">
            <a:noFill/>
          </a:ln>
        </p:spPr>
      </p:pic>
      <p:pic>
        <p:nvPicPr>
          <p:cNvPr id="214" name="Google Shape;158;p6" descr="A blue circle with text and words&#10;&#10;Description automatically generated"/>
          <p:cNvPicPr/>
          <p:nvPr/>
        </p:nvPicPr>
        <p:blipFill>
          <a:blip r:embed="rId2"/>
          <a:stretch/>
        </p:blipFill>
        <p:spPr>
          <a:xfrm>
            <a:off x="10758600" y="176760"/>
            <a:ext cx="874440" cy="874440"/>
          </a:xfrm>
          <a:prstGeom prst="rect">
            <a:avLst/>
          </a:prstGeom>
          <a:ln w="0">
            <a:noFill/>
          </a:ln>
        </p:spPr>
      </p:pic>
      <p:sp>
        <p:nvSpPr>
          <p:cNvPr id="215" name="Google Shape;159;p6"/>
          <p:cNvSpPr/>
          <p:nvPr/>
        </p:nvSpPr>
        <p:spPr>
          <a:xfrm>
            <a:off x="1068480" y="2059560"/>
            <a:ext cx="11036880" cy="350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Arial"/>
              </a:rPr>
              <a:t>Problems in Retention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Arial"/>
              </a:rPr>
              <a:t>Interference: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Arial"/>
              </a:rPr>
              <a:t> New information conflicts with old.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Arial"/>
              </a:rPr>
              <a:t>Decay: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Arial"/>
              </a:rPr>
              <a:t> Memory weakens due to disuse.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Arial"/>
              </a:rPr>
              <a:t>Retrieval Failure: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Arial"/>
              </a:rPr>
              <a:t> Stored information cannot be accessed.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Arial"/>
              </a:rPr>
              <a:t>Lack of Attention/Focus: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Arial"/>
              </a:rPr>
              <a:t> Poor encoding of information.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Arial"/>
              </a:rPr>
              <a:t>Stress &amp; Overload: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Arial"/>
              </a:rPr>
              <a:t> Cognitive burden reduces retention.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28400" y="1051560"/>
            <a:ext cx="10153800" cy="102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000" spc="-1" strike="noStrike">
                <a:solidFill>
                  <a:srgbClr val="000000"/>
                </a:solidFill>
                <a:latin typeface="Times New Roman"/>
                <a:ea typeface="Georgia"/>
              </a:rPr>
              <a:t>Learning Activity 1 : THINK-PAIR SHARE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ftr" idx="2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757575"/>
                </a:solidFill>
                <a:latin typeface="Arial"/>
                <a:ea typeface="Arial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200" spc="-1" strike="noStrike">
                <a:solidFill>
                  <a:srgbClr val="757575"/>
                </a:solidFill>
                <a:latin typeface="Arial"/>
                <a:ea typeface="Arial"/>
              </a:rPr>
              <a:t>Galgotias University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sldNum" idx="2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757575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067D780-D0C6-4D74-9392-81B3C84CE70F}" type="slidenum">
              <a:rPr b="0" lang="en-IN" sz="1200" spc="-1" strike="noStrike">
                <a:solidFill>
                  <a:srgbClr val="757575"/>
                </a:solidFill>
                <a:latin typeface="Arial"/>
                <a:ea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219" name="Google Shape;177;p8" descr="A blue circle with text and words&#10;&#10;Description automatically generated"/>
          <p:cNvPicPr/>
          <p:nvPr/>
        </p:nvPicPr>
        <p:blipFill>
          <a:blip r:embed="rId1"/>
          <a:stretch/>
        </p:blipFill>
        <p:spPr>
          <a:xfrm>
            <a:off x="10758600" y="176760"/>
            <a:ext cx="874440" cy="874440"/>
          </a:xfrm>
          <a:prstGeom prst="rect">
            <a:avLst/>
          </a:prstGeom>
          <a:ln w="0">
            <a:noFill/>
          </a:ln>
        </p:spPr>
      </p:pic>
      <p:pic>
        <p:nvPicPr>
          <p:cNvPr id="220" name="Google Shape;178;p8" descr=""/>
          <p:cNvPicPr/>
          <p:nvPr/>
        </p:nvPicPr>
        <p:blipFill>
          <a:blip r:embed="rId2"/>
          <a:stretch/>
        </p:blipFill>
        <p:spPr>
          <a:xfrm>
            <a:off x="104760" y="114120"/>
            <a:ext cx="3795120" cy="739800"/>
          </a:xfrm>
          <a:prstGeom prst="rect">
            <a:avLst/>
          </a:prstGeom>
          <a:ln w="0">
            <a:noFill/>
          </a:ln>
        </p:spPr>
      </p:pic>
      <p:sp>
        <p:nvSpPr>
          <p:cNvPr id="221" name="Google Shape;179;p8"/>
          <p:cNvSpPr/>
          <p:nvPr/>
        </p:nvSpPr>
        <p:spPr>
          <a:xfrm>
            <a:off x="644760" y="2453040"/>
            <a:ext cx="10708560" cy="374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just">
              <a:lnSpc>
                <a:spcPct val="107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Activity 1: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Why We Forget (Think–Pair–Share)Time: 10 minutes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7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Instructions:Think–Pair–Share: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7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Think: Recall a situation when you forgot something important. Give them 1–2 minutes to think individually.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7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 marL="343080" indent="-343080" algn="just">
              <a:lnSpc>
                <a:spcPct val="107000"/>
              </a:lnSpc>
              <a:buClr>
                <a:srgbClr val="000000"/>
              </a:buClr>
              <a:buFont typeface="Noto Sans Symbols"/>
              <a:buChar char="∙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Pair: Discuss with your partner why it happened. (3–4 minutes)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7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 marL="343080" indent="-343080" algn="just">
              <a:lnSpc>
                <a:spcPct val="107000"/>
              </a:lnSpc>
              <a:buClr>
                <a:srgbClr val="000000"/>
              </a:buClr>
              <a:buFont typeface="Noto Sans Symbols"/>
              <a:buChar char="∙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Share: Present your examples with the class. (4–5 minutes)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757575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9A097B4-33A6-4B42-A70D-48D63E36C96A}" type="slidenum">
              <a:rPr b="0" lang="en-IN" sz="1200" spc="-1" strike="noStrike">
                <a:solidFill>
                  <a:srgbClr val="757575"/>
                </a:solidFill>
                <a:latin typeface="Arial"/>
                <a:ea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223" name="Picture 6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Application>LibreOffice/7.3.7.2$Linux_X86_64 LibreOffice_project/30$Build-2</Application>
  <AppVersion>15.0000</AppVersion>
  <Words>552</Words>
  <Paragraphs>89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2024-08-22T06:33:55Z</dcterms:created>
  <dc:creator>Deepak Gupta</dc:creator>
  <dc:description/>
  <dc:language>en-IN</dc:language>
  <cp:lastModifiedBy/>
  <dcterms:modified xsi:type="dcterms:W3CDTF">2025-08-25T11:44:01Z</dcterms:modified>
  <cp:revision>14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12</vt:i4>
  </property>
  <property fmtid="{D5CDD505-2E9C-101B-9397-08002B2CF9AE}" pid="3" name="PresentationFormat">
    <vt:lpwstr>Widescreen</vt:lpwstr>
  </property>
  <property fmtid="{D5CDD505-2E9C-101B-9397-08002B2CF9AE}" pid="4" name="Slides">
    <vt:i4>15</vt:i4>
  </property>
</Properties>
</file>