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10.xml"/>
  <Override ContentType="application/vnd.openxmlformats-officedocument.presentationml.comments+xml" PartName="/ppt/comments/comment17.xml"/>
  <Override ContentType="application/vnd.openxmlformats-officedocument.presentationml.comments+xml" PartName="/ppt/comments/comment8.xml"/>
  <Override ContentType="application/vnd.openxmlformats-officedocument.presentationml.comments+xml" PartName="/ppt/comments/comment6.xml"/>
  <Override ContentType="application/vnd.openxmlformats-officedocument.presentationml.comments+xml" PartName="/ppt/comments/comment19.xml"/>
  <Override ContentType="application/vnd.openxmlformats-officedocument.presentationml.comments+xml" PartName="/ppt/comments/comment20.xml"/>
  <Override ContentType="application/vnd.openxmlformats-officedocument.presentationml.comments+xml" PartName="/ppt/comments/comment3.xml"/>
  <Override ContentType="application/vnd.openxmlformats-officedocument.presentationml.comments+xml" PartName="/ppt/comments/comment15.xml"/>
  <Override ContentType="application/vnd.openxmlformats-officedocument.presentationml.comments+xml" PartName="/ppt/comments/comment13.xml"/>
  <Override ContentType="application/vnd.openxmlformats-officedocument.presentationml.comments+xml" PartName="/ppt/comments/comment16.xml"/>
  <Override ContentType="application/vnd.openxmlformats-officedocument.presentationml.comments+xml" PartName="/ppt/comments/comment11.xml"/>
  <Override ContentType="application/vnd.openxmlformats-officedocument.presentationml.comments+xml" PartName="/ppt/comments/comment2.xml"/>
  <Override ContentType="application/vnd.openxmlformats-officedocument.presentationml.comments+xml" PartName="/ppt/comments/comment5.xml"/>
  <Override ContentType="application/vnd.openxmlformats-officedocument.presentationml.comments+xml" PartName="/ppt/comments/comment7.xml"/>
  <Override ContentType="application/vnd.openxmlformats-officedocument.presentationml.comments+xml" PartName="/ppt/comments/comment4.xml"/>
  <Override ContentType="application/vnd.openxmlformats-officedocument.presentationml.comments+xml" PartName="/ppt/comments/comment9.xml"/>
  <Override ContentType="application/vnd.openxmlformats-officedocument.presentationml.comments+xml" PartName="/ppt/comments/comment18.xml"/>
  <Override ContentType="application/vnd.openxmlformats-officedocument.presentationml.comments+xml" PartName="/ppt/comments/comment12.xml"/>
  <Override ContentType="application/vnd.openxmlformats-officedocument.presentationml.comments+xml" PartName="/ppt/comments/comment14.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Play"/>
      <p:regular r:id="rId42"/>
      <p:bold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4" roundtripDataSignature="AMtx7mgqxFAr6FkEfQkXr0hU3dgw5XDDXg=="/>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2" name="amit sharma"/>
  <p:cmAuthor clrIdx="1" id="1" initials="" lastIdx="3" name="Anupam Kirtivardhan"/>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Play-regular.fntdata"/><Relationship Id="rId41" Type="http://schemas.openxmlformats.org/officeDocument/2006/relationships/slide" Target="slides/slide36.xml"/><Relationship Id="rId22" Type="http://schemas.openxmlformats.org/officeDocument/2006/relationships/slide" Target="slides/slide17.xml"/><Relationship Id="rId44" Type="http://customschemas.google.com/relationships/presentationmetadata" Target="metadata"/><Relationship Id="rId21" Type="http://schemas.openxmlformats.org/officeDocument/2006/relationships/slide" Target="slides/slide16.xml"/><Relationship Id="rId43" Type="http://schemas.openxmlformats.org/officeDocument/2006/relationships/font" Target="fonts/Play-bold.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7-09T16:37:08.223">
    <p:pos x="10" y="10"/>
    <p:text>The required greatest number
 = H.C.F. of 200 and 320 = 40.</p:text>
    <p:extLst>
      <p:ext uri="{C676402C-5697-4E1C-873F-D02D1690AC5C}">
        <p15:threadingInfo timeZoneBias="0"/>
      </p:ext>
      <p:ext uri="http://customooxmlschemas.google.com/">
        <go:slidesCustomData xmlns:go="http://customooxmlschemas.google.com/" commentPostId="AAABpgY4LH8"/>
      </p:ext>
    </p:extLst>
  </p:cm>
</p:cmLst>
</file>

<file path=ppt/comments/comment1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0" dt="2025-07-10T06:40:53.547">
    <p:pos x="845" y="1991"/>
    <p:text>First light blinks after 20s.
	Second light blinks after 24s.
	They blink together after LCM of 20 and 24s = 120s = 2min.
	Hence, the number of times they blink together in an hour = 30.</p:text>
    <p:extLst>
      <p:ext uri="{C676402C-5697-4E1C-873F-D02D1690AC5C}">
        <p15:threadingInfo timeZoneBias="0"/>
      </p:ext>
      <p:ext uri="http://customooxmlschemas.google.com/">
        <go:slidesCustomData xmlns:go="http://customooxmlschemas.google.com/" commentPostId="AAABpgY4LJM"/>
      </p:ext>
    </p:extLst>
  </p:cm>
</p:cmLst>
</file>

<file path=ppt/comments/comment1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1" dt="2025-07-09T17:05:03.776">
    <p:pos x="10" y="10"/>
    <p:text>1. (d)   Second number = HCF x  LCM / Firstnumber
= 1600.
 2. (a) L.C.M. of 12, 18, 36 and 45
   ⇒  L.C.M. = 5 × 3 × 3 × 2 × 2 = 180
   ⇒ Required answer = 180 – 4 = 176
   Note:  Here 12 – 8 = 18 – 14
      = 36 – 32 = 45 – 41 = 4</p:text>
    <p:extLst>
      <p:ext uri="{C676402C-5697-4E1C-873F-D02D1690AC5C}">
        <p15:threadingInfo timeZoneBias="0"/>
      </p:ext>
      <p:ext uri="http://customooxmlschemas.google.com/">
        <go:slidesCustomData xmlns:go="http://customooxmlschemas.google.com/" commentPostId="AAABpgY4LIE"/>
      </p:ext>
    </p:extLst>
  </p:cm>
</p:cmLst>
</file>

<file path=ppt/comments/comment1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2" dt="2025-07-09T17:09:16.311">
    <p:pos x="645" y="1503"/>
    <p:text>1. (d) Non-multiples of 8 are not the L.C.M.
2.  4620</p:text>
    <p:extLst>
      <p:ext uri="{C676402C-5697-4E1C-873F-D02D1690AC5C}">
        <p15:threadingInfo timeZoneBias="0"/>
      </p:ext>
      <p:ext uri="http://customooxmlschemas.google.com/">
        <go:slidesCustomData xmlns:go="http://customooxmlschemas.google.com/" commentPostId="AAABpgY4LIQ"/>
      </p:ext>
    </p:extLst>
  </p:cm>
  <p:cm authorId="1" idx="2" dt="2025-08-12T06:41:57.223">
    <p:pos x="6000" y="0"/>
    <p:text>needs correction in Q4
Answer is 1540</p:text>
    <p:extLst>
      <p:ext uri="{C676402C-5697-4E1C-873F-D02D1690AC5C}">
        <p15:threadingInfo timeZoneBias="0"/>
      </p:ext>
      <p:ext uri="http://customooxmlschemas.google.com/">
        <go:slidesCustomData xmlns:go="http://customooxmlschemas.google.com/" commentPostId="AAABpgzCTyc"/>
      </p:ext>
    </p:extLst>
  </p:cm>
</p:cmLst>
</file>

<file path=ppt/comments/comment1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3" dt="2025-07-09T17:22:59.529">
    <p:pos x="645" y="2711"/>
    <p:text>6.  (c) Since the H.C.F. is 7 therefore, possible numbers 
could be 21, 28, 35 and 42. L.C.M. of the numbers 
does not have the factor of 3. But 21 and 42 are the 
numbers which have 3 as a factor. So, 21 and 42 will 
not be the numbers. If 21 and 42 are not the numbers, 
then the numbers are 28 and 35.
  Sum of the numbers = 28 + 35 = 63.</p:text>
    <p:extLst>
      <p:ext uri="{C676402C-5697-4E1C-873F-D02D1690AC5C}">
        <p15:threadingInfo timeZoneBias="0"/>
      </p:ext>
      <p:ext uri="http://customooxmlschemas.google.com/">
        <go:slidesCustomData xmlns:go="http://customooxmlschemas.google.com/" commentPostId="AAABpgY4LJA"/>
      </p:ext>
    </p:extLst>
  </p:cm>
  <p:cm authorId="0" idx="14" dt="2025-07-09T17:22:59.529">
    <p:pos x="645" y="2711"/>
    <p:text>5. 364</p:text>
    <p:extLst>
      <p:ext uri="{C676402C-5697-4E1C-873F-D02D1690AC5C}">
        <p15:threadingInfo timeZoneBias="0">
          <p15:parentCm authorId="0" idx="13"/>
        </p15:threadingInfo>
      </p:ext>
      <p:ext uri="http://customooxmlschemas.google.com/">
        <go:slidesCustomData xmlns:go="http://customooxmlschemas.google.com/" commentPostId="AAABpgY4LJE"/>
      </p:ext>
    </p:extLst>
  </p:cm>
</p:cmLst>
</file>

<file path=ppt/comments/comment1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5" dt="2025-07-09T17:26:04.802">
    <p:pos x="2360" y="3619"/>
    <p:text>(a) Time taken by each ring in one revolution are 60/ 60 s, 
60/ 36 s and 60/ 24 s respectively.
   Requiring time = L.C.M. of 1, 5/3, 5/2 = 5 s
 13. (b)   43k + 43l = 430
    ⇒ 43(k + l) = 430
    ⇒ k + l = 10
   But k, l must be co-primes.
   So   (k, l) = (1, 9) and (3, 7)</p:text>
    <p:extLst>
      <p:ext uri="{C676402C-5697-4E1C-873F-D02D1690AC5C}">
        <p15:threadingInfo timeZoneBias="0"/>
      </p:ext>
      <p:ext uri="http://customooxmlschemas.google.com/">
        <go:slidesCustomData xmlns:go="http://customooxmlschemas.google.com/" commentPostId="AAABpgY4LJI"/>
      </p:ext>
    </p:extLst>
  </p:cm>
</p:cmLst>
</file>

<file path=ppt/comments/comment1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6" dt="2025-07-09T17:32:50.007">
    <p:pos x="1384" y="2705"/>
    <p:text>9.  (b)   56 = 1 × 56
   ⇒ H.C.F. is 1, hence number of tiles = 56
    2 × 28 ⇒ H.C.F. is 2, hence number of tiles
      = 1 + 14 = 15
    4 × 14 ⇒ H.C.F. is 2, therefore number of tiles
      = 2 + 7 = 9
    7 × 8 ⇒ H.C.F. is 1, therefore number of tiles
      = 7 + 8 = 15
   Hence, the minimum number of tiles can be 9 and 
the dimension of a tile is 2 m each side. Thus, (b) is 
correct option
10. Let the two numbers be x and (100 – x)
     L.C.M. × H.C.F. = Product of the numbers
     495 × 5 = x(100 – x)
   or,  x2 – 100x + 2475 = 0
   or,  x2 – 55x – 45x + 2475 = 0
   or,  (x – 55)(x – 45) = 0
   or   x = 45 or x = 55
   Thus, the numbers are 45 and 55.
   When x = 55, we get 100 – x = 45 and vice versa.
   Hence, their difference = 55 – 45 = 10.</p:text>
    <p:extLst>
      <p:ext uri="{C676402C-5697-4E1C-873F-D02D1690AC5C}">
        <p15:threadingInfo timeZoneBias="0"/>
      </p:ext>
      <p:ext uri="http://customooxmlschemas.google.com/">
        <go:slidesCustomData xmlns:go="http://customooxmlschemas.google.com/" commentPostId="AAABpgY4LIw"/>
      </p:ext>
    </p:extLst>
  </p:cm>
</p:cmLst>
</file>

<file path=ppt/comments/comment1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7" dt="2025-07-09T17:41:43.448">
    <p:pos x="701" y="1997"/>
    <p:text/>
    <p:extLst>
      <p:ext uri="{C676402C-5697-4E1C-873F-D02D1690AC5C}">
        <p15:threadingInfo timeZoneBias="0"/>
      </p:ext>
      <p:ext uri="http://customooxmlschemas.google.com/">
        <go:slidesCustomData xmlns:go="http://customooxmlschemas.google.com/" commentPostId="AAABpgY4LIk"/>
      </p:ext>
    </p:extLst>
  </p:cm>
  <p:cm authorId="0" idx="18" dt="2025-07-09T17:41:43.448">
    <p:pos x="701" y="1997"/>
    <p:text>11.  Prime factors of  35 = 5 × 7
     85 = 5 × 17
     L.C.M. = 7735 = 5 × 7 × 17 × 13
   Since  H.C.F. = 5, Let k = 5a
   \  35 × 85 × 5a = 5 × 7 × 17 × 13
   ⇒  a = 13
   \ least possible value of k = 5 × 13 = 65
12. Let the numbers be x and y
   \  xy = 84 × 21
 Now, putting the value of y in the above equa tion, we 
have
   x ×  4x = 84 × 21
   \ x = 21 and y = 21 × 4 = 84
   Hence, the larger number = 84</p:text>
    <p:extLst>
      <p:ext uri="{C676402C-5697-4E1C-873F-D02D1690AC5C}">
        <p15:threadingInfo timeZoneBias="0">
          <p15:parentCm authorId="0" idx="17"/>
        </p15:threadingInfo>
      </p:ext>
      <p:ext uri="http://customooxmlschemas.google.com/">
        <go:slidesCustomData xmlns:go="http://customooxmlschemas.google.com/" commentPostId="AAABpgY4LIo"/>
      </p:ext>
    </p:extLst>
  </p:cm>
</p:cmLst>
</file>

<file path=ppt/comments/comment1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9" dt="2025-07-10T06:11:13.416">
    <p:pos x="10" y="10"/>
    <p:text>13. (b) If we look at the numbers 100 &lt; N ≤ 105, we see only 
101 and 103 do not have their factors in N (because 
these are primes). So, obviously the new L.C.M. will 
be 101 × 103 × N.
 14. . (a)	Let	us	first	calculate	L.C.M.	of	48,	72,	108
L.C.M. of 48 s, 72 s, 108 s
   = 2 × 2 × 2 × 3 ×3 × 2 × 3 = 432 s
   Thus, the second time the three lights will change 
after 432 s = 7 min 12 s
   Hence, next time the three lights will change 
simultaneously at
   8:20:00 + 0:7:12 = 8:27:12 hrs</p:text>
    <p:extLst>
      <p:ext uri="{C676402C-5697-4E1C-873F-D02D1690AC5C}">
        <p15:threadingInfo timeZoneBias="0"/>
      </p:ext>
      <p:ext uri="http://customooxmlschemas.google.com/">
        <go:slidesCustomData xmlns:go="http://customooxmlschemas.google.com/" commentPostId="AAABpgY4LIM"/>
      </p:ext>
    </p:extLst>
  </p:cm>
</p:cmLst>
</file>

<file path=ppt/comments/comment1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0" dt="2025-07-10T06:15:48.601">
    <p:pos x="3819" y="3668"/>
    <p:text>15. 15
16. 17</p:text>
    <p:extLst>
      <p:ext uri="{C676402C-5697-4E1C-873F-D02D1690AC5C}">
        <p15:threadingInfo timeZoneBias="0"/>
      </p:ext>
      <p:ext uri="http://customooxmlschemas.google.com/">
        <go:slidesCustomData xmlns:go="http://customooxmlschemas.google.com/" commentPostId="AAABpgY4LIU"/>
      </p:ext>
    </p:extLst>
  </p:cm>
</p:cmLst>
</file>

<file path=ppt/comments/comment1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1" dt="2025-07-10T06:19:24.650">
    <p:pos x="1064" y="870"/>
    <p:text>17. (d) Every time the difference between divisor and 
remainder is 1. So, the number is of the form L.C.M. 
(10, 9, 8, 7, 6, 5, 4, 3, 2) K – 1
      = 2520 K – 1
   when K = 1,
     2520 – 1 = 2519
18. (b) For minimum number of cartoons, there should be 
maximum number of chocolates in a cartoon that is 
H.C.F. of 96, 240 and 336, which is 48.</p:text>
    <p:extLst>
      <p:ext uri="{C676402C-5697-4E1C-873F-D02D1690AC5C}">
        <p15:threadingInfo timeZoneBias="0"/>
      </p:ext>
      <p:ext uri="http://customooxmlschemas.google.com/">
        <go:slidesCustomData xmlns:go="http://customooxmlschemas.google.com/" commentPostId="AAABpgY4LIc"/>
      </p:ext>
    </p:extLst>
  </p:cm>
  <p:cm authorId="1" idx="3" dt="2025-08-12T07:32:05.206">
    <p:pos x="6000" y="0"/>
    <p:text>Q18 needs correction.
The number of cartons required will be (96 +240+336)/48 = 14</p:text>
    <p:extLst>
      <p:ext uri="{C676402C-5697-4E1C-873F-D02D1690AC5C}">
        <p15:threadingInfo timeZoneBias="0"/>
      </p:ext>
      <p:ext uri="http://customooxmlschemas.google.com/">
        <go:slidesCustomData xmlns:go="http://customooxmlschemas.google.com/" commentPostId="AAABpgzCTys"/>
      </p:ext>
    </p:extLs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7-09T16:35:42.183">
    <p:pos x="2362" y="3573"/>
    <p:text>The required greatest number
 = H.C.F. of (148 – 4), (246 – 6) and (623 – 11),
 i.e., H.C.F. of 144, 240 and 612 = 12.</p:text>
    <p:extLst>
      <p:ext uri="{C676402C-5697-4E1C-873F-D02D1690AC5C}">
        <p15:threadingInfo timeZoneBias="0"/>
      </p:ext>
      <p:ext uri="http://customooxmlschemas.google.com/">
        <go:slidesCustomData xmlns:go="http://customooxmlschemas.google.com/" commentPostId="AAABpgY4LI4"/>
      </p:ext>
    </p:extLst>
  </p:cm>
</p:cmLst>
</file>

<file path=ppt/comments/comment20.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2" dt="2025-07-10T06:23:05.731">
    <p:pos x="645" y="3168"/>
    <p:text>19. (a) L.C.M. of 16, 20, 25, 45 = 3600
   1st number = 3600 × 1 + 3 = 3603 which is not 
divisible by 21.
   2nd number = 3600 × 2 + 3 = 7203 which is divisible 
by 21.
20. 2 × 2 × 2 × 3 × 3 × 4 = 288 s</p:text>
    <p:extLst>
      <p:ext uri="{C676402C-5697-4E1C-873F-D02D1690AC5C}">
        <p15:threadingInfo timeZoneBias="0"/>
      </p:ext>
      <p:ext uri="http://customooxmlschemas.google.com/">
        <go:slidesCustomData xmlns:go="http://customooxmlschemas.google.com/" commentPostId="AAABpgY4LIA"/>
      </p:ext>
    </p:extLs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3" dt="2025-07-09T16:39:14.224">
    <p:pos x="1346" y="2147"/>
    <p:text>The required smallest number
  = L.C.M. of 36, 45, 63 and 80
  = 5040.</p:text>
    <p:extLst>
      <p:ext uri="{C676402C-5697-4E1C-873F-D02D1690AC5C}">
        <p15:threadingInfo timeZoneBias="0"/>
      </p:ext>
      <p:ext uri="http://customooxmlschemas.google.com/">
        <go:slidesCustomData xmlns:go="http://customooxmlschemas.google.com/" commentPostId="AAABpgY4LIg"/>
      </p:ext>
    </p:extLst>
  </p:cm>
</p:cmLst>
</file>

<file path=ppt/comments/comment4.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4" dt="2025-07-09T16:42:08.134">
    <p:pos x="10" y="10"/>
    <p:text>Since (36 – 25) = (48 – 37) = (64 – 53) = 11,
 therefore, the required smallest number
  = (L.C.M. of 36, 48 and 64) – 11
  = 576 – 11 = 565.</p:text>
    <p:extLst>
      <p:ext uri="{C676402C-5697-4E1C-873F-D02D1690AC5C}">
        <p15:threadingInfo timeZoneBias="0"/>
      </p:ext>
      <p:ext uri="http://customooxmlschemas.google.com/">
        <go:slidesCustomData xmlns:go="http://customooxmlschemas.google.com/" commentPostId="AAABpgY4LI0"/>
      </p:ext>
    </p:extLst>
  </p:cm>
</p:cmLst>
</file>

<file path=ppt/comments/comment5.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5" dt="2025-07-09T16:43:29.940">
    <p:pos x="10" y="10"/>
    <p:text>The required smallest number
  = (L.C.M. of 12, 16 and 18) + 5
  = 144 + 5 = 149.</p:text>
    <p:extLst>
      <p:ext uri="{C676402C-5697-4E1C-873F-D02D1690AC5C}">
        <p15:threadingInfo timeZoneBias="0"/>
      </p:ext>
      <p:ext uri="http://customooxmlschemas.google.com/">
        <go:slidesCustomData xmlns:go="http://customooxmlschemas.google.com/" commentPostId="AAABpgY4LJQ"/>
      </p:ext>
    </p:extLst>
  </p:cm>
</p:cmLst>
</file>

<file path=ppt/comments/comment6.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6" dt="2025-07-09T16:45:59.045">
    <p:pos x="10" y="10"/>
    <p:text>1. The required greatest number
  = H.C.F. of (772 – 5) and (2778 – 5)
  = H.C.F. of 767 and 2773
  = 59.
 2. The required greatest number
  = H.C.F. of |(x – y)|, |(y – z)| and |(z – x)|
  = H.C.F. of |(152 – 277)|, |(277 – 427)|
     and   |(427 – 152)|
  = H.C.F. of 125, 275 and 150
  = 25.</p:text>
    <p:extLst>
      <p:ext uri="{C676402C-5697-4E1C-873F-D02D1690AC5C}">
        <p15:threadingInfo timeZoneBias="0"/>
      </p:ext>
      <p:ext uri="http://customooxmlschemas.google.com/">
        <go:slidesCustomData xmlns:go="http://customooxmlschemas.google.com/" commentPostId="AAABpgY4LI8"/>
      </p:ext>
    </p:extLst>
  </p:cm>
</p:cmLst>
</file>

<file path=ppt/comments/comment7.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7" dt="2025-07-09T16:52:24.837">
    <p:pos x="3569" y="2630"/>
    <p:text>1. L.C.M. of 12, 18, 21 and 28 = 252.
 252 ) 9999 ( 39
          9828
           171
  The required number = (9999 – 171) + 3 = 9931.
2.  L.C.M. of 12, 15, 20 and 35 = 420.
 420 ) 9999 ( 23
         9660
          339
  The required number = 9999 – 339 = 9663.</p:text>
    <p:extLst>
      <p:ext uri="{C676402C-5697-4E1C-873F-D02D1690AC5C}">
        <p15:threadingInfo timeZoneBias="0"/>
      </p:ext>
      <p:ext uri="http://customooxmlschemas.google.com/">
        <go:slidesCustomData xmlns:go="http://customooxmlschemas.google.com/" commentPostId="AAABpgY4LIs"/>
      </p:ext>
    </p:extLst>
  </p:cm>
</p:cmLst>
</file>

<file path=ppt/comments/comment8.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8" dt="2025-07-09T16:56:48.782">
    <p:pos x="1371" y="1860"/>
    <p:text>L.C.M. of 4, 6, 8 and 10 = 120.
120 ) 1000 ( 8
         960
          40
 The required number = 1000 + (120 – 40) = 1080.
L.C.M. of 12, 18, 21 and 28 = 252.
 252 ) 1000 ( 3
          756
          244
 The required number
 = 1000 + (252 – 244) + 3
  </p:text>
    <p:extLst>
      <p:ext uri="{C676402C-5697-4E1C-873F-D02D1690AC5C}">
        <p15:threadingInfo timeZoneBias="0"/>
      </p:ext>
      <p:ext uri="http://customooxmlschemas.google.com/">
        <go:slidesCustomData xmlns:go="http://customooxmlschemas.google.com/" commentPostId="AAABpgY4LII"/>
      </p:ext>
    </p:extLst>
  </p:cm>
</p:cmLst>
</file>

<file path=ppt/comments/comment9.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9" dt="2025-08-12T06:31:38.819">
    <p:pos x="1327" y="1296"/>
    <p:text>L. C.M of all these numbers is (22x 31x 51) so to make it cube we have to increase powers of 2 by 1, 3 by 2, 5 by 2.
	So that the new product becomes (23 33 53) This is the least cube.
	N = 8 x 27 x 125
	N = 27000</p:text>
    <p:extLst>
      <p:ext uri="{C676402C-5697-4E1C-873F-D02D1690AC5C}">
        <p15:threadingInfo timeZoneBias="0"/>
      </p:ext>
      <p:ext uri="http://customooxmlschemas.google.com/">
        <go:slidesCustomData xmlns:go="http://customooxmlschemas.google.com/" commentPostId="AAABpgY4LIY"/>
      </p:ext>
    </p:extLst>
  </p:cm>
  <p:cm authorId="1" idx="1" dt="2025-08-12T06:31:38.819">
    <p:pos x="1327" y="1296"/>
    <p:text>The LCM should be multiplied by  2^1 * 3^2 * 5^2 to get least perfect cube number 27000</p:text>
    <p:extLst>
      <p:ext uri="{C676402C-5697-4E1C-873F-D02D1690AC5C}">
        <p15:threadingInfo timeZoneBias="0">
          <p15:parentCm authorId="0" idx="9"/>
        </p15:threadingInfo>
      </p:ext>
      <p:ext uri="http://customooxmlschemas.google.com/">
        <go:slidesCustomData xmlns:go="http://customooxmlschemas.google.com/" commentPostId="AAABpgzCTy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AutoNum type="arabicPeriod"/>
            </a:pPr>
            <a:r>
              <a:rPr lang="en-US"/>
              <a:t>HCF = 1/80  LCM = 15 </a:t>
            </a:r>
            <a:endParaRPr/>
          </a:p>
        </p:txBody>
      </p:sp>
      <p:sp>
        <p:nvSpPr>
          <p:cNvPr id="187" name="Google Shape;18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 252</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 1: 1080      2. 1011</a:t>
            </a:r>
            <a:endParaRPr/>
          </a:p>
          <a:p>
            <a:pPr indent="0" lvl="0" marL="0" rtl="0" algn="l">
              <a:spcBef>
                <a:spcPts val="0"/>
              </a:spcBef>
              <a:spcAft>
                <a:spcPts val="0"/>
              </a:spcAft>
              <a:buNone/>
            </a:pPr>
            <a:r>
              <a:rPr lang="en-US"/>
              <a:t> </a:t>
            </a:r>
            <a:endParaRPr/>
          </a:p>
        </p:txBody>
      </p:sp>
      <p:sp>
        <p:nvSpPr>
          <p:cNvPr id="278" name="Google Shape;278;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3" name="Google Shape;33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Answer: 9 (</a:t>
            </a:r>
            <a:r>
              <a:rPr lang="en-US">
                <a:extLst>
                  <a:ext uri="http://customooxmlschemas.google.com/">
                    <go:slidesCustomData xmlns:go="http://customooxmlschemas.google.com/" textRoundtripDataId="0"/>
                  </a:ext>
                </a:extLst>
              </a:rPr>
              <a:t>b</a:t>
            </a:r>
            <a:r>
              <a:rPr lang="en-US"/>
              <a:t>)</a:t>
            </a:r>
            <a:endParaRPr/>
          </a:p>
        </p:txBody>
      </p:sp>
      <p:sp>
        <p:nvSpPr>
          <p:cNvPr id="342" name="Google Shape;34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7" name="Google Shape;387;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6" name="Google Shape;396;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3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1" name="Google Shape;42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317500" lvl="0" marL="457200" rtl="0" algn="l">
              <a:spcBef>
                <a:spcPts val="0"/>
              </a:spcBef>
              <a:spcAft>
                <a:spcPts val="0"/>
              </a:spcAft>
              <a:buClr>
                <a:schemeClr val="dk1"/>
              </a:buClr>
              <a:buSzPts val="1400"/>
              <a:buAutoNum type="arabicPeriod"/>
            </a:pPr>
            <a:r>
              <a:rPr lang="en-US"/>
              <a:t>HCF = 0.1  LCM = 4       2. HCF = 0.21  LCM = 6.3 </a:t>
            </a:r>
            <a:endParaRPr/>
          </a:p>
        </p:txBody>
      </p:sp>
      <p:sp>
        <p:nvSpPr>
          <p:cNvPr id="168" name="Google Shape;16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4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5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5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9"/>
          <p:cNvSpPr/>
          <p:nvPr>
            <p:ph idx="2" type="pic"/>
          </p:nvPr>
        </p:nvSpPr>
        <p:spPr>
          <a:xfrm>
            <a:off x="5183188" y="987425"/>
            <a:ext cx="6172200" cy="4873625"/>
          </a:xfrm>
          <a:prstGeom prst="rect">
            <a:avLst/>
          </a:prstGeom>
          <a:noFill/>
          <a:ln>
            <a:noFill/>
          </a:ln>
        </p:spPr>
      </p:sp>
      <p:sp>
        <p:nvSpPr>
          <p:cNvPr id="68" name="Google Shape;68;p4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jpg"/><Relationship Id="rId4" Type="http://schemas.openxmlformats.org/officeDocument/2006/relationships/image" Target="../media/image3.jpg"/><Relationship Id="rId5"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jpg"/><Relationship Id="rId4"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comments" Target="../comments/comment1.xml"/><Relationship Id="rId4" Type="http://schemas.openxmlformats.org/officeDocument/2006/relationships/image" Target="../media/image4.jpg"/><Relationship Id="rId5"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comments" Target="../comments/comment2.xml"/><Relationship Id="rId4" Type="http://schemas.openxmlformats.org/officeDocument/2006/relationships/image" Target="../media/image4.jpg"/><Relationship Id="rId5"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comments" Target="../comments/comment3.xml"/><Relationship Id="rId4" Type="http://schemas.openxmlformats.org/officeDocument/2006/relationships/image" Target="../media/image4.jpg"/><Relationship Id="rId5"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comments" Target="../comments/comment4.xml"/><Relationship Id="rId4" Type="http://schemas.openxmlformats.org/officeDocument/2006/relationships/image" Target="../media/image4.jpg"/><Relationship Id="rId5"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comments" Target="../comments/comment5.xml"/><Relationship Id="rId4" Type="http://schemas.openxmlformats.org/officeDocument/2006/relationships/image" Target="../media/image4.jpg"/><Relationship Id="rId5"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jp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comments" Target="../comments/comment6.xml"/><Relationship Id="rId4" Type="http://schemas.openxmlformats.org/officeDocument/2006/relationships/image" Target="../media/image4.jpg"/><Relationship Id="rId5"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comments" Target="../comments/comment7.xml"/><Relationship Id="rId4" Type="http://schemas.openxmlformats.org/officeDocument/2006/relationships/image" Target="../media/image4.jpg"/><Relationship Id="rId5" Type="http://schemas.openxmlformats.org/officeDocument/2006/relationships/image" Target="../media/image3.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comments" Target="../comments/comment8.xml"/><Relationship Id="rId4" Type="http://schemas.openxmlformats.org/officeDocument/2006/relationships/image" Target="../media/image4.jpg"/><Relationship Id="rId5" Type="http://schemas.openxmlformats.org/officeDocument/2006/relationships/image" Target="../media/image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comments" Target="../comments/comment9.xml"/><Relationship Id="rId4" Type="http://schemas.openxmlformats.org/officeDocument/2006/relationships/image" Target="../media/image4.jpg"/><Relationship Id="rId5"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comments" Target="../comments/comment10.xml"/><Relationship Id="rId4" Type="http://schemas.openxmlformats.org/officeDocument/2006/relationships/image" Target="../media/image4.jpg"/><Relationship Id="rId5" Type="http://schemas.openxmlformats.org/officeDocument/2006/relationships/image" Target="../media/image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comments" Target="../comments/comment11.xml"/><Relationship Id="rId4" Type="http://schemas.openxmlformats.org/officeDocument/2006/relationships/image" Target="../media/image4.jpg"/><Relationship Id="rId5" Type="http://schemas.openxmlformats.org/officeDocument/2006/relationships/image" Target="../media/image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comments" Target="../comments/comment12.xml"/><Relationship Id="rId4" Type="http://schemas.openxmlformats.org/officeDocument/2006/relationships/image" Target="../media/image4.jpg"/><Relationship Id="rId5" Type="http://schemas.openxmlformats.org/officeDocument/2006/relationships/image" Target="../media/image3.jpg"/><Relationship Id="rId6"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comments" Target="../comments/comment13.xml"/><Relationship Id="rId4" Type="http://schemas.openxmlformats.org/officeDocument/2006/relationships/image" Target="../media/image4.jpg"/><Relationship Id="rId5" Type="http://schemas.openxmlformats.org/officeDocument/2006/relationships/image" Target="../media/image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comments" Target="../comments/comment14.xml"/><Relationship Id="rId4" Type="http://schemas.openxmlformats.org/officeDocument/2006/relationships/image" Target="../media/image4.jpg"/><Relationship Id="rId5" Type="http://schemas.openxmlformats.org/officeDocument/2006/relationships/image" Target="../media/image3.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comments" Target="../comments/comment15.xml"/><Relationship Id="rId4" Type="http://schemas.openxmlformats.org/officeDocument/2006/relationships/image" Target="../media/image4.jpg"/><Relationship Id="rId5"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comments" Target="../comments/comment16.xml"/><Relationship Id="rId4" Type="http://schemas.openxmlformats.org/officeDocument/2006/relationships/image" Target="../media/image4.jp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comments" Target="../comments/comment17.xml"/><Relationship Id="rId4" Type="http://schemas.openxmlformats.org/officeDocument/2006/relationships/image" Target="../media/image4.jpg"/><Relationship Id="rId5" Type="http://schemas.openxmlformats.org/officeDocument/2006/relationships/image" Target="../media/image3.jp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comments" Target="../comments/comment18.xml"/><Relationship Id="rId4" Type="http://schemas.openxmlformats.org/officeDocument/2006/relationships/image" Target="../media/image4.jpg"/><Relationship Id="rId5" Type="http://schemas.openxmlformats.org/officeDocument/2006/relationships/image" Target="../media/image3.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comments" Target="../comments/comment19.xml"/><Relationship Id="rId4" Type="http://schemas.openxmlformats.org/officeDocument/2006/relationships/image" Target="../media/image4.jpg"/><Relationship Id="rId5" Type="http://schemas.openxmlformats.org/officeDocument/2006/relationships/image" Target="../media/image3.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comments" Target="../comments/comment20.xml"/><Relationship Id="rId4" Type="http://schemas.openxmlformats.org/officeDocument/2006/relationships/image" Target="../media/image4.jpg"/><Relationship Id="rId5" Type="http://schemas.openxmlformats.org/officeDocument/2006/relationships/image" Target="../media/image3.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jpg"/><Relationship Id="rId4" Type="http://schemas.openxmlformats.org/officeDocument/2006/relationships/image" Target="../media/image3.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jpg"/><Relationship Id="rId4" Type="http://schemas.openxmlformats.org/officeDocument/2006/relationships/image" Target="../media/image3.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jp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jpg"/><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jpg"/><Relationship Id="rId4"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jpg"/><Relationship Id="rId4"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4.jpg"/><Relationship Id="rId5"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jpg"/><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jpg"/><Relationship Id="rId4" Type="http://schemas.openxmlformats.org/officeDocument/2006/relationships/image" Target="../media/image3.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txBox="1"/>
          <p:nvPr>
            <p:ph type="ctrTitle"/>
          </p:nvPr>
        </p:nvSpPr>
        <p:spPr>
          <a:xfrm>
            <a:off x="1615984" y="1404408"/>
            <a:ext cx="8366216" cy="466436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eorgia"/>
              <a:buNone/>
            </a:pPr>
            <a:r>
              <a:rPr b="1" lang="en-US" sz="6600">
                <a:latin typeface="Georgia"/>
                <a:ea typeface="Georgia"/>
                <a:cs typeface="Georgia"/>
                <a:sym typeface="Georgia"/>
              </a:rPr>
              <a:t>LCM and HCF</a:t>
            </a:r>
            <a:br>
              <a:rPr b="1" lang="en-US" sz="6600">
                <a:latin typeface="Georgia"/>
                <a:ea typeface="Georgia"/>
                <a:cs typeface="Georgia"/>
                <a:sym typeface="Georgia"/>
              </a:rPr>
            </a:br>
            <a:br>
              <a:rPr b="1" lang="en-US" sz="4800">
                <a:latin typeface="Georgia"/>
                <a:ea typeface="Georgia"/>
                <a:cs typeface="Georgia"/>
                <a:sym typeface="Georgia"/>
              </a:rPr>
            </a:br>
            <a:r>
              <a:rPr b="1" lang="en-US" sz="1800">
                <a:latin typeface="Georgia"/>
                <a:ea typeface="Georgia"/>
                <a:cs typeface="Georgia"/>
                <a:sym typeface="Georgia"/>
              </a:rPr>
              <a:t>Session No.: </a:t>
            </a:r>
            <a:br>
              <a:rPr b="1" lang="en-US" sz="1800">
                <a:latin typeface="Georgia"/>
                <a:ea typeface="Georgia"/>
                <a:cs typeface="Georgia"/>
                <a:sym typeface="Georgia"/>
              </a:rPr>
            </a:br>
            <a:r>
              <a:rPr b="1" lang="en-US" sz="1800">
                <a:latin typeface="Georgia"/>
                <a:ea typeface="Georgia"/>
                <a:cs typeface="Georgia"/>
                <a:sym typeface="Georgia"/>
              </a:rPr>
              <a:t>Course Name: </a:t>
            </a:r>
            <a:br>
              <a:rPr b="1" lang="en-US" sz="1800">
                <a:latin typeface="Georgia"/>
                <a:ea typeface="Georgia"/>
                <a:cs typeface="Georgia"/>
                <a:sym typeface="Georgia"/>
              </a:rPr>
            </a:br>
            <a:r>
              <a:rPr b="1" lang="en-US" sz="1800">
                <a:latin typeface="Georgia"/>
                <a:ea typeface="Georgia"/>
                <a:cs typeface="Georgia"/>
                <a:sym typeface="Georgia"/>
              </a:rPr>
              <a:t>Course Code: O1UA422L</a:t>
            </a:r>
            <a:br>
              <a:rPr b="1" lang="en-US" sz="1800">
                <a:latin typeface="Georgia"/>
                <a:ea typeface="Georgia"/>
                <a:cs typeface="Georgia"/>
                <a:sym typeface="Georgia"/>
              </a:rPr>
            </a:br>
            <a:r>
              <a:rPr b="1" lang="en-US" sz="1800">
                <a:latin typeface="Georgia"/>
                <a:ea typeface="Georgia"/>
                <a:cs typeface="Georgia"/>
                <a:sym typeface="Georgia"/>
              </a:rPr>
              <a:t>Instructor Name:</a:t>
            </a:r>
            <a:br>
              <a:rPr b="1" lang="en-US" sz="1800">
                <a:latin typeface="Georgia"/>
                <a:ea typeface="Georgia"/>
                <a:cs typeface="Georgia"/>
                <a:sym typeface="Georgia"/>
              </a:rPr>
            </a:br>
            <a:r>
              <a:rPr b="1" lang="en-US" sz="1800">
                <a:latin typeface="Georgia"/>
                <a:ea typeface="Georgia"/>
                <a:cs typeface="Georgia"/>
                <a:sym typeface="Georgia"/>
              </a:rPr>
              <a:t>Duration: 50 Mins</a:t>
            </a:r>
            <a:br>
              <a:rPr b="1" lang="en-US" sz="1800">
                <a:latin typeface="Georgia"/>
                <a:ea typeface="Georgia"/>
                <a:cs typeface="Georgia"/>
                <a:sym typeface="Georgia"/>
              </a:rPr>
            </a:br>
            <a:r>
              <a:rPr b="1" lang="en-US" sz="1800">
                <a:latin typeface="Georgia"/>
                <a:ea typeface="Georgia"/>
                <a:cs typeface="Georgia"/>
                <a:sym typeface="Georgia"/>
              </a:rPr>
              <a:t>Date of Conduction of Class: </a:t>
            </a:r>
            <a:br>
              <a:rPr b="1" lang="en-US" sz="1800">
                <a:latin typeface="Georgia"/>
                <a:ea typeface="Georgia"/>
                <a:cs typeface="Georgia"/>
                <a:sym typeface="Georgia"/>
              </a:rPr>
            </a:br>
            <a:br>
              <a:rPr b="1" lang="en-US" sz="1800">
                <a:latin typeface="Georgia"/>
                <a:ea typeface="Georgia"/>
                <a:cs typeface="Georgia"/>
                <a:sym typeface="Georgia"/>
              </a:rPr>
            </a:br>
            <a:endParaRPr b="1" sz="4800">
              <a:latin typeface="Georgia"/>
              <a:ea typeface="Georgia"/>
              <a:cs typeface="Georgia"/>
              <a:sym typeface="Georgia"/>
            </a:endParaRPr>
          </a:p>
        </p:txBody>
      </p:sp>
      <p:sp>
        <p:nvSpPr>
          <p:cNvPr id="89" name="Google Shape;8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90" name="Google Shape;9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91" name="Google Shape;91;p1"/>
          <p:cNvPicPr preferRelativeResize="0"/>
          <p:nvPr/>
        </p:nvPicPr>
        <p:blipFill rotWithShape="1">
          <a:blip r:embed="rId3">
            <a:alphaModFix/>
          </a:blip>
          <a:srcRect b="0" l="0" r="0" t="0"/>
          <a:stretch/>
        </p:blipFill>
        <p:spPr>
          <a:xfrm>
            <a:off x="10758565" y="176753"/>
            <a:ext cx="1190469" cy="1190469"/>
          </a:xfrm>
          <a:prstGeom prst="rect">
            <a:avLst/>
          </a:prstGeom>
          <a:noFill/>
          <a:ln>
            <a:noFill/>
          </a:ln>
        </p:spPr>
      </p:pic>
      <p:pic>
        <p:nvPicPr>
          <p:cNvPr id="92" name="Google Shape;92;p1"/>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0"/>
          <p:cNvSpPr txBox="1"/>
          <p:nvPr>
            <p:ph type="title"/>
          </p:nvPr>
        </p:nvSpPr>
        <p:spPr>
          <a:xfrm>
            <a:off x="838200" y="1145405"/>
            <a:ext cx="10515600" cy="596309"/>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b="1" lang="en-US"/>
              <a:t>HCF and LCM of fractions</a:t>
            </a:r>
            <a:endParaRPr b="1"/>
          </a:p>
        </p:txBody>
      </p:sp>
      <p:sp>
        <p:nvSpPr>
          <p:cNvPr id="180" name="Google Shape;18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181" name="Google Shape;18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82" name="Google Shape;182;p10"/>
          <p:cNvPicPr preferRelativeResize="0"/>
          <p:nvPr/>
        </p:nvPicPr>
        <p:blipFill rotWithShape="1">
          <a:blip r:embed="rId3">
            <a:alphaModFix/>
          </a:blip>
          <a:srcRect b="0" l="0" r="0" t="0"/>
          <a:stretch/>
        </p:blipFill>
        <p:spPr>
          <a:xfrm>
            <a:off x="10758566" y="191744"/>
            <a:ext cx="874732" cy="874732"/>
          </a:xfrm>
          <a:prstGeom prst="rect">
            <a:avLst/>
          </a:prstGeom>
          <a:noFill/>
          <a:ln>
            <a:noFill/>
          </a:ln>
        </p:spPr>
      </p:pic>
      <p:pic>
        <p:nvPicPr>
          <p:cNvPr id="183" name="Google Shape;183;p10"/>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pic>
        <p:nvPicPr>
          <p:cNvPr id="184" name="Google Shape;184;p10"/>
          <p:cNvPicPr preferRelativeResize="0"/>
          <p:nvPr>
            <p:ph idx="1" type="body"/>
          </p:nvPr>
        </p:nvPicPr>
        <p:blipFill rotWithShape="1">
          <a:blip r:embed="rId5">
            <a:alphaModFix/>
          </a:blip>
          <a:srcRect b="0" l="0" r="0" t="0"/>
          <a:stretch/>
        </p:blipFill>
        <p:spPr>
          <a:xfrm>
            <a:off x="662087" y="2002055"/>
            <a:ext cx="9778681" cy="27163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838200" y="748189"/>
            <a:ext cx="10515600" cy="662696"/>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latin typeface="Calibri"/>
                <a:ea typeface="Calibri"/>
                <a:cs typeface="Calibri"/>
                <a:sym typeface="Calibri"/>
              </a:rPr>
              <a:t> </a:t>
            </a:r>
            <a:endParaRPr b="1">
              <a:latin typeface="Calibri"/>
              <a:ea typeface="Calibri"/>
              <a:cs typeface="Calibri"/>
              <a:sym typeface="Calibri"/>
            </a:endParaRPr>
          </a:p>
        </p:txBody>
      </p:sp>
      <p:sp>
        <p:nvSpPr>
          <p:cNvPr id="190" name="Google Shape;190;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191" name="Google Shape;191;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92" name="Google Shape;192;p11"/>
          <p:cNvPicPr preferRelativeResize="0"/>
          <p:nvPr/>
        </p:nvPicPr>
        <p:blipFill rotWithShape="1">
          <a:blip r:embed="rId3">
            <a:alphaModFix/>
          </a:blip>
          <a:srcRect b="0" l="0" r="0" t="0"/>
          <a:stretch/>
        </p:blipFill>
        <p:spPr>
          <a:xfrm>
            <a:off x="10758566" y="191744"/>
            <a:ext cx="874732" cy="874732"/>
          </a:xfrm>
          <a:prstGeom prst="rect">
            <a:avLst/>
          </a:prstGeom>
          <a:noFill/>
          <a:ln>
            <a:noFill/>
          </a:ln>
        </p:spPr>
      </p:pic>
      <p:pic>
        <p:nvPicPr>
          <p:cNvPr id="193" name="Google Shape;193;p11"/>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
        <p:nvSpPr>
          <p:cNvPr id="194" name="Google Shape;194;p11"/>
          <p:cNvSpPr txBox="1"/>
          <p:nvPr/>
        </p:nvSpPr>
        <p:spPr>
          <a:xfrm>
            <a:off x="838200" y="1222408"/>
            <a:ext cx="8308206" cy="584775"/>
          </a:xfrm>
          <a:prstGeom prst="rect">
            <a:avLst/>
          </a:prstGeom>
          <a:noFill/>
          <a:ln>
            <a:noFill/>
          </a:ln>
        </p:spPr>
        <p:txBody>
          <a:bodyPr anchorCtr="0" anchor="t" bIns="45700" lIns="91425" spcFirstLastPara="1" rIns="91425" wrap="square" tIns="45700">
            <a:spAutoFit/>
          </a:bodyPr>
          <a:lstStyle/>
          <a:p>
            <a:pPr indent="457200" lvl="0" marL="0" marR="0" rtl="0" algn="just">
              <a:spcBef>
                <a:spcPts val="0"/>
              </a:spcBef>
              <a:spcAft>
                <a:spcPts val="0"/>
              </a:spcAft>
              <a:buClr>
                <a:schemeClr val="dk1"/>
              </a:buClr>
              <a:buSzPts val="3200"/>
              <a:buFont typeface="Times New Roman"/>
              <a:buNone/>
            </a:pPr>
            <a:r>
              <a:rPr b="1" i="0" lang="en-US" sz="3200" u="none" cap="none" strike="noStrike">
                <a:solidFill>
                  <a:schemeClr val="dk1"/>
                </a:solidFill>
                <a:latin typeface="Times New Roman"/>
                <a:ea typeface="Times New Roman"/>
                <a:cs typeface="Times New Roman"/>
                <a:sym typeface="Times New Roman"/>
              </a:rPr>
              <a:t>Find the HCF and LCM of 5/16,  3/8,  12/20</a:t>
            </a:r>
            <a:endParaRPr b="0" i="0" sz="32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2"/>
          <p:cNvSpPr txBox="1"/>
          <p:nvPr>
            <p:ph idx="1" type="body"/>
          </p:nvPr>
        </p:nvSpPr>
        <p:spPr>
          <a:xfrm>
            <a:off x="838200" y="1488427"/>
            <a:ext cx="10515600" cy="4688537"/>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Important Point</a:t>
            </a:r>
            <a:endParaRPr/>
          </a:p>
          <a:p>
            <a:pPr indent="-228600" lvl="0" marL="228600" rtl="0" algn="l">
              <a:lnSpc>
                <a:spcPct val="90000"/>
              </a:lnSpc>
              <a:spcBef>
                <a:spcPts val="1000"/>
              </a:spcBef>
              <a:spcAft>
                <a:spcPts val="0"/>
              </a:spcAft>
              <a:buClr>
                <a:schemeClr val="dk1"/>
              </a:buClr>
              <a:buSzPts val="2800"/>
              <a:buChar char="•"/>
            </a:pPr>
            <a:r>
              <a:rPr lang="en-US"/>
              <a:t>LCM x HCF = product of two numbers. </a:t>
            </a:r>
            <a:endParaRPr/>
          </a:p>
          <a:p>
            <a:pPr indent="0" lvl="0" marL="0" rtl="0" algn="l">
              <a:lnSpc>
                <a:spcPct val="90000"/>
              </a:lnSpc>
              <a:spcBef>
                <a:spcPts val="1000"/>
              </a:spcBef>
              <a:spcAft>
                <a:spcPts val="0"/>
              </a:spcAft>
              <a:buClr>
                <a:schemeClr val="dk1"/>
              </a:buClr>
              <a:buSzPts val="2800"/>
              <a:buNone/>
            </a:pPr>
            <a:r>
              <a:rPr lang="en-US"/>
              <a:t>But please note that this formula is valid only for two numbers. Also, check the relevancy of the data </a:t>
            </a:r>
            <a:r>
              <a:rPr lang="en-US"/>
              <a:t>provided</a:t>
            </a:r>
            <a:r>
              <a:rPr lang="en-US"/>
              <a:t> in the question.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Q. The H.C.F. and the L.C.M. of any two numbers are 63 and 1260, respectively. If one of the two numbers is 315, find the other number.</a:t>
            </a:r>
            <a:endParaRPr/>
          </a:p>
        </p:txBody>
      </p:sp>
      <p:sp>
        <p:nvSpPr>
          <p:cNvPr id="200" name="Google Shape;200;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201" name="Google Shape;201;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02" name="Google Shape;202;p12"/>
          <p:cNvPicPr preferRelativeResize="0"/>
          <p:nvPr/>
        </p:nvPicPr>
        <p:blipFill rotWithShape="1">
          <a:blip r:embed="rId3">
            <a:alphaModFix/>
          </a:blip>
          <a:srcRect b="0" l="0" r="0" t="0"/>
          <a:stretch/>
        </p:blipFill>
        <p:spPr>
          <a:xfrm>
            <a:off x="10758566" y="191744"/>
            <a:ext cx="874732" cy="874732"/>
          </a:xfrm>
          <a:prstGeom prst="rect">
            <a:avLst/>
          </a:prstGeom>
          <a:noFill/>
          <a:ln>
            <a:noFill/>
          </a:ln>
        </p:spPr>
      </p:pic>
      <p:pic>
        <p:nvPicPr>
          <p:cNvPr id="203" name="Google Shape;203;p12"/>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3"/>
          <p:cNvSpPr txBox="1"/>
          <p:nvPr>
            <p:ph idx="1" type="body"/>
          </p:nvPr>
        </p:nvSpPr>
        <p:spPr>
          <a:xfrm>
            <a:off x="838200" y="1210491"/>
            <a:ext cx="10515600" cy="496647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To find the greatest number that will exactly divide x, y and z.  </a:t>
            </a:r>
            <a:endParaRPr/>
          </a:p>
          <a:p>
            <a:pPr indent="0" lvl="0" marL="0" rtl="0" algn="l">
              <a:lnSpc>
                <a:spcPct val="90000"/>
              </a:lnSpc>
              <a:spcBef>
                <a:spcPts val="1000"/>
              </a:spcBef>
              <a:spcAft>
                <a:spcPts val="0"/>
              </a:spcAft>
              <a:buClr>
                <a:schemeClr val="dk1"/>
              </a:buClr>
              <a:buSzPts val="2800"/>
              <a:buNone/>
            </a:pPr>
            <a:r>
              <a:rPr b="1" lang="en-US"/>
              <a:t>Required number = H.C.F. of x, y and z.</a:t>
            </a:r>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Q. Find the greatest number that will exactly divide 200 and 320.</a:t>
            </a:r>
            <a:endParaRPr b="1">
              <a:latin typeface="Calibri"/>
              <a:ea typeface="Calibri"/>
              <a:cs typeface="Calibri"/>
              <a:sym typeface="Calibri"/>
            </a:endParaRPr>
          </a:p>
        </p:txBody>
      </p:sp>
      <p:sp>
        <p:nvSpPr>
          <p:cNvPr id="209" name="Google Shape;209;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10" name="Google Shape;210;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11" name="Google Shape;211;p13"/>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12" name="Google Shape;212;p13"/>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4"/>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To find the greatest number that will divide x, y and z leaving remainders a, b and c, respectively. </a:t>
            </a:r>
            <a:endParaRPr/>
          </a:p>
          <a:p>
            <a:pPr indent="0" lvl="0" marL="0" rtl="0" algn="l">
              <a:lnSpc>
                <a:spcPct val="90000"/>
              </a:lnSpc>
              <a:spcBef>
                <a:spcPts val="1000"/>
              </a:spcBef>
              <a:spcAft>
                <a:spcPts val="0"/>
              </a:spcAft>
              <a:buClr>
                <a:schemeClr val="dk1"/>
              </a:buClr>
              <a:buSzPts val="2800"/>
              <a:buNone/>
            </a:pPr>
            <a:r>
              <a:rPr b="1" lang="en-US"/>
              <a:t>Required number = H.C.F. of (x – a), (y – b) and (z – c).</a:t>
            </a:r>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Q. Find the greatest number that will divide 148, 246 and 623 leaving remainders 4, 6 and 11, respectively.</a:t>
            </a:r>
            <a:endParaRPr b="1">
              <a:latin typeface="Calibri"/>
              <a:ea typeface="Calibri"/>
              <a:cs typeface="Calibri"/>
              <a:sym typeface="Calibri"/>
            </a:endParaRPr>
          </a:p>
        </p:txBody>
      </p:sp>
      <p:sp>
        <p:nvSpPr>
          <p:cNvPr id="218" name="Google Shape;218;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19" name="Google Shape;21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20" name="Google Shape;220;p14"/>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21" name="Google Shape;221;p14"/>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5"/>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a:t>To find the least number which is exactly divisible by x, y and z. Required number = L.C.M. of x, y and z.</a:t>
            </a:r>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What is the smallest number which is exactly divisible by 36, 45, 63 and 80?</a:t>
            </a:r>
            <a:endParaRPr b="1">
              <a:latin typeface="Calibri"/>
              <a:ea typeface="Calibri"/>
              <a:cs typeface="Calibri"/>
              <a:sym typeface="Calibri"/>
            </a:endParaRPr>
          </a:p>
        </p:txBody>
      </p:sp>
      <p:sp>
        <p:nvSpPr>
          <p:cNvPr id="227" name="Google Shape;227;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28" name="Google Shape;228;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29" name="Google Shape;229;p15"/>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30" name="Google Shape;230;p15"/>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36" name="Google Shape;23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37" name="Google Shape;237;p16"/>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38" name="Google Shape;238;p16"/>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
        <p:nvSpPr>
          <p:cNvPr id="239" name="Google Shape;239;p16"/>
          <p:cNvSpPr txBox="1"/>
          <p:nvPr/>
        </p:nvSpPr>
        <p:spPr>
          <a:xfrm>
            <a:off x="650515" y="1280085"/>
            <a:ext cx="10545417"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800" u="none" cap="none" strike="noStrike">
                <a:solidFill>
                  <a:schemeClr val="dk1"/>
                </a:solidFill>
                <a:latin typeface="Arial"/>
                <a:ea typeface="Arial"/>
                <a:cs typeface="Arial"/>
                <a:sym typeface="Arial"/>
              </a:rPr>
              <a:t>To find the least number which when divided by x, y and z leaves the remainders a, b and c, respectively. It is always observed that (x – a) = (y – b) = (z – c) = k (say) </a:t>
            </a:r>
            <a:endParaRPr/>
          </a:p>
          <a:p>
            <a:pPr indent="0" lvl="0" marL="0" marR="0" rtl="0" algn="l">
              <a:spcBef>
                <a:spcPts val="0"/>
              </a:spcBef>
              <a:spcAft>
                <a:spcPts val="0"/>
              </a:spcAft>
              <a:buNone/>
            </a:pPr>
            <a:r>
              <a:rPr b="1" lang="en-US" sz="2800">
                <a:solidFill>
                  <a:schemeClr val="dk1"/>
                </a:solidFill>
                <a:latin typeface="Arial"/>
                <a:ea typeface="Arial"/>
                <a:cs typeface="Arial"/>
                <a:sym typeface="Arial"/>
              </a:rPr>
              <a:t>Required number = (L.C.M. of x, y and z) – k.</a:t>
            </a:r>
            <a:endParaRPr/>
          </a:p>
          <a:p>
            <a:pPr indent="0" lvl="0" marL="0" marR="0" rtl="0" algn="l">
              <a:spcBef>
                <a:spcPts val="0"/>
              </a:spcBef>
              <a:spcAft>
                <a:spcPts val="0"/>
              </a:spcAft>
              <a:buNone/>
            </a:pPr>
            <a:r>
              <a:t/>
            </a:r>
            <a:endParaRPr b="1" sz="2800">
              <a:solidFill>
                <a:schemeClr val="dk1"/>
              </a:solidFill>
              <a:latin typeface="Arial"/>
              <a:ea typeface="Arial"/>
              <a:cs typeface="Arial"/>
              <a:sym typeface="Arial"/>
            </a:endParaRPr>
          </a:p>
          <a:p>
            <a:pPr indent="0" lvl="0" marL="0" marR="0" rtl="0" algn="l">
              <a:spcBef>
                <a:spcPts val="0"/>
              </a:spcBef>
              <a:spcAft>
                <a:spcPts val="0"/>
              </a:spcAft>
              <a:buNone/>
            </a:pPr>
            <a:r>
              <a:rPr lang="en-US" sz="2800">
                <a:solidFill>
                  <a:schemeClr val="dk1"/>
                </a:solidFill>
                <a:latin typeface="Arial"/>
                <a:ea typeface="Arial"/>
                <a:cs typeface="Arial"/>
                <a:sym typeface="Arial"/>
              </a:rPr>
              <a:t>Find the least number which when divided by 36, 48 and 64 leaves the remainders 25, 37 and 53, respectively.</a:t>
            </a:r>
            <a:endParaRPr b="1" sz="2800">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7"/>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To find the least number which when divided by x, y and z leaves the same remainder r in each case. </a:t>
            </a:r>
            <a:endParaRPr/>
          </a:p>
          <a:p>
            <a:pPr indent="0" lvl="0" marL="0" rtl="0" algn="l">
              <a:lnSpc>
                <a:spcPct val="90000"/>
              </a:lnSpc>
              <a:spcBef>
                <a:spcPts val="1000"/>
              </a:spcBef>
              <a:spcAft>
                <a:spcPts val="0"/>
              </a:spcAft>
              <a:buClr>
                <a:schemeClr val="dk1"/>
              </a:buClr>
              <a:buSzPts val="3200"/>
              <a:buNone/>
            </a:pPr>
            <a:r>
              <a:rPr b="1" lang="en-US" sz="3200"/>
              <a:t>Required number = (L.C.M. of x, y and z) + r.</a:t>
            </a:r>
            <a:endParaRPr/>
          </a:p>
          <a:p>
            <a:pPr indent="0" lvl="0" marL="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3200"/>
              <a:buNone/>
            </a:pPr>
            <a:r>
              <a:rPr lang="en-US" sz="3200"/>
              <a:t>Find the least number which when divided by 12, 16 and 18, will leave in each case a remainder 5.</a:t>
            </a:r>
            <a:endParaRPr b="1" sz="3200">
              <a:latin typeface="Calibri"/>
              <a:ea typeface="Calibri"/>
              <a:cs typeface="Calibri"/>
              <a:sym typeface="Calibri"/>
            </a:endParaRPr>
          </a:p>
        </p:txBody>
      </p:sp>
      <p:sp>
        <p:nvSpPr>
          <p:cNvPr id="245" name="Google Shape;245;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46" name="Google Shape;246;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47" name="Google Shape;247;p17"/>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48" name="Google Shape;248;p17"/>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8"/>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3200"/>
              <a:buNone/>
            </a:pPr>
            <a:r>
              <a:rPr b="1" lang="en-US" sz="3200"/>
              <a:t>To find the greatest number that will divide x, y and z leaving the same remainder in each case. </a:t>
            </a:r>
            <a:endParaRPr/>
          </a:p>
          <a:p>
            <a:pPr indent="0" lvl="0" marL="0" rtl="0" algn="l">
              <a:lnSpc>
                <a:spcPct val="90000"/>
              </a:lnSpc>
              <a:spcBef>
                <a:spcPts val="1000"/>
              </a:spcBef>
              <a:spcAft>
                <a:spcPts val="0"/>
              </a:spcAft>
              <a:buClr>
                <a:schemeClr val="dk1"/>
              </a:buClr>
              <a:buSzPts val="3200"/>
              <a:buNone/>
            </a:pPr>
            <a:r>
              <a:t/>
            </a:r>
            <a:endParaRPr b="1" sz="3200"/>
          </a:p>
          <a:p>
            <a:pPr indent="-514350" lvl="0" marL="514350" rtl="0" algn="l">
              <a:lnSpc>
                <a:spcPct val="90000"/>
              </a:lnSpc>
              <a:spcBef>
                <a:spcPts val="1000"/>
              </a:spcBef>
              <a:spcAft>
                <a:spcPts val="0"/>
              </a:spcAft>
              <a:buClr>
                <a:schemeClr val="dk1"/>
              </a:buClr>
              <a:buSzPts val="3200"/>
              <a:buAutoNum type="alphaLcParenBoth"/>
            </a:pPr>
            <a:r>
              <a:rPr b="1" lang="en-US" sz="3200"/>
              <a:t>When the value of remainder r is given: </a:t>
            </a:r>
            <a:endParaRPr/>
          </a:p>
          <a:p>
            <a:pPr indent="0" lvl="0" marL="0" rtl="0" algn="l">
              <a:lnSpc>
                <a:spcPct val="90000"/>
              </a:lnSpc>
              <a:spcBef>
                <a:spcPts val="1000"/>
              </a:spcBef>
              <a:spcAft>
                <a:spcPts val="0"/>
              </a:spcAft>
              <a:buClr>
                <a:schemeClr val="dk1"/>
              </a:buClr>
              <a:buSzPts val="3200"/>
              <a:buNone/>
            </a:pPr>
            <a:r>
              <a:rPr b="1" lang="en-US" sz="3200"/>
              <a:t>Required number = H.C.F. of (x – r), (y – r) and (z – r). </a:t>
            </a:r>
            <a:endParaRPr/>
          </a:p>
          <a:p>
            <a:pPr indent="0" lvl="0" marL="0" rtl="0" algn="l">
              <a:lnSpc>
                <a:spcPct val="90000"/>
              </a:lnSpc>
              <a:spcBef>
                <a:spcPts val="1000"/>
              </a:spcBef>
              <a:spcAft>
                <a:spcPts val="0"/>
              </a:spcAft>
              <a:buClr>
                <a:schemeClr val="dk1"/>
              </a:buClr>
              <a:buSzPts val="3200"/>
              <a:buNone/>
            </a:pPr>
            <a:r>
              <a:t/>
            </a:r>
            <a:endParaRPr b="1" sz="3200"/>
          </a:p>
          <a:p>
            <a:pPr indent="0" lvl="0" marL="0" rtl="0" algn="l">
              <a:lnSpc>
                <a:spcPct val="90000"/>
              </a:lnSpc>
              <a:spcBef>
                <a:spcPts val="1000"/>
              </a:spcBef>
              <a:spcAft>
                <a:spcPts val="0"/>
              </a:spcAft>
              <a:buClr>
                <a:schemeClr val="dk1"/>
              </a:buClr>
              <a:buSzPts val="3200"/>
              <a:buNone/>
            </a:pPr>
            <a:r>
              <a:rPr b="1" lang="en-US" sz="3200"/>
              <a:t>(b) When the value of remainder is not given: </a:t>
            </a:r>
            <a:endParaRPr/>
          </a:p>
          <a:p>
            <a:pPr indent="0" lvl="0" marL="0" rtl="0" algn="l">
              <a:lnSpc>
                <a:spcPct val="90000"/>
              </a:lnSpc>
              <a:spcBef>
                <a:spcPts val="1000"/>
              </a:spcBef>
              <a:spcAft>
                <a:spcPts val="0"/>
              </a:spcAft>
              <a:buClr>
                <a:schemeClr val="dk1"/>
              </a:buClr>
              <a:buSzPts val="3200"/>
              <a:buNone/>
            </a:pPr>
            <a:r>
              <a:rPr b="1" lang="en-US" sz="3200"/>
              <a:t>Required number = H.C.F. of | (x – y) |, | (y – z) | and | (z – x) |</a:t>
            </a:r>
            <a:endParaRPr b="1" sz="3200">
              <a:latin typeface="Calibri"/>
              <a:ea typeface="Calibri"/>
              <a:cs typeface="Calibri"/>
              <a:sym typeface="Calibri"/>
            </a:endParaRPr>
          </a:p>
        </p:txBody>
      </p:sp>
      <p:sp>
        <p:nvSpPr>
          <p:cNvPr id="254" name="Google Shape;25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55" name="Google Shape;25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56" name="Google Shape;256;p18"/>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257" name="Google Shape;257;p18"/>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9"/>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lang="en-US" sz="3600"/>
              <a:t>Find the greatest number which will divide 772 and 2778 so as to leave the remainder 5 in each case. </a:t>
            </a:r>
            <a:endParaRPr/>
          </a:p>
          <a:p>
            <a:pPr indent="0" lvl="0" marL="0" rtl="0" algn="l">
              <a:lnSpc>
                <a:spcPct val="90000"/>
              </a:lnSpc>
              <a:spcBef>
                <a:spcPts val="1000"/>
              </a:spcBef>
              <a:spcAft>
                <a:spcPts val="0"/>
              </a:spcAft>
              <a:buClr>
                <a:schemeClr val="dk1"/>
              </a:buClr>
              <a:buSzPts val="3600"/>
              <a:buNone/>
            </a:pPr>
            <a:r>
              <a:t/>
            </a:r>
            <a:endParaRPr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t/>
            </a:r>
            <a:endParaRPr sz="3600">
              <a:latin typeface="Calibri"/>
              <a:ea typeface="Calibri"/>
              <a:cs typeface="Calibri"/>
              <a:sym typeface="Calibri"/>
            </a:endParaRPr>
          </a:p>
          <a:p>
            <a:pPr indent="0" lvl="0" marL="0" rtl="0" algn="l">
              <a:lnSpc>
                <a:spcPct val="90000"/>
              </a:lnSpc>
              <a:spcBef>
                <a:spcPts val="1000"/>
              </a:spcBef>
              <a:spcAft>
                <a:spcPts val="0"/>
              </a:spcAft>
              <a:buClr>
                <a:schemeClr val="dk1"/>
              </a:buClr>
              <a:buSzPts val="3600"/>
              <a:buNone/>
            </a:pPr>
            <a:r>
              <a:rPr lang="en-US" sz="3600"/>
              <a:t>Find the greatest number which on dividing 152, 277 and 427 leaves equal remainder.</a:t>
            </a:r>
            <a:endParaRPr sz="3600">
              <a:latin typeface="Calibri"/>
              <a:ea typeface="Calibri"/>
              <a:cs typeface="Calibri"/>
              <a:sym typeface="Calibri"/>
            </a:endParaRPr>
          </a:p>
        </p:txBody>
      </p:sp>
      <p:sp>
        <p:nvSpPr>
          <p:cNvPr id="263" name="Google Shape;26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64" name="Google Shape;26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65" name="Google Shape;265;p19"/>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66" name="Google Shape;266;p19"/>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79165" y="749508"/>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US" sz="4000">
                <a:latin typeface="Arial"/>
                <a:ea typeface="Arial"/>
                <a:cs typeface="Arial"/>
                <a:sym typeface="Arial"/>
              </a:rPr>
              <a:t>Learning Outcome: </a:t>
            </a:r>
            <a:endParaRPr/>
          </a:p>
        </p:txBody>
      </p:sp>
      <p:sp>
        <p:nvSpPr>
          <p:cNvPr id="98" name="Google Shape;98;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99" name="Google Shape;9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00" name="Google Shape;100;p2"/>
          <p:cNvGrpSpPr/>
          <p:nvPr/>
        </p:nvGrpSpPr>
        <p:grpSpPr>
          <a:xfrm>
            <a:off x="425971" y="2228052"/>
            <a:ext cx="10927828" cy="3689404"/>
            <a:chOff x="0" y="0"/>
            <a:chExt cx="10927828" cy="3689404"/>
          </a:xfrm>
        </p:grpSpPr>
        <p:sp>
          <p:nvSpPr>
            <p:cNvPr id="101" name="Google Shape;101;p2"/>
            <p:cNvSpPr/>
            <p:nvPr/>
          </p:nvSpPr>
          <p:spPr>
            <a:xfrm>
              <a:off x="0" y="0"/>
              <a:ext cx="9288654" cy="1660232"/>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2"/>
            <p:cNvSpPr txBox="1"/>
            <p:nvPr/>
          </p:nvSpPr>
          <p:spPr>
            <a:xfrm>
              <a:off x="48627" y="48627"/>
              <a:ext cx="7572674" cy="1562978"/>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US" sz="3400" u="none" cap="none" strike="noStrike">
                  <a:solidFill>
                    <a:schemeClr val="lt1"/>
                  </a:solidFill>
                  <a:latin typeface="Calibri"/>
                  <a:ea typeface="Calibri"/>
                  <a:cs typeface="Calibri"/>
                  <a:sym typeface="Calibri"/>
                </a:rPr>
                <a:t>Learning Outcome 1: Distinguish between LCM and HCF and compute them for given numbers.</a:t>
              </a:r>
              <a:endParaRPr b="0" i="0" sz="3400" u="none" cap="none" strike="noStrike">
                <a:solidFill>
                  <a:schemeClr val="lt1"/>
                </a:solidFill>
                <a:latin typeface="Calibri"/>
                <a:ea typeface="Calibri"/>
                <a:cs typeface="Calibri"/>
                <a:sym typeface="Calibri"/>
              </a:endParaRPr>
            </a:p>
          </p:txBody>
        </p:sp>
        <p:sp>
          <p:nvSpPr>
            <p:cNvPr id="103" name="Google Shape;103;p2"/>
            <p:cNvSpPr/>
            <p:nvPr/>
          </p:nvSpPr>
          <p:spPr>
            <a:xfrm>
              <a:off x="1639174" y="2029172"/>
              <a:ext cx="9288654" cy="1660232"/>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
            <p:cNvSpPr txBox="1"/>
            <p:nvPr/>
          </p:nvSpPr>
          <p:spPr>
            <a:xfrm>
              <a:off x="1675702" y="2088473"/>
              <a:ext cx="7572600" cy="1563000"/>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US" sz="3400" u="none" cap="none" strike="noStrike">
                  <a:solidFill>
                    <a:schemeClr val="lt1"/>
                  </a:solidFill>
                  <a:latin typeface="Calibri"/>
                  <a:ea typeface="Calibri"/>
                  <a:cs typeface="Calibri"/>
                  <a:sym typeface="Calibri"/>
                </a:rPr>
                <a:t>Learning Outcome 2: Apply LCM and HCF in problem-solving scenarios.</a:t>
              </a:r>
              <a:endParaRPr b="0" i="0" sz="3400" u="none" cap="none" strike="noStrike">
                <a:solidFill>
                  <a:schemeClr val="lt1"/>
                </a:solidFill>
                <a:latin typeface="Calibri"/>
                <a:ea typeface="Calibri"/>
                <a:cs typeface="Calibri"/>
                <a:sym typeface="Calibri"/>
              </a:endParaRPr>
            </a:p>
          </p:txBody>
        </p:sp>
        <p:sp>
          <p:nvSpPr>
            <p:cNvPr id="105" name="Google Shape;105;p2"/>
            <p:cNvSpPr/>
            <p:nvPr/>
          </p:nvSpPr>
          <p:spPr>
            <a:xfrm>
              <a:off x="8209503" y="1305127"/>
              <a:ext cx="1079150" cy="1079150"/>
            </a:xfrm>
            <a:prstGeom prst="downArrow">
              <a:avLst>
                <a:gd fmla="val 55000" name="adj1"/>
                <a:gd fmla="val 45000" name="adj2"/>
              </a:avLst>
            </a:prstGeom>
            <a:solidFill>
              <a:srgbClr val="F6D4CC">
                <a:alpha val="89803"/>
              </a:srgbClr>
            </a:solidFill>
            <a:ln cap="flat" cmpd="sng" w="19050">
              <a:solidFill>
                <a:srgbClr val="F6D4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
            <p:cNvSpPr txBox="1"/>
            <p:nvPr/>
          </p:nvSpPr>
          <p:spPr>
            <a:xfrm>
              <a:off x="8452312" y="1305127"/>
              <a:ext cx="593532" cy="81206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grpSp>
      <p:pic>
        <p:nvPicPr>
          <p:cNvPr descr="A blue circle with text and words&#10;&#10;Description automatically generated" id="107" name="Google Shape;107;p2"/>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08" name="Google Shape;108;p2"/>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0"/>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Find the greatest number of 4 digits which, when divided by 12, 18, 21 and 28, leaves 3 as a remainder in each case.</a:t>
            </a:r>
            <a:endParaRPr/>
          </a:p>
          <a:p>
            <a:pPr indent="0" lvl="0" marL="0" rtl="0" algn="l">
              <a:lnSpc>
                <a:spcPct val="90000"/>
              </a:lnSpc>
              <a:spcBef>
                <a:spcPts val="1000"/>
              </a:spcBef>
              <a:spcAft>
                <a:spcPts val="0"/>
              </a:spcAft>
              <a:buClr>
                <a:schemeClr val="dk1"/>
              </a:buClr>
              <a:buSzPts val="2800"/>
              <a:buNone/>
            </a:pPr>
            <a:r>
              <a:t/>
            </a:r>
            <a:endParaRPr b="1">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None/>
            </a:pPr>
            <a:r>
              <a:rPr lang="en-US"/>
              <a:t>Find the greatest number of 4 digits which, when divided by 12, 15, 20 and 35 leaves no remainder.</a:t>
            </a:r>
            <a:endParaRPr b="1">
              <a:latin typeface="Calibri"/>
              <a:ea typeface="Calibri"/>
              <a:cs typeface="Calibri"/>
              <a:sym typeface="Calibri"/>
            </a:endParaRPr>
          </a:p>
        </p:txBody>
      </p:sp>
      <p:sp>
        <p:nvSpPr>
          <p:cNvPr id="272" name="Google Shape;27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73" name="Google Shape;27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74" name="Google Shape;274;p20"/>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75" name="Google Shape;275;p20"/>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1"/>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AutoNum type="arabicPeriod"/>
            </a:pPr>
            <a:r>
              <a:rPr lang="en-US" sz="3200"/>
              <a:t>Find the least number of four digits which is divisible by 4, 6, 8 and 10.</a:t>
            </a:r>
            <a:endParaRPr/>
          </a:p>
          <a:p>
            <a:pPr indent="0" lvl="0" marL="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a:p>
            <a:pPr indent="-431800" lvl="0" marL="457200" rtl="0" algn="l">
              <a:lnSpc>
                <a:spcPct val="90000"/>
              </a:lnSpc>
              <a:spcBef>
                <a:spcPts val="1000"/>
              </a:spcBef>
              <a:spcAft>
                <a:spcPts val="0"/>
              </a:spcAft>
              <a:buSzPts val="3200"/>
              <a:buAutoNum type="arabicPeriod"/>
            </a:pPr>
            <a:r>
              <a:rPr lang="en-US" sz="3200"/>
              <a:t>Find the smallest 4-digit number, such that when divided by 12, 18, 21 and 28, it leaves remainder 3 in each case.</a:t>
            </a:r>
            <a:endParaRPr b="1" sz="3200">
              <a:latin typeface="Calibri"/>
              <a:ea typeface="Calibri"/>
              <a:cs typeface="Calibri"/>
              <a:sym typeface="Calibri"/>
            </a:endParaRPr>
          </a:p>
        </p:txBody>
      </p:sp>
      <p:sp>
        <p:nvSpPr>
          <p:cNvPr id="281" name="Google Shape;281;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82" name="Google Shape;282;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83" name="Google Shape;283;p21"/>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84" name="Google Shape;284;p21"/>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2"/>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b="1" lang="en-US" sz="3200"/>
              <a:t>The least perfect cube number which is divisible by 2, 3, 4, 5, 6.</a:t>
            </a:r>
            <a:endParaRPr b="1" sz="3600">
              <a:latin typeface="Calibri"/>
              <a:ea typeface="Calibri"/>
              <a:cs typeface="Calibri"/>
              <a:sym typeface="Calibri"/>
            </a:endParaRPr>
          </a:p>
        </p:txBody>
      </p:sp>
      <p:sp>
        <p:nvSpPr>
          <p:cNvPr id="290" name="Google Shape;290;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291" name="Google Shape;291;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292" name="Google Shape;292;p22"/>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293" name="Google Shape;293;p22"/>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3200"/>
              <a:buChar char="•"/>
            </a:pPr>
            <a:r>
              <a:rPr b="1" lang="en-US" sz="3200"/>
              <a:t>A red light flashes 3 times per minute and a green light flashes 5 times in two minutes at regular interval. If both lights start flashing at the same time, how many times do they flash together in each hour?</a:t>
            </a:r>
            <a:br>
              <a:rPr b="1" lang="en-US" sz="3200"/>
            </a:br>
            <a:r>
              <a:rPr lang="en-US"/>
              <a:t>a. 30		b. 24			c. 20 			d. 60</a:t>
            </a:r>
            <a:endParaRPr/>
          </a:p>
        </p:txBody>
      </p:sp>
      <p:sp>
        <p:nvSpPr>
          <p:cNvPr id="299" name="Google Shape;29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00" name="Google Shape;30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01" name="Google Shape;301;p23"/>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02" name="Google Shape;302;p23"/>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24"/>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514350" lvl="0" marL="514350" rtl="0" algn="l">
              <a:lnSpc>
                <a:spcPct val="90000"/>
              </a:lnSpc>
              <a:spcBef>
                <a:spcPts val="0"/>
              </a:spcBef>
              <a:spcAft>
                <a:spcPts val="0"/>
              </a:spcAft>
              <a:buClr>
                <a:schemeClr val="dk1"/>
              </a:buClr>
              <a:buSzPts val="3200"/>
              <a:buAutoNum type="arabicPeriod"/>
            </a:pPr>
            <a:r>
              <a:rPr lang="en-US" sz="3200"/>
              <a:t>The L.C.M. of two numbers is 4800 and their HCF is 160. If one of the numbers is 480, then the second number is </a:t>
            </a:r>
            <a:endParaRPr/>
          </a:p>
          <a:p>
            <a:pPr indent="0" lvl="0" marL="0" rtl="0" algn="l">
              <a:lnSpc>
                <a:spcPct val="90000"/>
              </a:lnSpc>
              <a:spcBef>
                <a:spcPts val="1000"/>
              </a:spcBef>
              <a:spcAft>
                <a:spcPts val="0"/>
              </a:spcAft>
              <a:buClr>
                <a:schemeClr val="dk1"/>
              </a:buClr>
              <a:buSzPts val="3200"/>
              <a:buNone/>
            </a:pPr>
            <a:r>
              <a:rPr lang="en-US" sz="3200"/>
              <a:t>      (a) 16 (b) 16000 (c) 160 (d) 1600</a:t>
            </a:r>
            <a:endParaRPr/>
          </a:p>
          <a:p>
            <a:pPr indent="-311150" lvl="0" marL="51435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2. What is the least number which when divided by 12, 18, 36, and 45 leaves remainders 8, 14, 32 and 41, respectively? </a:t>
            </a:r>
            <a:endParaRPr/>
          </a:p>
          <a:p>
            <a:pPr indent="0" lvl="0" marL="0" rtl="0" algn="l">
              <a:lnSpc>
                <a:spcPct val="90000"/>
              </a:lnSpc>
              <a:spcBef>
                <a:spcPts val="1000"/>
              </a:spcBef>
              <a:spcAft>
                <a:spcPts val="0"/>
              </a:spcAft>
              <a:buClr>
                <a:schemeClr val="dk1"/>
              </a:buClr>
              <a:buSzPts val="3200"/>
              <a:buNone/>
            </a:pPr>
            <a:r>
              <a:rPr lang="en-US" sz="3200"/>
              <a:t>     (a) 176 (b) 88 (c) 98 (d) 42</a:t>
            </a:r>
            <a:endParaRPr b="1" sz="3200">
              <a:latin typeface="Calibri"/>
              <a:ea typeface="Calibri"/>
              <a:cs typeface="Calibri"/>
              <a:sym typeface="Calibri"/>
            </a:endParaRPr>
          </a:p>
        </p:txBody>
      </p:sp>
      <p:sp>
        <p:nvSpPr>
          <p:cNvPr id="308" name="Google Shape;30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09" name="Google Shape;30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10" name="Google Shape;310;p24"/>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11" name="Google Shape;311;p24"/>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5"/>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3. The H.C.F. of two numbers is 8. Which one of the following can never be their L.C.M.? </a:t>
            </a:r>
            <a:endParaRPr/>
          </a:p>
          <a:p>
            <a:pPr indent="-514350" lvl="0" marL="1428750" rtl="0" algn="l">
              <a:lnSpc>
                <a:spcPct val="90000"/>
              </a:lnSpc>
              <a:spcBef>
                <a:spcPts val="1000"/>
              </a:spcBef>
              <a:spcAft>
                <a:spcPts val="0"/>
              </a:spcAft>
              <a:buClr>
                <a:schemeClr val="dk1"/>
              </a:buClr>
              <a:buSzPts val="3200"/>
              <a:buAutoNum type="alphaLcParenBoth"/>
            </a:pPr>
            <a:r>
              <a:rPr lang="en-US" sz="3200"/>
              <a:t>24 (b) 48 (c) 56 (d) 60</a:t>
            </a:r>
            <a:endParaRPr/>
          </a:p>
          <a:p>
            <a:pPr indent="0" lvl="0" marL="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a:p>
            <a:pPr indent="-311150" lvl="0" marL="51435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90000"/>
              </a:lnSpc>
              <a:spcBef>
                <a:spcPts val="1000"/>
              </a:spcBef>
              <a:spcAft>
                <a:spcPts val="0"/>
              </a:spcAft>
              <a:buClr>
                <a:schemeClr val="dk1"/>
              </a:buClr>
              <a:buSzPts val="3200"/>
              <a:buNone/>
            </a:pPr>
            <a:r>
              <a:rPr b="1" lang="en-US" sz="3200">
                <a:latin typeface="Calibri"/>
                <a:ea typeface="Calibri"/>
                <a:cs typeface="Calibri"/>
                <a:sym typeface="Calibri"/>
              </a:rPr>
              <a:t>4. </a:t>
            </a:r>
            <a:endParaRPr/>
          </a:p>
          <a:p>
            <a:pPr indent="-311150" lvl="0" marL="514350" rtl="0" algn="l">
              <a:lnSpc>
                <a:spcPct val="90000"/>
              </a:lnSpc>
              <a:spcBef>
                <a:spcPts val="1000"/>
              </a:spcBef>
              <a:spcAft>
                <a:spcPts val="0"/>
              </a:spcAft>
              <a:buClr>
                <a:schemeClr val="dk1"/>
              </a:buClr>
              <a:buSzPts val="3200"/>
              <a:buNone/>
            </a:pPr>
            <a:r>
              <a:t/>
            </a:r>
            <a:endParaRPr b="1" sz="3200">
              <a:latin typeface="Calibri"/>
              <a:ea typeface="Calibri"/>
              <a:cs typeface="Calibri"/>
              <a:sym typeface="Calibri"/>
            </a:endParaRPr>
          </a:p>
        </p:txBody>
      </p:sp>
      <p:sp>
        <p:nvSpPr>
          <p:cNvPr id="317" name="Google Shape;317;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18" name="Google Shape;318;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19" name="Google Shape;319;p25"/>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20" name="Google Shape;320;p25"/>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pic>
        <p:nvPicPr>
          <p:cNvPr id="321" name="Google Shape;321;p25"/>
          <p:cNvPicPr preferRelativeResize="0"/>
          <p:nvPr/>
        </p:nvPicPr>
        <p:blipFill rotWithShape="1">
          <a:blip r:embed="rId6">
            <a:alphaModFix/>
          </a:blip>
          <a:srcRect b="0" l="0" r="0" t="0"/>
          <a:stretch/>
        </p:blipFill>
        <p:spPr>
          <a:xfrm>
            <a:off x="1653207" y="3876261"/>
            <a:ext cx="6926807" cy="102373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6"/>
          <p:cNvSpPr txBox="1"/>
          <p:nvPr>
            <p:ph idx="1" type="body"/>
          </p:nvPr>
        </p:nvSpPr>
        <p:spPr>
          <a:xfrm>
            <a:off x="838200" y="1576251"/>
            <a:ext cx="10515600" cy="4600712"/>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5. The L.C.M. of two numbers is 1820 and their H.C.F. is 26. If one number is 130 then the other number is </a:t>
            </a:r>
            <a:endParaRPr/>
          </a:p>
          <a:p>
            <a:pPr indent="-514350" lvl="0" marL="514350" rtl="0" algn="l">
              <a:lnSpc>
                <a:spcPct val="90000"/>
              </a:lnSpc>
              <a:spcBef>
                <a:spcPts val="1000"/>
              </a:spcBef>
              <a:spcAft>
                <a:spcPts val="0"/>
              </a:spcAft>
              <a:buClr>
                <a:schemeClr val="dk1"/>
              </a:buClr>
              <a:buSzPts val="3200"/>
              <a:buAutoNum type="alphaLcParenBoth"/>
            </a:pPr>
            <a:r>
              <a:rPr lang="en-US" sz="3200"/>
              <a:t>70 (b) 1690 (c) 364 (d) 1264 </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6. The H.C.F. and L.C.M. of two numbers are 7 and 140, respectively. If the numbers are between 20 and 45, the sum of the numbers is </a:t>
            </a:r>
            <a:endParaRPr/>
          </a:p>
          <a:p>
            <a:pPr indent="0" lvl="0" marL="0" rtl="0" algn="l">
              <a:lnSpc>
                <a:spcPct val="90000"/>
              </a:lnSpc>
              <a:spcBef>
                <a:spcPts val="1000"/>
              </a:spcBef>
              <a:spcAft>
                <a:spcPts val="0"/>
              </a:spcAft>
              <a:buClr>
                <a:schemeClr val="dk1"/>
              </a:buClr>
              <a:buSzPts val="3200"/>
              <a:buNone/>
            </a:pPr>
            <a:r>
              <a:rPr lang="en-US" sz="3200"/>
              <a:t>(a) 70 (b) 77 (c) 63 (d) 56</a:t>
            </a:r>
            <a:endParaRPr b="1" sz="3200">
              <a:latin typeface="Calibri"/>
              <a:ea typeface="Calibri"/>
              <a:cs typeface="Calibri"/>
              <a:sym typeface="Calibri"/>
            </a:endParaRPr>
          </a:p>
        </p:txBody>
      </p:sp>
      <p:sp>
        <p:nvSpPr>
          <p:cNvPr id="327" name="Google Shape;32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28" name="Google Shape;32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29" name="Google Shape;329;p26"/>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30" name="Google Shape;330;p26"/>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4" name="Shape 334"/>
        <p:cNvGrpSpPr/>
        <p:nvPr/>
      </p:nvGrpSpPr>
      <p:grpSpPr>
        <a:xfrm>
          <a:off x="0" y="0"/>
          <a:ext cx="0" cy="0"/>
          <a:chOff x="0" y="0"/>
          <a:chExt cx="0" cy="0"/>
        </a:xfrm>
      </p:grpSpPr>
      <p:sp>
        <p:nvSpPr>
          <p:cNvPr id="335" name="Google Shape;335;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36" name="Google Shape;336;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37" name="Google Shape;337;p27"/>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38" name="Google Shape;338;p27"/>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
        <p:nvSpPr>
          <p:cNvPr id="339" name="Google Shape;339;p27"/>
          <p:cNvSpPr txBox="1"/>
          <p:nvPr/>
        </p:nvSpPr>
        <p:spPr>
          <a:xfrm>
            <a:off x="735496" y="1311965"/>
            <a:ext cx="10813774"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7. Three rings complete 60, 36 and 24 revolutions in a minute. They start from a certain point in their circumference downwards. By what time they come together again in the same position? </a:t>
            </a:r>
            <a:endParaRPr/>
          </a:p>
          <a:p>
            <a:pPr indent="-514350" lvl="0" marL="514350" marR="0" rtl="0" algn="l">
              <a:spcBef>
                <a:spcPts val="0"/>
              </a:spcBef>
              <a:spcAft>
                <a:spcPts val="0"/>
              </a:spcAft>
              <a:buClr>
                <a:schemeClr val="dk1"/>
              </a:buClr>
              <a:buSzPts val="3200"/>
              <a:buFont typeface="Arial"/>
              <a:buAutoNum type="alphaLcParenBoth"/>
            </a:pPr>
            <a:r>
              <a:rPr lang="en-US" sz="3200">
                <a:solidFill>
                  <a:schemeClr val="dk1"/>
                </a:solidFill>
                <a:latin typeface="Arial"/>
                <a:ea typeface="Arial"/>
                <a:cs typeface="Arial"/>
                <a:sym typeface="Arial"/>
              </a:rPr>
              <a:t>5 s (b) 6 s (c) 8 s (d) 1 s </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8. H.C.F. of two numbers is 43 and their sum is 430. Total number of distinct pairs of two such numbers is </a:t>
            </a:r>
            <a:endParaRPr/>
          </a:p>
          <a:p>
            <a:pPr indent="0" lvl="0" marL="0" marR="0" rtl="0" algn="l">
              <a:spcBef>
                <a:spcPts val="0"/>
              </a:spcBef>
              <a:spcAft>
                <a:spcPts val="0"/>
              </a:spcAft>
              <a:buNone/>
            </a:pPr>
            <a:r>
              <a:rPr lang="en-US" sz="3200">
                <a:solidFill>
                  <a:schemeClr val="dk1"/>
                </a:solidFill>
                <a:latin typeface="Arial"/>
                <a:ea typeface="Arial"/>
                <a:cs typeface="Arial"/>
                <a:sym typeface="Arial"/>
              </a:rPr>
              <a:t>(a) 5 (b) 2 (c) 6 (d) data insufficient</a:t>
            </a:r>
            <a:endParaRPr sz="3200">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3" name="Shape 343"/>
        <p:cNvGrpSpPr/>
        <p:nvPr/>
      </p:nvGrpSpPr>
      <p:grpSpPr>
        <a:xfrm>
          <a:off x="0" y="0"/>
          <a:ext cx="0" cy="0"/>
          <a:chOff x="0" y="0"/>
          <a:chExt cx="0" cy="0"/>
        </a:xfrm>
      </p:grpSpPr>
      <p:sp>
        <p:nvSpPr>
          <p:cNvPr id="344" name="Google Shape;34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45" name="Google Shape;34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46" name="Google Shape;346;p28"/>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47" name="Google Shape;347;p28"/>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
        <p:nvSpPr>
          <p:cNvPr id="348" name="Google Shape;348;p28"/>
          <p:cNvSpPr txBox="1"/>
          <p:nvPr/>
        </p:nvSpPr>
        <p:spPr>
          <a:xfrm>
            <a:off x="606287" y="1321904"/>
            <a:ext cx="10823700" cy="4525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9. A rectangular floor in my office has its area equal to 56 m^2. The minimum number of identical tiles required, if all the tiles are in square shape is</a:t>
            </a:r>
            <a:endParaRPr/>
          </a:p>
          <a:p>
            <a:pPr indent="-457200" lvl="0" marL="914400" rtl="0" algn="l">
              <a:spcBef>
                <a:spcPts val="0"/>
              </a:spcBef>
              <a:spcAft>
                <a:spcPts val="0"/>
              </a:spcAft>
              <a:buClr>
                <a:schemeClr val="dk1"/>
              </a:buClr>
              <a:buSzPts val="3600"/>
              <a:buAutoNum type="alphaLcParenBoth"/>
            </a:pPr>
            <a:r>
              <a:rPr lang="en-US" sz="3600">
                <a:solidFill>
                  <a:schemeClr val="dk1"/>
                </a:solidFill>
              </a:rPr>
              <a:t>8	</a:t>
            </a:r>
            <a:r>
              <a:rPr lang="en-US" sz="3600">
                <a:solidFill>
                  <a:schemeClr val="dk1"/>
                </a:solidFill>
              </a:rPr>
              <a:t>(b) 14 (c) 56 (d) None of the given options </a:t>
            </a:r>
            <a:endParaRPr sz="3600">
              <a:solidFill>
                <a:schemeClr val="dk1"/>
              </a:solidFill>
            </a:endParaRPr>
          </a:p>
          <a:p>
            <a:pPr indent="0" lvl="0" marL="0" rtl="0" algn="l">
              <a:spcBef>
                <a:spcPts val="0"/>
              </a:spcBef>
              <a:spcAft>
                <a:spcPts val="0"/>
              </a:spcAft>
              <a:buClr>
                <a:schemeClr val="dk1"/>
              </a:buClr>
              <a:buFont typeface="Arial"/>
              <a:buNone/>
            </a:pPr>
            <a:r>
              <a:t/>
            </a:r>
            <a:endParaRPr sz="3600">
              <a:solidFill>
                <a:schemeClr val="dk1"/>
              </a:solidFill>
            </a:endParaRPr>
          </a:p>
          <a:p>
            <a:pPr indent="0" lvl="0" marL="0" marR="0" rtl="0" algn="l">
              <a:spcBef>
                <a:spcPts val="0"/>
              </a:spcBef>
              <a:spcAft>
                <a:spcPts val="0"/>
              </a:spcAft>
              <a:buNone/>
            </a:pPr>
            <a:r>
              <a:rPr lang="en-US" sz="3600">
                <a:solidFill>
                  <a:schemeClr val="dk1"/>
                </a:solidFill>
                <a:latin typeface="Arial"/>
                <a:ea typeface="Arial"/>
                <a:cs typeface="Arial"/>
                <a:sym typeface="Arial"/>
              </a:rPr>
              <a:t>10. L.C.M. of two numbers is 495 and their H.C.F. is 5. If the sum of two numbers is 100 then their difference is (a) 10 (b) 46 (c) 70 (d) 90</a:t>
            </a:r>
            <a:endParaRPr sz="3600">
              <a:solidFill>
                <a:schemeClr val="dk1"/>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29"/>
          <p:cNvSpPr txBox="1"/>
          <p:nvPr>
            <p:ph idx="1" type="body"/>
          </p:nvPr>
        </p:nvSpPr>
        <p:spPr>
          <a:xfrm>
            <a:off x="838200" y="1341120"/>
            <a:ext cx="10515600" cy="48358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11. L.C.M. of 35, 85 and a number k is 7,735. The H.C.F. is 5. What is the least possible value of k? </a:t>
            </a:r>
            <a:endParaRPr/>
          </a:p>
          <a:p>
            <a:pPr indent="0" lvl="0" marL="0" rtl="0" algn="l">
              <a:lnSpc>
                <a:spcPct val="90000"/>
              </a:lnSpc>
              <a:spcBef>
                <a:spcPts val="1000"/>
              </a:spcBef>
              <a:spcAft>
                <a:spcPts val="0"/>
              </a:spcAft>
              <a:buClr>
                <a:schemeClr val="dk1"/>
              </a:buClr>
              <a:buSzPts val="3200"/>
              <a:buNone/>
            </a:pPr>
            <a:r>
              <a:rPr lang="en-US" sz="3200"/>
              <a:t>(a) 65 (b) 25 (c) 325 (d) 13 </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12. LCM and HCF of two numbers are 84 and 21, respectively. If the ratio of the two numbers is 1:4, then the larger of the two numbers is </a:t>
            </a:r>
            <a:endParaRPr sz="3200"/>
          </a:p>
          <a:p>
            <a:pPr indent="0" lvl="0" marL="0" rtl="0" algn="l">
              <a:lnSpc>
                <a:spcPct val="90000"/>
              </a:lnSpc>
              <a:spcBef>
                <a:spcPts val="1000"/>
              </a:spcBef>
              <a:spcAft>
                <a:spcPts val="0"/>
              </a:spcAft>
              <a:buClr>
                <a:schemeClr val="dk1"/>
              </a:buClr>
              <a:buSzPts val="3200"/>
              <a:buNone/>
            </a:pPr>
            <a:r>
              <a:rPr lang="en-US" sz="3200"/>
              <a:t>(a) 12 (b) 48 (c) 84 (d) 108</a:t>
            </a:r>
            <a:endParaRPr sz="3200"/>
          </a:p>
        </p:txBody>
      </p:sp>
      <p:sp>
        <p:nvSpPr>
          <p:cNvPr id="354" name="Google Shape;35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55" name="Google Shape;35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56" name="Google Shape;356;p29"/>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57" name="Google Shape;357;p29"/>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768626" y="71358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b="1" lang="en-US">
                <a:latin typeface="Arial"/>
                <a:ea typeface="Arial"/>
                <a:cs typeface="Arial"/>
                <a:sym typeface="Arial"/>
              </a:rPr>
              <a:t>COMMON FACTOR</a:t>
            </a:r>
            <a:endParaRPr b="1">
              <a:latin typeface="Arial"/>
              <a:ea typeface="Arial"/>
              <a:cs typeface="Arial"/>
              <a:sym typeface="Arial"/>
            </a:endParaRPr>
          </a:p>
        </p:txBody>
      </p:sp>
      <p:sp>
        <p:nvSpPr>
          <p:cNvPr id="114" name="Google Shape;114;p3"/>
          <p:cNvSpPr txBox="1"/>
          <p:nvPr>
            <p:ph idx="1" type="body"/>
          </p:nvPr>
        </p:nvSpPr>
        <p:spPr>
          <a:xfrm>
            <a:off x="768626" y="1690688"/>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2800"/>
              <a:buNone/>
            </a:pPr>
            <a:r>
              <a:rPr lang="en-US"/>
              <a:t>A common factor of two or more numbers is a number which divides each of them exactly. For example, 4 is a common factor of 8 and 12</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3600"/>
              <a:buNone/>
            </a:pPr>
            <a:r>
              <a:rPr b="1" lang="en-US" sz="3600"/>
              <a:t>HIGHEST COMMON FACTOR</a:t>
            </a:r>
            <a:endParaRPr/>
          </a:p>
          <a:p>
            <a:pPr indent="0" lvl="0" marL="0" rtl="0" algn="l">
              <a:lnSpc>
                <a:spcPct val="90000"/>
              </a:lnSpc>
              <a:spcBef>
                <a:spcPts val="1000"/>
              </a:spcBef>
              <a:spcAft>
                <a:spcPts val="0"/>
              </a:spcAft>
              <a:buClr>
                <a:schemeClr val="dk1"/>
              </a:buClr>
              <a:buSzPts val="2800"/>
              <a:buNone/>
            </a:pPr>
            <a:r>
              <a:rPr lang="en-US"/>
              <a:t>Highest common factor (H.C.F.) of two or more numbers is the greatest number that divides each one of them exactly. For example, 6 is the highest common factor of 12, 18 and 24. Highest common factor is also called Greatest Common Divisor or Greatest Common Measure.</a:t>
            </a:r>
            <a:endParaRPr/>
          </a:p>
        </p:txBody>
      </p:sp>
      <p:sp>
        <p:nvSpPr>
          <p:cNvPr id="115" name="Google Shape;1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116" name="Google Shape;1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17" name="Google Shape;117;p3"/>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18" name="Google Shape;118;p3"/>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0"/>
          <p:cNvSpPr txBox="1"/>
          <p:nvPr>
            <p:ph idx="1" type="body"/>
          </p:nvPr>
        </p:nvSpPr>
        <p:spPr>
          <a:xfrm>
            <a:off x="838200" y="1341120"/>
            <a:ext cx="10515600" cy="483584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None/>
            </a:pPr>
            <a:r>
              <a:rPr lang="en-US" sz="3200"/>
              <a:t>13. L.C.M. of first 100 natural numbers is N. What is the L.C.M. of first 105 natural numbers ? </a:t>
            </a:r>
            <a:endParaRPr/>
          </a:p>
          <a:p>
            <a:pPr indent="-514350" lvl="0" marL="514350" rtl="0" algn="l">
              <a:lnSpc>
                <a:spcPct val="90000"/>
              </a:lnSpc>
              <a:spcBef>
                <a:spcPts val="1000"/>
              </a:spcBef>
              <a:spcAft>
                <a:spcPts val="0"/>
              </a:spcAft>
              <a:buClr>
                <a:schemeClr val="dk1"/>
              </a:buClr>
              <a:buSzPts val="3200"/>
              <a:buAutoNum type="alphaLcParenBoth"/>
            </a:pPr>
            <a:r>
              <a:rPr lang="en-US" sz="3200"/>
              <a:t>5! × N (b) 10403N (c) 105N/103 (d) 4N</a:t>
            </a:r>
            <a:endParaRPr/>
          </a:p>
          <a:p>
            <a:pPr indent="-311150" lvl="0" marL="51435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14. The traffic lights at three different road crossings change after every 48 s, 72 s and 108 s, respectively. If they all change simultaneously at 8:20:00 h, then they will again change simultaneously at </a:t>
            </a:r>
            <a:endParaRPr/>
          </a:p>
          <a:p>
            <a:pPr indent="0" lvl="0" marL="0" rtl="0" algn="l">
              <a:lnSpc>
                <a:spcPct val="90000"/>
              </a:lnSpc>
              <a:spcBef>
                <a:spcPts val="1000"/>
              </a:spcBef>
              <a:spcAft>
                <a:spcPts val="0"/>
              </a:spcAft>
              <a:buClr>
                <a:schemeClr val="dk1"/>
              </a:buClr>
              <a:buSzPts val="3200"/>
              <a:buNone/>
            </a:pPr>
            <a:r>
              <a:rPr lang="en-US" sz="3200"/>
              <a:t>(a) 8:27:12 hr (b) 8:27:24 hr (c) 8:27:36 hr (d) 8:27:48 hr</a:t>
            </a:r>
            <a:endParaRPr sz="3200"/>
          </a:p>
        </p:txBody>
      </p:sp>
      <p:sp>
        <p:nvSpPr>
          <p:cNvPr id="363" name="Google Shape;363;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64" name="Google Shape;364;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65" name="Google Shape;365;p30"/>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66" name="Google Shape;366;p30"/>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1"/>
          <p:cNvSpPr txBox="1"/>
          <p:nvPr>
            <p:ph idx="1" type="body"/>
          </p:nvPr>
        </p:nvSpPr>
        <p:spPr>
          <a:xfrm>
            <a:off x="838200" y="1341120"/>
            <a:ext cx="10515600" cy="4835843"/>
          </a:xfrm>
          <a:prstGeom prst="rect">
            <a:avLst/>
          </a:prstGeom>
          <a:noFill/>
          <a:ln>
            <a:noFill/>
          </a:ln>
        </p:spPr>
        <p:txBody>
          <a:bodyPr anchorCtr="0" anchor="t" bIns="45700" lIns="91425" spcFirstLastPara="1" rIns="91425" wrap="square" tIns="45700">
            <a:normAutofit lnSpcReduction="20000"/>
          </a:bodyPr>
          <a:lstStyle/>
          <a:p>
            <a:pPr indent="0" lvl="0" marL="0" rtl="0" algn="l">
              <a:lnSpc>
                <a:spcPct val="90000"/>
              </a:lnSpc>
              <a:spcBef>
                <a:spcPts val="0"/>
              </a:spcBef>
              <a:spcAft>
                <a:spcPts val="0"/>
              </a:spcAft>
              <a:buClr>
                <a:schemeClr val="dk1"/>
              </a:buClr>
              <a:buSzPts val="3200"/>
              <a:buNone/>
            </a:pPr>
            <a:r>
              <a:rPr lang="en-US" sz="3200"/>
              <a:t>15. Six bells commence tolling together and toll at intervals of 2 s, 4 s, 6 s, 8 s, 10 s and 12 s, respectively. In 30 min, how many times do they toll together? </a:t>
            </a:r>
            <a:endParaRPr/>
          </a:p>
          <a:p>
            <a:pPr indent="-514350" lvl="0" marL="514350" rtl="0" algn="l">
              <a:lnSpc>
                <a:spcPct val="90000"/>
              </a:lnSpc>
              <a:spcBef>
                <a:spcPts val="1000"/>
              </a:spcBef>
              <a:spcAft>
                <a:spcPts val="0"/>
              </a:spcAft>
              <a:buClr>
                <a:schemeClr val="dk1"/>
              </a:buClr>
              <a:buSzPts val="3200"/>
              <a:buAutoNum type="alphaLcParenBoth"/>
            </a:pPr>
            <a:r>
              <a:rPr lang="en-US" sz="3200"/>
              <a:t>4 (b) 10 (c) 15 (d) 16</a:t>
            </a:r>
            <a:endParaRPr/>
          </a:p>
          <a:p>
            <a:pPr indent="-311150" lvl="0" marL="51435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16. 21 mango trees, 42 apple trees and 56 orange trees have to be planted in rows such that each row contains the same number of trees of one variety only. The minimum number of rows in which the trees may be planted is </a:t>
            </a:r>
            <a:endParaRPr/>
          </a:p>
          <a:p>
            <a:pPr indent="0" lvl="0" marL="0" rtl="0" algn="l">
              <a:lnSpc>
                <a:spcPct val="90000"/>
              </a:lnSpc>
              <a:spcBef>
                <a:spcPts val="1000"/>
              </a:spcBef>
              <a:spcAft>
                <a:spcPts val="0"/>
              </a:spcAft>
              <a:buClr>
                <a:schemeClr val="dk1"/>
              </a:buClr>
              <a:buSzPts val="3200"/>
              <a:buNone/>
            </a:pPr>
            <a:r>
              <a:rPr lang="en-US" sz="3200"/>
              <a:t>(a) 20 (b) 17 (c) 15 (d) 3</a:t>
            </a:r>
            <a:endParaRPr sz="3200"/>
          </a:p>
        </p:txBody>
      </p:sp>
      <p:sp>
        <p:nvSpPr>
          <p:cNvPr id="372" name="Google Shape;3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73" name="Google Shape;3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74" name="Google Shape;374;p31"/>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75" name="Google Shape;375;p31"/>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2"/>
          <p:cNvSpPr txBox="1"/>
          <p:nvPr>
            <p:ph idx="1" type="body"/>
          </p:nvPr>
        </p:nvSpPr>
        <p:spPr>
          <a:xfrm>
            <a:off x="558702" y="1051486"/>
            <a:ext cx="11074596" cy="483584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000"/>
              <a:buNone/>
            </a:pPr>
            <a:r>
              <a:rPr lang="en-US" sz="2600"/>
              <a:t>17. A number which when divided by 10 leaves a remainder of 9, when divided by 9 leaves a remainder of 8, by 8 leaves a remainder of 7, etc., down to where, when divided by 2, it leaves a remainder of 1, is </a:t>
            </a:r>
            <a:endParaRPr sz="2600"/>
          </a:p>
          <a:p>
            <a:pPr indent="0" lvl="0" marL="0" rtl="0" algn="l">
              <a:lnSpc>
                <a:spcPct val="90000"/>
              </a:lnSpc>
              <a:spcBef>
                <a:spcPts val="0"/>
              </a:spcBef>
              <a:spcAft>
                <a:spcPts val="0"/>
              </a:spcAft>
              <a:buClr>
                <a:schemeClr val="dk1"/>
              </a:buClr>
              <a:buSzPts val="3000"/>
              <a:buNone/>
            </a:pPr>
            <a:r>
              <a:rPr lang="en-US" sz="2600"/>
              <a:t>(a) 59 (b) 419 (c) 1259 (d) 2519</a:t>
            </a:r>
            <a:br>
              <a:rPr lang="en-US" sz="2600"/>
            </a:br>
            <a:br>
              <a:rPr lang="en-US" sz="2600"/>
            </a:br>
            <a:r>
              <a:rPr lang="en-US" sz="2600"/>
              <a:t>18. A chocolate dealer has to send chocolates of three brands to a shopkeeper. All the brands are packed in boxes of same size. The number of boxes to be sent is 96 of brand A, 240 of brand B and 336 of brand C. These boxes are to be packed in cartons of same size containing equal number of boxes. Each-carton should contain boxes of same brand of chocolates. What could be the minimum number of cartons that the dealer has to send? </a:t>
            </a:r>
            <a:endParaRPr sz="2400"/>
          </a:p>
          <a:p>
            <a:pPr indent="0" lvl="0" marL="0" rtl="0" algn="l">
              <a:lnSpc>
                <a:spcPct val="90000"/>
              </a:lnSpc>
              <a:spcBef>
                <a:spcPts val="1000"/>
              </a:spcBef>
              <a:spcAft>
                <a:spcPts val="0"/>
              </a:spcAft>
              <a:buClr>
                <a:schemeClr val="dk1"/>
              </a:buClr>
              <a:buSzPts val="3000"/>
              <a:buNone/>
            </a:pPr>
            <a:r>
              <a:rPr lang="en-US" sz="2600"/>
              <a:t>(a) 20 (b) 14 (c) 42 (d) 48</a:t>
            </a:r>
            <a:endParaRPr sz="2600"/>
          </a:p>
        </p:txBody>
      </p:sp>
      <p:sp>
        <p:nvSpPr>
          <p:cNvPr id="381" name="Google Shape;38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82" name="Google Shape;38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83" name="Google Shape;383;p32"/>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84" name="Google Shape;384;p32"/>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3"/>
          <p:cNvSpPr txBox="1"/>
          <p:nvPr>
            <p:ph idx="1" type="body"/>
          </p:nvPr>
        </p:nvSpPr>
        <p:spPr>
          <a:xfrm>
            <a:off x="838200" y="1149530"/>
            <a:ext cx="10515600" cy="5206819"/>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lang="en-US" sz="3200"/>
              <a:t>19. A heap of stones can be made up into groups of 21. When made up into groups of 16, 20, 25 and 45, there are 3 stones left in each case. How many stones at least can there be in the heap? </a:t>
            </a:r>
            <a:endParaRPr/>
          </a:p>
          <a:p>
            <a:pPr indent="-514350" lvl="0" marL="514350" rtl="0" algn="l">
              <a:lnSpc>
                <a:spcPct val="90000"/>
              </a:lnSpc>
              <a:spcBef>
                <a:spcPts val="1000"/>
              </a:spcBef>
              <a:spcAft>
                <a:spcPts val="0"/>
              </a:spcAft>
              <a:buClr>
                <a:schemeClr val="dk1"/>
              </a:buClr>
              <a:buSzPct val="100000"/>
              <a:buAutoNum type="alphaLcParenBoth"/>
            </a:pPr>
            <a:r>
              <a:rPr lang="en-US" sz="3200"/>
              <a:t>7203 (b) 2403 (c) 3603 (d) 4803</a:t>
            </a:r>
            <a:endParaRPr/>
          </a:p>
          <a:p>
            <a:pPr indent="-326390" lvl="0" marL="514350" rtl="0" algn="l">
              <a:lnSpc>
                <a:spcPct val="90000"/>
              </a:lnSpc>
              <a:spcBef>
                <a:spcPts val="1000"/>
              </a:spcBef>
              <a:spcAft>
                <a:spcPts val="0"/>
              </a:spcAft>
              <a:buClr>
                <a:schemeClr val="dk1"/>
              </a:buClr>
              <a:buSzPct val="100000"/>
              <a:buNone/>
            </a:pPr>
            <a:r>
              <a:t/>
            </a:r>
            <a:endParaRPr sz="3200">
              <a:latin typeface="Calibri"/>
              <a:ea typeface="Calibri"/>
              <a:cs typeface="Calibri"/>
              <a:sym typeface="Calibri"/>
            </a:endParaRPr>
          </a:p>
          <a:p>
            <a:pPr indent="0" lvl="0" marL="0" rtl="0" algn="l">
              <a:lnSpc>
                <a:spcPct val="90000"/>
              </a:lnSpc>
              <a:spcBef>
                <a:spcPts val="1000"/>
              </a:spcBef>
              <a:spcAft>
                <a:spcPts val="0"/>
              </a:spcAft>
              <a:buClr>
                <a:schemeClr val="dk1"/>
              </a:buClr>
              <a:buSzPct val="100000"/>
              <a:buNone/>
            </a:pPr>
            <a:r>
              <a:rPr lang="en-US" sz="3200">
                <a:latin typeface="Calibri"/>
                <a:ea typeface="Calibri"/>
                <a:cs typeface="Calibri"/>
                <a:sym typeface="Calibri"/>
              </a:rPr>
              <a:t>20. </a:t>
            </a:r>
            <a:r>
              <a:rPr lang="en-US" sz="3200"/>
              <a:t>Amit, Sucheta and Neeti start running around a circular track and complete one round in 18 s, 24 s and 32 s, respectively. In how many seconds will the three meet again at the starting point if they all have started running at the same time? </a:t>
            </a:r>
            <a:endParaRPr/>
          </a:p>
          <a:p>
            <a:pPr indent="0" lvl="0" marL="0" rtl="0" algn="l">
              <a:lnSpc>
                <a:spcPct val="90000"/>
              </a:lnSpc>
              <a:spcBef>
                <a:spcPts val="1000"/>
              </a:spcBef>
              <a:spcAft>
                <a:spcPts val="0"/>
              </a:spcAft>
              <a:buClr>
                <a:schemeClr val="dk1"/>
              </a:buClr>
              <a:buSzPct val="100000"/>
              <a:buNone/>
            </a:pPr>
            <a:r>
              <a:rPr lang="en-US" sz="3200"/>
              <a:t>(a) 196 (b) 288 (c) 324 (d) Cannot be determined</a:t>
            </a:r>
            <a:endParaRPr sz="3200">
              <a:latin typeface="Calibri"/>
              <a:ea typeface="Calibri"/>
              <a:cs typeface="Calibri"/>
              <a:sym typeface="Calibri"/>
            </a:endParaRPr>
          </a:p>
        </p:txBody>
      </p:sp>
      <p:sp>
        <p:nvSpPr>
          <p:cNvPr id="390" name="Google Shape;390;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391" name="Google Shape;391;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392" name="Google Shape;392;p33"/>
          <p:cNvPicPr preferRelativeResize="0"/>
          <p:nvPr/>
        </p:nvPicPr>
        <p:blipFill rotWithShape="1">
          <a:blip r:embed="rId4">
            <a:alphaModFix/>
          </a:blip>
          <a:srcRect b="0" l="0" r="0" t="0"/>
          <a:stretch/>
        </p:blipFill>
        <p:spPr>
          <a:xfrm>
            <a:off x="10758566" y="176754"/>
            <a:ext cx="874732" cy="874732"/>
          </a:xfrm>
          <a:prstGeom prst="rect">
            <a:avLst/>
          </a:prstGeom>
          <a:noFill/>
          <a:ln>
            <a:noFill/>
          </a:ln>
        </p:spPr>
      </p:pic>
      <p:pic>
        <p:nvPicPr>
          <p:cNvPr id="393" name="Google Shape;393;p33"/>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422425" y="1014050"/>
            <a:ext cx="11371090"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sz="3200">
                <a:latin typeface="Calibri"/>
                <a:ea typeface="Calibri"/>
                <a:cs typeface="Calibri"/>
                <a:sym typeface="Calibri"/>
              </a:rPr>
              <a:t>Ensure attainment of LOs in alignment to the learning activities:</a:t>
            </a:r>
            <a:r>
              <a:rPr b="1" lang="en-US" sz="3200">
                <a:solidFill>
                  <a:srgbClr val="FFFFFF"/>
                </a:solidFill>
                <a:latin typeface="Calibri"/>
                <a:ea typeface="Calibri"/>
                <a:cs typeface="Calibri"/>
                <a:sym typeface="Calibri"/>
              </a:rPr>
              <a:t> </a:t>
            </a:r>
            <a:r>
              <a:rPr b="1" lang="en-US" sz="4000">
                <a:solidFill>
                  <a:srgbClr val="FFFFFF"/>
                </a:solidFill>
                <a:latin typeface="Arial"/>
                <a:ea typeface="Arial"/>
                <a:cs typeface="Arial"/>
                <a:sym typeface="Arial"/>
              </a:rPr>
              <a:t>outcomes (1-2)</a:t>
            </a:r>
            <a:endParaRPr/>
          </a:p>
        </p:txBody>
      </p:sp>
      <p:sp>
        <p:nvSpPr>
          <p:cNvPr id="399" name="Google Shape;399;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400" name="Google Shape;400;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401" name="Google Shape;401;p37"/>
          <p:cNvGrpSpPr/>
          <p:nvPr/>
        </p:nvGrpSpPr>
        <p:grpSpPr>
          <a:xfrm>
            <a:off x="632085" y="2228052"/>
            <a:ext cx="10927828" cy="3689404"/>
            <a:chOff x="0" y="0"/>
            <a:chExt cx="10927828" cy="3689404"/>
          </a:xfrm>
        </p:grpSpPr>
        <p:sp>
          <p:nvSpPr>
            <p:cNvPr id="402" name="Google Shape;402;p37"/>
            <p:cNvSpPr/>
            <p:nvPr/>
          </p:nvSpPr>
          <p:spPr>
            <a:xfrm>
              <a:off x="0" y="0"/>
              <a:ext cx="9288654" cy="1660232"/>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7"/>
            <p:cNvSpPr txBox="1"/>
            <p:nvPr/>
          </p:nvSpPr>
          <p:spPr>
            <a:xfrm>
              <a:off x="48627" y="48627"/>
              <a:ext cx="7572674" cy="156297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Outcome 1: Students are able to calculate LCM and HCF of given numbers. </a:t>
              </a:r>
              <a:endParaRPr sz="3100">
                <a:solidFill>
                  <a:schemeClr val="lt1"/>
                </a:solidFill>
                <a:latin typeface="Calibri"/>
                <a:ea typeface="Calibri"/>
                <a:cs typeface="Calibri"/>
                <a:sym typeface="Calibri"/>
              </a:endParaRPr>
            </a:p>
          </p:txBody>
        </p:sp>
        <p:sp>
          <p:nvSpPr>
            <p:cNvPr id="404" name="Google Shape;404;p37"/>
            <p:cNvSpPr/>
            <p:nvPr/>
          </p:nvSpPr>
          <p:spPr>
            <a:xfrm>
              <a:off x="1639174" y="2029172"/>
              <a:ext cx="9288654" cy="1660232"/>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7"/>
            <p:cNvSpPr txBox="1"/>
            <p:nvPr/>
          </p:nvSpPr>
          <p:spPr>
            <a:xfrm>
              <a:off x="1687801" y="2077799"/>
              <a:ext cx="6473075" cy="1562978"/>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US" sz="3100">
                  <a:solidFill>
                    <a:schemeClr val="lt1"/>
                  </a:solidFill>
                  <a:latin typeface="Calibri"/>
                  <a:ea typeface="Calibri"/>
                  <a:cs typeface="Calibri"/>
                  <a:sym typeface="Calibri"/>
                </a:rPr>
                <a:t>Outcome 2: Students can use LCM and HCF concepts in real-life applications like work problems and fractions.</a:t>
              </a:r>
              <a:endParaRPr sz="3100">
                <a:solidFill>
                  <a:schemeClr val="lt1"/>
                </a:solidFill>
                <a:latin typeface="Calibri"/>
                <a:ea typeface="Calibri"/>
                <a:cs typeface="Calibri"/>
                <a:sym typeface="Calibri"/>
              </a:endParaRPr>
            </a:p>
          </p:txBody>
        </p:sp>
        <p:sp>
          <p:nvSpPr>
            <p:cNvPr id="406" name="Google Shape;406;p37"/>
            <p:cNvSpPr/>
            <p:nvPr/>
          </p:nvSpPr>
          <p:spPr>
            <a:xfrm>
              <a:off x="8209503" y="1305127"/>
              <a:ext cx="1079150" cy="1079150"/>
            </a:xfrm>
            <a:prstGeom prst="downArrow">
              <a:avLst>
                <a:gd fmla="val 55000" name="adj1"/>
                <a:gd fmla="val 45000" name="adj2"/>
              </a:avLst>
            </a:prstGeom>
            <a:solidFill>
              <a:srgbClr val="F6D4CC">
                <a:alpha val="89803"/>
              </a:srgbClr>
            </a:solidFill>
            <a:ln cap="flat" cmpd="sng" w="19050">
              <a:solidFill>
                <a:srgbClr val="F6D4CC">
                  <a:alpha val="89803"/>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7"/>
            <p:cNvSpPr txBox="1"/>
            <p:nvPr/>
          </p:nvSpPr>
          <p:spPr>
            <a:xfrm>
              <a:off x="8452312" y="1305127"/>
              <a:ext cx="593532" cy="81206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sz="3600">
                <a:solidFill>
                  <a:schemeClr val="dk1"/>
                </a:solidFill>
                <a:latin typeface="Arial"/>
                <a:ea typeface="Arial"/>
                <a:cs typeface="Arial"/>
                <a:sym typeface="Arial"/>
              </a:endParaRPr>
            </a:p>
          </p:txBody>
        </p:sp>
      </p:grpSp>
      <p:pic>
        <p:nvPicPr>
          <p:cNvPr descr="A blue circle with text and words&#10;&#10;Description automatically generated" id="408" name="Google Shape;408;p37"/>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409" name="Google Shape;409;p37"/>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8"/>
          <p:cNvSpPr txBox="1"/>
          <p:nvPr>
            <p:ph type="title"/>
          </p:nvPr>
        </p:nvSpPr>
        <p:spPr>
          <a:xfrm>
            <a:off x="838200" y="89127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Georgia"/>
              <a:buNone/>
            </a:pPr>
            <a:r>
              <a:rPr lang="en-US" sz="5400">
                <a:latin typeface="Georgia"/>
                <a:ea typeface="Georgia"/>
                <a:cs typeface="Georgia"/>
                <a:sym typeface="Georgia"/>
              </a:rPr>
              <a:t>Information about the next lesson</a:t>
            </a:r>
            <a:endParaRPr sz="2000">
              <a:latin typeface="Georgia"/>
              <a:ea typeface="Georgia"/>
              <a:cs typeface="Georgia"/>
              <a:sym typeface="Georgia"/>
            </a:endParaRPr>
          </a:p>
        </p:txBody>
      </p:sp>
      <p:sp>
        <p:nvSpPr>
          <p:cNvPr id="415" name="Google Shape;415;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416" name="Google Shape;416;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417" name="Google Shape;417;p38"/>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418" name="Google Shape;418;p38"/>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2" name="Shape 422"/>
        <p:cNvGrpSpPr/>
        <p:nvPr/>
      </p:nvGrpSpPr>
      <p:grpSpPr>
        <a:xfrm>
          <a:off x="0" y="0"/>
          <a:ext cx="0" cy="0"/>
          <a:chOff x="0" y="0"/>
          <a:chExt cx="0" cy="0"/>
        </a:xfrm>
      </p:grpSpPr>
      <p:sp>
        <p:nvSpPr>
          <p:cNvPr id="423" name="Google Shape;423;p39"/>
          <p:cNvSpPr txBox="1"/>
          <p:nvPr>
            <p:ph type="title"/>
          </p:nvPr>
        </p:nvSpPr>
        <p:spPr>
          <a:xfrm>
            <a:off x="740921" y="1424837"/>
            <a:ext cx="10253888" cy="1297115"/>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800"/>
              <a:buFont typeface="Calibri"/>
              <a:buNone/>
            </a:pPr>
            <a:r>
              <a:rPr b="1" lang="en-US" sz="4800">
                <a:solidFill>
                  <a:schemeClr val="dk2"/>
                </a:solidFill>
                <a:latin typeface="Calibri"/>
                <a:ea typeface="Calibri"/>
                <a:cs typeface="Calibri"/>
                <a:sym typeface="Calibri"/>
              </a:rPr>
              <a:t>Review and Reflection from students</a:t>
            </a:r>
            <a:endParaRPr/>
          </a:p>
        </p:txBody>
      </p:sp>
      <p:sp>
        <p:nvSpPr>
          <p:cNvPr id="424" name="Google Shape;424;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425" name="Google Shape;425;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426" name="Google Shape;426;p39"/>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427" name="Google Shape;427;p39"/>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idx="1" type="body"/>
          </p:nvPr>
        </p:nvSpPr>
        <p:spPr>
          <a:xfrm>
            <a:off x="750771" y="981777"/>
            <a:ext cx="10603029" cy="5195186"/>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3200"/>
              <a:buNone/>
            </a:pPr>
            <a:r>
              <a:rPr b="1" lang="en-US" sz="3200"/>
              <a:t>COMMON MULTIPLE </a:t>
            </a:r>
            <a:endParaRPr/>
          </a:p>
          <a:p>
            <a:pPr indent="-228600" lvl="0" marL="228600" rtl="0" algn="l">
              <a:lnSpc>
                <a:spcPct val="90000"/>
              </a:lnSpc>
              <a:spcBef>
                <a:spcPts val="1000"/>
              </a:spcBef>
              <a:spcAft>
                <a:spcPts val="0"/>
              </a:spcAft>
              <a:buClr>
                <a:schemeClr val="dk1"/>
              </a:buClr>
              <a:buSzPts val="2800"/>
              <a:buChar char="•"/>
            </a:pPr>
            <a:r>
              <a:rPr lang="en-US"/>
              <a:t>A common multiple of two or more numbers is a number which is exactly divisible by each one of them. For example, 32 is a common multiple of 8 and 16.</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3200"/>
              <a:buNone/>
            </a:pPr>
            <a:r>
              <a:rPr b="1" lang="en-US" sz="3200"/>
              <a:t>LEAST COMMON MULTIPLE </a:t>
            </a:r>
            <a:endParaRPr/>
          </a:p>
          <a:p>
            <a:pPr indent="-228600" lvl="0" marL="228600" rtl="0" algn="l">
              <a:lnSpc>
                <a:spcPct val="90000"/>
              </a:lnSpc>
              <a:spcBef>
                <a:spcPts val="1000"/>
              </a:spcBef>
              <a:spcAft>
                <a:spcPts val="0"/>
              </a:spcAft>
              <a:buClr>
                <a:schemeClr val="dk1"/>
              </a:buClr>
              <a:buSzPts val="2800"/>
              <a:buChar char="•"/>
            </a:pPr>
            <a:r>
              <a:rPr lang="en-US"/>
              <a:t>The least common multiple of two or more given numbers is the least or lowest number which is exactly divisible by each of them. For example, consider the two numbers 12 and 18. Multiples of 12 are 12, 24, 36, 48, 72, ... Multiples of 18 are 18, 36, 54, 72, ... Common multiples are 36, 72, ... \ Least common multiple, i.e. L.C.M. of 12 and 18 is 36.</a:t>
            </a:r>
            <a:endParaRPr/>
          </a:p>
        </p:txBody>
      </p:sp>
      <p:sp>
        <p:nvSpPr>
          <p:cNvPr id="124" name="Google Shape;124;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125" name="Google Shape;125;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26" name="Google Shape;126;p4"/>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27" name="Google Shape;127;p4"/>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1" name="Shape 131"/>
        <p:cNvGrpSpPr/>
        <p:nvPr/>
      </p:nvGrpSpPr>
      <p:grpSpPr>
        <a:xfrm>
          <a:off x="0" y="0"/>
          <a:ext cx="0" cy="0"/>
          <a:chOff x="0" y="0"/>
          <a:chExt cx="0" cy="0"/>
        </a:xfrm>
      </p:grpSpPr>
      <p:sp>
        <p:nvSpPr>
          <p:cNvPr id="132" name="Google Shape;132;p5"/>
          <p:cNvSpPr txBox="1"/>
          <p:nvPr>
            <p:ph type="title"/>
          </p:nvPr>
        </p:nvSpPr>
        <p:spPr>
          <a:xfrm>
            <a:off x="838200" y="2080503"/>
            <a:ext cx="10515600" cy="4275847"/>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4000"/>
              <a:buFont typeface="Play"/>
              <a:buNone/>
            </a:pPr>
            <a:r>
              <a:rPr b="1" lang="en-US" sz="4000"/>
              <a:t>How to Find HCF and LCM?</a:t>
            </a:r>
            <a:br>
              <a:rPr b="1" lang="en-US" sz="4000"/>
            </a:br>
            <a:r>
              <a:rPr lang="en-US" sz="4000"/>
              <a:t>There are various methods that are used to find the Highest Common Factor (HCF) and Least Common Multiple of Numbers.</a:t>
            </a:r>
            <a:br>
              <a:rPr lang="en-US" sz="4000"/>
            </a:br>
            <a:r>
              <a:rPr lang="en-US" sz="4000"/>
              <a:t>The most common methods are:</a:t>
            </a:r>
            <a:br>
              <a:rPr lang="en-US" sz="4000"/>
            </a:br>
            <a:br>
              <a:rPr lang="en-US" sz="4000"/>
            </a:br>
            <a:r>
              <a:rPr lang="en-US" sz="4000"/>
              <a:t>1. Prime factorization method</a:t>
            </a:r>
            <a:br>
              <a:rPr lang="en-US" sz="4000"/>
            </a:br>
            <a:br>
              <a:rPr lang="en-US" sz="4000"/>
            </a:br>
            <a:r>
              <a:rPr lang="en-US" sz="4000"/>
              <a:t>2. Division method</a:t>
            </a:r>
            <a:br>
              <a:rPr lang="en-US" sz="4000"/>
            </a:br>
            <a:endParaRPr b="1" sz="2400">
              <a:latin typeface="Calibri"/>
              <a:ea typeface="Calibri"/>
              <a:cs typeface="Calibri"/>
              <a:sym typeface="Calibri"/>
            </a:endParaRPr>
          </a:p>
        </p:txBody>
      </p:sp>
      <p:sp>
        <p:nvSpPr>
          <p:cNvPr id="133" name="Google Shape;133;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134" name="Google Shape;134;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35" name="Google Shape;135;p5"/>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36" name="Google Shape;136;p5"/>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6"/>
          <p:cNvSpPr txBox="1"/>
          <p:nvPr>
            <p:ph idx="1" type="body"/>
          </p:nvPr>
        </p:nvSpPr>
        <p:spPr>
          <a:xfrm>
            <a:off x="680332" y="1788454"/>
            <a:ext cx="10515600" cy="3830927"/>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00000"/>
              <a:buNone/>
            </a:pPr>
            <a:r>
              <a:rPr b="1" lang="en-US" sz="3600"/>
              <a:t>Find HCF and LCM of 36,  90,  11</a:t>
            </a:r>
            <a:r>
              <a:rPr b="1" lang="en-US" sz="3600"/>
              <a:t>0</a:t>
            </a:r>
            <a:endParaRPr sz="3600"/>
          </a:p>
          <a:p>
            <a:pPr indent="-213359" lvl="0" marL="228600" rtl="0" algn="l">
              <a:lnSpc>
                <a:spcPct val="90000"/>
              </a:lnSpc>
              <a:spcBef>
                <a:spcPts val="1000"/>
              </a:spcBef>
              <a:spcAft>
                <a:spcPts val="0"/>
              </a:spcAft>
              <a:buClr>
                <a:schemeClr val="dk1"/>
              </a:buClr>
              <a:buSzPct val="100000"/>
              <a:buChar char="•"/>
            </a:pPr>
            <a:r>
              <a:rPr b="1" lang="en-US" sz="3200"/>
              <a:t>Steps 1</a:t>
            </a:r>
            <a:r>
              <a:rPr lang="en-US" sz="3200"/>
              <a:t>: Resolve all the numbers into their prime factors.</a:t>
            </a:r>
            <a:endParaRPr sz="3200"/>
          </a:p>
          <a:p>
            <a:pPr indent="-213359" lvl="0" marL="228600" rtl="0" algn="l">
              <a:lnSpc>
                <a:spcPct val="90000"/>
              </a:lnSpc>
              <a:spcBef>
                <a:spcPts val="1000"/>
              </a:spcBef>
              <a:spcAft>
                <a:spcPts val="0"/>
              </a:spcAft>
              <a:buClr>
                <a:schemeClr val="dk1"/>
              </a:buClr>
              <a:buSzPct val="100000"/>
              <a:buChar char="•"/>
            </a:pPr>
            <a:r>
              <a:rPr lang="en-US" sz="3200"/>
              <a:t>36 = 2 * 2 * 3 * 3 = 2</a:t>
            </a:r>
            <a:r>
              <a:rPr baseline="30000" lang="en-US" sz="3200"/>
              <a:t>2 </a:t>
            </a:r>
            <a:r>
              <a:rPr lang="en-US" sz="3200"/>
              <a:t> * 3</a:t>
            </a:r>
            <a:r>
              <a:rPr baseline="30000" lang="en-US" sz="3200"/>
              <a:t>2</a:t>
            </a:r>
            <a:endParaRPr sz="3200"/>
          </a:p>
          <a:p>
            <a:pPr indent="-213359" lvl="0" marL="228600" rtl="0" algn="l">
              <a:lnSpc>
                <a:spcPct val="90000"/>
              </a:lnSpc>
              <a:spcBef>
                <a:spcPts val="1000"/>
              </a:spcBef>
              <a:spcAft>
                <a:spcPts val="0"/>
              </a:spcAft>
              <a:buClr>
                <a:schemeClr val="dk1"/>
              </a:buClr>
              <a:buSzPct val="100000"/>
              <a:buChar char="•"/>
            </a:pPr>
            <a:r>
              <a:rPr lang="en-US" sz="3200"/>
              <a:t>90 = 2 * 3 * 3 * 5 = 2 * 3</a:t>
            </a:r>
            <a:r>
              <a:rPr baseline="30000" lang="en-US" sz="3200"/>
              <a:t>2  </a:t>
            </a:r>
            <a:r>
              <a:rPr lang="en-US" sz="3200"/>
              <a:t>* 5</a:t>
            </a:r>
            <a:endParaRPr sz="3200"/>
          </a:p>
          <a:p>
            <a:pPr indent="-213359" lvl="0" marL="228600" rtl="0" algn="l">
              <a:lnSpc>
                <a:spcPct val="90000"/>
              </a:lnSpc>
              <a:spcBef>
                <a:spcPts val="1000"/>
              </a:spcBef>
              <a:spcAft>
                <a:spcPts val="0"/>
              </a:spcAft>
              <a:buClr>
                <a:schemeClr val="dk1"/>
              </a:buClr>
              <a:buSzPct val="100000"/>
              <a:buChar char="•"/>
            </a:pPr>
            <a:r>
              <a:rPr lang="en-US" sz="3200"/>
              <a:t>110 = 2 * 5 * 11 = 2 * 5 *11</a:t>
            </a:r>
            <a:endParaRPr/>
          </a:p>
          <a:p>
            <a:pPr indent="-40639" lvl="0" marL="228600" rtl="0" algn="l">
              <a:lnSpc>
                <a:spcPct val="90000"/>
              </a:lnSpc>
              <a:spcBef>
                <a:spcPts val="1000"/>
              </a:spcBef>
              <a:spcAft>
                <a:spcPts val="0"/>
              </a:spcAft>
              <a:buClr>
                <a:schemeClr val="dk1"/>
              </a:buClr>
              <a:buSzPct val="100000"/>
              <a:buNone/>
            </a:pPr>
            <a:r>
              <a:t/>
            </a:r>
            <a:endParaRPr sz="3200"/>
          </a:p>
          <a:p>
            <a:pPr indent="0" lvl="0" marL="0" rtl="0" algn="l">
              <a:lnSpc>
                <a:spcPct val="90000"/>
              </a:lnSpc>
              <a:spcBef>
                <a:spcPts val="1000"/>
              </a:spcBef>
              <a:spcAft>
                <a:spcPts val="0"/>
              </a:spcAft>
              <a:buClr>
                <a:schemeClr val="dk1"/>
              </a:buClr>
              <a:buSzPct val="100000"/>
              <a:buNone/>
            </a:pPr>
            <a:r>
              <a:rPr lang="en-US" sz="3200"/>
              <a:t>HCF is 2</a:t>
            </a:r>
            <a:r>
              <a:rPr baseline="30000" lang="en-US" sz="3200"/>
              <a:t>1</a:t>
            </a:r>
            <a:r>
              <a:rPr lang="en-US" sz="3200"/>
              <a:t> = 2. (Take the common prime factor with least power) </a:t>
            </a:r>
            <a:endParaRPr/>
          </a:p>
          <a:p>
            <a:pPr indent="0" lvl="0" marL="0" rtl="0" algn="l">
              <a:lnSpc>
                <a:spcPct val="90000"/>
              </a:lnSpc>
              <a:spcBef>
                <a:spcPts val="1000"/>
              </a:spcBef>
              <a:spcAft>
                <a:spcPts val="0"/>
              </a:spcAft>
              <a:buClr>
                <a:schemeClr val="dk1"/>
              </a:buClr>
              <a:buSzPct val="100000"/>
              <a:buNone/>
            </a:pPr>
            <a:r>
              <a:rPr lang="en-US" sz="3200"/>
              <a:t>LCM is 2</a:t>
            </a:r>
            <a:r>
              <a:rPr baseline="30000" lang="en-US" sz="3200"/>
              <a:t>2 </a:t>
            </a:r>
            <a:r>
              <a:rPr lang="en-US" sz="3200"/>
              <a:t>* 3</a:t>
            </a:r>
            <a:r>
              <a:rPr baseline="30000" lang="en-US" sz="3200"/>
              <a:t>2</a:t>
            </a:r>
            <a:r>
              <a:rPr lang="en-US" sz="3200"/>
              <a:t> *  5 * 11 =1980 </a:t>
            </a:r>
            <a:r>
              <a:rPr lang="en-US" sz="3200"/>
              <a:t>(Take every common prime factor with greatest power)</a:t>
            </a:r>
            <a:endParaRPr sz="3200"/>
          </a:p>
        </p:txBody>
      </p:sp>
      <p:sp>
        <p:nvSpPr>
          <p:cNvPr id="142" name="Google Shape;142;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Galgotias University</a:t>
            </a:r>
            <a:endParaRPr/>
          </a:p>
        </p:txBody>
      </p:sp>
      <p:sp>
        <p:nvSpPr>
          <p:cNvPr id="143" name="Google Shape;143;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44" name="Google Shape;144;p6"/>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145" name="Google Shape;145;p6"/>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9" name="Shape 149"/>
        <p:cNvGrpSpPr/>
        <p:nvPr/>
      </p:nvGrpSpPr>
      <p:grpSpPr>
        <a:xfrm>
          <a:off x="0" y="0"/>
          <a:ext cx="0" cy="0"/>
          <a:chOff x="0" y="0"/>
          <a:chExt cx="0" cy="0"/>
        </a:xfrm>
      </p:grpSpPr>
      <p:sp>
        <p:nvSpPr>
          <p:cNvPr id="150" name="Google Shape;150;p7"/>
          <p:cNvSpPr txBox="1"/>
          <p:nvPr>
            <p:ph type="title"/>
          </p:nvPr>
        </p:nvSpPr>
        <p:spPr>
          <a:xfrm>
            <a:off x="838200" y="748189"/>
            <a:ext cx="10515600" cy="99352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b="1" lang="en-US">
                <a:latin typeface="Calibri"/>
                <a:ea typeface="Calibri"/>
                <a:cs typeface="Calibri"/>
                <a:sym typeface="Calibri"/>
              </a:rPr>
              <a:t>Method 2</a:t>
            </a:r>
            <a:endParaRPr b="1">
              <a:latin typeface="Calibri"/>
              <a:ea typeface="Calibri"/>
              <a:cs typeface="Calibri"/>
              <a:sym typeface="Calibri"/>
            </a:endParaRPr>
          </a:p>
        </p:txBody>
      </p:sp>
      <p:pic>
        <p:nvPicPr>
          <p:cNvPr id="151" name="Google Shape;151;p7"/>
          <p:cNvPicPr preferRelativeResize="0"/>
          <p:nvPr>
            <p:ph idx="1" type="body"/>
          </p:nvPr>
        </p:nvPicPr>
        <p:blipFill rotWithShape="1">
          <a:blip r:embed="rId3">
            <a:alphaModFix/>
          </a:blip>
          <a:srcRect b="0" l="0" r="0" t="0"/>
          <a:stretch/>
        </p:blipFill>
        <p:spPr>
          <a:xfrm>
            <a:off x="1258120" y="1897442"/>
            <a:ext cx="6243600" cy="3627900"/>
          </a:xfrm>
          <a:prstGeom prst="rect">
            <a:avLst/>
          </a:prstGeom>
          <a:noFill/>
          <a:ln>
            <a:noFill/>
          </a:ln>
        </p:spPr>
      </p:pic>
      <p:sp>
        <p:nvSpPr>
          <p:cNvPr id="152" name="Google Shape;1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153" name="Google Shape;1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54" name="Google Shape;154;p7"/>
          <p:cNvPicPr preferRelativeResize="0"/>
          <p:nvPr/>
        </p:nvPicPr>
        <p:blipFill rotWithShape="1">
          <a:blip r:embed="rId4">
            <a:alphaModFix/>
          </a:blip>
          <a:srcRect b="0" l="0" r="0" t="0"/>
          <a:stretch/>
        </p:blipFill>
        <p:spPr>
          <a:xfrm>
            <a:off x="10758566" y="191744"/>
            <a:ext cx="874732" cy="874732"/>
          </a:xfrm>
          <a:prstGeom prst="rect">
            <a:avLst/>
          </a:prstGeom>
          <a:noFill/>
          <a:ln>
            <a:noFill/>
          </a:ln>
        </p:spPr>
      </p:pic>
      <p:pic>
        <p:nvPicPr>
          <p:cNvPr id="155" name="Google Shape;155;p7"/>
          <p:cNvPicPr preferRelativeResize="0"/>
          <p:nvPr/>
        </p:nvPicPr>
        <p:blipFill rotWithShape="1">
          <a:blip r:embed="rId5">
            <a:alphaModFix/>
          </a:blip>
          <a:srcRect b="0" l="0" r="0" t="0"/>
          <a:stretch/>
        </p:blipFill>
        <p:spPr>
          <a:xfrm>
            <a:off x="104932" y="114202"/>
            <a:ext cx="3795634" cy="740238"/>
          </a:xfrm>
          <a:prstGeom prst="rect">
            <a:avLst/>
          </a:prstGeom>
          <a:noFill/>
          <a:ln>
            <a:noFill/>
          </a:ln>
        </p:spPr>
      </p:pic>
      <p:sp>
        <p:nvSpPr>
          <p:cNvPr id="156" name="Google Shape;156;p7"/>
          <p:cNvSpPr txBox="1"/>
          <p:nvPr/>
        </p:nvSpPr>
        <p:spPr>
          <a:xfrm flipH="1">
            <a:off x="8082325" y="1960325"/>
            <a:ext cx="3648300" cy="3478800"/>
          </a:xfrm>
          <a:prstGeom prst="rect">
            <a:avLst/>
          </a:prstGeom>
          <a:noFill/>
          <a:ln>
            <a:noFill/>
          </a:ln>
        </p:spPr>
        <p:txBody>
          <a:bodyPr anchorCtr="0" anchor="t" bIns="91425" lIns="91425" spcFirstLastPara="1" rIns="91425" wrap="square" tIns="91425">
            <a:spAutoFit/>
          </a:bodyPr>
          <a:lstStyle/>
          <a:p>
            <a:pPr indent="0" lvl="0" marL="0" rtl="0" algn="l">
              <a:lnSpc>
                <a:spcPct val="90000"/>
              </a:lnSpc>
              <a:spcBef>
                <a:spcPts val="1000"/>
              </a:spcBef>
              <a:spcAft>
                <a:spcPts val="0"/>
              </a:spcAft>
              <a:buNone/>
            </a:pPr>
            <a:r>
              <a:rPr lang="en-US" sz="3000">
                <a:solidFill>
                  <a:schemeClr val="dk1"/>
                </a:solidFill>
              </a:rPr>
              <a:t>LCM = 2*3*3*5*2*11</a:t>
            </a:r>
            <a:endParaRPr sz="3000">
              <a:solidFill>
                <a:schemeClr val="dk1"/>
              </a:solidFill>
            </a:endParaRPr>
          </a:p>
          <a:p>
            <a:pPr indent="0" lvl="0" marL="0" rtl="0" algn="l">
              <a:lnSpc>
                <a:spcPct val="90000"/>
              </a:lnSpc>
              <a:spcBef>
                <a:spcPts val="1000"/>
              </a:spcBef>
              <a:spcAft>
                <a:spcPts val="0"/>
              </a:spcAft>
              <a:buNone/>
            </a:pPr>
            <a:r>
              <a:rPr lang="en-US" sz="3000">
                <a:solidFill>
                  <a:schemeClr val="dk1"/>
                </a:solidFill>
              </a:rPr>
              <a:t>= 1980</a:t>
            </a:r>
            <a:endParaRPr sz="3000">
              <a:solidFill>
                <a:schemeClr val="dk1"/>
              </a:solidFill>
            </a:endParaRPr>
          </a:p>
          <a:p>
            <a:pPr indent="0" lvl="0" marL="0" rtl="0" algn="l">
              <a:lnSpc>
                <a:spcPct val="90000"/>
              </a:lnSpc>
              <a:spcBef>
                <a:spcPts val="1000"/>
              </a:spcBef>
              <a:spcAft>
                <a:spcPts val="0"/>
              </a:spcAft>
              <a:buNone/>
            </a:pPr>
            <a:r>
              <a:t/>
            </a:r>
            <a:endParaRPr sz="3000">
              <a:solidFill>
                <a:schemeClr val="dk1"/>
              </a:solidFill>
            </a:endParaRPr>
          </a:p>
          <a:p>
            <a:pPr indent="0" lvl="0" marL="0" rtl="0" algn="l">
              <a:lnSpc>
                <a:spcPct val="90000"/>
              </a:lnSpc>
              <a:spcBef>
                <a:spcPts val="1000"/>
              </a:spcBef>
              <a:spcAft>
                <a:spcPts val="0"/>
              </a:spcAft>
              <a:buNone/>
            </a:pPr>
            <a:r>
              <a:rPr lang="en-US" sz="3000">
                <a:solidFill>
                  <a:schemeClr val="dk1"/>
                </a:solidFill>
              </a:rPr>
              <a:t>HCF = 2 as it is the only factor dividing all the given numbers</a:t>
            </a:r>
            <a:endParaRPr sz="30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0" name="Shape 160"/>
        <p:cNvGrpSpPr/>
        <p:nvPr/>
      </p:nvGrpSpPr>
      <p:grpSpPr>
        <a:xfrm>
          <a:off x="0" y="0"/>
          <a:ext cx="0" cy="0"/>
          <a:chOff x="0" y="0"/>
          <a:chExt cx="0" cy="0"/>
        </a:xfrm>
      </p:grpSpPr>
      <p:sp>
        <p:nvSpPr>
          <p:cNvPr id="161" name="Google Shape;16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162" name="Google Shape;16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63" name="Google Shape;163;p8"/>
          <p:cNvPicPr preferRelativeResize="0"/>
          <p:nvPr/>
        </p:nvPicPr>
        <p:blipFill rotWithShape="1">
          <a:blip r:embed="rId3">
            <a:alphaModFix/>
          </a:blip>
          <a:srcRect b="0" l="0" r="0" t="0"/>
          <a:stretch/>
        </p:blipFill>
        <p:spPr>
          <a:xfrm>
            <a:off x="10758566" y="191744"/>
            <a:ext cx="874732" cy="874732"/>
          </a:xfrm>
          <a:prstGeom prst="rect">
            <a:avLst/>
          </a:prstGeom>
          <a:noFill/>
          <a:ln>
            <a:noFill/>
          </a:ln>
        </p:spPr>
      </p:pic>
      <p:pic>
        <p:nvPicPr>
          <p:cNvPr id="164" name="Google Shape;164;p8"/>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
        <p:nvSpPr>
          <p:cNvPr id="165" name="Google Shape;165;p8"/>
          <p:cNvSpPr txBox="1"/>
          <p:nvPr>
            <p:ph idx="1" type="body"/>
          </p:nvPr>
        </p:nvSpPr>
        <p:spPr>
          <a:xfrm>
            <a:off x="838200" y="972152"/>
            <a:ext cx="10515600" cy="5204811"/>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None/>
            </a:pPr>
            <a:r>
              <a:rPr b="1" lang="en-US" sz="3600"/>
              <a:t>H.C.F. and L.C.M. of Decimal numbers </a:t>
            </a:r>
            <a:endParaRPr/>
          </a:p>
          <a:p>
            <a:pPr indent="0" lvl="0" marL="0" rtl="0" algn="l">
              <a:lnSpc>
                <a:spcPct val="90000"/>
              </a:lnSpc>
              <a:spcBef>
                <a:spcPts val="1000"/>
              </a:spcBef>
              <a:spcAft>
                <a:spcPts val="0"/>
              </a:spcAft>
              <a:buClr>
                <a:schemeClr val="dk1"/>
              </a:buClr>
              <a:buSzPts val="3200"/>
              <a:buNone/>
            </a:pPr>
            <a:r>
              <a:rPr lang="en-US" sz="3200"/>
              <a:t>Step 1 Make the same number of decimal places in all the given numbers by suffixing zero(s) if necessary. </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Step 2 Find the H.C.F./L.C.M. of these numbers without decimal. </a:t>
            </a:r>
            <a:endParaRPr/>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3200"/>
              <a:buNone/>
            </a:pPr>
            <a:r>
              <a:rPr lang="en-US" sz="3200"/>
              <a:t>Step 3 Put the decimal point (in the H.C.F./L.C.M. of step 2) leaving as many digits on its right as there are in each of the numbers.</a:t>
            </a:r>
            <a:endParaRPr sz="3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9"/>
          <p:cNvSpPr txBox="1"/>
          <p:nvPr>
            <p:ph idx="1" type="body"/>
          </p:nvPr>
        </p:nvSpPr>
        <p:spPr>
          <a:xfrm>
            <a:off x="838200" y="1741716"/>
            <a:ext cx="10515600" cy="4435248"/>
          </a:xfrm>
          <a:prstGeom prst="rect">
            <a:avLst/>
          </a:prstGeom>
          <a:noFill/>
          <a:ln>
            <a:noFill/>
          </a:ln>
        </p:spPr>
        <p:txBody>
          <a:bodyPr anchorCtr="0" anchor="t" bIns="45700" lIns="91425" spcFirstLastPara="1" rIns="91425" wrap="square" tIns="45700">
            <a:normAutofit/>
          </a:bodyPr>
          <a:lstStyle/>
          <a:p>
            <a:pPr indent="-431800" lvl="0" marL="457200" rtl="0" algn="l">
              <a:lnSpc>
                <a:spcPct val="90000"/>
              </a:lnSpc>
              <a:spcBef>
                <a:spcPts val="0"/>
              </a:spcBef>
              <a:spcAft>
                <a:spcPts val="0"/>
              </a:spcAft>
              <a:buSzPts val="3200"/>
              <a:buAutoNum type="arabicPeriod"/>
            </a:pPr>
            <a:r>
              <a:rPr b="1" lang="en-US" sz="3200"/>
              <a:t>Find the LCM and HCF 0.5,  0.2 and 0.8?</a:t>
            </a:r>
            <a:endParaRPr/>
          </a:p>
          <a:p>
            <a:pPr indent="0" lvl="0" marL="0" rtl="0" algn="l">
              <a:lnSpc>
                <a:spcPct val="90000"/>
              </a:lnSpc>
              <a:spcBef>
                <a:spcPts val="1000"/>
              </a:spcBef>
              <a:spcAft>
                <a:spcPts val="0"/>
              </a:spcAft>
              <a:buClr>
                <a:schemeClr val="dk1"/>
              </a:buClr>
              <a:buSzPts val="3200"/>
              <a:buNone/>
            </a:pPr>
            <a:r>
              <a:t/>
            </a:r>
            <a:endParaRPr b="1" sz="3200"/>
          </a:p>
          <a:p>
            <a:pPr indent="0" lvl="0" marL="0" rtl="0" algn="l">
              <a:lnSpc>
                <a:spcPct val="90000"/>
              </a:lnSpc>
              <a:spcBef>
                <a:spcPts val="1000"/>
              </a:spcBef>
              <a:spcAft>
                <a:spcPts val="0"/>
              </a:spcAft>
              <a:buClr>
                <a:schemeClr val="dk1"/>
              </a:buClr>
              <a:buSzPts val="3200"/>
              <a:buNone/>
            </a:pPr>
            <a:r>
              <a:t/>
            </a:r>
            <a:endParaRPr b="1" sz="3200"/>
          </a:p>
          <a:p>
            <a:pPr indent="0" lvl="0" marL="0" rtl="0" algn="l">
              <a:lnSpc>
                <a:spcPct val="90000"/>
              </a:lnSpc>
              <a:spcBef>
                <a:spcPts val="1000"/>
              </a:spcBef>
              <a:spcAft>
                <a:spcPts val="0"/>
              </a:spcAft>
              <a:buClr>
                <a:schemeClr val="dk1"/>
              </a:buClr>
              <a:buSzPts val="3200"/>
              <a:buNone/>
            </a:pPr>
            <a:r>
              <a:t/>
            </a:r>
            <a:endParaRPr b="1" sz="3200"/>
          </a:p>
          <a:p>
            <a:pPr indent="-431800" lvl="0" marL="457200" rtl="0" algn="l">
              <a:lnSpc>
                <a:spcPct val="90000"/>
              </a:lnSpc>
              <a:spcBef>
                <a:spcPts val="1000"/>
              </a:spcBef>
              <a:spcAft>
                <a:spcPts val="0"/>
              </a:spcAft>
              <a:buSzPts val="3200"/>
              <a:buAutoNum type="arabicPeriod"/>
            </a:pPr>
            <a:r>
              <a:rPr b="1" lang="en-US" sz="3200"/>
              <a:t>Find the H.C.F. and L.C.M. of .63,  1.05 and 2.1.</a:t>
            </a:r>
            <a:endParaRPr sz="3200"/>
          </a:p>
          <a:p>
            <a:pPr indent="0" lvl="0" marL="0" rtl="0" algn="l">
              <a:lnSpc>
                <a:spcPct val="90000"/>
              </a:lnSpc>
              <a:spcBef>
                <a:spcPts val="1000"/>
              </a:spcBef>
              <a:spcAft>
                <a:spcPts val="0"/>
              </a:spcAft>
              <a:buClr>
                <a:schemeClr val="dk1"/>
              </a:buClr>
              <a:buSzPts val="3200"/>
              <a:buNone/>
            </a:pPr>
            <a:r>
              <a:t/>
            </a:r>
            <a:endParaRPr sz="3200"/>
          </a:p>
          <a:p>
            <a:pPr indent="0" lvl="0" marL="0" rtl="0" algn="l">
              <a:lnSpc>
                <a:spcPct val="90000"/>
              </a:lnSpc>
              <a:spcBef>
                <a:spcPts val="1000"/>
              </a:spcBef>
              <a:spcAft>
                <a:spcPts val="0"/>
              </a:spcAft>
              <a:buClr>
                <a:schemeClr val="dk1"/>
              </a:buClr>
              <a:buSzPts val="2800"/>
              <a:buNone/>
            </a:pPr>
            <a:r>
              <a:t/>
            </a:r>
            <a:endParaRPr>
              <a:latin typeface="Calibri"/>
              <a:ea typeface="Calibri"/>
              <a:cs typeface="Calibri"/>
              <a:sym typeface="Calibri"/>
            </a:endParaRPr>
          </a:p>
        </p:txBody>
      </p:sp>
      <p:sp>
        <p:nvSpPr>
          <p:cNvPr id="171" name="Google Shape;171;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GSCALE full form and date</a:t>
            </a:r>
            <a:endParaRPr/>
          </a:p>
        </p:txBody>
      </p:sp>
      <p:sp>
        <p:nvSpPr>
          <p:cNvPr id="172" name="Google Shape;172;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A blue circle with text and words&#10;&#10;Description automatically generated" id="173" name="Google Shape;173;p9"/>
          <p:cNvPicPr preferRelativeResize="0"/>
          <p:nvPr/>
        </p:nvPicPr>
        <p:blipFill rotWithShape="1">
          <a:blip r:embed="rId3">
            <a:alphaModFix/>
          </a:blip>
          <a:srcRect b="0" l="0" r="0" t="0"/>
          <a:stretch/>
        </p:blipFill>
        <p:spPr>
          <a:xfrm>
            <a:off x="10758566" y="191744"/>
            <a:ext cx="874732" cy="874732"/>
          </a:xfrm>
          <a:prstGeom prst="rect">
            <a:avLst/>
          </a:prstGeom>
          <a:noFill/>
          <a:ln>
            <a:noFill/>
          </a:ln>
        </p:spPr>
      </p:pic>
      <p:pic>
        <p:nvPicPr>
          <p:cNvPr id="174" name="Google Shape;174;p9"/>
          <p:cNvPicPr preferRelativeResize="0"/>
          <p:nvPr/>
        </p:nvPicPr>
        <p:blipFill rotWithShape="1">
          <a:blip r:embed="rId4">
            <a:alphaModFix/>
          </a:blip>
          <a:srcRect b="0" l="0" r="0" t="0"/>
          <a:stretch/>
        </p:blipFill>
        <p:spPr>
          <a:xfrm>
            <a:off x="104932" y="114202"/>
            <a:ext cx="3795634" cy="74023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2024-08-22T06:33:55Z</dcterms:created>
  <dc:creator>Deepak Gupta</dc:creator>
</cp:coreProperties>
</file>