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embeddedFontLst>
    <p:embeddedFont>
      <p:font typeface="Book Antiqua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4" roundtripDataSignature="AMtx7mgTwy8u67+MgV6ryf4k0POTmMK9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ookAntiqua-bold.fntdata"/><Relationship Id="rId50" Type="http://schemas.openxmlformats.org/officeDocument/2006/relationships/font" Target="fonts/BookAntiqua-regular.fntdata"/><Relationship Id="rId53" Type="http://schemas.openxmlformats.org/officeDocument/2006/relationships/font" Target="fonts/BookAntiqua-boldItalic.fntdata"/><Relationship Id="rId52" Type="http://schemas.openxmlformats.org/officeDocument/2006/relationships/font" Target="fonts/BookAntiqu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Answer-C</a:t>
            </a:r>
            <a:endParaRPr/>
          </a:p>
        </p:txBody>
      </p:sp>
      <p:sp>
        <p:nvSpPr>
          <p:cNvPr id="176" name="Google Shape;17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Answer-B</a:t>
            </a:r>
            <a:endParaRPr/>
          </a:p>
        </p:txBody>
      </p:sp>
      <p:sp>
        <p:nvSpPr>
          <p:cNvPr id="183" name="Google Shape;18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Answer-B</a:t>
            </a:r>
            <a:endParaRPr/>
          </a:p>
        </p:txBody>
      </p:sp>
      <p:sp>
        <p:nvSpPr>
          <p:cNvPr id="190" name="Google Shape;19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Answer-A</a:t>
            </a:r>
            <a:endParaRPr/>
          </a:p>
        </p:txBody>
      </p:sp>
      <p:sp>
        <p:nvSpPr>
          <p:cNvPr id="197" name="Google Shape;19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Answer-A</a:t>
            </a:r>
            <a:endParaRPr/>
          </a:p>
        </p:txBody>
      </p:sp>
      <p:sp>
        <p:nvSpPr>
          <p:cNvPr id="211" name="Google Shape;21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Answer-B</a:t>
            </a:r>
            <a:endParaRPr/>
          </a:p>
        </p:txBody>
      </p:sp>
      <p:sp>
        <p:nvSpPr>
          <p:cNvPr id="218" name="Google Shape;21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 A</a:t>
            </a:r>
            <a:endParaRPr/>
          </a:p>
        </p:txBody>
      </p:sp>
      <p:sp>
        <p:nvSpPr>
          <p:cNvPr id="225" name="Google Shape;225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Answer-C</a:t>
            </a:r>
            <a:endParaRPr/>
          </a:p>
        </p:txBody>
      </p:sp>
      <p:sp>
        <p:nvSpPr>
          <p:cNvPr id="232" name="Google Shape;23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Answer-A</a:t>
            </a:r>
            <a:endParaRPr/>
          </a:p>
        </p:txBody>
      </p:sp>
      <p:sp>
        <p:nvSpPr>
          <p:cNvPr id="239" name="Google Shape;23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85ee8a1d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785ee8a1d8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Answer-C</a:t>
            </a:r>
            <a:endParaRPr/>
          </a:p>
        </p:txBody>
      </p:sp>
      <p:sp>
        <p:nvSpPr>
          <p:cNvPr id="253" name="Google Shape;25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Answer-B</a:t>
            </a:r>
            <a:endParaRPr/>
          </a:p>
        </p:txBody>
      </p:sp>
      <p:sp>
        <p:nvSpPr>
          <p:cNvPr id="260" name="Google Shape;26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Answer-C</a:t>
            </a:r>
            <a:endParaRPr/>
          </a:p>
        </p:txBody>
      </p:sp>
      <p:sp>
        <p:nvSpPr>
          <p:cNvPr id="267" name="Google Shape;26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Answer-A</a:t>
            </a:r>
            <a:endParaRPr/>
          </a:p>
        </p:txBody>
      </p:sp>
      <p:sp>
        <p:nvSpPr>
          <p:cNvPr id="274" name="Google Shape;27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Answer: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Answer-A</a:t>
            </a:r>
            <a:endParaRPr/>
          </a:p>
        </p:txBody>
      </p:sp>
      <p:sp>
        <p:nvSpPr>
          <p:cNvPr id="289" name="Google Shape;28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Answer-B</a:t>
            </a:r>
            <a:endParaRPr/>
          </a:p>
        </p:txBody>
      </p:sp>
      <p:sp>
        <p:nvSpPr>
          <p:cNvPr id="296" name="Google Shape;29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Answer-B</a:t>
            </a:r>
            <a:endParaRPr/>
          </a:p>
        </p:txBody>
      </p:sp>
      <p:sp>
        <p:nvSpPr>
          <p:cNvPr id="303" name="Google Shape;303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Answer-A</a:t>
            </a:r>
            <a:endParaRPr/>
          </a:p>
        </p:txBody>
      </p:sp>
      <p:sp>
        <p:nvSpPr>
          <p:cNvPr id="310" name="Google Shape;310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Answer-B</a:t>
            </a:r>
            <a:endParaRPr/>
          </a:p>
        </p:txBody>
      </p:sp>
      <p:sp>
        <p:nvSpPr>
          <p:cNvPr id="317" name="Google Shape;31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Answer-B</a:t>
            </a:r>
            <a:endParaRPr/>
          </a:p>
        </p:txBody>
      </p:sp>
      <p:sp>
        <p:nvSpPr>
          <p:cNvPr id="324" name="Google Shape;324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Answer-C</a:t>
            </a:r>
            <a:endParaRPr/>
          </a:p>
        </p:txBody>
      </p:sp>
      <p:sp>
        <p:nvSpPr>
          <p:cNvPr id="331" name="Google Shape;331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Answer-B</a:t>
            </a:r>
            <a:endParaRPr/>
          </a:p>
        </p:txBody>
      </p:sp>
      <p:sp>
        <p:nvSpPr>
          <p:cNvPr id="338" name="Google Shape;338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Answer-A</a:t>
            </a:r>
            <a:endParaRPr/>
          </a:p>
        </p:txBody>
      </p:sp>
      <p:sp>
        <p:nvSpPr>
          <p:cNvPr id="345" name="Google Shape;345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Answer-B</a:t>
            </a:r>
            <a:endParaRPr/>
          </a:p>
        </p:txBody>
      </p:sp>
      <p:sp>
        <p:nvSpPr>
          <p:cNvPr id="352" name="Google Shape;352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Answer-D</a:t>
            </a:r>
            <a:endParaRPr/>
          </a:p>
        </p:txBody>
      </p:sp>
      <p:sp>
        <p:nvSpPr>
          <p:cNvPr id="359" name="Google Shape;359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Answer-B</a:t>
            </a:r>
            <a:endParaRPr/>
          </a:p>
        </p:txBody>
      </p:sp>
      <p:sp>
        <p:nvSpPr>
          <p:cNvPr id="366" name="Google Shape;366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Answer-D</a:t>
            </a:r>
            <a:endParaRPr/>
          </a:p>
        </p:txBody>
      </p:sp>
      <p:sp>
        <p:nvSpPr>
          <p:cNvPr id="373" name="Google Shape;373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Answer-C</a:t>
            </a:r>
            <a:endParaRPr/>
          </a:p>
        </p:txBody>
      </p:sp>
      <p:sp>
        <p:nvSpPr>
          <p:cNvPr id="380" name="Google Shape;380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Answer-D</a:t>
            </a:r>
            <a:endParaRPr/>
          </a:p>
        </p:txBody>
      </p:sp>
      <p:sp>
        <p:nvSpPr>
          <p:cNvPr id="387" name="Google Shape;387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785ee8a1d8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3785ee8a1d8_0_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85ee8a1d8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g3785ee8a1d8_0_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785ee8a1d8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3785ee8a1d8_0_10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25,     16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20</a:t>
            </a:r>
            <a:endParaRPr/>
          </a:p>
        </p:txBody>
      </p:sp>
      <p:sp>
        <p:nvSpPr>
          <p:cNvPr id="150" name="Google Shape;15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Answer-C</a:t>
            </a:r>
            <a:endParaRPr/>
          </a:p>
        </p:txBody>
      </p:sp>
      <p:sp>
        <p:nvSpPr>
          <p:cNvPr id="169" name="Google Shape;16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4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6" name="Google Shape;26;p42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1"/>
          <p:cNvSpPr txBox="1"/>
          <p:nvPr>
            <p:ph idx="1" type="body"/>
          </p:nvPr>
        </p:nvSpPr>
        <p:spPr>
          <a:xfrm rot="5400000">
            <a:off x="2583179" y="85514"/>
            <a:ext cx="4023360" cy="7543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0" name="Google Shape;90;p5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2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2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2"/>
          <p:cNvSpPr txBox="1"/>
          <p:nvPr>
            <p:ph type="title"/>
          </p:nvPr>
        </p:nvSpPr>
        <p:spPr>
          <a:xfrm rot="5400000">
            <a:off x="4650802" y="2307652"/>
            <a:ext cx="5757421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2"/>
          <p:cNvSpPr txBox="1"/>
          <p:nvPr>
            <p:ph idx="1" type="body"/>
          </p:nvPr>
        </p:nvSpPr>
        <p:spPr>
          <a:xfrm rot="5400000">
            <a:off x="650303" y="393126"/>
            <a:ext cx="5757420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8" name="Google Shape;98;p52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2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2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4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4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5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5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5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7" name="Google Shape;47;p45"/>
          <p:cNvCxnSpPr/>
          <p:nvPr/>
        </p:nvCxnSpPr>
        <p:spPr>
          <a:xfrm>
            <a:off x="905744" y="434340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6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" type="body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2" type="body"/>
          </p:nvPr>
        </p:nvSpPr>
        <p:spPr>
          <a:xfrm>
            <a:off x="4663440" y="1845736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47"/>
          <p:cNvSpPr txBox="1"/>
          <p:nvPr>
            <p:ph idx="2" type="body"/>
          </p:nvPr>
        </p:nvSpPr>
        <p:spPr>
          <a:xfrm>
            <a:off x="82296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9" name="Google Shape;59;p47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47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47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7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7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8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8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8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9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9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9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9"/>
          <p:cNvSpPr txBox="1"/>
          <p:nvPr>
            <p:ph idx="1" type="body"/>
          </p:nvPr>
        </p:nvSpPr>
        <p:spPr>
          <a:xfrm>
            <a:off x="3460237" y="731520"/>
            <a:ext cx="500939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4" name="Google Shape;74;p49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49"/>
          <p:cNvSpPr txBox="1"/>
          <p:nvPr>
            <p:ph idx="10" type="dt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9"/>
          <p:cNvSpPr txBox="1"/>
          <p:nvPr>
            <p:ph idx="11" type="ftr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9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0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0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0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2" name="Google Shape;82;p50"/>
          <p:cNvPicPr preferRelativeResize="0"/>
          <p:nvPr>
            <p:ph idx="2" type="pic"/>
          </p:nvPr>
        </p:nvPicPr>
        <p:blipFill/>
        <p:spPr>
          <a:xfrm>
            <a:off x="12" y="0"/>
            <a:ext cx="9143989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3" name="Google Shape;83;p50"/>
          <p:cNvSpPr txBox="1"/>
          <p:nvPr>
            <p:ph idx="1" type="body"/>
          </p:nvPr>
        </p:nvSpPr>
        <p:spPr>
          <a:xfrm>
            <a:off x="822959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50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0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0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41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41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41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0" type="dt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1"/>
          <p:cNvSpPr txBox="1"/>
          <p:nvPr>
            <p:ph idx="11" type="ftr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41"/>
          <p:cNvSpPr txBox="1"/>
          <p:nvPr>
            <p:ph idx="12" type="sldNum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7" name="Google Shape;17;p41"/>
          <p:cNvCxnSpPr/>
          <p:nvPr/>
        </p:nvCxnSpPr>
        <p:spPr>
          <a:xfrm>
            <a:off x="895149" y="1737845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800100" y="2379847"/>
            <a:ext cx="75438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IN">
                <a:solidFill>
                  <a:schemeClr val="dk1"/>
                </a:solidFill>
              </a:rPr>
              <a:t>       Percentage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6"/>
              <a:buFont typeface="Georgia"/>
              <a:buNone/>
            </a:pPr>
            <a:r>
              <a:rPr b="1"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Session No.: </a:t>
            </a:r>
            <a:br>
              <a:rPr b="1"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Course Name: </a:t>
            </a:r>
            <a:br>
              <a:rPr b="1"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Course Code: O1UA422L</a:t>
            </a:r>
            <a:br>
              <a:rPr b="1"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Instructor Name:</a:t>
            </a:r>
            <a:br>
              <a:rPr b="1"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Duration: 50 Mins</a:t>
            </a:r>
            <a:br>
              <a:rPr b="1"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lang="en-I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Date of Conduction of Class: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A blue circle with text and words&#10;&#10;Description automatically generated"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89230" y="165015"/>
            <a:ext cx="1053465" cy="105346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4571365" y="5377180"/>
            <a:ext cx="4371340" cy="7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4781550" y="5078730"/>
            <a:ext cx="4288155" cy="120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045845" y="850900"/>
            <a:ext cx="3288030" cy="8769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/>
        </p:nvSpPr>
        <p:spPr>
          <a:xfrm>
            <a:off x="136021" y="404261"/>
            <a:ext cx="88443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If A’s marks in an exam is 40 % less than B then by how much % B’s marks are more than A.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40 %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60 %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66.66 %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20 %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" y="556504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/>
        </p:nvSpPr>
        <p:spPr>
          <a:xfrm>
            <a:off x="230386" y="319201"/>
            <a:ext cx="86832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If 16(2/3) % of a number is added to itself the number becomes 700. Find original number.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400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600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800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700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" y="534088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 txBox="1"/>
          <p:nvPr>
            <p:ph type="title"/>
          </p:nvPr>
        </p:nvSpPr>
        <p:spPr>
          <a:xfrm>
            <a:off x="216567" y="279133"/>
            <a:ext cx="8542422" cy="43169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Question: A student multiplied a number by 3/5 instead of  5/3 What is the percentage error in the calculation?</a:t>
            </a:r>
            <a:b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b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(a) 44%</a:t>
            </a:r>
            <a:b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(b) 64%</a:t>
            </a:r>
            <a:b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(c) 40%</a:t>
            </a:r>
            <a:b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(d) 60%</a:t>
            </a:r>
            <a:b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93" name="Google Shape;1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" y="525135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>
            <p:ph type="title"/>
          </p:nvPr>
        </p:nvSpPr>
        <p:spPr>
          <a:xfrm>
            <a:off x="269507" y="519764"/>
            <a:ext cx="8460607" cy="39368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Question: The number was being multiplied by 5/6. By mistake it is divided by 5/6. Find percentage error in result.</a:t>
            </a:r>
            <a:b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IN" sz="2400">
                <a:latin typeface="Book Antiqua"/>
                <a:ea typeface="Book Antiqua"/>
                <a:cs typeface="Book Antiqua"/>
                <a:sym typeface="Book Antiqua"/>
              </a:rPr>
              <a:t>(a) 44%</a:t>
            </a:r>
            <a:br>
              <a:rPr lang="en-IN" sz="2400"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IN" sz="2400">
                <a:latin typeface="Book Antiqua"/>
                <a:ea typeface="Book Antiqua"/>
                <a:cs typeface="Book Antiqua"/>
                <a:sym typeface="Book Antiqua"/>
              </a:rPr>
              <a:t>(b) 64%</a:t>
            </a:r>
            <a:br>
              <a:rPr lang="en-IN" sz="2400"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IN" sz="2400">
                <a:latin typeface="Book Antiqua"/>
                <a:ea typeface="Book Antiqua"/>
                <a:cs typeface="Book Antiqua"/>
                <a:sym typeface="Book Antiqua"/>
              </a:rPr>
              <a:t>(c) 40%</a:t>
            </a:r>
            <a:br>
              <a:rPr lang="en-IN" sz="2400">
                <a:latin typeface="Book Antiqua"/>
                <a:ea typeface="Book Antiqua"/>
                <a:cs typeface="Book Antiqua"/>
                <a:sym typeface="Book Antiqua"/>
              </a:rPr>
            </a:br>
            <a:r>
              <a:rPr lang="en-IN" sz="2400">
                <a:latin typeface="Book Antiqua"/>
                <a:ea typeface="Book Antiqua"/>
                <a:cs typeface="Book Antiqua"/>
                <a:sym typeface="Book Antiqua"/>
              </a:rPr>
              <a:t>(d) 60%</a:t>
            </a:r>
            <a:br>
              <a:rPr lang="en-IN" sz="2400">
                <a:latin typeface="Book Antiqua"/>
                <a:ea typeface="Book Antiqua"/>
                <a:cs typeface="Book Antiqua"/>
                <a:sym typeface="Book Antiqua"/>
              </a:rPr>
            </a:b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397" y="541200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2559844" y="2393156"/>
            <a:ext cx="4027885" cy="795338"/>
          </a:xfrm>
          <a:prstGeom prst="rect">
            <a:avLst/>
          </a:prstGeom>
          <a:solidFill>
            <a:schemeClr val="accent1"/>
          </a:solidFill>
          <a:ln cap="flat" cmpd="sng" w="15875">
            <a:solidFill>
              <a:srgbClr val="A65F0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255967" y="1040775"/>
            <a:ext cx="8635285" cy="3319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63" l="-1905" r="0" t="-24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50">
                <a:latin typeface="Calibri"/>
                <a:ea typeface="Calibri"/>
                <a:cs typeface="Calibri"/>
                <a:sym typeface="Calibri"/>
              </a:rPr>
              <a:t> </a:t>
            </a:r>
            <a:endParaRPr sz="13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3198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/>
        </p:nvSpPr>
        <p:spPr>
          <a:xfrm>
            <a:off x="145646" y="338451"/>
            <a:ext cx="8683228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Price of petrol first increased by 20% and then it is decreased by 10% . Find the net change in the price.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8 % increase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2 % decrease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10 % increase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8 % decrease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14" name="Google Shape;2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" y="540311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/>
        </p:nvSpPr>
        <p:spPr>
          <a:xfrm>
            <a:off x="230386" y="492455"/>
            <a:ext cx="8683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Demand of a car went down by 25 % in 2016 and 20 % in 2017. What is net % decrease in demand?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45 %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40 %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50 %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60 %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21" name="Google Shape;2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7" y="553773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/>
          <p:nvPr/>
        </p:nvSpPr>
        <p:spPr>
          <a:xfrm>
            <a:off x="230386" y="0"/>
            <a:ext cx="86832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If the length of a rectangle is increased by 20 % and width is decreased by 30% then find the resultant change in area.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16 %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20 %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24 %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28 %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7" y="545836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/>
        </p:nvSpPr>
        <p:spPr>
          <a:xfrm>
            <a:off x="230386" y="251825"/>
            <a:ext cx="868322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A number is first increased by 15% and then decreased by 20%. The number so obtained is 64 less than the original number. What is the original number?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600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750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800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860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662" y="5448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/>
        </p:nvSpPr>
        <p:spPr>
          <a:xfrm>
            <a:off x="155271" y="271075"/>
            <a:ext cx="8683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:If the price of petrol is raised by 20% then the percentage by which a car owner must reduce his consumption so that there is no change in expenditure.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16.66 %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18 %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15 %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25 %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" y="539422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85ee8a1d8_0_0"/>
          <p:cNvSpPr txBox="1"/>
          <p:nvPr>
            <p:ph type="title"/>
          </p:nvPr>
        </p:nvSpPr>
        <p:spPr>
          <a:xfrm>
            <a:off x="359374" y="749508"/>
            <a:ext cx="72888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IN" sz="4000">
                <a:latin typeface="Arial"/>
                <a:ea typeface="Arial"/>
                <a:cs typeface="Arial"/>
                <a:sym typeface="Arial"/>
              </a:rPr>
              <a:t>Learning Outcome: </a:t>
            </a:r>
            <a:endParaRPr/>
          </a:p>
        </p:txBody>
      </p:sp>
      <p:sp>
        <p:nvSpPr>
          <p:cNvPr id="117" name="Google Shape;117;g3785ee8a1d8_0_0"/>
          <p:cNvSpPr txBox="1"/>
          <p:nvPr>
            <p:ph idx="11" type="ftr"/>
          </p:nvPr>
        </p:nvSpPr>
        <p:spPr>
          <a:xfrm>
            <a:off x="2271713" y="6356350"/>
            <a:ext cx="231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Galgotias University</a:t>
            </a:r>
            <a:endParaRPr/>
          </a:p>
        </p:txBody>
      </p:sp>
      <p:sp>
        <p:nvSpPr>
          <p:cNvPr id="118" name="Google Shape;118;g3785ee8a1d8_0_0"/>
          <p:cNvSpPr txBox="1"/>
          <p:nvPr>
            <p:ph idx="12" type="sldNum"/>
          </p:nvPr>
        </p:nvSpPr>
        <p:spPr>
          <a:xfrm>
            <a:off x="4843463" y="6356350"/>
            <a:ext cx="15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119" name="Google Shape;119;g3785ee8a1d8_0_0"/>
          <p:cNvGrpSpPr/>
          <p:nvPr/>
        </p:nvGrpSpPr>
        <p:grpSpPr>
          <a:xfrm>
            <a:off x="319475" y="2050775"/>
            <a:ext cx="8195834" cy="3866649"/>
            <a:chOff x="-4" y="-177277"/>
            <a:chExt cx="10927778" cy="3866649"/>
          </a:xfrm>
        </p:grpSpPr>
        <p:sp>
          <p:nvSpPr>
            <p:cNvPr id="120" name="Google Shape;120;g3785ee8a1d8_0_0"/>
            <p:cNvSpPr/>
            <p:nvPr/>
          </p:nvSpPr>
          <p:spPr>
            <a:xfrm>
              <a:off x="-4" y="-177277"/>
              <a:ext cx="9600000" cy="1918500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785ee8a1d8_0_0"/>
            <p:cNvSpPr txBox="1"/>
            <p:nvPr/>
          </p:nvSpPr>
          <p:spPr>
            <a:xfrm>
              <a:off x="48627" y="48627"/>
              <a:ext cx="75726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en-IN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Outcome 1: Understand the concept of percentage and percentage change.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785ee8a1d8_0_0"/>
            <p:cNvSpPr/>
            <p:nvPr/>
          </p:nvSpPr>
          <p:spPr>
            <a:xfrm>
              <a:off x="1639174" y="2029172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3785ee8a1d8_0_0"/>
            <p:cNvSpPr txBox="1"/>
            <p:nvPr/>
          </p:nvSpPr>
          <p:spPr>
            <a:xfrm>
              <a:off x="1687794" y="2077798"/>
              <a:ext cx="79122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en-IN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Outcome 2: Apply percentage in solving real-life like problems.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g3785ee8a1d8_0_0"/>
            <p:cNvSpPr/>
            <p:nvPr/>
          </p:nvSpPr>
          <p:spPr>
            <a:xfrm>
              <a:off x="8209503" y="1305127"/>
              <a:ext cx="1079100" cy="10791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4CC">
                <a:alpha val="89800"/>
              </a:srgbClr>
            </a:solidFill>
            <a:ln cap="flat" cmpd="sng" w="19050">
              <a:solidFill>
                <a:srgbClr val="F6D4CC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g3785ee8a1d8_0_0"/>
            <p:cNvSpPr txBox="1"/>
            <p:nvPr/>
          </p:nvSpPr>
          <p:spPr>
            <a:xfrm>
              <a:off x="8452312" y="1305127"/>
              <a:ext cx="593400" cy="8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ue circle with text and words&#10;&#10;Description automatically generated" id="126" name="Google Shape;126;g3785ee8a1d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8925" y="176754"/>
            <a:ext cx="656049" cy="6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3785ee8a1d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99" y="114202"/>
            <a:ext cx="2846725" cy="55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/>
        </p:nvSpPr>
        <p:spPr>
          <a:xfrm>
            <a:off x="225028" y="136121"/>
            <a:ext cx="8693944" cy="60468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8" l="-2" r="3" t="-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8" name="Google Shape;248;p19"/>
          <p:cNvCxnSpPr/>
          <p:nvPr/>
        </p:nvCxnSpPr>
        <p:spPr>
          <a:xfrm>
            <a:off x="2389112" y="2341743"/>
            <a:ext cx="176900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49" name="Google Shape;249;p19"/>
          <p:cNvCxnSpPr/>
          <p:nvPr/>
        </p:nvCxnSpPr>
        <p:spPr>
          <a:xfrm>
            <a:off x="2389112" y="4724734"/>
            <a:ext cx="26064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/>
        </p:nvSpPr>
        <p:spPr>
          <a:xfrm>
            <a:off x="230386" y="271075"/>
            <a:ext cx="868322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:If the price of sugar is decreased by 12.5% then the percentage by which one household  must increase his consumption so that there is no change in expenditure.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10 %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8 %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14.28 %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12.5 %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56" name="Google Shape;25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" y="535866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/>
          <p:nvPr/>
        </p:nvSpPr>
        <p:spPr>
          <a:xfrm>
            <a:off x="97520" y="194073"/>
            <a:ext cx="8683228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:If the price of commodity is decreased by 20% and its consumption increased by 20%, what will be the change in  expenditure.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4 % increase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4 % decrease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8 % decrease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8 % increase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63" name="Google Shape;2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" y="551995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/>
        </p:nvSpPr>
        <p:spPr>
          <a:xfrm>
            <a:off x="163629" y="77003"/>
            <a:ext cx="8807116" cy="4469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Question: If the price of sugar is increased by 25% then by how much percent consumption should be reduced so that the expenditure will increase by only 5%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(a) 25%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(b) 15%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(c) 16%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(d) 20%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70" name="Google Shape;2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" y="548439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/>
        </p:nvSpPr>
        <p:spPr>
          <a:xfrm>
            <a:off x="126395" y="203698"/>
            <a:ext cx="8844349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:If the price of sugar is reduced by 20% due to which a person can buy 2kg more sugar for Rs. 200. Find the original price of sugar per kg.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Rs. 25 per Kg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Rs. 20 per Kg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Rs. 22 per Kg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Rs. 16 per Kg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77" name="Google Shape;27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" y="549328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/>
          <p:nvPr>
            <p:ph type="title"/>
          </p:nvPr>
        </p:nvSpPr>
        <p:spPr>
          <a:xfrm>
            <a:off x="777240" y="1449777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b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4"/>
          <p:cNvSpPr txBox="1"/>
          <p:nvPr/>
        </p:nvSpPr>
        <p:spPr>
          <a:xfrm>
            <a:off x="154004" y="173255"/>
            <a:ext cx="8826367" cy="3731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Question: The price of sugar is increased by 30% due to this a housewife purchase 12 kg less sugar so that her expenditure will increase by 10% only. Find her original consumption.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(a) 70 kg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(b) 80 kg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(c) 75 kg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(d) 78 kg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85" name="Google Shape;28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" y="555551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/>
        </p:nvSpPr>
        <p:spPr>
          <a:xfrm>
            <a:off x="107145" y="194073"/>
            <a:ext cx="887322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A student scored 140 Marks and still failed by 35 marks. If the passing criteria of that exam is 35%. Then find the maximum marks of that exam.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500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600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1000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700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92" name="Google Shape;2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" y="546661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/>
          <p:nvPr/>
        </p:nvSpPr>
        <p:spPr>
          <a:xfrm>
            <a:off x="116769" y="145946"/>
            <a:ext cx="8853975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A student scored 25 % in an examination and still failed by 30 marks while another candidate scored 50% marks and get 20 marks more than the passing marks. Then find the  passing percentage.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30 %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40 %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45 %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50 %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99" name="Google Shape;29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" y="551995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7"/>
          <p:cNvSpPr txBox="1"/>
          <p:nvPr/>
        </p:nvSpPr>
        <p:spPr>
          <a:xfrm>
            <a:off x="154004" y="174822"/>
            <a:ext cx="8759610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A student scored 30 % in an examination and still failed by 12 marks while another candidate scored 40% marks and got 28 marks more than the passing marks. Then find the maximum marks in the examination.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300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400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500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700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06" name="Google Shape;3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6358" y="543042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/>
        </p:nvSpPr>
        <p:spPr>
          <a:xfrm>
            <a:off x="125128" y="211756"/>
            <a:ext cx="8816741" cy="3731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Question: In an Exam, 52% candidates failed in English, 42% in mathematics and 17% in both. What was the number of percentage of passed students in both subjects?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(a) 23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(b) 77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(c) 6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(d) 94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13" name="Google Shape;31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52" y="550154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type="title"/>
          </p:nvPr>
        </p:nvSpPr>
        <p:spPr>
          <a:xfrm>
            <a:off x="800100" y="702340"/>
            <a:ext cx="7543800" cy="9261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IN">
                <a:solidFill>
                  <a:schemeClr val="dk1"/>
                </a:solidFill>
              </a:rPr>
              <a:t>         Concept to Discuss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3" name="Google Shape;133;p2"/>
          <p:cNvSpPr txBox="1"/>
          <p:nvPr>
            <p:ph idx="1" type="body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Conversion of percentage to fraction and vice versa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X % of Y = Y% of X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Percentage change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Percentage Increase and decrease concept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Successive increase and decrease 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Consumption and Expenditure</a:t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IN">
                <a:solidFill>
                  <a:schemeClr val="dk1"/>
                </a:solidFill>
              </a:rPr>
              <a:t>Examination , election and population</a:t>
            </a:r>
            <a:endParaRPr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15900" lvl="0" marL="3429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4" name="Google Shape;13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12" y="1263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"/>
          <p:cNvSpPr txBox="1"/>
          <p:nvPr/>
        </p:nvSpPr>
        <p:spPr>
          <a:xfrm>
            <a:off x="158817" y="144379"/>
            <a:ext cx="8826366" cy="41003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Question: In an Exam, 70% candidates passed in English, 65% in mathematics and 27% failed in both. If 248 candidates was pass in both the subjects, then What was the total number of students?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(a) 300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(b) 400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(c) 500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(d) 600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20" name="Google Shape;32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" y="553773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"/>
          <p:cNvSpPr txBox="1"/>
          <p:nvPr/>
        </p:nvSpPr>
        <p:spPr>
          <a:xfrm>
            <a:off x="155271" y="232575"/>
            <a:ext cx="8683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The population of a town is 50,000. It increases by 10% in the first year and 12% in the second year. What will be the population after 2 years. 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55000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61600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72700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84600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27" name="Google Shape;3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" y="548376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1"/>
          <p:cNvSpPr txBox="1"/>
          <p:nvPr/>
        </p:nvSpPr>
        <p:spPr>
          <a:xfrm>
            <a:off x="155271" y="165197"/>
            <a:ext cx="8683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The current population of a town is 28,000. During the last 2 years the population increased at the rate of 16% and 20% per year. The population 2 years ago was (approximately) 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24000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22000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20000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18000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34" name="Google Shape;33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" y="550154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/>
        </p:nvSpPr>
        <p:spPr>
          <a:xfrm>
            <a:off x="97519" y="184448"/>
            <a:ext cx="8683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Raju invest 65% of his investment in a machine and 20% of his investment on raw material. If he has Rs. 6000 balance. Find the total money he had.  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30000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40000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50000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60000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41" name="Google Shape;34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47" y="548439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/>
        </p:nvSpPr>
        <p:spPr>
          <a:xfrm>
            <a:off x="87895" y="136320"/>
            <a:ext cx="8683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Raju spend 40% of his salary on house rent. On the remaining 10% spend on travel. On remaining 16(2/3) % spend on food and remaining is saved . If he saved Rs 2250. Find the money he spent on food.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Rs. 450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Rs. 400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Rs. 500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Rs. 600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48" name="Google Shape;3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977" y="5448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/>
        </p:nvSpPr>
        <p:spPr>
          <a:xfrm>
            <a:off x="192505" y="182880"/>
            <a:ext cx="8701238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Question: In a library 20% of the books are in Hindi, 50% of the remaining in English and 30% of the remaining are in French and rest 6300 books are in regional language. Then find the number of books in library.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(a) 20000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(b) 22500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(c) 35000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(d) 15000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" y="542978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/>
          <p:nvPr/>
        </p:nvSpPr>
        <p:spPr>
          <a:xfrm>
            <a:off x="182880" y="365760"/>
            <a:ext cx="88263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Question: In an election between two candidates, one got 65% of the votes and won by 300 votes. Find the total no. of votes if all the votes were valid.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(a) 1200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(b) 1500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(c) 1800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(d) 1000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62" name="Google Shape;36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67" y="5448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6"/>
          <p:cNvSpPr txBox="1"/>
          <p:nvPr/>
        </p:nvSpPr>
        <p:spPr>
          <a:xfrm>
            <a:off x="107145" y="126696"/>
            <a:ext cx="8683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In an election between the 2 candidate, the candidate who gets 40% of the total votes is rejected by 80 votes. Find total number of votes cast.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450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400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500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600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69" name="Google Shape;36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" y="551106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/>
        </p:nvSpPr>
        <p:spPr>
          <a:xfrm>
            <a:off x="230386" y="117071"/>
            <a:ext cx="86832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In an election between the 2 candidates, 12 % of the voters did not cast their votes. The winner by getting 45% of the total votes, defeated his rival by 2000 votes. Find the total number of voters.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25000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50000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80000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4775" lvl="0" marL="2571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100000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76" name="Google Shape;37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" y="541200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8"/>
          <p:cNvSpPr txBox="1"/>
          <p:nvPr/>
        </p:nvSpPr>
        <p:spPr>
          <a:xfrm>
            <a:off x="182880" y="67375"/>
            <a:ext cx="87783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Question: In an Election between the two candidates, 10% of the voters didn't cast their votes and 10% of the votes cast found invalid.  The winner got 54% of valid votes and won by 1620 votes. Find total number of votes?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(a) 12500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(b) 17500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(c) 25000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(d) 35000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83" name="Google Shape;3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" y="531358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/>
        </p:nvSpPr>
        <p:spPr>
          <a:xfrm>
            <a:off x="126195" y="252802"/>
            <a:ext cx="8673600" cy="47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Percentage:</a:t>
            </a: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r>
              <a:rPr lang="en-I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Per means divided, cent means 100, age means process.</a:t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To convert any value on the base of hundred</a:t>
            </a:r>
            <a:r>
              <a:rPr lang="en-I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.</a:t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Conversion of percentage to fraction</a:t>
            </a:r>
            <a:r>
              <a:rPr lang="en-I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To convert percentage to fraction, divide that percent value by 100.</a:t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E.G. 50% = 50/100 = ½ </a:t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25% = 25/100 = ¼ </a:t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Conversion of fraction to percentage</a:t>
            </a:r>
            <a:r>
              <a:rPr lang="en-I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: To convert fraction to percentage multiply the fraction by 100. </a:t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For e.g. 3/8 = (3/8)*100 = 37.5 %</a:t>
            </a:r>
            <a:endParaRPr sz="20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4592" y="535866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/>
        </p:nvSpPr>
        <p:spPr>
          <a:xfrm>
            <a:off x="144379" y="163629"/>
            <a:ext cx="8893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Question: In an election two candidates participated. 20% voters did not cast their votes, and 600 votes declared invalid and the winner get 75% of valid votes and wins by 1500 votes. Find the number of total votes.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(a) 3600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(b) 3000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(c) 4000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(d) 4500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390" name="Google Shape;39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" y="543931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785ee8a1d8_0_84"/>
          <p:cNvSpPr txBox="1"/>
          <p:nvPr>
            <p:ph type="title"/>
          </p:nvPr>
        </p:nvSpPr>
        <p:spPr>
          <a:xfrm>
            <a:off x="316819" y="1014050"/>
            <a:ext cx="85284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IN" sz="3200">
                <a:latin typeface="Calibri"/>
                <a:ea typeface="Calibri"/>
                <a:cs typeface="Calibri"/>
                <a:sym typeface="Calibri"/>
              </a:rPr>
              <a:t>Ensure attainment of LOs in alignment to the learning activities:</a:t>
            </a:r>
            <a:r>
              <a:rPr b="1" lang="en-IN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outcomes (1-2)</a:t>
            </a:r>
            <a:endParaRPr/>
          </a:p>
        </p:txBody>
      </p:sp>
      <p:grpSp>
        <p:nvGrpSpPr>
          <p:cNvPr id="396" name="Google Shape;396;g3785ee8a1d8_0_84"/>
          <p:cNvGrpSpPr/>
          <p:nvPr/>
        </p:nvGrpSpPr>
        <p:grpSpPr>
          <a:xfrm>
            <a:off x="474064" y="2228052"/>
            <a:ext cx="8195831" cy="3689372"/>
            <a:chOff x="0" y="0"/>
            <a:chExt cx="10927774" cy="3689372"/>
          </a:xfrm>
        </p:grpSpPr>
        <p:sp>
          <p:nvSpPr>
            <p:cNvPr id="397" name="Google Shape;397;g3785ee8a1d8_0_84"/>
            <p:cNvSpPr/>
            <p:nvPr/>
          </p:nvSpPr>
          <p:spPr>
            <a:xfrm>
              <a:off x="0" y="0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g3785ee8a1d8_0_84"/>
            <p:cNvSpPr txBox="1"/>
            <p:nvPr/>
          </p:nvSpPr>
          <p:spPr>
            <a:xfrm>
              <a:off x="48627" y="48627"/>
              <a:ext cx="75726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IN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Outcome 1: Students are able to calculate percentages, increase and decrease values. 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g3785ee8a1d8_0_84"/>
            <p:cNvSpPr/>
            <p:nvPr/>
          </p:nvSpPr>
          <p:spPr>
            <a:xfrm>
              <a:off x="1639174" y="2029172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g3785ee8a1d8_0_84"/>
            <p:cNvSpPr txBox="1"/>
            <p:nvPr/>
          </p:nvSpPr>
          <p:spPr>
            <a:xfrm>
              <a:off x="1687817" y="2077798"/>
              <a:ext cx="75726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IN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Outcome 2:Students can apply percentage knowledge in profit-loss, marks, and data analysis problems. 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g3785ee8a1d8_0_84"/>
            <p:cNvSpPr/>
            <p:nvPr/>
          </p:nvSpPr>
          <p:spPr>
            <a:xfrm>
              <a:off x="8209503" y="1305127"/>
              <a:ext cx="1079100" cy="10791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4CC">
                <a:alpha val="89800"/>
              </a:srgbClr>
            </a:solidFill>
            <a:ln cap="flat" cmpd="sng" w="19050">
              <a:solidFill>
                <a:srgbClr val="F6D4CC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g3785ee8a1d8_0_84"/>
            <p:cNvSpPr txBox="1"/>
            <p:nvPr/>
          </p:nvSpPr>
          <p:spPr>
            <a:xfrm>
              <a:off x="8452312" y="1305127"/>
              <a:ext cx="593400" cy="8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ue circle with text and words&#10;&#10;Description automatically generated" id="403" name="Google Shape;403;g3785ee8a1d8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8925" y="176754"/>
            <a:ext cx="656049" cy="6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3785ee8a1d8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99" y="114202"/>
            <a:ext cx="2846725" cy="55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785ee8a1d8_0_97"/>
          <p:cNvSpPr txBox="1"/>
          <p:nvPr>
            <p:ph type="title"/>
          </p:nvPr>
        </p:nvSpPr>
        <p:spPr>
          <a:xfrm>
            <a:off x="628650" y="203427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IN" sz="5400">
                <a:latin typeface="Georgia"/>
                <a:ea typeface="Georgia"/>
                <a:cs typeface="Georgia"/>
                <a:sym typeface="Georgia"/>
              </a:rPr>
              <a:t>Information about the next lesson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 blue circle with text and words&#10;&#10;Description automatically generated" id="410" name="Google Shape;410;g3785ee8a1d8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8925" y="176754"/>
            <a:ext cx="656049" cy="6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g3785ee8a1d8_0_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99" y="114202"/>
            <a:ext cx="2846725" cy="55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785ee8a1d8_0_103"/>
          <p:cNvSpPr txBox="1"/>
          <p:nvPr>
            <p:ph type="title"/>
          </p:nvPr>
        </p:nvSpPr>
        <p:spPr>
          <a:xfrm>
            <a:off x="555691" y="2034437"/>
            <a:ext cx="76905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b="1" lang="en-IN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Review and Reflection from students</a:t>
            </a:r>
            <a:endParaRPr/>
          </a:p>
        </p:txBody>
      </p:sp>
      <p:pic>
        <p:nvPicPr>
          <p:cNvPr descr="A blue circle with text and words&#10;&#10;Description automatically generated" id="417" name="Google Shape;417;g3785ee8a1d8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68925" y="176754"/>
            <a:ext cx="656049" cy="656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g3785ee8a1d8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699" y="114202"/>
            <a:ext cx="2846725" cy="555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30 Best Ways to Say Thank You for Your Response | FutureofWorking.com" id="423" name="Google Shape;4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969" y="616014"/>
            <a:ext cx="8259894" cy="5178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125" y="632575"/>
            <a:ext cx="7640875" cy="55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220861" y="117082"/>
            <a:ext cx="870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Fraction to percentage table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/>
        </p:nvSpPr>
        <p:spPr>
          <a:xfrm>
            <a:off x="220861" y="117082"/>
            <a:ext cx="870227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Find 55.55 % of 45.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Find 45.45 % of 44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37" y="520626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215503" y="183758"/>
            <a:ext cx="8712994" cy="5670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X % of Y = Y% of X</a:t>
            </a:r>
            <a:endParaRPr b="1"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Find 45% of 133.33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Answer : 45% of 133.33 = 133.33 % of 45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                      = (100+33.33)% of 45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                                           = (1+1/3) * 45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					    = 4/3 * 45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						    = 60 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0452" y="541264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/>
        </p:nvSpPr>
        <p:spPr>
          <a:xfrm>
            <a:off x="250825" y="492551"/>
            <a:ext cx="8819100" cy="60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IN" sz="25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Percentage Change </a:t>
            </a:r>
            <a:endParaRPr b="1" sz="25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5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= (Final Value - Initial Value)*100/ </a:t>
            </a:r>
            <a:r>
              <a:rPr b="1" lang="en-IN" sz="25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Initial Value</a:t>
            </a:r>
            <a:endParaRPr b="1" sz="25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If the change is positive, it means increase. If the change is negative, it means decrease.</a:t>
            </a:r>
            <a:endParaRPr sz="21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________________________________________________________</a:t>
            </a:r>
            <a:endParaRPr sz="21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95580" lvl="0" marL="21463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IN" sz="21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</a:t>
            </a:r>
            <a:r>
              <a:rPr lang="en-IN" sz="21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hat percent of 60 is 40? </a:t>
            </a:r>
            <a:endParaRPr sz="21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95580" lvl="0" marL="21463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IN" sz="21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By how much percent is 60 greater than 40?</a:t>
            </a:r>
            <a:endParaRPr sz="21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95580" lvl="0" marL="21463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IN" sz="21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By how much percent is 40 lesser than 60?</a:t>
            </a:r>
            <a:endParaRPr sz="21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100329" lvl="0" marL="21463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" y="537644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/>
        </p:nvSpPr>
        <p:spPr>
          <a:xfrm>
            <a:off x="96930" y="204286"/>
            <a:ext cx="8741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: If A’s salary is 20 % more than B, then by how much percent B’s salary is less than A.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20%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25%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16.66%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-257175" lvl="0" marL="71437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AutoNum type="alphaLcParenBoth"/>
            </a:pPr>
            <a:r>
              <a:rPr lang="en-IN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30%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932" y="5555517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2019-08-11T12:51:00Z</dcterms:created>
  <dc:creator>md asif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4870820AE09240CFBAB8E58722BEDDC2_13</vt:lpwstr>
  </property>
  <property fmtid="{D5CDD505-2E9C-101B-9397-08002B2CF9AE}" pid="3" name="KSOProductBuildVer">
    <vt:lpwstr>1033-12.2.0.21546</vt:lpwstr>
  </property>
</Properties>
</file>