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6858000" cx="12192000"/>
  <p:notesSz cx="6858000" cy="9144000"/>
  <p:embeddedFontLst>
    <p:embeddedFont>
      <p:font typeface="Palatino Linotype"/>
      <p:regular r:id="rId48"/>
      <p:bold r:id="rId49"/>
      <p:italic r:id="rId50"/>
      <p:boldItalic r:id="rId51"/>
    </p:embeddedFont>
    <p:embeddedFont>
      <p:font typeface="Book Antiqua"/>
      <p:regular r:id="rId52"/>
      <p:bold r:id="rId53"/>
      <p:italic r:id="rId54"/>
      <p:boldItalic r:id="rId55"/>
    </p:embeddedFont>
    <p:embeddedFont>
      <p:font typeface="Cambria Math"/>
      <p:regular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7" roundtripDataSignature="AMtx7mhs4t+BB9Jsp2zNaKUAmA8kG6F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PalatinoLinotype-regular.fntdata"/><Relationship Id="rId47" Type="http://schemas.openxmlformats.org/officeDocument/2006/relationships/slide" Target="slides/slide43.xml"/><Relationship Id="rId49" Type="http://schemas.openxmlformats.org/officeDocument/2006/relationships/font" Target="fonts/PalatinoLinotype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PalatinoLinotype-boldItalic.fntdata"/><Relationship Id="rId50" Type="http://schemas.openxmlformats.org/officeDocument/2006/relationships/font" Target="fonts/PalatinoLinotype-italic.fntdata"/><Relationship Id="rId53" Type="http://schemas.openxmlformats.org/officeDocument/2006/relationships/font" Target="fonts/BookAntiqua-bold.fntdata"/><Relationship Id="rId52" Type="http://schemas.openxmlformats.org/officeDocument/2006/relationships/font" Target="fonts/BookAntiqua-regular.fntdata"/><Relationship Id="rId11" Type="http://schemas.openxmlformats.org/officeDocument/2006/relationships/slide" Target="slides/slide7.xml"/><Relationship Id="rId55" Type="http://schemas.openxmlformats.org/officeDocument/2006/relationships/font" Target="fonts/BookAntiqua-boldItalic.fntdata"/><Relationship Id="rId10" Type="http://schemas.openxmlformats.org/officeDocument/2006/relationships/slide" Target="slides/slide6.xml"/><Relationship Id="rId54" Type="http://schemas.openxmlformats.org/officeDocument/2006/relationships/font" Target="fonts/BookAntiqua-italic.fntdata"/><Relationship Id="rId13" Type="http://schemas.openxmlformats.org/officeDocument/2006/relationships/slide" Target="slides/slide9.xml"/><Relationship Id="rId57" Type="http://customschemas.google.com/relationships/presentationmetadata" Target="metadata"/><Relationship Id="rId12" Type="http://schemas.openxmlformats.org/officeDocument/2006/relationships/slide" Target="slides/slide8.xml"/><Relationship Id="rId56" Type="http://schemas.openxmlformats.org/officeDocument/2006/relationships/font" Target="fonts/CambriaMath-regular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b254bfd4a_0_1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g37b254bfd4a_0_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= 15% = 15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 SP = 100 – 15 = 85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SP at 20% profit = 100+20 = 120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85 = 15300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= 15300/85 = 180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SP = 120 = 120*180 = 21600</a:t>
            </a:r>
            <a:endParaRPr/>
          </a:p>
        </p:txBody>
      </p:sp>
      <p:sp>
        <p:nvSpPr>
          <p:cNvPr id="172" name="Google Shape;1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Initial CP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% = 350%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= 350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100+350 = 450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CP = 100+ 25= 125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SP = 450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profit = 450 – 125 = 325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% = 325/450 * 100 = 72.2</a:t>
            </a:r>
            <a:endParaRPr/>
          </a:p>
        </p:txBody>
      </p:sp>
      <p:sp>
        <p:nvSpPr>
          <p:cNvPr id="181" name="Google Shape;18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Initial CP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Profit% = 20%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SP = 100+20 = 120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CP = 100 – 10 = 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Profit%= 30%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profit = 30% of 90 = 27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SP = 90+27 = 117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 between Initial SP – New SP = 120 – 117 = 3 </a:t>
            </a:r>
            <a:endParaRPr/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lain" startAt="3"/>
            </a:pPr>
            <a:r>
              <a:rPr lang="en-US"/>
              <a:t>= 18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1 = 18/3 =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So, initial CP = 6 = 6*100 = 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0" name="Google Shape;19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Initial CP = 100K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125K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Initial Profit = 125K – 100K = 25K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CP = 100K –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SP = 125K –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New Profit = (125K – 40) – (100K – 20) = 25K –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decrease by 25%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25K x (100- 25)% = 25K –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25K x 3/4 = 25K –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25K =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 = 80/25 = 16/5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100K =320</a:t>
            </a:r>
            <a:endParaRPr/>
          </a:p>
        </p:txBody>
      </p:sp>
      <p:sp>
        <p:nvSpPr>
          <p:cNvPr id="199" name="Google Shape;199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of First article = 100x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First article = 80x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of Second article = 100y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second article = 160y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both the article are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80𝑥=160𝑦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𝑥/𝑦=2/1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Ratio of CP of both the article = 100x : 100y = 100*2 : 100*1 = 2: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+1 = 3 = 9600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= 9600/3 = 3200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 CP of first article = 2 = 2*3200 = 6400</a:t>
            </a:r>
            <a:endParaRPr/>
          </a:p>
        </p:txBody>
      </p:sp>
      <p:sp>
        <p:nvSpPr>
          <p:cNvPr id="225" name="Google Shape;225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of First article = 100x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First article = 85x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of Second article = 100y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second article = 119y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both the article are same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85𝑥=119𝑦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𝑥/𝑦=119/85=7/5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on first article =  - 15x =  - 15*7 = -105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on Second article = 19y = 19*5 = 95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Overall loss in whole transection = -105+95 = -10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-10 = -90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 = 9*5 = 45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 of second article = 45*100=4500</a:t>
            </a:r>
            <a:endParaRPr/>
          </a:p>
        </p:txBody>
      </p:sp>
      <p:sp>
        <p:nvSpPr>
          <p:cNvPr id="234" name="Google Shape;234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Cost price of 1 article = 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Selling price of 1 article = 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on selling 12 article = 12(CP – SP) = 4SP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12CP – 12 SP = 4 SP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12CP = 16SP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𝐶𝑃/𝑆𝑃=16/12=4/3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CP = 4, SP =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 = 4 – 3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Loss% =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1/4×100=25%</a:t>
            </a:r>
            <a:endParaRPr/>
          </a:p>
        </p:txBody>
      </p:sp>
      <p:sp>
        <p:nvSpPr>
          <p:cNvPr id="250" name="Google Shape;25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b254bfd4a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7b254bfd4a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Option 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Let Cost price of 1 article = 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Selling price of 1 article = 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25 ×𝐶𝑃=20×𝑆𝑃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𝐶𝑃/𝑆𝑃=20/25=4/5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CP = 4, SP =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= 5 – 4 = 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Times New Roman"/>
              <a:buNone/>
            </a:pPr>
            <a:r>
              <a:rPr lang="en-US" sz="1200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Profit% = </a:t>
            </a:r>
            <a:r>
              <a:rPr b="0" i="0" lang="en-US" sz="1200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rPr>
              <a:t>Profit/𝐶𝑃×100= </a:t>
            </a:r>
            <a:r>
              <a:rPr i="0" lang="en-US" sz="1200">
                <a:solidFill>
                  <a:schemeClr val="accent5"/>
                </a:solidFill>
                <a:latin typeface="Cambria Math"/>
                <a:ea typeface="Cambria Math"/>
                <a:cs typeface="Cambria Math"/>
                <a:sym typeface="Cambria Math"/>
              </a:rPr>
              <a:t> 1/4×100=25%</a:t>
            </a:r>
            <a:endParaRPr sz="1200">
              <a:solidFill>
                <a:schemeClr val="accent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Option: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Let Cost price of 1 article = 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Selling price of 1 article = SP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Profit on 1 article = SP -CP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Profit on selling 40 article = 40(SP – CP) = 5CP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40SP – 40 CP = 5CP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40SP = 40CP+5CP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40SP = 45CP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200">
                <a:latin typeface="Cambria Math"/>
                <a:ea typeface="Cambria Math"/>
                <a:cs typeface="Cambria Math"/>
                <a:sym typeface="Cambria Math"/>
              </a:rPr>
              <a:t>𝐶𝑃/𝑆𝑃=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40/45</a:t>
            </a:r>
            <a:r>
              <a:rPr i="0" lang="en-US" sz="1200">
                <a:latin typeface="Cambria Math"/>
                <a:ea typeface="Cambria Math"/>
                <a:cs typeface="Cambria Math"/>
                <a:sym typeface="Cambria Math"/>
              </a:rPr>
              <a:t>=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8/9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If CP = 8, SP = 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Profit = 9 – 8 =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Profit% = 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Profit/𝐶𝑃×100= </a:t>
            </a:r>
            <a:r>
              <a:rPr i="0" lang="en-US" sz="1200">
                <a:latin typeface="Cambria Math"/>
                <a:ea typeface="Cambria Math"/>
                <a:cs typeface="Cambria Math"/>
                <a:sym typeface="Cambria Math"/>
              </a:rPr>
              <a:t> 1/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8</a:t>
            </a:r>
            <a:r>
              <a:rPr i="0" lang="en-US" sz="1200">
                <a:latin typeface="Cambria Math"/>
                <a:ea typeface="Cambria Math"/>
                <a:cs typeface="Cambria Math"/>
                <a:sym typeface="Cambria Math"/>
              </a:rPr>
              <a:t>×100=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12.5</a:t>
            </a:r>
            <a:r>
              <a:rPr i="0" lang="en-US" sz="1200">
                <a:latin typeface="Cambria Math"/>
                <a:ea typeface="Cambria Math"/>
                <a:cs typeface="Cambria Math"/>
                <a:sym typeface="Cambria Math"/>
              </a:rPr>
              <a:t>%</a:t>
            </a:r>
            <a:endParaRPr/>
          </a:p>
        </p:txBody>
      </p:sp>
      <p:sp>
        <p:nvSpPr>
          <p:cNvPr id="269" name="Google Shape;26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CP of 50 articles = Rs.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To earn profit of 25%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SP of 50 articles = 1 + 25% of 1 = Rs. 1.25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Number of  articles sold at Rs. 1 = 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50/1.25=40 </a:t>
            </a:r>
            <a:endParaRPr b="0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So, to gain 25% number of articles sold at Rs. 1 = 40.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 of First type of 20 Lemons = Rs.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 of Second type of 10 lemons = Rs.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 of Second type of 20 Lemons = Rs. 40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CP of 20 lemons of first type and 20 lemons of Second type = 10 +40 = Rs.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Total CP of 40 lemons = Rs. 50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5 lemons = Rs.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40 Lemons = Rs. 80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 = 80- 50 = Rs. 30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Profit% =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30/50∗100=60%</a:t>
            </a:r>
            <a:endParaRPr/>
          </a:p>
        </p:txBody>
      </p:sp>
      <p:sp>
        <p:nvSpPr>
          <p:cNvPr id="304" name="Google Shape;304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A</a:t>
            </a:r>
            <a:endParaRPr/>
          </a:p>
        </p:txBody>
      </p:sp>
      <p:sp>
        <p:nvSpPr>
          <p:cNvPr id="341" name="Google Shape;341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D</a:t>
            </a:r>
            <a:endParaRPr/>
          </a:p>
        </p:txBody>
      </p:sp>
      <p:sp>
        <p:nvSpPr>
          <p:cNvPr id="350" name="Google Shape;35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75" name="Google Shape;375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Discount = MRP – SP = 200 – 118  = 82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Discount % =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82/200×100=41%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Option: 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Discount% = 20% off  + 50 % off = </a:t>
            </a:r>
            <a:r>
              <a:rPr b="0" i="0" lang="en-US" sz="1200">
                <a:latin typeface="Cambria Math"/>
                <a:ea typeface="Cambria Math"/>
                <a:cs typeface="Cambria Math"/>
                <a:sym typeface="Cambria Math"/>
              </a:rPr>
              <a:t>20+50−(20×50)/100=70 −10=60%</a:t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Let MRP of the item = 100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Discount % = 60%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Discount = 60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SP = MRP – Discount = 100- 60 = 40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40 = 200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1 = 200/40 = 5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Book Antiqua"/>
              <a:buNone/>
            </a:pPr>
            <a:r>
              <a:rPr lang="en-US" sz="1200">
                <a:latin typeface="Book Antiqua"/>
                <a:ea typeface="Book Antiqua"/>
                <a:cs typeface="Book Antiqua"/>
                <a:sym typeface="Book Antiqua"/>
              </a:rPr>
              <a:t>MRP = 100 = 5*100 = 500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Option: 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CP + Profit = 700+20 = 720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MRP = 100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Discount = 10%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Discount =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=MRP – Discount = 100 – 10 = 90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90 = 720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= 720/90 =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MRP = 100 = 100*8 = 800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9" name="Google Shape;44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of 1000 gram = Rs. 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1000 gram = Rs.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But using false weight he gives only 800 gram in place of 1000 gram in Rs.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SP of 800 gram =Rs. 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of 1000 gram 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=25/800×1000=𝑅𝑠. 31.25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 = 31.25 – 20 = 11.25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Profit% =</a:t>
            </a:r>
            <a:r>
              <a:rPr b="0" i="0" lang="en-US">
                <a:latin typeface="Cambria Math"/>
                <a:ea typeface="Cambria Math"/>
                <a:cs typeface="Cambria Math"/>
                <a:sym typeface="Cambria Math"/>
              </a:rPr>
              <a:t>11.25/20×100=56.25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b254bfd4a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g37b254bfd4a_0_2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7b254bfd4a_0_2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g37b254bfd4a_0_2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7b254bfd4a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g37b254bfd4a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1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120% of 5000 = 120/100*5000 = 6000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2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70% of 800 = 70/100*800 = 560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1 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120% of CP = 720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 = 720/120*100 = 600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Solution 2: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 = 90% of CP = 810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 = 810/90 *100 =900 </a:t>
            </a:r>
            <a:endParaRPr/>
          </a:p>
        </p:txBody>
      </p:sp>
      <p:sp>
        <p:nvSpPr>
          <p:cNvPr id="154" name="Google Shape;15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 : 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CP = 100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 = 22.5%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So, SP = 100+22.5= 122.5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122.5=784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= 1568/122.5 = 12.8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Gain = 22.5 = 12.8 x22.5 = 288</a:t>
            </a:r>
            <a:endParaRPr/>
          </a:p>
        </p:txBody>
      </p:sp>
      <p:sp>
        <p:nvSpPr>
          <p:cNvPr id="163" name="Google Shape;16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8" name="Google Shape;28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4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4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1.png"/><Relationship Id="rId6" Type="http://schemas.openxmlformats.org/officeDocument/2006/relationships/image" Target="../media/image1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jpg"/><Relationship Id="rId4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7b254bfd4a_0_100"/>
          <p:cNvSpPr txBox="1"/>
          <p:nvPr>
            <p:ph type="ctrTitle"/>
          </p:nvPr>
        </p:nvSpPr>
        <p:spPr>
          <a:xfrm>
            <a:off x="1615984" y="1404408"/>
            <a:ext cx="8366100" cy="466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236"/>
              <a:buFont typeface="Georgia"/>
              <a:buNone/>
            </a:pPr>
            <a:r>
              <a:rPr b="1" lang="en-US" sz="5933">
                <a:solidFill>
                  <a:srgbClr val="C00000"/>
                </a:solidFill>
                <a:latin typeface="Georgia"/>
                <a:ea typeface="Georgia"/>
                <a:cs typeface="Georgia"/>
                <a:sym typeface="Georgia"/>
              </a:rPr>
              <a:t>Profit, Loss &amp; Discount</a:t>
            </a:r>
            <a:br>
              <a:rPr b="1" lang="en-US" sz="66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4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Session No.: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Name: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Course Code: O1UA422L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Instructor Name: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Duration: 50 Mins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r>
              <a:rPr b="1" lang="en-US" sz="1800">
                <a:latin typeface="Georgia"/>
                <a:ea typeface="Georgia"/>
                <a:cs typeface="Georgia"/>
                <a:sym typeface="Georgia"/>
              </a:rPr>
              <a:t>Date of Conduction of Class: </a:t>
            </a: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br>
              <a:rPr b="1" lang="en-US" sz="1800">
                <a:latin typeface="Georgia"/>
                <a:ea typeface="Georgia"/>
                <a:cs typeface="Georgia"/>
                <a:sym typeface="Georgia"/>
              </a:rPr>
            </a:br>
            <a:endParaRPr b="1" sz="48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g37b254bfd4a_0_1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0" name="Google Shape;90;g37b254bfd4a_0_1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91" name="Google Shape;91;g37b254bfd4a_0_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5" y="176753"/>
            <a:ext cx="1190469" cy="11904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g37b254bfd4a_0_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74" name="Google Shape;17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9"/>
          <p:cNvSpPr/>
          <p:nvPr/>
        </p:nvSpPr>
        <p:spPr>
          <a:xfrm>
            <a:off x="308290" y="1241680"/>
            <a:ext cx="11325007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77" name="Google Shape;177;p9"/>
          <p:cNvSpPr/>
          <p:nvPr/>
        </p:nvSpPr>
        <p:spPr>
          <a:xfrm>
            <a:off x="308291" y="1702699"/>
            <a:ext cx="11325006" cy="3293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6: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a plot is sold for Rs. 15,300, the owner loses 15%. At what price must that plot be sold in order to gain 20%?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A] 26000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B] 21600	 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26200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D] 26800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83" name="Google Shape;18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0"/>
          <p:cNvSpPr/>
          <p:nvPr/>
        </p:nvSpPr>
        <p:spPr>
          <a:xfrm>
            <a:off x="349664" y="1279072"/>
            <a:ext cx="11283634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349664" y="1816904"/>
            <a:ext cx="11283634" cy="40318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7: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certain store, the profit is 350% of the cost. If the cost increases by 25% but the selling price remains constant, approximately what percentage of the selling price is the profit?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A] 70.2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B] 75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72.2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D] 75.5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92" name="Google Shape;1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1"/>
          <p:cNvSpPr txBox="1"/>
          <p:nvPr/>
        </p:nvSpPr>
        <p:spPr>
          <a:xfrm>
            <a:off x="104932" y="1476118"/>
            <a:ext cx="1152836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8: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 shopkeeper sells his goods at 20% profit. Had he purchase it 10% less and sold it for Rs.18 less then he would get 30% profit. Find the initial CP of that article.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540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600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1200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720</a:t>
            </a:r>
            <a:endParaRPr/>
          </a:p>
        </p:txBody>
      </p:sp>
      <p:sp>
        <p:nvSpPr>
          <p:cNvPr id="195" name="Google Shape;195;p11"/>
          <p:cNvSpPr/>
          <p:nvPr/>
        </p:nvSpPr>
        <p:spPr>
          <a:xfrm>
            <a:off x="211873" y="1279072"/>
            <a:ext cx="11421425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01" name="Google Shape;20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2"/>
          <p:cNvSpPr txBox="1"/>
          <p:nvPr/>
        </p:nvSpPr>
        <p:spPr>
          <a:xfrm>
            <a:off x="273680" y="1476118"/>
            <a:ext cx="11435602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9:</a:t>
            </a: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shopkeeper sold an article at 25% profit. If the CP and SP are decreased by Rs.20 and Rs.40 respectively then the profit percent would be decreased by 25 %. Find the CP of the article.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320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200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180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240</a:t>
            </a:r>
            <a:endParaRPr/>
          </a:p>
        </p:txBody>
      </p:sp>
      <p:sp>
        <p:nvSpPr>
          <p:cNvPr id="204" name="Google Shape;204;p12"/>
          <p:cNvSpPr/>
          <p:nvPr/>
        </p:nvSpPr>
        <p:spPr>
          <a:xfrm>
            <a:off x="349664" y="1279072"/>
            <a:ext cx="11283634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09" name="Google Shape;2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"/>
          <p:cNvSpPr txBox="1"/>
          <p:nvPr/>
        </p:nvSpPr>
        <p:spPr>
          <a:xfrm>
            <a:off x="343534" y="2857183"/>
            <a:ext cx="1154366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Selling Price or Common Cost Price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16" name="Google Shape;21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4"/>
          <p:cNvSpPr txBox="1"/>
          <p:nvPr/>
        </p:nvSpPr>
        <p:spPr>
          <a:xfrm>
            <a:off x="245327" y="1376911"/>
            <a:ext cx="11176098" cy="1044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man sold 2 bicycles at the same selling price. One at 20% loss and other at 20% profit. Find overall profit and loss percentage.</a:t>
            </a:r>
            <a:endParaRPr/>
          </a:p>
        </p:txBody>
      </p:sp>
      <p:sp>
        <p:nvSpPr>
          <p:cNvPr id="219" name="Google Shape;219;p14"/>
          <p:cNvSpPr txBox="1"/>
          <p:nvPr/>
        </p:nvSpPr>
        <p:spPr>
          <a:xfrm>
            <a:off x="245325" y="2421849"/>
            <a:ext cx="5709300" cy="43071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133" r="0" t="-144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20" name="Google Shape;220;p14"/>
          <p:cNvSpPr/>
          <p:nvPr/>
        </p:nvSpPr>
        <p:spPr>
          <a:xfrm>
            <a:off x="349664" y="1067200"/>
            <a:ext cx="11283634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6031275" y="2511475"/>
            <a:ext cx="5601900" cy="40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selling price of two articles is same and the profit% &amp; loss% (say y%) is also common, then there will definitely be a loss of  y^2/100 %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Therefore, loss% = 20^2/100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4%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27" name="Google Shape;2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5"/>
          <p:cNvSpPr txBox="1"/>
          <p:nvPr/>
        </p:nvSpPr>
        <p:spPr>
          <a:xfrm>
            <a:off x="349664" y="1762695"/>
            <a:ext cx="11528367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10: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shopkeeper purchase 2 articles for Rs.9600. He sold the first article at 20% loss and second article at 60% profit then he find that both the articles being sold on the same price. Find the CP of first article.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6400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3200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6000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5400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30" name="Google Shape;230;p15"/>
          <p:cNvSpPr/>
          <p:nvPr/>
        </p:nvSpPr>
        <p:spPr>
          <a:xfrm>
            <a:off x="349663" y="1279072"/>
            <a:ext cx="11528367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36" name="Google Shape;23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227298" y="1476118"/>
            <a:ext cx="1152836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11: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shopkeeper sells 2 articles. He sold the first article at 15% loss and second article at 19% profit. During the whole transaction he earn a loss of Rs90. Find the CP of second article if the SP of both articles are same.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5000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4500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2000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None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349664" y="1279072"/>
            <a:ext cx="11283634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44" name="Google Shape;2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7"/>
          <p:cNvSpPr txBox="1"/>
          <p:nvPr/>
        </p:nvSpPr>
        <p:spPr>
          <a:xfrm>
            <a:off x="457200" y="22860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Profit/Loss Percentage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52" name="Google Shape;25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8"/>
          <p:cNvSpPr txBox="1"/>
          <p:nvPr/>
        </p:nvSpPr>
        <p:spPr>
          <a:xfrm>
            <a:off x="279088" y="1570517"/>
            <a:ext cx="11424785" cy="1085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selling 12 articles a man earn a loss of which is equal to selling price of 4 articles. Find his loss percent.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8"/>
          <p:cNvSpPr txBox="1"/>
          <p:nvPr/>
        </p:nvSpPr>
        <p:spPr>
          <a:xfrm>
            <a:off x="231387" y="2459343"/>
            <a:ext cx="6105292" cy="387522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2" l="-1098" r="0" t="-7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56" name="Google Shape;256;p18"/>
          <p:cNvSpPr/>
          <p:nvPr/>
        </p:nvSpPr>
        <p:spPr>
          <a:xfrm>
            <a:off x="349664" y="1078353"/>
            <a:ext cx="11283634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b254bfd4a_0_108"/>
          <p:cNvSpPr txBox="1"/>
          <p:nvPr>
            <p:ph type="title"/>
          </p:nvPr>
        </p:nvSpPr>
        <p:spPr>
          <a:xfrm>
            <a:off x="479165" y="749508"/>
            <a:ext cx="9718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b="1" lang="en-US" sz="4000">
                <a:latin typeface="Arial"/>
                <a:ea typeface="Arial"/>
                <a:cs typeface="Arial"/>
                <a:sym typeface="Arial"/>
              </a:rPr>
              <a:t>Learning Outcome: </a:t>
            </a:r>
            <a:endParaRPr/>
          </a:p>
        </p:txBody>
      </p:sp>
      <p:sp>
        <p:nvSpPr>
          <p:cNvPr id="98" name="Google Shape;98;g37b254bfd4a_0_10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99" name="Google Shape;99;g37b254bfd4a_0_10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0" name="Google Shape;100;g37b254bfd4a_0_108"/>
          <p:cNvGrpSpPr/>
          <p:nvPr/>
        </p:nvGrpSpPr>
        <p:grpSpPr>
          <a:xfrm>
            <a:off x="425971" y="2228052"/>
            <a:ext cx="10927774" cy="3689372"/>
            <a:chOff x="0" y="0"/>
            <a:chExt cx="10927774" cy="3689372"/>
          </a:xfrm>
        </p:grpSpPr>
        <p:sp>
          <p:nvSpPr>
            <p:cNvPr id="101" name="Google Shape;101;g37b254bfd4a_0_108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g37b254bfd4a_0_108"/>
            <p:cNvSpPr txBox="1"/>
            <p:nvPr/>
          </p:nvSpPr>
          <p:spPr>
            <a:xfrm>
              <a:off x="48627" y="48627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1: </a:t>
              </a: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Define cost price, selling price, profit, and loss.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g37b254bfd4a_0_108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g37b254bfd4a_0_108"/>
            <p:cNvSpPr txBox="1"/>
            <p:nvPr/>
          </p:nvSpPr>
          <p:spPr>
            <a:xfrm>
              <a:off x="1675702" y="2088473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13350" lIns="213350" spcFirstLastPara="1" rIns="213350" wrap="square" tIns="2133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6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Learning Outcome 2: </a:t>
              </a: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Solve real-life like application problems involving profit and loss.</a:t>
              </a:r>
              <a:endParaRPr b="0" i="0" sz="3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7b254bfd4a_0_108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g37b254bfd4a_0_108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107" name="Google Shape;107;g37b254bfd4a_0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7b254bfd4a_0_1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62" name="Google Shape;26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9"/>
          <p:cNvSpPr txBox="1"/>
          <p:nvPr/>
        </p:nvSpPr>
        <p:spPr>
          <a:xfrm>
            <a:off x="227298" y="1673210"/>
            <a:ext cx="1152836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12: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If CP of 25 articles is equal to SP of 20 articles. Find the profit or loss percent.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25% loss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25% profit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20 % profit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20 % loss</a:t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71" name="Google Shape;27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0"/>
          <p:cNvSpPr txBox="1"/>
          <p:nvPr/>
        </p:nvSpPr>
        <p:spPr>
          <a:xfrm>
            <a:off x="160150" y="2097824"/>
            <a:ext cx="115404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13: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By selling 40 articles a man earn a profit of equal to cost price of 5 articles. Find his profit percent.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33.33 % profit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[B] 12.5 % loss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[C] 25 % loss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[D] 12.5 % profit</a:t>
            </a:r>
            <a:endParaRPr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20"/>
          <p:cNvSpPr/>
          <p:nvPr/>
        </p:nvSpPr>
        <p:spPr>
          <a:xfrm>
            <a:off x="227298" y="1279072"/>
            <a:ext cx="11540286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79" name="Google Shape;27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21"/>
          <p:cNvSpPr txBox="1"/>
          <p:nvPr/>
        </p:nvSpPr>
        <p:spPr>
          <a:xfrm>
            <a:off x="457200" y="2746866"/>
            <a:ext cx="609414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Articles</a:t>
            </a:r>
            <a:endParaRPr sz="4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87" name="Google Shape;28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2"/>
          <p:cNvSpPr txBox="1"/>
          <p:nvPr/>
        </p:nvSpPr>
        <p:spPr>
          <a:xfrm>
            <a:off x="104932" y="1836962"/>
            <a:ext cx="11528366" cy="14282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Problem: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man purchase some number of articles at the rate of 10 articles for Re.1. How many articles should he sell for Re.1 to gain 25% profit.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85714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0" name="Google Shape;290;p22"/>
          <p:cNvSpPr txBox="1"/>
          <p:nvPr/>
        </p:nvSpPr>
        <p:spPr>
          <a:xfrm>
            <a:off x="355432" y="3429000"/>
            <a:ext cx="6105300" cy="2068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127" l="-997" r="0" t="-17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297" name="Google Shape;2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3"/>
          <p:cNvSpPr txBox="1"/>
          <p:nvPr/>
        </p:nvSpPr>
        <p:spPr>
          <a:xfrm>
            <a:off x="227298" y="1673210"/>
            <a:ext cx="1152836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14: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man purchase 50 articles for Rs.1. How many articles should he sell for Rs.1 to gain 25% profit.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21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28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40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None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06" name="Google Shape;3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4"/>
          <p:cNvSpPr txBox="1"/>
          <p:nvPr/>
        </p:nvSpPr>
        <p:spPr>
          <a:xfrm>
            <a:off x="227298" y="1760963"/>
            <a:ext cx="11528366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7175" lvl="0" marL="257175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15: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shopkeeper buy some lemons at rate of 20 for Rs.10. Again he bought the same number of lemons at rate of 10 for 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Rs.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20. He mixed both the types and sold at 5 for Rs.10. find profit/loss %.</a:t>
            </a:r>
            <a:endParaRPr/>
          </a:p>
          <a:p>
            <a:pPr indent="-257175" lvl="0" marL="257175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20 % loss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25 % loss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100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% profit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None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09" name="Google Shape;309;p24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14" name="Google Shape;31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25"/>
          <p:cNvSpPr txBox="1"/>
          <p:nvPr/>
        </p:nvSpPr>
        <p:spPr>
          <a:xfrm>
            <a:off x="457200" y="25777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Faulty Weights</a:t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22" name="Google Shape;3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6"/>
          <p:cNvSpPr txBox="1"/>
          <p:nvPr/>
        </p:nvSpPr>
        <p:spPr>
          <a:xfrm>
            <a:off x="345688" y="2778218"/>
            <a:ext cx="11176098" cy="21503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018" r="-7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5" name="Google Shape;325;p26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31" name="Google Shape;3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7"/>
          <p:cNvSpPr txBox="1"/>
          <p:nvPr/>
        </p:nvSpPr>
        <p:spPr>
          <a:xfrm>
            <a:off x="279350" y="1646102"/>
            <a:ext cx="113541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Problem:  A shopkeeper professes to sell his goods at its CP, But he uses 920 gm in place of 1 kg. Find his profit percent.</a:t>
            </a:r>
            <a:endParaRPr sz="2400"/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34" name="Google Shape;334;p27"/>
          <p:cNvSpPr txBox="1"/>
          <p:nvPr/>
        </p:nvSpPr>
        <p:spPr>
          <a:xfrm>
            <a:off x="104932" y="2738999"/>
            <a:ext cx="5716006" cy="374108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064" r="0" t="-81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5" name="Google Shape;335;p27"/>
          <p:cNvSpPr txBox="1"/>
          <p:nvPr/>
        </p:nvSpPr>
        <p:spPr>
          <a:xfrm>
            <a:off x="6096000" y="2738999"/>
            <a:ext cx="5537298" cy="271010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-880" r="0" t="-11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336" name="Google Shape;336;p27"/>
          <p:cNvCxnSpPr/>
          <p:nvPr/>
        </p:nvCxnSpPr>
        <p:spPr>
          <a:xfrm>
            <a:off x="5687122" y="2620537"/>
            <a:ext cx="0" cy="402559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7" name="Google Shape;337;p27"/>
          <p:cNvSpPr/>
          <p:nvPr/>
        </p:nvSpPr>
        <p:spPr>
          <a:xfrm>
            <a:off x="227298" y="1044900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43" name="Google Shape;34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8"/>
          <p:cNvSpPr txBox="1"/>
          <p:nvPr/>
        </p:nvSpPr>
        <p:spPr>
          <a:xfrm>
            <a:off x="104932" y="1486383"/>
            <a:ext cx="11416684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16: 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shopkeeper professes to sell his goods at 20% loss, But he uses 30% less weight. Find his profit or loss percent.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14.28% profit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25% profit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25% loss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None</a:t>
            </a: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227298" y="1078354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13" name="Google Shape;11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"/>
          <p:cNvSpPr/>
          <p:nvPr/>
        </p:nvSpPr>
        <p:spPr>
          <a:xfrm>
            <a:off x="361741" y="1301260"/>
            <a:ext cx="11291611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and Loss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341194" y="1970398"/>
            <a:ext cx="10980398" cy="4154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or Gain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Selling price – Cost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    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=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Price – Selling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     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% = (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Profit /Cost Price) x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     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% =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(Loss / Cost price) x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     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=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Marked Price – Selling Price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     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Discount % =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(Discount/Marked price) x 100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52" name="Google Shape;35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29"/>
          <p:cNvSpPr txBox="1"/>
          <p:nvPr/>
        </p:nvSpPr>
        <p:spPr>
          <a:xfrm>
            <a:off x="214650" y="1900801"/>
            <a:ext cx="11418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17: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trader sells pulses at a 32% profit and uses weights 20% less than the actual measure. Find his gain percentage.</a:t>
            </a:r>
            <a:endParaRPr/>
          </a:p>
        </p:txBody>
      </p:sp>
      <p:sp>
        <p:nvSpPr>
          <p:cNvPr id="355" name="Google Shape;355;p29"/>
          <p:cNvSpPr txBox="1"/>
          <p:nvPr/>
        </p:nvSpPr>
        <p:spPr>
          <a:xfrm>
            <a:off x="214650" y="3372627"/>
            <a:ext cx="60942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72 %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62 %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58%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65%</a:t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61" name="Google Shape;36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30"/>
          <p:cNvSpPr txBox="1"/>
          <p:nvPr/>
        </p:nvSpPr>
        <p:spPr>
          <a:xfrm>
            <a:off x="457200" y="262858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Problems on Discount</a:t>
            </a:r>
            <a:endParaRPr/>
          </a:p>
        </p:txBody>
      </p:sp>
      <p:sp>
        <p:nvSpPr>
          <p:cNvPr id="364" name="Google Shape;364;p30"/>
          <p:cNvSpPr/>
          <p:nvPr/>
        </p:nvSpPr>
        <p:spPr>
          <a:xfrm>
            <a:off x="227298" y="1134109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369" name="Google Shape;36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0" name="Google Shape;370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1"/>
          <p:cNvSpPr txBox="1"/>
          <p:nvPr/>
        </p:nvSpPr>
        <p:spPr>
          <a:xfrm>
            <a:off x="802888" y="1460810"/>
            <a:ext cx="10830410" cy="387279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208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72" name="Google Shape;372;p31"/>
          <p:cNvSpPr/>
          <p:nvPr/>
        </p:nvSpPr>
        <p:spPr>
          <a:xfrm>
            <a:off x="227298" y="1089500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2"/>
          <p:cNvSpPr/>
          <p:nvPr/>
        </p:nvSpPr>
        <p:spPr>
          <a:xfrm>
            <a:off x="7044088" y="2208824"/>
            <a:ext cx="1876926" cy="9336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4344202" y="4238324"/>
            <a:ext cx="1876926" cy="9336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4344202" y="497306"/>
            <a:ext cx="2030931" cy="93365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1736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4344202" y="606393"/>
            <a:ext cx="203093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MP= Rs. 600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4411580" y="4474317"/>
            <a:ext cx="18095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CP= Rs.400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7097028" y="2444818"/>
            <a:ext cx="1771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SP= Rs.500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cxnSp>
        <p:nvCxnSpPr>
          <p:cNvPr id="383" name="Google Shape;383;p32"/>
          <p:cNvCxnSpPr>
            <a:stCxn id="378" idx="1"/>
          </p:cNvCxnSpPr>
          <p:nvPr/>
        </p:nvCxnSpPr>
        <p:spPr>
          <a:xfrm rot="10800000">
            <a:off x="2900302" y="4705149"/>
            <a:ext cx="14439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4" name="Google Shape;384;p32"/>
          <p:cNvCxnSpPr/>
          <p:nvPr/>
        </p:nvCxnSpPr>
        <p:spPr>
          <a:xfrm rot="10800000">
            <a:off x="2900413" y="964132"/>
            <a:ext cx="0" cy="3741017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5" name="Google Shape;385;p32"/>
          <p:cNvCxnSpPr/>
          <p:nvPr/>
        </p:nvCxnSpPr>
        <p:spPr>
          <a:xfrm>
            <a:off x="2900413" y="964131"/>
            <a:ext cx="1443788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6" name="Google Shape;386;p32"/>
          <p:cNvCxnSpPr>
            <a:stCxn id="379" idx="3"/>
          </p:cNvCxnSpPr>
          <p:nvPr/>
        </p:nvCxnSpPr>
        <p:spPr>
          <a:xfrm>
            <a:off x="6375133" y="964131"/>
            <a:ext cx="1713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7" name="Google Shape;387;p32"/>
          <p:cNvCxnSpPr/>
          <p:nvPr/>
        </p:nvCxnSpPr>
        <p:spPr>
          <a:xfrm>
            <a:off x="8088429" y="964132"/>
            <a:ext cx="0" cy="124469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8" name="Google Shape;388;p32"/>
          <p:cNvCxnSpPr/>
          <p:nvPr/>
        </p:nvCxnSpPr>
        <p:spPr>
          <a:xfrm>
            <a:off x="8088428" y="3142474"/>
            <a:ext cx="0" cy="1562674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9" name="Google Shape;389;p32"/>
          <p:cNvCxnSpPr>
            <a:stCxn id="381" idx="3"/>
          </p:cNvCxnSpPr>
          <p:nvPr/>
        </p:nvCxnSpPr>
        <p:spPr>
          <a:xfrm>
            <a:off x="6221129" y="4705150"/>
            <a:ext cx="1867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0" name="Google Shape;390;p32"/>
          <p:cNvSpPr txBox="1"/>
          <p:nvPr/>
        </p:nvSpPr>
        <p:spPr>
          <a:xfrm>
            <a:off x="2895600" y="2158012"/>
            <a:ext cx="278651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Mark up= Rs. 200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1" name="Google Shape;391;p32"/>
          <p:cNvSpPr txBox="1"/>
          <p:nvPr/>
        </p:nvSpPr>
        <p:spPr>
          <a:xfrm>
            <a:off x="8131741" y="1200124"/>
            <a:ext cx="23630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Discount =Rs.100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2" name="Google Shape;392;p32"/>
          <p:cNvSpPr txBox="1"/>
          <p:nvPr/>
        </p:nvSpPr>
        <p:spPr>
          <a:xfrm>
            <a:off x="8117304" y="3900010"/>
            <a:ext cx="203093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Profit 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= Rs.100</a:t>
            </a:r>
            <a:endParaRPr b="1"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390295" y="5697089"/>
            <a:ext cx="11242995" cy="8309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shopkeeper buys a T-shirt from 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wholesale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market at Rs.400 and marked that article Rs.200 above the CP. After giving a discount of Rs.100 he sold it at Rs.500.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pic>
        <p:nvPicPr>
          <p:cNvPr descr="A blue circle with text and words&#10;&#10;Description automatically generated" id="394" name="Google Shape;39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00" name="Google Shape;4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3"/>
          <p:cNvSpPr txBox="1"/>
          <p:nvPr/>
        </p:nvSpPr>
        <p:spPr>
          <a:xfrm>
            <a:off x="390292" y="1673210"/>
            <a:ext cx="8089261" cy="535348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3" l="-3" r="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33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09" name="Google Shape;40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4"/>
          <p:cNvSpPr txBox="1"/>
          <p:nvPr/>
        </p:nvSpPr>
        <p:spPr>
          <a:xfrm>
            <a:off x="227298" y="1673210"/>
            <a:ext cx="1136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18: 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 bag marked at Rs200 is sold for Rs118. The rate of discount is: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33.33%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12.5%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41%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None</a:t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17" name="Google Shape;4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35"/>
          <p:cNvSpPr txBox="1"/>
          <p:nvPr/>
        </p:nvSpPr>
        <p:spPr>
          <a:xfrm>
            <a:off x="457200" y="2628583"/>
            <a:ext cx="11176098" cy="11430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196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0" name="Google Shape;420;p35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25" name="Google Shape;42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6"/>
          <p:cNvSpPr txBox="1"/>
          <p:nvPr/>
        </p:nvSpPr>
        <p:spPr>
          <a:xfrm>
            <a:off x="310189" y="1812294"/>
            <a:ext cx="11240218" cy="28587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343" l="-1138" r="0" t="-21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8" name="Google Shape;428;p36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34" name="Google Shape;43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7"/>
          <p:cNvSpPr txBox="1"/>
          <p:nvPr/>
        </p:nvSpPr>
        <p:spPr>
          <a:xfrm>
            <a:off x="166115" y="1793317"/>
            <a:ext cx="11528366" cy="3785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b="1"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19:</a:t>
            </a: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An item was sold at a price after giving two successive discount of 20% and 50 %. If the selling price of the item was Rs 200, then what was the marked price of the item?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500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1280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1140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ook Antiqua"/>
              <a:buNone/>
            </a:pPr>
            <a:r>
              <a:rPr lang="en-US" sz="24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None</a:t>
            </a:r>
            <a:endParaRPr sz="24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37" name="Google Shape;437;p37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43" name="Google Shape;44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p38"/>
          <p:cNvSpPr txBox="1"/>
          <p:nvPr/>
        </p:nvSpPr>
        <p:spPr>
          <a:xfrm>
            <a:off x="227298" y="1512843"/>
            <a:ext cx="11670756" cy="55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20: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The cost price of a table is Rs 700. It is sold for a profit of Rs 20 after giving 10% discount find its marked price</a:t>
            </a:r>
            <a:b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[A] 300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[B] 600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[C] 800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[D] None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23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8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21" name="Google Shape;1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/>
          <p:nvPr/>
        </p:nvSpPr>
        <p:spPr>
          <a:xfrm>
            <a:off x="476686" y="1885684"/>
            <a:ext cx="8202305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= Cost Price = The price at which an object is Purchased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= Selling Price = The price at which the object is Sold.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When,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&lt; CP → Loss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CP – SP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When,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&gt; CP → Profit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 SP – CP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Loss% and Profit% both are calculated upon CP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388842" y="1348782"/>
            <a:ext cx="11244456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and Loss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452" name="Google Shape;45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9"/>
          <p:cNvSpPr/>
          <p:nvPr/>
        </p:nvSpPr>
        <p:spPr>
          <a:xfrm>
            <a:off x="285720" y="1659305"/>
            <a:ext cx="11347578" cy="35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Question 21:</a:t>
            </a: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 A dishonest shopkeeper sells sugar at Rs 25/kg which he has bought at Rs 20/kg and he  gives 800gm instead of 1kg. Find his actual profit percentage.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A] 50            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B] 25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C] 25.5                   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 Antiqua"/>
              <a:buNone/>
            </a:pPr>
            <a:r>
              <a:rPr lang="en-US" sz="2800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D] 56.25</a:t>
            </a:r>
            <a:endParaRPr sz="2800">
              <a:solidFill>
                <a:schemeClr val="dk1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5" name="Google Shape;455;p39"/>
          <p:cNvSpPr/>
          <p:nvPr/>
        </p:nvSpPr>
        <p:spPr>
          <a:xfrm>
            <a:off x="227298" y="1279072"/>
            <a:ext cx="11406000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Discount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7b254bfd4a_0_200"/>
          <p:cNvSpPr txBox="1"/>
          <p:nvPr>
            <p:ph type="title"/>
          </p:nvPr>
        </p:nvSpPr>
        <p:spPr>
          <a:xfrm>
            <a:off x="422425" y="1014050"/>
            <a:ext cx="11371200" cy="15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en-US" sz="3200">
                <a:latin typeface="Calibri"/>
                <a:ea typeface="Calibri"/>
                <a:cs typeface="Calibri"/>
                <a:sym typeface="Calibri"/>
              </a:rPr>
              <a:t>Ensure attainment of LOs in alignment to the learning activities:</a:t>
            </a:r>
            <a:r>
              <a:rPr b="1" lang="en-US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outcomes (1-2)</a:t>
            </a:r>
            <a:endParaRPr/>
          </a:p>
        </p:txBody>
      </p:sp>
      <p:sp>
        <p:nvSpPr>
          <p:cNvPr id="461" name="Google Shape;461;g37b254bfd4a_0_20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62" name="Google Shape;462;g37b254bfd4a_0_20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63" name="Google Shape;463;g37b254bfd4a_0_200"/>
          <p:cNvGrpSpPr/>
          <p:nvPr/>
        </p:nvGrpSpPr>
        <p:grpSpPr>
          <a:xfrm>
            <a:off x="632085" y="2228052"/>
            <a:ext cx="10927774" cy="3689372"/>
            <a:chOff x="0" y="0"/>
            <a:chExt cx="10927774" cy="3689372"/>
          </a:xfrm>
        </p:grpSpPr>
        <p:sp>
          <p:nvSpPr>
            <p:cNvPr id="464" name="Google Shape;464;g37b254bfd4a_0_200"/>
            <p:cNvSpPr/>
            <p:nvPr/>
          </p:nvSpPr>
          <p:spPr>
            <a:xfrm>
              <a:off x="0" y="0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E97131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g37b254bfd4a_0_200"/>
            <p:cNvSpPr txBox="1"/>
            <p:nvPr/>
          </p:nvSpPr>
          <p:spPr>
            <a:xfrm>
              <a:off x="48627" y="48627"/>
              <a:ext cx="75726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1: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Students are able to calculate profit percentage and loss percentage.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g37b254bfd4a_0_200"/>
            <p:cNvSpPr/>
            <p:nvPr/>
          </p:nvSpPr>
          <p:spPr>
            <a:xfrm>
              <a:off x="1639174" y="2029172"/>
              <a:ext cx="9288600" cy="1660200"/>
            </a:xfrm>
            <a:prstGeom prst="roundRect">
              <a:avLst>
                <a:gd fmla="val 10000" name="adj"/>
              </a:avLst>
            </a:prstGeom>
            <a:solidFill>
              <a:srgbClr val="186923"/>
            </a:solidFill>
            <a:ln cap="flat" cmpd="sng" w="190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g37b254bfd4a_0_200"/>
            <p:cNvSpPr txBox="1"/>
            <p:nvPr/>
          </p:nvSpPr>
          <p:spPr>
            <a:xfrm>
              <a:off x="1687801" y="2077799"/>
              <a:ext cx="6473100" cy="156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Outcome 2: </a:t>
              </a: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Students can apply profit and loss formulas in real-world business problems.</a:t>
              </a:r>
              <a:endParaRPr sz="3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g37b254bfd4a_0_200"/>
            <p:cNvSpPr/>
            <p:nvPr/>
          </p:nvSpPr>
          <p:spPr>
            <a:xfrm>
              <a:off x="8209503" y="1305127"/>
              <a:ext cx="1079100" cy="1079100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F6D4CC">
                <a:alpha val="89800"/>
              </a:srgbClr>
            </a:solidFill>
            <a:ln cap="flat" cmpd="sng" w="19050">
              <a:solidFill>
                <a:srgbClr val="F6D4CC">
                  <a:alpha val="89800"/>
                </a:srgb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g37b254bfd4a_0_200"/>
            <p:cNvSpPr txBox="1"/>
            <p:nvPr/>
          </p:nvSpPr>
          <p:spPr>
            <a:xfrm>
              <a:off x="8452312" y="1305127"/>
              <a:ext cx="593400" cy="8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600"/>
                <a:buFont typeface="Arial"/>
                <a:buNone/>
              </a:pPr>
              <a:r>
                <a:t/>
              </a:r>
              <a:endPara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ue circle with text and words&#10;&#10;Description automatically generated" id="470" name="Google Shape;470;g37b254bfd4a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g37b254bfd4a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7b254bfd4a_0_215"/>
          <p:cNvSpPr txBox="1"/>
          <p:nvPr>
            <p:ph type="title"/>
          </p:nvPr>
        </p:nvSpPr>
        <p:spPr>
          <a:xfrm>
            <a:off x="838200" y="8912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Georgia"/>
              <a:buNone/>
            </a:pPr>
            <a:r>
              <a:rPr lang="en-US" sz="5400">
                <a:latin typeface="Georgia"/>
                <a:ea typeface="Georgia"/>
                <a:cs typeface="Georgia"/>
                <a:sym typeface="Georgia"/>
              </a:rPr>
              <a:t>Information about the next lesson</a:t>
            </a:r>
            <a:endParaRPr sz="2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77" name="Google Shape;477;g37b254bfd4a_0_2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78" name="Google Shape;478;g37b254bfd4a_0_2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79" name="Google Shape;479;g37b254bfd4a_0_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g37b254bfd4a_0_2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b254bfd4a_0_223"/>
          <p:cNvSpPr txBox="1"/>
          <p:nvPr>
            <p:ph type="title"/>
          </p:nvPr>
        </p:nvSpPr>
        <p:spPr>
          <a:xfrm>
            <a:off x="740921" y="1424837"/>
            <a:ext cx="10254000" cy="1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Calibri"/>
              <a:buNone/>
            </a:pPr>
            <a:r>
              <a:rPr b="1" lang="en-US" sz="4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Review and Reflection from students</a:t>
            </a:r>
            <a:endParaRPr/>
          </a:p>
        </p:txBody>
      </p:sp>
      <p:sp>
        <p:nvSpPr>
          <p:cNvPr id="486" name="Google Shape;486;g37b254bfd4a_0_2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Galgotias University</a:t>
            </a:r>
            <a:endParaRPr/>
          </a:p>
        </p:txBody>
      </p:sp>
      <p:sp>
        <p:nvSpPr>
          <p:cNvPr id="487" name="Google Shape;487;g37b254bfd4a_0_2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blue circle with text and words&#10;&#10;Description automatically generated" id="488" name="Google Shape;488;g37b254bfd4a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37b254bfd4a_0_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3" cy="740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29" name="Google Shape;12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/>
          <p:nvPr/>
        </p:nvSpPr>
        <p:spPr>
          <a:xfrm>
            <a:off x="411171" y="1464495"/>
            <a:ext cx="11234055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and Loss</a:t>
            </a:r>
            <a:endParaRPr/>
          </a:p>
        </p:txBody>
      </p:sp>
      <p:sp>
        <p:nvSpPr>
          <p:cNvPr id="132" name="Google Shape;132;p4"/>
          <p:cNvSpPr/>
          <p:nvPr/>
        </p:nvSpPr>
        <p:spPr>
          <a:xfrm>
            <a:off x="411173" y="2365941"/>
            <a:ext cx="11234054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profit% is given, say, 10% profit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If 10% profit, then we simply do: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CP  = 100% and SP = 110%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loss% is given, say, 10% loss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For 10% loss, then we simply do: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CP = 100%  and SP = 90%</a:t>
            </a:r>
            <a:b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37" name="Google Shape;13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411171" y="1737909"/>
            <a:ext cx="111596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TV is purchased at Rs. 5000 and sold at Rs. 4000, find the lost percent.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411171" y="2415223"/>
            <a:ext cx="9247695" cy="283321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88" r="0" t="-171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41" name="Google Shape;141;p5"/>
          <p:cNvSpPr/>
          <p:nvPr/>
        </p:nvSpPr>
        <p:spPr>
          <a:xfrm>
            <a:off x="411171" y="1018448"/>
            <a:ext cx="11234055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and Loss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47" name="Google Shape;14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483910" y="1624878"/>
            <a:ext cx="11708090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1: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CP = Rs.5000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20 %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= 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2: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CP = Rs.800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30 %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 = ?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6080" lvl="0" marL="38608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411171" y="1141113"/>
            <a:ext cx="11234055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and Loss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411171" y="1858633"/>
            <a:ext cx="11848255" cy="45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3: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 = Rs.720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= 20 %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= 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4: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SP = Rs. 810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= 10 %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CP = 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7365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6080" lvl="0" marL="38608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1" sz="2400">
              <a:solidFill>
                <a:srgbClr val="17365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11171" y="1464495"/>
            <a:ext cx="11369658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Profit and Loss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circle with text and words&#10;&#10;Description automatically generated" id="165" name="Google Shape;16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8566" y="176754"/>
            <a:ext cx="874732" cy="87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932" y="114202"/>
            <a:ext cx="3795634" cy="740238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428595" y="1241365"/>
            <a:ext cx="11169175" cy="3941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Palatino Linotype"/>
              <a:buNone/>
            </a:pPr>
            <a:r>
              <a:rPr b="1" lang="en-US" sz="2800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Profit and Loss</a:t>
            </a:r>
            <a:endParaRPr b="1" sz="2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428595" y="1680280"/>
            <a:ext cx="11068129" cy="2677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5: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shopkeeper expects a gain of 22.5% on his cost price. If in a week, his sale was of Rs. 1568, what was his profit?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A] 288                                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B] 144              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C]  236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D] 280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2025-07-15T04:54:58Z</dcterms:created>
  <dc:creator>Mohit Solanki</dc:creator>
</cp:coreProperties>
</file>