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3" r:id="rId2"/>
    <p:sldId id="257" r:id="rId3"/>
    <p:sldId id="272" r:id="rId4"/>
    <p:sldId id="259" r:id="rId5"/>
    <p:sldId id="260" r:id="rId6"/>
    <p:sldId id="261" r:id="rId7"/>
    <p:sldId id="358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64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ED251F-A7A3-4D25-B004-4241BE03EDC3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FBD6BAB-0140-48B9-9073-E08FDCB01885}">
      <dgm:prSet/>
      <dgm:spPr/>
      <dgm:t>
        <a:bodyPr/>
        <a:lstStyle/>
        <a:p>
          <a:r>
            <a:rPr lang="en-IN" dirty="0"/>
            <a:t>Learning Outcome 1:</a:t>
          </a:r>
          <a:r>
            <a:rPr lang="en-US" dirty="0"/>
            <a:t>1. Explain memory reference instructions in a basic computer.</a:t>
          </a:r>
        </a:p>
      </dgm:t>
    </dgm:pt>
    <dgm:pt modelId="{A7069F57-F0E9-4BC0-BE1B-B8F059C9E5B6}" type="parTrans" cxnId="{32A129EE-3813-43B6-AF53-E9A6D3182FA2}">
      <dgm:prSet/>
      <dgm:spPr/>
      <dgm:t>
        <a:bodyPr/>
        <a:lstStyle/>
        <a:p>
          <a:endParaRPr lang="en-US"/>
        </a:p>
      </dgm:t>
    </dgm:pt>
    <dgm:pt modelId="{0715BA3E-6351-4C71-A2A0-855403651045}" type="sibTrans" cxnId="{32A129EE-3813-43B6-AF53-E9A6D3182FA2}">
      <dgm:prSet/>
      <dgm:spPr/>
      <dgm:t>
        <a:bodyPr/>
        <a:lstStyle/>
        <a:p>
          <a:endParaRPr lang="en-US"/>
        </a:p>
      </dgm:t>
    </dgm:pt>
    <dgm:pt modelId="{A3B4F848-7886-4B10-8E34-39E0B844A474}">
      <dgm:prSet/>
      <dgm:spPr/>
      <dgm:t>
        <a:bodyPr/>
        <a:lstStyle/>
        <a:p>
          <a:r>
            <a:rPr lang="en-IN" dirty="0"/>
            <a:t>Learning Outcome 2:</a:t>
          </a:r>
          <a:r>
            <a:rPr lang="en-US" dirty="0"/>
            <a:t>2. Identify different types of memory reference instructions.</a:t>
          </a:r>
          <a:r>
            <a:rPr lang="en-IN" dirty="0"/>
            <a:t>.</a:t>
          </a:r>
          <a:endParaRPr lang="en-US" dirty="0"/>
        </a:p>
      </dgm:t>
    </dgm:pt>
    <dgm:pt modelId="{421929F8-4756-4702-AAD7-7A5185D82904}" type="parTrans" cxnId="{10F4C3C1-D8D4-465A-A58C-B8F418AC919B}">
      <dgm:prSet/>
      <dgm:spPr/>
      <dgm:t>
        <a:bodyPr/>
        <a:lstStyle/>
        <a:p>
          <a:endParaRPr lang="en-US"/>
        </a:p>
      </dgm:t>
    </dgm:pt>
    <dgm:pt modelId="{3DE2F17F-758E-4FA7-AB6B-444F38F1FFC4}" type="sibTrans" cxnId="{10F4C3C1-D8D4-465A-A58C-B8F418AC919B}">
      <dgm:prSet/>
      <dgm:spPr/>
      <dgm:t>
        <a:bodyPr/>
        <a:lstStyle/>
        <a:p>
          <a:endParaRPr lang="en-US"/>
        </a:p>
      </dgm:t>
    </dgm:pt>
    <dgm:pt modelId="{E218E0F1-97EC-4D60-8F4A-A6E21D910199}" type="pres">
      <dgm:prSet presAssocID="{B7ED251F-A7A3-4D25-B004-4241BE03EDC3}" presName="outerComposite" presStyleCnt="0">
        <dgm:presLayoutVars>
          <dgm:chMax val="5"/>
          <dgm:dir/>
          <dgm:resizeHandles val="exact"/>
        </dgm:presLayoutVars>
      </dgm:prSet>
      <dgm:spPr/>
    </dgm:pt>
    <dgm:pt modelId="{353F2BDB-A1CE-4ECD-BC0F-35AD5A327550}" type="pres">
      <dgm:prSet presAssocID="{B7ED251F-A7A3-4D25-B004-4241BE03EDC3}" presName="dummyMaxCanvas" presStyleCnt="0">
        <dgm:presLayoutVars/>
      </dgm:prSet>
      <dgm:spPr/>
    </dgm:pt>
    <dgm:pt modelId="{50B3B115-9ED4-4424-B000-6C66B8D607D6}" type="pres">
      <dgm:prSet presAssocID="{B7ED251F-A7A3-4D25-B004-4241BE03EDC3}" presName="TwoNodes_1" presStyleLbl="node1" presStyleIdx="0" presStyleCnt="2">
        <dgm:presLayoutVars>
          <dgm:bulletEnabled val="1"/>
        </dgm:presLayoutVars>
      </dgm:prSet>
      <dgm:spPr/>
    </dgm:pt>
    <dgm:pt modelId="{66D5292E-E31B-47C3-B7F6-6E92D8DBC596}" type="pres">
      <dgm:prSet presAssocID="{B7ED251F-A7A3-4D25-B004-4241BE03EDC3}" presName="TwoNodes_2" presStyleLbl="node1" presStyleIdx="1" presStyleCnt="2">
        <dgm:presLayoutVars>
          <dgm:bulletEnabled val="1"/>
        </dgm:presLayoutVars>
      </dgm:prSet>
      <dgm:spPr/>
    </dgm:pt>
    <dgm:pt modelId="{C65C44E2-047F-4F51-A8DC-FF51C925FC7F}" type="pres">
      <dgm:prSet presAssocID="{B7ED251F-A7A3-4D25-B004-4241BE03EDC3}" presName="TwoConn_1-2" presStyleLbl="fgAccFollowNode1" presStyleIdx="0" presStyleCnt="1">
        <dgm:presLayoutVars>
          <dgm:bulletEnabled val="1"/>
        </dgm:presLayoutVars>
      </dgm:prSet>
      <dgm:spPr/>
    </dgm:pt>
    <dgm:pt modelId="{A4FE43DF-38F9-4E9D-BFAC-B056439DD239}" type="pres">
      <dgm:prSet presAssocID="{B7ED251F-A7A3-4D25-B004-4241BE03EDC3}" presName="TwoNodes_1_text" presStyleLbl="node1" presStyleIdx="1" presStyleCnt="2">
        <dgm:presLayoutVars>
          <dgm:bulletEnabled val="1"/>
        </dgm:presLayoutVars>
      </dgm:prSet>
      <dgm:spPr/>
    </dgm:pt>
    <dgm:pt modelId="{D6550B05-CA9B-414C-B02C-0996B53629B5}" type="pres">
      <dgm:prSet presAssocID="{B7ED251F-A7A3-4D25-B004-4241BE03EDC3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08A81826-7273-44A3-AF99-B781181E27AF}" type="presOf" srcId="{B7ED251F-A7A3-4D25-B004-4241BE03EDC3}" destId="{E218E0F1-97EC-4D60-8F4A-A6E21D910199}" srcOrd="0" destOrd="0" presId="urn:microsoft.com/office/officeart/2005/8/layout/vProcess5"/>
    <dgm:cxn modelId="{B7C90E5D-C08D-4C7A-BC09-978891E6C996}" type="presOf" srcId="{0715BA3E-6351-4C71-A2A0-855403651045}" destId="{C65C44E2-047F-4F51-A8DC-FF51C925FC7F}" srcOrd="0" destOrd="0" presId="urn:microsoft.com/office/officeart/2005/8/layout/vProcess5"/>
    <dgm:cxn modelId="{F8377941-5A76-4607-BD83-62C7797B0244}" type="presOf" srcId="{DFBD6BAB-0140-48B9-9073-E08FDCB01885}" destId="{A4FE43DF-38F9-4E9D-BFAC-B056439DD239}" srcOrd="1" destOrd="0" presId="urn:microsoft.com/office/officeart/2005/8/layout/vProcess5"/>
    <dgm:cxn modelId="{D8FD6265-6EFF-41EA-A3FD-157498354C48}" type="presOf" srcId="{A3B4F848-7886-4B10-8E34-39E0B844A474}" destId="{66D5292E-E31B-47C3-B7F6-6E92D8DBC596}" srcOrd="0" destOrd="0" presId="urn:microsoft.com/office/officeart/2005/8/layout/vProcess5"/>
    <dgm:cxn modelId="{77311569-CDC2-49AC-95DB-7463C529128E}" type="presOf" srcId="{A3B4F848-7886-4B10-8E34-39E0B844A474}" destId="{D6550B05-CA9B-414C-B02C-0996B53629B5}" srcOrd="1" destOrd="0" presId="urn:microsoft.com/office/officeart/2005/8/layout/vProcess5"/>
    <dgm:cxn modelId="{7987A051-5FB1-40A3-A3C7-DD53D6028BFC}" type="presOf" srcId="{DFBD6BAB-0140-48B9-9073-E08FDCB01885}" destId="{50B3B115-9ED4-4424-B000-6C66B8D607D6}" srcOrd="0" destOrd="0" presId="urn:microsoft.com/office/officeart/2005/8/layout/vProcess5"/>
    <dgm:cxn modelId="{10F4C3C1-D8D4-465A-A58C-B8F418AC919B}" srcId="{B7ED251F-A7A3-4D25-B004-4241BE03EDC3}" destId="{A3B4F848-7886-4B10-8E34-39E0B844A474}" srcOrd="1" destOrd="0" parTransId="{421929F8-4756-4702-AAD7-7A5185D82904}" sibTransId="{3DE2F17F-758E-4FA7-AB6B-444F38F1FFC4}"/>
    <dgm:cxn modelId="{32A129EE-3813-43B6-AF53-E9A6D3182FA2}" srcId="{B7ED251F-A7A3-4D25-B004-4241BE03EDC3}" destId="{DFBD6BAB-0140-48B9-9073-E08FDCB01885}" srcOrd="0" destOrd="0" parTransId="{A7069F57-F0E9-4BC0-BE1B-B8F059C9E5B6}" sibTransId="{0715BA3E-6351-4C71-A2A0-855403651045}"/>
    <dgm:cxn modelId="{61E78557-A66C-4CE5-B60F-73372A952247}" type="presParOf" srcId="{E218E0F1-97EC-4D60-8F4A-A6E21D910199}" destId="{353F2BDB-A1CE-4ECD-BC0F-35AD5A327550}" srcOrd="0" destOrd="0" presId="urn:microsoft.com/office/officeart/2005/8/layout/vProcess5"/>
    <dgm:cxn modelId="{91FFE510-5AEF-4699-93BA-62BCE0929612}" type="presParOf" srcId="{E218E0F1-97EC-4D60-8F4A-A6E21D910199}" destId="{50B3B115-9ED4-4424-B000-6C66B8D607D6}" srcOrd="1" destOrd="0" presId="urn:microsoft.com/office/officeart/2005/8/layout/vProcess5"/>
    <dgm:cxn modelId="{A6323143-C21B-48C4-A26E-C1BE1D3FDFA3}" type="presParOf" srcId="{E218E0F1-97EC-4D60-8F4A-A6E21D910199}" destId="{66D5292E-E31B-47C3-B7F6-6E92D8DBC596}" srcOrd="2" destOrd="0" presId="urn:microsoft.com/office/officeart/2005/8/layout/vProcess5"/>
    <dgm:cxn modelId="{A7712366-DE27-4D2D-9EA4-E72C08291FDF}" type="presParOf" srcId="{E218E0F1-97EC-4D60-8F4A-A6E21D910199}" destId="{C65C44E2-047F-4F51-A8DC-FF51C925FC7F}" srcOrd="3" destOrd="0" presId="urn:microsoft.com/office/officeart/2005/8/layout/vProcess5"/>
    <dgm:cxn modelId="{D9234DA3-5745-412D-96F2-93EDC8C718C2}" type="presParOf" srcId="{E218E0F1-97EC-4D60-8F4A-A6E21D910199}" destId="{A4FE43DF-38F9-4E9D-BFAC-B056439DD239}" srcOrd="4" destOrd="0" presId="urn:microsoft.com/office/officeart/2005/8/layout/vProcess5"/>
    <dgm:cxn modelId="{9F1A614F-0DA6-43D7-AACB-1E517E8A8B09}" type="presParOf" srcId="{E218E0F1-97EC-4D60-8F4A-A6E21D910199}" destId="{D6550B05-CA9B-414C-B02C-0996B53629B5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B3B115-9ED4-4424-B000-6C66B8D607D6}">
      <dsp:nvSpPr>
        <dsp:cNvPr id="0" name=""/>
        <dsp:cNvSpPr/>
      </dsp:nvSpPr>
      <dsp:spPr>
        <a:xfrm>
          <a:off x="0" y="0"/>
          <a:ext cx="6966491" cy="12451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Learning Outcome 1:</a:t>
          </a:r>
          <a:r>
            <a:rPr lang="en-US" sz="2300" kern="1200" dirty="0"/>
            <a:t>1. Explain memory reference instructions in a basic computer.</a:t>
          </a:r>
        </a:p>
      </dsp:txBody>
      <dsp:txXfrm>
        <a:off x="36470" y="36470"/>
        <a:ext cx="5679506" cy="1172234"/>
      </dsp:txXfrm>
    </dsp:sp>
    <dsp:sp modelId="{66D5292E-E31B-47C3-B7F6-6E92D8DBC596}">
      <dsp:nvSpPr>
        <dsp:cNvPr id="0" name=""/>
        <dsp:cNvSpPr/>
      </dsp:nvSpPr>
      <dsp:spPr>
        <a:xfrm>
          <a:off x="1229380" y="1521879"/>
          <a:ext cx="6966491" cy="1245174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kern="1200" dirty="0"/>
            <a:t>Learning Outcome 2:</a:t>
          </a:r>
          <a:r>
            <a:rPr lang="en-US" sz="2300" kern="1200" dirty="0"/>
            <a:t>2. Identify different types of memory reference instructions.</a:t>
          </a:r>
          <a:r>
            <a:rPr lang="en-IN" sz="2300" kern="1200" dirty="0"/>
            <a:t>.</a:t>
          </a:r>
          <a:endParaRPr lang="en-US" sz="2300" kern="1200" dirty="0"/>
        </a:p>
      </dsp:txBody>
      <dsp:txXfrm>
        <a:off x="1265850" y="1558349"/>
        <a:ext cx="4854807" cy="1172234"/>
      </dsp:txXfrm>
    </dsp:sp>
    <dsp:sp modelId="{C65C44E2-047F-4F51-A8DC-FF51C925FC7F}">
      <dsp:nvSpPr>
        <dsp:cNvPr id="0" name=""/>
        <dsp:cNvSpPr/>
      </dsp:nvSpPr>
      <dsp:spPr>
        <a:xfrm>
          <a:off x="6157127" y="978845"/>
          <a:ext cx="809363" cy="80936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339234" y="978845"/>
        <a:ext cx="445149" cy="6090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4841D-4109-20CB-B253-8EF7C0806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0399" y="2668176"/>
            <a:ext cx="6603202" cy="3681919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dirty="0"/>
              <a:t>Memory Reference Instructions</a:t>
            </a:r>
            <a:br>
              <a:rPr lang="en-IN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IN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IN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IN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  <a:t>Session No.: </a:t>
            </a:r>
            <a:b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  <a:t>Course Name: Computer Organisation and Architecture</a:t>
            </a:r>
            <a:b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  <a:t>Course Code: RIUC305 T</a:t>
            </a:r>
            <a:b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US" sz="1800" b="1" dirty="0">
                <a:latin typeface="Georgia" panose="02040502050405020303" pitchFamily="18" charset="0"/>
                <a:cs typeface="Arial" panose="020B0604020202020204" pitchFamily="34" charset="0"/>
              </a:rPr>
              <a:t>Duration: 50 MIN</a:t>
            </a:r>
            <a:br>
              <a:rPr lang="en-US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US" sz="1800" b="1" dirty="0">
                <a:latin typeface="Georgia" panose="02040502050405020303" pitchFamily="18" charset="0"/>
                <a:cs typeface="Arial" panose="020B0604020202020204" pitchFamily="34" charset="0"/>
              </a:rPr>
              <a:t>Date of Conduction of Class:</a:t>
            </a:r>
            <a:br>
              <a:rPr lang="en-US" sz="135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IN" sz="135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endParaRPr lang="en-IN" sz="3600" b="1" dirty="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2F329F-0D28-AAA9-6271-058B6B36C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B0897-FD56-B45E-C539-435F743A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</a:t>
            </a:fld>
            <a:endParaRPr lang="en-IN"/>
          </a:p>
        </p:txBody>
      </p:sp>
      <p:pic>
        <p:nvPicPr>
          <p:cNvPr id="10" name="Picture 9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B8F66ABA-C07C-7B4E-0E32-86C3BB04A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129" y="-1"/>
            <a:ext cx="1179871" cy="11798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22C87D-66F3-E0F4-0306-4C9A87A526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39"/>
            <a:ext cx="3554850" cy="69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898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6249"/>
            <a:ext cx="8229600" cy="1143000"/>
          </a:xfrm>
        </p:spPr>
        <p:txBody>
          <a:bodyPr/>
          <a:lstStyle/>
          <a:p>
            <a:r>
              <a:rPr dirty="0"/>
              <a:t>Addressing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Direct Addressing</a:t>
            </a:r>
          </a:p>
          <a:p>
            <a:r>
              <a:t>- Indirect Addressing</a:t>
            </a:r>
          </a:p>
          <a:p>
            <a:r>
              <a:t>- Immediate Addressing (if supported)</a:t>
            </a:r>
          </a:p>
          <a:p>
            <a:r>
              <a:t>Examples with instruction format.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FBF3A6-64E8-98FB-1FFB-5CF623892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IN"/>
              <a:t>Galgotias University</a:t>
            </a:r>
          </a:p>
        </p:txBody>
      </p:sp>
      <p:pic>
        <p:nvPicPr>
          <p:cNvPr id="5" name="Picture 4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366886EE-882C-A75F-7C7C-E6D17C380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129" y="-1"/>
            <a:ext cx="1179871" cy="11798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2164D1-3082-DE58-F4B0-E57B90537B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39"/>
            <a:ext cx="3554850" cy="6932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464" y="586249"/>
            <a:ext cx="8229600" cy="1143000"/>
          </a:xfrm>
        </p:spPr>
        <p:txBody>
          <a:bodyPr/>
          <a:lstStyle/>
          <a:p>
            <a:r>
              <a:rPr dirty="0"/>
              <a:t>Control Flow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BUN, BSA, ISZ affect program flow.</a:t>
            </a:r>
          </a:p>
          <a:p>
            <a:r>
              <a:rPr dirty="0"/>
              <a:t>Comparison with high-level constructs (loops, function calls).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9F6CE-97E6-CE95-2BF6-5F659C86D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IN"/>
              <a:t>Galgotias University</a:t>
            </a:r>
          </a:p>
        </p:txBody>
      </p:sp>
      <p:pic>
        <p:nvPicPr>
          <p:cNvPr id="5" name="Picture 4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3801AB18-52AC-00F9-2BA7-1A873B82C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129" y="-1"/>
            <a:ext cx="1179871" cy="11798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987222-89E6-366D-746B-6AE7B24633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39"/>
            <a:ext cx="3554850" cy="6932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1828"/>
            <a:ext cx="8229600" cy="1143000"/>
          </a:xfrm>
        </p:spPr>
        <p:txBody>
          <a:bodyPr>
            <a:normAutofit fontScale="90000"/>
          </a:bodyPr>
          <a:lstStyle/>
          <a:p>
            <a:r>
              <a:rPr dirty="0"/>
              <a:t>Active Learning 2 (Problem-Based Learning, 15 mins)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47335"/>
            <a:ext cx="8229600" cy="4525963"/>
          </a:xfrm>
        </p:spPr>
        <p:txBody>
          <a:bodyPr/>
          <a:lstStyle/>
          <a:p>
            <a:r>
              <a:rPr dirty="0"/>
              <a:t>Problem: Write a sequence of instructions to add values at memory[500] and memory[501],</a:t>
            </a:r>
          </a:p>
          <a:p>
            <a:r>
              <a:rPr dirty="0"/>
              <a:t>and store result at memory[502].</a:t>
            </a:r>
          </a:p>
          <a:p>
            <a:r>
              <a:rPr dirty="0"/>
              <a:t>Steps: Individual (5 min) → Group discussion (5 min) → Share (5 min).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1D614-1B8A-A0F6-202E-8F578CA02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IN"/>
              <a:t>Galgotias University</a:t>
            </a:r>
          </a:p>
        </p:txBody>
      </p:sp>
      <p:pic>
        <p:nvPicPr>
          <p:cNvPr id="5" name="Picture 4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39424E6C-0821-DA73-87C2-641BC9555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129" y="-1"/>
            <a:ext cx="1179871" cy="11798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FC31CD-60E2-3703-D5A6-AB93B85846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39"/>
            <a:ext cx="3554850" cy="69328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464" y="468261"/>
            <a:ext cx="8229600" cy="1143000"/>
          </a:xfrm>
        </p:spPr>
        <p:txBody>
          <a:bodyPr/>
          <a:lstStyle/>
          <a:p>
            <a:r>
              <a:rPr dirty="0"/>
              <a:t>Case Illustration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High-Level Code: C = A + B;</a:t>
            </a:r>
          </a:p>
          <a:p>
            <a:r>
              <a:rPr dirty="0"/>
              <a:t>Equivalent Memory Reference Instructions:</a:t>
            </a:r>
          </a:p>
          <a:p>
            <a:r>
              <a:rPr dirty="0"/>
              <a:t>LDA A</a:t>
            </a:r>
          </a:p>
          <a:p>
            <a:r>
              <a:rPr dirty="0"/>
              <a:t>ADD B</a:t>
            </a:r>
          </a:p>
          <a:p>
            <a:r>
              <a:rPr dirty="0"/>
              <a:t>STA 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BD39FE-91A1-4558-DEAE-49A30D2D3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IN"/>
              <a:t>Galgotias University</a:t>
            </a:r>
          </a:p>
        </p:txBody>
      </p:sp>
      <p:pic>
        <p:nvPicPr>
          <p:cNvPr id="5" name="Picture 4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E1758811-560B-6D19-04F3-7EC3DBA6F6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129" y="-1"/>
            <a:ext cx="1179871" cy="11798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8893F8-ACE3-8C1B-E738-7D03515CF5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39"/>
            <a:ext cx="3554850" cy="6932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Types of memory reference instructions.</a:t>
            </a:r>
          </a:p>
          <a:p>
            <a:r>
              <a:rPr dirty="0"/>
              <a:t>Execution steps.</a:t>
            </a:r>
          </a:p>
          <a:p>
            <a:r>
              <a:rPr dirty="0"/>
              <a:t>Example problems.</a:t>
            </a:r>
          </a:p>
          <a:p>
            <a:r>
              <a:rPr dirty="0"/>
              <a:t>Role in program execution and flow control.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79289D-837D-6C7D-D670-840D7521E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IN"/>
              <a:t>Galgotias University</a:t>
            </a:r>
          </a:p>
        </p:txBody>
      </p:sp>
      <p:pic>
        <p:nvPicPr>
          <p:cNvPr id="5" name="Picture 4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547DC5E9-1F44-C161-E226-FEBEF2CAA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129" y="-1"/>
            <a:ext cx="1179871" cy="11798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F400B8-10B4-081A-87DD-DE245DBBD1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39"/>
            <a:ext cx="3554850" cy="6932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Reflection Activity (5 mins)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Questions:</a:t>
            </a:r>
          </a:p>
          <a:p>
            <a:r>
              <a:t>- Which instruction was easiest and why?</a:t>
            </a:r>
          </a:p>
          <a:p>
            <a:r>
              <a:t>- Which instruction was most confusing?</a:t>
            </a:r>
          </a:p>
          <a:p>
            <a:r>
              <a:t>- How do low-level instructions connect to high-level programs?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EDF5E7-047E-A229-4781-116F7A88C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IN"/>
              <a:t>Galgotias University</a:t>
            </a:r>
          </a:p>
        </p:txBody>
      </p:sp>
      <p:pic>
        <p:nvPicPr>
          <p:cNvPr id="5" name="Picture 4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854B8020-7DB3-74FC-2775-C4CD6145B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129" y="-1"/>
            <a:ext cx="1179871" cy="11798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714952-C7D0-0EF1-06AE-B242EB3440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39"/>
            <a:ext cx="3554850" cy="69328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6249"/>
            <a:ext cx="8229600" cy="1143000"/>
          </a:xfrm>
        </p:spPr>
        <p:txBody>
          <a:bodyPr/>
          <a:lstStyle/>
          <a:p>
            <a:r>
              <a:rPr dirty="0"/>
              <a:t>Closing &amp; Next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Recap key takeaways.</a:t>
            </a:r>
          </a:p>
          <a:p>
            <a:r>
              <a:rPr dirty="0"/>
              <a:t>Next: Register Reference &amp; I/O Instructions.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B94B90-7743-CEFB-11B7-4B9CD6509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IN"/>
              <a:t>Galgotias University</a:t>
            </a:r>
          </a:p>
        </p:txBody>
      </p:sp>
      <p:pic>
        <p:nvPicPr>
          <p:cNvPr id="5" name="Picture 4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CD15D949-B870-CAE7-E355-88674E94A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129" y="-1"/>
            <a:ext cx="1179871" cy="11798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0C4F32-EBE8-E93E-AC37-3C75632BD9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39"/>
            <a:ext cx="3554850" cy="6932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464" y="608370"/>
            <a:ext cx="8229600" cy="1143000"/>
          </a:xfrm>
        </p:spPr>
        <p:txBody>
          <a:bodyPr/>
          <a:lstStyle/>
          <a:p>
            <a:r>
              <a:rPr lang="en-US" dirty="0"/>
              <a:t>Opening</a:t>
            </a:r>
            <a:r>
              <a:rPr dirty="0"/>
              <a:t> Activity (5 mins)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Quick Recall Quiz:</a:t>
            </a:r>
          </a:p>
          <a:p>
            <a:r>
              <a:rPr dirty="0"/>
              <a:t>- What are the steps when CPU executes an instruction?</a:t>
            </a:r>
          </a:p>
          <a:p>
            <a:r>
              <a:rPr dirty="0"/>
              <a:t>- Which step involves interaction with memory?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9866EB-1BB6-98DD-2B70-A4BC12DB2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IN"/>
              <a:t>Galgotias University</a:t>
            </a:r>
          </a:p>
        </p:txBody>
      </p:sp>
      <p:pic>
        <p:nvPicPr>
          <p:cNvPr id="5" name="Picture 4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39BC5304-7BC3-8B3E-0164-BAD15DE78F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129" y="-1"/>
            <a:ext cx="1179871" cy="11798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3F91EC6-3C17-8679-6C06-37AAA6556D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39"/>
            <a:ext cx="3554850" cy="6932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8EF4F-6060-143D-E2D3-D39BCB3AD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27" y="1684089"/>
            <a:ext cx="7907230" cy="617144"/>
          </a:xfrm>
        </p:spPr>
        <p:txBody>
          <a:bodyPr anchor="ctr">
            <a:normAutofit fontScale="90000"/>
          </a:bodyPr>
          <a:lstStyle/>
          <a:p>
            <a:r>
              <a:rPr lang="en-IN" sz="3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the end of this session students will be able to </a:t>
            </a:r>
          </a:p>
        </p:txBody>
      </p:sp>
      <p:graphicFrame>
        <p:nvGraphicFramePr>
          <p:cNvPr id="6" name="Title 1">
            <a:extLst>
              <a:ext uri="{FF2B5EF4-FFF2-40B4-BE49-F238E27FC236}">
                <a16:creationId xmlns:a16="http://schemas.microsoft.com/office/drawing/2014/main" id="{FBB5840F-85BE-5580-FDC6-C72FB2C1E2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5787312"/>
              </p:ext>
            </p:extLst>
          </p:nvPr>
        </p:nvGraphicFramePr>
        <p:xfrm>
          <a:off x="529102" y="2045473"/>
          <a:ext cx="8195872" cy="2767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7A3F3-F9E0-0ED6-9640-C09E20B4F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2BD711-0225-BB81-E56E-97842AEFB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3</a:t>
            </a:fld>
            <a:endParaRPr lang="en-IN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751CB5E-4DB2-E147-87B9-CBD19829549D}"/>
              </a:ext>
            </a:extLst>
          </p:cNvPr>
          <p:cNvSpPr txBox="1">
            <a:spLocks/>
          </p:cNvSpPr>
          <p:nvPr/>
        </p:nvSpPr>
        <p:spPr>
          <a:xfrm>
            <a:off x="457200" y="92277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Learning Objectives</a:t>
            </a:r>
            <a:endParaRPr lang="en-US" dirty="0"/>
          </a:p>
        </p:txBody>
      </p:sp>
      <p:pic>
        <p:nvPicPr>
          <p:cNvPr id="9" name="Picture 8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224188B4-E64F-215C-C220-730EB3338E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599" y="0"/>
            <a:ext cx="1190469" cy="11904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DD5459-937B-3401-578E-D91D3CBDC2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91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464" y="540109"/>
            <a:ext cx="8229600" cy="1143000"/>
          </a:xfrm>
        </p:spPr>
        <p:txBody>
          <a:bodyPr/>
          <a:lstStyle/>
          <a:p>
            <a:r>
              <a:rPr dirty="0"/>
              <a:t>Instruction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Categories of Instructions:</a:t>
            </a:r>
          </a:p>
          <a:p>
            <a:r>
              <a:t>- Memory Reference Instructions</a:t>
            </a:r>
          </a:p>
          <a:p>
            <a:r>
              <a:t>- Register Reference Instructions</a:t>
            </a:r>
          </a:p>
          <a:p>
            <a:r>
              <a:t>- Input-Output Instructions</a:t>
            </a:r>
          </a:p>
          <a:p>
            <a:r>
              <a:t>Focus: Memory Reference Instructions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C8D1D-8311-2582-338B-FA62ADA8F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IN"/>
              <a:t>Galgotias University</a:t>
            </a:r>
          </a:p>
        </p:txBody>
      </p:sp>
      <p:pic>
        <p:nvPicPr>
          <p:cNvPr id="5" name="Picture 4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25AC3711-3962-6B7F-2A69-2BF8F8826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129" y="-1"/>
            <a:ext cx="1179871" cy="11798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8F6F96-0F29-431B-6096-750BA77B6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39"/>
            <a:ext cx="3554850" cy="6932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464" y="880215"/>
            <a:ext cx="8229600" cy="1143000"/>
          </a:xfrm>
        </p:spPr>
        <p:txBody>
          <a:bodyPr>
            <a:normAutofit fontScale="90000"/>
          </a:bodyPr>
          <a:lstStyle/>
          <a:p>
            <a:r>
              <a:rPr dirty="0"/>
              <a:t>Memory Reference Instructions (Overview)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95512"/>
            <a:ext cx="8229600" cy="4525963"/>
          </a:xfrm>
        </p:spPr>
        <p:txBody>
          <a:bodyPr/>
          <a:lstStyle/>
          <a:p>
            <a:r>
              <a:rPr dirty="0"/>
              <a:t>Operates on Accumulator (AC) and memory.</a:t>
            </a:r>
          </a:p>
          <a:p>
            <a:r>
              <a:rPr dirty="0"/>
              <a:t>Require 12-bit address and 3-bit opcode.</a:t>
            </a:r>
          </a:p>
          <a:p>
            <a:r>
              <a:rPr dirty="0"/>
              <a:t>Common in Basic Computer Model.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1EA20B-5BF5-7709-F71E-18C4A273F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IN"/>
              <a:t>Galgotias University</a:t>
            </a:r>
          </a:p>
        </p:txBody>
      </p:sp>
      <p:pic>
        <p:nvPicPr>
          <p:cNvPr id="5" name="Picture 4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3C3E4A42-40A8-0064-5B14-06C0B93BF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129" y="-1"/>
            <a:ext cx="1179871" cy="11798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0904BB-AD32-9507-FED2-41B1809616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39"/>
            <a:ext cx="3554850" cy="6932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464" y="936523"/>
            <a:ext cx="8229600" cy="1143000"/>
          </a:xfrm>
        </p:spPr>
        <p:txBody>
          <a:bodyPr>
            <a:normAutofit fontScale="90000"/>
          </a:bodyPr>
          <a:lstStyle/>
          <a:p>
            <a:r>
              <a:rPr dirty="0"/>
              <a:t>List of Memory Reference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464" y="2079523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dirty="0"/>
              <a:t>AND: AC ← AC ∧ M[</a:t>
            </a:r>
            <a:r>
              <a:rPr dirty="0" err="1"/>
              <a:t>addr</a:t>
            </a:r>
            <a:r>
              <a:rPr dirty="0"/>
              <a:t>]</a:t>
            </a:r>
          </a:p>
          <a:p>
            <a:r>
              <a:rPr dirty="0"/>
              <a:t>ADD: AC ← AC + M[</a:t>
            </a:r>
            <a:r>
              <a:rPr dirty="0" err="1"/>
              <a:t>addr</a:t>
            </a:r>
            <a:r>
              <a:rPr dirty="0"/>
              <a:t>]</a:t>
            </a:r>
          </a:p>
          <a:p>
            <a:r>
              <a:rPr dirty="0"/>
              <a:t>LDA: AC ← M[</a:t>
            </a:r>
            <a:r>
              <a:rPr dirty="0" err="1"/>
              <a:t>addr</a:t>
            </a:r>
            <a:r>
              <a:rPr dirty="0"/>
              <a:t>]</a:t>
            </a:r>
          </a:p>
          <a:p>
            <a:r>
              <a:rPr dirty="0"/>
              <a:t>STA: M[</a:t>
            </a:r>
            <a:r>
              <a:rPr dirty="0" err="1"/>
              <a:t>addr</a:t>
            </a:r>
            <a:r>
              <a:rPr dirty="0"/>
              <a:t>] ← AC</a:t>
            </a:r>
          </a:p>
          <a:p>
            <a:r>
              <a:rPr dirty="0"/>
              <a:t>BUN: PC ← </a:t>
            </a:r>
            <a:r>
              <a:rPr dirty="0" err="1"/>
              <a:t>addr</a:t>
            </a:r>
            <a:endParaRPr dirty="0"/>
          </a:p>
          <a:p>
            <a:r>
              <a:rPr dirty="0"/>
              <a:t>BSA: M[</a:t>
            </a:r>
            <a:r>
              <a:rPr dirty="0" err="1"/>
              <a:t>addr</a:t>
            </a:r>
            <a:r>
              <a:rPr dirty="0"/>
              <a:t>] ← PC; PC ← addr+1</a:t>
            </a:r>
          </a:p>
          <a:p>
            <a:r>
              <a:rPr dirty="0"/>
              <a:t>ISZ: M[</a:t>
            </a:r>
            <a:r>
              <a:rPr dirty="0" err="1"/>
              <a:t>addr</a:t>
            </a:r>
            <a:r>
              <a:rPr dirty="0"/>
              <a:t>] ← M[</a:t>
            </a:r>
            <a:r>
              <a:rPr dirty="0" err="1"/>
              <a:t>addr</a:t>
            </a:r>
            <a:r>
              <a:rPr dirty="0"/>
              <a:t>]+1; if M[</a:t>
            </a:r>
            <a:r>
              <a:rPr dirty="0" err="1"/>
              <a:t>addr</a:t>
            </a:r>
            <a:r>
              <a:rPr dirty="0"/>
              <a:t>]=0 then PC←PC+1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F99AEF-592E-5E6C-7B9D-FBAC17EE5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IN"/>
              <a:t>Galgotias University</a:t>
            </a:r>
          </a:p>
        </p:txBody>
      </p:sp>
      <p:pic>
        <p:nvPicPr>
          <p:cNvPr id="5" name="Picture 4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D946EAA9-3FAB-4FF8-28D4-1658DBAC6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129" y="-1"/>
            <a:ext cx="1179871" cy="11798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1F533E-D08D-D326-9B67-3B9E6AB26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39"/>
            <a:ext cx="3554850" cy="6932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9AFAC3-D572-4CF1-BA1B-DA8472439F1A}" type="slidenum">
              <a:rPr lang="en-US"/>
              <a:pPr/>
              <a:t>7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3547436" y="1085850"/>
            <a:ext cx="1768048" cy="360740"/>
          </a:xfrm>
          <a:noFill/>
        </p:spPr>
        <p:txBody>
          <a:bodyPr vert="horz" wrap="none" lIns="47625" tIns="19050" rIns="47625" bIns="19050" rtlCol="0" anchor="t">
            <a:spAutoFit/>
          </a:bodyPr>
          <a:lstStyle/>
          <a:p>
            <a:pPr eaLnBrk="1" hangingPunct="1">
              <a:lnSpc>
                <a:spcPct val="87000"/>
              </a:lnSpc>
            </a:pPr>
            <a:r>
              <a:rPr lang="en-US" altLang="ko-KR" sz="2400" b="1" dirty="0">
                <a:solidFill>
                  <a:srgbClr val="FF0000"/>
                </a:solidFill>
                <a:ea typeface="굴림" pitchFamily="50" charset="-127"/>
              </a:rPr>
              <a:t>FLOWCHART</a:t>
            </a:r>
            <a:r>
              <a:rPr lang="en-US" altLang="ko-KR" sz="2100" dirty="0">
                <a:ea typeface="굴림" pitchFamily="50" charset="-127"/>
              </a:rPr>
              <a:t>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FF8E98C-5189-4909-6305-73C8F686AB5D}"/>
              </a:ext>
            </a:extLst>
          </p:cNvPr>
          <p:cNvGrpSpPr/>
          <p:nvPr/>
        </p:nvGrpSpPr>
        <p:grpSpPr>
          <a:xfrm>
            <a:off x="1960960" y="1543050"/>
            <a:ext cx="5339492" cy="4229100"/>
            <a:chOff x="1960960" y="1543050"/>
            <a:chExt cx="4027389" cy="4116277"/>
          </a:xfrm>
        </p:grpSpPr>
        <p:sp>
          <p:nvSpPr>
            <p:cNvPr id="9221" name="Rectangle 4"/>
            <p:cNvSpPr>
              <a:spLocks noChangeArrowheads="1"/>
            </p:cNvSpPr>
            <p:nvPr/>
          </p:nvSpPr>
          <p:spPr bwMode="auto">
            <a:xfrm>
              <a:off x="2971801" y="1543050"/>
              <a:ext cx="1831432" cy="2127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spAutoFit/>
            </a:bodyPr>
            <a:lstStyle/>
            <a:p>
              <a:pPr defTabSz="571500">
                <a:lnSpc>
                  <a:spcPct val="90000"/>
                </a:lnSpc>
              </a:pPr>
              <a:r>
                <a:rPr kumimoji="1" lang="en-US" altLang="ko-KR" sz="1050" b="1">
                  <a:solidFill>
                    <a:srgbClr val="000000"/>
                  </a:solidFill>
                  <a:ea typeface="굴림" pitchFamily="50" charset="-127"/>
                </a:rPr>
                <a:t>Memory-reference instruction</a:t>
              </a:r>
            </a:p>
          </p:txBody>
        </p:sp>
        <p:sp>
          <p:nvSpPr>
            <p:cNvPr id="9222" name="Arc 5"/>
            <p:cNvSpPr>
              <a:spLocks/>
            </p:cNvSpPr>
            <p:nvPr/>
          </p:nvSpPr>
          <p:spPr bwMode="auto">
            <a:xfrm>
              <a:off x="3885010" y="1964532"/>
              <a:ext cx="75009" cy="84535"/>
            </a:xfrm>
            <a:custGeom>
              <a:avLst/>
              <a:gdLst>
                <a:gd name="T0" fmla="*/ 0 w 17255"/>
                <a:gd name="T1" fmla="*/ 9654 h 21600"/>
                <a:gd name="T2" fmla="*/ 100012 w 17255"/>
                <a:gd name="T3" fmla="*/ 9111 h 21600"/>
                <a:gd name="T4" fmla="*/ 50693 w 17255"/>
                <a:gd name="T5" fmla="*/ 112713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223" name="Line 6"/>
            <p:cNvSpPr>
              <a:spLocks noChangeShapeType="1"/>
            </p:cNvSpPr>
            <p:nvPr/>
          </p:nvSpPr>
          <p:spPr bwMode="auto">
            <a:xfrm>
              <a:off x="3921919" y="1718073"/>
              <a:ext cx="0" cy="25479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224" name="Line 7"/>
            <p:cNvSpPr>
              <a:spLocks noChangeShapeType="1"/>
            </p:cNvSpPr>
            <p:nvPr/>
          </p:nvSpPr>
          <p:spPr bwMode="auto">
            <a:xfrm>
              <a:off x="2439591" y="2057400"/>
              <a:ext cx="3509963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225" name="Rectangle 8"/>
            <p:cNvSpPr>
              <a:spLocks noChangeArrowheads="1"/>
            </p:cNvSpPr>
            <p:nvPr/>
          </p:nvSpPr>
          <p:spPr bwMode="auto">
            <a:xfrm>
              <a:off x="2010967" y="2394347"/>
              <a:ext cx="751008" cy="1919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spAutoFit/>
            </a:bodyPr>
            <a:lstStyle/>
            <a:p>
              <a:pPr defTabSz="571500">
                <a:lnSpc>
                  <a:spcPct val="90000"/>
                </a:lnSpc>
              </a:pP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</a:rPr>
                <a:t>DR </a:t>
              </a: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  <a:sym typeface="Symbol" pitchFamily="18" charset="2"/>
                </a:rPr>
                <a:t></a:t>
              </a: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</a:rPr>
                <a:t> M[AR]</a:t>
              </a:r>
            </a:p>
          </p:txBody>
        </p:sp>
        <p:sp>
          <p:nvSpPr>
            <p:cNvPr id="9226" name="Rectangle 9"/>
            <p:cNvSpPr>
              <a:spLocks noChangeArrowheads="1"/>
            </p:cNvSpPr>
            <p:nvPr/>
          </p:nvSpPr>
          <p:spPr bwMode="auto">
            <a:xfrm>
              <a:off x="3000376" y="2387203"/>
              <a:ext cx="751008" cy="1919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spAutoFit/>
            </a:bodyPr>
            <a:lstStyle/>
            <a:p>
              <a:pPr defTabSz="571500">
                <a:lnSpc>
                  <a:spcPct val="90000"/>
                </a:lnSpc>
              </a:pP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</a:rPr>
                <a:t>DR </a:t>
              </a: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  <a:sym typeface="Symbol" pitchFamily="18" charset="2"/>
                </a:rPr>
                <a:t></a:t>
              </a: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</a:rPr>
                <a:t> M[AR]</a:t>
              </a:r>
            </a:p>
          </p:txBody>
        </p:sp>
        <p:sp>
          <p:nvSpPr>
            <p:cNvPr id="9227" name="Rectangle 10"/>
            <p:cNvSpPr>
              <a:spLocks noChangeArrowheads="1"/>
            </p:cNvSpPr>
            <p:nvPr/>
          </p:nvSpPr>
          <p:spPr bwMode="auto">
            <a:xfrm>
              <a:off x="4007644" y="2394347"/>
              <a:ext cx="751008" cy="1919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spAutoFit/>
            </a:bodyPr>
            <a:lstStyle/>
            <a:p>
              <a:pPr defTabSz="571500">
                <a:lnSpc>
                  <a:spcPct val="90000"/>
                </a:lnSpc>
              </a:pP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</a:rPr>
                <a:t>DR </a:t>
              </a: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  <a:sym typeface="Symbol" pitchFamily="18" charset="2"/>
                </a:rPr>
                <a:t></a:t>
              </a: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</a:rPr>
                <a:t> M[AR]</a:t>
              </a:r>
            </a:p>
          </p:txBody>
        </p:sp>
        <p:sp>
          <p:nvSpPr>
            <p:cNvPr id="9228" name="Rectangle 11"/>
            <p:cNvSpPr>
              <a:spLocks noChangeArrowheads="1"/>
            </p:cNvSpPr>
            <p:nvPr/>
          </p:nvSpPr>
          <p:spPr bwMode="auto">
            <a:xfrm>
              <a:off x="4975623" y="2349105"/>
              <a:ext cx="744596" cy="31662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spAutoFit/>
            </a:bodyPr>
            <a:lstStyle/>
            <a:p>
              <a:pPr defTabSz="571500">
                <a:lnSpc>
                  <a:spcPct val="90000"/>
                </a:lnSpc>
              </a:pP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</a:rPr>
                <a:t>M[AR] </a:t>
              </a: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  <a:sym typeface="Symbol" pitchFamily="18" charset="2"/>
                </a:rPr>
                <a:t></a:t>
              </a: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</a:rPr>
                <a:t> AC</a:t>
              </a:r>
            </a:p>
            <a:p>
              <a:pPr defTabSz="571500">
                <a:lnSpc>
                  <a:spcPct val="90000"/>
                </a:lnSpc>
              </a:pPr>
              <a:endParaRPr kumimoji="1" lang="en-US" altLang="ko-KR" sz="900" b="1">
                <a:solidFill>
                  <a:srgbClr val="000000"/>
                </a:solidFill>
                <a:ea typeface="굴림" pitchFamily="50" charset="-127"/>
              </a:endParaRPr>
            </a:p>
          </p:txBody>
        </p:sp>
        <p:sp>
          <p:nvSpPr>
            <p:cNvPr id="9229" name="Rectangle 12"/>
            <p:cNvSpPr>
              <a:spLocks noChangeArrowheads="1"/>
            </p:cNvSpPr>
            <p:nvPr/>
          </p:nvSpPr>
          <p:spPr bwMode="auto">
            <a:xfrm>
              <a:off x="5093494" y="2470547"/>
              <a:ext cx="475292" cy="1919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spAutoFit/>
            </a:bodyPr>
            <a:lstStyle/>
            <a:p>
              <a:pPr defTabSz="571500">
                <a:lnSpc>
                  <a:spcPct val="90000"/>
                </a:lnSpc>
              </a:pP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</a:rPr>
                <a:t>SC </a:t>
              </a: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  <a:sym typeface="Symbol" pitchFamily="18" charset="2"/>
                </a:rPr>
                <a:t></a:t>
              </a: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</a:rPr>
                <a:t> 0</a:t>
              </a:r>
            </a:p>
          </p:txBody>
        </p:sp>
        <p:sp>
          <p:nvSpPr>
            <p:cNvPr id="9230" name="Rectangle 13"/>
            <p:cNvSpPr>
              <a:spLocks noChangeArrowheads="1"/>
            </p:cNvSpPr>
            <p:nvPr/>
          </p:nvSpPr>
          <p:spPr bwMode="auto">
            <a:xfrm>
              <a:off x="2001441" y="2359820"/>
              <a:ext cx="856059" cy="23693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231" name="Rectangle 14"/>
            <p:cNvSpPr>
              <a:spLocks noChangeArrowheads="1"/>
            </p:cNvSpPr>
            <p:nvPr/>
          </p:nvSpPr>
          <p:spPr bwMode="auto">
            <a:xfrm>
              <a:off x="2993232" y="2359820"/>
              <a:ext cx="856060" cy="23693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232" name="Rectangle 15"/>
            <p:cNvSpPr>
              <a:spLocks noChangeArrowheads="1"/>
            </p:cNvSpPr>
            <p:nvPr/>
          </p:nvSpPr>
          <p:spPr bwMode="auto">
            <a:xfrm>
              <a:off x="3986214" y="2359820"/>
              <a:ext cx="854869" cy="23693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233" name="Rectangle 16"/>
            <p:cNvSpPr>
              <a:spLocks noChangeArrowheads="1"/>
            </p:cNvSpPr>
            <p:nvPr/>
          </p:nvSpPr>
          <p:spPr bwMode="auto">
            <a:xfrm>
              <a:off x="4978004" y="2359819"/>
              <a:ext cx="865584" cy="28098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234" name="Arc 17"/>
            <p:cNvSpPr>
              <a:spLocks/>
            </p:cNvSpPr>
            <p:nvPr/>
          </p:nvSpPr>
          <p:spPr bwMode="auto">
            <a:xfrm>
              <a:off x="2399111" y="2263380"/>
              <a:ext cx="72628" cy="83344"/>
            </a:xfrm>
            <a:custGeom>
              <a:avLst/>
              <a:gdLst>
                <a:gd name="T0" fmla="*/ 0 w 17255"/>
                <a:gd name="T1" fmla="*/ 9518 h 21600"/>
                <a:gd name="T2" fmla="*/ 96837 w 17255"/>
                <a:gd name="T3" fmla="*/ 8983 h 21600"/>
                <a:gd name="T4" fmla="*/ 49084 w 17255"/>
                <a:gd name="T5" fmla="*/ 111125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235" name="Line 18"/>
            <p:cNvSpPr>
              <a:spLocks noChangeShapeType="1"/>
            </p:cNvSpPr>
            <p:nvPr/>
          </p:nvSpPr>
          <p:spPr bwMode="auto">
            <a:xfrm flipV="1">
              <a:off x="2434829" y="2047876"/>
              <a:ext cx="0" cy="24050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236" name="Arc 19"/>
            <p:cNvSpPr>
              <a:spLocks/>
            </p:cNvSpPr>
            <p:nvPr/>
          </p:nvSpPr>
          <p:spPr bwMode="auto">
            <a:xfrm>
              <a:off x="3389710" y="2263380"/>
              <a:ext cx="75009" cy="83344"/>
            </a:xfrm>
            <a:custGeom>
              <a:avLst/>
              <a:gdLst>
                <a:gd name="T0" fmla="*/ 0 w 17255"/>
                <a:gd name="T1" fmla="*/ 9518 h 21600"/>
                <a:gd name="T2" fmla="*/ 100012 w 17255"/>
                <a:gd name="T3" fmla="*/ 8983 h 21600"/>
                <a:gd name="T4" fmla="*/ 50693 w 17255"/>
                <a:gd name="T5" fmla="*/ 111125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237" name="Line 20"/>
            <p:cNvSpPr>
              <a:spLocks noChangeShapeType="1"/>
            </p:cNvSpPr>
            <p:nvPr/>
          </p:nvSpPr>
          <p:spPr bwMode="auto">
            <a:xfrm flipV="1">
              <a:off x="3426619" y="2057401"/>
              <a:ext cx="0" cy="23098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238" name="Arc 21"/>
            <p:cNvSpPr>
              <a:spLocks/>
            </p:cNvSpPr>
            <p:nvPr/>
          </p:nvSpPr>
          <p:spPr bwMode="auto">
            <a:xfrm>
              <a:off x="4381501" y="2263380"/>
              <a:ext cx="75010" cy="83344"/>
            </a:xfrm>
            <a:custGeom>
              <a:avLst/>
              <a:gdLst>
                <a:gd name="T0" fmla="*/ 0 w 17255"/>
                <a:gd name="T1" fmla="*/ 9518 h 21600"/>
                <a:gd name="T2" fmla="*/ 100013 w 17255"/>
                <a:gd name="T3" fmla="*/ 8983 h 21600"/>
                <a:gd name="T4" fmla="*/ 50693 w 17255"/>
                <a:gd name="T5" fmla="*/ 111125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239" name="Arc 22"/>
            <p:cNvSpPr>
              <a:spLocks/>
            </p:cNvSpPr>
            <p:nvPr/>
          </p:nvSpPr>
          <p:spPr bwMode="auto">
            <a:xfrm>
              <a:off x="5373291" y="2263380"/>
              <a:ext cx="75009" cy="83344"/>
            </a:xfrm>
            <a:custGeom>
              <a:avLst/>
              <a:gdLst>
                <a:gd name="T0" fmla="*/ 0 w 17255"/>
                <a:gd name="T1" fmla="*/ 9518 h 21600"/>
                <a:gd name="T2" fmla="*/ 100012 w 17255"/>
                <a:gd name="T3" fmla="*/ 8983 h 21600"/>
                <a:gd name="T4" fmla="*/ 50693 w 17255"/>
                <a:gd name="T5" fmla="*/ 111125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240" name="Line 23"/>
            <p:cNvSpPr>
              <a:spLocks noChangeShapeType="1"/>
            </p:cNvSpPr>
            <p:nvPr/>
          </p:nvSpPr>
          <p:spPr bwMode="auto">
            <a:xfrm flipV="1">
              <a:off x="5410200" y="2059781"/>
              <a:ext cx="0" cy="2286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241" name="Rectangle 24"/>
            <p:cNvSpPr>
              <a:spLocks noChangeArrowheads="1"/>
            </p:cNvSpPr>
            <p:nvPr/>
          </p:nvSpPr>
          <p:spPr bwMode="auto">
            <a:xfrm>
              <a:off x="2252663" y="1909763"/>
              <a:ext cx="355066" cy="1919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spAutoFit/>
            </a:bodyPr>
            <a:lstStyle/>
            <a:p>
              <a:pPr defTabSz="571500">
                <a:lnSpc>
                  <a:spcPct val="90000"/>
                </a:lnSpc>
              </a:pP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</a:rPr>
                <a:t>AND</a:t>
              </a:r>
            </a:p>
          </p:txBody>
        </p:sp>
        <p:sp>
          <p:nvSpPr>
            <p:cNvPr id="9242" name="Rectangle 25"/>
            <p:cNvSpPr>
              <a:spLocks noChangeArrowheads="1"/>
            </p:cNvSpPr>
            <p:nvPr/>
          </p:nvSpPr>
          <p:spPr bwMode="auto">
            <a:xfrm>
              <a:off x="3138487" y="1909763"/>
              <a:ext cx="351860" cy="1919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spAutoFit/>
            </a:bodyPr>
            <a:lstStyle/>
            <a:p>
              <a:pPr defTabSz="571500">
                <a:lnSpc>
                  <a:spcPct val="90000"/>
                </a:lnSpc>
              </a:pP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</a:rPr>
                <a:t>ADD</a:t>
              </a:r>
            </a:p>
          </p:txBody>
        </p:sp>
        <p:sp>
          <p:nvSpPr>
            <p:cNvPr id="9243" name="Rectangle 26"/>
            <p:cNvSpPr>
              <a:spLocks noChangeArrowheads="1"/>
            </p:cNvSpPr>
            <p:nvPr/>
          </p:nvSpPr>
          <p:spPr bwMode="auto">
            <a:xfrm>
              <a:off x="4294585" y="1909763"/>
              <a:ext cx="327815" cy="1919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spAutoFit/>
            </a:bodyPr>
            <a:lstStyle/>
            <a:p>
              <a:pPr defTabSz="571500">
                <a:lnSpc>
                  <a:spcPct val="90000"/>
                </a:lnSpc>
              </a:pP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</a:rPr>
                <a:t>LDA</a:t>
              </a:r>
            </a:p>
          </p:txBody>
        </p:sp>
        <p:sp>
          <p:nvSpPr>
            <p:cNvPr id="9244" name="Rectangle 27"/>
            <p:cNvSpPr>
              <a:spLocks noChangeArrowheads="1"/>
            </p:cNvSpPr>
            <p:nvPr/>
          </p:nvSpPr>
          <p:spPr bwMode="auto">
            <a:xfrm>
              <a:off x="5229226" y="1909763"/>
              <a:ext cx="319800" cy="1919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spAutoFit/>
            </a:bodyPr>
            <a:lstStyle/>
            <a:p>
              <a:pPr defTabSz="571500">
                <a:lnSpc>
                  <a:spcPct val="90000"/>
                </a:lnSpc>
              </a:pP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</a:rPr>
                <a:t>STA</a:t>
              </a:r>
            </a:p>
          </p:txBody>
        </p:sp>
        <p:sp>
          <p:nvSpPr>
            <p:cNvPr id="9245" name="Rectangle 28"/>
            <p:cNvSpPr>
              <a:spLocks noChangeArrowheads="1"/>
            </p:cNvSpPr>
            <p:nvPr/>
          </p:nvSpPr>
          <p:spPr bwMode="auto">
            <a:xfrm>
              <a:off x="1960960" y="2895601"/>
              <a:ext cx="805510" cy="31662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spAutoFit/>
            </a:bodyPr>
            <a:lstStyle/>
            <a:p>
              <a:pPr defTabSz="571500">
                <a:lnSpc>
                  <a:spcPct val="90000"/>
                </a:lnSpc>
              </a:pP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</a:rPr>
                <a:t>AC </a:t>
              </a: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  <a:sym typeface="Symbol" pitchFamily="18" charset="2"/>
                </a:rPr>
                <a:t></a:t>
              </a: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</a:rPr>
                <a:t> AC    DR</a:t>
              </a:r>
            </a:p>
            <a:p>
              <a:pPr defTabSz="571500">
                <a:lnSpc>
                  <a:spcPct val="90000"/>
                </a:lnSpc>
              </a:pPr>
              <a:endParaRPr kumimoji="1" lang="en-US" altLang="ko-KR" sz="900" b="1">
                <a:solidFill>
                  <a:srgbClr val="000000"/>
                </a:solidFill>
                <a:ea typeface="굴림" pitchFamily="50" charset="-127"/>
              </a:endParaRPr>
            </a:p>
          </p:txBody>
        </p:sp>
        <p:sp>
          <p:nvSpPr>
            <p:cNvPr id="9246" name="Rectangle 29"/>
            <p:cNvSpPr>
              <a:spLocks noChangeArrowheads="1"/>
            </p:cNvSpPr>
            <p:nvPr/>
          </p:nvSpPr>
          <p:spPr bwMode="auto">
            <a:xfrm>
              <a:off x="2118123" y="3024187"/>
              <a:ext cx="475292" cy="1919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spAutoFit/>
            </a:bodyPr>
            <a:lstStyle/>
            <a:p>
              <a:pPr defTabSz="571500">
                <a:lnSpc>
                  <a:spcPct val="90000"/>
                </a:lnSpc>
              </a:pP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</a:rPr>
                <a:t>SC </a:t>
              </a: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  <a:sym typeface="Symbol" pitchFamily="18" charset="2"/>
                </a:rPr>
                <a:t></a:t>
              </a: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</a:rPr>
                <a:t> 0</a:t>
              </a:r>
            </a:p>
          </p:txBody>
        </p:sp>
        <p:sp>
          <p:nvSpPr>
            <p:cNvPr id="9247" name="Rectangle 30"/>
            <p:cNvSpPr>
              <a:spLocks noChangeArrowheads="1"/>
            </p:cNvSpPr>
            <p:nvPr/>
          </p:nvSpPr>
          <p:spPr bwMode="auto">
            <a:xfrm>
              <a:off x="2001441" y="2913460"/>
              <a:ext cx="856059" cy="28098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248" name="Rectangle 31"/>
            <p:cNvSpPr>
              <a:spLocks noChangeArrowheads="1"/>
            </p:cNvSpPr>
            <p:nvPr/>
          </p:nvSpPr>
          <p:spPr bwMode="auto">
            <a:xfrm>
              <a:off x="2963467" y="2908699"/>
              <a:ext cx="811922" cy="31662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spAutoFit/>
            </a:bodyPr>
            <a:lstStyle/>
            <a:p>
              <a:pPr defTabSz="571500">
                <a:lnSpc>
                  <a:spcPct val="90000"/>
                </a:lnSpc>
              </a:pP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</a:rPr>
                <a:t>AC </a:t>
              </a: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  <a:sym typeface="Symbol" pitchFamily="18" charset="2"/>
                </a:rPr>
                <a:t></a:t>
              </a: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</a:rPr>
                <a:t> AC + DR</a:t>
              </a:r>
            </a:p>
            <a:p>
              <a:pPr defTabSz="571500">
                <a:lnSpc>
                  <a:spcPct val="90000"/>
                </a:lnSpc>
              </a:pPr>
              <a:endParaRPr kumimoji="1" lang="en-US" altLang="ko-KR" sz="900" b="1">
                <a:solidFill>
                  <a:srgbClr val="000000"/>
                </a:solidFill>
                <a:ea typeface="굴림" pitchFamily="50" charset="-127"/>
              </a:endParaRPr>
            </a:p>
          </p:txBody>
        </p:sp>
        <p:sp>
          <p:nvSpPr>
            <p:cNvPr id="9249" name="Rectangle 32"/>
            <p:cNvSpPr>
              <a:spLocks noChangeArrowheads="1"/>
            </p:cNvSpPr>
            <p:nvPr/>
          </p:nvSpPr>
          <p:spPr bwMode="auto">
            <a:xfrm>
              <a:off x="2963466" y="3033714"/>
              <a:ext cx="584296" cy="31662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spAutoFit/>
            </a:bodyPr>
            <a:lstStyle/>
            <a:p>
              <a:pPr defTabSz="571500">
                <a:lnSpc>
                  <a:spcPct val="90000"/>
                </a:lnSpc>
              </a:pP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</a:rPr>
                <a:t>E </a:t>
              </a: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  <a:sym typeface="Symbol" pitchFamily="18" charset="2"/>
                </a:rPr>
                <a:t></a:t>
              </a: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</a:rPr>
                <a:t> Cout</a:t>
              </a:r>
            </a:p>
            <a:p>
              <a:pPr defTabSz="571500">
                <a:lnSpc>
                  <a:spcPct val="90000"/>
                </a:lnSpc>
              </a:pPr>
              <a:endParaRPr kumimoji="1" lang="en-US" altLang="ko-KR" sz="900" b="1">
                <a:solidFill>
                  <a:srgbClr val="000000"/>
                </a:solidFill>
                <a:ea typeface="굴림" pitchFamily="50" charset="-127"/>
              </a:endParaRPr>
            </a:p>
          </p:txBody>
        </p:sp>
        <p:sp>
          <p:nvSpPr>
            <p:cNvPr id="9250" name="Rectangle 33"/>
            <p:cNvSpPr>
              <a:spLocks noChangeArrowheads="1"/>
            </p:cNvSpPr>
            <p:nvPr/>
          </p:nvSpPr>
          <p:spPr bwMode="auto">
            <a:xfrm>
              <a:off x="2963466" y="3156347"/>
              <a:ext cx="475292" cy="1919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spAutoFit/>
            </a:bodyPr>
            <a:lstStyle/>
            <a:p>
              <a:pPr defTabSz="571500">
                <a:lnSpc>
                  <a:spcPct val="90000"/>
                </a:lnSpc>
              </a:pP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</a:rPr>
                <a:t>SC </a:t>
              </a: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  <a:sym typeface="Symbol" pitchFamily="18" charset="2"/>
                </a:rPr>
                <a:t></a:t>
              </a:r>
              <a:r>
                <a:rPr kumimoji="1" lang="en-US" altLang="ko-KR" sz="900" b="1">
                  <a:ea typeface="굴림" pitchFamily="50" charset="-127"/>
                </a:rPr>
                <a:t> </a:t>
              </a: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</a:rPr>
                <a:t>0</a:t>
              </a:r>
            </a:p>
          </p:txBody>
        </p:sp>
        <p:sp>
          <p:nvSpPr>
            <p:cNvPr id="9251" name="Rectangle 34"/>
            <p:cNvSpPr>
              <a:spLocks noChangeArrowheads="1"/>
            </p:cNvSpPr>
            <p:nvPr/>
          </p:nvSpPr>
          <p:spPr bwMode="auto">
            <a:xfrm>
              <a:off x="2993232" y="2913460"/>
              <a:ext cx="856060" cy="427434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252" name="Rectangle 35"/>
            <p:cNvSpPr>
              <a:spLocks noChangeArrowheads="1"/>
            </p:cNvSpPr>
            <p:nvPr/>
          </p:nvSpPr>
          <p:spPr bwMode="auto">
            <a:xfrm>
              <a:off x="4120754" y="2902745"/>
              <a:ext cx="571472" cy="31662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spAutoFit/>
            </a:bodyPr>
            <a:lstStyle/>
            <a:p>
              <a:pPr defTabSz="571500">
                <a:lnSpc>
                  <a:spcPct val="90000"/>
                </a:lnSpc>
              </a:pP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</a:rPr>
                <a:t>AC </a:t>
              </a: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  <a:sym typeface="Symbol" pitchFamily="18" charset="2"/>
                </a:rPr>
                <a:t></a:t>
              </a: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</a:rPr>
                <a:t> DR</a:t>
              </a:r>
            </a:p>
            <a:p>
              <a:pPr defTabSz="571500">
                <a:lnSpc>
                  <a:spcPct val="90000"/>
                </a:lnSpc>
              </a:pPr>
              <a:endParaRPr kumimoji="1" lang="en-US" altLang="ko-KR" sz="900" b="1">
                <a:solidFill>
                  <a:srgbClr val="000000"/>
                </a:solidFill>
                <a:ea typeface="굴림" pitchFamily="50" charset="-127"/>
              </a:endParaRPr>
            </a:p>
          </p:txBody>
        </p:sp>
        <p:sp>
          <p:nvSpPr>
            <p:cNvPr id="9253" name="Rectangle 36"/>
            <p:cNvSpPr>
              <a:spLocks noChangeArrowheads="1"/>
            </p:cNvSpPr>
            <p:nvPr/>
          </p:nvSpPr>
          <p:spPr bwMode="auto">
            <a:xfrm>
              <a:off x="4160044" y="3024187"/>
              <a:ext cx="475292" cy="1919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spAutoFit/>
            </a:bodyPr>
            <a:lstStyle/>
            <a:p>
              <a:pPr defTabSz="571500">
                <a:lnSpc>
                  <a:spcPct val="90000"/>
                </a:lnSpc>
              </a:pP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</a:rPr>
                <a:t>SC </a:t>
              </a: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  <a:sym typeface="Symbol" pitchFamily="18" charset="2"/>
                </a:rPr>
                <a:t></a:t>
              </a: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</a:rPr>
                <a:t> 0</a:t>
              </a:r>
            </a:p>
          </p:txBody>
        </p:sp>
        <p:sp>
          <p:nvSpPr>
            <p:cNvPr id="9254" name="Rectangle 37"/>
            <p:cNvSpPr>
              <a:spLocks noChangeArrowheads="1"/>
            </p:cNvSpPr>
            <p:nvPr/>
          </p:nvSpPr>
          <p:spPr bwMode="auto">
            <a:xfrm>
              <a:off x="3986214" y="2913460"/>
              <a:ext cx="854869" cy="280988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255" name="Rectangle 38"/>
            <p:cNvSpPr>
              <a:spLocks noChangeArrowheads="1"/>
            </p:cNvSpPr>
            <p:nvPr/>
          </p:nvSpPr>
          <p:spPr bwMode="auto">
            <a:xfrm>
              <a:off x="2593183" y="2172892"/>
              <a:ext cx="318197" cy="1919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spAutoFit/>
            </a:bodyPr>
            <a:lstStyle/>
            <a:p>
              <a:pPr defTabSz="571500">
                <a:lnSpc>
                  <a:spcPct val="90000"/>
                </a:lnSpc>
              </a:pP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</a:rPr>
                <a:t>D  T</a:t>
              </a:r>
            </a:p>
          </p:txBody>
        </p:sp>
        <p:sp>
          <p:nvSpPr>
            <p:cNvPr id="9256" name="Rectangle 39"/>
            <p:cNvSpPr>
              <a:spLocks noChangeArrowheads="1"/>
            </p:cNvSpPr>
            <p:nvPr/>
          </p:nvSpPr>
          <p:spPr bwMode="auto">
            <a:xfrm>
              <a:off x="2670574" y="2225279"/>
              <a:ext cx="194766" cy="1919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spAutoFit/>
            </a:bodyPr>
            <a:lstStyle/>
            <a:p>
              <a:pPr defTabSz="571500">
                <a:lnSpc>
                  <a:spcPct val="90000"/>
                </a:lnSpc>
              </a:pP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</a:rPr>
                <a:t>0</a:t>
              </a:r>
            </a:p>
          </p:txBody>
        </p:sp>
        <p:sp>
          <p:nvSpPr>
            <p:cNvPr id="9257" name="Rectangle 40"/>
            <p:cNvSpPr>
              <a:spLocks noChangeArrowheads="1"/>
            </p:cNvSpPr>
            <p:nvPr/>
          </p:nvSpPr>
          <p:spPr bwMode="auto">
            <a:xfrm>
              <a:off x="2817020" y="2216944"/>
              <a:ext cx="194766" cy="1919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spAutoFit/>
            </a:bodyPr>
            <a:lstStyle/>
            <a:p>
              <a:pPr defTabSz="571500">
                <a:lnSpc>
                  <a:spcPct val="90000"/>
                </a:lnSpc>
              </a:pP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</a:rPr>
                <a:t>4</a:t>
              </a:r>
            </a:p>
          </p:txBody>
        </p:sp>
        <p:sp>
          <p:nvSpPr>
            <p:cNvPr id="9258" name="Rectangle 41"/>
            <p:cNvSpPr>
              <a:spLocks noChangeArrowheads="1"/>
            </p:cNvSpPr>
            <p:nvPr/>
          </p:nvSpPr>
          <p:spPr bwMode="auto">
            <a:xfrm>
              <a:off x="3584974" y="2172892"/>
              <a:ext cx="318197" cy="1919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spAutoFit/>
            </a:bodyPr>
            <a:lstStyle/>
            <a:p>
              <a:pPr defTabSz="571500">
                <a:lnSpc>
                  <a:spcPct val="90000"/>
                </a:lnSpc>
              </a:pP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</a:rPr>
                <a:t>D  T</a:t>
              </a:r>
            </a:p>
          </p:txBody>
        </p:sp>
        <p:sp>
          <p:nvSpPr>
            <p:cNvPr id="9259" name="Rectangle 42"/>
            <p:cNvSpPr>
              <a:spLocks noChangeArrowheads="1"/>
            </p:cNvSpPr>
            <p:nvPr/>
          </p:nvSpPr>
          <p:spPr bwMode="auto">
            <a:xfrm>
              <a:off x="3662364" y="2216944"/>
              <a:ext cx="194766" cy="1919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spAutoFit/>
            </a:bodyPr>
            <a:lstStyle/>
            <a:p>
              <a:pPr defTabSz="571500">
                <a:lnSpc>
                  <a:spcPct val="90000"/>
                </a:lnSpc>
              </a:pP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</a:rPr>
                <a:t>1</a:t>
              </a:r>
            </a:p>
          </p:txBody>
        </p:sp>
        <p:sp>
          <p:nvSpPr>
            <p:cNvPr id="9260" name="Rectangle 43"/>
            <p:cNvSpPr>
              <a:spLocks noChangeArrowheads="1"/>
            </p:cNvSpPr>
            <p:nvPr/>
          </p:nvSpPr>
          <p:spPr bwMode="auto">
            <a:xfrm>
              <a:off x="3808811" y="2216944"/>
              <a:ext cx="194766" cy="1919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spAutoFit/>
            </a:bodyPr>
            <a:lstStyle/>
            <a:p>
              <a:pPr defTabSz="571500">
                <a:lnSpc>
                  <a:spcPct val="90000"/>
                </a:lnSpc>
              </a:pP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</a:rPr>
                <a:t>4</a:t>
              </a:r>
            </a:p>
          </p:txBody>
        </p:sp>
        <p:sp>
          <p:nvSpPr>
            <p:cNvPr id="9261" name="Rectangle 44"/>
            <p:cNvSpPr>
              <a:spLocks noChangeArrowheads="1"/>
            </p:cNvSpPr>
            <p:nvPr/>
          </p:nvSpPr>
          <p:spPr bwMode="auto">
            <a:xfrm>
              <a:off x="4577955" y="2172892"/>
              <a:ext cx="318197" cy="1919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spAutoFit/>
            </a:bodyPr>
            <a:lstStyle/>
            <a:p>
              <a:pPr defTabSz="571500">
                <a:lnSpc>
                  <a:spcPct val="90000"/>
                </a:lnSpc>
              </a:pP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</a:rPr>
                <a:t>D  T</a:t>
              </a:r>
            </a:p>
          </p:txBody>
        </p:sp>
        <p:sp>
          <p:nvSpPr>
            <p:cNvPr id="9262" name="Rectangle 45"/>
            <p:cNvSpPr>
              <a:spLocks noChangeArrowheads="1"/>
            </p:cNvSpPr>
            <p:nvPr/>
          </p:nvSpPr>
          <p:spPr bwMode="auto">
            <a:xfrm>
              <a:off x="4655345" y="2216944"/>
              <a:ext cx="194766" cy="1919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spAutoFit/>
            </a:bodyPr>
            <a:lstStyle/>
            <a:p>
              <a:pPr defTabSz="571500">
                <a:lnSpc>
                  <a:spcPct val="90000"/>
                </a:lnSpc>
              </a:pP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</a:rPr>
                <a:t>2</a:t>
              </a:r>
            </a:p>
          </p:txBody>
        </p:sp>
        <p:sp>
          <p:nvSpPr>
            <p:cNvPr id="9263" name="Rectangle 46"/>
            <p:cNvSpPr>
              <a:spLocks noChangeArrowheads="1"/>
            </p:cNvSpPr>
            <p:nvPr/>
          </p:nvSpPr>
          <p:spPr bwMode="auto">
            <a:xfrm>
              <a:off x="4799411" y="2216944"/>
              <a:ext cx="194766" cy="1919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spAutoFit/>
            </a:bodyPr>
            <a:lstStyle/>
            <a:p>
              <a:pPr defTabSz="571500">
                <a:lnSpc>
                  <a:spcPct val="90000"/>
                </a:lnSpc>
              </a:pP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</a:rPr>
                <a:t>4</a:t>
              </a:r>
            </a:p>
          </p:txBody>
        </p:sp>
        <p:sp>
          <p:nvSpPr>
            <p:cNvPr id="9264" name="Rectangle 47"/>
            <p:cNvSpPr>
              <a:spLocks noChangeArrowheads="1"/>
            </p:cNvSpPr>
            <p:nvPr/>
          </p:nvSpPr>
          <p:spPr bwMode="auto">
            <a:xfrm>
              <a:off x="5568555" y="2172892"/>
              <a:ext cx="318197" cy="1919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spAutoFit/>
            </a:bodyPr>
            <a:lstStyle/>
            <a:p>
              <a:pPr defTabSz="571500">
                <a:lnSpc>
                  <a:spcPct val="90000"/>
                </a:lnSpc>
              </a:pP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</a:rPr>
                <a:t>D  T</a:t>
              </a:r>
            </a:p>
          </p:txBody>
        </p:sp>
        <p:sp>
          <p:nvSpPr>
            <p:cNvPr id="9265" name="Rectangle 48"/>
            <p:cNvSpPr>
              <a:spLocks noChangeArrowheads="1"/>
            </p:cNvSpPr>
            <p:nvPr/>
          </p:nvSpPr>
          <p:spPr bwMode="auto">
            <a:xfrm>
              <a:off x="5657851" y="2216944"/>
              <a:ext cx="194766" cy="1919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spAutoFit/>
            </a:bodyPr>
            <a:lstStyle/>
            <a:p>
              <a:pPr defTabSz="571500">
                <a:lnSpc>
                  <a:spcPct val="90000"/>
                </a:lnSpc>
              </a:pP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</a:rPr>
                <a:t>3</a:t>
              </a:r>
            </a:p>
          </p:txBody>
        </p:sp>
        <p:sp>
          <p:nvSpPr>
            <p:cNvPr id="9266" name="Rectangle 49"/>
            <p:cNvSpPr>
              <a:spLocks noChangeArrowheads="1"/>
            </p:cNvSpPr>
            <p:nvPr/>
          </p:nvSpPr>
          <p:spPr bwMode="auto">
            <a:xfrm>
              <a:off x="5793583" y="2216944"/>
              <a:ext cx="194766" cy="1919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spAutoFit/>
            </a:bodyPr>
            <a:lstStyle/>
            <a:p>
              <a:pPr defTabSz="571500">
                <a:lnSpc>
                  <a:spcPct val="90000"/>
                </a:lnSpc>
              </a:pP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</a:rPr>
                <a:t>4</a:t>
              </a:r>
            </a:p>
          </p:txBody>
        </p:sp>
        <p:sp>
          <p:nvSpPr>
            <p:cNvPr id="9267" name="Rectangle 50"/>
            <p:cNvSpPr>
              <a:spLocks noChangeArrowheads="1"/>
            </p:cNvSpPr>
            <p:nvPr/>
          </p:nvSpPr>
          <p:spPr bwMode="auto">
            <a:xfrm>
              <a:off x="2593183" y="2726532"/>
              <a:ext cx="318197" cy="1919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spAutoFit/>
            </a:bodyPr>
            <a:lstStyle/>
            <a:p>
              <a:pPr defTabSz="571500">
                <a:lnSpc>
                  <a:spcPct val="90000"/>
                </a:lnSpc>
              </a:pP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</a:rPr>
                <a:t>D  T</a:t>
              </a:r>
            </a:p>
          </p:txBody>
        </p:sp>
        <p:sp>
          <p:nvSpPr>
            <p:cNvPr id="9268" name="Rectangle 51"/>
            <p:cNvSpPr>
              <a:spLocks noChangeArrowheads="1"/>
            </p:cNvSpPr>
            <p:nvPr/>
          </p:nvSpPr>
          <p:spPr bwMode="auto">
            <a:xfrm>
              <a:off x="2671764" y="2770585"/>
              <a:ext cx="194766" cy="1919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spAutoFit/>
            </a:bodyPr>
            <a:lstStyle/>
            <a:p>
              <a:pPr defTabSz="571500">
                <a:lnSpc>
                  <a:spcPct val="90000"/>
                </a:lnSpc>
              </a:pP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</a:rPr>
                <a:t>0</a:t>
              </a:r>
            </a:p>
          </p:txBody>
        </p:sp>
        <p:sp>
          <p:nvSpPr>
            <p:cNvPr id="9269" name="Rectangle 52"/>
            <p:cNvSpPr>
              <a:spLocks noChangeArrowheads="1"/>
            </p:cNvSpPr>
            <p:nvPr/>
          </p:nvSpPr>
          <p:spPr bwMode="auto">
            <a:xfrm>
              <a:off x="2817020" y="2770585"/>
              <a:ext cx="194766" cy="1919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spAutoFit/>
            </a:bodyPr>
            <a:lstStyle/>
            <a:p>
              <a:pPr defTabSz="571500">
                <a:lnSpc>
                  <a:spcPct val="90000"/>
                </a:lnSpc>
              </a:pP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</a:rPr>
                <a:t>5</a:t>
              </a:r>
            </a:p>
          </p:txBody>
        </p:sp>
        <p:sp>
          <p:nvSpPr>
            <p:cNvPr id="9270" name="Rectangle 53"/>
            <p:cNvSpPr>
              <a:spLocks noChangeArrowheads="1"/>
            </p:cNvSpPr>
            <p:nvPr/>
          </p:nvSpPr>
          <p:spPr bwMode="auto">
            <a:xfrm>
              <a:off x="3584974" y="2726532"/>
              <a:ext cx="318197" cy="1919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spAutoFit/>
            </a:bodyPr>
            <a:lstStyle/>
            <a:p>
              <a:pPr defTabSz="571500">
                <a:lnSpc>
                  <a:spcPct val="90000"/>
                </a:lnSpc>
              </a:pP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</a:rPr>
                <a:t>D  T</a:t>
              </a:r>
            </a:p>
          </p:txBody>
        </p:sp>
        <p:sp>
          <p:nvSpPr>
            <p:cNvPr id="9271" name="Rectangle 54"/>
            <p:cNvSpPr>
              <a:spLocks noChangeArrowheads="1"/>
            </p:cNvSpPr>
            <p:nvPr/>
          </p:nvSpPr>
          <p:spPr bwMode="auto">
            <a:xfrm>
              <a:off x="3663555" y="2770585"/>
              <a:ext cx="194766" cy="1919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spAutoFit/>
            </a:bodyPr>
            <a:lstStyle/>
            <a:p>
              <a:pPr defTabSz="571500">
                <a:lnSpc>
                  <a:spcPct val="90000"/>
                </a:lnSpc>
              </a:pP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</a:rPr>
                <a:t>1</a:t>
              </a:r>
            </a:p>
          </p:txBody>
        </p:sp>
        <p:sp>
          <p:nvSpPr>
            <p:cNvPr id="9272" name="Rectangle 55"/>
            <p:cNvSpPr>
              <a:spLocks noChangeArrowheads="1"/>
            </p:cNvSpPr>
            <p:nvPr/>
          </p:nvSpPr>
          <p:spPr bwMode="auto">
            <a:xfrm>
              <a:off x="3808811" y="2770585"/>
              <a:ext cx="194766" cy="1919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spAutoFit/>
            </a:bodyPr>
            <a:lstStyle/>
            <a:p>
              <a:pPr defTabSz="571500">
                <a:lnSpc>
                  <a:spcPct val="90000"/>
                </a:lnSpc>
              </a:pP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</a:rPr>
                <a:t>5</a:t>
              </a:r>
            </a:p>
          </p:txBody>
        </p:sp>
        <p:sp>
          <p:nvSpPr>
            <p:cNvPr id="9273" name="Rectangle 56"/>
            <p:cNvSpPr>
              <a:spLocks noChangeArrowheads="1"/>
            </p:cNvSpPr>
            <p:nvPr/>
          </p:nvSpPr>
          <p:spPr bwMode="auto">
            <a:xfrm>
              <a:off x="4576764" y="2726532"/>
              <a:ext cx="318197" cy="1919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spAutoFit/>
            </a:bodyPr>
            <a:lstStyle/>
            <a:p>
              <a:pPr defTabSz="571500">
                <a:lnSpc>
                  <a:spcPct val="90000"/>
                </a:lnSpc>
              </a:pP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</a:rPr>
                <a:t>D  T</a:t>
              </a:r>
            </a:p>
          </p:txBody>
        </p:sp>
        <p:sp>
          <p:nvSpPr>
            <p:cNvPr id="9274" name="Rectangle 57"/>
            <p:cNvSpPr>
              <a:spLocks noChangeArrowheads="1"/>
            </p:cNvSpPr>
            <p:nvPr/>
          </p:nvSpPr>
          <p:spPr bwMode="auto">
            <a:xfrm>
              <a:off x="4655345" y="2770585"/>
              <a:ext cx="194766" cy="1919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spAutoFit/>
            </a:bodyPr>
            <a:lstStyle/>
            <a:p>
              <a:pPr defTabSz="571500">
                <a:lnSpc>
                  <a:spcPct val="90000"/>
                </a:lnSpc>
              </a:pP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</a:rPr>
                <a:t>2</a:t>
              </a:r>
            </a:p>
          </p:txBody>
        </p:sp>
        <p:sp>
          <p:nvSpPr>
            <p:cNvPr id="9275" name="Rectangle 58"/>
            <p:cNvSpPr>
              <a:spLocks noChangeArrowheads="1"/>
            </p:cNvSpPr>
            <p:nvPr/>
          </p:nvSpPr>
          <p:spPr bwMode="auto">
            <a:xfrm>
              <a:off x="4800601" y="2770585"/>
              <a:ext cx="194766" cy="1919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spAutoFit/>
            </a:bodyPr>
            <a:lstStyle/>
            <a:p>
              <a:pPr defTabSz="571500">
                <a:lnSpc>
                  <a:spcPct val="90000"/>
                </a:lnSpc>
              </a:pP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</a:rPr>
                <a:t>5</a:t>
              </a:r>
            </a:p>
          </p:txBody>
        </p:sp>
        <p:sp>
          <p:nvSpPr>
            <p:cNvPr id="9276" name="Arc 59"/>
            <p:cNvSpPr>
              <a:spLocks/>
            </p:cNvSpPr>
            <p:nvPr/>
          </p:nvSpPr>
          <p:spPr bwMode="auto">
            <a:xfrm>
              <a:off x="2399111" y="2817020"/>
              <a:ext cx="72628" cy="83344"/>
            </a:xfrm>
            <a:custGeom>
              <a:avLst/>
              <a:gdLst>
                <a:gd name="T0" fmla="*/ 0 w 17255"/>
                <a:gd name="T1" fmla="*/ 9518 h 21600"/>
                <a:gd name="T2" fmla="*/ 96837 w 17255"/>
                <a:gd name="T3" fmla="*/ 8983 h 21600"/>
                <a:gd name="T4" fmla="*/ 49084 w 17255"/>
                <a:gd name="T5" fmla="*/ 111125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277" name="Line 60"/>
            <p:cNvSpPr>
              <a:spLocks noChangeShapeType="1"/>
            </p:cNvSpPr>
            <p:nvPr/>
          </p:nvSpPr>
          <p:spPr bwMode="auto">
            <a:xfrm flipV="1">
              <a:off x="2434829" y="2596755"/>
              <a:ext cx="0" cy="24526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278" name="Arc 61"/>
            <p:cNvSpPr>
              <a:spLocks/>
            </p:cNvSpPr>
            <p:nvPr/>
          </p:nvSpPr>
          <p:spPr bwMode="auto">
            <a:xfrm>
              <a:off x="3389710" y="2817020"/>
              <a:ext cx="75009" cy="83344"/>
            </a:xfrm>
            <a:custGeom>
              <a:avLst/>
              <a:gdLst>
                <a:gd name="T0" fmla="*/ 0 w 17255"/>
                <a:gd name="T1" fmla="*/ 9518 h 21600"/>
                <a:gd name="T2" fmla="*/ 100012 w 17255"/>
                <a:gd name="T3" fmla="*/ 8983 h 21600"/>
                <a:gd name="T4" fmla="*/ 50693 w 17255"/>
                <a:gd name="T5" fmla="*/ 111125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279" name="Line 62"/>
            <p:cNvSpPr>
              <a:spLocks noChangeShapeType="1"/>
            </p:cNvSpPr>
            <p:nvPr/>
          </p:nvSpPr>
          <p:spPr bwMode="auto">
            <a:xfrm flipV="1">
              <a:off x="3426619" y="2596755"/>
              <a:ext cx="0" cy="24526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280" name="Arc 63"/>
            <p:cNvSpPr>
              <a:spLocks/>
            </p:cNvSpPr>
            <p:nvPr/>
          </p:nvSpPr>
          <p:spPr bwMode="auto">
            <a:xfrm>
              <a:off x="4381501" y="2817020"/>
              <a:ext cx="75010" cy="83344"/>
            </a:xfrm>
            <a:custGeom>
              <a:avLst/>
              <a:gdLst>
                <a:gd name="T0" fmla="*/ 0 w 17255"/>
                <a:gd name="T1" fmla="*/ 9518 h 21600"/>
                <a:gd name="T2" fmla="*/ 100013 w 17255"/>
                <a:gd name="T3" fmla="*/ 8983 h 21600"/>
                <a:gd name="T4" fmla="*/ 50693 w 17255"/>
                <a:gd name="T5" fmla="*/ 111125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281" name="Line 64"/>
            <p:cNvSpPr>
              <a:spLocks noChangeShapeType="1"/>
            </p:cNvSpPr>
            <p:nvPr/>
          </p:nvSpPr>
          <p:spPr bwMode="auto">
            <a:xfrm>
              <a:off x="5963841" y="2059782"/>
              <a:ext cx="0" cy="154186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282" name="Line 65"/>
            <p:cNvSpPr>
              <a:spLocks noChangeShapeType="1"/>
            </p:cNvSpPr>
            <p:nvPr/>
          </p:nvSpPr>
          <p:spPr bwMode="auto">
            <a:xfrm>
              <a:off x="2439592" y="3601641"/>
              <a:ext cx="353972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283" name="Rectangle 66"/>
            <p:cNvSpPr>
              <a:spLocks noChangeArrowheads="1"/>
            </p:cNvSpPr>
            <p:nvPr/>
          </p:nvSpPr>
          <p:spPr bwMode="auto">
            <a:xfrm>
              <a:off x="2109788" y="3926683"/>
              <a:ext cx="560250" cy="31662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spAutoFit/>
            </a:bodyPr>
            <a:lstStyle/>
            <a:p>
              <a:pPr defTabSz="571500">
                <a:lnSpc>
                  <a:spcPct val="90000"/>
                </a:lnSpc>
              </a:pP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</a:rPr>
                <a:t>PC </a:t>
              </a: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  <a:sym typeface="Symbol" pitchFamily="18" charset="2"/>
                </a:rPr>
                <a:t></a:t>
              </a: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</a:rPr>
                <a:t> AR</a:t>
              </a:r>
            </a:p>
            <a:p>
              <a:pPr defTabSz="571500">
                <a:lnSpc>
                  <a:spcPct val="90000"/>
                </a:lnSpc>
              </a:pPr>
              <a:endParaRPr kumimoji="1" lang="en-US" altLang="ko-KR" sz="900" b="1">
                <a:solidFill>
                  <a:srgbClr val="000000"/>
                </a:solidFill>
                <a:ea typeface="굴림" pitchFamily="50" charset="-127"/>
              </a:endParaRPr>
            </a:p>
          </p:txBody>
        </p:sp>
        <p:sp>
          <p:nvSpPr>
            <p:cNvPr id="9284" name="Rectangle 67"/>
            <p:cNvSpPr>
              <a:spLocks noChangeArrowheads="1"/>
            </p:cNvSpPr>
            <p:nvPr/>
          </p:nvSpPr>
          <p:spPr bwMode="auto">
            <a:xfrm>
              <a:off x="2102644" y="4069556"/>
              <a:ext cx="475292" cy="1919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spAutoFit/>
            </a:bodyPr>
            <a:lstStyle/>
            <a:p>
              <a:pPr defTabSz="571500">
                <a:lnSpc>
                  <a:spcPct val="90000"/>
                </a:lnSpc>
              </a:pP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</a:rPr>
                <a:t>SC </a:t>
              </a: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  <a:sym typeface="Symbol" pitchFamily="18" charset="2"/>
                </a:rPr>
                <a:t></a:t>
              </a: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</a:rPr>
                <a:t> 0</a:t>
              </a:r>
            </a:p>
          </p:txBody>
        </p:sp>
        <p:sp>
          <p:nvSpPr>
            <p:cNvPr id="9285" name="Rectangle 68"/>
            <p:cNvSpPr>
              <a:spLocks noChangeArrowheads="1"/>
            </p:cNvSpPr>
            <p:nvPr/>
          </p:nvSpPr>
          <p:spPr bwMode="auto">
            <a:xfrm>
              <a:off x="2978944" y="3933826"/>
              <a:ext cx="734978" cy="31662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spAutoFit/>
            </a:bodyPr>
            <a:lstStyle/>
            <a:p>
              <a:pPr defTabSz="571500">
                <a:lnSpc>
                  <a:spcPct val="90000"/>
                </a:lnSpc>
              </a:pP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</a:rPr>
                <a:t>M[AR] </a:t>
              </a: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  <a:sym typeface="Symbol" pitchFamily="18" charset="2"/>
                </a:rPr>
                <a:t></a:t>
              </a: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</a:rPr>
                <a:t> PC</a:t>
              </a:r>
            </a:p>
            <a:p>
              <a:pPr defTabSz="571500">
                <a:lnSpc>
                  <a:spcPct val="90000"/>
                </a:lnSpc>
              </a:pPr>
              <a:endParaRPr kumimoji="1" lang="en-US" altLang="ko-KR" sz="900" b="1">
                <a:solidFill>
                  <a:srgbClr val="000000"/>
                </a:solidFill>
                <a:ea typeface="굴림" pitchFamily="50" charset="-127"/>
              </a:endParaRPr>
            </a:p>
          </p:txBody>
        </p:sp>
        <p:sp>
          <p:nvSpPr>
            <p:cNvPr id="9286" name="Rectangle 69"/>
            <p:cNvSpPr>
              <a:spLocks noChangeArrowheads="1"/>
            </p:cNvSpPr>
            <p:nvPr/>
          </p:nvSpPr>
          <p:spPr bwMode="auto">
            <a:xfrm>
              <a:off x="2971800" y="4069556"/>
              <a:ext cx="741390" cy="1919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spAutoFit/>
            </a:bodyPr>
            <a:lstStyle/>
            <a:p>
              <a:pPr defTabSz="571500">
                <a:lnSpc>
                  <a:spcPct val="90000"/>
                </a:lnSpc>
              </a:pP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</a:rPr>
                <a:t>AR </a:t>
              </a: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  <a:sym typeface="Symbol" pitchFamily="18" charset="2"/>
                </a:rPr>
                <a:t></a:t>
              </a: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</a:rPr>
                <a:t> AR + 1</a:t>
              </a:r>
            </a:p>
          </p:txBody>
        </p:sp>
        <p:sp>
          <p:nvSpPr>
            <p:cNvPr id="9287" name="Rectangle 70"/>
            <p:cNvSpPr>
              <a:spLocks noChangeArrowheads="1"/>
            </p:cNvSpPr>
            <p:nvPr/>
          </p:nvSpPr>
          <p:spPr bwMode="auto">
            <a:xfrm>
              <a:off x="3971926" y="3933825"/>
              <a:ext cx="751008" cy="1919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spAutoFit/>
            </a:bodyPr>
            <a:lstStyle/>
            <a:p>
              <a:pPr defTabSz="571500">
                <a:lnSpc>
                  <a:spcPct val="90000"/>
                </a:lnSpc>
              </a:pP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</a:rPr>
                <a:t>DR </a:t>
              </a: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  <a:sym typeface="Symbol" pitchFamily="18" charset="2"/>
                </a:rPr>
                <a:t></a:t>
              </a: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</a:rPr>
                <a:t> M[AR]</a:t>
              </a:r>
            </a:p>
          </p:txBody>
        </p:sp>
        <p:sp>
          <p:nvSpPr>
            <p:cNvPr id="9288" name="Rectangle 71"/>
            <p:cNvSpPr>
              <a:spLocks noChangeArrowheads="1"/>
            </p:cNvSpPr>
            <p:nvPr/>
          </p:nvSpPr>
          <p:spPr bwMode="auto">
            <a:xfrm>
              <a:off x="2001441" y="3905250"/>
              <a:ext cx="856059" cy="33456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289" name="Rectangle 72"/>
            <p:cNvSpPr>
              <a:spLocks noChangeArrowheads="1"/>
            </p:cNvSpPr>
            <p:nvPr/>
          </p:nvSpPr>
          <p:spPr bwMode="auto">
            <a:xfrm>
              <a:off x="2993232" y="3905250"/>
              <a:ext cx="856060" cy="33456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290" name="Rectangle 73"/>
            <p:cNvSpPr>
              <a:spLocks noChangeArrowheads="1"/>
            </p:cNvSpPr>
            <p:nvPr/>
          </p:nvSpPr>
          <p:spPr bwMode="auto">
            <a:xfrm>
              <a:off x="3986214" y="3905250"/>
              <a:ext cx="854869" cy="238125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291" name="Arc 74"/>
            <p:cNvSpPr>
              <a:spLocks/>
            </p:cNvSpPr>
            <p:nvPr/>
          </p:nvSpPr>
          <p:spPr bwMode="auto">
            <a:xfrm>
              <a:off x="2399111" y="3810001"/>
              <a:ext cx="72628" cy="83344"/>
            </a:xfrm>
            <a:custGeom>
              <a:avLst/>
              <a:gdLst>
                <a:gd name="T0" fmla="*/ 0 w 17255"/>
                <a:gd name="T1" fmla="*/ 9518 h 21600"/>
                <a:gd name="T2" fmla="*/ 96837 w 17255"/>
                <a:gd name="T3" fmla="*/ 8983 h 21600"/>
                <a:gd name="T4" fmla="*/ 49084 w 17255"/>
                <a:gd name="T5" fmla="*/ 111125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292" name="Line 75"/>
            <p:cNvSpPr>
              <a:spLocks noChangeShapeType="1"/>
            </p:cNvSpPr>
            <p:nvPr/>
          </p:nvSpPr>
          <p:spPr bwMode="auto">
            <a:xfrm flipV="1">
              <a:off x="2434829" y="3601641"/>
              <a:ext cx="0" cy="2333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293" name="Arc 76"/>
            <p:cNvSpPr>
              <a:spLocks/>
            </p:cNvSpPr>
            <p:nvPr/>
          </p:nvSpPr>
          <p:spPr bwMode="auto">
            <a:xfrm>
              <a:off x="3389710" y="3810001"/>
              <a:ext cx="75009" cy="83344"/>
            </a:xfrm>
            <a:custGeom>
              <a:avLst/>
              <a:gdLst>
                <a:gd name="T0" fmla="*/ 0 w 17255"/>
                <a:gd name="T1" fmla="*/ 9518 h 21600"/>
                <a:gd name="T2" fmla="*/ 100012 w 17255"/>
                <a:gd name="T3" fmla="*/ 8983 h 21600"/>
                <a:gd name="T4" fmla="*/ 50693 w 17255"/>
                <a:gd name="T5" fmla="*/ 111125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294" name="Line 77"/>
            <p:cNvSpPr>
              <a:spLocks noChangeShapeType="1"/>
            </p:cNvSpPr>
            <p:nvPr/>
          </p:nvSpPr>
          <p:spPr bwMode="auto">
            <a:xfrm flipV="1">
              <a:off x="3426619" y="3601641"/>
              <a:ext cx="0" cy="2333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295" name="Arc 78"/>
            <p:cNvSpPr>
              <a:spLocks/>
            </p:cNvSpPr>
            <p:nvPr/>
          </p:nvSpPr>
          <p:spPr bwMode="auto">
            <a:xfrm>
              <a:off x="4381501" y="3810001"/>
              <a:ext cx="75010" cy="83344"/>
            </a:xfrm>
            <a:custGeom>
              <a:avLst/>
              <a:gdLst>
                <a:gd name="T0" fmla="*/ 0 w 17255"/>
                <a:gd name="T1" fmla="*/ 9518 h 21600"/>
                <a:gd name="T2" fmla="*/ 100013 w 17255"/>
                <a:gd name="T3" fmla="*/ 8983 h 21600"/>
                <a:gd name="T4" fmla="*/ 50693 w 17255"/>
                <a:gd name="T5" fmla="*/ 111125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296" name="Rectangle 79"/>
            <p:cNvSpPr>
              <a:spLocks noChangeArrowheads="1"/>
            </p:cNvSpPr>
            <p:nvPr/>
          </p:nvSpPr>
          <p:spPr bwMode="auto">
            <a:xfrm>
              <a:off x="2252663" y="3454004"/>
              <a:ext cx="351860" cy="1919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spAutoFit/>
            </a:bodyPr>
            <a:lstStyle/>
            <a:p>
              <a:pPr defTabSz="571500">
                <a:lnSpc>
                  <a:spcPct val="90000"/>
                </a:lnSpc>
              </a:pP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</a:rPr>
                <a:t>BUN</a:t>
              </a:r>
            </a:p>
          </p:txBody>
        </p:sp>
        <p:sp>
          <p:nvSpPr>
            <p:cNvPr id="9297" name="Rectangle 80"/>
            <p:cNvSpPr>
              <a:spLocks noChangeArrowheads="1"/>
            </p:cNvSpPr>
            <p:nvPr/>
          </p:nvSpPr>
          <p:spPr bwMode="auto">
            <a:xfrm>
              <a:off x="3138488" y="3454004"/>
              <a:ext cx="326212" cy="1919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spAutoFit/>
            </a:bodyPr>
            <a:lstStyle/>
            <a:p>
              <a:pPr defTabSz="571500">
                <a:lnSpc>
                  <a:spcPct val="90000"/>
                </a:lnSpc>
              </a:pP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</a:rPr>
                <a:t>BSA</a:t>
              </a:r>
            </a:p>
          </p:txBody>
        </p:sp>
        <p:sp>
          <p:nvSpPr>
            <p:cNvPr id="9298" name="Rectangle 81"/>
            <p:cNvSpPr>
              <a:spLocks noChangeArrowheads="1"/>
            </p:cNvSpPr>
            <p:nvPr/>
          </p:nvSpPr>
          <p:spPr bwMode="auto">
            <a:xfrm>
              <a:off x="4295775" y="3454004"/>
              <a:ext cx="276519" cy="1919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spAutoFit/>
            </a:bodyPr>
            <a:lstStyle/>
            <a:p>
              <a:pPr defTabSz="571500">
                <a:lnSpc>
                  <a:spcPct val="90000"/>
                </a:lnSpc>
              </a:pP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</a:rPr>
                <a:t>ISZ</a:t>
              </a:r>
            </a:p>
          </p:txBody>
        </p:sp>
        <p:sp>
          <p:nvSpPr>
            <p:cNvPr id="9299" name="Rectangle 82"/>
            <p:cNvSpPr>
              <a:spLocks noChangeArrowheads="1"/>
            </p:cNvSpPr>
            <p:nvPr/>
          </p:nvSpPr>
          <p:spPr bwMode="auto">
            <a:xfrm>
              <a:off x="2593183" y="3718323"/>
              <a:ext cx="318197" cy="1919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spAutoFit/>
            </a:bodyPr>
            <a:lstStyle/>
            <a:p>
              <a:pPr defTabSz="571500">
                <a:lnSpc>
                  <a:spcPct val="90000"/>
                </a:lnSpc>
              </a:pP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</a:rPr>
                <a:t>D  T</a:t>
              </a:r>
            </a:p>
          </p:txBody>
        </p:sp>
        <p:sp>
          <p:nvSpPr>
            <p:cNvPr id="9300" name="Rectangle 83"/>
            <p:cNvSpPr>
              <a:spLocks noChangeArrowheads="1"/>
            </p:cNvSpPr>
            <p:nvPr/>
          </p:nvSpPr>
          <p:spPr bwMode="auto">
            <a:xfrm>
              <a:off x="2671764" y="3762376"/>
              <a:ext cx="194766" cy="1919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spAutoFit/>
            </a:bodyPr>
            <a:lstStyle/>
            <a:p>
              <a:pPr defTabSz="571500">
                <a:lnSpc>
                  <a:spcPct val="90000"/>
                </a:lnSpc>
              </a:pP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</a:rPr>
                <a:t>4</a:t>
              </a:r>
            </a:p>
          </p:txBody>
        </p:sp>
        <p:sp>
          <p:nvSpPr>
            <p:cNvPr id="9301" name="Rectangle 84"/>
            <p:cNvSpPr>
              <a:spLocks noChangeArrowheads="1"/>
            </p:cNvSpPr>
            <p:nvPr/>
          </p:nvSpPr>
          <p:spPr bwMode="auto">
            <a:xfrm>
              <a:off x="2817020" y="3762376"/>
              <a:ext cx="194766" cy="1919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spAutoFit/>
            </a:bodyPr>
            <a:lstStyle/>
            <a:p>
              <a:pPr defTabSz="571500">
                <a:lnSpc>
                  <a:spcPct val="90000"/>
                </a:lnSpc>
              </a:pP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</a:rPr>
                <a:t>4</a:t>
              </a:r>
            </a:p>
          </p:txBody>
        </p:sp>
        <p:sp>
          <p:nvSpPr>
            <p:cNvPr id="9302" name="Rectangle 85"/>
            <p:cNvSpPr>
              <a:spLocks noChangeArrowheads="1"/>
            </p:cNvSpPr>
            <p:nvPr/>
          </p:nvSpPr>
          <p:spPr bwMode="auto">
            <a:xfrm>
              <a:off x="3584974" y="3718323"/>
              <a:ext cx="318197" cy="1919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spAutoFit/>
            </a:bodyPr>
            <a:lstStyle/>
            <a:p>
              <a:pPr defTabSz="571500">
                <a:lnSpc>
                  <a:spcPct val="90000"/>
                </a:lnSpc>
              </a:pP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</a:rPr>
                <a:t>D  T</a:t>
              </a:r>
            </a:p>
          </p:txBody>
        </p:sp>
        <p:sp>
          <p:nvSpPr>
            <p:cNvPr id="9303" name="Rectangle 86"/>
            <p:cNvSpPr>
              <a:spLocks noChangeArrowheads="1"/>
            </p:cNvSpPr>
            <p:nvPr/>
          </p:nvSpPr>
          <p:spPr bwMode="auto">
            <a:xfrm>
              <a:off x="3663555" y="3762376"/>
              <a:ext cx="194766" cy="1919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spAutoFit/>
            </a:bodyPr>
            <a:lstStyle/>
            <a:p>
              <a:pPr defTabSz="571500">
                <a:lnSpc>
                  <a:spcPct val="90000"/>
                </a:lnSpc>
              </a:pP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</a:rPr>
                <a:t>5</a:t>
              </a:r>
            </a:p>
          </p:txBody>
        </p:sp>
        <p:sp>
          <p:nvSpPr>
            <p:cNvPr id="9304" name="Rectangle 87"/>
            <p:cNvSpPr>
              <a:spLocks noChangeArrowheads="1"/>
            </p:cNvSpPr>
            <p:nvPr/>
          </p:nvSpPr>
          <p:spPr bwMode="auto">
            <a:xfrm>
              <a:off x="3808811" y="3762376"/>
              <a:ext cx="194766" cy="1919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spAutoFit/>
            </a:bodyPr>
            <a:lstStyle/>
            <a:p>
              <a:pPr defTabSz="571500">
                <a:lnSpc>
                  <a:spcPct val="90000"/>
                </a:lnSpc>
              </a:pP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</a:rPr>
                <a:t>4</a:t>
              </a:r>
            </a:p>
          </p:txBody>
        </p:sp>
        <p:sp>
          <p:nvSpPr>
            <p:cNvPr id="9305" name="Rectangle 88"/>
            <p:cNvSpPr>
              <a:spLocks noChangeArrowheads="1"/>
            </p:cNvSpPr>
            <p:nvPr/>
          </p:nvSpPr>
          <p:spPr bwMode="auto">
            <a:xfrm>
              <a:off x="4576764" y="3718323"/>
              <a:ext cx="318197" cy="1919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spAutoFit/>
            </a:bodyPr>
            <a:lstStyle/>
            <a:p>
              <a:pPr defTabSz="571500">
                <a:lnSpc>
                  <a:spcPct val="90000"/>
                </a:lnSpc>
              </a:pP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</a:rPr>
                <a:t>D  T</a:t>
              </a:r>
            </a:p>
          </p:txBody>
        </p:sp>
        <p:sp>
          <p:nvSpPr>
            <p:cNvPr id="9306" name="Rectangle 89"/>
            <p:cNvSpPr>
              <a:spLocks noChangeArrowheads="1"/>
            </p:cNvSpPr>
            <p:nvPr/>
          </p:nvSpPr>
          <p:spPr bwMode="auto">
            <a:xfrm>
              <a:off x="4655345" y="3762376"/>
              <a:ext cx="194766" cy="1919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spAutoFit/>
            </a:bodyPr>
            <a:lstStyle/>
            <a:p>
              <a:pPr defTabSz="571500">
                <a:lnSpc>
                  <a:spcPct val="90000"/>
                </a:lnSpc>
              </a:pP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</a:rPr>
                <a:t>6</a:t>
              </a:r>
            </a:p>
          </p:txBody>
        </p:sp>
        <p:sp>
          <p:nvSpPr>
            <p:cNvPr id="9307" name="Rectangle 90"/>
            <p:cNvSpPr>
              <a:spLocks noChangeArrowheads="1"/>
            </p:cNvSpPr>
            <p:nvPr/>
          </p:nvSpPr>
          <p:spPr bwMode="auto">
            <a:xfrm>
              <a:off x="4800601" y="3762376"/>
              <a:ext cx="194766" cy="1919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spAutoFit/>
            </a:bodyPr>
            <a:lstStyle/>
            <a:p>
              <a:pPr defTabSz="571500">
                <a:lnSpc>
                  <a:spcPct val="90000"/>
                </a:lnSpc>
              </a:pP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</a:rPr>
                <a:t>4</a:t>
              </a:r>
            </a:p>
          </p:txBody>
        </p:sp>
        <p:sp>
          <p:nvSpPr>
            <p:cNvPr id="9308" name="Arc 91"/>
            <p:cNvSpPr>
              <a:spLocks/>
            </p:cNvSpPr>
            <p:nvPr/>
          </p:nvSpPr>
          <p:spPr bwMode="auto">
            <a:xfrm>
              <a:off x="3389710" y="4460082"/>
              <a:ext cx="75009" cy="84535"/>
            </a:xfrm>
            <a:custGeom>
              <a:avLst/>
              <a:gdLst>
                <a:gd name="T0" fmla="*/ 0 w 17255"/>
                <a:gd name="T1" fmla="*/ 9654 h 21600"/>
                <a:gd name="T2" fmla="*/ 100012 w 17255"/>
                <a:gd name="T3" fmla="*/ 9111 h 21600"/>
                <a:gd name="T4" fmla="*/ 50693 w 17255"/>
                <a:gd name="T5" fmla="*/ 112713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309" name="Line 92"/>
            <p:cNvSpPr>
              <a:spLocks noChangeShapeType="1"/>
            </p:cNvSpPr>
            <p:nvPr/>
          </p:nvSpPr>
          <p:spPr bwMode="auto">
            <a:xfrm flipV="1">
              <a:off x="3426619" y="4239817"/>
              <a:ext cx="0" cy="24526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310" name="Rectangle 93"/>
            <p:cNvSpPr>
              <a:spLocks noChangeArrowheads="1"/>
            </p:cNvSpPr>
            <p:nvPr/>
          </p:nvSpPr>
          <p:spPr bwMode="auto">
            <a:xfrm>
              <a:off x="3979069" y="4569619"/>
              <a:ext cx="744596" cy="1919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spAutoFit/>
            </a:bodyPr>
            <a:lstStyle/>
            <a:p>
              <a:pPr defTabSz="571500">
                <a:lnSpc>
                  <a:spcPct val="90000"/>
                </a:lnSpc>
              </a:pP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</a:rPr>
                <a:t>DR </a:t>
              </a: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  <a:sym typeface="Symbol" pitchFamily="18" charset="2"/>
                </a:rPr>
                <a:t></a:t>
              </a: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</a:rPr>
                <a:t> DR + 1</a:t>
              </a:r>
            </a:p>
          </p:txBody>
        </p:sp>
        <p:sp>
          <p:nvSpPr>
            <p:cNvPr id="9311" name="Rectangle 94"/>
            <p:cNvSpPr>
              <a:spLocks noChangeArrowheads="1"/>
            </p:cNvSpPr>
            <p:nvPr/>
          </p:nvSpPr>
          <p:spPr bwMode="auto">
            <a:xfrm>
              <a:off x="2993232" y="4555331"/>
              <a:ext cx="856060" cy="334566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312" name="Rectangle 95"/>
            <p:cNvSpPr>
              <a:spLocks noChangeArrowheads="1"/>
            </p:cNvSpPr>
            <p:nvPr/>
          </p:nvSpPr>
          <p:spPr bwMode="auto">
            <a:xfrm>
              <a:off x="3986214" y="4555331"/>
              <a:ext cx="854869" cy="228600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313" name="Rectangle 96"/>
            <p:cNvSpPr>
              <a:spLocks noChangeArrowheads="1"/>
            </p:cNvSpPr>
            <p:nvPr/>
          </p:nvSpPr>
          <p:spPr bwMode="auto">
            <a:xfrm>
              <a:off x="3584974" y="4369594"/>
              <a:ext cx="318197" cy="1919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spAutoFit/>
            </a:bodyPr>
            <a:lstStyle/>
            <a:p>
              <a:pPr defTabSz="571500">
                <a:lnSpc>
                  <a:spcPct val="90000"/>
                </a:lnSpc>
              </a:pP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</a:rPr>
                <a:t>D  T</a:t>
              </a:r>
            </a:p>
          </p:txBody>
        </p:sp>
        <p:sp>
          <p:nvSpPr>
            <p:cNvPr id="9314" name="Rectangle 97"/>
            <p:cNvSpPr>
              <a:spLocks noChangeArrowheads="1"/>
            </p:cNvSpPr>
            <p:nvPr/>
          </p:nvSpPr>
          <p:spPr bwMode="auto">
            <a:xfrm>
              <a:off x="3663555" y="4411267"/>
              <a:ext cx="194766" cy="1919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spAutoFit/>
            </a:bodyPr>
            <a:lstStyle/>
            <a:p>
              <a:pPr defTabSz="571500">
                <a:lnSpc>
                  <a:spcPct val="90000"/>
                </a:lnSpc>
              </a:pP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</a:rPr>
                <a:t>5</a:t>
              </a:r>
            </a:p>
          </p:txBody>
        </p:sp>
        <p:sp>
          <p:nvSpPr>
            <p:cNvPr id="9315" name="Rectangle 98"/>
            <p:cNvSpPr>
              <a:spLocks noChangeArrowheads="1"/>
            </p:cNvSpPr>
            <p:nvPr/>
          </p:nvSpPr>
          <p:spPr bwMode="auto">
            <a:xfrm>
              <a:off x="3808811" y="4411267"/>
              <a:ext cx="194766" cy="1919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spAutoFit/>
            </a:bodyPr>
            <a:lstStyle/>
            <a:p>
              <a:pPr defTabSz="571500">
                <a:lnSpc>
                  <a:spcPct val="90000"/>
                </a:lnSpc>
              </a:pP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</a:rPr>
                <a:t>5</a:t>
              </a:r>
            </a:p>
          </p:txBody>
        </p:sp>
        <p:sp>
          <p:nvSpPr>
            <p:cNvPr id="9316" name="Rectangle 99"/>
            <p:cNvSpPr>
              <a:spLocks noChangeArrowheads="1"/>
            </p:cNvSpPr>
            <p:nvPr/>
          </p:nvSpPr>
          <p:spPr bwMode="auto">
            <a:xfrm>
              <a:off x="4576764" y="4369594"/>
              <a:ext cx="318197" cy="1919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spAutoFit/>
            </a:bodyPr>
            <a:lstStyle/>
            <a:p>
              <a:pPr defTabSz="571500">
                <a:lnSpc>
                  <a:spcPct val="90000"/>
                </a:lnSpc>
              </a:pP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</a:rPr>
                <a:t>D  T</a:t>
              </a:r>
            </a:p>
          </p:txBody>
        </p:sp>
        <p:sp>
          <p:nvSpPr>
            <p:cNvPr id="9317" name="Rectangle 100"/>
            <p:cNvSpPr>
              <a:spLocks noChangeArrowheads="1"/>
            </p:cNvSpPr>
            <p:nvPr/>
          </p:nvSpPr>
          <p:spPr bwMode="auto">
            <a:xfrm>
              <a:off x="4655345" y="4411267"/>
              <a:ext cx="194766" cy="1919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spAutoFit/>
            </a:bodyPr>
            <a:lstStyle/>
            <a:p>
              <a:pPr defTabSz="571500">
                <a:lnSpc>
                  <a:spcPct val="90000"/>
                </a:lnSpc>
              </a:pP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</a:rPr>
                <a:t>6</a:t>
              </a:r>
            </a:p>
          </p:txBody>
        </p:sp>
        <p:sp>
          <p:nvSpPr>
            <p:cNvPr id="9318" name="Rectangle 101"/>
            <p:cNvSpPr>
              <a:spLocks noChangeArrowheads="1"/>
            </p:cNvSpPr>
            <p:nvPr/>
          </p:nvSpPr>
          <p:spPr bwMode="auto">
            <a:xfrm>
              <a:off x="4800601" y="4411267"/>
              <a:ext cx="194766" cy="1919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spAutoFit/>
            </a:bodyPr>
            <a:lstStyle/>
            <a:p>
              <a:pPr defTabSz="571500">
                <a:lnSpc>
                  <a:spcPct val="90000"/>
                </a:lnSpc>
              </a:pP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</a:rPr>
                <a:t>5</a:t>
              </a:r>
            </a:p>
          </p:txBody>
        </p:sp>
        <p:sp>
          <p:nvSpPr>
            <p:cNvPr id="9319" name="Arc 102"/>
            <p:cNvSpPr>
              <a:spLocks/>
            </p:cNvSpPr>
            <p:nvPr/>
          </p:nvSpPr>
          <p:spPr bwMode="auto">
            <a:xfrm>
              <a:off x="4381501" y="5004197"/>
              <a:ext cx="75010" cy="84534"/>
            </a:xfrm>
            <a:custGeom>
              <a:avLst/>
              <a:gdLst>
                <a:gd name="T0" fmla="*/ 0 w 17255"/>
                <a:gd name="T1" fmla="*/ 9654 h 21600"/>
                <a:gd name="T2" fmla="*/ 100013 w 17255"/>
                <a:gd name="T3" fmla="*/ 9111 h 21600"/>
                <a:gd name="T4" fmla="*/ 50693 w 17255"/>
                <a:gd name="T5" fmla="*/ 112712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320" name="Rectangle 103"/>
            <p:cNvSpPr>
              <a:spLocks noChangeArrowheads="1"/>
            </p:cNvSpPr>
            <p:nvPr/>
          </p:nvSpPr>
          <p:spPr bwMode="auto">
            <a:xfrm>
              <a:off x="3080147" y="4598195"/>
              <a:ext cx="560250" cy="31662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spAutoFit/>
            </a:bodyPr>
            <a:lstStyle/>
            <a:p>
              <a:pPr defTabSz="571500">
                <a:lnSpc>
                  <a:spcPct val="90000"/>
                </a:lnSpc>
              </a:pP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</a:rPr>
                <a:t>PC </a:t>
              </a: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  <a:sym typeface="Symbol" pitchFamily="18" charset="2"/>
                </a:rPr>
                <a:t></a:t>
              </a: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</a:rPr>
                <a:t> AR</a:t>
              </a:r>
            </a:p>
            <a:p>
              <a:pPr defTabSz="571500">
                <a:lnSpc>
                  <a:spcPct val="90000"/>
                </a:lnSpc>
              </a:pPr>
              <a:endParaRPr kumimoji="1" lang="en-US" altLang="ko-KR" sz="900" b="1">
                <a:solidFill>
                  <a:srgbClr val="000000"/>
                </a:solidFill>
                <a:ea typeface="굴림" pitchFamily="50" charset="-127"/>
              </a:endParaRPr>
            </a:p>
          </p:txBody>
        </p:sp>
        <p:sp>
          <p:nvSpPr>
            <p:cNvPr id="9321" name="Rectangle 104"/>
            <p:cNvSpPr>
              <a:spLocks noChangeArrowheads="1"/>
            </p:cNvSpPr>
            <p:nvPr/>
          </p:nvSpPr>
          <p:spPr bwMode="auto">
            <a:xfrm>
              <a:off x="3080148" y="4720828"/>
              <a:ext cx="475292" cy="1919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spAutoFit/>
            </a:bodyPr>
            <a:lstStyle/>
            <a:p>
              <a:pPr defTabSz="571500">
                <a:lnSpc>
                  <a:spcPct val="90000"/>
                </a:lnSpc>
              </a:pP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</a:rPr>
                <a:t>SC </a:t>
              </a: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  <a:sym typeface="Symbol" pitchFamily="18" charset="2"/>
                </a:rPr>
                <a:t></a:t>
              </a: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</a:rPr>
                <a:t> 0</a:t>
              </a:r>
            </a:p>
          </p:txBody>
        </p:sp>
        <p:sp>
          <p:nvSpPr>
            <p:cNvPr id="9322" name="Arc 105"/>
            <p:cNvSpPr>
              <a:spLocks/>
            </p:cNvSpPr>
            <p:nvPr/>
          </p:nvSpPr>
          <p:spPr bwMode="auto">
            <a:xfrm>
              <a:off x="4381501" y="4460082"/>
              <a:ext cx="75010" cy="84535"/>
            </a:xfrm>
            <a:custGeom>
              <a:avLst/>
              <a:gdLst>
                <a:gd name="T0" fmla="*/ 0 w 17255"/>
                <a:gd name="T1" fmla="*/ 9654 h 21600"/>
                <a:gd name="T2" fmla="*/ 100013 w 17255"/>
                <a:gd name="T3" fmla="*/ 9111 h 21600"/>
                <a:gd name="T4" fmla="*/ 50693 w 17255"/>
                <a:gd name="T5" fmla="*/ 112713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close/>
                </a:path>
              </a:pathLst>
            </a:custGeom>
            <a:solidFill>
              <a:srgbClr val="000000"/>
            </a:solidFill>
            <a:ln w="25400" cap="rnd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323" name="Rectangle 106"/>
            <p:cNvSpPr>
              <a:spLocks noChangeArrowheads="1"/>
            </p:cNvSpPr>
            <p:nvPr/>
          </p:nvSpPr>
          <p:spPr bwMode="auto">
            <a:xfrm>
              <a:off x="3898107" y="5098258"/>
              <a:ext cx="751008" cy="31662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spAutoFit/>
            </a:bodyPr>
            <a:lstStyle/>
            <a:p>
              <a:pPr defTabSz="571500">
                <a:lnSpc>
                  <a:spcPct val="90000"/>
                </a:lnSpc>
              </a:pP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</a:rPr>
                <a:t>M[AR] </a:t>
              </a: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  <a:sym typeface="Symbol" pitchFamily="18" charset="2"/>
                </a:rPr>
                <a:t></a:t>
              </a: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</a:rPr>
                <a:t> DR</a:t>
              </a:r>
            </a:p>
            <a:p>
              <a:pPr defTabSz="571500">
                <a:lnSpc>
                  <a:spcPct val="90000"/>
                </a:lnSpc>
              </a:pPr>
              <a:endParaRPr kumimoji="1" lang="en-US" altLang="ko-KR" sz="900" b="1">
                <a:solidFill>
                  <a:srgbClr val="000000"/>
                </a:solidFill>
                <a:ea typeface="굴림" pitchFamily="50" charset="-127"/>
              </a:endParaRPr>
            </a:p>
          </p:txBody>
        </p:sp>
        <p:sp>
          <p:nvSpPr>
            <p:cNvPr id="9324" name="Rectangle 107"/>
            <p:cNvSpPr>
              <a:spLocks noChangeArrowheads="1"/>
            </p:cNvSpPr>
            <p:nvPr/>
          </p:nvSpPr>
          <p:spPr bwMode="auto">
            <a:xfrm>
              <a:off x="3898106" y="5219701"/>
              <a:ext cx="605134" cy="31662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spAutoFit/>
            </a:bodyPr>
            <a:lstStyle/>
            <a:p>
              <a:pPr defTabSz="571500">
                <a:lnSpc>
                  <a:spcPct val="90000"/>
                </a:lnSpc>
              </a:pP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</a:rPr>
                <a:t>If (DR = 0)</a:t>
              </a:r>
            </a:p>
            <a:p>
              <a:pPr defTabSz="571500">
                <a:lnSpc>
                  <a:spcPct val="90000"/>
                </a:lnSpc>
              </a:pPr>
              <a:endParaRPr kumimoji="1" lang="en-US" altLang="ko-KR" sz="900" b="1">
                <a:solidFill>
                  <a:srgbClr val="000000"/>
                </a:solidFill>
                <a:ea typeface="굴림" pitchFamily="50" charset="-127"/>
              </a:endParaRPr>
            </a:p>
          </p:txBody>
        </p:sp>
        <p:sp>
          <p:nvSpPr>
            <p:cNvPr id="9325" name="Rectangle 108"/>
            <p:cNvSpPr>
              <a:spLocks noChangeArrowheads="1"/>
            </p:cNvSpPr>
            <p:nvPr/>
          </p:nvSpPr>
          <p:spPr bwMode="auto">
            <a:xfrm>
              <a:off x="3898107" y="5342336"/>
              <a:ext cx="1031533" cy="31662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spAutoFit/>
            </a:bodyPr>
            <a:lstStyle/>
            <a:p>
              <a:pPr defTabSz="571500">
                <a:lnSpc>
                  <a:spcPct val="90000"/>
                </a:lnSpc>
              </a:pPr>
              <a:r>
                <a:rPr kumimoji="1" lang="en-US" altLang="ko-KR" sz="900" b="1" dirty="0">
                  <a:solidFill>
                    <a:srgbClr val="000000"/>
                  </a:solidFill>
                  <a:ea typeface="굴림" pitchFamily="50" charset="-127"/>
                </a:rPr>
                <a:t>then (PC </a:t>
              </a:r>
              <a:r>
                <a:rPr kumimoji="1" lang="en-US" altLang="ko-KR" sz="900" b="1" dirty="0">
                  <a:solidFill>
                    <a:srgbClr val="000000"/>
                  </a:solidFill>
                  <a:ea typeface="굴림" pitchFamily="50" charset="-127"/>
                  <a:sym typeface="Symbol" pitchFamily="18" charset="2"/>
                </a:rPr>
                <a:t></a:t>
              </a:r>
              <a:r>
                <a:rPr kumimoji="1" lang="en-US" altLang="ko-KR" sz="900" b="1" dirty="0">
                  <a:solidFill>
                    <a:srgbClr val="000000"/>
                  </a:solidFill>
                  <a:ea typeface="굴림" pitchFamily="50" charset="-127"/>
                </a:rPr>
                <a:t> PC + 1)</a:t>
              </a:r>
            </a:p>
            <a:p>
              <a:pPr defTabSz="571500">
                <a:lnSpc>
                  <a:spcPct val="90000"/>
                </a:lnSpc>
              </a:pPr>
              <a:endParaRPr kumimoji="1" lang="en-US" altLang="ko-KR" sz="900" b="1" dirty="0">
                <a:solidFill>
                  <a:srgbClr val="000000"/>
                </a:solidFill>
                <a:ea typeface="굴림" pitchFamily="50" charset="-127"/>
              </a:endParaRPr>
            </a:p>
          </p:txBody>
        </p:sp>
        <p:sp>
          <p:nvSpPr>
            <p:cNvPr id="9326" name="Rectangle 109"/>
            <p:cNvSpPr>
              <a:spLocks noChangeArrowheads="1"/>
            </p:cNvSpPr>
            <p:nvPr/>
          </p:nvSpPr>
          <p:spPr bwMode="auto">
            <a:xfrm>
              <a:off x="3898107" y="5467350"/>
              <a:ext cx="475292" cy="1919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spAutoFit/>
            </a:bodyPr>
            <a:lstStyle/>
            <a:p>
              <a:pPr defTabSz="571500">
                <a:lnSpc>
                  <a:spcPct val="90000"/>
                </a:lnSpc>
              </a:pP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</a:rPr>
                <a:t>SC </a:t>
              </a: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  <a:sym typeface="Symbol" pitchFamily="18" charset="2"/>
                </a:rPr>
                <a:t></a:t>
              </a: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</a:rPr>
                <a:t> 0</a:t>
              </a:r>
            </a:p>
          </p:txBody>
        </p:sp>
        <p:sp>
          <p:nvSpPr>
            <p:cNvPr id="9327" name="Rectangle 110"/>
            <p:cNvSpPr>
              <a:spLocks noChangeArrowheads="1"/>
            </p:cNvSpPr>
            <p:nvPr/>
          </p:nvSpPr>
          <p:spPr bwMode="auto">
            <a:xfrm>
              <a:off x="3926681" y="5100638"/>
              <a:ext cx="1138238" cy="534591"/>
            </a:xfrm>
            <a:prstGeom prst="rect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328" name="Rectangle 111"/>
            <p:cNvSpPr>
              <a:spLocks noChangeArrowheads="1"/>
            </p:cNvSpPr>
            <p:nvPr/>
          </p:nvSpPr>
          <p:spPr bwMode="auto">
            <a:xfrm>
              <a:off x="4683920" y="4913710"/>
              <a:ext cx="318197" cy="1919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spAutoFit/>
            </a:bodyPr>
            <a:lstStyle/>
            <a:p>
              <a:pPr defTabSz="571500">
                <a:lnSpc>
                  <a:spcPct val="90000"/>
                </a:lnSpc>
              </a:pP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</a:rPr>
                <a:t>D  T</a:t>
              </a:r>
            </a:p>
          </p:txBody>
        </p:sp>
        <p:sp>
          <p:nvSpPr>
            <p:cNvPr id="9329" name="Rectangle 112"/>
            <p:cNvSpPr>
              <a:spLocks noChangeArrowheads="1"/>
            </p:cNvSpPr>
            <p:nvPr/>
          </p:nvSpPr>
          <p:spPr bwMode="auto">
            <a:xfrm>
              <a:off x="4762501" y="4957763"/>
              <a:ext cx="194766" cy="1919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spAutoFit/>
            </a:bodyPr>
            <a:lstStyle/>
            <a:p>
              <a:pPr defTabSz="571500">
                <a:lnSpc>
                  <a:spcPct val="90000"/>
                </a:lnSpc>
              </a:pP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</a:rPr>
                <a:t>6</a:t>
              </a:r>
            </a:p>
          </p:txBody>
        </p:sp>
        <p:sp>
          <p:nvSpPr>
            <p:cNvPr id="9330" name="Rectangle 113"/>
            <p:cNvSpPr>
              <a:spLocks noChangeArrowheads="1"/>
            </p:cNvSpPr>
            <p:nvPr/>
          </p:nvSpPr>
          <p:spPr bwMode="auto">
            <a:xfrm>
              <a:off x="4907758" y="4957763"/>
              <a:ext cx="194766" cy="19197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spAutoFit/>
            </a:bodyPr>
            <a:lstStyle/>
            <a:p>
              <a:pPr defTabSz="571500">
                <a:lnSpc>
                  <a:spcPct val="90000"/>
                </a:lnSpc>
              </a:pPr>
              <a:r>
                <a:rPr kumimoji="1" lang="en-US" altLang="ko-KR" sz="900" b="1">
                  <a:solidFill>
                    <a:srgbClr val="000000"/>
                  </a:solidFill>
                  <a:ea typeface="굴림" pitchFamily="50" charset="-127"/>
                </a:rPr>
                <a:t>6</a:t>
              </a:r>
            </a:p>
          </p:txBody>
        </p:sp>
        <p:sp>
          <p:nvSpPr>
            <p:cNvPr id="9331" name="Rectangle 114"/>
            <p:cNvSpPr>
              <a:spLocks noChangeArrowheads="1"/>
            </p:cNvSpPr>
            <p:nvPr/>
          </p:nvSpPr>
          <p:spPr bwMode="auto">
            <a:xfrm>
              <a:off x="2472929" y="2881314"/>
              <a:ext cx="218811" cy="21275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67866" tIns="33338" rIns="67866" bIns="33338">
              <a:spAutoFit/>
            </a:bodyPr>
            <a:lstStyle/>
            <a:p>
              <a:pPr defTabSz="571500">
                <a:lnSpc>
                  <a:spcPct val="90000"/>
                </a:lnSpc>
              </a:pPr>
              <a:r>
                <a:rPr kumimoji="1" lang="en-US" altLang="ko-KR" sz="1050" b="1">
                  <a:solidFill>
                    <a:srgbClr val="000000"/>
                  </a:solidFill>
                  <a:latin typeface="Symbol" pitchFamily="18" charset="2"/>
                  <a:ea typeface="굴림" pitchFamily="50" charset="-127"/>
                </a:rPr>
                <a:t></a:t>
              </a:r>
            </a:p>
          </p:txBody>
        </p:sp>
        <p:sp>
          <p:nvSpPr>
            <p:cNvPr id="9332" name="Line 115"/>
            <p:cNvSpPr>
              <a:spLocks noChangeShapeType="1"/>
            </p:cNvSpPr>
            <p:nvPr/>
          </p:nvSpPr>
          <p:spPr bwMode="auto">
            <a:xfrm flipV="1">
              <a:off x="4421981" y="2050256"/>
              <a:ext cx="0" cy="2286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333" name="Line 116"/>
            <p:cNvSpPr>
              <a:spLocks noChangeShapeType="1"/>
            </p:cNvSpPr>
            <p:nvPr/>
          </p:nvSpPr>
          <p:spPr bwMode="auto">
            <a:xfrm flipV="1">
              <a:off x="4419600" y="2596755"/>
              <a:ext cx="0" cy="24526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334" name="Line 117"/>
            <p:cNvSpPr>
              <a:spLocks noChangeShapeType="1"/>
            </p:cNvSpPr>
            <p:nvPr/>
          </p:nvSpPr>
          <p:spPr bwMode="auto">
            <a:xfrm flipV="1">
              <a:off x="4412456" y="3601641"/>
              <a:ext cx="0" cy="2333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335" name="Line 118"/>
            <p:cNvSpPr>
              <a:spLocks noChangeShapeType="1"/>
            </p:cNvSpPr>
            <p:nvPr/>
          </p:nvSpPr>
          <p:spPr bwMode="auto">
            <a:xfrm flipV="1">
              <a:off x="4412456" y="4144566"/>
              <a:ext cx="0" cy="33337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9336" name="Line 119"/>
            <p:cNvSpPr>
              <a:spLocks noChangeShapeType="1"/>
            </p:cNvSpPr>
            <p:nvPr/>
          </p:nvSpPr>
          <p:spPr bwMode="auto">
            <a:xfrm flipV="1">
              <a:off x="4412456" y="4797030"/>
              <a:ext cx="0" cy="24526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350"/>
            </a:p>
          </p:txBody>
        </p:sp>
      </p:grp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64CE830C-92AA-2EC8-3225-411D43E41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IN"/>
              <a:t>Galgotias University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A26D73-E1E3-EDE7-6AB0-1DBA46531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39"/>
            <a:ext cx="3554850" cy="693280"/>
          </a:xfrm>
          <a:prstGeom prst="rect">
            <a:avLst/>
          </a:prstGeom>
        </p:spPr>
      </p:pic>
      <p:pic>
        <p:nvPicPr>
          <p:cNvPr id="5" name="Picture 4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839E1768-2581-1D11-E204-4CB1F245FA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129" y="-1"/>
            <a:ext cx="1179871" cy="117987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4857"/>
            <a:ext cx="8229600" cy="1143000"/>
          </a:xfrm>
        </p:spPr>
        <p:txBody>
          <a:bodyPr/>
          <a:lstStyle/>
          <a:p>
            <a:r>
              <a:rPr dirty="0"/>
              <a:t>Execution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76078"/>
            <a:ext cx="8229600" cy="4525963"/>
          </a:xfrm>
        </p:spPr>
        <p:txBody>
          <a:bodyPr/>
          <a:lstStyle/>
          <a:p>
            <a:r>
              <a:rPr dirty="0"/>
              <a:t>Example 1: ADD 500 → AC ← AC + M[500]</a:t>
            </a:r>
          </a:p>
          <a:p>
            <a:r>
              <a:rPr dirty="0"/>
              <a:t>Example 2: STA 600 → M[600] ← AC</a:t>
            </a:r>
          </a:p>
          <a:p>
            <a:r>
              <a:rPr dirty="0"/>
              <a:t>Show step-by-step fetch-decode-execute cycle.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39F19D-D9E6-2921-9BEE-5624A8764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IN"/>
              <a:t>Galgotias University</a:t>
            </a:r>
          </a:p>
        </p:txBody>
      </p:sp>
      <p:pic>
        <p:nvPicPr>
          <p:cNvPr id="5" name="Picture 4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5D3DE719-C155-885A-926B-5131E54C2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129" y="-1"/>
            <a:ext cx="1179871" cy="11798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FFA0D6-12C3-038D-AED8-C6FB4BA31C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39"/>
            <a:ext cx="3554850" cy="6932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464" y="1259090"/>
            <a:ext cx="8229600" cy="1143000"/>
          </a:xfrm>
        </p:spPr>
        <p:txBody>
          <a:bodyPr>
            <a:normAutofit fontScale="90000"/>
          </a:bodyPr>
          <a:lstStyle/>
          <a:p>
            <a:r>
              <a:rPr dirty="0"/>
              <a:t>Active Learning 1 (Think-Pair-Share, 15 mins)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83656"/>
            <a:ext cx="8229600" cy="4525963"/>
          </a:xfrm>
        </p:spPr>
        <p:txBody>
          <a:bodyPr/>
          <a:lstStyle/>
          <a:p>
            <a:r>
              <a:rPr dirty="0"/>
              <a:t>Instruction ISZ 450</a:t>
            </a:r>
          </a:p>
          <a:p>
            <a:r>
              <a:rPr dirty="0"/>
              <a:t>Case 1: Memory[450] = -1</a:t>
            </a:r>
          </a:p>
          <a:p>
            <a:r>
              <a:rPr dirty="0"/>
              <a:t>Case 2: Memory[450] = 0</a:t>
            </a:r>
          </a:p>
          <a:p>
            <a:r>
              <a:rPr dirty="0"/>
              <a:t>Steps: Think (2 min) → Pair (5 min) → Share (8 min).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93473-5E3C-06E7-BC83-5954EBF46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IN"/>
              <a:t>Galgotias University</a:t>
            </a:r>
          </a:p>
        </p:txBody>
      </p:sp>
      <p:pic>
        <p:nvPicPr>
          <p:cNvPr id="5" name="Picture 4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01C56BD8-E927-C202-B251-522C5A79B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129" y="-1"/>
            <a:ext cx="1179871" cy="11798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869F6D-8EB9-7D14-58E0-AA3535C65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139"/>
            <a:ext cx="3554850" cy="6932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726</Words>
  <Application>Microsoft Office PowerPoint</Application>
  <PresentationFormat>On-screen Show (4:3)</PresentationFormat>
  <Paragraphs>159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굴림</vt:lpstr>
      <vt:lpstr>Arial</vt:lpstr>
      <vt:lpstr>Calibri</vt:lpstr>
      <vt:lpstr>Georgia</vt:lpstr>
      <vt:lpstr>Symbol</vt:lpstr>
      <vt:lpstr>Office Theme</vt:lpstr>
      <vt:lpstr>Memory Reference Instructions    Session No.:  Course Name: Computer Organisation and Architecture Course Code: RIUC305 T Duration: 50 MIN Date of Conduction of Class:  </vt:lpstr>
      <vt:lpstr>Opening Activity (5 mins)</vt:lpstr>
      <vt:lpstr>At the end of this session students will be able to </vt:lpstr>
      <vt:lpstr>Instruction Types</vt:lpstr>
      <vt:lpstr>Memory Reference Instructions (Overview)</vt:lpstr>
      <vt:lpstr>List of Memory Reference Instructions</vt:lpstr>
      <vt:lpstr>FLOWCHART </vt:lpstr>
      <vt:lpstr>Execution Examples</vt:lpstr>
      <vt:lpstr>Active Learning 1 (Think-Pair-Share, 15 mins)</vt:lpstr>
      <vt:lpstr>Addressing Modes</vt:lpstr>
      <vt:lpstr>Control Flow Instructions</vt:lpstr>
      <vt:lpstr>Active Learning 2 (Problem-Based Learning, 15 mins)</vt:lpstr>
      <vt:lpstr>Case Illustration</vt:lpstr>
      <vt:lpstr>Summary</vt:lpstr>
      <vt:lpstr>Reflection Activity (5 mins)</vt:lpstr>
      <vt:lpstr>Closing &amp; Next Lecture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gurmeetsingh</cp:lastModifiedBy>
  <cp:revision>4</cp:revision>
  <dcterms:created xsi:type="dcterms:W3CDTF">2013-01-27T09:14:16Z</dcterms:created>
  <dcterms:modified xsi:type="dcterms:W3CDTF">2025-08-18T06:47:25Z</dcterms:modified>
  <cp:category/>
</cp:coreProperties>
</file>