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D251F-A7A3-4D25-B004-4241BE03EDC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BD6BAB-0140-48B9-9073-E08FDCB01885}">
      <dgm:prSet/>
      <dgm:spPr/>
      <dgm:t>
        <a:bodyPr/>
        <a:lstStyle/>
        <a:p>
          <a:r>
            <a:rPr lang="en-IN" dirty="0"/>
            <a:t>Learning Outcome 1:</a:t>
          </a:r>
          <a:r>
            <a:rPr lang="en-US" dirty="0"/>
            <a:t>1. Explain Register reference instructions in a basic computer.</a:t>
          </a:r>
        </a:p>
      </dgm:t>
    </dgm:pt>
    <dgm:pt modelId="{A7069F57-F0E9-4BC0-BE1B-B8F059C9E5B6}" type="parTrans" cxnId="{32A129EE-3813-43B6-AF53-E9A6D3182FA2}">
      <dgm:prSet/>
      <dgm:spPr/>
      <dgm:t>
        <a:bodyPr/>
        <a:lstStyle/>
        <a:p>
          <a:endParaRPr lang="en-US"/>
        </a:p>
      </dgm:t>
    </dgm:pt>
    <dgm:pt modelId="{0715BA3E-6351-4C71-A2A0-855403651045}" type="sibTrans" cxnId="{32A129EE-3813-43B6-AF53-E9A6D3182FA2}">
      <dgm:prSet/>
      <dgm:spPr/>
      <dgm:t>
        <a:bodyPr/>
        <a:lstStyle/>
        <a:p>
          <a:endParaRPr lang="en-US"/>
        </a:p>
      </dgm:t>
    </dgm:pt>
    <dgm:pt modelId="{A3B4F848-7886-4B10-8E34-39E0B844A474}">
      <dgm:prSet/>
      <dgm:spPr/>
      <dgm:t>
        <a:bodyPr/>
        <a:lstStyle/>
        <a:p>
          <a:r>
            <a:rPr lang="en-IN" dirty="0"/>
            <a:t>Learning Outcome 2:</a:t>
          </a:r>
          <a:r>
            <a:rPr lang="en-US" dirty="0"/>
            <a:t>2. You will be able to </a:t>
          </a:r>
          <a:r>
            <a:rPr lang="en-US" b="1" dirty="0"/>
            <a:t>analyze why register reference instructions are more efficient</a:t>
          </a:r>
          <a:r>
            <a:rPr lang="en-US" dirty="0"/>
            <a:t> compared to memory reference instructions for certain operations</a:t>
          </a:r>
        </a:p>
      </dgm:t>
    </dgm:pt>
    <dgm:pt modelId="{421929F8-4756-4702-AAD7-7A5185D82904}" type="parTrans" cxnId="{10F4C3C1-D8D4-465A-A58C-B8F418AC919B}">
      <dgm:prSet/>
      <dgm:spPr/>
      <dgm:t>
        <a:bodyPr/>
        <a:lstStyle/>
        <a:p>
          <a:endParaRPr lang="en-US"/>
        </a:p>
      </dgm:t>
    </dgm:pt>
    <dgm:pt modelId="{3DE2F17F-758E-4FA7-AB6B-444F38F1FFC4}" type="sibTrans" cxnId="{10F4C3C1-D8D4-465A-A58C-B8F418AC919B}">
      <dgm:prSet/>
      <dgm:spPr/>
      <dgm:t>
        <a:bodyPr/>
        <a:lstStyle/>
        <a:p>
          <a:endParaRPr lang="en-US"/>
        </a:p>
      </dgm:t>
    </dgm:pt>
    <dgm:pt modelId="{E218E0F1-97EC-4D60-8F4A-A6E21D910199}" type="pres">
      <dgm:prSet presAssocID="{B7ED251F-A7A3-4D25-B004-4241BE03EDC3}" presName="outerComposite" presStyleCnt="0">
        <dgm:presLayoutVars>
          <dgm:chMax val="5"/>
          <dgm:dir/>
          <dgm:resizeHandles val="exact"/>
        </dgm:presLayoutVars>
      </dgm:prSet>
      <dgm:spPr/>
    </dgm:pt>
    <dgm:pt modelId="{353F2BDB-A1CE-4ECD-BC0F-35AD5A327550}" type="pres">
      <dgm:prSet presAssocID="{B7ED251F-A7A3-4D25-B004-4241BE03EDC3}" presName="dummyMaxCanvas" presStyleCnt="0">
        <dgm:presLayoutVars/>
      </dgm:prSet>
      <dgm:spPr/>
    </dgm:pt>
    <dgm:pt modelId="{50B3B115-9ED4-4424-B000-6C66B8D607D6}" type="pres">
      <dgm:prSet presAssocID="{B7ED251F-A7A3-4D25-B004-4241BE03EDC3}" presName="TwoNodes_1" presStyleLbl="node1" presStyleIdx="0" presStyleCnt="2">
        <dgm:presLayoutVars>
          <dgm:bulletEnabled val="1"/>
        </dgm:presLayoutVars>
      </dgm:prSet>
      <dgm:spPr/>
    </dgm:pt>
    <dgm:pt modelId="{66D5292E-E31B-47C3-B7F6-6E92D8DBC596}" type="pres">
      <dgm:prSet presAssocID="{B7ED251F-A7A3-4D25-B004-4241BE03EDC3}" presName="TwoNodes_2" presStyleLbl="node1" presStyleIdx="1" presStyleCnt="2">
        <dgm:presLayoutVars>
          <dgm:bulletEnabled val="1"/>
        </dgm:presLayoutVars>
      </dgm:prSet>
      <dgm:spPr/>
    </dgm:pt>
    <dgm:pt modelId="{C65C44E2-047F-4F51-A8DC-FF51C925FC7F}" type="pres">
      <dgm:prSet presAssocID="{B7ED251F-A7A3-4D25-B004-4241BE03EDC3}" presName="TwoConn_1-2" presStyleLbl="fgAccFollowNode1" presStyleIdx="0" presStyleCnt="1">
        <dgm:presLayoutVars>
          <dgm:bulletEnabled val="1"/>
        </dgm:presLayoutVars>
      </dgm:prSet>
      <dgm:spPr/>
    </dgm:pt>
    <dgm:pt modelId="{A4FE43DF-38F9-4E9D-BFAC-B056439DD239}" type="pres">
      <dgm:prSet presAssocID="{B7ED251F-A7A3-4D25-B004-4241BE03EDC3}" presName="TwoNodes_1_text" presStyleLbl="node1" presStyleIdx="1" presStyleCnt="2">
        <dgm:presLayoutVars>
          <dgm:bulletEnabled val="1"/>
        </dgm:presLayoutVars>
      </dgm:prSet>
      <dgm:spPr/>
    </dgm:pt>
    <dgm:pt modelId="{D6550B05-CA9B-414C-B02C-0996B53629B5}" type="pres">
      <dgm:prSet presAssocID="{B7ED251F-A7A3-4D25-B004-4241BE03EDC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8A81826-7273-44A3-AF99-B781181E27AF}" type="presOf" srcId="{B7ED251F-A7A3-4D25-B004-4241BE03EDC3}" destId="{E218E0F1-97EC-4D60-8F4A-A6E21D910199}" srcOrd="0" destOrd="0" presId="urn:microsoft.com/office/officeart/2005/8/layout/vProcess5"/>
    <dgm:cxn modelId="{B7C90E5D-C08D-4C7A-BC09-978891E6C996}" type="presOf" srcId="{0715BA3E-6351-4C71-A2A0-855403651045}" destId="{C65C44E2-047F-4F51-A8DC-FF51C925FC7F}" srcOrd="0" destOrd="0" presId="urn:microsoft.com/office/officeart/2005/8/layout/vProcess5"/>
    <dgm:cxn modelId="{F8377941-5A76-4607-BD83-62C7797B0244}" type="presOf" srcId="{DFBD6BAB-0140-48B9-9073-E08FDCB01885}" destId="{A4FE43DF-38F9-4E9D-BFAC-B056439DD239}" srcOrd="1" destOrd="0" presId="urn:microsoft.com/office/officeart/2005/8/layout/vProcess5"/>
    <dgm:cxn modelId="{D8FD6265-6EFF-41EA-A3FD-157498354C48}" type="presOf" srcId="{A3B4F848-7886-4B10-8E34-39E0B844A474}" destId="{66D5292E-E31B-47C3-B7F6-6E92D8DBC596}" srcOrd="0" destOrd="0" presId="urn:microsoft.com/office/officeart/2005/8/layout/vProcess5"/>
    <dgm:cxn modelId="{77311569-CDC2-49AC-95DB-7463C529128E}" type="presOf" srcId="{A3B4F848-7886-4B10-8E34-39E0B844A474}" destId="{D6550B05-CA9B-414C-B02C-0996B53629B5}" srcOrd="1" destOrd="0" presId="urn:microsoft.com/office/officeart/2005/8/layout/vProcess5"/>
    <dgm:cxn modelId="{7987A051-5FB1-40A3-A3C7-DD53D6028BFC}" type="presOf" srcId="{DFBD6BAB-0140-48B9-9073-E08FDCB01885}" destId="{50B3B115-9ED4-4424-B000-6C66B8D607D6}" srcOrd="0" destOrd="0" presId="urn:microsoft.com/office/officeart/2005/8/layout/vProcess5"/>
    <dgm:cxn modelId="{10F4C3C1-D8D4-465A-A58C-B8F418AC919B}" srcId="{B7ED251F-A7A3-4D25-B004-4241BE03EDC3}" destId="{A3B4F848-7886-4B10-8E34-39E0B844A474}" srcOrd="1" destOrd="0" parTransId="{421929F8-4756-4702-AAD7-7A5185D82904}" sibTransId="{3DE2F17F-758E-4FA7-AB6B-444F38F1FFC4}"/>
    <dgm:cxn modelId="{32A129EE-3813-43B6-AF53-E9A6D3182FA2}" srcId="{B7ED251F-A7A3-4D25-B004-4241BE03EDC3}" destId="{DFBD6BAB-0140-48B9-9073-E08FDCB01885}" srcOrd="0" destOrd="0" parTransId="{A7069F57-F0E9-4BC0-BE1B-B8F059C9E5B6}" sibTransId="{0715BA3E-6351-4C71-A2A0-855403651045}"/>
    <dgm:cxn modelId="{61E78557-A66C-4CE5-B60F-73372A952247}" type="presParOf" srcId="{E218E0F1-97EC-4D60-8F4A-A6E21D910199}" destId="{353F2BDB-A1CE-4ECD-BC0F-35AD5A327550}" srcOrd="0" destOrd="0" presId="urn:microsoft.com/office/officeart/2005/8/layout/vProcess5"/>
    <dgm:cxn modelId="{91FFE510-5AEF-4699-93BA-62BCE0929612}" type="presParOf" srcId="{E218E0F1-97EC-4D60-8F4A-A6E21D910199}" destId="{50B3B115-9ED4-4424-B000-6C66B8D607D6}" srcOrd="1" destOrd="0" presId="urn:microsoft.com/office/officeart/2005/8/layout/vProcess5"/>
    <dgm:cxn modelId="{A6323143-C21B-48C4-A26E-C1BE1D3FDFA3}" type="presParOf" srcId="{E218E0F1-97EC-4D60-8F4A-A6E21D910199}" destId="{66D5292E-E31B-47C3-B7F6-6E92D8DBC596}" srcOrd="2" destOrd="0" presId="urn:microsoft.com/office/officeart/2005/8/layout/vProcess5"/>
    <dgm:cxn modelId="{A7712366-DE27-4D2D-9EA4-E72C08291FDF}" type="presParOf" srcId="{E218E0F1-97EC-4D60-8F4A-A6E21D910199}" destId="{C65C44E2-047F-4F51-A8DC-FF51C925FC7F}" srcOrd="3" destOrd="0" presId="urn:microsoft.com/office/officeart/2005/8/layout/vProcess5"/>
    <dgm:cxn modelId="{D9234DA3-5745-412D-96F2-93EDC8C718C2}" type="presParOf" srcId="{E218E0F1-97EC-4D60-8F4A-A6E21D910199}" destId="{A4FE43DF-38F9-4E9D-BFAC-B056439DD239}" srcOrd="4" destOrd="0" presId="urn:microsoft.com/office/officeart/2005/8/layout/vProcess5"/>
    <dgm:cxn modelId="{9F1A614F-0DA6-43D7-AACB-1E517E8A8B09}" type="presParOf" srcId="{E218E0F1-97EC-4D60-8F4A-A6E21D910199}" destId="{D6550B05-CA9B-414C-B02C-0996B53629B5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3B115-9ED4-4424-B000-6C66B8D607D6}">
      <dsp:nvSpPr>
        <dsp:cNvPr id="0" name=""/>
        <dsp:cNvSpPr/>
      </dsp:nvSpPr>
      <dsp:spPr>
        <a:xfrm>
          <a:off x="0" y="0"/>
          <a:ext cx="6966491" cy="12451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Learning Outcome 1:</a:t>
          </a:r>
          <a:r>
            <a:rPr lang="en-US" sz="1800" kern="1200" dirty="0"/>
            <a:t>1. Explain Register reference instructions in a basic computer.</a:t>
          </a:r>
        </a:p>
      </dsp:txBody>
      <dsp:txXfrm>
        <a:off x="36470" y="36470"/>
        <a:ext cx="5679506" cy="1172234"/>
      </dsp:txXfrm>
    </dsp:sp>
    <dsp:sp modelId="{66D5292E-E31B-47C3-B7F6-6E92D8DBC596}">
      <dsp:nvSpPr>
        <dsp:cNvPr id="0" name=""/>
        <dsp:cNvSpPr/>
      </dsp:nvSpPr>
      <dsp:spPr>
        <a:xfrm>
          <a:off x="1229380" y="1521879"/>
          <a:ext cx="6966491" cy="1245174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Learning Outcome 2:</a:t>
          </a:r>
          <a:r>
            <a:rPr lang="en-US" sz="1800" kern="1200" dirty="0"/>
            <a:t>2. You will be able to </a:t>
          </a:r>
          <a:r>
            <a:rPr lang="en-US" sz="1800" b="1" kern="1200" dirty="0"/>
            <a:t>analyze why register reference instructions are more efficient</a:t>
          </a:r>
          <a:r>
            <a:rPr lang="en-US" sz="1800" kern="1200" dirty="0"/>
            <a:t> compared to memory reference instructions for certain operations</a:t>
          </a:r>
        </a:p>
      </dsp:txBody>
      <dsp:txXfrm>
        <a:off x="1265850" y="1558349"/>
        <a:ext cx="4854807" cy="1172234"/>
      </dsp:txXfrm>
    </dsp:sp>
    <dsp:sp modelId="{C65C44E2-047F-4F51-A8DC-FF51C925FC7F}">
      <dsp:nvSpPr>
        <dsp:cNvPr id="0" name=""/>
        <dsp:cNvSpPr/>
      </dsp:nvSpPr>
      <dsp:spPr>
        <a:xfrm>
          <a:off x="6157127" y="978845"/>
          <a:ext cx="809363" cy="8093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339234" y="978845"/>
        <a:ext cx="445149" cy="609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841D-4109-20CB-B253-8EF7C0806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399" y="2668176"/>
            <a:ext cx="6603202" cy="368191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/>
              <a:t>Register Reference Instructions</a:t>
            </a:r>
            <a:br>
              <a:rPr lang="en-IN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Session No.: 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Course Name: Computer Organisation and Architecture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Course Code: RIUC305 T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Duration: 50 MIN</a:t>
            </a:r>
            <a:b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Date of Conduction of Class:</a:t>
            </a:r>
            <a:br>
              <a:rPr lang="en-US" sz="135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135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endParaRPr lang="en-IN" sz="3600" b="1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F329F-0D28-AAA9-6271-058B6B36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B0897-FD56-B45E-C539-435F743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</a:t>
            </a:fld>
            <a:endParaRPr lang="en-IN"/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8F66ABA-C07C-7B4E-0E32-86C3BB04A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29" y="-1"/>
            <a:ext cx="1179871" cy="11798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22C87D-66F3-E0F4-0306-4C9A87A52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9"/>
            <a:ext cx="3554850" cy="69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9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/>
          <a:p>
            <a:r>
              <a:rPr dirty="0"/>
              <a:t>Active Learning 1: Think-Pair-Share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Question: Why are register reference instructions useful?</a:t>
            </a:r>
          </a:p>
          <a:p>
            <a:r>
              <a:t>Step 1: Think individually (2 min)</a:t>
            </a:r>
          </a:p>
          <a:p>
            <a:r>
              <a:t>Step 2: Pair discussion (5 min)</a:t>
            </a:r>
          </a:p>
          <a:p>
            <a:r>
              <a:t>Step 3: Share with class (8 min)</a:t>
            </a:r>
          </a:p>
          <a:p>
            <a:r>
              <a:t>Instructor summarizes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10456-EDC1-90A9-4A09-6A5B5075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4C3D8375-E7DE-F2FE-762D-D557A2972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29" y="-1"/>
            <a:ext cx="1179871" cy="1179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BD737D-70A2-B1AB-89A9-5E740DECB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9"/>
            <a:ext cx="3554850" cy="6932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8700"/>
            <a:ext cx="8229600" cy="1143000"/>
          </a:xfrm>
        </p:spPr>
        <p:txBody>
          <a:bodyPr/>
          <a:lstStyle/>
          <a:p>
            <a:r>
              <a:rPr dirty="0"/>
              <a:t>Example Problem: CIR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AC = 1010 0110, E = 1</a:t>
            </a:r>
          </a:p>
          <a:p>
            <a:r>
              <a:t>After CIR execution → Shift right through E</a:t>
            </a:r>
          </a:p>
          <a:p>
            <a:r>
              <a:t>Result inserted back into AC MSB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6C4E3-ABB2-A23D-A6D0-8502DA92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D55CF1D8-2B3B-0BD9-52AE-BB1A9D8F4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29" y="-1"/>
            <a:ext cx="1179871" cy="1179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735300-8449-0D99-B279-436BFBE91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9"/>
            <a:ext cx="3554850" cy="693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Active Learning 2: Problem-Based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Case: Program checks if AC=0; if yes, halt; else increment AC</a:t>
            </a:r>
          </a:p>
          <a:p>
            <a:r>
              <a:t>Task: Design sequence of register reference instructions</a:t>
            </a:r>
          </a:p>
          <a:p>
            <a:r>
              <a:t>Group discussion (10 min), presentation (5 min)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81126-8CEF-314A-5D95-B5649D5F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B24D811-8BFB-0B3C-83BC-4B161CD3F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29" y="-1"/>
            <a:ext cx="1179871" cy="1179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292DAD-DA84-F207-6346-AFB90ADB4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9"/>
            <a:ext cx="3554850" cy="6932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/>
          <a:p>
            <a:r>
              <a:rPr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Definition, format, opcode field</a:t>
            </a:r>
          </a:p>
          <a:p>
            <a:r>
              <a:t>Examples (CLA, CMA, INC, CIR, HLT, etc.)</a:t>
            </a:r>
          </a:p>
          <a:p>
            <a:r>
              <a:t>Role in CPU control and execution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C6DC9-7C05-BBFC-9B28-37838055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7D8CE366-005B-5902-AC13-7271E0CE2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29" y="-1"/>
            <a:ext cx="1179871" cy="1179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1981A0-B8B7-D4C8-3841-5BF6C1CF9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9"/>
            <a:ext cx="3554850" cy="6932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Reflection Activity: One-Minute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Write one key learning from today’s lecture</a:t>
            </a:r>
          </a:p>
          <a:p>
            <a:r>
              <a:t>Write one question you still have</a:t>
            </a:r>
          </a:p>
          <a:p>
            <a:r>
              <a:t>Instructor collects responses for feedback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839F2-1EA0-BE96-A74E-B2A6A2DB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5C81C34-BA18-4C05-D48E-A8FCE8F67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29" y="-1"/>
            <a:ext cx="1179871" cy="1179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29AFD8-55CF-7035-4C86-73032DDCE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9"/>
            <a:ext cx="3554850" cy="693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Topic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dirty="0"/>
              <a:t>Input Output Instructions</a:t>
            </a:r>
            <a:endParaRPr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B252587-762D-BB45-D342-E4E94331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5A93739E-FEDE-7E32-CA0F-0B54DD8DD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29" y="-1"/>
            <a:ext cx="1179871" cy="11798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0E6324-0CBF-E778-E714-0D484517E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9"/>
            <a:ext cx="3554850" cy="693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64" y="89965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Opening</a:t>
            </a:r>
            <a:r>
              <a:rPr dirty="0"/>
              <a:t>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Activity: How many CPU registers can you name in 60 seconds?</a:t>
            </a:r>
          </a:p>
          <a:p>
            <a:r>
              <a:rPr dirty="0"/>
              <a:t>Encourage pair/group answers</a:t>
            </a:r>
          </a:p>
          <a:p>
            <a:r>
              <a:rPr dirty="0"/>
              <a:t>Purpose: Refresh CPU basics, energize class, connect to topic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F6E7D-390D-7C9A-97CB-2F61B0C2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442C1E9C-AF7D-5408-FA8E-32DF41F09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29" y="-1"/>
            <a:ext cx="1179871" cy="1179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7ACBBA-4685-2EA8-8328-9B1DE09F3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9"/>
            <a:ext cx="3554850" cy="693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EF4F-6060-143D-E2D3-D39BCB3A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27" y="1684089"/>
            <a:ext cx="7907230" cy="617144"/>
          </a:xfrm>
        </p:spPr>
        <p:txBody>
          <a:bodyPr anchor="ctr">
            <a:normAutofit fontScale="90000"/>
          </a:bodyPr>
          <a:lstStyle/>
          <a:p>
            <a:r>
              <a:rPr lang="en-IN" sz="3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end of this session students will be able to </a:t>
            </a:r>
          </a:p>
        </p:txBody>
      </p:sp>
      <p:graphicFrame>
        <p:nvGraphicFramePr>
          <p:cNvPr id="6" name="Title 1">
            <a:extLst>
              <a:ext uri="{FF2B5EF4-FFF2-40B4-BE49-F238E27FC236}">
                <a16:creationId xmlns:a16="http://schemas.microsoft.com/office/drawing/2014/main" id="{FBB5840F-85BE-5580-FDC6-C72FB2C1E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7805925"/>
              </p:ext>
            </p:extLst>
          </p:nvPr>
        </p:nvGraphicFramePr>
        <p:xfrm>
          <a:off x="529102" y="2045473"/>
          <a:ext cx="8195872" cy="2767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7A3F3-F9E0-0ED6-9640-C09E20B4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BD711-0225-BB81-E56E-97842AEF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3</a:t>
            </a:fld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751CB5E-4DB2-E147-87B9-CBD19829549D}"/>
              </a:ext>
            </a:extLst>
          </p:cNvPr>
          <p:cNvSpPr txBox="1">
            <a:spLocks/>
          </p:cNvSpPr>
          <p:nvPr/>
        </p:nvSpPr>
        <p:spPr>
          <a:xfrm>
            <a:off x="457200" y="9227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Learning Objectives</a:t>
            </a:r>
            <a:endParaRPr lang="en-US" dirty="0"/>
          </a:p>
        </p:txBody>
      </p:sp>
      <p:pic>
        <p:nvPicPr>
          <p:cNvPr id="9" name="Picture 8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224188B4-E64F-215C-C220-730EB3338E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599" y="0"/>
            <a:ext cx="1190469" cy="1190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DD5459-937B-3401-578E-D91D3CBDC2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9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64" y="967606"/>
            <a:ext cx="8229600" cy="1143000"/>
          </a:xfrm>
        </p:spPr>
        <p:txBody>
          <a:bodyPr/>
          <a:lstStyle/>
          <a:p>
            <a:r>
              <a:rPr dirty="0"/>
              <a:t>Instruction Classification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Memory Reference Instructions</a:t>
            </a:r>
          </a:p>
          <a:p>
            <a:r>
              <a:t>Input-Output Instructions</a:t>
            </a:r>
          </a:p>
          <a:p>
            <a:r>
              <a:t>Register Reference Instructions (today’s focus)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AF037-9380-F6C5-A143-075BF74F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56F28581-D271-0D8F-E370-6158596D3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29" y="-1"/>
            <a:ext cx="1179871" cy="1179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255386-170A-56AC-E3AA-A150ED60E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9"/>
            <a:ext cx="3554850" cy="693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8700"/>
            <a:ext cx="8229600" cy="1143000"/>
          </a:xfrm>
        </p:spPr>
        <p:txBody>
          <a:bodyPr/>
          <a:lstStyle/>
          <a:p>
            <a:r>
              <a:rPr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Executed when opcode = 111 (Basic Computer design)</a:t>
            </a:r>
          </a:p>
          <a:p>
            <a:r>
              <a:t>Operate directly on CPU registers without memory access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00F35-8DB8-9247-EB3D-615DA349F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ADF94C3-AED0-70FE-A719-A45A39A8F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29" y="-1"/>
            <a:ext cx="1179871" cy="1179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3FE95E-75C0-F5FF-7608-3E9C3EB8F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9"/>
            <a:ext cx="3554850" cy="693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/>
          <a:p>
            <a:r>
              <a:rPr dirty="0"/>
              <a:t>Instruction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16-bit instruction word</a:t>
            </a:r>
          </a:p>
          <a:p>
            <a:r>
              <a:t>Bits 0–11: Operation field (register reference)</a:t>
            </a:r>
          </a:p>
          <a:p>
            <a:r>
              <a:t>Bit 12: I (Indirect bit = 0 for register reference)</a:t>
            </a:r>
          </a:p>
          <a:p>
            <a:r>
              <a:t>Bits 13–15: Opcode = 111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76708-42A5-AE42-ABFB-0959CC8F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D6165DE5-6064-FCCA-EBD5-DA9671A94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29" y="-1"/>
            <a:ext cx="1179871" cy="1179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67DFDE-3EAE-6B12-3C8E-E6B738795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9"/>
            <a:ext cx="3554850" cy="693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716" y="785249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Register Reference Instructions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dirty="0"/>
          </a:p>
          <a:p>
            <a:r>
              <a:rPr dirty="0"/>
              <a:t>CLA: Clear AC</a:t>
            </a:r>
          </a:p>
          <a:p>
            <a:r>
              <a:rPr dirty="0"/>
              <a:t>CLE: Clear E</a:t>
            </a:r>
          </a:p>
          <a:p>
            <a:r>
              <a:rPr dirty="0"/>
              <a:t>CMA: Complement AC</a:t>
            </a:r>
          </a:p>
          <a:p>
            <a:r>
              <a:rPr dirty="0"/>
              <a:t>CME: Complement E</a:t>
            </a:r>
          </a:p>
          <a:p>
            <a:r>
              <a:rPr dirty="0"/>
              <a:t>CIR: Circulate right</a:t>
            </a:r>
          </a:p>
          <a:p>
            <a:r>
              <a:rPr dirty="0"/>
              <a:t>CIL: Circulate left</a:t>
            </a:r>
          </a:p>
          <a:p>
            <a:r>
              <a:rPr dirty="0"/>
              <a:t>INC: Increment AC</a:t>
            </a:r>
          </a:p>
          <a:p>
            <a:r>
              <a:rPr dirty="0"/>
              <a:t>SPA: Skip if AC positive</a:t>
            </a:r>
          </a:p>
          <a:p>
            <a:r>
              <a:rPr dirty="0"/>
              <a:t>SNA: Skip if AC negative</a:t>
            </a:r>
          </a:p>
          <a:p>
            <a:r>
              <a:rPr dirty="0"/>
              <a:t>SZA: Skip if AC zero</a:t>
            </a:r>
          </a:p>
          <a:p>
            <a:r>
              <a:rPr dirty="0"/>
              <a:t>SZE: Skip if E = 0</a:t>
            </a:r>
          </a:p>
          <a:p>
            <a:r>
              <a:rPr dirty="0"/>
              <a:t>HLT: Halt execution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D1953-89B2-6CF4-DAA1-8E4EDD8EA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2D03B91-8D5A-DF1D-5DAA-98E49164E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29" y="-1"/>
            <a:ext cx="1179871" cy="1179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7F8CFD-78A7-B72B-5967-1B11975C4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9"/>
            <a:ext cx="3554850" cy="693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8700"/>
            <a:ext cx="8229600" cy="1143000"/>
          </a:xfrm>
        </p:spPr>
        <p:txBody>
          <a:bodyPr/>
          <a:lstStyle/>
          <a:p>
            <a:r>
              <a:rPr dirty="0"/>
              <a:t>Micro-operations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CLA: AC ← 0</a:t>
            </a:r>
          </a:p>
          <a:p>
            <a:r>
              <a:t>INC: AC ← AC + 1</a:t>
            </a:r>
          </a:p>
          <a:p>
            <a:r>
              <a:t>CIR: AC,E shifted right</a:t>
            </a:r>
          </a:p>
          <a:p>
            <a:r>
              <a:t>CIL: AC,E shifted left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D9584-5863-DC3A-D53E-CC098EE9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F84CB547-5BA6-FCBE-9AC0-0148CB7B5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29" y="-1"/>
            <a:ext cx="1179871" cy="1179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A8DA9E-F258-2D62-B18A-54F78C30B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9"/>
            <a:ext cx="3554850" cy="693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4746"/>
            <a:ext cx="8229600" cy="1143000"/>
          </a:xfrm>
        </p:spPr>
        <p:txBody>
          <a:bodyPr/>
          <a:lstStyle/>
          <a:p>
            <a:r>
              <a:rPr dirty="0"/>
              <a:t>Importance in CPU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Provides internal operations for CPU data manipulation</a:t>
            </a:r>
          </a:p>
          <a:p>
            <a:r>
              <a:t>Used for testing, conditional control, and execution flow</a:t>
            </a:r>
          </a:p>
          <a:p>
            <a:r>
              <a:t>Simplifies instruction set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4A3BD-DD5A-F4E4-9B13-47C70D46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A10D512-2BDD-48BC-0A3A-E9A79EEDA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29" y="-1"/>
            <a:ext cx="1179871" cy="1179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751FFF-FC51-C7B3-D95B-955B7A3C8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9"/>
            <a:ext cx="3554850" cy="693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504</Words>
  <Application>Microsoft Office PowerPoint</Application>
  <PresentationFormat>On-screen Show (4:3)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Georgia</vt:lpstr>
      <vt:lpstr>Office Theme</vt:lpstr>
      <vt:lpstr>Register Reference Instructions    Session No.:  Course Name: Computer Organisation and Architecture Course Code: RIUC305 T Duration: 50 MIN Date of Conduction of Class:  </vt:lpstr>
      <vt:lpstr>Opening Activity</vt:lpstr>
      <vt:lpstr>At the end of this session students will be able to </vt:lpstr>
      <vt:lpstr>Instruction Classification Recap</vt:lpstr>
      <vt:lpstr>Definition</vt:lpstr>
      <vt:lpstr>Instruction Format</vt:lpstr>
      <vt:lpstr>Register Reference Instructions Examples</vt:lpstr>
      <vt:lpstr>Micro-operations Explanation</vt:lpstr>
      <vt:lpstr>Importance in CPU Design</vt:lpstr>
      <vt:lpstr>Active Learning 1: Think-Pair-Share</vt:lpstr>
      <vt:lpstr>Example Problem: CIR Instruction</vt:lpstr>
      <vt:lpstr>Active Learning 2: Problem-Based Learning</vt:lpstr>
      <vt:lpstr>Summary</vt:lpstr>
      <vt:lpstr>Reflection Activity: One-Minute Paper</vt:lpstr>
      <vt:lpstr>Next Topic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gurmeetsingh</cp:lastModifiedBy>
  <cp:revision>4</cp:revision>
  <dcterms:created xsi:type="dcterms:W3CDTF">2013-01-27T09:14:16Z</dcterms:created>
  <dcterms:modified xsi:type="dcterms:W3CDTF">2025-08-18T07:25:29Z</dcterms:modified>
  <cp:category/>
</cp:coreProperties>
</file>