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895E35E0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2" r:id="rId3"/>
    <p:sldId id="290" r:id="rId4"/>
    <p:sldId id="257" r:id="rId5"/>
    <p:sldId id="259" r:id="rId6"/>
    <p:sldId id="285" r:id="rId7"/>
    <p:sldId id="260" r:id="rId8"/>
    <p:sldId id="293" r:id="rId9"/>
    <p:sldId id="292" r:id="rId10"/>
    <p:sldId id="291" r:id="rId11"/>
    <p:sldId id="296" r:id="rId12"/>
    <p:sldId id="261" r:id="rId13"/>
    <p:sldId id="262" r:id="rId14"/>
    <p:sldId id="284" r:id="rId15"/>
    <p:sldId id="289" r:id="rId16"/>
    <p:sldId id="295" r:id="rId17"/>
    <p:sldId id="281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A50CE14-2800-CD78-6F6B-8C81C5931336}" name="Manish Verma" initials="MV" userId="6a873786cd2e41c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01_895E35E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8846B3-7933-43F4-9DE1-43504E768A83}" authorId="{AA50CE14-2800-CD78-6F6B-8C81C5931336}" created="2025-08-16T09:29:49.053">
    <pc:sldMkLst xmlns:pc="http://schemas.microsoft.com/office/powerpoint/2013/main/command">
      <pc:docMk/>
      <pc:sldMk cId="2304652768" sldId="257"/>
    </pc:sldMkLst>
    <p188:txBody>
      <a:bodyPr/>
      <a:lstStyle/>
      <a:p>
        <a:r>
          <a:rPr lang="en-IN"/>
          <a:t>highlight that lack of proper testing often causes failure.</a:t>
        </a:r>
      </a:p>
    </p188:txBody>
  </p188:cm>
  <p188:cm id="{57E6BF7C-F109-45A3-8F92-61C166816E08}" authorId="{AA50CE14-2800-CD78-6F6B-8C81C5931336}" created="2025-08-16T09:30:33.13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04652768" sldId="257"/>
      <ac:spMk id="2" creationId="{7ADC40F3-E1DD-E82F-3F29-9401CD52B8A1}"/>
    </ac:deMkLst>
    <p188:txBody>
      <a:bodyPr/>
      <a:lstStyle/>
      <a:p>
        <a:r>
          <a:rPr lang="en-IN"/>
          <a:t>Introduce session focus:
Testing in Design Thinking
Sample Example of testing
Test Group Marketing</a:t>
        </a:r>
      </a:p>
    </p188:txBody>
  </p188:cm>
  <p188:cm id="{FE5EEE7D-4F07-45D9-9EFF-C0C7EFE40BEA}" authorId="{AA50CE14-2800-CD78-6F6B-8C81C5931336}" created="2025-08-16T09:32:47.672">
    <pc:sldMkLst xmlns:pc="http://schemas.microsoft.com/office/powerpoint/2013/main/command">
      <pc:docMk/>
      <pc:sldMk cId="2304652768" sldId="257"/>
    </pc:sldMkLst>
    <p188:txBody>
      <a:bodyPr/>
      <a:lstStyle/>
      <a:p>
        <a:r>
          <a:rPr lang="en-IN"/>
          <a:t>Transition: “Let’s explore how testing ensures products really solve user needs.”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dirty="0"/>
            <a:t>Learning Outcome 1: Explain the concept of memory hierarchy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/>
      <dgm:spPr/>
      <dgm:t>
        <a:bodyPr/>
        <a:lstStyle/>
        <a:p>
          <a:r>
            <a:rPr lang="en-IN" dirty="0"/>
            <a:t>Learning Outcome 2: Identify Different level of memory hierarchy</a:t>
          </a:r>
          <a:endParaRPr lang="en-US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7C90E5D-C08D-4C7A-BC09-978891E6C996}" type="presOf" srcId="{0715BA3E-6351-4C71-A2A0-855403651045}" destId="{C65C44E2-047F-4F51-A8DC-FF51C925FC7F}" srcOrd="0" destOrd="0" presId="urn:microsoft.com/office/officeart/2005/8/layout/vProcess5"/>
    <dgm:cxn modelId="{F8377941-5A76-4607-BD83-62C7797B0244}" type="presOf" srcId="{DFBD6BAB-0140-48B9-9073-E08FDCB01885}" destId="{A4FE43DF-38F9-4E9D-BFAC-B056439DD239}" srcOrd="1" destOrd="0" presId="urn:microsoft.com/office/officeart/2005/8/layout/vProcess5"/>
    <dgm:cxn modelId="{D8FD6265-6EFF-41EA-A3FD-157498354C48}" type="presOf" srcId="{A3B4F848-7886-4B10-8E34-39E0B844A474}" destId="{66D5292E-E31B-47C3-B7F6-6E92D8DBC596}" srcOrd="0" destOrd="0" presId="urn:microsoft.com/office/officeart/2005/8/layout/vProcess5"/>
    <dgm:cxn modelId="{77311569-CDC2-49AC-95DB-7463C529128E}" type="presOf" srcId="{A3B4F848-7886-4B10-8E34-39E0B844A474}" destId="{D6550B05-CA9B-414C-B02C-0996B53629B5}" srcOrd="1" destOrd="0" presId="urn:microsoft.com/office/officeart/2005/8/layout/vProcess5"/>
    <dgm:cxn modelId="{7987A051-5FB1-40A3-A3C7-DD53D6028BFC}" type="presOf" srcId="{DFBD6BAB-0140-48B9-9073-E08FDCB01885}" destId="{50B3B115-9ED4-4424-B000-6C66B8D607D6}" srcOrd="0" destOrd="0" presId="urn:microsoft.com/office/officeart/2005/8/layout/vProcess5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91FFE510-5AEF-4699-93BA-62BCE0929612}" type="presParOf" srcId="{E218E0F1-97EC-4D60-8F4A-A6E21D910199}" destId="{50B3B115-9ED4-4424-B000-6C66B8D607D6}" srcOrd="1" destOrd="0" presId="urn:microsoft.com/office/officeart/2005/8/layout/vProcess5"/>
    <dgm:cxn modelId="{A6323143-C21B-48C4-A26E-C1BE1D3FDFA3}" type="presParOf" srcId="{E218E0F1-97EC-4D60-8F4A-A6E21D910199}" destId="{66D5292E-E31B-47C3-B7F6-6E92D8DBC596}" srcOrd="2" destOrd="0" presId="urn:microsoft.com/office/officeart/2005/8/layout/vProcess5"/>
    <dgm:cxn modelId="{A7712366-DE27-4D2D-9EA4-E72C08291FDF}" type="presParOf" srcId="{E218E0F1-97EC-4D60-8F4A-A6E21D910199}" destId="{C65C44E2-047F-4F51-A8DC-FF51C925FC7F}" srcOrd="3" destOrd="0" presId="urn:microsoft.com/office/officeart/2005/8/layout/vProcess5"/>
    <dgm:cxn modelId="{D9234DA3-5745-412D-96F2-93EDC8C718C2}" type="presParOf" srcId="{E218E0F1-97EC-4D60-8F4A-A6E21D910199}" destId="{A4FE43DF-38F9-4E9D-BFAC-B056439DD239}" srcOrd="4" destOrd="0" presId="urn:microsoft.com/office/officeart/2005/8/layout/vProcess5"/>
    <dgm:cxn modelId="{9F1A614F-0DA6-43D7-AACB-1E517E8A8B09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dirty="0"/>
            <a:t>Outcome 1: Understand the concept of memory hierarchy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/>
      <dgm:spPr/>
      <dgm:t>
        <a:bodyPr/>
        <a:lstStyle/>
        <a:p>
          <a:r>
            <a:rPr lang="en-IN" dirty="0"/>
            <a:t>Outcome 2: Grasp the knowledge about Different level of memory hierarchy</a:t>
          </a:r>
          <a:endParaRPr lang="en-US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7C90E5D-C08D-4C7A-BC09-978891E6C996}" type="presOf" srcId="{0715BA3E-6351-4C71-A2A0-855403651045}" destId="{C65C44E2-047F-4F51-A8DC-FF51C925FC7F}" srcOrd="0" destOrd="0" presId="urn:microsoft.com/office/officeart/2005/8/layout/vProcess5"/>
    <dgm:cxn modelId="{F8377941-5A76-4607-BD83-62C7797B0244}" type="presOf" srcId="{DFBD6BAB-0140-48B9-9073-E08FDCB01885}" destId="{A4FE43DF-38F9-4E9D-BFAC-B056439DD239}" srcOrd="1" destOrd="0" presId="urn:microsoft.com/office/officeart/2005/8/layout/vProcess5"/>
    <dgm:cxn modelId="{D8FD6265-6EFF-41EA-A3FD-157498354C48}" type="presOf" srcId="{A3B4F848-7886-4B10-8E34-39E0B844A474}" destId="{66D5292E-E31B-47C3-B7F6-6E92D8DBC596}" srcOrd="0" destOrd="0" presId="urn:microsoft.com/office/officeart/2005/8/layout/vProcess5"/>
    <dgm:cxn modelId="{77311569-CDC2-49AC-95DB-7463C529128E}" type="presOf" srcId="{A3B4F848-7886-4B10-8E34-39E0B844A474}" destId="{D6550B05-CA9B-414C-B02C-0996B53629B5}" srcOrd="1" destOrd="0" presId="urn:microsoft.com/office/officeart/2005/8/layout/vProcess5"/>
    <dgm:cxn modelId="{7987A051-5FB1-40A3-A3C7-DD53D6028BFC}" type="presOf" srcId="{DFBD6BAB-0140-48B9-9073-E08FDCB01885}" destId="{50B3B115-9ED4-4424-B000-6C66B8D607D6}" srcOrd="0" destOrd="0" presId="urn:microsoft.com/office/officeart/2005/8/layout/vProcess5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91FFE510-5AEF-4699-93BA-62BCE0929612}" type="presParOf" srcId="{E218E0F1-97EC-4D60-8F4A-A6E21D910199}" destId="{50B3B115-9ED4-4424-B000-6C66B8D607D6}" srcOrd="1" destOrd="0" presId="urn:microsoft.com/office/officeart/2005/8/layout/vProcess5"/>
    <dgm:cxn modelId="{A6323143-C21B-48C4-A26E-C1BE1D3FDFA3}" type="presParOf" srcId="{E218E0F1-97EC-4D60-8F4A-A6E21D910199}" destId="{66D5292E-E31B-47C3-B7F6-6E92D8DBC596}" srcOrd="2" destOrd="0" presId="urn:microsoft.com/office/officeart/2005/8/layout/vProcess5"/>
    <dgm:cxn modelId="{A7712366-DE27-4D2D-9EA4-E72C08291FDF}" type="presParOf" srcId="{E218E0F1-97EC-4D60-8F4A-A6E21D910199}" destId="{C65C44E2-047F-4F51-A8DC-FF51C925FC7F}" srcOrd="3" destOrd="0" presId="urn:microsoft.com/office/officeart/2005/8/layout/vProcess5"/>
    <dgm:cxn modelId="{D9234DA3-5745-412D-96F2-93EDC8C718C2}" type="presParOf" srcId="{E218E0F1-97EC-4D60-8F4A-A6E21D910199}" destId="{A4FE43DF-38F9-4E9D-BFAC-B056439DD239}" srcOrd="4" destOrd="0" presId="urn:microsoft.com/office/officeart/2005/8/layout/vProcess5"/>
    <dgm:cxn modelId="{9F1A614F-0DA6-43D7-AACB-1E517E8A8B09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Learning Outcome 1: Explain the concept of memory hierarchy</a:t>
          </a:r>
          <a:endParaRPr lang="en-US" sz="3200" kern="1200" dirty="0"/>
        </a:p>
      </dsp:txBody>
      <dsp:txXfrm>
        <a:off x="48627" y="48627"/>
        <a:ext cx="7572674" cy="1562978"/>
      </dsp:txXfrm>
    </dsp:sp>
    <dsp:sp modelId="{66D5292E-E31B-47C3-B7F6-6E92D8DBC596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/>
            <a:t>Learning Outcome 2: Identify Different level of memory hierarchy</a:t>
          </a:r>
          <a:endParaRPr lang="en-US" sz="3200" kern="1200" dirty="0"/>
        </a:p>
      </dsp:txBody>
      <dsp:txXfrm>
        <a:off x="1687801" y="2077799"/>
        <a:ext cx="6473075" cy="1562978"/>
      </dsp:txXfrm>
    </dsp:sp>
    <dsp:sp modelId="{C65C44E2-047F-4F51-A8DC-FF51C925FC7F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Outcome 1: Understand the concept of memory hierarchy</a:t>
          </a:r>
          <a:endParaRPr lang="en-US" sz="3100" kern="1200" dirty="0"/>
        </a:p>
      </dsp:txBody>
      <dsp:txXfrm>
        <a:off x="48627" y="48627"/>
        <a:ext cx="7572674" cy="1562978"/>
      </dsp:txXfrm>
    </dsp:sp>
    <dsp:sp modelId="{66D5292E-E31B-47C3-B7F6-6E92D8DBC596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Outcome 2: Grasp the knowledge about Different level of memory hierarchy</a:t>
          </a:r>
          <a:endParaRPr lang="en-US" sz="3100" kern="1200" dirty="0"/>
        </a:p>
      </dsp:txBody>
      <dsp:txXfrm>
        <a:off x="1687801" y="2077799"/>
        <a:ext cx="6473075" cy="1562978"/>
      </dsp:txXfrm>
    </dsp:sp>
    <dsp:sp modelId="{C65C44E2-047F-4F51-A8DC-FF51C925FC7F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lms.galgotiasuniversity.org/mod/wooclap/view.php?id=143048&amp;redirect=1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ulms.galgotiasuniversity.org/mod/wooclap/view.php?id=143015&amp;redirect=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1_895E35E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443789"/>
            <a:ext cx="10875819" cy="4587798"/>
          </a:xfrm>
        </p:spPr>
        <p:txBody>
          <a:bodyPr anchor="b">
            <a:normAutofit/>
          </a:bodyPr>
          <a:lstStyle/>
          <a:p>
            <a:pPr algn="l"/>
            <a:r>
              <a:rPr lang="en-IN" sz="5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Hierarchy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27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</a:t>
            </a:r>
            <a:r>
              <a:rPr lang="en-IN" sz="1800" dirty="0">
                <a:latin typeface="Georgia" panose="02040502050405020303" pitchFamily="18" charset="0"/>
                <a:cs typeface="Arial" panose="020B0604020202020204" pitchFamily="34" charset="0"/>
              </a:rPr>
              <a:t>Computer Organisation and Architecture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</a:t>
            </a:r>
            <a:r>
              <a:rPr lang="en-IN" sz="1800" dirty="0">
                <a:latin typeface="Georgia" panose="02040502050405020303" pitchFamily="18" charset="0"/>
                <a:cs typeface="Arial" panose="020B0604020202020204" pitchFamily="34" charset="0"/>
              </a:rPr>
              <a:t>R1UC305T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 </a:t>
            </a:r>
            <a:r>
              <a:rPr lang="en-IN" sz="1800" dirty="0">
                <a:latin typeface="Georgia" panose="02040502050405020303" pitchFamily="18" charset="0"/>
                <a:cs typeface="Arial" panose="020B0604020202020204" pitchFamily="34" charset="0"/>
              </a:rPr>
              <a:t>Dr. Manish Verma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</a:t>
            </a:r>
            <a:r>
              <a:rPr 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50 min.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 </a:t>
            </a:r>
            <a:r>
              <a:rPr lang="en-US" sz="1800" dirty="0">
                <a:latin typeface="Georgia" panose="02040502050405020303" pitchFamily="18" charset="0"/>
                <a:cs typeface="Arial" panose="020B0604020202020204" pitchFamily="34" charset="0"/>
              </a:rPr>
              <a:t>as per Session Plan</a:t>
            </a: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8FFAE-84DA-239E-A4E8-C2C6A3B59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AF2F4-C6CA-5E3F-5BAA-7375F37C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 full form and 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BA24F-E067-D8FD-76C6-5CB2E7F2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1E572B9-1461-CBB7-2DCE-93386F877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446967-CE12-CB23-8E28-CC5CAE9FC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244FC2-C452-8BDC-0DF7-700535DA6746}"/>
              </a:ext>
            </a:extLst>
          </p:cNvPr>
          <p:cNvSpPr txBox="1"/>
          <p:nvPr/>
        </p:nvSpPr>
        <p:spPr>
          <a:xfrm>
            <a:off x="580644" y="1501616"/>
            <a:ext cx="60990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→ CPU’s working memory (volatile)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speed, moderate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programs/data currently in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Laptop/PC RAM</a:t>
            </a:r>
          </a:p>
        </p:txBody>
      </p:sp>
    </p:spTree>
    <p:extLst>
      <p:ext uri="{BB962C8B-B14F-4D97-AF65-F5344CB8AC3E}">
        <p14:creationId xmlns:p14="http://schemas.microsoft.com/office/powerpoint/2010/main" val="293679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6CA618-20BA-D0C7-5AC5-786C8C309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29EE3-0EAE-96DE-29C4-A9150F749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 full form and 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7A227-4399-5204-7E0D-CACEDAF76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5042DE9-D6C6-A103-0FEB-E968C15D8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FE0BF7-28FD-DB0B-ADAB-52E68F1C0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72043-81EC-E022-ACDF-EED7501476A9}"/>
              </a:ext>
            </a:extLst>
          </p:cNvPr>
          <p:cNvSpPr txBox="1"/>
          <p:nvPr/>
        </p:nvSpPr>
        <p:spPr>
          <a:xfrm>
            <a:off x="851042" y="1951672"/>
            <a:ext cx="60990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Hard Disk, SSD, Magnetic Tapes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capacity, low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access compared to Cache/RAM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permanent storage &amp; backups</a:t>
            </a:r>
          </a:p>
        </p:txBody>
      </p:sp>
    </p:spTree>
    <p:extLst>
      <p:ext uri="{BB962C8B-B14F-4D97-AF65-F5344CB8AC3E}">
        <p14:creationId xmlns:p14="http://schemas.microsoft.com/office/powerpoint/2010/main" val="1564820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BBC7-A388-146A-2A39-AFB2E86E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919" y="1207756"/>
            <a:ext cx="8903368" cy="740239"/>
          </a:xfrm>
        </p:spPr>
        <p:txBody>
          <a:bodyPr anchor="ctr">
            <a:normAutofit fontScale="90000"/>
          </a:bodyPr>
          <a:lstStyle/>
          <a:p>
            <a:r>
              <a:rPr lang="en-IN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Activity 2: </a:t>
            </a:r>
            <a:r>
              <a:rPr lang="en-IN" sz="4000" dirty="0">
                <a:solidFill>
                  <a:schemeClr val="accent2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THINK-PAIR SHARE</a:t>
            </a:r>
            <a:endParaRPr lang="en-IN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586958-1DB9-1CC5-53F8-FFDE8D57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BC34C4-937D-0155-8F30-D6ACD001C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4174061-BF99-492B-2C4A-23874DE9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4D92CE-8282-0BEE-C5B9-AD12742F2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F13DAD-1728-AC03-9263-685A631770AF}"/>
              </a:ext>
            </a:extLst>
          </p:cNvPr>
          <p:cNvSpPr txBox="1"/>
          <p:nvPr/>
        </p:nvSpPr>
        <p:spPr>
          <a:xfrm>
            <a:off x="2002749" y="2782669"/>
            <a:ext cx="7191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Question:</a:t>
            </a:r>
            <a:r>
              <a:rPr lang="en-US" dirty="0"/>
              <a:t> Why don’t we design computers using only Cache memory?</a:t>
            </a:r>
          </a:p>
          <a:p>
            <a:r>
              <a:rPr lang="en-US" dirty="0"/>
              <a:t>Think → Pair with partner → Share answer </a:t>
            </a:r>
          </a:p>
        </p:txBody>
      </p:sp>
    </p:spTree>
    <p:extLst>
      <p:ext uri="{BB962C8B-B14F-4D97-AF65-F5344CB8AC3E}">
        <p14:creationId xmlns:p14="http://schemas.microsoft.com/office/powerpoint/2010/main" val="3459659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3D3-5416-2940-1D05-671B50B1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667" y="1357287"/>
            <a:ext cx="2520857" cy="7402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BBCF98-7194-A5B3-66D3-440169D0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36879-2E50-808F-68A7-FB01CEB9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pic>
        <p:nvPicPr>
          <p:cNvPr id="16" name="Picture 1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20737F5-4AA9-BC02-8957-C9DB2C2DF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28D91-705A-E725-0E92-0E349443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14F6-7B57-DCCF-E6C1-F00D5A0C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546" y="1167159"/>
            <a:ext cx="2195434" cy="629586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1CCA-1BE5-F500-6FE3-9286107B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DC841-660F-050E-F1D5-7EDF89E4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48F32E8-1C2C-DDC5-5A63-CE0734EE2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0A3D7-8C56-079A-BFFF-58D27E7ED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12865B-5E8A-CBC1-EF65-FBB2557DCD25}"/>
              </a:ext>
            </a:extLst>
          </p:cNvPr>
          <p:cNvSpPr txBox="1"/>
          <p:nvPr/>
        </p:nvSpPr>
        <p:spPr>
          <a:xfrm>
            <a:off x="852855" y="2739050"/>
            <a:ext cx="860877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hierarchy balances </a:t>
            </a: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speed, cost, and capacity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Cache: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fastest but small &amp; expensive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Memory: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size &amp; speed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Auxiliary: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large, slow, cheap</a:t>
            </a:r>
          </a:p>
        </p:txBody>
      </p:sp>
    </p:spTree>
    <p:extLst>
      <p:ext uri="{BB962C8B-B14F-4D97-AF65-F5344CB8AC3E}">
        <p14:creationId xmlns:p14="http://schemas.microsoft.com/office/powerpoint/2010/main" val="1311328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85" y="972469"/>
            <a:ext cx="10156751" cy="1235455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Ensure attainment of LOs in alignment to the learning activities:</a:t>
            </a:r>
            <a:r>
              <a:rPr lang="en-IN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 (1-2)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536A4-797C-628B-1B91-D2B0AFAF7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8336F-1062-6386-8BEE-9A71FD36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15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123290"/>
              </p:ext>
            </p:extLst>
          </p:nvPr>
        </p:nvGraphicFramePr>
        <p:xfrm>
          <a:off x="632085" y="2325954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E29D7986-4818-A798-4420-A7D3A24FA0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8D1CBC-4D12-D9B9-CD23-7747F5D3D7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97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C0C84-43BD-0EAB-DBF0-CA090A652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8276-C94E-3CBF-F562-CD2316C3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277" y="1092319"/>
            <a:ext cx="6418348" cy="1019397"/>
          </a:xfrm>
        </p:spPr>
        <p:txBody>
          <a:bodyPr>
            <a:noAutofit/>
          </a:bodyPr>
          <a:lstStyle/>
          <a:p>
            <a:pPr algn="just"/>
            <a:r>
              <a:rPr lang="en-US" sz="5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Post-session activities</a:t>
            </a:r>
            <a:endParaRPr lang="en-I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4B13-094B-1442-90AB-4EF3AE318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B05BD-4E7C-501F-4863-73159A8F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94C08C6-5E75-630F-D6CE-C4FCDDA71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0A0060-E23B-3700-1797-06EA4C72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54362E-2EBC-1A8C-70F0-90EFDF611163}"/>
              </a:ext>
            </a:extLst>
          </p:cNvPr>
          <p:cNvSpPr txBox="1"/>
          <p:nvPr/>
        </p:nvSpPr>
        <p:spPr>
          <a:xfrm>
            <a:off x="5251383" y="2905780"/>
            <a:ext cx="1689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Wooclap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01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14" y="1253902"/>
            <a:ext cx="9644252" cy="942256"/>
          </a:xfrm>
        </p:spPr>
        <p:txBody>
          <a:bodyPr>
            <a:noAutofit/>
          </a:bodyPr>
          <a:lstStyle/>
          <a:p>
            <a:pPr algn="ctr"/>
            <a:r>
              <a:rPr lang="en-IN" sz="5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the next lesson</a:t>
            </a:r>
            <a:endParaRPr lang="en-IN"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17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34257-EC96-D536-3BBD-72E7CFA6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FB1707-44FC-C46B-3DA0-0A64BA059067}"/>
              </a:ext>
            </a:extLst>
          </p:cNvPr>
          <p:cNvSpPr txBox="1"/>
          <p:nvPr/>
        </p:nvSpPr>
        <p:spPr>
          <a:xfrm>
            <a:off x="4756142" y="3167390"/>
            <a:ext cx="23605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  <a:r>
              <a:rPr lang="en-I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224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915" y="961842"/>
            <a:ext cx="7980526" cy="740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18</a:t>
            </a:fld>
            <a:endParaRPr lang="en-IN"/>
          </a:p>
        </p:txBody>
      </p:sp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EC009-53D1-7FA7-726D-C388E2AC08AD}"/>
              </a:ext>
            </a:extLst>
          </p:cNvPr>
          <p:cNvSpPr txBox="1"/>
          <p:nvPr/>
        </p:nvSpPr>
        <p:spPr>
          <a:xfrm>
            <a:off x="221381" y="2812242"/>
            <a:ext cx="11411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one new thing you learned about memory hierarchy today?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14F6-7B57-DCCF-E6C1-F00D5A0C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32" y="1051486"/>
            <a:ext cx="10515600" cy="43254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of session no. 27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D013E-C79F-88E6-C380-BA222F110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D962DF-79DF-4A24-BCE1-954992FF716B}"/>
              </a:ext>
            </a:extLst>
          </p:cNvPr>
          <p:cNvSpPr txBox="1"/>
          <p:nvPr/>
        </p:nvSpPr>
        <p:spPr>
          <a:xfrm>
            <a:off x="415784" y="3105936"/>
            <a:ext cx="48942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Division Algorithms </a:t>
            </a:r>
          </a:p>
          <a:p>
            <a:r>
              <a:rPr lang="en-IN" sz="2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800" b="0" i="0" u="none" strike="noStrike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Restoring and Non-Restoring</a:t>
            </a:r>
            <a:r>
              <a:rPr lang="en-IN" sz="2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F3EB44-CA4C-8434-C697-0D22502712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18"/>
          <a:stretch>
            <a:fillRect/>
          </a:stretch>
        </p:blipFill>
        <p:spPr>
          <a:xfrm>
            <a:off x="6881989" y="1124108"/>
            <a:ext cx="4055431" cy="515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277" y="1092319"/>
            <a:ext cx="6418348" cy="1019397"/>
          </a:xfrm>
        </p:spPr>
        <p:txBody>
          <a:bodyPr>
            <a:noAutofit/>
          </a:bodyPr>
          <a:lstStyle/>
          <a:p>
            <a:pPr algn="just"/>
            <a:r>
              <a:rPr lang="en-US" sz="5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Pre-session activities</a:t>
            </a:r>
            <a:endParaRPr lang="en-IN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523D9-5DDB-3527-A0E3-5779C8EBF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C8E43F-D454-918F-8302-078CF6B40483}"/>
              </a:ext>
            </a:extLst>
          </p:cNvPr>
          <p:cNvSpPr txBox="1"/>
          <p:nvPr/>
        </p:nvSpPr>
        <p:spPr>
          <a:xfrm>
            <a:off x="5070107" y="3237114"/>
            <a:ext cx="2947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Wooclap</a:t>
            </a:r>
            <a:endParaRPr lang="en-I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1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0F3-E1DD-E82F-3F29-9401CD52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17" y="2339543"/>
            <a:ext cx="11235965" cy="21789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👉 </a:t>
            </a:r>
            <a:r>
              <a:rPr lang="en-US" sz="48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you browse the internet on your phone, why do some pages open instantly while others take time?”</a:t>
            </a:r>
            <a:endParaRPr lang="en-US" sz="4800" dirty="0">
              <a:solidFill>
                <a:schemeClr val="accent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69DC-8D11-0F83-CECC-16C8D86A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21A7-5B1D-94E2-DB07-9FE4C43A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9ECFAAD-17D4-0306-3A15-FB8674D17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3B7E2-CC5E-CDA8-4EF8-BDA29B524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60A08A-FC44-FD6B-72FE-08E1616D21C9}"/>
              </a:ext>
            </a:extLst>
          </p:cNvPr>
          <p:cNvSpPr txBox="1"/>
          <p:nvPr/>
        </p:nvSpPr>
        <p:spPr>
          <a:xfrm>
            <a:off x="4198182" y="1040495"/>
            <a:ext cx="3795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Opening Question</a:t>
            </a:r>
          </a:p>
        </p:txBody>
      </p:sp>
    </p:spTree>
    <p:extLst>
      <p:ext uri="{BB962C8B-B14F-4D97-AF65-F5344CB8AC3E}">
        <p14:creationId xmlns:p14="http://schemas.microsoft.com/office/powerpoint/2010/main" val="23046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 fontScale="90000"/>
          </a:bodyPr>
          <a:lstStyle/>
          <a:p>
            <a:r>
              <a:rPr lang="en-IN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session students will be able to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3274882"/>
              </p:ext>
            </p:extLst>
          </p:nvPr>
        </p:nvGraphicFramePr>
        <p:xfrm>
          <a:off x="632085" y="1422303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0566" y="1051486"/>
            <a:ext cx="4565717" cy="740238"/>
          </a:xfrm>
        </p:spPr>
        <p:txBody>
          <a:bodyPr anchor="ctr">
            <a:noAutofit/>
          </a:bodyPr>
          <a:lstStyle/>
          <a:p>
            <a:r>
              <a:rPr lang="en-IN" sz="4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Outline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2CE9E4-35CC-83FA-12DB-B59033D54581}"/>
              </a:ext>
            </a:extLst>
          </p:cNvPr>
          <p:cNvSpPr txBox="1"/>
          <p:nvPr/>
        </p:nvSpPr>
        <p:spPr>
          <a:xfrm>
            <a:off x="1246400" y="2585536"/>
            <a:ext cx="456571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Activity-1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Memory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Auxiliary Memory</a:t>
            </a:r>
          </a:p>
        </p:txBody>
      </p:sp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C0B8-55BF-7607-C08F-4F93C85C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 full form and 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C62E8-F0EB-0BD9-2B59-1AA3588B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9206739-0C22-A2A6-8C67-30EFF62D5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C1D46A-BF2A-20B3-FD02-68B4F4BF6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6A161C6C-72B2-7347-2297-2A6F36287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69" y="2003199"/>
            <a:ext cx="1082473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single memory unit is not enough for computers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 is faster than memory → mismatch reduces performance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→ Memory Hierarchy (multiple levels of memory)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 ↔ Cache ↔ Main Memory ↔ Disk ↔ Tape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1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BA6FC-F2A9-4BB7-D050-D613CB0BC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1A9A-C4EF-C8D3-8868-16422970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045" y="1152824"/>
            <a:ext cx="8903368" cy="740239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Activity 1: </a:t>
            </a:r>
            <a:r>
              <a:rPr lang="en-IN" sz="3600" dirty="0">
                <a:solidFill>
                  <a:schemeClr val="accent2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paper-pen/</a:t>
            </a:r>
            <a:r>
              <a:rPr lang="en-IN" sz="3600" dirty="0" err="1">
                <a:solidFill>
                  <a:schemeClr val="accent2"/>
                </a:solidFill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WooClap</a:t>
            </a:r>
            <a:endParaRPr lang="en-IN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319E07-EBB0-4ED2-89D6-A6145611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9E53E-ECF6-5CCA-F4C0-5DB67C25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969443A-8987-DEBB-4BC9-7610B34CA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A4213C-0048-B964-48F4-C67DE3393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CF7605-79DE-A5F8-D65F-BE4385B3C268}"/>
              </a:ext>
            </a:extLst>
          </p:cNvPr>
          <p:cNvSpPr txBox="1"/>
          <p:nvPr/>
        </p:nvSpPr>
        <p:spPr>
          <a:xfrm>
            <a:off x="1617045" y="2334917"/>
            <a:ext cx="60990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Arrange the following in order of: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(a) Speed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(b) Capacity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(c) Cost per bit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Memory Types:</a:t>
            </a:r>
            <a:r>
              <a:rPr lang="en-US" dirty="0"/>
              <a:t> Cache, Main Memory, Magnetic Disk, Tape</a:t>
            </a:r>
          </a:p>
        </p:txBody>
      </p:sp>
    </p:spTree>
    <p:extLst>
      <p:ext uri="{BB962C8B-B14F-4D97-AF65-F5344CB8AC3E}">
        <p14:creationId xmlns:p14="http://schemas.microsoft.com/office/powerpoint/2010/main" val="376426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7E157-4B6F-F86E-8B6B-E46F1F7AD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6ED79-561F-B3FC-7382-DA209CD1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GSCALE full form and date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B94DD-5013-1A13-5484-8A1F1370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3081BCE-3BEF-06E9-75C1-3366F0E79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9174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C48C1B-2822-B375-DF1A-530A276175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8BA540-FBD1-58E0-A86F-79E6A22AF609}"/>
              </a:ext>
            </a:extLst>
          </p:cNvPr>
          <p:cNvSpPr txBox="1"/>
          <p:nvPr/>
        </p:nvSpPr>
        <p:spPr>
          <a:xfrm>
            <a:off x="989076" y="2090172"/>
            <a:ext cx="609904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Small, very fast memory close to CPU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frequently used instructions/data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time: ~100 ns vs RAM 700 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L1, L2, L3 cache in modern processors</a:t>
            </a:r>
          </a:p>
        </p:txBody>
      </p:sp>
    </p:spTree>
    <p:extLst>
      <p:ext uri="{BB962C8B-B14F-4D97-AF65-F5344CB8AC3E}">
        <p14:creationId xmlns:p14="http://schemas.microsoft.com/office/powerpoint/2010/main" val="668464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2793</TotalTime>
  <Words>491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Georgia</vt:lpstr>
      <vt:lpstr>Times New Roman</vt:lpstr>
      <vt:lpstr>Wingdings</vt:lpstr>
      <vt:lpstr>Office Theme</vt:lpstr>
      <vt:lpstr>Memory Hierarchy   Session No.: 27 Course Name: Computer Organisation and Architecture Course Code: R1UC305T Instructor Name: Dr. Manish Verma Duration: 50 min. Date of Conduction of Class: as per Session Plan</vt:lpstr>
      <vt:lpstr>key concepts of session no. 27 </vt:lpstr>
      <vt:lpstr>Pre-session activities</vt:lpstr>
      <vt:lpstr>👉 “When you browse the internet on your phone, why do some pages open instantly while others take time?”</vt:lpstr>
      <vt:lpstr>At the end of this session students will be able to </vt:lpstr>
      <vt:lpstr>Session Outline</vt:lpstr>
      <vt:lpstr>PowerPoint Presentation</vt:lpstr>
      <vt:lpstr>Learning Activity 1: paper-pen/WooClap</vt:lpstr>
      <vt:lpstr>PowerPoint Presentation</vt:lpstr>
      <vt:lpstr>PowerPoint Presentation</vt:lpstr>
      <vt:lpstr>PowerPoint Presentation</vt:lpstr>
      <vt:lpstr>Learning Activity 2: THINK-PAIR SHARE</vt:lpstr>
      <vt:lpstr>Reflection</vt:lpstr>
      <vt:lpstr>Summary</vt:lpstr>
      <vt:lpstr>Ensure attainment of LOs in alignment to the learning activities: outcomes (1-2)</vt:lpstr>
      <vt:lpstr>Post-session activities</vt:lpstr>
      <vt:lpstr>Information about the next lesson</vt:lpstr>
      <vt:lpstr>Review and Reflection from students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Manish Verma</cp:lastModifiedBy>
  <cp:revision>84</cp:revision>
  <dcterms:created xsi:type="dcterms:W3CDTF">2024-08-22T06:33:55Z</dcterms:created>
  <dcterms:modified xsi:type="dcterms:W3CDTF">2025-08-20T06:41:42Z</dcterms:modified>
</cp:coreProperties>
</file>