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7" r:id="rId3"/>
    <p:sldId id="271" r:id="rId4"/>
    <p:sldId id="259" r:id="rId5"/>
    <p:sldId id="260" r:id="rId6"/>
    <p:sldId id="273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US" dirty="0"/>
            <a:t>Define what an instruction format is in computer architecture.</a:t>
          </a:r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US" dirty="0"/>
            <a:t>Identify the key fields of an instruction (opcode, operands, addressing mode).</a:t>
          </a:r>
          <a:br>
            <a:rPr lang="en-IN" b="1" dirty="0">
              <a:latin typeface="Georgia" panose="02040502050405020303" pitchFamily="18" charset="0"/>
              <a:cs typeface="Arial" panose="020B0604020202020204" pitchFamily="34" charset="0"/>
            </a:rPr>
          </a:b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 custLinFactNeighborX="-1244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6669220" cy="15953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Define what an instruction format is in computer architecture.</a:t>
          </a:r>
        </a:p>
      </dsp:txBody>
      <dsp:txXfrm>
        <a:off x="46726" y="46726"/>
        <a:ext cx="5020314" cy="1501885"/>
      </dsp:txXfrm>
    </dsp:sp>
    <dsp:sp modelId="{66D5292E-E31B-47C3-B7F6-6E92D8DBC596}">
      <dsp:nvSpPr>
        <dsp:cNvPr id="0" name=""/>
        <dsp:cNvSpPr/>
      </dsp:nvSpPr>
      <dsp:spPr>
        <a:xfrm>
          <a:off x="1176921" y="1949857"/>
          <a:ext cx="6669220" cy="159533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the key fields of an instruction (opcode, operands, addressing mode).</a:t>
          </a:r>
          <a:br>
            <a:rPr lang="en-IN" sz="2300" b="1" kern="1200" dirty="0">
              <a:latin typeface="Georgia" panose="02040502050405020303" pitchFamily="18" charset="0"/>
              <a:cs typeface="Arial" panose="020B0604020202020204" pitchFamily="34" charset="0"/>
            </a:rPr>
          </a:br>
          <a:endParaRPr lang="en-US" sz="2300" kern="1200" dirty="0"/>
        </a:p>
      </dsp:txBody>
      <dsp:txXfrm>
        <a:off x="1223647" y="1996583"/>
        <a:ext cx="4361877" cy="1501885"/>
      </dsp:txXfrm>
    </dsp:sp>
    <dsp:sp modelId="{C65C44E2-047F-4F51-A8DC-FF51C925FC7F}">
      <dsp:nvSpPr>
        <dsp:cNvPr id="0" name=""/>
        <dsp:cNvSpPr/>
      </dsp:nvSpPr>
      <dsp:spPr>
        <a:xfrm>
          <a:off x="5632251" y="1254112"/>
          <a:ext cx="1036969" cy="10369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865569" y="1254112"/>
        <a:ext cx="570333" cy="780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129" y="1498080"/>
            <a:ext cx="6603202" cy="368191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  <a:t>Instruction Format</a:t>
            </a: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Computer Organisation and Architecture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RIUC305 T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35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35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36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20" y="878529"/>
            <a:ext cx="8229600" cy="1143000"/>
          </a:xfrm>
        </p:spPr>
        <p:txBody>
          <a:bodyPr/>
          <a:lstStyle/>
          <a:p>
            <a:r>
              <a:rPr lang="en-US" dirty="0"/>
              <a:t>Opening</a:t>
            </a:r>
            <a:r>
              <a:rPr dirty="0"/>
              <a:t>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When you tell a computer to add two numbers, how do you think this instruction is stored inside the CPU – as words, symbols, or in a fixed binary pattern?"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6CA7A-5867-A782-7DA0-0E424CEB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7620" y="6378673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95F17A2-1081-2AE4-99C0-4239A4836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309EB-1092-E1D4-C178-328EA0075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43568-F494-5843-6742-4B193C4B8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5651-3F49-577A-FC31-E44BBA6B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2774"/>
            <a:ext cx="8229600" cy="1143000"/>
          </a:xfrm>
        </p:spPr>
        <p:txBody>
          <a:bodyPr/>
          <a:lstStyle/>
          <a:p>
            <a:r>
              <a:rPr dirty="0"/>
              <a:t>Learning Objectives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67725-73E5-ABB0-E0F7-D9ED60E9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417CE29-FE25-16BC-B9F6-3B538E6C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0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2918E3-4D07-C0EB-2482-900251B56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graphicFrame>
        <p:nvGraphicFramePr>
          <p:cNvPr id="7" name="Title 1">
            <a:extLst>
              <a:ext uri="{FF2B5EF4-FFF2-40B4-BE49-F238E27FC236}">
                <a16:creationId xmlns:a16="http://schemas.microsoft.com/office/drawing/2014/main" id="{CF291E95-4BCE-E626-8E84-5E6238C2B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545778"/>
              </p:ext>
            </p:extLst>
          </p:nvPr>
        </p:nvGraphicFramePr>
        <p:xfrm>
          <a:off x="648929" y="2065774"/>
          <a:ext cx="7846142" cy="3545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1552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19" y="893277"/>
            <a:ext cx="8229600" cy="1143000"/>
          </a:xfrm>
        </p:spPr>
        <p:txBody>
          <a:bodyPr/>
          <a:lstStyle/>
          <a:p>
            <a:r>
              <a:rPr lang="en-IN" dirty="0"/>
              <a:t>Instruction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6D9B5-856A-4A6F-3CF6-AEF61DDA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7619" y="6285398"/>
            <a:ext cx="4114800" cy="365125"/>
          </a:xfrm>
        </p:spPr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8689097-DB6A-56E9-73B6-8B0BE73FD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584" y="48834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9A39E-8D9E-31B9-B1AF-12B889C25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1538E36F-1C74-E80A-D565-E88713AB4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245259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 defTabSz="762000">
              <a:lnSpc>
                <a:spcPct val="90000"/>
              </a:lnSpc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503020000020004" pitchFamily="34" charset="-127"/>
              </a:defRPr>
            </a:lvl1pPr>
            <a:lvl2pPr marL="742950" indent="-285750" algn="ctr" defTabSz="762000">
              <a:lnSpc>
                <a:spcPct val="90000"/>
              </a:lnSpc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503020000020004" pitchFamily="34" charset="-127"/>
              </a:defRPr>
            </a:lvl2pPr>
            <a:lvl3pPr marL="1143000" indent="-228600" algn="ctr" defTabSz="762000">
              <a:lnSpc>
                <a:spcPct val="90000"/>
              </a:lnSpc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503020000020004" pitchFamily="34" charset="-127"/>
              </a:defRPr>
            </a:lvl3pPr>
            <a:lvl4pPr marL="1600200" indent="-228600" algn="ctr" defTabSz="762000">
              <a:lnSpc>
                <a:spcPct val="90000"/>
              </a:lnSpc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503020000020004" pitchFamily="34" charset="-127"/>
              </a:defRPr>
            </a:lvl4pPr>
            <a:lvl5pPr marL="2057400" indent="-228600" algn="ctr" defTabSz="762000">
              <a:lnSpc>
                <a:spcPct val="90000"/>
              </a:lnSpc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503020000020004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503020000020004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503020000020004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503020000020004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503020000020004" pitchFamily="34" charset="-127"/>
              </a:defRPr>
            </a:lvl9pPr>
          </a:lstStyle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Instruction Fields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63130-94C5-64B5-5345-C84EA2026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36091"/>
            <a:ext cx="7717536" cy="49077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3" y="99848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THREE,  AND  TWO-ADDRESS INSTRUCTIONS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557B00-D230-FF79-4B59-94AEB8F2D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141485"/>
            <a:ext cx="6689572" cy="45076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07D7-5ECF-0713-0B01-33B4F372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A583638-AA00-4562-91F5-CF155C71E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0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C8CB9-2512-5711-D56D-EE0B263A4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70413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1D11A-5E88-65EF-F070-67B8C40CF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C5F9-E924-50E8-B74F-FC732949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3" y="99848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ONE,  AND  ZERO-ADDRESS INSTRUCTIONS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421F90-0AAB-A95F-EE84-5404D1DC1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141485"/>
            <a:ext cx="6689572" cy="45076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DFD6D-E2C6-1942-CE1D-0D9228E9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F3C95B9-635A-E5D0-9CCE-BB072C115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0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611EC3-9EBE-0CB8-F85A-09E9721B7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70413"/>
            <a:ext cx="3795634" cy="740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B8B48D-F7DC-4044-5C42-46B32107D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141485"/>
            <a:ext cx="7019543" cy="44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9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32" y="991088"/>
            <a:ext cx="8229600" cy="1143000"/>
          </a:xfrm>
        </p:spPr>
        <p:txBody>
          <a:bodyPr/>
          <a:lstStyle/>
          <a:p>
            <a:r>
              <a:rPr dirty="0"/>
              <a:t>Summary of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Instruction format = blueprint of an instruction.</a:t>
            </a:r>
          </a:p>
          <a:p>
            <a:r>
              <a:rPr lang="en-US" dirty="0"/>
              <a:t>Contains opcode + operand(s) + addressing mode.</a:t>
            </a:r>
          </a:p>
          <a:p>
            <a:r>
              <a:rPr lang="en-US" dirty="0"/>
              <a:t>Different formats: 0, 1, 2, 3-address.</a:t>
            </a:r>
          </a:p>
          <a:p>
            <a:r>
              <a:rPr lang="en-US" dirty="0"/>
              <a:t>Plays a key role in CPU efficiency and program execution.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DD822-2F55-02BC-ABF3-146EB1D6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E2FFD6B-11D4-2961-329D-2DAEAEF14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31" y="-761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75E04-BDA4-3FE8-14C2-35229F32A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4" y="766406"/>
            <a:ext cx="8229600" cy="1143000"/>
          </a:xfrm>
        </p:spPr>
        <p:txBody>
          <a:bodyPr/>
          <a:lstStyle/>
          <a:p>
            <a:r>
              <a:rPr dirty="0"/>
              <a:t>Reflection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Imagine you are designing your own CPU. Which instruction format (0-address, 1-address, 2-address, or 3-address) would you prefer and why?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2976A-E64C-1E4F-B633-A8C6FFE9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1245" y="6316480"/>
            <a:ext cx="4114800" cy="365125"/>
          </a:xfrm>
        </p:spPr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43E265D-3C91-19A6-0A5D-48AD71819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36851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723ED-608D-CE8C-7A91-DC51C4981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45" y="1106950"/>
            <a:ext cx="8229600" cy="1143000"/>
          </a:xfrm>
        </p:spPr>
        <p:txBody>
          <a:bodyPr/>
          <a:lstStyle/>
          <a:p>
            <a:r>
              <a:rPr dirty="0"/>
              <a:t>Closing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Takeaway: </a:t>
            </a:r>
            <a:r>
              <a:rPr lang="en-US" dirty="0"/>
              <a:t>Instruction format = blueprint of an instruction.</a:t>
            </a:r>
          </a:p>
          <a:p>
            <a:r>
              <a:rPr dirty="0"/>
              <a:t>Next Topic:</a:t>
            </a:r>
            <a:r>
              <a:rPr lang="en-IN" dirty="0"/>
              <a:t> Addressing Modes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7BD78-AC7B-987E-8FAC-EC9EFAB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4045" y="6378673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7478BBC-1FBB-49F3-99DC-878D3CACE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31" y="0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9BAD5A-32BA-02A3-6B8A-B545772FC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225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Office Theme</vt:lpstr>
      <vt:lpstr>Instruction Format    Session No.:  Course Name: Computer Organisation and Architecture Course Code: RIUC305 T Duration: 50 MIN Date of Conduction of Class:  </vt:lpstr>
      <vt:lpstr>Opening Activity</vt:lpstr>
      <vt:lpstr>Learning Objectives</vt:lpstr>
      <vt:lpstr>Instruction Format</vt:lpstr>
      <vt:lpstr>THREE,  AND  TWO-ADDRESS INSTRUCTIONS</vt:lpstr>
      <vt:lpstr>ONE,  AND  ZERO-ADDRESS INSTRUCTIONS</vt:lpstr>
      <vt:lpstr>Summary of Key Points</vt:lpstr>
      <vt:lpstr>Reflection Activity</vt:lpstr>
      <vt:lpstr>Closing Slide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sandeepmishra85@outlook.com</cp:lastModifiedBy>
  <cp:revision>8</cp:revision>
  <dcterms:created xsi:type="dcterms:W3CDTF">2013-01-27T09:14:16Z</dcterms:created>
  <dcterms:modified xsi:type="dcterms:W3CDTF">2025-08-18T09:27:38Z</dcterms:modified>
  <cp:category/>
</cp:coreProperties>
</file>