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6858000" cx="12192000"/>
  <p:notesSz cx="6858000" cy="9144000"/>
  <p:embeddedFontLst>
    <p:embeddedFont>
      <p:font typeface="Play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1" roundtripDataSignature="AMtx7milKXY2jhEe6DkrUbaK1WIuGq0g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lay-bold.fntdata"/><Relationship Id="rId20" Type="http://schemas.openxmlformats.org/officeDocument/2006/relationships/slide" Target="slides/slide16.xml"/><Relationship Id="rId41" Type="http://customschemas.google.com/relationships/presentationmetadata" Target="meta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Play-regular.fnt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7b207fe7f5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37b207fe7f5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7b207fe7f5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37b207fe7f5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7b207fe7f5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37b207fe7f5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7b207fe7f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37b207fe7f5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7b207fe7f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g37b207fe7f5_0_1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7b207fe7f5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g37b207fe7f5_0_2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7b207fe7f5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" name="Google Shape;269;g37b207fe7f5_0_2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7b207fe7f5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g37b207fe7f5_0_2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7b207fe7f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9" name="Google Shape;289;g37b207fe7f5_0_2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7b207fe7f5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9" name="Google Shape;299;g37b207fe7f5_0_2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7b207fe7f5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9" name="Google Shape;309;g37b207fe7f5_0_2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7b207fe7f5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9" name="Google Shape;319;g37b207fe7f5_0_3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7b207fe7f5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8" name="Google Shape;328;g37b207fe7f5_0_3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7b207fe7f5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7" name="Google Shape;337;g37b207fe7f5_0_3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7b207fe7f5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6" name="Google Shape;346;g37b207fe7f5_0_3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7b207fe7f5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5" name="Google Shape;355;g37b207fe7f5_0_3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7b207fe7f5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5" name="Google Shape;365;g37b207fe7f5_0_3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7b207fe7f5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6" name="Google Shape;376;g37b207fe7f5_0_4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7b207fe7f5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6" name="Google Shape;386;g37b207fe7f5_0_4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7b207fe7f5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6" name="Google Shape;396;g37b207fe7f5_0_4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3" name="Google Shape;40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3" name="Google Shape;41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8" name="Google Shape;42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8" name="Google Shape;43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3" name="Google Shape;45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7b207fe7f5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37b207fe7f5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7b207fe7f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37b207fe7f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426517f658_0_2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3426517f658_0_2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6.jp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6.jpg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6.jpg"/><Relationship Id="rId5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6.jpg"/><Relationship Id="rId5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6.jpg"/><Relationship Id="rId5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6.jpg"/><Relationship Id="rId5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Relationship Id="rId4" Type="http://schemas.openxmlformats.org/officeDocument/2006/relationships/image" Target="../media/image6.jpg"/><Relationship Id="rId5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Relationship Id="rId4" Type="http://schemas.openxmlformats.org/officeDocument/2006/relationships/image" Target="../media/image6.jpg"/><Relationship Id="rId5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ue and purple dots&#10;&#10;Description automatically generated" id="89" name="Google Shape;89;p1"/>
          <p:cNvPicPr preferRelativeResize="0"/>
          <p:nvPr/>
        </p:nvPicPr>
        <p:blipFill rotWithShape="1">
          <a:blip r:embed="rId3">
            <a:alphaModFix/>
          </a:blip>
          <a:srcRect b="0" l="5200" r="0" t="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529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>
            <p:ph type="ctrTitle"/>
          </p:nvPr>
        </p:nvSpPr>
        <p:spPr>
          <a:xfrm>
            <a:off x="477980" y="1122362"/>
            <a:ext cx="10875819" cy="4909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Addition and Subtraction </a:t>
            </a:r>
            <a:endParaRPr b="1" sz="36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(Signed Magnitude and Signed 2’s Complement)</a:t>
            </a:r>
            <a:br>
              <a:rPr b="1" lang="en-US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br>
              <a:rPr b="1" lang="en-US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br>
              <a:rPr b="1" lang="en-US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br>
              <a:rPr b="1" lang="en-US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1"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Session No.: 20</a:t>
            </a:r>
            <a:br>
              <a:rPr b="1"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1"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Course Name: Computer Organization &amp; Architecture</a:t>
            </a:r>
            <a:br>
              <a:rPr b="1"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1"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Course Code: R1UC305T</a:t>
            </a:r>
            <a:br>
              <a:rPr b="1"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1"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Instructor Name: Vimal Singh</a:t>
            </a:r>
            <a:endParaRPr b="1" sz="4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2" name="Google Shape;92;p1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95" name="Google Shape;95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96" name="Google Shape;9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58565" y="176753"/>
            <a:ext cx="1190469" cy="1190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2966" y="208906"/>
            <a:ext cx="3015084" cy="833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7b207fe7f5_0_3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37b207fe7f5_0_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211" name="Google Shape;211;g37b207fe7f5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3791" y="4"/>
            <a:ext cx="874731" cy="874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37b207fe7f5_0_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9" y="6"/>
            <a:ext cx="2215421" cy="61247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37b207fe7f5_0_31"/>
          <p:cNvSpPr txBox="1"/>
          <p:nvPr/>
        </p:nvSpPr>
        <p:spPr>
          <a:xfrm>
            <a:off x="2475025" y="67150"/>
            <a:ext cx="83850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lang="en-US" sz="3100">
                <a:latin typeface="Play"/>
                <a:ea typeface="Play"/>
                <a:cs typeface="Play"/>
                <a:sym typeface="Play"/>
              </a:rPr>
              <a:t>Signed</a:t>
            </a:r>
            <a:r>
              <a:rPr b="1" lang="en-US" sz="3100">
                <a:latin typeface="Play"/>
                <a:ea typeface="Play"/>
                <a:cs typeface="Play"/>
                <a:sym typeface="Play"/>
              </a:rPr>
              <a:t> </a:t>
            </a:r>
            <a:r>
              <a:rPr b="1" lang="en-US" sz="3100">
                <a:latin typeface="Play"/>
                <a:ea typeface="Play"/>
                <a:cs typeface="Play"/>
                <a:sym typeface="Play"/>
              </a:rPr>
              <a:t>Binary Number System:</a:t>
            </a:r>
            <a:endParaRPr b="0" i="0" sz="3500" u="none" cap="none" strike="noStrik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14" name="Google Shape;214;g37b207fe7f5_0_31"/>
          <p:cNvSpPr txBox="1"/>
          <p:nvPr/>
        </p:nvSpPr>
        <p:spPr>
          <a:xfrm>
            <a:off x="186725" y="874725"/>
            <a:ext cx="11746800" cy="54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1" lang="en-US" sz="2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1's Complement</a:t>
            </a:r>
            <a:br>
              <a:rPr lang="en-US" sz="2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By inverting each bit of a number, we can obtain the 1's complement of a number. The negative numbers can be represented in the form of 1's complement. In this form, the binary number also has an extra bit for sign representation as a sign-magnitude form.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The range of 1’s complement form is from  (2^(n-1) -1)  to (2^(n-1) -1) .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1" lang="en-US" sz="2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2's Complement</a:t>
            </a:r>
            <a:br>
              <a:rPr lang="en-US" sz="2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By inverting each bit of a number and adding plus 1 to its least significant bit, we can obtain the 2's complement of a number. The negative numbers can also be represented in the form of 2's complement. In this form, the binary number also has an extra bit for sign representation as a sign-magnitude form.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range of 2’s complement form is from  (2^(n-1))  to (2^(n-1) -1).</a:t>
            </a:r>
            <a:endParaRPr b="1" sz="3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7b207fe7f5_0_40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37b207fe7f5_0_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221" name="Google Shape;221;g37b207fe7f5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3791" y="4"/>
            <a:ext cx="874731" cy="874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37b207fe7f5_0_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9" y="6"/>
            <a:ext cx="2215421" cy="612478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37b207fe7f5_0_40"/>
          <p:cNvSpPr txBox="1"/>
          <p:nvPr/>
        </p:nvSpPr>
        <p:spPr>
          <a:xfrm>
            <a:off x="2475025" y="67150"/>
            <a:ext cx="83850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lang="en-US" sz="3100">
                <a:latin typeface="Play"/>
                <a:ea typeface="Play"/>
                <a:cs typeface="Play"/>
                <a:sym typeface="Play"/>
              </a:rPr>
              <a:t>Signed</a:t>
            </a:r>
            <a:r>
              <a:rPr b="1" lang="en-US" sz="3100">
                <a:latin typeface="Play"/>
                <a:ea typeface="Play"/>
                <a:cs typeface="Play"/>
                <a:sym typeface="Play"/>
              </a:rPr>
              <a:t> Binary Number System:</a:t>
            </a:r>
            <a:endParaRPr b="0" i="0" sz="3500" u="none" cap="none" strike="noStrik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24" name="Google Shape;224;g37b207fe7f5_0_40"/>
          <p:cNvSpPr txBox="1"/>
          <p:nvPr/>
        </p:nvSpPr>
        <p:spPr>
          <a:xfrm>
            <a:off x="186725" y="874725"/>
            <a:ext cx="117468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en-US" sz="2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Signed binary is very similar to binary, only that it includes negative numbers as well. 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en-US" sz="2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sign of the binary number is determined by the MSB digit. 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en-US" sz="2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If MSB is a 1, then it is negative, and the magnitude value, can be found by flipping all 1’s to 0 and 0’s to 1. 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en-US" sz="2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If MSB is 0, then treat it like a normal binary number.</a:t>
            </a:r>
            <a:endParaRPr b="1" sz="2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g37b207fe7f5_0_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5026" y="3123900"/>
            <a:ext cx="6039150" cy="338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7b207fe7f5_0_50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37b207fe7f5_0_5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232" name="Google Shape;232;g37b207fe7f5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3791" y="4"/>
            <a:ext cx="874731" cy="874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37b207fe7f5_0_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9" y="6"/>
            <a:ext cx="2215421" cy="612478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37b207fe7f5_0_50"/>
          <p:cNvSpPr txBox="1"/>
          <p:nvPr/>
        </p:nvSpPr>
        <p:spPr>
          <a:xfrm>
            <a:off x="2475025" y="67150"/>
            <a:ext cx="83850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lang="en-US" sz="3100">
                <a:latin typeface="Play"/>
                <a:ea typeface="Play"/>
                <a:cs typeface="Play"/>
                <a:sym typeface="Play"/>
              </a:rPr>
              <a:t>Addition with Signed-2's Complement Data</a:t>
            </a:r>
            <a:r>
              <a:rPr b="1" lang="en-US" sz="3100">
                <a:latin typeface="Play"/>
                <a:ea typeface="Play"/>
                <a:cs typeface="Play"/>
                <a:sym typeface="Play"/>
              </a:rPr>
              <a:t>:</a:t>
            </a:r>
            <a:endParaRPr b="0" i="0" sz="3500" u="none" cap="none" strike="noStrik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35" name="Google Shape;235;g37b207fe7f5_0_50"/>
          <p:cNvSpPr txBox="1"/>
          <p:nvPr/>
        </p:nvSpPr>
        <p:spPr>
          <a:xfrm>
            <a:off x="186725" y="874725"/>
            <a:ext cx="11746800" cy="29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A29"/>
              </a:buClr>
              <a:buSzPts val="2700"/>
              <a:buFont typeface="Times New Roman"/>
              <a:buAutoNum type="arabicPeriod"/>
            </a:pPr>
            <a:r>
              <a:rPr lang="en-US" sz="2700">
                <a:solidFill>
                  <a:srgbClr val="2B2A29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Add the two numbers, including their sign bits, and discard any carry out of the sign (leftmost) bit position.</a:t>
            </a:r>
            <a:endParaRPr sz="2700">
              <a:solidFill>
                <a:srgbClr val="2B2A29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A29"/>
              </a:buClr>
              <a:buSzPts val="2700"/>
              <a:buFont typeface="Times New Roman"/>
              <a:buAutoNum type="arabicPeriod"/>
            </a:pPr>
            <a:r>
              <a:rPr lang="en-US" sz="2700">
                <a:solidFill>
                  <a:srgbClr val="2B2A29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Note that negative numbers must initially be in 2's complement.</a:t>
            </a:r>
            <a:endParaRPr sz="2700">
              <a:solidFill>
                <a:srgbClr val="2B2A29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A29"/>
              </a:buClr>
              <a:buSzPts val="2700"/>
              <a:buFont typeface="Times New Roman"/>
              <a:buAutoNum type="arabicPeriod"/>
            </a:pPr>
            <a:r>
              <a:rPr lang="en-US" sz="2700">
                <a:solidFill>
                  <a:srgbClr val="2B2A29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If the sum obtained after the addition is negative, it is in 2's complement form. 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7b207fe7f5_0_60"/>
          <p:cNvSpPr txBox="1"/>
          <p:nvPr>
            <p:ph idx="12" type="sldNum"/>
          </p:nvPr>
        </p:nvSpPr>
        <p:spPr>
          <a:xfrm>
            <a:off x="11480800" y="6356350"/>
            <a:ext cx="365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1" name="Google Shape;241;g37b207fe7f5_0_60"/>
          <p:cNvSpPr txBox="1"/>
          <p:nvPr>
            <p:ph idx="11" type="ftr"/>
          </p:nvPr>
        </p:nvSpPr>
        <p:spPr>
          <a:xfrm>
            <a:off x="5384800" y="6356350"/>
            <a:ext cx="548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42" name="Google Shape;242;g37b207fe7f5_0_60"/>
          <p:cNvSpPr txBox="1"/>
          <p:nvPr/>
        </p:nvSpPr>
        <p:spPr>
          <a:xfrm>
            <a:off x="82800" y="1205250"/>
            <a:ext cx="12026400" cy="20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A29"/>
              </a:buClr>
              <a:buSzPts val="2700"/>
              <a:buFont typeface="Times New Roman"/>
              <a:buAutoNum type="arabicPeriod"/>
            </a:pPr>
            <a:r>
              <a:rPr lang="en-US" sz="2700">
                <a:solidFill>
                  <a:srgbClr val="2B2A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Add the two numbers, including their sign bits, and discard any carry out of the sign (leftmost) bit position.</a:t>
            </a:r>
            <a:endParaRPr sz="2700">
              <a:solidFill>
                <a:srgbClr val="2B2A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A29"/>
              </a:buClr>
              <a:buSzPts val="2700"/>
              <a:buFont typeface="Times New Roman"/>
              <a:buAutoNum type="arabicPeriod"/>
            </a:pPr>
            <a:r>
              <a:rPr lang="en-US" sz="2700">
                <a:solidFill>
                  <a:srgbClr val="2B2A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Note that negative numbers must initially be in 2's complement.</a:t>
            </a:r>
            <a:endParaRPr sz="2700">
              <a:solidFill>
                <a:srgbClr val="2B2A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A29"/>
              </a:buClr>
              <a:buSzPts val="2700"/>
              <a:buFont typeface="Times New Roman"/>
              <a:buAutoNum type="arabicPeriod"/>
            </a:pPr>
            <a:r>
              <a:rPr lang="en-US" sz="2700">
                <a:solidFill>
                  <a:srgbClr val="2B2A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If the sum obtained after the addition is negative, it is in 2's complement form. </a:t>
            </a:r>
            <a:endParaRPr sz="2700">
              <a:solidFill>
                <a:srgbClr val="2B2A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3" name="Google Shape;243;g37b207fe7f5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883" y="4195050"/>
            <a:ext cx="5554675" cy="2665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circle with text and words&#10;&#10;Description automatically generated" id="244" name="Google Shape;244;g37b207fe7f5_0_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53791" y="4"/>
            <a:ext cx="874731" cy="874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37b207fe7f5_0_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9" y="6"/>
            <a:ext cx="2215421" cy="61247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37b207fe7f5_0_60"/>
          <p:cNvSpPr txBox="1"/>
          <p:nvPr/>
        </p:nvSpPr>
        <p:spPr>
          <a:xfrm>
            <a:off x="2475025" y="67150"/>
            <a:ext cx="83850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lang="en-US" sz="3100">
                <a:latin typeface="Play"/>
                <a:ea typeface="Play"/>
                <a:cs typeface="Play"/>
                <a:sym typeface="Play"/>
              </a:rPr>
              <a:t>Addition with Signed-2's Complement Data:</a:t>
            </a:r>
            <a:endParaRPr b="0" i="0" sz="3500" u="none" cap="none" strike="noStrik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7b207fe7f5_0_146"/>
          <p:cNvSpPr txBox="1"/>
          <p:nvPr>
            <p:ph idx="12" type="sldNum"/>
          </p:nvPr>
        </p:nvSpPr>
        <p:spPr>
          <a:xfrm>
            <a:off x="11480800" y="6356350"/>
            <a:ext cx="365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Google Shape;252;g37b207fe7f5_0_146"/>
          <p:cNvSpPr txBox="1"/>
          <p:nvPr>
            <p:ph idx="11" type="ftr"/>
          </p:nvPr>
        </p:nvSpPr>
        <p:spPr>
          <a:xfrm>
            <a:off x="5384800" y="6356350"/>
            <a:ext cx="548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53" name="Google Shape;253;g37b207fe7f5_0_146"/>
          <p:cNvSpPr txBox="1"/>
          <p:nvPr/>
        </p:nvSpPr>
        <p:spPr>
          <a:xfrm>
            <a:off x="165600" y="1178725"/>
            <a:ext cx="120264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B2A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Steps to subtract two binary numbers using 2's complement</a:t>
            </a:r>
            <a:endParaRPr sz="2700">
              <a:solidFill>
                <a:srgbClr val="2B2A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marR="635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2A29"/>
              </a:buClr>
              <a:buSzPts val="2700"/>
              <a:buFont typeface="Times New Roman"/>
              <a:buChar char="○"/>
            </a:pPr>
            <a:r>
              <a:rPr lang="en-US" sz="2700">
                <a:solidFill>
                  <a:srgbClr val="2B2A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the first step, find the 2's complement of the subtrahend.</a:t>
            </a:r>
            <a:endParaRPr sz="2700">
              <a:solidFill>
                <a:srgbClr val="2B2A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marR="63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A29"/>
              </a:buClr>
              <a:buSzPts val="2700"/>
              <a:buFont typeface="Times New Roman"/>
              <a:buChar char="○"/>
            </a:pPr>
            <a:r>
              <a:rPr lang="en-US" sz="2700">
                <a:solidFill>
                  <a:srgbClr val="2B2A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Add the complement number with the minuend.</a:t>
            </a:r>
            <a:endParaRPr sz="2700">
              <a:solidFill>
                <a:srgbClr val="2B2A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marR="63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A29"/>
              </a:buClr>
              <a:buSzPts val="2700"/>
              <a:buFont typeface="Times New Roman"/>
              <a:buChar char="○"/>
            </a:pPr>
            <a:r>
              <a:rPr lang="en-US" sz="2700">
                <a:solidFill>
                  <a:srgbClr val="2B2A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If we get the carry by adding both the numbers, then we discard this carry and the result is positive else take 2's complement of the result which will be negative.</a:t>
            </a:r>
            <a:endParaRPr sz="2700">
              <a:solidFill>
                <a:srgbClr val="2B2A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blue circle with text and words&#10;&#10;Description automatically generated" id="254" name="Google Shape;254;g37b207fe7f5_0_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3791" y="4"/>
            <a:ext cx="874731" cy="874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37b207fe7f5_0_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9" y="6"/>
            <a:ext cx="2215421" cy="61247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37b207fe7f5_0_146"/>
          <p:cNvSpPr txBox="1"/>
          <p:nvPr/>
        </p:nvSpPr>
        <p:spPr>
          <a:xfrm>
            <a:off x="2475025" y="67150"/>
            <a:ext cx="83850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lang="en-US" sz="3100">
                <a:latin typeface="Play"/>
                <a:ea typeface="Play"/>
                <a:cs typeface="Play"/>
                <a:sym typeface="Play"/>
              </a:rPr>
              <a:t>Subtraction</a:t>
            </a:r>
            <a:r>
              <a:rPr b="1" lang="en-US" sz="3100">
                <a:latin typeface="Play"/>
                <a:ea typeface="Play"/>
                <a:cs typeface="Play"/>
                <a:sym typeface="Play"/>
              </a:rPr>
              <a:t> with Signed-2's Complement Data:</a:t>
            </a:r>
            <a:endParaRPr b="0" i="0" sz="3500" u="none" cap="none" strike="noStrik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7b207fe7f5_0_231"/>
          <p:cNvSpPr txBox="1"/>
          <p:nvPr>
            <p:ph type="title"/>
          </p:nvPr>
        </p:nvSpPr>
        <p:spPr>
          <a:xfrm>
            <a:off x="609600" y="274650"/>
            <a:ext cx="11431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960"/>
              <a:buFont typeface="Calibri"/>
              <a:buNone/>
            </a:pPr>
            <a:r>
              <a:rPr b="1" lang="en-US" sz="2660">
                <a:solidFill>
                  <a:srgbClr val="FF0000"/>
                </a:solidFill>
              </a:rPr>
              <a:t>Addition and Subtraction with Signed-2's Complement Data Flowchart</a:t>
            </a:r>
            <a:endParaRPr b="1" sz="2660">
              <a:solidFill>
                <a:srgbClr val="FF0000"/>
              </a:solidFill>
            </a:endParaRPr>
          </a:p>
        </p:txBody>
      </p:sp>
      <p:sp>
        <p:nvSpPr>
          <p:cNvPr id="262" name="Google Shape;262;g37b207fe7f5_0_231"/>
          <p:cNvSpPr txBox="1"/>
          <p:nvPr>
            <p:ph idx="12" type="sldNum"/>
          </p:nvPr>
        </p:nvSpPr>
        <p:spPr>
          <a:xfrm>
            <a:off x="11480800" y="6356350"/>
            <a:ext cx="365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g37b207fe7f5_0_231"/>
          <p:cNvSpPr txBox="1"/>
          <p:nvPr>
            <p:ph idx="11" type="ftr"/>
          </p:nvPr>
        </p:nvSpPr>
        <p:spPr>
          <a:xfrm>
            <a:off x="5384800" y="6356350"/>
            <a:ext cx="548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264" name="Google Shape;264;g37b207fe7f5_0_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117" y="1570050"/>
            <a:ext cx="6097325" cy="5287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circle with text and words&#10;&#10;Description automatically generated" id="265" name="Google Shape;265;g37b207fe7f5_0_2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53791" y="4"/>
            <a:ext cx="874731" cy="874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37b207fe7f5_0_2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9" y="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7b207fe7f5_0_238"/>
          <p:cNvSpPr txBox="1"/>
          <p:nvPr>
            <p:ph type="title"/>
          </p:nvPr>
        </p:nvSpPr>
        <p:spPr>
          <a:xfrm>
            <a:off x="-1167700" y="612475"/>
            <a:ext cx="14020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Hardware Implementation</a:t>
            </a:r>
            <a:endParaRPr/>
          </a:p>
        </p:txBody>
      </p:sp>
      <p:sp>
        <p:nvSpPr>
          <p:cNvPr id="272" name="Google Shape;272;g37b207fe7f5_0_238"/>
          <p:cNvSpPr txBox="1"/>
          <p:nvPr>
            <p:ph idx="12" type="sldNum"/>
          </p:nvPr>
        </p:nvSpPr>
        <p:spPr>
          <a:xfrm>
            <a:off x="11480800" y="6356350"/>
            <a:ext cx="365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g37b207fe7f5_0_238"/>
          <p:cNvSpPr txBox="1"/>
          <p:nvPr>
            <p:ph idx="11" type="ftr"/>
          </p:nvPr>
        </p:nvSpPr>
        <p:spPr>
          <a:xfrm>
            <a:off x="5384800" y="6356350"/>
            <a:ext cx="548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274" name="Google Shape;274;g37b207fe7f5_0_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133" y="1516600"/>
            <a:ext cx="6568694" cy="5341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circle with text and words&#10;&#10;Description automatically generated" id="275" name="Google Shape;275;g37b207fe7f5_0_2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53791" y="4"/>
            <a:ext cx="874731" cy="874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37b207fe7f5_0_2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9" y="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7b207fe7f5_0_245"/>
          <p:cNvSpPr txBox="1"/>
          <p:nvPr>
            <p:ph type="title"/>
          </p:nvPr>
        </p:nvSpPr>
        <p:spPr>
          <a:xfrm>
            <a:off x="1117600" y="365125"/>
            <a:ext cx="14020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960"/>
              <a:buFont typeface="Calibri"/>
              <a:buNone/>
            </a:pPr>
            <a:r>
              <a:rPr b="1" lang="en-US" sz="2860">
                <a:solidFill>
                  <a:srgbClr val="FF0000"/>
                </a:solidFill>
              </a:rPr>
              <a:t>Addition and Subtraction with Signed-2's Complement Data</a:t>
            </a:r>
            <a:endParaRPr b="1" sz="2860">
              <a:solidFill>
                <a:srgbClr val="FF0000"/>
              </a:solidFill>
            </a:endParaRPr>
          </a:p>
        </p:txBody>
      </p:sp>
      <p:sp>
        <p:nvSpPr>
          <p:cNvPr id="282" name="Google Shape;282;g37b207fe7f5_0_245"/>
          <p:cNvSpPr txBox="1"/>
          <p:nvPr>
            <p:ph idx="12" type="sldNum"/>
          </p:nvPr>
        </p:nvSpPr>
        <p:spPr>
          <a:xfrm>
            <a:off x="11480800" y="6356350"/>
            <a:ext cx="365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3" name="Google Shape;283;g37b207fe7f5_0_245"/>
          <p:cNvSpPr txBox="1"/>
          <p:nvPr/>
        </p:nvSpPr>
        <p:spPr>
          <a:xfrm>
            <a:off x="165600" y="1952150"/>
            <a:ext cx="12026400" cy="1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63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B2A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Example 1:  10101 - 00111</a:t>
            </a:r>
            <a:endParaRPr sz="2700">
              <a:solidFill>
                <a:srgbClr val="2B2A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solidFill>
                <a:srgbClr val="2B2A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635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700">
              <a:solidFill>
                <a:srgbClr val="2B2A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blue circle with text and words&#10;&#10;Description automatically generated" id="284" name="Google Shape;284;g37b207fe7f5_0_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3791" y="4"/>
            <a:ext cx="874731" cy="874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g37b207fe7f5_0_2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9" y="6"/>
            <a:ext cx="2215421" cy="612478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37b207fe7f5_0_245"/>
          <p:cNvSpPr txBox="1"/>
          <p:nvPr/>
        </p:nvSpPr>
        <p:spPr>
          <a:xfrm>
            <a:off x="2475025" y="67150"/>
            <a:ext cx="81990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3100" u="none" cap="none" strike="noStrik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Learning Activity </a:t>
            </a:r>
            <a:r>
              <a:rPr b="1" lang="en-US" sz="3100">
                <a:latin typeface="Play"/>
                <a:ea typeface="Play"/>
                <a:cs typeface="Play"/>
                <a:sym typeface="Play"/>
              </a:rPr>
              <a:t>1(a)</a:t>
            </a:r>
            <a:r>
              <a:rPr b="1" i="0" lang="en-US" sz="3100" u="none" cap="none" strike="noStrik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: Pen and Paper Activity</a:t>
            </a:r>
            <a:endParaRPr b="0" i="0" sz="3500" u="none" cap="none" strike="noStrik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7b207fe7f5_0_251"/>
          <p:cNvSpPr txBox="1"/>
          <p:nvPr>
            <p:ph type="title"/>
          </p:nvPr>
        </p:nvSpPr>
        <p:spPr>
          <a:xfrm>
            <a:off x="1117600" y="365125"/>
            <a:ext cx="14020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960"/>
              <a:buFont typeface="Calibri"/>
              <a:buNone/>
            </a:pPr>
            <a:r>
              <a:rPr b="1" lang="en-US" sz="2960">
                <a:solidFill>
                  <a:srgbClr val="FF0000"/>
                </a:solidFill>
              </a:rPr>
              <a:t>Addition and Subtraction with Signed-2's Complement Data</a:t>
            </a:r>
            <a:endParaRPr b="1" sz="2960">
              <a:solidFill>
                <a:srgbClr val="FF0000"/>
              </a:solidFill>
            </a:endParaRPr>
          </a:p>
        </p:txBody>
      </p:sp>
      <p:sp>
        <p:nvSpPr>
          <p:cNvPr id="292" name="Google Shape;292;g37b207fe7f5_0_251"/>
          <p:cNvSpPr txBox="1"/>
          <p:nvPr>
            <p:ph idx="12" type="sldNum"/>
          </p:nvPr>
        </p:nvSpPr>
        <p:spPr>
          <a:xfrm>
            <a:off x="11480800" y="6356350"/>
            <a:ext cx="365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g37b207fe7f5_0_251"/>
          <p:cNvSpPr txBox="1"/>
          <p:nvPr/>
        </p:nvSpPr>
        <p:spPr>
          <a:xfrm>
            <a:off x="165600" y="1952150"/>
            <a:ext cx="12026400" cy="3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63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B2A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Example 1:  10101 - 00111</a:t>
            </a:r>
            <a:endParaRPr sz="2700">
              <a:solidFill>
                <a:srgbClr val="2B2A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B2A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take 2's complement of subtrahend 00111, which is 11001. Now, sum them. So,</a:t>
            </a:r>
            <a:endParaRPr sz="2700">
              <a:solidFill>
                <a:srgbClr val="2B2A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B2A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10101+11001 =1 01110.</a:t>
            </a:r>
            <a:endParaRPr sz="2700">
              <a:solidFill>
                <a:srgbClr val="2B2A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B2A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the above result, we get the carry bit 1. So we discard this carry bit and remaining is the final result and a positive number.</a:t>
            </a:r>
            <a:endParaRPr sz="2700">
              <a:solidFill>
                <a:srgbClr val="2B2A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635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700">
              <a:solidFill>
                <a:srgbClr val="2B2A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blue circle with text and words&#10;&#10;Description automatically generated" id="294" name="Google Shape;294;g37b207fe7f5_0_2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3791" y="4"/>
            <a:ext cx="874731" cy="874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g37b207fe7f5_0_2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9" y="6"/>
            <a:ext cx="2215421" cy="612478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37b207fe7f5_0_251"/>
          <p:cNvSpPr txBox="1"/>
          <p:nvPr/>
        </p:nvSpPr>
        <p:spPr>
          <a:xfrm>
            <a:off x="2475025" y="67150"/>
            <a:ext cx="81990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3100" u="none" cap="none" strike="noStrik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Learning Activity </a:t>
            </a:r>
            <a:r>
              <a:rPr b="1" lang="en-US" sz="3100">
                <a:latin typeface="Play"/>
                <a:ea typeface="Play"/>
                <a:cs typeface="Play"/>
                <a:sym typeface="Play"/>
              </a:rPr>
              <a:t>1(a)</a:t>
            </a:r>
            <a:r>
              <a:rPr b="1" i="0" lang="en-US" sz="3100" u="none" cap="none" strike="noStrik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: Pen and Paper Activity</a:t>
            </a:r>
            <a:endParaRPr b="0" i="0" sz="3500" u="none" cap="none" strike="noStrik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7b207fe7f5_0_257"/>
          <p:cNvSpPr txBox="1"/>
          <p:nvPr>
            <p:ph type="title"/>
          </p:nvPr>
        </p:nvSpPr>
        <p:spPr>
          <a:xfrm>
            <a:off x="1117600" y="365125"/>
            <a:ext cx="14020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960"/>
              <a:buFont typeface="Calibri"/>
              <a:buNone/>
            </a:pPr>
            <a:r>
              <a:rPr b="1" lang="en-US" sz="3060">
                <a:solidFill>
                  <a:srgbClr val="FF0000"/>
                </a:solidFill>
              </a:rPr>
              <a:t>Addition and Subtraction with Signed-2's Complement Data</a:t>
            </a:r>
            <a:endParaRPr b="1" sz="3060">
              <a:solidFill>
                <a:srgbClr val="FF0000"/>
              </a:solidFill>
            </a:endParaRPr>
          </a:p>
        </p:txBody>
      </p:sp>
      <p:sp>
        <p:nvSpPr>
          <p:cNvPr id="302" name="Google Shape;302;g37b207fe7f5_0_257"/>
          <p:cNvSpPr txBox="1"/>
          <p:nvPr>
            <p:ph idx="12" type="sldNum"/>
          </p:nvPr>
        </p:nvSpPr>
        <p:spPr>
          <a:xfrm>
            <a:off x="11480800" y="6356350"/>
            <a:ext cx="365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g37b207fe7f5_0_257"/>
          <p:cNvSpPr txBox="1"/>
          <p:nvPr/>
        </p:nvSpPr>
        <p:spPr>
          <a:xfrm>
            <a:off x="165600" y="1952150"/>
            <a:ext cx="120264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63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B2A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Example 2:  10101 - 10111</a:t>
            </a:r>
            <a:endParaRPr sz="2700">
              <a:solidFill>
                <a:srgbClr val="2B2A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solidFill>
                <a:srgbClr val="2B2A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635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B2A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635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700">
              <a:solidFill>
                <a:srgbClr val="2B2A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blue circle with text and words&#10;&#10;Description automatically generated" id="304" name="Google Shape;304;g37b207fe7f5_0_2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3791" y="4"/>
            <a:ext cx="874731" cy="874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37b207fe7f5_0_2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9" y="6"/>
            <a:ext cx="2215421" cy="612478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37b207fe7f5_0_257"/>
          <p:cNvSpPr txBox="1"/>
          <p:nvPr/>
        </p:nvSpPr>
        <p:spPr>
          <a:xfrm>
            <a:off x="2475025" y="67150"/>
            <a:ext cx="81990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3100" u="none" cap="none" strike="noStrik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Learning Activity </a:t>
            </a:r>
            <a:r>
              <a:rPr b="1" lang="en-US" sz="3100">
                <a:latin typeface="Play"/>
                <a:ea typeface="Play"/>
                <a:cs typeface="Play"/>
                <a:sym typeface="Play"/>
              </a:rPr>
              <a:t>1(b)</a:t>
            </a:r>
            <a:r>
              <a:rPr b="1" i="0" lang="en-US" sz="3100" u="none" cap="none" strike="noStrik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: Pen and Paper Activity</a:t>
            </a:r>
            <a:endParaRPr b="0" i="0" sz="3500" u="none" cap="none" strike="noStrik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Pre Course Assesment</a:t>
            </a:r>
            <a:endParaRPr/>
          </a:p>
        </p:txBody>
      </p:sp>
      <p:pic>
        <p:nvPicPr>
          <p:cNvPr id="103" name="Google Shape;103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0429" y="1825625"/>
            <a:ext cx="5631142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05" name="Google Shape;10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7b207fe7f5_0_263"/>
          <p:cNvSpPr txBox="1"/>
          <p:nvPr>
            <p:ph type="title"/>
          </p:nvPr>
        </p:nvSpPr>
        <p:spPr>
          <a:xfrm>
            <a:off x="1117600" y="365125"/>
            <a:ext cx="14020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960"/>
              <a:buFont typeface="Calibri"/>
              <a:buNone/>
            </a:pPr>
            <a:r>
              <a:rPr b="1" lang="en-US" sz="2960">
                <a:solidFill>
                  <a:srgbClr val="FF0000"/>
                </a:solidFill>
              </a:rPr>
              <a:t>Addition and Subtraction with Signed-2's Complement Data</a:t>
            </a:r>
            <a:endParaRPr b="1" sz="2960">
              <a:solidFill>
                <a:srgbClr val="FF0000"/>
              </a:solidFill>
            </a:endParaRPr>
          </a:p>
        </p:txBody>
      </p:sp>
      <p:sp>
        <p:nvSpPr>
          <p:cNvPr id="312" name="Google Shape;312;g37b207fe7f5_0_263"/>
          <p:cNvSpPr txBox="1"/>
          <p:nvPr>
            <p:ph idx="12" type="sldNum"/>
          </p:nvPr>
        </p:nvSpPr>
        <p:spPr>
          <a:xfrm>
            <a:off x="11480800" y="6356350"/>
            <a:ext cx="365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3" name="Google Shape;313;g37b207fe7f5_0_263"/>
          <p:cNvSpPr txBox="1"/>
          <p:nvPr/>
        </p:nvSpPr>
        <p:spPr>
          <a:xfrm>
            <a:off x="165600" y="1952150"/>
            <a:ext cx="12026400" cy="47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63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B2A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Example 2:  10101 - 10111</a:t>
            </a:r>
            <a:endParaRPr sz="2700">
              <a:solidFill>
                <a:srgbClr val="2B2A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B2A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take 2's complement of subtrahend 10111, which comes out 01001. Now, we add both of the numbers. So,</a:t>
            </a:r>
            <a:endParaRPr sz="2700">
              <a:solidFill>
                <a:srgbClr val="2B2A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B2A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10101+01001 =11110.</a:t>
            </a:r>
            <a:endParaRPr sz="2700">
              <a:solidFill>
                <a:srgbClr val="2B2A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B2A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the above result, we didn't get the carry bit. So calculate the 2's complement of the result, i.e., 00010. It is the negative number and the final answer.</a:t>
            </a:r>
            <a:endParaRPr sz="2700">
              <a:solidFill>
                <a:srgbClr val="2B2A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635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B2A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635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700">
              <a:solidFill>
                <a:srgbClr val="2B2A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blue circle with text and words&#10;&#10;Description automatically generated" id="314" name="Google Shape;314;g37b207fe7f5_0_2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3791" y="4"/>
            <a:ext cx="874731" cy="874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37b207fe7f5_0_2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9" y="6"/>
            <a:ext cx="2215421" cy="612478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37b207fe7f5_0_263"/>
          <p:cNvSpPr txBox="1"/>
          <p:nvPr/>
        </p:nvSpPr>
        <p:spPr>
          <a:xfrm>
            <a:off x="2475025" y="67150"/>
            <a:ext cx="81990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3100" u="none" cap="none" strike="noStrik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Learning Activity </a:t>
            </a:r>
            <a:r>
              <a:rPr b="1" lang="en-US" sz="3100">
                <a:latin typeface="Play"/>
                <a:ea typeface="Play"/>
                <a:cs typeface="Play"/>
                <a:sym typeface="Play"/>
              </a:rPr>
              <a:t>1(b)</a:t>
            </a:r>
            <a:r>
              <a:rPr b="1" i="0" lang="en-US" sz="3100" u="none" cap="none" strike="noStrik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: Pen and Paper Activity</a:t>
            </a:r>
            <a:endParaRPr b="0" i="0" sz="3500" u="none" cap="none" strike="noStrik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7b207fe7f5_0_362"/>
          <p:cNvSpPr txBox="1"/>
          <p:nvPr>
            <p:ph type="title"/>
          </p:nvPr>
        </p:nvSpPr>
        <p:spPr>
          <a:xfrm>
            <a:off x="914400" y="228600"/>
            <a:ext cx="10566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FF0000"/>
                </a:solidFill>
              </a:rPr>
              <a:t>Signed - Magnitude </a:t>
            </a:r>
            <a:br>
              <a:rPr b="1" lang="en-US" sz="4000">
                <a:solidFill>
                  <a:srgbClr val="FF0000"/>
                </a:solidFill>
              </a:rPr>
            </a:br>
            <a:r>
              <a:rPr b="1" lang="en-US" sz="4000">
                <a:solidFill>
                  <a:srgbClr val="FF0000"/>
                </a:solidFill>
              </a:rPr>
              <a:t>Addition &amp; Subtraction</a:t>
            </a:r>
            <a:endParaRPr b="1" sz="4000">
              <a:solidFill>
                <a:srgbClr val="FF0000"/>
              </a:solidFill>
            </a:endParaRPr>
          </a:p>
        </p:txBody>
      </p:sp>
      <p:sp>
        <p:nvSpPr>
          <p:cNvPr id="322" name="Google Shape;322;g37b207fe7f5_0_362"/>
          <p:cNvSpPr txBox="1"/>
          <p:nvPr>
            <p:ph idx="12" type="sldNum"/>
          </p:nvPr>
        </p:nvSpPr>
        <p:spPr>
          <a:xfrm>
            <a:off x="11480800" y="6356350"/>
            <a:ext cx="365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3" name="Google Shape;323;g37b207fe7f5_0_362"/>
          <p:cNvSpPr txBox="1"/>
          <p:nvPr/>
        </p:nvSpPr>
        <p:spPr>
          <a:xfrm>
            <a:off x="101600" y="1581900"/>
            <a:ext cx="121920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AutoNum type="arabicPeriod"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Designate the magnitude of the two numbers by A and B. 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AutoNum type="arabicPeriod"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signed numbers are added or subtracted, we find that there are eight different conditions to consider, depending on the sign of the numbers and the operation performed.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AutoNum type="arabicPeriod"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two equal numbers are subtracted, the result should be +0 not -0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blue circle with text and words&#10;&#10;Description automatically generated" id="324" name="Google Shape;324;g37b207fe7f5_0_3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3791" y="4"/>
            <a:ext cx="874731" cy="874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37b207fe7f5_0_3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9" y="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7b207fe7f5_0_368"/>
          <p:cNvSpPr txBox="1"/>
          <p:nvPr>
            <p:ph type="title"/>
          </p:nvPr>
        </p:nvSpPr>
        <p:spPr>
          <a:xfrm>
            <a:off x="914400" y="228600"/>
            <a:ext cx="10566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FF0000"/>
                </a:solidFill>
              </a:rPr>
              <a:t>Addition &amp; Subtraction Algorithm</a:t>
            </a:r>
            <a:endParaRPr b="1" sz="4000">
              <a:solidFill>
                <a:srgbClr val="FF0000"/>
              </a:solidFill>
            </a:endParaRPr>
          </a:p>
        </p:txBody>
      </p:sp>
      <p:sp>
        <p:nvSpPr>
          <p:cNvPr id="331" name="Google Shape;331;g37b207fe7f5_0_368"/>
          <p:cNvSpPr txBox="1"/>
          <p:nvPr>
            <p:ph idx="12" type="sldNum"/>
          </p:nvPr>
        </p:nvSpPr>
        <p:spPr>
          <a:xfrm>
            <a:off x="11480800" y="6356350"/>
            <a:ext cx="365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2" name="Google Shape;332;g37b207fe7f5_0_368"/>
          <p:cNvSpPr txBox="1"/>
          <p:nvPr/>
        </p:nvSpPr>
        <p:spPr>
          <a:xfrm>
            <a:off x="101600" y="1581900"/>
            <a:ext cx="119169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AutoNum type="arabicPeriod"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signs of A and B are identical, add the two magnitudes and attach the sign of A to the result. 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AutoNum type="arabicPeriod"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signs of A and B are different, compare the magnitudes and subtract the smaller number from the larger.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AutoNum type="arabicPeriod"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the sign of the result to be the same as A if A &gt; B or the complement of the sign of A if A &lt; B. 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AutoNum type="arabicPeriod"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two magnitudes are equal, subtract B from A and make the sign of the result positive 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blue circle with text and words&#10;&#10;Description automatically generated" id="333" name="Google Shape;333;g37b207fe7f5_0_3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3791" y="4"/>
            <a:ext cx="874731" cy="874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g37b207fe7f5_0_3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9" y="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7b207fe7f5_0_374"/>
          <p:cNvSpPr txBox="1"/>
          <p:nvPr>
            <p:ph type="title"/>
          </p:nvPr>
        </p:nvSpPr>
        <p:spPr>
          <a:xfrm>
            <a:off x="914400" y="228600"/>
            <a:ext cx="10566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FF0000"/>
                </a:solidFill>
              </a:rPr>
              <a:t>Signed - Magnitude </a:t>
            </a:r>
            <a:br>
              <a:rPr b="1" lang="en-US" sz="4000">
                <a:solidFill>
                  <a:srgbClr val="FF0000"/>
                </a:solidFill>
              </a:rPr>
            </a:br>
            <a:r>
              <a:rPr b="1" lang="en-US" sz="4000">
                <a:solidFill>
                  <a:srgbClr val="FF0000"/>
                </a:solidFill>
              </a:rPr>
              <a:t>Addition &amp; Subtraction</a:t>
            </a:r>
            <a:endParaRPr b="1" sz="4000">
              <a:solidFill>
                <a:srgbClr val="FF0000"/>
              </a:solidFill>
            </a:endParaRPr>
          </a:p>
        </p:txBody>
      </p:sp>
      <p:sp>
        <p:nvSpPr>
          <p:cNvPr id="340" name="Google Shape;340;g37b207fe7f5_0_374"/>
          <p:cNvSpPr txBox="1"/>
          <p:nvPr>
            <p:ph idx="12" type="sldNum"/>
          </p:nvPr>
        </p:nvSpPr>
        <p:spPr>
          <a:xfrm>
            <a:off x="11480800" y="6356350"/>
            <a:ext cx="365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1" name="Google Shape;341;g37b207fe7f5_0_3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1724025"/>
            <a:ext cx="9144001" cy="41914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circle with text and words&#10;&#10;Description automatically generated" id="342" name="Google Shape;342;g37b207fe7f5_0_3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53791" y="4"/>
            <a:ext cx="874731" cy="874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g37b207fe7f5_0_3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9" y="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7b207fe7f5_0_380"/>
          <p:cNvSpPr txBox="1"/>
          <p:nvPr>
            <p:ph type="title"/>
          </p:nvPr>
        </p:nvSpPr>
        <p:spPr>
          <a:xfrm>
            <a:off x="914400" y="228600"/>
            <a:ext cx="10566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FF0000"/>
                </a:solidFill>
              </a:rPr>
              <a:t>Signed - Magnitude </a:t>
            </a:r>
            <a:br>
              <a:rPr b="1" lang="en-US" sz="4000">
                <a:solidFill>
                  <a:srgbClr val="FF0000"/>
                </a:solidFill>
              </a:rPr>
            </a:br>
            <a:r>
              <a:rPr b="1" lang="en-US" sz="4000">
                <a:solidFill>
                  <a:srgbClr val="FF0000"/>
                </a:solidFill>
              </a:rPr>
              <a:t>Addition &amp; Subtraction</a:t>
            </a:r>
            <a:endParaRPr b="1" sz="4000">
              <a:solidFill>
                <a:srgbClr val="FF0000"/>
              </a:solidFill>
            </a:endParaRPr>
          </a:p>
        </p:txBody>
      </p:sp>
      <p:sp>
        <p:nvSpPr>
          <p:cNvPr id="349" name="Google Shape;349;g37b207fe7f5_0_380"/>
          <p:cNvSpPr txBox="1"/>
          <p:nvPr>
            <p:ph idx="12" type="sldNum"/>
          </p:nvPr>
        </p:nvSpPr>
        <p:spPr>
          <a:xfrm>
            <a:off x="11480800" y="6356350"/>
            <a:ext cx="365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0" name="Google Shape;350;g37b207fe7f5_0_3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800" y="1735525"/>
            <a:ext cx="10460599" cy="4825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circle with text and words&#10;&#10;Description automatically generated" id="351" name="Google Shape;351;g37b207fe7f5_0_3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53791" y="4"/>
            <a:ext cx="874731" cy="874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g37b207fe7f5_0_3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9" y="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7b207fe7f5_0_386"/>
          <p:cNvSpPr txBox="1"/>
          <p:nvPr>
            <p:ph type="title"/>
          </p:nvPr>
        </p:nvSpPr>
        <p:spPr>
          <a:xfrm>
            <a:off x="609600" y="274638"/>
            <a:ext cx="109728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Hardware Implementation</a:t>
            </a:r>
            <a:endParaRPr/>
          </a:p>
        </p:txBody>
      </p:sp>
      <p:pic>
        <p:nvPicPr>
          <p:cNvPr id="358" name="Google Shape;358;g37b207fe7f5_0_38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033" y="1066800"/>
            <a:ext cx="11895300" cy="54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g37b207fe7f5_0_386"/>
          <p:cNvSpPr txBox="1"/>
          <p:nvPr>
            <p:ph idx="12" type="sldNum"/>
          </p:nvPr>
        </p:nvSpPr>
        <p:spPr>
          <a:xfrm>
            <a:off x="11480800" y="6356350"/>
            <a:ext cx="365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0" name="Google Shape;360;g37b207fe7f5_0_386"/>
          <p:cNvSpPr txBox="1"/>
          <p:nvPr>
            <p:ph idx="11" type="ftr"/>
          </p:nvPr>
        </p:nvSpPr>
        <p:spPr>
          <a:xfrm>
            <a:off x="5384800" y="6356350"/>
            <a:ext cx="548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descr="A blue circle with text and words&#10;&#10;Description automatically generated" id="361" name="Google Shape;361;g37b207fe7f5_0_3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53791" y="4"/>
            <a:ext cx="874731" cy="874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g37b207fe7f5_0_3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9" y="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7b207fe7f5_0_393"/>
          <p:cNvSpPr txBox="1"/>
          <p:nvPr>
            <p:ph type="title"/>
          </p:nvPr>
        </p:nvSpPr>
        <p:spPr>
          <a:xfrm>
            <a:off x="609600" y="274638"/>
            <a:ext cx="109728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Hardware Implementation</a:t>
            </a:r>
            <a:endParaRPr/>
          </a:p>
        </p:txBody>
      </p:sp>
      <p:pic>
        <p:nvPicPr>
          <p:cNvPr id="368" name="Google Shape;368;g37b207fe7f5_0_39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8000" y="1237551"/>
            <a:ext cx="515400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g37b207fe7f5_0_393"/>
          <p:cNvSpPr txBox="1"/>
          <p:nvPr>
            <p:ph idx="12" type="sldNum"/>
          </p:nvPr>
        </p:nvSpPr>
        <p:spPr>
          <a:xfrm>
            <a:off x="11480800" y="6356350"/>
            <a:ext cx="365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0" name="Google Shape;370;g37b207fe7f5_0_393"/>
          <p:cNvSpPr txBox="1"/>
          <p:nvPr>
            <p:ph idx="11" type="ftr"/>
          </p:nvPr>
        </p:nvSpPr>
        <p:spPr>
          <a:xfrm>
            <a:off x="5384800" y="6356350"/>
            <a:ext cx="548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71" name="Google Shape;371;g37b207fe7f5_0_393"/>
          <p:cNvSpPr txBox="1"/>
          <p:nvPr/>
        </p:nvSpPr>
        <p:spPr>
          <a:xfrm>
            <a:off x="0" y="1237550"/>
            <a:ext cx="70380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addition of A plus B is done through the parallel adder.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 (sum) output of the adder is applied to the input of the A register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complementer provides an output of B or the complement of B depending on the state of the mode control M.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 signal is also applied to the input carry of the adder.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M = 0, the output of B is transferred to the adder, the input carry is 0, and the output of  the adder is equal to the sum A + B.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M is 1, the 1's complement of B is applied to the adder, the input carry is 1, and output S = A + B’ + 1.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equal to A plus the 2's complement of B, which is equivalent to the subtraction A-B.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blue circle with text and words&#10;&#10;Description automatically generated" id="372" name="Google Shape;372;g37b207fe7f5_0_3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53791" y="4"/>
            <a:ext cx="874731" cy="874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g37b207fe7f5_0_3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9" y="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7b207fe7f5_0_401"/>
          <p:cNvSpPr txBox="1"/>
          <p:nvPr>
            <p:ph type="title"/>
          </p:nvPr>
        </p:nvSpPr>
        <p:spPr>
          <a:xfrm>
            <a:off x="90592" y="612475"/>
            <a:ext cx="120108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Flowchart for add and subtract operations </a:t>
            </a:r>
            <a:endParaRPr/>
          </a:p>
        </p:txBody>
      </p:sp>
      <p:sp>
        <p:nvSpPr>
          <p:cNvPr id="379" name="Google Shape;379;g37b207fe7f5_0_401"/>
          <p:cNvSpPr txBox="1"/>
          <p:nvPr>
            <p:ph idx="12" type="sldNum"/>
          </p:nvPr>
        </p:nvSpPr>
        <p:spPr>
          <a:xfrm>
            <a:off x="11480800" y="6356350"/>
            <a:ext cx="365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0" name="Google Shape;380;g37b207fe7f5_0_401"/>
          <p:cNvSpPr txBox="1"/>
          <p:nvPr>
            <p:ph idx="11" type="ftr"/>
          </p:nvPr>
        </p:nvSpPr>
        <p:spPr>
          <a:xfrm>
            <a:off x="5384800" y="6356350"/>
            <a:ext cx="548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81" name="Google Shape;381;g37b207fe7f5_0_401"/>
          <p:cNvSpPr txBox="1"/>
          <p:nvPr/>
        </p:nvSpPr>
        <p:spPr>
          <a:xfrm>
            <a:off x="0" y="1237550"/>
            <a:ext cx="12192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two signs As, and Bs,are compared by an exclusive-OR gate. If the output of the gate is O, the signs are identical; if it is 1, the sign are different.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an add operation, identical signs indicate that the magnitudes be added.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 subtract operation, different signs indicate that the magnitudes be added.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magnitudes are added with a microoperation EA ←  A + B. Where EA is a register that combines E and A. The carry in E: after the addition constitutes an overflow if it is equal to 1. The value of E is transferred into the add-overnow flip-flop AVF.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blue circle with text and words&#10;&#10;Description automatically generated" id="382" name="Google Shape;382;g37b207fe7f5_0_4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3791" y="4"/>
            <a:ext cx="874731" cy="874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g37b207fe7f5_0_4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9" y="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7b207fe7f5_0_408"/>
          <p:cNvSpPr txBox="1"/>
          <p:nvPr>
            <p:ph idx="12" type="sldNum"/>
          </p:nvPr>
        </p:nvSpPr>
        <p:spPr>
          <a:xfrm>
            <a:off x="11480800" y="6356350"/>
            <a:ext cx="365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9" name="Google Shape;389;g37b207fe7f5_0_408"/>
          <p:cNvSpPr txBox="1"/>
          <p:nvPr>
            <p:ph idx="11" type="ftr"/>
          </p:nvPr>
        </p:nvSpPr>
        <p:spPr>
          <a:xfrm>
            <a:off x="5384800" y="6356350"/>
            <a:ext cx="548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90" name="Google Shape;390;g37b207fe7f5_0_408"/>
          <p:cNvSpPr txBox="1"/>
          <p:nvPr/>
        </p:nvSpPr>
        <p:spPr>
          <a:xfrm>
            <a:off x="0" y="1237550"/>
            <a:ext cx="121920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two magnitudes are subtracted if the signs are different for an add operation.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magnitudes are subtracted by adding A to the 2's complement of B.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overflow can occur if the numbers are subtracted so AVF is cleared to 0.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E=1 indicates that A &gt;= B and the number in A is the correct result.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A=0, them As will 0.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E=0, indicates that A &lt; B. For this case it is necessary to take the 2's complement of the value in A. This operation can be done with one microoperation  A← A’+ 1.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final result is found in register A and its sign in As. The value in AVF provides an overflow indication. The final value of E is immaterial.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g37b207fe7f5_0_408"/>
          <p:cNvSpPr txBox="1"/>
          <p:nvPr>
            <p:ph type="title"/>
          </p:nvPr>
        </p:nvSpPr>
        <p:spPr>
          <a:xfrm>
            <a:off x="181192" y="534150"/>
            <a:ext cx="120108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Flowchart for add and subtract operations </a:t>
            </a:r>
            <a:endParaRPr/>
          </a:p>
        </p:txBody>
      </p:sp>
      <p:pic>
        <p:nvPicPr>
          <p:cNvPr descr="A blue circle with text and words&#10;&#10;Description automatically generated" id="392" name="Google Shape;392;g37b207fe7f5_0_4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3791" y="4"/>
            <a:ext cx="874731" cy="874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g37b207fe7f5_0_4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9" y="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g37b207fe7f5_0_4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g37b207fe7f5_0_415"/>
          <p:cNvSpPr txBox="1"/>
          <p:nvPr>
            <p:ph idx="12" type="sldNum"/>
          </p:nvPr>
        </p:nvSpPr>
        <p:spPr>
          <a:xfrm>
            <a:off x="11480800" y="6356350"/>
            <a:ext cx="365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0" name="Google Shape;400;g37b207fe7f5_0_415"/>
          <p:cNvSpPr txBox="1"/>
          <p:nvPr>
            <p:ph idx="11" type="ftr"/>
          </p:nvPr>
        </p:nvSpPr>
        <p:spPr>
          <a:xfrm>
            <a:off x="5384800" y="6356350"/>
            <a:ext cx="548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11" name="Google Shape;11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112" name="Google Shape;11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 txBox="1"/>
          <p:nvPr/>
        </p:nvSpPr>
        <p:spPr>
          <a:xfrm>
            <a:off x="611100" y="1277663"/>
            <a:ext cx="11390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</a:pPr>
            <a:r>
              <a:rPr lang="en-US" sz="2900">
                <a:solidFill>
                  <a:schemeClr val="dk1"/>
                </a:solidFill>
              </a:rPr>
              <a:t>Addressing Modes</a:t>
            </a:r>
            <a:endParaRPr sz="2900">
              <a:solidFill>
                <a:schemeClr val="dk1"/>
              </a:solidFill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2919725" y="153488"/>
            <a:ext cx="8250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Recap:</a:t>
            </a:r>
            <a:endParaRPr b="0" i="0" sz="3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/>
          <p:nvPr>
            <p:ph type="title"/>
          </p:nvPr>
        </p:nvSpPr>
        <p:spPr>
          <a:xfrm>
            <a:off x="838200" y="854440"/>
            <a:ext cx="105156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US" sz="4400"/>
              <a:t>Summary</a:t>
            </a:r>
            <a:endParaRPr/>
          </a:p>
        </p:txBody>
      </p:sp>
      <p:sp>
        <p:nvSpPr>
          <p:cNvPr id="406" name="Google Shape;406;p15"/>
          <p:cNvSpPr/>
          <p:nvPr/>
        </p:nvSpPr>
        <p:spPr>
          <a:xfrm>
            <a:off x="900954" y="1447332"/>
            <a:ext cx="10344600" cy="45120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“Signed Magnitude is simple for humans, but 2’s Complement is efficient for machines. That’s why modern computers rely on 2’s Complement for addition and subtraction.”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408" name="Google Shape;408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409" name="Google Shape;4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1" cy="874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6"/>
          <p:cNvSpPr txBox="1"/>
          <p:nvPr>
            <p:ph type="title"/>
          </p:nvPr>
        </p:nvSpPr>
        <p:spPr>
          <a:xfrm>
            <a:off x="479165" y="749508"/>
            <a:ext cx="9718111" cy="15764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b="1" lang="en-US" sz="4000"/>
              <a:t>Ensure attainment of LOs in alignment to the learning activities:</a:t>
            </a:r>
            <a:r>
              <a:rPr b="1"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outcomes (1-2)</a:t>
            </a:r>
            <a:endParaRPr/>
          </a:p>
        </p:txBody>
      </p:sp>
      <p:sp>
        <p:nvSpPr>
          <p:cNvPr id="416" name="Google Shape;41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417" name="Google Shape;41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418" name="Google Shape;4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0" name="Google Shape;420;p16"/>
          <p:cNvGrpSpPr/>
          <p:nvPr/>
        </p:nvGrpSpPr>
        <p:grpSpPr>
          <a:xfrm>
            <a:off x="644056" y="2615979"/>
            <a:ext cx="10976394" cy="3689372"/>
            <a:chOff x="0" y="0"/>
            <a:chExt cx="10976394" cy="3689372"/>
          </a:xfrm>
        </p:grpSpPr>
        <p:sp>
          <p:nvSpPr>
            <p:cNvPr id="421" name="Google Shape;421;p16"/>
            <p:cNvSpPr/>
            <p:nvPr/>
          </p:nvSpPr>
          <p:spPr>
            <a:xfrm>
              <a:off x="0" y="0"/>
              <a:ext cx="9288600" cy="1660200"/>
            </a:xfrm>
            <a:prstGeom prst="roundRect">
              <a:avLst>
                <a:gd fmla="val 10000" name="adj"/>
              </a:avLst>
            </a:prstGeom>
            <a:solidFill>
              <a:srgbClr val="E9713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6"/>
            <p:cNvSpPr txBox="1"/>
            <p:nvPr/>
          </p:nvSpPr>
          <p:spPr>
            <a:xfrm>
              <a:off x="48617" y="48621"/>
              <a:ext cx="9153000" cy="15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Arial"/>
                <a:buNone/>
              </a:pPr>
              <a:r>
                <a:rPr b="0" i="0" lang="en-US" sz="3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Learning Outcome 1:</a:t>
              </a:r>
              <a:r>
                <a:rPr lang="en-US" sz="3100">
                  <a:solidFill>
                    <a:schemeClr val="lt1"/>
                  </a:solidFill>
                </a:rPr>
                <a:t> Performed Signed Magnitude and Signed 2’s Complement Addition</a:t>
              </a:r>
              <a:endParaRPr b="0" i="0" sz="3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1639174" y="2029172"/>
              <a:ext cx="9288600" cy="1660200"/>
            </a:xfrm>
            <a:prstGeom prst="roundRect">
              <a:avLst>
                <a:gd fmla="val 10000" name="adj"/>
              </a:avLst>
            </a:prstGeom>
            <a:solidFill>
              <a:srgbClr val="186923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6"/>
            <p:cNvSpPr txBox="1"/>
            <p:nvPr/>
          </p:nvSpPr>
          <p:spPr>
            <a:xfrm>
              <a:off x="1687794" y="2077796"/>
              <a:ext cx="9288600" cy="15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Arial"/>
                <a:buNone/>
              </a:pPr>
              <a:r>
                <a:rPr b="0" i="0" lang="en-US" sz="3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Learning Outcome 2: </a:t>
              </a:r>
              <a:r>
                <a:rPr lang="en-US" sz="3100">
                  <a:solidFill>
                    <a:schemeClr val="lt1"/>
                  </a:solidFill>
                </a:rPr>
                <a:t>Performed Signed Magnitude and Signed 2’s Complement Subtraction</a:t>
              </a:r>
              <a:endParaRPr b="0" i="0" sz="3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6"/>
            <p:cNvSpPr/>
            <p:nvPr/>
          </p:nvSpPr>
          <p:spPr>
            <a:xfrm>
              <a:off x="8209503" y="1305127"/>
              <a:ext cx="1079100" cy="1079100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F0000"/>
            </a:solidFill>
            <a:ln cap="flat" cmpd="sng" w="19050">
              <a:solidFill>
                <a:srgbClr val="F6D4CC">
                  <a:alpha val="8941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7"/>
          <p:cNvSpPr txBox="1"/>
          <p:nvPr>
            <p:ph type="title"/>
          </p:nvPr>
        </p:nvSpPr>
        <p:spPr>
          <a:xfrm>
            <a:off x="901762" y="1198963"/>
            <a:ext cx="9818849" cy="19187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eorgia"/>
              <a:buNone/>
            </a:pPr>
            <a:r>
              <a:rPr lang="en-US" sz="5400">
                <a:latin typeface="Georgia"/>
                <a:ea typeface="Georgia"/>
                <a:cs typeface="Georgia"/>
                <a:sym typeface="Georgia"/>
              </a:rPr>
              <a:t>Discussion on the post session activities</a:t>
            </a:r>
            <a:br>
              <a:rPr lang="en-US" sz="2800">
                <a:latin typeface="Georgia"/>
                <a:ea typeface="Georgia"/>
                <a:cs typeface="Georgia"/>
                <a:sym typeface="Georgia"/>
              </a:rPr>
            </a:br>
            <a:br>
              <a:rPr lang="en-US" sz="2800">
                <a:latin typeface="Georgia"/>
                <a:ea typeface="Georgia"/>
                <a:cs typeface="Georgia"/>
                <a:sym typeface="Georgia"/>
              </a:rPr>
            </a:b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1" name="Google Shape;43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432" name="Google Shape;43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433" name="Google Shape;43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17"/>
          <p:cNvSpPr txBox="1"/>
          <p:nvPr/>
        </p:nvSpPr>
        <p:spPr>
          <a:xfrm>
            <a:off x="1160528" y="2872921"/>
            <a:ext cx="93012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“How many zeros exist in signed magnitude?”</a:t>
            </a:r>
            <a:br>
              <a:rPr lang="en-US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“Which method do computers actually use?”</a:t>
            </a:r>
            <a:br>
              <a:rPr lang="en-US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“What is the 2’s complement of 1010?”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8"/>
          <p:cNvSpPr/>
          <p:nvPr/>
        </p:nvSpPr>
        <p:spPr>
          <a:xfrm>
            <a:off x="0" y="-1"/>
            <a:ext cx="12191695" cy="6852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18"/>
          <p:cNvSpPr txBox="1"/>
          <p:nvPr>
            <p:ph type="title"/>
          </p:nvPr>
        </p:nvSpPr>
        <p:spPr>
          <a:xfrm>
            <a:off x="3302314" y="318570"/>
            <a:ext cx="6679885" cy="1297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lang="en-US" sz="4000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rPr>
              <a:t>Review and Reflection from students</a:t>
            </a:r>
            <a:endParaRPr/>
          </a:p>
        </p:txBody>
      </p:sp>
      <p:pic>
        <p:nvPicPr>
          <p:cNvPr descr="Smiling Face with No Fill" id="442" name="Google Shape;44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90369" y="1287308"/>
            <a:ext cx="2501326" cy="2501326"/>
          </a:xfrm>
          <a:custGeom>
            <a:rect b="b" l="l" r="r" t="t"/>
            <a:pathLst>
              <a:path extrusionOk="0" h="4377846" w="4141760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443" name="Google Shape;4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444" name="Google Shape;4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445" name="Google Shape;44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6" name="Google Shape;446;p18"/>
          <p:cNvGrpSpPr/>
          <p:nvPr/>
        </p:nvGrpSpPr>
        <p:grpSpPr>
          <a:xfrm>
            <a:off x="-9754" y="-5977"/>
            <a:ext cx="6244176" cy="6863979"/>
            <a:chOff x="-5196" y="-5977"/>
            <a:chExt cx="6244176" cy="6863979"/>
          </a:xfrm>
        </p:grpSpPr>
        <p:sp>
          <p:nvSpPr>
            <p:cNvPr id="447" name="Google Shape;447;p18"/>
            <p:cNvSpPr/>
            <p:nvPr/>
          </p:nvSpPr>
          <p:spPr>
            <a:xfrm flipH="1">
              <a:off x="305" y="34854"/>
              <a:ext cx="6028697" cy="6817170"/>
            </a:xfrm>
            <a:custGeom>
              <a:rect b="b" l="l" r="r" t="t"/>
              <a:pathLst>
                <a:path extrusionOk="0" h="6817170" w="6028697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4EA72E">
                    <a:alpha val="9411"/>
                  </a:srgbClr>
                </a:gs>
                <a:gs pos="85000">
                  <a:srgbClr val="156082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8"/>
            <p:cNvSpPr/>
            <p:nvPr/>
          </p:nvSpPr>
          <p:spPr>
            <a:xfrm flipH="1">
              <a:off x="-5196" y="1"/>
              <a:ext cx="6170617" cy="6858001"/>
            </a:xfrm>
            <a:custGeom>
              <a:rect b="b" l="l" r="r" t="t"/>
              <a:pathLst>
                <a:path extrusionOk="0" h="6858001" w="6264586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4EA72E">
                    <a:alpha val="9411"/>
                  </a:srgbClr>
                </a:gs>
                <a:gs pos="85000">
                  <a:srgbClr val="156082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8"/>
            <p:cNvSpPr/>
            <p:nvPr/>
          </p:nvSpPr>
          <p:spPr>
            <a:xfrm flipH="1">
              <a:off x="5717" y="-5977"/>
              <a:ext cx="6233263" cy="6858001"/>
            </a:xfrm>
            <a:custGeom>
              <a:rect b="b" l="l" r="r" t="t"/>
              <a:pathLst>
                <a:path extrusionOk="0" h="6858001" w="6264586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4EA72E">
                    <a:alpha val="9411"/>
                  </a:srgbClr>
                </a:gs>
                <a:gs pos="85000">
                  <a:srgbClr val="156082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50" name="Google Shape;45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9"/>
          <p:cNvSpPr txBox="1"/>
          <p:nvPr>
            <p:ph type="title"/>
          </p:nvPr>
        </p:nvSpPr>
        <p:spPr>
          <a:xfrm>
            <a:off x="749709" y="291168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456" name="Google Shape;45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457" name="Google Shape;45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0F4861"/>
              </a:gs>
            </a:gsLst>
            <a:lin ang="197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0A3041">
                  <a:alpha val="67450"/>
                </a:srgbClr>
              </a:gs>
              <a:gs pos="19000">
                <a:srgbClr val="0A3041">
                  <a:alpha val="67450"/>
                </a:srgbClr>
              </a:gs>
              <a:gs pos="100000">
                <a:srgbClr val="156082">
                  <a:alpha val="47450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 flipH="1" rot="-5400000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0F4861">
                  <a:alpha val="15294"/>
                </a:srgbClr>
              </a:gs>
              <a:gs pos="23000">
                <a:srgbClr val="0F4861">
                  <a:alpha val="15294"/>
                </a:srgbClr>
              </a:gs>
              <a:gs pos="99000">
                <a:srgbClr val="000000">
                  <a:alpha val="44313"/>
                </a:srgbClr>
              </a:gs>
              <a:gs pos="100000">
                <a:srgbClr val="000000">
                  <a:alpha val="44313"/>
                </a:srgbClr>
              </a:gs>
            </a:gsLst>
            <a:lin ang="210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 txBox="1"/>
          <p:nvPr>
            <p:ph type="title"/>
          </p:nvPr>
        </p:nvSpPr>
        <p:spPr>
          <a:xfrm>
            <a:off x="558702" y="1102452"/>
            <a:ext cx="10542973" cy="822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1"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 the end of this session students will be able to </a:t>
            </a:r>
            <a:endParaRPr/>
          </a:p>
        </p:txBody>
      </p:sp>
      <p:grpSp>
        <p:nvGrpSpPr>
          <p:cNvPr id="125" name="Google Shape;125;p5"/>
          <p:cNvGrpSpPr/>
          <p:nvPr/>
        </p:nvGrpSpPr>
        <p:grpSpPr>
          <a:xfrm>
            <a:off x="644056" y="2615979"/>
            <a:ext cx="10976394" cy="3689404"/>
            <a:chOff x="0" y="0"/>
            <a:chExt cx="10976394" cy="3689404"/>
          </a:xfrm>
        </p:grpSpPr>
        <p:sp>
          <p:nvSpPr>
            <p:cNvPr id="126" name="Google Shape;126;p5"/>
            <p:cNvSpPr/>
            <p:nvPr/>
          </p:nvSpPr>
          <p:spPr>
            <a:xfrm>
              <a:off x="0" y="0"/>
              <a:ext cx="9288654" cy="1660232"/>
            </a:xfrm>
            <a:prstGeom prst="roundRect">
              <a:avLst>
                <a:gd fmla="val 10000" name="adj"/>
              </a:avLst>
            </a:prstGeom>
            <a:solidFill>
              <a:srgbClr val="E9713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"/>
            <p:cNvSpPr txBox="1"/>
            <p:nvPr/>
          </p:nvSpPr>
          <p:spPr>
            <a:xfrm>
              <a:off x="48617" y="48621"/>
              <a:ext cx="9153000" cy="15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Arial"/>
                <a:buNone/>
              </a:pPr>
              <a:r>
                <a:rPr b="0" i="0" lang="en-US" sz="3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Learning Outcome 1:</a:t>
              </a:r>
              <a:r>
                <a:rPr lang="en-US" sz="3100">
                  <a:solidFill>
                    <a:schemeClr val="lt1"/>
                  </a:solidFill>
                </a:rPr>
                <a:t> Perform Signed Magnitude and Signed 2’s Complement Addition</a:t>
              </a:r>
              <a:endParaRPr b="0" i="0" sz="3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1639174" y="2029172"/>
              <a:ext cx="9288654" cy="1660232"/>
            </a:xfrm>
            <a:prstGeom prst="roundRect">
              <a:avLst>
                <a:gd fmla="val 10000" name="adj"/>
              </a:avLst>
            </a:prstGeom>
            <a:solidFill>
              <a:srgbClr val="186923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"/>
            <p:cNvSpPr txBox="1"/>
            <p:nvPr/>
          </p:nvSpPr>
          <p:spPr>
            <a:xfrm>
              <a:off x="1687794" y="2077796"/>
              <a:ext cx="9288600" cy="15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Arial"/>
                <a:buNone/>
              </a:pPr>
              <a:r>
                <a:rPr b="0" i="0" lang="en-US" sz="3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Learning Outcome 2: </a:t>
              </a:r>
              <a:r>
                <a:rPr lang="en-US" sz="3100">
                  <a:solidFill>
                    <a:schemeClr val="lt1"/>
                  </a:solidFill>
                </a:rPr>
                <a:t>Perform Signed Magnitude and Signed 2’s Complement Subtraction</a:t>
              </a:r>
              <a:endParaRPr b="0" i="0" sz="3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8209503" y="1305127"/>
              <a:ext cx="1079150" cy="1079150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F0000"/>
            </a:solidFill>
            <a:ln cap="flat" cmpd="sng" w="19050">
              <a:solidFill>
                <a:srgbClr val="F6D4CC">
                  <a:alpha val="8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32" name="Google Shape;1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133" name="Google Shape;1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141" name="Google Shape;14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3791" y="4"/>
            <a:ext cx="874731" cy="874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9" y="6"/>
            <a:ext cx="2215421" cy="61247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3"/>
          <p:cNvSpPr txBox="1"/>
          <p:nvPr/>
        </p:nvSpPr>
        <p:spPr>
          <a:xfrm>
            <a:off x="2475025" y="67150"/>
            <a:ext cx="83850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lang="en-US" sz="3100">
                <a:latin typeface="Play"/>
                <a:ea typeface="Play"/>
                <a:cs typeface="Play"/>
                <a:sym typeface="Play"/>
              </a:rPr>
              <a:t>Opening Activity: Magic of Zero</a:t>
            </a:r>
            <a:endParaRPr b="0" i="0" sz="3500" u="none" cap="none" strike="noStrik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44" name="Google Shape;144;p13"/>
          <p:cNvSpPr txBox="1"/>
          <p:nvPr/>
        </p:nvSpPr>
        <p:spPr>
          <a:xfrm>
            <a:off x="259500" y="874725"/>
            <a:ext cx="10416900" cy="26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</a:rPr>
              <a:t>Magic of –0</a:t>
            </a:r>
            <a:endParaRPr b="1"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                                       </a:t>
            </a:r>
            <a:r>
              <a:rPr lang="en-US" sz="2300">
                <a:solidFill>
                  <a:schemeClr val="dk1"/>
                </a:solidFill>
              </a:rPr>
              <a:t> </a:t>
            </a:r>
            <a:r>
              <a:rPr b="1" lang="en-US" sz="2300">
                <a:solidFill>
                  <a:schemeClr val="dk1"/>
                </a:solidFill>
              </a:rPr>
              <a:t>+0</a:t>
            </a:r>
            <a:r>
              <a:rPr lang="en-US" sz="2300">
                <a:solidFill>
                  <a:schemeClr val="dk1"/>
                </a:solidFill>
              </a:rPr>
              <a:t> and </a:t>
            </a:r>
            <a:r>
              <a:rPr b="1" lang="en-US" sz="2300">
                <a:solidFill>
                  <a:schemeClr val="dk1"/>
                </a:solidFill>
              </a:rPr>
              <a:t>–0</a:t>
            </a:r>
            <a:r>
              <a:rPr lang="en-US" sz="2300">
                <a:solidFill>
                  <a:schemeClr val="dk1"/>
                </a:solidFill>
              </a:rPr>
              <a:t>  </a:t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dk1"/>
                </a:solidFill>
              </a:rPr>
              <a:t>                          </a:t>
            </a:r>
            <a:r>
              <a:rPr i="1" lang="en-US" sz="2300">
                <a:solidFill>
                  <a:schemeClr val="dk1"/>
                </a:solidFill>
              </a:rPr>
              <a:t>“Are they the same or different?”</a:t>
            </a:r>
            <a:br>
              <a:rPr i="1" lang="en-US" sz="2300">
                <a:solidFill>
                  <a:schemeClr val="dk1"/>
                </a:solidFill>
              </a:rPr>
            </a:br>
            <a:endParaRPr i="1" sz="2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b207fe7f5_0_22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37b207fe7f5_0_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151" name="Google Shape;151;g37b207fe7f5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3791" y="4"/>
            <a:ext cx="874731" cy="874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37b207fe7f5_0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9" y="6"/>
            <a:ext cx="2215421" cy="61247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37b207fe7f5_0_22"/>
          <p:cNvSpPr txBox="1"/>
          <p:nvPr/>
        </p:nvSpPr>
        <p:spPr>
          <a:xfrm>
            <a:off x="2475025" y="67150"/>
            <a:ext cx="83850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lang="en-US" sz="3100">
                <a:latin typeface="Play"/>
                <a:ea typeface="Play"/>
                <a:cs typeface="Play"/>
                <a:sym typeface="Play"/>
              </a:rPr>
              <a:t>Opening Activity: Magic of Zero</a:t>
            </a:r>
            <a:endParaRPr b="0" i="0" sz="3500" u="none" cap="none" strike="noStrik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54" name="Google Shape;154;g37b207fe7f5_0_22"/>
          <p:cNvSpPr txBox="1"/>
          <p:nvPr/>
        </p:nvSpPr>
        <p:spPr>
          <a:xfrm>
            <a:off x="259500" y="874725"/>
            <a:ext cx="117885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</a:rPr>
              <a:t>Magic of –0</a:t>
            </a:r>
            <a:endParaRPr b="1"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                                        </a:t>
            </a:r>
            <a:r>
              <a:rPr b="1" lang="en-US" sz="2300">
                <a:solidFill>
                  <a:schemeClr val="dk1"/>
                </a:solidFill>
              </a:rPr>
              <a:t>+0</a:t>
            </a:r>
            <a:r>
              <a:rPr lang="en-US" sz="2300">
                <a:solidFill>
                  <a:schemeClr val="dk1"/>
                </a:solidFill>
              </a:rPr>
              <a:t> and </a:t>
            </a:r>
            <a:r>
              <a:rPr b="1" lang="en-US" sz="2300">
                <a:solidFill>
                  <a:schemeClr val="dk1"/>
                </a:solidFill>
              </a:rPr>
              <a:t>–0</a:t>
            </a:r>
            <a:r>
              <a:rPr lang="en-US" sz="2300">
                <a:solidFill>
                  <a:schemeClr val="dk1"/>
                </a:solidFill>
              </a:rPr>
              <a:t>  </a:t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dk1"/>
                </a:solidFill>
              </a:rPr>
              <a:t>                          “Are they the same or different?”</a:t>
            </a:r>
            <a:endParaRPr i="1" sz="2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Conclusion:</a:t>
            </a:r>
            <a:r>
              <a:rPr lang="en-US" sz="2300">
                <a:solidFill>
                  <a:schemeClr val="dk1"/>
                </a:solidFill>
              </a:rPr>
              <a:t> </a:t>
            </a:r>
            <a:r>
              <a:rPr b="1" lang="en-US" sz="2300">
                <a:solidFill>
                  <a:schemeClr val="dk1"/>
                </a:solidFill>
              </a:rPr>
              <a:t>Signed Magnitude</a:t>
            </a:r>
            <a:r>
              <a:rPr lang="en-US" sz="2300">
                <a:solidFill>
                  <a:schemeClr val="dk1"/>
                </a:solidFill>
              </a:rPr>
              <a:t> (two zeros) vs </a:t>
            </a:r>
            <a:r>
              <a:rPr b="1" lang="en-US" sz="2300">
                <a:solidFill>
                  <a:schemeClr val="dk1"/>
                </a:solidFill>
              </a:rPr>
              <a:t>2’s Complement</a:t>
            </a:r>
            <a:r>
              <a:rPr lang="en-US" sz="2300">
                <a:solidFill>
                  <a:schemeClr val="dk1"/>
                </a:solidFill>
              </a:rPr>
              <a:t> (single zero).</a:t>
            </a:r>
            <a:br>
              <a:rPr i="1" lang="en-US" sz="2300">
                <a:solidFill>
                  <a:schemeClr val="dk1"/>
                </a:solidFill>
              </a:rPr>
            </a:br>
            <a:endParaRPr i="1" sz="2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 txBox="1"/>
          <p:nvPr>
            <p:ph type="title"/>
          </p:nvPr>
        </p:nvSpPr>
        <p:spPr>
          <a:xfrm>
            <a:off x="635000" y="640823"/>
            <a:ext cx="3418659" cy="5583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</a:pPr>
            <a:r>
              <a:rPr lang="en-US" sz="5400"/>
              <a:t>Session Outline</a:t>
            </a:r>
            <a:endParaRPr/>
          </a:p>
        </p:txBody>
      </p:sp>
      <p:sp>
        <p:nvSpPr>
          <p:cNvPr id="161" name="Google Shape;161;p6"/>
          <p:cNvSpPr/>
          <p:nvPr/>
        </p:nvSpPr>
        <p:spPr>
          <a:xfrm rot="5400000">
            <a:off x="1627450" y="3462719"/>
            <a:ext cx="5410200" cy="18288"/>
          </a:xfrm>
          <a:custGeom>
            <a:rect b="b" l="l" r="r" t="t"/>
            <a:pathLst>
              <a:path extrusionOk="0" fill="none" h="18288" w="541020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extrusionOk="0" h="18288" w="541020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6"/>
          <p:cNvGrpSpPr/>
          <p:nvPr/>
        </p:nvGrpSpPr>
        <p:grpSpPr>
          <a:xfrm>
            <a:off x="4527032" y="805552"/>
            <a:ext cx="6900512" cy="5530734"/>
            <a:chOff x="0" y="2703"/>
            <a:chExt cx="6900512" cy="5530734"/>
          </a:xfrm>
        </p:grpSpPr>
        <p:cxnSp>
          <p:nvCxnSpPr>
            <p:cNvPr id="163" name="Google Shape;163;p6"/>
            <p:cNvCxnSpPr/>
            <p:nvPr/>
          </p:nvCxnSpPr>
          <p:spPr>
            <a:xfrm>
              <a:off x="0" y="2703"/>
              <a:ext cx="6900512" cy="0"/>
            </a:xfrm>
            <a:prstGeom prst="straightConnector1">
              <a:avLst/>
            </a:prstGeom>
            <a:solidFill>
              <a:srgbClr val="E97131"/>
            </a:solidFill>
            <a:ln cap="flat" cmpd="sng" w="19050">
              <a:solidFill>
                <a:srgbClr val="E9713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4" name="Google Shape;164;p6"/>
            <p:cNvSpPr/>
            <p:nvPr/>
          </p:nvSpPr>
          <p:spPr>
            <a:xfrm>
              <a:off x="0" y="2703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"/>
            <p:cNvSpPr txBox="1"/>
            <p:nvPr/>
          </p:nvSpPr>
          <p:spPr>
            <a:xfrm>
              <a:off x="0" y="2703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2400" lIns="152400" spcFirstLastPara="1" rIns="152400" wrap="square" tIns="152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Arial"/>
                <a:buNone/>
              </a:pPr>
              <a:r>
                <a:rPr b="0" i="0" lang="en-US" sz="3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B</a:t>
              </a:r>
              <a:r>
                <a:rPr lang="en-US" sz="3500">
                  <a:solidFill>
                    <a:schemeClr val="dk1"/>
                  </a:solidFill>
                </a:rPr>
                <a:t>inary Number System</a:t>
              </a:r>
              <a:endParaRPr b="0" i="0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6" name="Google Shape;166;p6"/>
            <p:cNvCxnSpPr/>
            <p:nvPr/>
          </p:nvCxnSpPr>
          <p:spPr>
            <a:xfrm>
              <a:off x="0" y="924492"/>
              <a:ext cx="6900512" cy="0"/>
            </a:xfrm>
            <a:prstGeom prst="straightConnector1">
              <a:avLst/>
            </a:prstGeom>
            <a:solidFill>
              <a:srgbClr val="176B22"/>
            </a:solidFill>
            <a:ln cap="flat" cmpd="sng" w="19050">
              <a:solidFill>
                <a:srgbClr val="176B2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7" name="Google Shape;167;p6"/>
            <p:cNvSpPr/>
            <p:nvPr/>
          </p:nvSpPr>
          <p:spPr>
            <a:xfrm>
              <a:off x="0" y="924492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6"/>
            <p:cNvSpPr txBox="1"/>
            <p:nvPr/>
          </p:nvSpPr>
          <p:spPr>
            <a:xfrm>
              <a:off x="0" y="924492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2400" lIns="152400" spcFirstLastPara="1" rIns="152400" wrap="square" tIns="152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Arial"/>
                <a:buNone/>
              </a:pPr>
              <a:r>
                <a:rPr b="0" i="0" lang="en-US" sz="3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 </a:t>
              </a:r>
              <a:r>
                <a:rPr lang="en-US" sz="3500">
                  <a:solidFill>
                    <a:schemeClr val="dk1"/>
                  </a:solidFill>
                </a:rPr>
                <a:t>Signed Magnitude Addition</a:t>
              </a:r>
              <a:endPara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9" name="Google Shape;169;p6"/>
            <p:cNvCxnSpPr/>
            <p:nvPr/>
          </p:nvCxnSpPr>
          <p:spPr>
            <a:xfrm>
              <a:off x="0" y="1846281"/>
              <a:ext cx="6900512" cy="0"/>
            </a:xfrm>
            <a:prstGeom prst="straightConnector1">
              <a:avLst/>
            </a:prstGeom>
            <a:solidFill>
              <a:srgbClr val="0C9ED5"/>
            </a:solidFill>
            <a:ln cap="flat" cmpd="sng" w="19050">
              <a:solidFill>
                <a:srgbClr val="0C9ED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0" name="Google Shape;170;p6"/>
            <p:cNvSpPr/>
            <p:nvPr/>
          </p:nvSpPr>
          <p:spPr>
            <a:xfrm>
              <a:off x="0" y="1872478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6"/>
            <p:cNvSpPr txBox="1"/>
            <p:nvPr/>
          </p:nvSpPr>
          <p:spPr>
            <a:xfrm>
              <a:off x="0" y="1872478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2400" lIns="152400" spcFirstLastPara="1" rIns="152400" wrap="square" tIns="152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Arial"/>
                <a:buNone/>
              </a:pPr>
              <a:r>
                <a:rPr b="0" i="0" lang="en-US" sz="3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 </a:t>
              </a:r>
              <a:r>
                <a:rPr lang="en-US" sz="3500">
                  <a:solidFill>
                    <a:schemeClr val="dk1"/>
                  </a:solidFill>
                </a:rPr>
                <a:t>Signed Magnitude Subtraction</a:t>
              </a:r>
              <a:endPara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2" name="Google Shape;172;p6"/>
            <p:cNvCxnSpPr/>
            <p:nvPr/>
          </p:nvCxnSpPr>
          <p:spPr>
            <a:xfrm>
              <a:off x="0" y="2768070"/>
              <a:ext cx="6900512" cy="0"/>
            </a:xfrm>
            <a:prstGeom prst="straightConnector1">
              <a:avLst/>
            </a:prstGeom>
            <a:solidFill>
              <a:srgbClr val="A02891"/>
            </a:solidFill>
            <a:ln cap="flat" cmpd="sng" w="19050">
              <a:solidFill>
                <a:srgbClr val="A0289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3" name="Google Shape;173;p6"/>
            <p:cNvSpPr/>
            <p:nvPr/>
          </p:nvSpPr>
          <p:spPr>
            <a:xfrm>
              <a:off x="0" y="2768070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6"/>
            <p:cNvSpPr txBox="1"/>
            <p:nvPr/>
          </p:nvSpPr>
          <p:spPr>
            <a:xfrm>
              <a:off x="0" y="2768070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2400" lIns="152400" spcFirstLastPara="1" rIns="152400" wrap="square" tIns="152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Arial"/>
                <a:buNone/>
              </a:pPr>
              <a:r>
                <a:rPr b="0" i="0" lang="en-US" sz="3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 </a:t>
              </a:r>
              <a:r>
                <a:rPr lang="en-US" sz="3500">
                  <a:solidFill>
                    <a:schemeClr val="dk1"/>
                  </a:solidFill>
                </a:rPr>
                <a:t>2’s Complement Addition</a:t>
              </a:r>
              <a:endParaRPr b="0" i="0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5" name="Google Shape;175;p6"/>
            <p:cNvCxnSpPr/>
            <p:nvPr/>
          </p:nvCxnSpPr>
          <p:spPr>
            <a:xfrm>
              <a:off x="0" y="3689859"/>
              <a:ext cx="6900512" cy="0"/>
            </a:xfrm>
            <a:prstGeom prst="straightConnector1">
              <a:avLst/>
            </a:prstGeom>
            <a:solidFill>
              <a:srgbClr val="4EA62C"/>
            </a:solidFill>
            <a:ln cap="flat" cmpd="sng" w="19050">
              <a:solidFill>
                <a:srgbClr val="4EA62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6" name="Google Shape;176;p6"/>
            <p:cNvSpPr/>
            <p:nvPr/>
          </p:nvSpPr>
          <p:spPr>
            <a:xfrm>
              <a:off x="0" y="3689859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6"/>
            <p:cNvSpPr txBox="1"/>
            <p:nvPr/>
          </p:nvSpPr>
          <p:spPr>
            <a:xfrm>
              <a:off x="0" y="3689859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2400" lIns="152400" spcFirstLastPara="1" rIns="152400" wrap="square" tIns="152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Arial"/>
                <a:buNone/>
              </a:pPr>
              <a:r>
                <a:rPr b="0" i="0" lang="en-US" sz="3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</a:t>
              </a:r>
              <a:r>
                <a:rPr lang="en-US" sz="3500">
                  <a:solidFill>
                    <a:schemeClr val="dk1"/>
                  </a:solidFill>
                </a:rPr>
                <a:t>2’s Complement Subtraction</a:t>
              </a:r>
              <a:endParaRPr b="0" i="0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8" name="Google Shape;178;p6"/>
            <p:cNvCxnSpPr/>
            <p:nvPr/>
          </p:nvCxnSpPr>
          <p:spPr>
            <a:xfrm>
              <a:off x="0" y="4611648"/>
              <a:ext cx="6900512" cy="0"/>
            </a:xfrm>
            <a:prstGeom prst="straightConnector1">
              <a:avLst/>
            </a:prstGeom>
            <a:solidFill>
              <a:srgbClr val="E97131"/>
            </a:solidFill>
            <a:ln cap="flat" cmpd="sng" w="19050">
              <a:solidFill>
                <a:srgbClr val="E9713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9" name="Google Shape;179;p6"/>
            <p:cNvSpPr/>
            <p:nvPr/>
          </p:nvSpPr>
          <p:spPr>
            <a:xfrm>
              <a:off x="0" y="4611648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6"/>
            <p:cNvSpPr txBox="1"/>
            <p:nvPr/>
          </p:nvSpPr>
          <p:spPr>
            <a:xfrm>
              <a:off x="0" y="4611648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2400" lIns="152400" spcFirstLastPara="1" rIns="152400" wrap="square" tIns="152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Arial"/>
                <a:buNone/>
              </a:pPr>
              <a:r>
                <a:rPr b="0" i="0" lang="en-US" sz="3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 </a:t>
              </a:r>
              <a:r>
                <a:rPr lang="en-US" sz="3500">
                  <a:solidFill>
                    <a:schemeClr val="dk1"/>
                  </a:solidFill>
                </a:rPr>
                <a:t>Learning Activity</a:t>
              </a:r>
              <a:endParaRPr b="0" i="0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82" name="Google Shape;18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183" name="Google Shape;18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7b207fe7f5_0_0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37b207fe7f5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191" name="Google Shape;191;g37b207fe7f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3791" y="4"/>
            <a:ext cx="874731" cy="874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37b207fe7f5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9" y="6"/>
            <a:ext cx="2215421" cy="612478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37b207fe7f5_0_0"/>
          <p:cNvSpPr txBox="1"/>
          <p:nvPr/>
        </p:nvSpPr>
        <p:spPr>
          <a:xfrm>
            <a:off x="2475025" y="67150"/>
            <a:ext cx="83850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lang="en-US" sz="3100">
                <a:latin typeface="Play"/>
                <a:ea typeface="Play"/>
                <a:cs typeface="Play"/>
                <a:sym typeface="Play"/>
              </a:rPr>
              <a:t>Binary Number System</a:t>
            </a:r>
            <a:endParaRPr b="0" i="0" sz="3500" u="none" cap="none" strike="noStrik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94" name="Google Shape;194;g37b207fe7f5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8131" y="612475"/>
            <a:ext cx="9728870" cy="59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426517f658_0_253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3426517f658_0_2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201" name="Google Shape;201;g3426517f658_0_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3791" y="4"/>
            <a:ext cx="874731" cy="874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3426517f658_0_2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9" y="6"/>
            <a:ext cx="2215421" cy="61247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3426517f658_0_253"/>
          <p:cNvSpPr txBox="1"/>
          <p:nvPr/>
        </p:nvSpPr>
        <p:spPr>
          <a:xfrm>
            <a:off x="2475025" y="67150"/>
            <a:ext cx="83850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lang="en-US" sz="3100">
                <a:latin typeface="Play"/>
                <a:ea typeface="Play"/>
                <a:cs typeface="Play"/>
                <a:sym typeface="Play"/>
              </a:rPr>
              <a:t>Binary Number System:</a:t>
            </a:r>
            <a:endParaRPr b="0" i="0" sz="3500" u="none" cap="none" strike="noStrik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04" name="Google Shape;204;g3426517f658_0_253"/>
          <p:cNvSpPr txBox="1"/>
          <p:nvPr/>
        </p:nvSpPr>
        <p:spPr>
          <a:xfrm>
            <a:off x="186725" y="874725"/>
            <a:ext cx="11746800" cy="4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1" lang="en-US" sz="2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Unsigned Representation</a:t>
            </a:r>
            <a:endParaRPr b="1" sz="2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Unsigned numbers don’t have any sign, these can contain only magnitude of the number.</a:t>
            </a:r>
            <a:endParaRPr sz="2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range of unsigned binary number is from  0 to (2^n-1).</a:t>
            </a:r>
            <a:endParaRPr sz="2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1" lang="en-US" sz="2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Sign-Magnitude form</a:t>
            </a:r>
            <a:br>
              <a:rPr lang="en-US" sz="2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this form, a binary number has a bit for a sign symbol. If this bit is set to 1, the number will be negative else the number will be positive if it is set to 0. Apart from this sign-bit, the n-1 bits represent the magnitude of the number.</a:t>
            </a:r>
            <a:endParaRPr sz="2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range of Sign-Magnitude form is from  (2^(n-1)-1)  to (2^(n-1)-1).</a:t>
            </a:r>
            <a:endParaRPr sz="3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2024-08-22T06:33:55Z</dcterms:created>
  <dc:creator>Deepak Gupta</dc:creator>
</cp:coreProperties>
</file>