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Play"/>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ltsxLn4KSIh6hWNGfXuPWS9ks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B3C9C6-41CC-4AF2-89F0-4C58738765E0}">
  <a:tblStyle styleId="{90B3C9C6-41CC-4AF2-89F0-4C58738765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bold.fntdata"/><Relationship Id="rId25" Type="http://schemas.openxmlformats.org/officeDocument/2006/relationships/font" Target="fonts/Play-regular.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7b220f3be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37b220f3beb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7b220f3b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g37b220f3beb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7b220f3beb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37b220f3beb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7b220f3beb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37b220f3beb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7b207fe7f5_0_2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37b207fe7f5_0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7b207fe7f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37b207fe7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7b220f3be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37b220f3beb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7b220f3beb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g37b220f3beb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p:nvPr>
            <p:ph idx="2" type="pic"/>
          </p:nvPr>
        </p:nvSpPr>
        <p:spPr>
          <a:xfrm>
            <a:off x="5183188" y="987425"/>
            <a:ext cx="6172200" cy="4873625"/>
          </a:xfrm>
          <a:prstGeom prst="rect">
            <a:avLst/>
          </a:prstGeom>
          <a:noFill/>
          <a:ln>
            <a:noFill/>
          </a:ln>
        </p:spPr>
      </p:sp>
      <p:sp>
        <p:nvSpPr>
          <p:cNvPr id="68" name="Google Shape;68;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jp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jp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4.jpg"/><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jp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A blue and purple dots&#10;&#10;Description automatically generated" id="89" name="Google Shape;89;p1"/>
          <p:cNvPicPr preferRelativeResize="0"/>
          <p:nvPr/>
        </p:nvPicPr>
        <p:blipFill rotWithShape="1">
          <a:blip r:embed="rId3">
            <a:alphaModFix/>
          </a:blip>
          <a:srcRect b="0" l="5200" r="0" t="0"/>
          <a:stretch/>
        </p:blipFill>
        <p:spPr>
          <a:xfrm>
            <a:off x="3523488" y="10"/>
            <a:ext cx="8668512" cy="6857990"/>
          </a:xfrm>
          <a:prstGeom prst="rect">
            <a:avLst/>
          </a:prstGeom>
          <a:noFill/>
          <a:ln>
            <a:noFill/>
          </a:ln>
        </p:spPr>
      </p:pic>
      <p:sp>
        <p:nvSpPr>
          <p:cNvPr id="90" name="Google Shape;90;p1"/>
          <p:cNvSpPr/>
          <p:nvPr/>
        </p:nvSpPr>
        <p:spPr>
          <a:xfrm>
            <a:off x="3" y="0"/>
            <a:ext cx="9339206" cy="6858000"/>
          </a:xfrm>
          <a:prstGeom prst="rect">
            <a:avLst/>
          </a:prstGeom>
          <a:gradFill>
            <a:gsLst>
              <a:gs pos="0">
                <a:srgbClr val="000000">
                  <a:alpha val="0"/>
                </a:srgbClr>
              </a:gs>
              <a:gs pos="33000">
                <a:srgbClr val="000000">
                  <a:alpha val="63137"/>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1"/>
          <p:cNvSpPr txBox="1"/>
          <p:nvPr>
            <p:ph type="ctrTitle"/>
          </p:nvPr>
        </p:nvSpPr>
        <p:spPr>
          <a:xfrm>
            <a:off x="477980" y="1122362"/>
            <a:ext cx="10875819" cy="490922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SzPts val="6000"/>
              <a:buNone/>
            </a:pPr>
            <a:r>
              <a:rPr b="1" lang="en-US" sz="3600">
                <a:solidFill>
                  <a:srgbClr val="0070C0"/>
                </a:solidFill>
                <a:latin typeface="Arial"/>
                <a:ea typeface="Arial"/>
                <a:cs typeface="Arial"/>
                <a:sym typeface="Arial"/>
              </a:rPr>
              <a:t>Multiplication Algorithm (Signed Magnitude)</a:t>
            </a:r>
            <a:br>
              <a:rPr b="1" lang="en-US" sz="4800">
                <a:solidFill>
                  <a:schemeClr val="lt1"/>
                </a:solidFill>
                <a:latin typeface="Georgia"/>
                <a:ea typeface="Georgia"/>
                <a:cs typeface="Georgia"/>
                <a:sym typeface="Georgia"/>
              </a:rPr>
            </a:br>
            <a:br>
              <a:rPr b="1" lang="en-US" sz="4800">
                <a:solidFill>
                  <a:schemeClr val="lt1"/>
                </a:solidFill>
                <a:latin typeface="Georgia"/>
                <a:ea typeface="Georgia"/>
                <a:cs typeface="Georgia"/>
                <a:sym typeface="Georgia"/>
              </a:rPr>
            </a:br>
            <a:br>
              <a:rPr b="1" lang="en-US" sz="4800">
                <a:solidFill>
                  <a:schemeClr val="lt1"/>
                </a:solidFill>
                <a:latin typeface="Georgia"/>
                <a:ea typeface="Georgia"/>
                <a:cs typeface="Georgia"/>
                <a:sym typeface="Georgia"/>
              </a:rPr>
            </a:br>
            <a:r>
              <a:rPr b="1" lang="en-US" sz="1800">
                <a:solidFill>
                  <a:schemeClr val="lt1"/>
                </a:solidFill>
                <a:latin typeface="Georgia"/>
                <a:ea typeface="Georgia"/>
                <a:cs typeface="Georgia"/>
                <a:sym typeface="Georgia"/>
              </a:rPr>
              <a:t>Session No.: 21</a:t>
            </a:r>
            <a:br>
              <a:rPr b="1" lang="en-US" sz="1800">
                <a:solidFill>
                  <a:schemeClr val="lt1"/>
                </a:solidFill>
                <a:latin typeface="Georgia"/>
                <a:ea typeface="Georgia"/>
                <a:cs typeface="Georgia"/>
                <a:sym typeface="Georgia"/>
              </a:rPr>
            </a:br>
            <a:r>
              <a:rPr b="1" lang="en-US" sz="1800">
                <a:solidFill>
                  <a:schemeClr val="lt1"/>
                </a:solidFill>
                <a:latin typeface="Georgia"/>
                <a:ea typeface="Georgia"/>
                <a:cs typeface="Georgia"/>
                <a:sym typeface="Georgia"/>
              </a:rPr>
              <a:t>Course Name: Computer Organization &amp; Architecture</a:t>
            </a:r>
            <a:br>
              <a:rPr b="1" lang="en-US" sz="1800">
                <a:solidFill>
                  <a:schemeClr val="lt1"/>
                </a:solidFill>
                <a:latin typeface="Georgia"/>
                <a:ea typeface="Georgia"/>
                <a:cs typeface="Georgia"/>
                <a:sym typeface="Georgia"/>
              </a:rPr>
            </a:br>
            <a:r>
              <a:rPr b="1" lang="en-US" sz="1800">
                <a:solidFill>
                  <a:schemeClr val="lt1"/>
                </a:solidFill>
                <a:latin typeface="Georgia"/>
                <a:ea typeface="Georgia"/>
                <a:cs typeface="Georgia"/>
                <a:sym typeface="Georgia"/>
              </a:rPr>
              <a:t>Course Code: R1UC305T</a:t>
            </a:r>
            <a:br>
              <a:rPr b="1" lang="en-US" sz="1800">
                <a:solidFill>
                  <a:schemeClr val="lt1"/>
                </a:solidFill>
                <a:latin typeface="Georgia"/>
                <a:ea typeface="Georgia"/>
                <a:cs typeface="Georgia"/>
                <a:sym typeface="Georgia"/>
              </a:rPr>
            </a:br>
            <a:r>
              <a:rPr b="1" lang="en-US" sz="1800">
                <a:solidFill>
                  <a:schemeClr val="lt1"/>
                </a:solidFill>
                <a:latin typeface="Georgia"/>
                <a:ea typeface="Georgia"/>
                <a:cs typeface="Georgia"/>
                <a:sym typeface="Georgia"/>
              </a:rPr>
              <a:t>Instructor Name: Vimal Singh</a:t>
            </a:r>
            <a:endParaRPr b="1" sz="4800">
              <a:solidFill>
                <a:schemeClr val="lt1"/>
              </a:solidFill>
              <a:latin typeface="Georgia"/>
              <a:ea typeface="Georgia"/>
              <a:cs typeface="Georgia"/>
              <a:sym typeface="Georgia"/>
            </a:endParaRPr>
          </a:p>
        </p:txBody>
      </p:sp>
      <p:sp>
        <p:nvSpPr>
          <p:cNvPr id="92" name="Google Shape;92;p1"/>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3" name="Google Shape;93;p1"/>
          <p:cNvSpPr/>
          <p:nvPr/>
        </p:nvSpPr>
        <p:spPr>
          <a:xfrm>
            <a:off x="481029" y="4546920"/>
            <a:ext cx="3977640" cy="1828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4" name="Google Shape;94;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95" name="Google Shape;95;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96" name="Google Shape;96;p1"/>
          <p:cNvPicPr preferRelativeResize="0"/>
          <p:nvPr/>
        </p:nvPicPr>
        <p:blipFill rotWithShape="1">
          <a:blip r:embed="rId4">
            <a:alphaModFix/>
          </a:blip>
          <a:srcRect b="0" l="0" r="0" t="0"/>
          <a:stretch/>
        </p:blipFill>
        <p:spPr>
          <a:xfrm>
            <a:off x="10758565" y="176753"/>
            <a:ext cx="1190469" cy="1190469"/>
          </a:xfrm>
          <a:prstGeom prst="rect">
            <a:avLst/>
          </a:prstGeom>
          <a:noFill/>
          <a:ln>
            <a:noFill/>
          </a:ln>
        </p:spPr>
      </p:pic>
      <p:pic>
        <p:nvPicPr>
          <p:cNvPr id="97" name="Google Shape;97;p1"/>
          <p:cNvPicPr preferRelativeResize="0"/>
          <p:nvPr/>
        </p:nvPicPr>
        <p:blipFill rotWithShape="1">
          <a:blip r:embed="rId5">
            <a:alphaModFix/>
          </a:blip>
          <a:srcRect b="0" l="0" r="0" t="0"/>
          <a:stretch/>
        </p:blipFill>
        <p:spPr>
          <a:xfrm>
            <a:off x="242966" y="208906"/>
            <a:ext cx="3015084" cy="8335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7b220f3beb_0_14"/>
          <p:cNvSpPr txBox="1"/>
          <p:nvPr>
            <p:ph type="title"/>
          </p:nvPr>
        </p:nvSpPr>
        <p:spPr>
          <a:xfrm>
            <a:off x="2028950" y="427375"/>
            <a:ext cx="6316500" cy="6450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740"/>
              </a:spcBef>
              <a:spcAft>
                <a:spcPts val="0"/>
              </a:spcAft>
              <a:buClr>
                <a:schemeClr val="dk1"/>
              </a:buClr>
              <a:buSzPts val="275"/>
              <a:buFont typeface="Arial"/>
              <a:buNone/>
            </a:pPr>
            <a:r>
              <a:rPr b="1" lang="en-US" sz="2700">
                <a:solidFill>
                  <a:srgbClr val="FF0000"/>
                </a:solidFill>
                <a:latin typeface="Times New Roman"/>
                <a:ea typeface="Times New Roman"/>
                <a:cs typeface="Times New Roman"/>
                <a:sym typeface="Times New Roman"/>
              </a:rPr>
              <a:t>Example: 23 X 19</a:t>
            </a:r>
            <a:endParaRPr sz="3600">
              <a:latin typeface="Times New Roman"/>
              <a:ea typeface="Times New Roman"/>
              <a:cs typeface="Times New Roman"/>
              <a:sym typeface="Times New Roman"/>
            </a:endParaRPr>
          </a:p>
        </p:txBody>
      </p:sp>
      <p:sp>
        <p:nvSpPr>
          <p:cNvPr id="208" name="Google Shape;208;g37b220f3beb_0_14"/>
          <p:cNvSpPr txBox="1"/>
          <p:nvPr/>
        </p:nvSpPr>
        <p:spPr>
          <a:xfrm>
            <a:off x="7959600" y="134125"/>
            <a:ext cx="4232400" cy="1231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If  Qn is 1 then EA←A+B ; </a:t>
            </a:r>
            <a:endParaRPr sz="17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1700">
                <a:solidFill>
                  <a:schemeClr val="dk1"/>
                </a:solidFill>
                <a:latin typeface="Times New Roman"/>
                <a:ea typeface="Times New Roman"/>
                <a:cs typeface="Times New Roman"/>
                <a:sym typeface="Times New Roman"/>
              </a:rPr>
              <a:t>If Qn is 0 then do nothing.</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Shift right register EAQ</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US" sz="1700">
                <a:solidFill>
                  <a:schemeClr val="dk1"/>
                </a:solidFill>
                <a:latin typeface="Times New Roman"/>
                <a:ea typeface="Times New Roman"/>
                <a:cs typeface="Times New Roman"/>
                <a:sym typeface="Times New Roman"/>
              </a:rPr>
              <a:t>SC←SC-1 </a:t>
            </a:r>
            <a:endParaRPr sz="1000"/>
          </a:p>
        </p:txBody>
      </p:sp>
      <p:graphicFrame>
        <p:nvGraphicFramePr>
          <p:cNvPr id="209" name="Google Shape;209;g37b220f3beb_0_14"/>
          <p:cNvGraphicFramePr/>
          <p:nvPr/>
        </p:nvGraphicFramePr>
        <p:xfrm>
          <a:off x="78433" y="1365625"/>
          <a:ext cx="3000000" cy="3000000"/>
        </p:xfrm>
        <a:graphic>
          <a:graphicData uri="http://schemas.openxmlformats.org/drawingml/2006/table">
            <a:tbl>
              <a:tblPr>
                <a:noFill/>
                <a:tableStyleId>{90B3C9C6-41CC-4AF2-89F0-4C58738765E0}</a:tableStyleId>
              </a:tblPr>
              <a:tblGrid>
                <a:gridCol w="6017575"/>
                <a:gridCol w="916975"/>
                <a:gridCol w="2047100"/>
                <a:gridCol w="1924900"/>
                <a:gridCol w="1128600"/>
              </a:tblGrid>
              <a:tr h="337450">
                <a:tc>
                  <a:txBody>
                    <a:bodyPr/>
                    <a:lstStyle/>
                    <a:p>
                      <a:pPr indent="0" lvl="0" marL="0" rtl="0" algn="ctr">
                        <a:spcBef>
                          <a:spcPts val="0"/>
                        </a:spcBef>
                        <a:spcAft>
                          <a:spcPts val="0"/>
                        </a:spcAft>
                        <a:buNone/>
                      </a:pPr>
                      <a:r>
                        <a:rPr b="1" lang="en-US" sz="2100">
                          <a:latin typeface="Times New Roman"/>
                          <a:ea typeface="Times New Roman"/>
                          <a:cs typeface="Times New Roman"/>
                          <a:sym typeface="Times New Roman"/>
                        </a:rPr>
                        <a:t>Multiplicand B = 10111 </a:t>
                      </a:r>
                      <a:endParaRPr b="1" sz="21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US" sz="2500">
                          <a:latin typeface="Times New Roman"/>
                          <a:ea typeface="Times New Roman"/>
                          <a:cs typeface="Times New Roman"/>
                          <a:sym typeface="Times New Roman"/>
                        </a:rPr>
                        <a:t>E</a:t>
                      </a:r>
                      <a:endParaRPr b="1" sz="25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Times New Roman"/>
                          <a:ea typeface="Times New Roman"/>
                          <a:cs typeface="Times New Roman"/>
                          <a:sym typeface="Times New Roman"/>
                        </a:rPr>
                        <a:t>A</a:t>
                      </a:r>
                      <a:endParaRPr b="1" sz="25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Times New Roman"/>
                          <a:ea typeface="Times New Roman"/>
                          <a:cs typeface="Times New Roman"/>
                          <a:sym typeface="Times New Roman"/>
                        </a:rPr>
                        <a:t>Q</a:t>
                      </a:r>
                      <a:endParaRPr b="1" sz="25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2500">
                          <a:latin typeface="Times New Roman"/>
                          <a:ea typeface="Times New Roman"/>
                          <a:cs typeface="Times New Roman"/>
                          <a:sym typeface="Times New Roman"/>
                        </a:rPr>
                        <a:t>SC</a:t>
                      </a:r>
                      <a:endParaRPr b="1" sz="25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r>
              <a:tr h="329500">
                <a:tc>
                  <a:txBody>
                    <a:bodyPr/>
                    <a:lstStyle/>
                    <a:p>
                      <a:pPr indent="0" lvl="0" marL="0" rtl="0" algn="l">
                        <a:spcBef>
                          <a:spcPts val="0"/>
                        </a:spcBef>
                        <a:spcAft>
                          <a:spcPts val="0"/>
                        </a:spcAft>
                        <a:buNone/>
                      </a:pPr>
                      <a:r>
                        <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1200"/>
                        <a:t>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t>00000</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t>10011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t>101</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295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descr="A blue circle with text and words&#10;&#10;Description automatically generated" id="210" name="Google Shape;210;g37b220f3beb_0_14"/>
          <p:cNvPicPr preferRelativeResize="0"/>
          <p:nvPr/>
        </p:nvPicPr>
        <p:blipFill rotWithShape="1">
          <a:blip r:embed="rId3">
            <a:alphaModFix/>
          </a:blip>
          <a:srcRect b="0" l="0" r="0" t="0"/>
          <a:stretch/>
        </p:blipFill>
        <p:spPr>
          <a:xfrm>
            <a:off x="11353791" y="4"/>
            <a:ext cx="874731" cy="874731"/>
          </a:xfrm>
          <a:prstGeom prst="rect">
            <a:avLst/>
          </a:prstGeom>
          <a:noFill/>
          <a:ln>
            <a:noFill/>
          </a:ln>
        </p:spPr>
      </p:pic>
      <p:pic>
        <p:nvPicPr>
          <p:cNvPr id="211" name="Google Shape;211;g37b220f3beb_0_14"/>
          <p:cNvPicPr preferRelativeResize="0"/>
          <p:nvPr/>
        </p:nvPicPr>
        <p:blipFill rotWithShape="1">
          <a:blip r:embed="rId4">
            <a:alphaModFix/>
          </a:blip>
          <a:srcRect b="0" l="0" r="0" t="0"/>
          <a:stretch/>
        </p:blipFill>
        <p:spPr>
          <a:xfrm>
            <a:off x="-9" y="6"/>
            <a:ext cx="2215421" cy="6124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7b220f3beb_0_26"/>
          <p:cNvSpPr txBox="1"/>
          <p:nvPr>
            <p:ph type="title"/>
          </p:nvPr>
        </p:nvSpPr>
        <p:spPr>
          <a:xfrm>
            <a:off x="609600" y="274638"/>
            <a:ext cx="10972800" cy="1249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960"/>
              <a:buFont typeface="Calibri"/>
              <a:buNone/>
            </a:pPr>
            <a:r>
              <a:rPr b="1" lang="en-US" sz="3359">
                <a:solidFill>
                  <a:srgbClr val="FF0000"/>
                </a:solidFill>
              </a:rPr>
              <a:t>Hardware for Signed – Magnitude Binary Multiplier</a:t>
            </a:r>
            <a:endParaRPr sz="3359"/>
          </a:p>
        </p:txBody>
      </p:sp>
      <p:pic>
        <p:nvPicPr>
          <p:cNvPr id="217" name="Google Shape;217;g37b220f3beb_0_26"/>
          <p:cNvPicPr preferRelativeResize="0"/>
          <p:nvPr>
            <p:ph idx="1" type="body"/>
          </p:nvPr>
        </p:nvPicPr>
        <p:blipFill rotWithShape="1">
          <a:blip r:embed="rId3">
            <a:alphaModFix/>
          </a:blip>
          <a:srcRect b="0" l="0" r="0" t="0"/>
          <a:stretch/>
        </p:blipFill>
        <p:spPr>
          <a:xfrm>
            <a:off x="609600" y="1524000"/>
            <a:ext cx="10972800" cy="4724400"/>
          </a:xfrm>
          <a:prstGeom prst="rect">
            <a:avLst/>
          </a:prstGeom>
          <a:noFill/>
          <a:ln>
            <a:noFill/>
          </a:ln>
        </p:spPr>
      </p:pic>
      <p:pic>
        <p:nvPicPr>
          <p:cNvPr descr="A blue circle with text and words&#10;&#10;Description automatically generated" id="218" name="Google Shape;218;g37b220f3beb_0_26"/>
          <p:cNvPicPr preferRelativeResize="0"/>
          <p:nvPr/>
        </p:nvPicPr>
        <p:blipFill rotWithShape="1">
          <a:blip r:embed="rId4">
            <a:alphaModFix/>
          </a:blip>
          <a:srcRect b="0" l="0" r="0" t="0"/>
          <a:stretch/>
        </p:blipFill>
        <p:spPr>
          <a:xfrm>
            <a:off x="11353791" y="4"/>
            <a:ext cx="874731" cy="874731"/>
          </a:xfrm>
          <a:prstGeom prst="rect">
            <a:avLst/>
          </a:prstGeom>
          <a:noFill/>
          <a:ln>
            <a:noFill/>
          </a:ln>
        </p:spPr>
      </p:pic>
      <p:pic>
        <p:nvPicPr>
          <p:cNvPr id="219" name="Google Shape;219;g37b220f3beb_0_26"/>
          <p:cNvPicPr preferRelativeResize="0"/>
          <p:nvPr/>
        </p:nvPicPr>
        <p:blipFill rotWithShape="1">
          <a:blip r:embed="rId5">
            <a:alphaModFix/>
          </a:blip>
          <a:srcRect b="0" l="0" r="0" t="0"/>
          <a:stretch/>
        </p:blipFill>
        <p:spPr>
          <a:xfrm>
            <a:off x="-9" y="6"/>
            <a:ext cx="2215421" cy="6124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7b220f3beb_0_31"/>
          <p:cNvSpPr txBox="1"/>
          <p:nvPr>
            <p:ph type="title"/>
          </p:nvPr>
        </p:nvSpPr>
        <p:spPr>
          <a:xfrm>
            <a:off x="0" y="274638"/>
            <a:ext cx="12192000" cy="639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960"/>
              <a:buFont typeface="Calibri"/>
              <a:buNone/>
            </a:pPr>
            <a:r>
              <a:rPr b="1" lang="en-US" sz="3359">
                <a:solidFill>
                  <a:srgbClr val="FF0000"/>
                </a:solidFill>
              </a:rPr>
              <a:t>Flowchart for Multiplication Operation</a:t>
            </a:r>
            <a:endParaRPr sz="3359"/>
          </a:p>
        </p:txBody>
      </p:sp>
      <p:pic>
        <p:nvPicPr>
          <p:cNvPr id="225" name="Google Shape;225;g37b220f3beb_0_31"/>
          <p:cNvPicPr preferRelativeResize="0"/>
          <p:nvPr/>
        </p:nvPicPr>
        <p:blipFill>
          <a:blip r:embed="rId3">
            <a:alphaModFix/>
          </a:blip>
          <a:stretch>
            <a:fillRect/>
          </a:stretch>
        </p:blipFill>
        <p:spPr>
          <a:xfrm>
            <a:off x="4006167" y="914400"/>
            <a:ext cx="4594633" cy="5807800"/>
          </a:xfrm>
          <a:prstGeom prst="rect">
            <a:avLst/>
          </a:prstGeom>
          <a:noFill/>
          <a:ln>
            <a:noFill/>
          </a:ln>
        </p:spPr>
      </p:pic>
      <p:pic>
        <p:nvPicPr>
          <p:cNvPr descr="A blue circle with text and words&#10;&#10;Description automatically generated" id="226" name="Google Shape;226;g37b220f3beb_0_31"/>
          <p:cNvPicPr preferRelativeResize="0"/>
          <p:nvPr/>
        </p:nvPicPr>
        <p:blipFill rotWithShape="1">
          <a:blip r:embed="rId4">
            <a:alphaModFix/>
          </a:blip>
          <a:srcRect b="0" l="0" r="0" t="0"/>
          <a:stretch/>
        </p:blipFill>
        <p:spPr>
          <a:xfrm>
            <a:off x="11353791" y="4"/>
            <a:ext cx="874731" cy="874731"/>
          </a:xfrm>
          <a:prstGeom prst="rect">
            <a:avLst/>
          </a:prstGeom>
          <a:noFill/>
          <a:ln>
            <a:noFill/>
          </a:ln>
        </p:spPr>
      </p:pic>
      <p:pic>
        <p:nvPicPr>
          <p:cNvPr id="227" name="Google Shape;227;g37b220f3beb_0_31"/>
          <p:cNvPicPr preferRelativeResize="0"/>
          <p:nvPr/>
        </p:nvPicPr>
        <p:blipFill rotWithShape="1">
          <a:blip r:embed="rId5">
            <a:alphaModFix/>
          </a:blip>
          <a:srcRect b="0" l="0" r="0" t="0"/>
          <a:stretch/>
        </p:blipFill>
        <p:spPr>
          <a:xfrm>
            <a:off x="-9" y="6"/>
            <a:ext cx="2215421" cy="6124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37b220f3beb_0_36"/>
          <p:cNvPicPr preferRelativeResize="0"/>
          <p:nvPr>
            <p:ph idx="1" type="body"/>
          </p:nvPr>
        </p:nvPicPr>
        <p:blipFill rotWithShape="1">
          <a:blip r:embed="rId3">
            <a:alphaModFix/>
          </a:blip>
          <a:srcRect b="0" l="0" r="0" t="0"/>
          <a:stretch/>
        </p:blipFill>
        <p:spPr>
          <a:xfrm>
            <a:off x="406400" y="1066800"/>
            <a:ext cx="11277600" cy="5334000"/>
          </a:xfrm>
          <a:prstGeom prst="rect">
            <a:avLst/>
          </a:prstGeom>
          <a:noFill/>
          <a:ln>
            <a:noFill/>
          </a:ln>
        </p:spPr>
      </p:pic>
      <p:pic>
        <p:nvPicPr>
          <p:cNvPr descr="A blue circle with text and words&#10;&#10;Description automatically generated" id="233" name="Google Shape;233;g37b220f3beb_0_36"/>
          <p:cNvPicPr preferRelativeResize="0"/>
          <p:nvPr/>
        </p:nvPicPr>
        <p:blipFill rotWithShape="1">
          <a:blip r:embed="rId4">
            <a:alphaModFix/>
          </a:blip>
          <a:srcRect b="0" l="0" r="0" t="0"/>
          <a:stretch/>
        </p:blipFill>
        <p:spPr>
          <a:xfrm>
            <a:off x="11353791" y="4"/>
            <a:ext cx="874731" cy="874731"/>
          </a:xfrm>
          <a:prstGeom prst="rect">
            <a:avLst/>
          </a:prstGeom>
          <a:noFill/>
          <a:ln>
            <a:noFill/>
          </a:ln>
        </p:spPr>
      </p:pic>
      <p:pic>
        <p:nvPicPr>
          <p:cNvPr id="234" name="Google Shape;234;g37b220f3beb_0_36"/>
          <p:cNvPicPr preferRelativeResize="0"/>
          <p:nvPr/>
        </p:nvPicPr>
        <p:blipFill rotWithShape="1">
          <a:blip r:embed="rId5">
            <a:alphaModFix/>
          </a:blip>
          <a:srcRect b="0" l="0" r="0" t="0"/>
          <a:stretch/>
        </p:blipFill>
        <p:spPr>
          <a:xfrm>
            <a:off x="-9" y="6"/>
            <a:ext cx="2215421" cy="6124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7b207fe7f5_0_245"/>
          <p:cNvSpPr txBox="1"/>
          <p:nvPr>
            <p:ph idx="12" type="sldNum"/>
          </p:nvPr>
        </p:nvSpPr>
        <p:spPr>
          <a:xfrm>
            <a:off x="11480800" y="6356350"/>
            <a:ext cx="365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40" name="Google Shape;240;g37b207fe7f5_0_245"/>
          <p:cNvSpPr txBox="1"/>
          <p:nvPr/>
        </p:nvSpPr>
        <p:spPr>
          <a:xfrm>
            <a:off x="82800" y="807550"/>
            <a:ext cx="12026400" cy="1863900"/>
          </a:xfrm>
          <a:prstGeom prst="rect">
            <a:avLst/>
          </a:prstGeom>
          <a:noFill/>
          <a:ln>
            <a:noFill/>
          </a:ln>
        </p:spPr>
        <p:txBody>
          <a:bodyPr anchorCtr="0" anchor="t" bIns="91425" lIns="91425" spcFirstLastPara="1" rIns="91425" wrap="square" tIns="91425">
            <a:spAutoFit/>
          </a:bodyPr>
          <a:lstStyle/>
          <a:p>
            <a:pPr indent="0" lvl="0" marL="0" marR="63500" rtl="0" algn="just">
              <a:lnSpc>
                <a:spcPct val="115000"/>
              </a:lnSpc>
              <a:spcBef>
                <a:spcPts val="0"/>
              </a:spcBef>
              <a:spcAft>
                <a:spcPts val="0"/>
              </a:spcAft>
              <a:buClr>
                <a:srgbClr val="000000"/>
              </a:buClr>
              <a:buSzPts val="2700"/>
              <a:buFont typeface="Arial"/>
              <a:buNone/>
            </a:pPr>
            <a:r>
              <a:rPr b="0" i="0" lang="en-US" sz="2700" u="none" cap="none" strike="noStrike">
                <a:solidFill>
                  <a:srgbClr val="2B2A29"/>
                </a:solidFill>
                <a:highlight>
                  <a:srgbClr val="FFFFFF"/>
                </a:highlight>
                <a:latin typeface="Times New Roman"/>
                <a:ea typeface="Times New Roman"/>
                <a:cs typeface="Times New Roman"/>
                <a:sym typeface="Times New Roman"/>
              </a:rPr>
              <a:t>Example 1:  </a:t>
            </a:r>
            <a:r>
              <a:rPr lang="en-US" sz="2700">
                <a:solidFill>
                  <a:srgbClr val="2B2A29"/>
                </a:solidFill>
                <a:highlight>
                  <a:srgbClr val="FFFFFF"/>
                </a:highlight>
                <a:latin typeface="Times New Roman"/>
                <a:ea typeface="Times New Roman"/>
                <a:cs typeface="Times New Roman"/>
                <a:sym typeface="Times New Roman"/>
              </a:rPr>
              <a:t>-9x12</a:t>
            </a:r>
            <a:endParaRPr b="0" i="0" sz="2700" u="none" cap="none" strike="noStrike">
              <a:solidFill>
                <a:srgbClr val="2B2A29"/>
              </a:solidFill>
              <a:highlight>
                <a:srgbClr val="FFFFFF"/>
              </a:highlight>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chemeClr val="dk1"/>
              </a:buClr>
              <a:buSzPts val="1100"/>
              <a:buFont typeface="Arial"/>
              <a:buNone/>
            </a:pPr>
            <a:r>
              <a:t/>
            </a:r>
            <a:endParaRPr b="0" i="0" sz="2700" u="none" cap="none" strike="noStrike">
              <a:solidFill>
                <a:srgbClr val="2B2A29"/>
              </a:solidFill>
              <a:highlight>
                <a:srgbClr val="FFFFFF"/>
              </a:highlight>
              <a:latin typeface="Times New Roman"/>
              <a:ea typeface="Times New Roman"/>
              <a:cs typeface="Times New Roman"/>
              <a:sym typeface="Times New Roman"/>
            </a:endParaRPr>
          </a:p>
          <a:p>
            <a:pPr indent="0" lvl="0" marL="0" marR="63500" rtl="0" algn="just">
              <a:lnSpc>
                <a:spcPct val="115000"/>
              </a:lnSpc>
              <a:spcBef>
                <a:spcPts val="1200"/>
              </a:spcBef>
              <a:spcAft>
                <a:spcPts val="1200"/>
              </a:spcAft>
              <a:buClr>
                <a:srgbClr val="000000"/>
              </a:buClr>
              <a:buSzPts val="2700"/>
              <a:buFont typeface="Arial"/>
              <a:buNone/>
            </a:pPr>
            <a:r>
              <a:t/>
            </a:r>
            <a:endParaRPr b="0" i="0" sz="2700" u="none" cap="none" strike="noStrike">
              <a:solidFill>
                <a:srgbClr val="2B2A29"/>
              </a:solidFill>
              <a:highlight>
                <a:srgbClr val="FFFFFF"/>
              </a:highlight>
              <a:latin typeface="Times New Roman"/>
              <a:ea typeface="Times New Roman"/>
              <a:cs typeface="Times New Roman"/>
              <a:sym typeface="Times New Roman"/>
            </a:endParaRPr>
          </a:p>
        </p:txBody>
      </p:sp>
      <p:pic>
        <p:nvPicPr>
          <p:cNvPr descr="A blue circle with text and words&#10;&#10;Description automatically generated" id="241" name="Google Shape;241;g37b207fe7f5_0_245"/>
          <p:cNvPicPr preferRelativeResize="0"/>
          <p:nvPr/>
        </p:nvPicPr>
        <p:blipFill rotWithShape="1">
          <a:blip r:embed="rId3">
            <a:alphaModFix/>
          </a:blip>
          <a:srcRect b="0" l="0" r="0" t="0"/>
          <a:stretch/>
        </p:blipFill>
        <p:spPr>
          <a:xfrm>
            <a:off x="11353791" y="4"/>
            <a:ext cx="874731" cy="874731"/>
          </a:xfrm>
          <a:prstGeom prst="rect">
            <a:avLst/>
          </a:prstGeom>
          <a:noFill/>
          <a:ln>
            <a:noFill/>
          </a:ln>
        </p:spPr>
      </p:pic>
      <p:pic>
        <p:nvPicPr>
          <p:cNvPr id="242" name="Google Shape;242;g37b207fe7f5_0_245"/>
          <p:cNvPicPr preferRelativeResize="0"/>
          <p:nvPr/>
        </p:nvPicPr>
        <p:blipFill rotWithShape="1">
          <a:blip r:embed="rId4">
            <a:alphaModFix/>
          </a:blip>
          <a:srcRect b="0" l="0" r="0" t="0"/>
          <a:stretch/>
        </p:blipFill>
        <p:spPr>
          <a:xfrm>
            <a:off x="-9" y="6"/>
            <a:ext cx="2215421" cy="612478"/>
          </a:xfrm>
          <a:prstGeom prst="rect">
            <a:avLst/>
          </a:prstGeom>
          <a:noFill/>
          <a:ln>
            <a:noFill/>
          </a:ln>
        </p:spPr>
      </p:pic>
      <p:sp>
        <p:nvSpPr>
          <p:cNvPr id="243" name="Google Shape;243;g37b207fe7f5_0_245"/>
          <p:cNvSpPr txBox="1"/>
          <p:nvPr/>
        </p:nvSpPr>
        <p:spPr>
          <a:xfrm>
            <a:off x="2475025" y="67150"/>
            <a:ext cx="8199000" cy="740400"/>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90000"/>
              </a:lnSpc>
              <a:spcBef>
                <a:spcPts val="0"/>
              </a:spcBef>
              <a:spcAft>
                <a:spcPts val="0"/>
              </a:spcAft>
              <a:buClr>
                <a:srgbClr val="000000"/>
              </a:buClr>
              <a:buSzPct val="100000"/>
              <a:buFont typeface="Arial"/>
              <a:buNone/>
            </a:pPr>
            <a:r>
              <a:rPr b="1" i="0" lang="en-US" sz="3100" u="none" cap="none" strike="noStrike">
                <a:solidFill>
                  <a:srgbClr val="000000"/>
                </a:solidFill>
                <a:latin typeface="Play"/>
                <a:ea typeface="Play"/>
                <a:cs typeface="Play"/>
                <a:sym typeface="Play"/>
              </a:rPr>
              <a:t>Learning Activity 1(a): Pen and Paper Activity</a:t>
            </a:r>
            <a:endParaRPr b="0" i="0" sz="3500" u="none" cap="none" strike="noStrike">
              <a:solidFill>
                <a:srgbClr val="000000"/>
              </a:solidFill>
              <a:latin typeface="Play"/>
              <a:ea typeface="Play"/>
              <a:cs typeface="Play"/>
              <a:sym typeface="Pl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5"/>
          <p:cNvSpPr txBox="1"/>
          <p:nvPr>
            <p:ph type="title"/>
          </p:nvPr>
        </p:nvSpPr>
        <p:spPr>
          <a:xfrm>
            <a:off x="838200" y="854440"/>
            <a:ext cx="10515600" cy="629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sz="4400"/>
              <a:t>Summary</a:t>
            </a:r>
            <a:endParaRPr/>
          </a:p>
        </p:txBody>
      </p:sp>
      <p:sp>
        <p:nvSpPr>
          <p:cNvPr id="249" name="Google Shape;249;p15"/>
          <p:cNvSpPr/>
          <p:nvPr/>
        </p:nvSpPr>
        <p:spPr>
          <a:xfrm>
            <a:off x="900954" y="1447332"/>
            <a:ext cx="10344600" cy="4512000"/>
          </a:xfrm>
          <a:prstGeom prst="rect">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1700">
                <a:solidFill>
                  <a:schemeClr val="lt1"/>
                </a:solidFill>
              </a:rPr>
              <a:t>In </a:t>
            </a:r>
            <a:r>
              <a:rPr b="1" lang="en-US" sz="1700">
                <a:solidFill>
                  <a:schemeClr val="lt1"/>
                </a:solidFill>
              </a:rPr>
              <a:t>signed magnitude multiplication</a:t>
            </a:r>
            <a:r>
              <a:rPr lang="en-US" sz="1700">
                <a:solidFill>
                  <a:schemeClr val="lt1"/>
                </a:solidFill>
              </a:rPr>
              <a:t>, the </a:t>
            </a:r>
            <a:r>
              <a:rPr b="1" lang="en-US" sz="1700">
                <a:solidFill>
                  <a:schemeClr val="lt1"/>
                </a:solidFill>
              </a:rPr>
              <a:t>sign</a:t>
            </a:r>
            <a:r>
              <a:rPr lang="en-US" sz="1700">
                <a:solidFill>
                  <a:schemeClr val="lt1"/>
                </a:solidFill>
              </a:rPr>
              <a:t> and </a:t>
            </a:r>
            <a:r>
              <a:rPr b="1" lang="en-US" sz="1700">
                <a:solidFill>
                  <a:schemeClr val="lt1"/>
                </a:solidFill>
              </a:rPr>
              <a:t>magnitude</a:t>
            </a:r>
            <a:r>
              <a:rPr lang="en-US" sz="1700">
                <a:solidFill>
                  <a:schemeClr val="lt1"/>
                </a:solidFill>
              </a:rPr>
              <a:t> are handled separately.</a:t>
            </a:r>
            <a:br>
              <a:rPr lang="en-US" sz="1700">
                <a:solidFill>
                  <a:schemeClr val="lt1"/>
                </a:solidFill>
              </a:rPr>
            </a:br>
            <a:endParaRPr sz="1700">
              <a:solidFill>
                <a:schemeClr val="lt1"/>
              </a:solidFill>
            </a:endParaRPr>
          </a:p>
          <a:p>
            <a:pPr indent="0" lvl="0" marL="0" rtl="0" algn="just">
              <a:spcBef>
                <a:spcPts val="0"/>
              </a:spcBef>
              <a:spcAft>
                <a:spcPts val="0"/>
              </a:spcAft>
              <a:buClr>
                <a:schemeClr val="dk1"/>
              </a:buClr>
              <a:buSzPts val="1100"/>
              <a:buFont typeface="Arial"/>
              <a:buNone/>
            </a:pPr>
            <a:r>
              <a:rPr b="1" lang="en-US" sz="1700">
                <a:solidFill>
                  <a:schemeClr val="lt1"/>
                </a:solidFill>
              </a:rPr>
              <a:t>Step 1: Sign Decision</a:t>
            </a:r>
            <a:r>
              <a:rPr lang="en-US" sz="1700">
                <a:solidFill>
                  <a:schemeClr val="lt1"/>
                </a:solidFill>
              </a:rPr>
              <a:t> – The result is </a:t>
            </a:r>
            <a:r>
              <a:rPr b="1" lang="en-US" sz="1700">
                <a:solidFill>
                  <a:schemeClr val="lt1"/>
                </a:solidFill>
              </a:rPr>
              <a:t>positive</a:t>
            </a:r>
            <a:r>
              <a:rPr lang="en-US" sz="1700">
                <a:solidFill>
                  <a:schemeClr val="lt1"/>
                </a:solidFill>
              </a:rPr>
              <a:t> if both operands have the same sign, and </a:t>
            </a:r>
            <a:r>
              <a:rPr b="1" lang="en-US" sz="1700">
                <a:solidFill>
                  <a:schemeClr val="lt1"/>
                </a:solidFill>
              </a:rPr>
              <a:t>negative</a:t>
            </a:r>
            <a:r>
              <a:rPr lang="en-US" sz="1700">
                <a:solidFill>
                  <a:schemeClr val="lt1"/>
                </a:solidFill>
              </a:rPr>
              <a:t> if the signs differ.</a:t>
            </a:r>
            <a:br>
              <a:rPr lang="en-US" sz="1700">
                <a:solidFill>
                  <a:schemeClr val="lt1"/>
                </a:solidFill>
              </a:rPr>
            </a:br>
            <a:endParaRPr sz="1700">
              <a:solidFill>
                <a:schemeClr val="lt1"/>
              </a:solidFill>
            </a:endParaRPr>
          </a:p>
          <a:p>
            <a:pPr indent="0" lvl="0" marL="0" rtl="0" algn="just">
              <a:spcBef>
                <a:spcPts val="0"/>
              </a:spcBef>
              <a:spcAft>
                <a:spcPts val="0"/>
              </a:spcAft>
              <a:buClr>
                <a:schemeClr val="dk1"/>
              </a:buClr>
              <a:buSzPts val="1100"/>
              <a:buFont typeface="Arial"/>
              <a:buNone/>
            </a:pPr>
            <a:r>
              <a:rPr b="1" lang="en-US" sz="1700">
                <a:solidFill>
                  <a:schemeClr val="lt1"/>
                </a:solidFill>
              </a:rPr>
              <a:t>Step 2: Magnitude Multiplication</a:t>
            </a:r>
            <a:r>
              <a:rPr lang="en-US" sz="1700">
                <a:solidFill>
                  <a:schemeClr val="lt1"/>
                </a:solidFill>
              </a:rPr>
              <a:t> – The magnitudes (absolute values) of the numbers are multiplied using standard binary multiplication (shift-and-add method).</a:t>
            </a:r>
            <a:br>
              <a:rPr lang="en-US" sz="1700">
                <a:solidFill>
                  <a:schemeClr val="lt1"/>
                </a:solidFill>
              </a:rPr>
            </a:br>
            <a:endParaRPr sz="1700">
              <a:solidFill>
                <a:schemeClr val="lt1"/>
              </a:solidFill>
            </a:endParaRPr>
          </a:p>
          <a:p>
            <a:pPr indent="0" lvl="0" marL="0" rtl="0" algn="just">
              <a:spcBef>
                <a:spcPts val="0"/>
              </a:spcBef>
              <a:spcAft>
                <a:spcPts val="0"/>
              </a:spcAft>
              <a:buClr>
                <a:schemeClr val="dk1"/>
              </a:buClr>
              <a:buSzPts val="1100"/>
              <a:buFont typeface="Arial"/>
              <a:buNone/>
            </a:pPr>
            <a:r>
              <a:rPr b="1" lang="en-US" sz="1700">
                <a:solidFill>
                  <a:schemeClr val="lt1"/>
                </a:solidFill>
              </a:rPr>
              <a:t>Step 3: Combine Result</a:t>
            </a:r>
            <a:r>
              <a:rPr lang="en-US" sz="1700">
                <a:solidFill>
                  <a:schemeClr val="lt1"/>
                </a:solidFill>
              </a:rPr>
              <a:t> – Attach the decided sign to the magnitude product.</a:t>
            </a:r>
            <a:endParaRPr sz="1700">
              <a:solidFill>
                <a:schemeClr val="lt1"/>
              </a:solidFill>
            </a:endParaRPr>
          </a:p>
          <a:p>
            <a:pPr indent="0" lvl="0" marL="0" marR="0" rtl="0" algn="just">
              <a:lnSpc>
                <a:spcPct val="100000"/>
              </a:lnSpc>
              <a:spcBef>
                <a:spcPts val="0"/>
              </a:spcBef>
              <a:spcAft>
                <a:spcPts val="0"/>
              </a:spcAft>
              <a:buClr>
                <a:srgbClr val="000000"/>
              </a:buClr>
              <a:buSzPts val="1800"/>
              <a:buFont typeface="Arial"/>
              <a:buNone/>
            </a:pPr>
            <a:r>
              <a:t/>
            </a:r>
            <a:endParaRPr sz="1800">
              <a:solidFill>
                <a:schemeClr val="lt1"/>
              </a:solidFill>
            </a:endParaRPr>
          </a:p>
          <a:p>
            <a:pPr indent="-228600" lvl="0" marL="3429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a:p>
            <a:pPr indent="-228600" lvl="0" marL="3429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a:p>
            <a:pPr indent="-228600" lvl="0" marL="3429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a:p>
            <a:pPr indent="-228600" lvl="0" marL="3429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a:p>
            <a:pPr indent="-228600" lvl="0" marL="3429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a:p>
            <a:pPr indent="-228600" lvl="0" marL="34290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50" name="Google Shape;250;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251" name="Google Shape;251;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252" name="Google Shape;252;p15"/>
          <p:cNvPicPr preferRelativeResize="0"/>
          <p:nvPr/>
        </p:nvPicPr>
        <p:blipFill rotWithShape="1">
          <a:blip r:embed="rId3">
            <a:alphaModFix/>
          </a:blip>
          <a:srcRect b="0" l="0" r="0" t="0"/>
          <a:stretch/>
        </p:blipFill>
        <p:spPr>
          <a:xfrm>
            <a:off x="10758566" y="176754"/>
            <a:ext cx="874731" cy="874731"/>
          </a:xfrm>
          <a:prstGeom prst="rect">
            <a:avLst/>
          </a:prstGeom>
          <a:noFill/>
          <a:ln>
            <a:noFill/>
          </a:ln>
        </p:spPr>
      </p:pic>
      <p:pic>
        <p:nvPicPr>
          <p:cNvPr id="253" name="Google Shape;253;p15"/>
          <p:cNvPicPr preferRelativeResize="0"/>
          <p:nvPr/>
        </p:nvPicPr>
        <p:blipFill rotWithShape="1">
          <a:blip r:embed="rId4">
            <a:alphaModFix/>
          </a:blip>
          <a:srcRect b="0" l="0" r="0" t="0"/>
          <a:stretch/>
        </p:blipFill>
        <p:spPr>
          <a:xfrm>
            <a:off x="242966" y="208906"/>
            <a:ext cx="2215421" cy="61247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6"/>
          <p:cNvSpPr txBox="1"/>
          <p:nvPr>
            <p:ph type="title"/>
          </p:nvPr>
        </p:nvSpPr>
        <p:spPr>
          <a:xfrm>
            <a:off x="479165" y="749508"/>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b="1" lang="en-US" sz="4000"/>
              <a:t>Ensure attainment of LOs in alignment to the learning activities:</a:t>
            </a:r>
            <a:r>
              <a:rPr b="1" lang="en-US" sz="4000">
                <a:solidFill>
                  <a:srgbClr val="FFFFFF"/>
                </a:solidFill>
                <a:latin typeface="Arial"/>
                <a:ea typeface="Arial"/>
                <a:cs typeface="Arial"/>
                <a:sym typeface="Arial"/>
              </a:rPr>
              <a:t> outcomes (1-2)</a:t>
            </a:r>
            <a:endParaRPr/>
          </a:p>
        </p:txBody>
      </p:sp>
      <p:sp>
        <p:nvSpPr>
          <p:cNvPr id="259" name="Google Shape;2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260" name="Google Shape;2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261" name="Google Shape;261;p16"/>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262" name="Google Shape;262;p16"/>
          <p:cNvPicPr preferRelativeResize="0"/>
          <p:nvPr/>
        </p:nvPicPr>
        <p:blipFill rotWithShape="1">
          <a:blip r:embed="rId4">
            <a:alphaModFix/>
          </a:blip>
          <a:srcRect b="0" l="0" r="0" t="0"/>
          <a:stretch/>
        </p:blipFill>
        <p:spPr>
          <a:xfrm>
            <a:off x="242966" y="208906"/>
            <a:ext cx="2215421" cy="612478"/>
          </a:xfrm>
          <a:prstGeom prst="rect">
            <a:avLst/>
          </a:prstGeom>
          <a:noFill/>
          <a:ln>
            <a:noFill/>
          </a:ln>
        </p:spPr>
      </p:pic>
      <p:grpSp>
        <p:nvGrpSpPr>
          <p:cNvPr id="263" name="Google Shape;263;p16"/>
          <p:cNvGrpSpPr/>
          <p:nvPr/>
        </p:nvGrpSpPr>
        <p:grpSpPr>
          <a:xfrm>
            <a:off x="644056" y="2615979"/>
            <a:ext cx="10976394" cy="3689372"/>
            <a:chOff x="0" y="0"/>
            <a:chExt cx="10976394" cy="3689372"/>
          </a:xfrm>
        </p:grpSpPr>
        <p:sp>
          <p:nvSpPr>
            <p:cNvPr id="264" name="Google Shape;264;p16"/>
            <p:cNvSpPr/>
            <p:nvPr/>
          </p:nvSpPr>
          <p:spPr>
            <a:xfrm>
              <a:off x="0" y="0"/>
              <a:ext cx="9288600" cy="1660200"/>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6"/>
            <p:cNvSpPr txBox="1"/>
            <p:nvPr/>
          </p:nvSpPr>
          <p:spPr>
            <a:xfrm>
              <a:off x="48617" y="48621"/>
              <a:ext cx="9153000" cy="1563000"/>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Arial"/>
                <a:buNone/>
              </a:pPr>
              <a:r>
                <a:rPr b="0" i="0" lang="en-US" sz="3100" u="none" cap="none" strike="noStrike">
                  <a:solidFill>
                    <a:schemeClr val="lt1"/>
                  </a:solidFill>
                  <a:latin typeface="Arial"/>
                  <a:ea typeface="Arial"/>
                  <a:cs typeface="Arial"/>
                  <a:sym typeface="Arial"/>
                </a:rPr>
                <a:t>Learning Outcome 1: Performed </a:t>
              </a:r>
              <a:r>
                <a:rPr lang="en-US" sz="3100">
                  <a:solidFill>
                    <a:schemeClr val="lt1"/>
                  </a:solidFill>
                </a:rPr>
                <a:t>Multiplication using signed magnitude</a:t>
              </a:r>
              <a:endParaRPr b="0" i="0" sz="3100" u="none" cap="none" strike="noStrike">
                <a:solidFill>
                  <a:schemeClr val="lt1"/>
                </a:solidFill>
                <a:latin typeface="Arial"/>
                <a:ea typeface="Arial"/>
                <a:cs typeface="Arial"/>
                <a:sym typeface="Arial"/>
              </a:endParaRPr>
            </a:p>
          </p:txBody>
        </p:sp>
        <p:sp>
          <p:nvSpPr>
            <p:cNvPr id="266" name="Google Shape;266;p16"/>
            <p:cNvSpPr/>
            <p:nvPr/>
          </p:nvSpPr>
          <p:spPr>
            <a:xfrm>
              <a:off x="1639174" y="2029172"/>
              <a:ext cx="9288600" cy="1660200"/>
            </a:xfrm>
            <a:prstGeom prst="roundRect">
              <a:avLst>
                <a:gd fmla="val 10000" name="adj"/>
              </a:avLst>
            </a:prstGeom>
            <a:solidFill>
              <a:srgbClr val="18692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6"/>
            <p:cNvSpPr txBox="1"/>
            <p:nvPr/>
          </p:nvSpPr>
          <p:spPr>
            <a:xfrm>
              <a:off x="1687794" y="2077796"/>
              <a:ext cx="9288600" cy="1563000"/>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Arial"/>
                <a:buNone/>
              </a:pPr>
              <a:r>
                <a:rPr b="0" i="0" lang="en-US" sz="3100" u="none" cap="none" strike="noStrike">
                  <a:solidFill>
                    <a:schemeClr val="lt1"/>
                  </a:solidFill>
                  <a:latin typeface="Arial"/>
                  <a:ea typeface="Arial"/>
                  <a:cs typeface="Arial"/>
                  <a:sym typeface="Arial"/>
                </a:rPr>
                <a:t>Learning Outcome 2: </a:t>
              </a:r>
              <a:r>
                <a:rPr lang="en-US" sz="3100">
                  <a:solidFill>
                    <a:schemeClr val="lt1"/>
                  </a:solidFill>
                </a:rPr>
                <a:t>Explained hardware implementation for signed magnitude algorithm</a:t>
              </a:r>
              <a:endParaRPr b="0" i="0" sz="3100" u="none" cap="none" strike="noStrike">
                <a:solidFill>
                  <a:schemeClr val="lt1"/>
                </a:solidFill>
                <a:latin typeface="Arial"/>
                <a:ea typeface="Arial"/>
                <a:cs typeface="Arial"/>
                <a:sym typeface="Arial"/>
              </a:endParaRPr>
            </a:p>
          </p:txBody>
        </p:sp>
        <p:sp>
          <p:nvSpPr>
            <p:cNvPr id="268" name="Google Shape;268;p16"/>
            <p:cNvSpPr/>
            <p:nvPr/>
          </p:nvSpPr>
          <p:spPr>
            <a:xfrm>
              <a:off x="8209503" y="1305127"/>
              <a:ext cx="1079100" cy="1079100"/>
            </a:xfrm>
            <a:prstGeom prst="downArrow">
              <a:avLst>
                <a:gd fmla="val 55000" name="adj1"/>
                <a:gd fmla="val 45000" name="adj2"/>
              </a:avLst>
            </a:prstGeom>
            <a:solidFill>
              <a:srgbClr val="FF0000"/>
            </a:solidFill>
            <a:ln cap="flat" cmpd="sng" w="19050">
              <a:solidFill>
                <a:srgbClr val="F6D4CC">
                  <a:alpha val="8902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7"/>
          <p:cNvSpPr txBox="1"/>
          <p:nvPr>
            <p:ph type="title"/>
          </p:nvPr>
        </p:nvSpPr>
        <p:spPr>
          <a:xfrm>
            <a:off x="901762" y="1198963"/>
            <a:ext cx="9818849" cy="191874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Georgia"/>
              <a:buNone/>
            </a:pPr>
            <a:r>
              <a:rPr lang="en-US" sz="5400">
                <a:latin typeface="Georgia"/>
                <a:ea typeface="Georgia"/>
                <a:cs typeface="Georgia"/>
                <a:sym typeface="Georgia"/>
              </a:rPr>
              <a:t>Discussion on the post session activities</a:t>
            </a:r>
            <a:br>
              <a:rPr lang="en-US" sz="2800">
                <a:latin typeface="Georgia"/>
                <a:ea typeface="Georgia"/>
                <a:cs typeface="Georgia"/>
                <a:sym typeface="Georgia"/>
              </a:rPr>
            </a:br>
            <a:br>
              <a:rPr lang="en-US" sz="2800">
                <a:latin typeface="Georgia"/>
                <a:ea typeface="Georgia"/>
                <a:cs typeface="Georgia"/>
                <a:sym typeface="Georgia"/>
              </a:rPr>
            </a:br>
            <a:endParaRPr sz="2800">
              <a:latin typeface="Georgia"/>
              <a:ea typeface="Georgia"/>
              <a:cs typeface="Georgia"/>
              <a:sym typeface="Georgia"/>
            </a:endParaRPr>
          </a:p>
        </p:txBody>
      </p:sp>
      <p:sp>
        <p:nvSpPr>
          <p:cNvPr id="274" name="Google Shape;27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275" name="Google Shape;27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276" name="Google Shape;276;p17"/>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277" name="Google Shape;277;p17"/>
          <p:cNvPicPr preferRelativeResize="0"/>
          <p:nvPr/>
        </p:nvPicPr>
        <p:blipFill rotWithShape="1">
          <a:blip r:embed="rId4">
            <a:alphaModFix/>
          </a:blip>
          <a:srcRect b="0" l="0" r="0" t="0"/>
          <a:stretch/>
        </p:blipFill>
        <p:spPr>
          <a:xfrm>
            <a:off x="242966" y="208906"/>
            <a:ext cx="2215421" cy="612478"/>
          </a:xfrm>
          <a:prstGeom prst="rect">
            <a:avLst/>
          </a:prstGeom>
          <a:noFill/>
          <a:ln>
            <a:noFill/>
          </a:ln>
        </p:spPr>
      </p:pic>
      <p:sp>
        <p:nvSpPr>
          <p:cNvPr id="278" name="Google Shape;278;p17"/>
          <p:cNvSpPr txBox="1"/>
          <p:nvPr/>
        </p:nvSpPr>
        <p:spPr>
          <a:xfrm>
            <a:off x="1160528" y="2872921"/>
            <a:ext cx="9301200" cy="3318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rPr>
              <a:t>Multiply the following using </a:t>
            </a:r>
            <a:r>
              <a:rPr b="1" lang="en-US" sz="2400">
                <a:solidFill>
                  <a:schemeClr val="dk1"/>
                </a:solidFill>
              </a:rPr>
              <a:t>Signed Magnitude Algorithm</a:t>
            </a:r>
            <a:r>
              <a:rPr lang="en-US" sz="2400">
                <a:solidFill>
                  <a:schemeClr val="dk1"/>
                </a:solidFill>
              </a:rPr>
              <a:t>:</a:t>
            </a:r>
            <a:endParaRPr sz="2400">
              <a:solidFill>
                <a:schemeClr val="dk1"/>
              </a:solidFill>
            </a:endParaRPr>
          </a:p>
          <a:p>
            <a:pPr indent="-381000" lvl="0" marL="457200" rtl="0" algn="l">
              <a:lnSpc>
                <a:spcPct val="115000"/>
              </a:lnSpc>
              <a:spcBef>
                <a:spcPts val="1200"/>
              </a:spcBef>
              <a:spcAft>
                <a:spcPts val="0"/>
              </a:spcAft>
              <a:buClr>
                <a:schemeClr val="dk1"/>
              </a:buClr>
              <a:buSzPts val="2400"/>
              <a:buAutoNum type="arabicPeriod"/>
            </a:pPr>
            <a:r>
              <a:rPr lang="en-US" sz="2400">
                <a:solidFill>
                  <a:schemeClr val="dk1"/>
                </a:solidFill>
              </a:rPr>
              <a:t>(+6) × (+5)</a:t>
            </a:r>
            <a:br>
              <a:rPr lang="en-US" sz="2400">
                <a:solidFill>
                  <a:schemeClr val="dk1"/>
                </a:solidFill>
              </a:rPr>
            </a:b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lang="en-US" sz="2400">
                <a:solidFill>
                  <a:schemeClr val="dk1"/>
                </a:solidFill>
              </a:rPr>
              <a:t>(–7) × (+3)</a:t>
            </a:r>
            <a:br>
              <a:rPr lang="en-US" sz="2400">
                <a:solidFill>
                  <a:schemeClr val="dk1"/>
                </a:solidFill>
              </a:rPr>
            </a:br>
            <a:endParaRPr sz="2400">
              <a:solidFill>
                <a:schemeClr val="dk1"/>
              </a:solidFill>
            </a:endParaRPr>
          </a:p>
          <a:p>
            <a:pPr indent="-381000" lvl="0" marL="457200" rtl="0" algn="l">
              <a:lnSpc>
                <a:spcPct val="115000"/>
              </a:lnSpc>
              <a:spcBef>
                <a:spcPts val="0"/>
              </a:spcBef>
              <a:spcAft>
                <a:spcPts val="0"/>
              </a:spcAft>
              <a:buClr>
                <a:schemeClr val="dk1"/>
              </a:buClr>
              <a:buSzPts val="2400"/>
              <a:buAutoNum type="arabicPeriod"/>
            </a:pPr>
            <a:r>
              <a:rPr lang="en-US" sz="2400">
                <a:solidFill>
                  <a:schemeClr val="dk1"/>
                </a:solidFill>
              </a:rPr>
              <a:t>(–4) × (–9)</a:t>
            </a:r>
            <a:endParaRPr sz="3700">
              <a:solidFill>
                <a:schemeClr val="dk1"/>
              </a:solidFill>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8"/>
          <p:cNvSpPr/>
          <p:nvPr/>
        </p:nvSpPr>
        <p:spPr>
          <a:xfrm>
            <a:off x="0" y="-1"/>
            <a:ext cx="12191695" cy="6852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8"/>
          <p:cNvSpPr txBox="1"/>
          <p:nvPr>
            <p:ph type="title"/>
          </p:nvPr>
        </p:nvSpPr>
        <p:spPr>
          <a:xfrm>
            <a:off x="3302314" y="318570"/>
            <a:ext cx="6679885" cy="129711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4000"/>
              <a:buFont typeface="Play"/>
              <a:buNone/>
            </a:pPr>
            <a:r>
              <a:rPr lang="en-US" sz="4000">
                <a:solidFill>
                  <a:schemeClr val="dk2"/>
                </a:solidFill>
                <a:latin typeface="Play"/>
                <a:ea typeface="Play"/>
                <a:cs typeface="Play"/>
                <a:sym typeface="Play"/>
              </a:rPr>
              <a:t>Review and Reflection from students</a:t>
            </a:r>
            <a:endParaRPr/>
          </a:p>
        </p:txBody>
      </p:sp>
      <p:pic>
        <p:nvPicPr>
          <p:cNvPr descr="Smiling Face with No Fill" id="285" name="Google Shape;285;p18"/>
          <p:cNvPicPr preferRelativeResize="0"/>
          <p:nvPr/>
        </p:nvPicPr>
        <p:blipFill rotWithShape="1">
          <a:blip r:embed="rId3">
            <a:alphaModFix/>
          </a:blip>
          <a:srcRect b="0" l="0" r="0" t="0"/>
          <a:stretch/>
        </p:blipFill>
        <p:spPr>
          <a:xfrm>
            <a:off x="9690369" y="1287308"/>
            <a:ext cx="2501326" cy="2501326"/>
          </a:xfrm>
          <a:custGeom>
            <a:rect b="b" l="l" r="r" t="t"/>
            <a:pathLst>
              <a:path extrusionOk="0" h="4377846" w="4141760">
                <a:moveTo>
                  <a:pt x="0" y="0"/>
                </a:moveTo>
                <a:lnTo>
                  <a:pt x="4141760" y="0"/>
                </a:lnTo>
                <a:lnTo>
                  <a:pt x="4141760" y="4377846"/>
                </a:lnTo>
                <a:lnTo>
                  <a:pt x="0" y="4377846"/>
                </a:lnTo>
                <a:close/>
              </a:path>
            </a:pathLst>
          </a:custGeom>
          <a:noFill/>
          <a:ln>
            <a:noFill/>
          </a:ln>
        </p:spPr>
      </p:pic>
      <p:sp>
        <p:nvSpPr>
          <p:cNvPr id="286" name="Google Shape;28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287" name="Google Shape;28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288" name="Google Shape;288;p18"/>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grpSp>
        <p:nvGrpSpPr>
          <p:cNvPr id="289" name="Google Shape;289;p18"/>
          <p:cNvGrpSpPr/>
          <p:nvPr/>
        </p:nvGrpSpPr>
        <p:grpSpPr>
          <a:xfrm>
            <a:off x="-9754" y="-5977"/>
            <a:ext cx="6244176" cy="6863979"/>
            <a:chOff x="-5196" y="-5977"/>
            <a:chExt cx="6244176" cy="6863979"/>
          </a:xfrm>
        </p:grpSpPr>
        <p:sp>
          <p:nvSpPr>
            <p:cNvPr id="290" name="Google Shape;290;p18"/>
            <p:cNvSpPr/>
            <p:nvPr/>
          </p:nvSpPr>
          <p:spPr>
            <a:xfrm flipH="1">
              <a:off x="305" y="34854"/>
              <a:ext cx="6028697" cy="6817170"/>
            </a:xfrm>
            <a:custGeom>
              <a:rect b="b" l="l" r="r" t="t"/>
              <a:pathLst>
                <a:path extrusionOk="0" h="6817170" w="6028697">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1" name="Google Shape;291;p18"/>
            <p:cNvSpPr/>
            <p:nvPr/>
          </p:nvSpPr>
          <p:spPr>
            <a:xfrm flipH="1">
              <a:off x="-5196" y="1"/>
              <a:ext cx="6170617"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2" name="Google Shape;292;p18"/>
            <p:cNvSpPr/>
            <p:nvPr/>
          </p:nvSpPr>
          <p:spPr>
            <a:xfrm flipH="1">
              <a:off x="5717" y="-5977"/>
              <a:ext cx="6233263" cy="6858001"/>
            </a:xfrm>
            <a:custGeom>
              <a:rect b="b" l="l" r="r" t="t"/>
              <a:pathLst>
                <a:path extrusionOk="0" h="6858001" w="6264586">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id="293" name="Google Shape;293;p18"/>
          <p:cNvPicPr preferRelativeResize="0"/>
          <p:nvPr/>
        </p:nvPicPr>
        <p:blipFill rotWithShape="1">
          <a:blip r:embed="rId5">
            <a:alphaModFix/>
          </a:blip>
          <a:srcRect b="0" l="0" r="0" t="0"/>
          <a:stretch/>
        </p:blipFill>
        <p:spPr>
          <a:xfrm>
            <a:off x="242966" y="208906"/>
            <a:ext cx="2215421" cy="6124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txBox="1"/>
          <p:nvPr>
            <p:ph type="title"/>
          </p:nvPr>
        </p:nvSpPr>
        <p:spPr>
          <a:xfrm>
            <a:off x="749709" y="291168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t>Thank You</a:t>
            </a:r>
            <a:endParaRPr/>
          </a:p>
        </p:txBody>
      </p:sp>
      <p:sp>
        <p:nvSpPr>
          <p:cNvPr id="299" name="Google Shape;29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300" name="Google Shape;30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Pre Course Assesment</a:t>
            </a:r>
            <a:endParaRPr/>
          </a:p>
        </p:txBody>
      </p:sp>
      <p:pic>
        <p:nvPicPr>
          <p:cNvPr id="103" name="Google Shape;103;p2"/>
          <p:cNvPicPr preferRelativeResize="0"/>
          <p:nvPr>
            <p:ph idx="1" type="body"/>
          </p:nvPr>
        </p:nvPicPr>
        <p:blipFill rotWithShape="1">
          <a:blip r:embed="rId3">
            <a:alphaModFix/>
          </a:blip>
          <a:srcRect b="0" l="0" r="0" t="0"/>
          <a:stretch/>
        </p:blipFill>
        <p:spPr>
          <a:xfrm>
            <a:off x="3280429" y="1825625"/>
            <a:ext cx="5631142" cy="4351338"/>
          </a:xfrm>
          <a:prstGeom prst="rect">
            <a:avLst/>
          </a:prstGeom>
          <a:noFill/>
          <a:ln>
            <a:noFill/>
          </a:ln>
        </p:spPr>
      </p:pic>
      <p:sp>
        <p:nvSpPr>
          <p:cNvPr id="104" name="Google Shape;104;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105" name="Google Shape;10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111" name="Google Shape;11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112" name="Google Shape;112;p4"/>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113" name="Google Shape;113;p4"/>
          <p:cNvPicPr preferRelativeResize="0"/>
          <p:nvPr/>
        </p:nvPicPr>
        <p:blipFill rotWithShape="1">
          <a:blip r:embed="rId4">
            <a:alphaModFix/>
          </a:blip>
          <a:srcRect b="0" l="0" r="0" t="0"/>
          <a:stretch/>
        </p:blipFill>
        <p:spPr>
          <a:xfrm>
            <a:off x="242966" y="208906"/>
            <a:ext cx="2215421" cy="612478"/>
          </a:xfrm>
          <a:prstGeom prst="rect">
            <a:avLst/>
          </a:prstGeom>
          <a:noFill/>
          <a:ln>
            <a:noFill/>
          </a:ln>
        </p:spPr>
      </p:pic>
      <p:sp>
        <p:nvSpPr>
          <p:cNvPr id="114" name="Google Shape;114;p4"/>
          <p:cNvSpPr txBox="1"/>
          <p:nvPr/>
        </p:nvSpPr>
        <p:spPr>
          <a:xfrm>
            <a:off x="611100" y="1277663"/>
            <a:ext cx="11390400" cy="2385900"/>
          </a:xfrm>
          <a:prstGeom prst="rect">
            <a:avLst/>
          </a:prstGeom>
          <a:noFill/>
          <a:ln>
            <a:noFill/>
          </a:ln>
        </p:spPr>
        <p:txBody>
          <a:bodyPr anchorCtr="0" anchor="t" bIns="45700" lIns="91425" spcFirstLastPara="1" rIns="91425" wrap="square" tIns="45700">
            <a:spAutoFit/>
          </a:bodyPr>
          <a:lstStyle/>
          <a:p>
            <a:pPr indent="-425450" lvl="0" marL="457200" marR="0" rtl="0" algn="l">
              <a:lnSpc>
                <a:spcPct val="100000"/>
              </a:lnSpc>
              <a:spcBef>
                <a:spcPts val="0"/>
              </a:spcBef>
              <a:spcAft>
                <a:spcPts val="0"/>
              </a:spcAft>
              <a:buClr>
                <a:schemeClr val="dk1"/>
              </a:buClr>
              <a:buSzPts val="3100"/>
              <a:buFont typeface="Arial"/>
              <a:buChar char="•"/>
            </a:pPr>
            <a:r>
              <a:rPr lang="en-US" sz="2900">
                <a:solidFill>
                  <a:schemeClr val="dk1"/>
                </a:solidFill>
              </a:rPr>
              <a:t>Addition and </a:t>
            </a:r>
            <a:endParaRPr sz="2900">
              <a:solidFill>
                <a:schemeClr val="dk1"/>
              </a:solidFill>
            </a:endParaRPr>
          </a:p>
          <a:p>
            <a:pPr indent="-425450" lvl="0" marL="457200" marR="0" rtl="0" algn="l">
              <a:lnSpc>
                <a:spcPct val="100000"/>
              </a:lnSpc>
              <a:spcBef>
                <a:spcPts val="0"/>
              </a:spcBef>
              <a:spcAft>
                <a:spcPts val="0"/>
              </a:spcAft>
              <a:buClr>
                <a:schemeClr val="dk1"/>
              </a:buClr>
              <a:buSzPts val="3100"/>
              <a:buFont typeface="Arial"/>
              <a:buChar char="•"/>
            </a:pPr>
            <a:r>
              <a:rPr lang="en-US" sz="2900">
                <a:solidFill>
                  <a:schemeClr val="dk1"/>
                </a:solidFill>
              </a:rPr>
              <a:t>Subtraction </a:t>
            </a:r>
            <a:endParaRPr sz="2900">
              <a:solidFill>
                <a:schemeClr val="dk1"/>
              </a:solidFill>
            </a:endParaRPr>
          </a:p>
          <a:p>
            <a:pPr indent="0" lvl="0" marL="0" marR="0" rtl="0" algn="l">
              <a:lnSpc>
                <a:spcPct val="100000"/>
              </a:lnSpc>
              <a:spcBef>
                <a:spcPts val="0"/>
              </a:spcBef>
              <a:spcAft>
                <a:spcPts val="0"/>
              </a:spcAft>
              <a:buNone/>
            </a:pPr>
            <a:r>
              <a:t/>
            </a:r>
            <a:endParaRPr sz="2900">
              <a:solidFill>
                <a:schemeClr val="dk1"/>
              </a:solidFill>
            </a:endParaRPr>
          </a:p>
          <a:p>
            <a:pPr indent="0" lvl="0" marL="0" marR="0" rtl="0" algn="l">
              <a:lnSpc>
                <a:spcPct val="100000"/>
              </a:lnSpc>
              <a:spcBef>
                <a:spcPts val="0"/>
              </a:spcBef>
              <a:spcAft>
                <a:spcPts val="0"/>
              </a:spcAft>
              <a:buNone/>
            </a:pPr>
            <a:r>
              <a:t/>
            </a:r>
            <a:endParaRPr sz="2900">
              <a:solidFill>
                <a:schemeClr val="dk1"/>
              </a:solidFill>
            </a:endParaRPr>
          </a:p>
          <a:p>
            <a:pPr indent="0" lvl="0" marL="0" marR="0" rtl="0" algn="l">
              <a:lnSpc>
                <a:spcPct val="100000"/>
              </a:lnSpc>
              <a:spcBef>
                <a:spcPts val="0"/>
              </a:spcBef>
              <a:spcAft>
                <a:spcPts val="0"/>
              </a:spcAft>
              <a:buNone/>
            </a:pPr>
            <a:r>
              <a:rPr lang="en-US" sz="2900">
                <a:solidFill>
                  <a:schemeClr val="dk1"/>
                </a:solidFill>
              </a:rPr>
              <a:t>(Signed Magnitude and Signed 2’s Complement)</a:t>
            </a:r>
            <a:endParaRPr b="0" i="0" sz="2900" u="none" cap="none" strike="noStrike">
              <a:solidFill>
                <a:schemeClr val="dk1"/>
              </a:solidFill>
              <a:latin typeface="Arial"/>
              <a:ea typeface="Arial"/>
              <a:cs typeface="Arial"/>
              <a:sym typeface="Arial"/>
            </a:endParaRPr>
          </a:p>
        </p:txBody>
      </p:sp>
      <p:sp>
        <p:nvSpPr>
          <p:cNvPr id="115" name="Google Shape;115;p4"/>
          <p:cNvSpPr txBox="1"/>
          <p:nvPr/>
        </p:nvSpPr>
        <p:spPr>
          <a:xfrm>
            <a:off x="2919725" y="153488"/>
            <a:ext cx="82500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chemeClr val="dk1"/>
                </a:solidFill>
                <a:latin typeface="Arial"/>
                <a:ea typeface="Arial"/>
                <a:cs typeface="Arial"/>
                <a:sym typeface="Arial"/>
              </a:rPr>
              <a:t>Recap:</a:t>
            </a:r>
            <a:endParaRPr b="0" i="0" sz="35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5"/>
          <p:cNvSpPr/>
          <p:nvPr/>
        </p:nvSpPr>
        <p:spPr>
          <a:xfrm flipH="1">
            <a:off x="2" y="0"/>
            <a:ext cx="12191998" cy="2170031"/>
          </a:xfrm>
          <a:prstGeom prst="rect">
            <a:avLst/>
          </a:prstGeom>
          <a:gradFill>
            <a:gsLst>
              <a:gs pos="0">
                <a:srgbClr val="000000">
                  <a:alpha val="94901"/>
                </a:srgbClr>
              </a:gs>
              <a:gs pos="100000">
                <a:srgbClr val="0F4861"/>
              </a:gs>
            </a:gsLst>
            <a:lin ang="197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5"/>
          <p:cNvSpPr/>
          <p:nvPr/>
        </p:nvSpPr>
        <p:spPr>
          <a:xfrm flipH="1">
            <a:off x="8082819" y="0"/>
            <a:ext cx="4097211" cy="2170661"/>
          </a:xfrm>
          <a:prstGeom prst="rect">
            <a:avLst/>
          </a:prstGeom>
          <a:gradFill>
            <a:gsLst>
              <a:gs pos="0">
                <a:srgbClr val="0A3041">
                  <a:alpha val="67058"/>
                </a:srgbClr>
              </a:gs>
              <a:gs pos="19000">
                <a:srgbClr val="0A3041">
                  <a:alpha val="67058"/>
                </a:srgbClr>
              </a:gs>
              <a:gs pos="100000">
                <a:srgbClr val="156082">
                  <a:alpha val="47058"/>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5"/>
          <p:cNvSpPr/>
          <p:nvPr/>
        </p:nvSpPr>
        <p:spPr>
          <a:xfrm flipH="1" rot="-5400000">
            <a:off x="5010646" y="-5010043"/>
            <a:ext cx="2170709" cy="12192000"/>
          </a:xfrm>
          <a:prstGeom prst="rect">
            <a:avLst/>
          </a:prstGeom>
          <a:gradFill>
            <a:gsLst>
              <a:gs pos="0">
                <a:srgbClr val="0F4861">
                  <a:alpha val="14901"/>
                </a:srgbClr>
              </a:gs>
              <a:gs pos="23000">
                <a:srgbClr val="0F4861">
                  <a:alpha val="14901"/>
                </a:srgbClr>
              </a:gs>
              <a:gs pos="99000">
                <a:srgbClr val="000000">
                  <a:alpha val="43921"/>
                </a:srgbClr>
              </a:gs>
              <a:gs pos="100000">
                <a:srgbClr val="000000">
                  <a:alpha val="43921"/>
                </a:srgbClr>
              </a:gs>
            </a:gsLst>
            <a:lin ang="210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5"/>
          <p:cNvSpPr txBox="1"/>
          <p:nvPr>
            <p:ph type="title"/>
          </p:nvPr>
        </p:nvSpPr>
        <p:spPr>
          <a:xfrm>
            <a:off x="558702" y="1102452"/>
            <a:ext cx="10542973" cy="82285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Arial"/>
              <a:buNone/>
            </a:pPr>
            <a:r>
              <a:rPr b="1" lang="en-US" sz="4000">
                <a:solidFill>
                  <a:srgbClr val="FFFFFF"/>
                </a:solidFill>
                <a:latin typeface="Arial"/>
                <a:ea typeface="Arial"/>
                <a:cs typeface="Arial"/>
                <a:sym typeface="Arial"/>
              </a:rPr>
              <a:t>At the end of this session students will be able to </a:t>
            </a:r>
            <a:endParaRPr/>
          </a:p>
        </p:txBody>
      </p:sp>
      <p:grpSp>
        <p:nvGrpSpPr>
          <p:cNvPr id="125" name="Google Shape;125;p5"/>
          <p:cNvGrpSpPr/>
          <p:nvPr/>
        </p:nvGrpSpPr>
        <p:grpSpPr>
          <a:xfrm>
            <a:off x="644056" y="2615979"/>
            <a:ext cx="10976394" cy="3689404"/>
            <a:chOff x="0" y="0"/>
            <a:chExt cx="10976394" cy="3689404"/>
          </a:xfrm>
        </p:grpSpPr>
        <p:sp>
          <p:nvSpPr>
            <p:cNvPr id="126" name="Google Shape;126;p5"/>
            <p:cNvSpPr/>
            <p:nvPr/>
          </p:nvSpPr>
          <p:spPr>
            <a:xfrm>
              <a:off x="0" y="0"/>
              <a:ext cx="9288654" cy="1660232"/>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
            <p:cNvSpPr txBox="1"/>
            <p:nvPr/>
          </p:nvSpPr>
          <p:spPr>
            <a:xfrm>
              <a:off x="48617" y="48621"/>
              <a:ext cx="9153000" cy="1563000"/>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Arial"/>
                <a:buNone/>
              </a:pPr>
              <a:r>
                <a:rPr b="0" i="0" lang="en-US" sz="3100" u="none" cap="none" strike="noStrike">
                  <a:solidFill>
                    <a:schemeClr val="lt1"/>
                  </a:solidFill>
                  <a:latin typeface="Arial"/>
                  <a:ea typeface="Arial"/>
                  <a:cs typeface="Arial"/>
                  <a:sym typeface="Arial"/>
                </a:rPr>
                <a:t>Learning Outcome 1: Perform </a:t>
              </a:r>
              <a:r>
                <a:rPr lang="en-US" sz="3100">
                  <a:solidFill>
                    <a:schemeClr val="lt1"/>
                  </a:solidFill>
                </a:rPr>
                <a:t>Multiplication using signed magnitude</a:t>
              </a:r>
              <a:endParaRPr b="0" i="0" sz="3100" u="none" cap="none" strike="noStrike">
                <a:solidFill>
                  <a:schemeClr val="lt1"/>
                </a:solidFill>
                <a:latin typeface="Arial"/>
                <a:ea typeface="Arial"/>
                <a:cs typeface="Arial"/>
                <a:sym typeface="Arial"/>
              </a:endParaRPr>
            </a:p>
          </p:txBody>
        </p:sp>
        <p:sp>
          <p:nvSpPr>
            <p:cNvPr id="128" name="Google Shape;128;p5"/>
            <p:cNvSpPr/>
            <p:nvPr/>
          </p:nvSpPr>
          <p:spPr>
            <a:xfrm>
              <a:off x="1639174" y="2029172"/>
              <a:ext cx="9288654" cy="1660232"/>
            </a:xfrm>
            <a:prstGeom prst="roundRect">
              <a:avLst>
                <a:gd fmla="val 10000" name="adj"/>
              </a:avLst>
            </a:prstGeom>
            <a:solidFill>
              <a:srgbClr val="18692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txBox="1"/>
            <p:nvPr/>
          </p:nvSpPr>
          <p:spPr>
            <a:xfrm>
              <a:off x="1687794" y="2077796"/>
              <a:ext cx="9288600" cy="1563000"/>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Arial"/>
                <a:buNone/>
              </a:pPr>
              <a:r>
                <a:rPr b="0" i="0" lang="en-US" sz="3100" u="none" cap="none" strike="noStrike">
                  <a:solidFill>
                    <a:schemeClr val="lt1"/>
                  </a:solidFill>
                  <a:latin typeface="Arial"/>
                  <a:ea typeface="Arial"/>
                  <a:cs typeface="Arial"/>
                  <a:sym typeface="Arial"/>
                </a:rPr>
                <a:t>Learning Outcome 2: </a:t>
              </a:r>
              <a:r>
                <a:rPr lang="en-US" sz="3100">
                  <a:solidFill>
                    <a:schemeClr val="lt1"/>
                  </a:solidFill>
                </a:rPr>
                <a:t>Explain </a:t>
              </a:r>
              <a:r>
                <a:rPr lang="en-US" sz="3100">
                  <a:solidFill>
                    <a:schemeClr val="lt1"/>
                  </a:solidFill>
                </a:rPr>
                <a:t>hardware</a:t>
              </a:r>
              <a:r>
                <a:rPr lang="en-US" sz="3100">
                  <a:solidFill>
                    <a:schemeClr val="lt1"/>
                  </a:solidFill>
                </a:rPr>
                <a:t> implementation for signed magnitude algorithm</a:t>
              </a:r>
              <a:endParaRPr b="0" i="0" sz="3100" u="none" cap="none" strike="noStrike">
                <a:solidFill>
                  <a:schemeClr val="lt1"/>
                </a:solidFill>
                <a:latin typeface="Arial"/>
                <a:ea typeface="Arial"/>
                <a:cs typeface="Arial"/>
                <a:sym typeface="Arial"/>
              </a:endParaRPr>
            </a:p>
          </p:txBody>
        </p:sp>
        <p:sp>
          <p:nvSpPr>
            <p:cNvPr id="130" name="Google Shape;130;p5"/>
            <p:cNvSpPr/>
            <p:nvPr/>
          </p:nvSpPr>
          <p:spPr>
            <a:xfrm>
              <a:off x="8209503" y="1305127"/>
              <a:ext cx="1079150" cy="1079150"/>
            </a:xfrm>
            <a:prstGeom prst="downArrow">
              <a:avLst>
                <a:gd fmla="val 55000" name="adj1"/>
                <a:gd fmla="val 45000" name="adj2"/>
              </a:avLst>
            </a:prstGeom>
            <a:solidFill>
              <a:srgbClr val="FF0000"/>
            </a:solidFill>
            <a:ln cap="flat" cmpd="sng" w="19050">
              <a:solidFill>
                <a:srgbClr val="F6D4CC">
                  <a:alpha val="89019"/>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132" name="Google Shape;1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133" name="Google Shape;133;p5"/>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134" name="Google Shape;134;p5"/>
          <p:cNvPicPr preferRelativeResize="0"/>
          <p:nvPr/>
        </p:nvPicPr>
        <p:blipFill rotWithShape="1">
          <a:blip r:embed="rId4">
            <a:alphaModFix/>
          </a:blip>
          <a:srcRect b="0" l="0" r="0" t="0"/>
          <a:stretch/>
        </p:blipFill>
        <p:spPr>
          <a:xfrm>
            <a:off x="242966" y="208906"/>
            <a:ext cx="2215421" cy="6124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3"/>
          <p:cNvSpPr/>
          <p:nvPr/>
        </p:nvSpPr>
        <p:spPr>
          <a:xfrm>
            <a:off x="-1" y="0"/>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141" name="Google Shape;141;p13"/>
          <p:cNvPicPr preferRelativeResize="0"/>
          <p:nvPr/>
        </p:nvPicPr>
        <p:blipFill rotWithShape="1">
          <a:blip r:embed="rId3">
            <a:alphaModFix/>
          </a:blip>
          <a:srcRect b="0" l="0" r="0" t="0"/>
          <a:stretch/>
        </p:blipFill>
        <p:spPr>
          <a:xfrm>
            <a:off x="11353791" y="4"/>
            <a:ext cx="874731" cy="874731"/>
          </a:xfrm>
          <a:prstGeom prst="rect">
            <a:avLst/>
          </a:prstGeom>
          <a:noFill/>
          <a:ln>
            <a:noFill/>
          </a:ln>
        </p:spPr>
      </p:pic>
      <p:pic>
        <p:nvPicPr>
          <p:cNvPr id="142" name="Google Shape;142;p13"/>
          <p:cNvPicPr preferRelativeResize="0"/>
          <p:nvPr/>
        </p:nvPicPr>
        <p:blipFill rotWithShape="1">
          <a:blip r:embed="rId4">
            <a:alphaModFix/>
          </a:blip>
          <a:srcRect b="0" l="0" r="0" t="0"/>
          <a:stretch/>
        </p:blipFill>
        <p:spPr>
          <a:xfrm>
            <a:off x="-9" y="6"/>
            <a:ext cx="2215421" cy="612478"/>
          </a:xfrm>
          <a:prstGeom prst="rect">
            <a:avLst/>
          </a:prstGeom>
          <a:noFill/>
          <a:ln>
            <a:noFill/>
          </a:ln>
        </p:spPr>
      </p:pic>
      <p:sp>
        <p:nvSpPr>
          <p:cNvPr id="143" name="Google Shape;143;p13"/>
          <p:cNvSpPr txBox="1"/>
          <p:nvPr/>
        </p:nvSpPr>
        <p:spPr>
          <a:xfrm>
            <a:off x="2475025" y="67150"/>
            <a:ext cx="8385000" cy="740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00"/>
              <a:buFont typeface="Arial"/>
              <a:buNone/>
            </a:pPr>
            <a:r>
              <a:rPr b="1" i="0" lang="en-US" sz="3100" u="none" cap="none" strike="noStrike">
                <a:solidFill>
                  <a:srgbClr val="000000"/>
                </a:solidFill>
                <a:latin typeface="Play"/>
                <a:ea typeface="Play"/>
                <a:cs typeface="Play"/>
                <a:sym typeface="Play"/>
              </a:rPr>
              <a:t>Opening Activity: </a:t>
            </a:r>
            <a:endParaRPr b="0" i="0" sz="3500" u="none" cap="none" strike="noStrike">
              <a:solidFill>
                <a:srgbClr val="000000"/>
              </a:solidFill>
              <a:latin typeface="Play"/>
              <a:ea typeface="Play"/>
              <a:cs typeface="Play"/>
              <a:sym typeface="Play"/>
            </a:endParaRPr>
          </a:p>
        </p:txBody>
      </p:sp>
      <p:sp>
        <p:nvSpPr>
          <p:cNvPr id="144" name="Google Shape;144;p13"/>
          <p:cNvSpPr txBox="1"/>
          <p:nvPr/>
        </p:nvSpPr>
        <p:spPr>
          <a:xfrm>
            <a:off x="259500" y="874725"/>
            <a:ext cx="10416900" cy="15069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200"/>
              </a:spcBef>
              <a:spcAft>
                <a:spcPts val="0"/>
              </a:spcAft>
              <a:buClr>
                <a:srgbClr val="000000"/>
              </a:buClr>
              <a:buSzPts val="2300"/>
              <a:buFont typeface="Arial"/>
              <a:buNone/>
            </a:pPr>
            <a:br>
              <a:rPr b="0" i="1" lang="en-US" sz="2300" u="none" cap="none" strike="noStrike">
                <a:solidFill>
                  <a:schemeClr val="dk1"/>
                </a:solidFill>
                <a:latin typeface="Arial"/>
                <a:ea typeface="Arial"/>
                <a:cs typeface="Arial"/>
                <a:sym typeface="Arial"/>
              </a:rPr>
            </a:br>
            <a:endParaRPr b="0" i="1" sz="23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2300"/>
              <a:buFont typeface="Arial"/>
              <a:buNone/>
            </a:pPr>
            <a:r>
              <a:t/>
            </a:r>
            <a:endParaRPr b="0" i="0" sz="23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6"/>
          <p:cNvSpPr txBox="1"/>
          <p:nvPr>
            <p:ph type="title"/>
          </p:nvPr>
        </p:nvSpPr>
        <p:spPr>
          <a:xfrm>
            <a:off x="635000" y="640823"/>
            <a:ext cx="3418659" cy="55831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Play"/>
              <a:buNone/>
            </a:pPr>
            <a:r>
              <a:rPr lang="en-US" sz="5400"/>
              <a:t>Session Outline</a:t>
            </a:r>
            <a:endParaRPr/>
          </a:p>
        </p:txBody>
      </p:sp>
      <p:sp>
        <p:nvSpPr>
          <p:cNvPr id="151" name="Google Shape;151;p6"/>
          <p:cNvSpPr/>
          <p:nvPr/>
        </p:nvSpPr>
        <p:spPr>
          <a:xfrm rot="5400000">
            <a:off x="1627450" y="3462719"/>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52" name="Google Shape;152;p6"/>
          <p:cNvGrpSpPr/>
          <p:nvPr/>
        </p:nvGrpSpPr>
        <p:grpSpPr>
          <a:xfrm>
            <a:off x="4527032" y="805552"/>
            <a:ext cx="6900512" cy="5530734"/>
            <a:chOff x="0" y="2703"/>
            <a:chExt cx="6900512" cy="5530734"/>
          </a:xfrm>
        </p:grpSpPr>
        <p:cxnSp>
          <p:nvCxnSpPr>
            <p:cNvPr id="153" name="Google Shape;153;p6"/>
            <p:cNvCxnSpPr/>
            <p:nvPr/>
          </p:nvCxnSpPr>
          <p:spPr>
            <a:xfrm>
              <a:off x="0" y="2703"/>
              <a:ext cx="6900512" cy="0"/>
            </a:xfrm>
            <a:prstGeom prst="straightConnector1">
              <a:avLst/>
            </a:prstGeom>
            <a:solidFill>
              <a:srgbClr val="E97131"/>
            </a:solidFill>
            <a:ln cap="flat" cmpd="sng" w="19050">
              <a:solidFill>
                <a:srgbClr val="E97131"/>
              </a:solidFill>
              <a:prstDash val="solid"/>
              <a:miter lim="800000"/>
              <a:headEnd len="sm" w="sm" type="none"/>
              <a:tailEnd len="sm" w="sm" type="none"/>
            </a:ln>
          </p:spPr>
        </p:cxnSp>
        <p:sp>
          <p:nvSpPr>
            <p:cNvPr id="154" name="Google Shape;154;p6"/>
            <p:cNvSpPr/>
            <p:nvPr/>
          </p:nvSpPr>
          <p:spPr>
            <a:xfrm>
              <a:off x="0" y="2703"/>
              <a:ext cx="6900512" cy="92178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
            <p:cNvSpPr txBox="1"/>
            <p:nvPr/>
          </p:nvSpPr>
          <p:spPr>
            <a:xfrm>
              <a:off x="0" y="2703"/>
              <a:ext cx="6900512" cy="921789"/>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dk1"/>
                </a:buClr>
                <a:buSzPts val="4000"/>
                <a:buFont typeface="Arial"/>
                <a:buNone/>
              </a:pPr>
              <a:r>
                <a:rPr b="0" i="0" lang="en-US" sz="3500" u="none" cap="none" strike="noStrike">
                  <a:solidFill>
                    <a:schemeClr val="dk1"/>
                  </a:solidFill>
                  <a:latin typeface="Arial"/>
                  <a:ea typeface="Arial"/>
                  <a:cs typeface="Arial"/>
                  <a:sym typeface="Arial"/>
                </a:rPr>
                <a:t>1 Binary Number System</a:t>
              </a:r>
              <a:endParaRPr b="0" i="0" sz="3500" u="none" cap="none" strike="noStrike">
                <a:solidFill>
                  <a:srgbClr val="000000"/>
                </a:solidFill>
                <a:latin typeface="Arial"/>
                <a:ea typeface="Arial"/>
                <a:cs typeface="Arial"/>
                <a:sym typeface="Arial"/>
              </a:endParaRPr>
            </a:p>
          </p:txBody>
        </p:sp>
        <p:cxnSp>
          <p:nvCxnSpPr>
            <p:cNvPr id="156" name="Google Shape;156;p6"/>
            <p:cNvCxnSpPr/>
            <p:nvPr/>
          </p:nvCxnSpPr>
          <p:spPr>
            <a:xfrm>
              <a:off x="0" y="924492"/>
              <a:ext cx="6900512" cy="0"/>
            </a:xfrm>
            <a:prstGeom prst="straightConnector1">
              <a:avLst/>
            </a:prstGeom>
            <a:solidFill>
              <a:srgbClr val="176B22"/>
            </a:solidFill>
            <a:ln cap="flat" cmpd="sng" w="19050">
              <a:solidFill>
                <a:srgbClr val="176B22"/>
              </a:solidFill>
              <a:prstDash val="solid"/>
              <a:miter lim="800000"/>
              <a:headEnd len="sm" w="sm" type="none"/>
              <a:tailEnd len="sm" w="sm" type="none"/>
            </a:ln>
          </p:spPr>
        </p:cxnSp>
        <p:sp>
          <p:nvSpPr>
            <p:cNvPr id="157" name="Google Shape;157;p6"/>
            <p:cNvSpPr/>
            <p:nvPr/>
          </p:nvSpPr>
          <p:spPr>
            <a:xfrm>
              <a:off x="0" y="924492"/>
              <a:ext cx="6900512" cy="92178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
            <p:cNvSpPr txBox="1"/>
            <p:nvPr/>
          </p:nvSpPr>
          <p:spPr>
            <a:xfrm>
              <a:off x="0" y="924492"/>
              <a:ext cx="6900512" cy="921789"/>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dk1"/>
                </a:buClr>
                <a:buSzPts val="4000"/>
                <a:buFont typeface="Arial"/>
                <a:buNone/>
              </a:pPr>
              <a:r>
                <a:rPr b="0" i="0" lang="en-US" sz="3500" u="none" cap="none" strike="noStrike">
                  <a:solidFill>
                    <a:schemeClr val="dk1"/>
                  </a:solidFill>
                  <a:latin typeface="Arial"/>
                  <a:ea typeface="Arial"/>
                  <a:cs typeface="Arial"/>
                  <a:sym typeface="Arial"/>
                </a:rPr>
                <a:t>2 Signed Magnitude Addition</a:t>
              </a:r>
              <a:endParaRPr b="0" i="0" sz="3500" u="none" cap="none" strike="noStrike">
                <a:solidFill>
                  <a:schemeClr val="dk1"/>
                </a:solidFill>
                <a:latin typeface="Arial"/>
                <a:ea typeface="Arial"/>
                <a:cs typeface="Arial"/>
                <a:sym typeface="Arial"/>
              </a:endParaRPr>
            </a:p>
          </p:txBody>
        </p:sp>
        <p:cxnSp>
          <p:nvCxnSpPr>
            <p:cNvPr id="159" name="Google Shape;159;p6"/>
            <p:cNvCxnSpPr/>
            <p:nvPr/>
          </p:nvCxnSpPr>
          <p:spPr>
            <a:xfrm>
              <a:off x="0" y="1846281"/>
              <a:ext cx="6900512" cy="0"/>
            </a:xfrm>
            <a:prstGeom prst="straightConnector1">
              <a:avLst/>
            </a:prstGeom>
            <a:solidFill>
              <a:srgbClr val="0C9ED5"/>
            </a:solidFill>
            <a:ln cap="flat" cmpd="sng" w="19050">
              <a:solidFill>
                <a:srgbClr val="0C9ED5"/>
              </a:solidFill>
              <a:prstDash val="solid"/>
              <a:miter lim="800000"/>
              <a:headEnd len="sm" w="sm" type="none"/>
              <a:tailEnd len="sm" w="sm" type="none"/>
            </a:ln>
          </p:spPr>
        </p:cxnSp>
        <p:sp>
          <p:nvSpPr>
            <p:cNvPr id="160" name="Google Shape;160;p6"/>
            <p:cNvSpPr/>
            <p:nvPr/>
          </p:nvSpPr>
          <p:spPr>
            <a:xfrm>
              <a:off x="0" y="1872478"/>
              <a:ext cx="6900512" cy="92178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6"/>
            <p:cNvSpPr txBox="1"/>
            <p:nvPr/>
          </p:nvSpPr>
          <p:spPr>
            <a:xfrm>
              <a:off x="0" y="1872478"/>
              <a:ext cx="6900512" cy="921789"/>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dk1"/>
                </a:buClr>
                <a:buSzPts val="4000"/>
                <a:buFont typeface="Arial"/>
                <a:buNone/>
              </a:pPr>
              <a:r>
                <a:rPr b="0" i="0" lang="en-US" sz="3500" u="none" cap="none" strike="noStrike">
                  <a:solidFill>
                    <a:schemeClr val="dk1"/>
                  </a:solidFill>
                  <a:latin typeface="Arial"/>
                  <a:ea typeface="Arial"/>
                  <a:cs typeface="Arial"/>
                  <a:sym typeface="Arial"/>
                </a:rPr>
                <a:t>3 Signed Magnitude Subtraction</a:t>
              </a:r>
              <a:endParaRPr b="0" i="0" sz="3500" u="none" cap="none" strike="noStrike">
                <a:solidFill>
                  <a:schemeClr val="dk1"/>
                </a:solidFill>
                <a:latin typeface="Arial"/>
                <a:ea typeface="Arial"/>
                <a:cs typeface="Arial"/>
                <a:sym typeface="Arial"/>
              </a:endParaRPr>
            </a:p>
          </p:txBody>
        </p:sp>
        <p:cxnSp>
          <p:nvCxnSpPr>
            <p:cNvPr id="162" name="Google Shape;162;p6"/>
            <p:cNvCxnSpPr/>
            <p:nvPr/>
          </p:nvCxnSpPr>
          <p:spPr>
            <a:xfrm>
              <a:off x="0" y="2768070"/>
              <a:ext cx="6900512" cy="0"/>
            </a:xfrm>
            <a:prstGeom prst="straightConnector1">
              <a:avLst/>
            </a:prstGeom>
            <a:solidFill>
              <a:srgbClr val="A02891"/>
            </a:solidFill>
            <a:ln cap="flat" cmpd="sng" w="19050">
              <a:solidFill>
                <a:srgbClr val="A02891"/>
              </a:solidFill>
              <a:prstDash val="solid"/>
              <a:miter lim="800000"/>
              <a:headEnd len="sm" w="sm" type="none"/>
              <a:tailEnd len="sm" w="sm" type="none"/>
            </a:ln>
          </p:spPr>
        </p:cxnSp>
        <p:sp>
          <p:nvSpPr>
            <p:cNvPr id="163" name="Google Shape;163;p6"/>
            <p:cNvSpPr/>
            <p:nvPr/>
          </p:nvSpPr>
          <p:spPr>
            <a:xfrm>
              <a:off x="0" y="2768070"/>
              <a:ext cx="6900512" cy="92178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
            <p:cNvSpPr txBox="1"/>
            <p:nvPr/>
          </p:nvSpPr>
          <p:spPr>
            <a:xfrm>
              <a:off x="0" y="2768070"/>
              <a:ext cx="6900512" cy="921789"/>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dk1"/>
                </a:buClr>
                <a:buSzPts val="4000"/>
                <a:buFont typeface="Arial"/>
                <a:buNone/>
              </a:pPr>
              <a:r>
                <a:rPr b="0" i="0" lang="en-US" sz="3500" u="none" cap="none" strike="noStrike">
                  <a:solidFill>
                    <a:schemeClr val="dk1"/>
                  </a:solidFill>
                  <a:latin typeface="Arial"/>
                  <a:ea typeface="Arial"/>
                  <a:cs typeface="Arial"/>
                  <a:sym typeface="Arial"/>
                </a:rPr>
                <a:t>4 2’s Complement Addition</a:t>
              </a:r>
              <a:endParaRPr b="0" i="0" sz="3500" u="none" cap="none" strike="noStrike">
                <a:solidFill>
                  <a:srgbClr val="000000"/>
                </a:solidFill>
                <a:latin typeface="Arial"/>
                <a:ea typeface="Arial"/>
                <a:cs typeface="Arial"/>
                <a:sym typeface="Arial"/>
              </a:endParaRPr>
            </a:p>
          </p:txBody>
        </p:sp>
        <p:cxnSp>
          <p:nvCxnSpPr>
            <p:cNvPr id="165" name="Google Shape;165;p6"/>
            <p:cNvCxnSpPr/>
            <p:nvPr/>
          </p:nvCxnSpPr>
          <p:spPr>
            <a:xfrm>
              <a:off x="0" y="3689859"/>
              <a:ext cx="6900512" cy="0"/>
            </a:xfrm>
            <a:prstGeom prst="straightConnector1">
              <a:avLst/>
            </a:prstGeom>
            <a:solidFill>
              <a:srgbClr val="4EA62C"/>
            </a:solidFill>
            <a:ln cap="flat" cmpd="sng" w="19050">
              <a:solidFill>
                <a:srgbClr val="4EA62C"/>
              </a:solidFill>
              <a:prstDash val="solid"/>
              <a:miter lim="800000"/>
              <a:headEnd len="sm" w="sm" type="none"/>
              <a:tailEnd len="sm" w="sm" type="none"/>
            </a:ln>
          </p:spPr>
        </p:cxnSp>
        <p:sp>
          <p:nvSpPr>
            <p:cNvPr id="166" name="Google Shape;166;p6"/>
            <p:cNvSpPr/>
            <p:nvPr/>
          </p:nvSpPr>
          <p:spPr>
            <a:xfrm>
              <a:off x="0" y="3689859"/>
              <a:ext cx="6900512" cy="92178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
            <p:cNvSpPr txBox="1"/>
            <p:nvPr/>
          </p:nvSpPr>
          <p:spPr>
            <a:xfrm>
              <a:off x="0" y="3689859"/>
              <a:ext cx="6900512" cy="921789"/>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dk1"/>
                </a:buClr>
                <a:buSzPts val="4000"/>
                <a:buFont typeface="Arial"/>
                <a:buNone/>
              </a:pPr>
              <a:r>
                <a:rPr b="0" i="0" lang="en-US" sz="3500" u="none" cap="none" strike="noStrike">
                  <a:solidFill>
                    <a:schemeClr val="dk1"/>
                  </a:solidFill>
                  <a:latin typeface="Arial"/>
                  <a:ea typeface="Arial"/>
                  <a:cs typeface="Arial"/>
                  <a:sym typeface="Arial"/>
                </a:rPr>
                <a:t>5 2’s Complement Subtraction</a:t>
              </a:r>
              <a:endParaRPr b="0" i="0" sz="3500" u="none" cap="none" strike="noStrike">
                <a:solidFill>
                  <a:srgbClr val="000000"/>
                </a:solidFill>
                <a:latin typeface="Arial"/>
                <a:ea typeface="Arial"/>
                <a:cs typeface="Arial"/>
                <a:sym typeface="Arial"/>
              </a:endParaRPr>
            </a:p>
          </p:txBody>
        </p:sp>
        <p:cxnSp>
          <p:nvCxnSpPr>
            <p:cNvPr id="168" name="Google Shape;168;p6"/>
            <p:cNvCxnSpPr/>
            <p:nvPr/>
          </p:nvCxnSpPr>
          <p:spPr>
            <a:xfrm>
              <a:off x="0" y="4611648"/>
              <a:ext cx="6900512" cy="0"/>
            </a:xfrm>
            <a:prstGeom prst="straightConnector1">
              <a:avLst/>
            </a:prstGeom>
            <a:solidFill>
              <a:srgbClr val="E97131"/>
            </a:solidFill>
            <a:ln cap="flat" cmpd="sng" w="19050">
              <a:solidFill>
                <a:srgbClr val="E97131"/>
              </a:solidFill>
              <a:prstDash val="solid"/>
              <a:miter lim="800000"/>
              <a:headEnd len="sm" w="sm" type="none"/>
              <a:tailEnd len="sm" w="sm" type="none"/>
            </a:ln>
          </p:spPr>
        </p:cxnSp>
        <p:sp>
          <p:nvSpPr>
            <p:cNvPr id="169" name="Google Shape;169;p6"/>
            <p:cNvSpPr/>
            <p:nvPr/>
          </p:nvSpPr>
          <p:spPr>
            <a:xfrm>
              <a:off x="0" y="4611648"/>
              <a:ext cx="6900512" cy="92178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6"/>
            <p:cNvSpPr txBox="1"/>
            <p:nvPr/>
          </p:nvSpPr>
          <p:spPr>
            <a:xfrm>
              <a:off x="0" y="4611648"/>
              <a:ext cx="6900512" cy="921789"/>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dk1"/>
                </a:buClr>
                <a:buSzPts val="4000"/>
                <a:buFont typeface="Arial"/>
                <a:buNone/>
              </a:pPr>
              <a:r>
                <a:rPr b="0" i="0" lang="en-US" sz="3500" u="none" cap="none" strike="noStrike">
                  <a:solidFill>
                    <a:schemeClr val="dk1"/>
                  </a:solidFill>
                  <a:latin typeface="Arial"/>
                  <a:ea typeface="Arial"/>
                  <a:cs typeface="Arial"/>
                  <a:sym typeface="Arial"/>
                </a:rPr>
                <a:t>6 Learning Activity</a:t>
              </a:r>
              <a:endParaRPr b="0" i="0" sz="3500" u="none" cap="none" strike="noStrike">
                <a:solidFill>
                  <a:srgbClr val="000000"/>
                </a:solidFill>
                <a:latin typeface="Arial"/>
                <a:ea typeface="Arial"/>
                <a:cs typeface="Arial"/>
                <a:sym typeface="Arial"/>
              </a:endParaRPr>
            </a:p>
          </p:txBody>
        </p:sp>
      </p:grpSp>
      <p:sp>
        <p:nvSpPr>
          <p:cNvPr id="171" name="Google Shape;17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172" name="Google Shape;17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173" name="Google Shape;173;p6"/>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174" name="Google Shape;174;p6"/>
          <p:cNvPicPr preferRelativeResize="0"/>
          <p:nvPr/>
        </p:nvPicPr>
        <p:blipFill rotWithShape="1">
          <a:blip r:embed="rId4">
            <a:alphaModFix/>
          </a:blip>
          <a:srcRect b="0" l="0" r="0" t="0"/>
          <a:stretch/>
        </p:blipFill>
        <p:spPr>
          <a:xfrm>
            <a:off x="242966" y="208906"/>
            <a:ext cx="2215421" cy="6124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g37b207fe7f5_0_0"/>
          <p:cNvSpPr/>
          <p:nvPr/>
        </p:nvSpPr>
        <p:spPr>
          <a:xfrm>
            <a:off x="-1"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0" name="Google Shape;180;g37b207fe7f5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181" name="Google Shape;181;g37b207fe7f5_0_0"/>
          <p:cNvPicPr preferRelativeResize="0"/>
          <p:nvPr/>
        </p:nvPicPr>
        <p:blipFill rotWithShape="1">
          <a:blip r:embed="rId3">
            <a:alphaModFix/>
          </a:blip>
          <a:srcRect b="0" l="0" r="0" t="0"/>
          <a:stretch/>
        </p:blipFill>
        <p:spPr>
          <a:xfrm>
            <a:off x="11353791" y="4"/>
            <a:ext cx="874731" cy="874731"/>
          </a:xfrm>
          <a:prstGeom prst="rect">
            <a:avLst/>
          </a:prstGeom>
          <a:noFill/>
          <a:ln>
            <a:noFill/>
          </a:ln>
        </p:spPr>
      </p:pic>
      <p:pic>
        <p:nvPicPr>
          <p:cNvPr id="182" name="Google Shape;182;g37b207fe7f5_0_0"/>
          <p:cNvPicPr preferRelativeResize="0"/>
          <p:nvPr/>
        </p:nvPicPr>
        <p:blipFill rotWithShape="1">
          <a:blip r:embed="rId4">
            <a:alphaModFix/>
          </a:blip>
          <a:srcRect b="0" l="0" r="0" t="0"/>
          <a:stretch/>
        </p:blipFill>
        <p:spPr>
          <a:xfrm>
            <a:off x="-9" y="6"/>
            <a:ext cx="2215421" cy="612478"/>
          </a:xfrm>
          <a:prstGeom prst="rect">
            <a:avLst/>
          </a:prstGeom>
          <a:noFill/>
          <a:ln>
            <a:noFill/>
          </a:ln>
        </p:spPr>
      </p:pic>
      <p:sp>
        <p:nvSpPr>
          <p:cNvPr id="183" name="Google Shape;183;g37b207fe7f5_0_0"/>
          <p:cNvSpPr txBox="1"/>
          <p:nvPr/>
        </p:nvSpPr>
        <p:spPr>
          <a:xfrm>
            <a:off x="2475025" y="67150"/>
            <a:ext cx="8385000" cy="740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100"/>
              <a:buFont typeface="Arial"/>
              <a:buNone/>
            </a:pPr>
            <a:r>
              <a:rPr b="1" i="0" lang="en-US" sz="3100" u="none" cap="none" strike="noStrike">
                <a:solidFill>
                  <a:srgbClr val="000000"/>
                </a:solidFill>
                <a:latin typeface="Play"/>
                <a:ea typeface="Play"/>
                <a:cs typeface="Play"/>
                <a:sym typeface="Play"/>
              </a:rPr>
              <a:t>Binary Number System</a:t>
            </a:r>
            <a:endParaRPr b="0" i="0" sz="3500" u="none" cap="none" strike="noStrike">
              <a:solidFill>
                <a:srgbClr val="000000"/>
              </a:solidFill>
              <a:latin typeface="Play"/>
              <a:ea typeface="Play"/>
              <a:cs typeface="Play"/>
              <a:sym typeface="Play"/>
            </a:endParaRPr>
          </a:p>
        </p:txBody>
      </p:sp>
      <p:pic>
        <p:nvPicPr>
          <p:cNvPr id="184" name="Google Shape;184;g37b207fe7f5_0_0"/>
          <p:cNvPicPr preferRelativeResize="0"/>
          <p:nvPr/>
        </p:nvPicPr>
        <p:blipFill rotWithShape="1">
          <a:blip r:embed="rId5">
            <a:alphaModFix/>
          </a:blip>
          <a:srcRect b="0" l="0" r="0" t="0"/>
          <a:stretch/>
        </p:blipFill>
        <p:spPr>
          <a:xfrm>
            <a:off x="908131" y="612475"/>
            <a:ext cx="9728870" cy="598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7b220f3beb_0_2"/>
          <p:cNvSpPr txBox="1"/>
          <p:nvPr>
            <p:ph idx="12" type="sldNum"/>
          </p:nvPr>
        </p:nvSpPr>
        <p:spPr>
          <a:xfrm>
            <a:off x="11480800" y="6356350"/>
            <a:ext cx="3657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0" name="Google Shape;190;g37b220f3beb_0_2"/>
          <p:cNvSpPr txBox="1"/>
          <p:nvPr>
            <p:ph idx="4294967295" type="title"/>
          </p:nvPr>
        </p:nvSpPr>
        <p:spPr>
          <a:xfrm>
            <a:off x="113167" y="414350"/>
            <a:ext cx="12079200" cy="1254600"/>
          </a:xfrm>
          <a:prstGeom prst="rect">
            <a:avLst/>
          </a:prstGeom>
          <a:noFill/>
          <a:ln>
            <a:noFill/>
          </a:ln>
        </p:spPr>
        <p:txBody>
          <a:bodyPr anchorCtr="0" anchor="t" bIns="25400" lIns="63500" spcFirstLastPara="1" rIns="63500" wrap="square" tIns="25400">
            <a:spAutoFit/>
          </a:bodyPr>
          <a:lstStyle/>
          <a:p>
            <a:pPr indent="0" lvl="0" marL="0" rtl="0" algn="ctr">
              <a:lnSpc>
                <a:spcPct val="100000"/>
              </a:lnSpc>
              <a:spcBef>
                <a:spcPts val="0"/>
              </a:spcBef>
              <a:spcAft>
                <a:spcPts val="0"/>
              </a:spcAft>
              <a:buClr>
                <a:srgbClr val="FF0000"/>
              </a:buClr>
              <a:buSzPts val="4400"/>
              <a:buFont typeface="Calibri"/>
              <a:buNone/>
            </a:pPr>
            <a:r>
              <a:rPr b="1" lang="en-US">
                <a:solidFill>
                  <a:srgbClr val="FF0000"/>
                </a:solidFill>
              </a:rPr>
              <a:t>Multiplication Algorithms </a:t>
            </a:r>
            <a:endParaRPr b="1">
              <a:solidFill>
                <a:srgbClr val="FF0000"/>
              </a:solidFill>
            </a:endParaRPr>
          </a:p>
          <a:p>
            <a:pPr indent="0" lvl="0" marL="0" rtl="0" algn="l">
              <a:lnSpc>
                <a:spcPct val="80000"/>
              </a:lnSpc>
              <a:spcBef>
                <a:spcPts val="740"/>
              </a:spcBef>
              <a:spcAft>
                <a:spcPts val="0"/>
              </a:spcAft>
              <a:buClr>
                <a:schemeClr val="dk1"/>
              </a:buClr>
              <a:buSzPts val="275"/>
              <a:buFont typeface="Arial"/>
              <a:buNone/>
            </a:pPr>
            <a:r>
              <a:rPr b="1" lang="en-US" sz="3500">
                <a:solidFill>
                  <a:srgbClr val="FF0000"/>
                </a:solidFill>
              </a:rPr>
              <a:t>(Binary Multiplication for Signed Magnitude)</a:t>
            </a:r>
            <a:endParaRPr b="1" sz="3500">
              <a:solidFill>
                <a:srgbClr val="FF0000"/>
              </a:solidFill>
            </a:endParaRPr>
          </a:p>
        </p:txBody>
      </p:sp>
      <p:sp>
        <p:nvSpPr>
          <p:cNvPr id="191" name="Google Shape;191;g37b220f3beb_0_2"/>
          <p:cNvSpPr txBox="1"/>
          <p:nvPr/>
        </p:nvSpPr>
        <p:spPr>
          <a:xfrm>
            <a:off x="56767" y="1668950"/>
            <a:ext cx="12192000" cy="17238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If the multiplier bit is a 1, the multiplicand is copied down; otherwise, zeros are copied down. The numbers copied down in successive lines are shifted one position to the left from the previous number. Finally, the numbers are added and their sum forms the product.  </a:t>
            </a:r>
            <a:endParaRPr sz="2000">
              <a:solidFill>
                <a:schemeClr val="dk1"/>
              </a:solidFill>
              <a:latin typeface="Times New Roman"/>
              <a:ea typeface="Times New Roman"/>
              <a:cs typeface="Times New Roman"/>
              <a:sym typeface="Times New Roman"/>
            </a:endParaRPr>
          </a:p>
          <a:p>
            <a:pPr indent="-355600" lvl="0" marL="457200" rtl="0" algn="just">
              <a:spcBef>
                <a:spcPts val="0"/>
              </a:spcBef>
              <a:spcAft>
                <a:spcPts val="0"/>
              </a:spcAft>
              <a:buClr>
                <a:schemeClr val="dk1"/>
              </a:buClr>
              <a:buSzPts val="2000"/>
              <a:buFont typeface="Times New Roman"/>
              <a:buAutoNum type="arabicPeriod"/>
            </a:pPr>
            <a:r>
              <a:rPr lang="en-US" sz="2000">
                <a:solidFill>
                  <a:schemeClr val="dk1"/>
                </a:solidFill>
                <a:latin typeface="Times New Roman"/>
                <a:ea typeface="Times New Roman"/>
                <a:cs typeface="Times New Roman"/>
                <a:sym typeface="Times New Roman"/>
              </a:rPr>
              <a:t>The sign of the product is determined from the signs of the multiplicand and multiplier. If they are alike, the sign of the product is positive. If they are unlike, the sign of the product is negative.</a:t>
            </a:r>
            <a:endParaRPr sz="2000">
              <a:latin typeface="Times New Roman"/>
              <a:ea typeface="Times New Roman"/>
              <a:cs typeface="Times New Roman"/>
              <a:sym typeface="Times New Roman"/>
            </a:endParaRPr>
          </a:p>
        </p:txBody>
      </p:sp>
      <p:pic>
        <p:nvPicPr>
          <p:cNvPr id="192" name="Google Shape;192;g37b220f3beb_0_2"/>
          <p:cNvPicPr preferRelativeResize="0"/>
          <p:nvPr/>
        </p:nvPicPr>
        <p:blipFill>
          <a:blip r:embed="rId3">
            <a:alphaModFix/>
          </a:blip>
          <a:stretch>
            <a:fillRect/>
          </a:stretch>
        </p:blipFill>
        <p:spPr>
          <a:xfrm>
            <a:off x="3349267" y="4008650"/>
            <a:ext cx="3967503" cy="2696950"/>
          </a:xfrm>
          <a:prstGeom prst="rect">
            <a:avLst/>
          </a:prstGeom>
          <a:noFill/>
          <a:ln>
            <a:noFill/>
          </a:ln>
        </p:spPr>
      </p:pic>
      <p:pic>
        <p:nvPicPr>
          <p:cNvPr descr="A blue circle with text and words&#10;&#10;Description automatically generated" id="193" name="Google Shape;193;g37b220f3beb_0_2"/>
          <p:cNvPicPr preferRelativeResize="0"/>
          <p:nvPr/>
        </p:nvPicPr>
        <p:blipFill rotWithShape="1">
          <a:blip r:embed="rId4">
            <a:alphaModFix/>
          </a:blip>
          <a:srcRect b="0" l="0" r="0" t="0"/>
          <a:stretch/>
        </p:blipFill>
        <p:spPr>
          <a:xfrm>
            <a:off x="11353791" y="4"/>
            <a:ext cx="874731" cy="874731"/>
          </a:xfrm>
          <a:prstGeom prst="rect">
            <a:avLst/>
          </a:prstGeom>
          <a:noFill/>
          <a:ln>
            <a:noFill/>
          </a:ln>
        </p:spPr>
      </p:pic>
      <p:pic>
        <p:nvPicPr>
          <p:cNvPr id="194" name="Google Shape;194;g37b220f3beb_0_2"/>
          <p:cNvPicPr preferRelativeResize="0"/>
          <p:nvPr/>
        </p:nvPicPr>
        <p:blipFill rotWithShape="1">
          <a:blip r:embed="rId5">
            <a:alphaModFix/>
          </a:blip>
          <a:srcRect b="0" l="0" r="0" t="0"/>
          <a:stretch/>
        </p:blipFill>
        <p:spPr>
          <a:xfrm>
            <a:off x="-9" y="6"/>
            <a:ext cx="2215421" cy="6124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7b220f3beb_0_9"/>
          <p:cNvSpPr txBox="1"/>
          <p:nvPr>
            <p:ph type="title"/>
          </p:nvPr>
        </p:nvSpPr>
        <p:spPr>
          <a:xfrm>
            <a:off x="757900" y="422938"/>
            <a:ext cx="10972800" cy="1249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740"/>
              </a:spcBef>
              <a:spcAft>
                <a:spcPts val="0"/>
              </a:spcAft>
              <a:buClr>
                <a:schemeClr val="dk1"/>
              </a:buClr>
              <a:buSzPts val="275"/>
              <a:buFont typeface="Arial"/>
              <a:buNone/>
            </a:pPr>
            <a:r>
              <a:rPr b="1" lang="en-US" sz="3500">
                <a:solidFill>
                  <a:srgbClr val="FF0000"/>
                </a:solidFill>
              </a:rPr>
              <a:t>Algorithm for Signed Magnitude Binary Multiplication </a:t>
            </a:r>
            <a:endParaRPr/>
          </a:p>
        </p:txBody>
      </p:sp>
      <p:sp>
        <p:nvSpPr>
          <p:cNvPr id="200" name="Google Shape;200;g37b220f3beb_0_9"/>
          <p:cNvSpPr txBox="1"/>
          <p:nvPr/>
        </p:nvSpPr>
        <p:spPr>
          <a:xfrm>
            <a:off x="120800" y="1524000"/>
            <a:ext cx="11950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chemeClr val="dk1"/>
                </a:solidFill>
                <a:latin typeface="Times New Roman"/>
                <a:ea typeface="Times New Roman"/>
                <a:cs typeface="Times New Roman"/>
                <a:sym typeface="Times New Roman"/>
              </a:rPr>
              <a:t>Initially the multiplicand in B and multiplier in Q, the corresponding sign in Bs and Qs.</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100">
                <a:solidFill>
                  <a:schemeClr val="dk1"/>
                </a:solidFill>
                <a:latin typeface="Times New Roman"/>
                <a:ea typeface="Times New Roman"/>
                <a:cs typeface="Times New Roman"/>
                <a:sym typeface="Times New Roman"/>
              </a:rPr>
              <a:t>Multiplicand     : B</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100">
                <a:solidFill>
                  <a:schemeClr val="dk1"/>
                </a:solidFill>
                <a:latin typeface="Times New Roman"/>
                <a:ea typeface="Times New Roman"/>
                <a:cs typeface="Times New Roman"/>
                <a:sym typeface="Times New Roman"/>
              </a:rPr>
              <a:t>Multiplier         : Q</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100">
                <a:solidFill>
                  <a:schemeClr val="dk1"/>
                </a:solidFill>
                <a:latin typeface="Times New Roman"/>
                <a:ea typeface="Times New Roman"/>
                <a:cs typeface="Times New Roman"/>
                <a:sym typeface="Times New Roman"/>
              </a:rPr>
              <a:t>LSB of Q is      : Qn</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100">
                <a:solidFill>
                  <a:schemeClr val="dk1"/>
                </a:solidFill>
                <a:latin typeface="Times New Roman"/>
                <a:ea typeface="Times New Roman"/>
                <a:cs typeface="Times New Roman"/>
                <a:sym typeface="Times New Roman"/>
              </a:rPr>
              <a:t>E←0</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b="1" lang="en-US" sz="2100">
                <a:solidFill>
                  <a:schemeClr val="dk1"/>
                </a:solidFill>
                <a:latin typeface="Times New Roman"/>
                <a:ea typeface="Times New Roman"/>
                <a:cs typeface="Times New Roman"/>
                <a:sym typeface="Times New Roman"/>
              </a:rPr>
              <a:t>A←0</a:t>
            </a:r>
            <a:endParaRPr b="1"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If  Qn is 1 then EA←A+B ;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100">
                <a:solidFill>
                  <a:schemeClr val="dk1"/>
                </a:solidFill>
                <a:latin typeface="Times New Roman"/>
                <a:ea typeface="Times New Roman"/>
                <a:cs typeface="Times New Roman"/>
                <a:sym typeface="Times New Roman"/>
              </a:rPr>
              <a:t>If Qn is 0 then do nothing.</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Shift right register EAQ</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AutoNum type="arabicPeriod"/>
            </a:pPr>
            <a:r>
              <a:rPr lang="en-US" sz="2100">
                <a:solidFill>
                  <a:schemeClr val="dk1"/>
                </a:solidFill>
                <a:latin typeface="Times New Roman"/>
                <a:ea typeface="Times New Roman"/>
                <a:cs typeface="Times New Roman"/>
                <a:sym typeface="Times New Roman"/>
              </a:rPr>
              <a:t>SC←SC-1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100">
                <a:solidFill>
                  <a:schemeClr val="dk1"/>
                </a:solidFill>
                <a:latin typeface="Times New Roman"/>
                <a:ea typeface="Times New Roman"/>
                <a:cs typeface="Times New Roman"/>
                <a:sym typeface="Times New Roman"/>
              </a:rPr>
              <a:t>Final product is in AQ</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pic>
        <p:nvPicPr>
          <p:cNvPr descr="A blue circle with text and words&#10;&#10;Description automatically generated" id="201" name="Google Shape;201;g37b220f3beb_0_9"/>
          <p:cNvPicPr preferRelativeResize="0"/>
          <p:nvPr/>
        </p:nvPicPr>
        <p:blipFill rotWithShape="1">
          <a:blip r:embed="rId3">
            <a:alphaModFix/>
          </a:blip>
          <a:srcRect b="0" l="0" r="0" t="0"/>
          <a:stretch/>
        </p:blipFill>
        <p:spPr>
          <a:xfrm>
            <a:off x="11353791" y="4"/>
            <a:ext cx="874731" cy="874731"/>
          </a:xfrm>
          <a:prstGeom prst="rect">
            <a:avLst/>
          </a:prstGeom>
          <a:noFill/>
          <a:ln>
            <a:noFill/>
          </a:ln>
        </p:spPr>
      </p:pic>
      <p:pic>
        <p:nvPicPr>
          <p:cNvPr id="202" name="Google Shape;202;g37b220f3beb_0_9"/>
          <p:cNvPicPr preferRelativeResize="0"/>
          <p:nvPr/>
        </p:nvPicPr>
        <p:blipFill rotWithShape="1">
          <a:blip r:embed="rId4">
            <a:alphaModFix/>
          </a:blip>
          <a:srcRect b="0" l="0" r="0" t="0"/>
          <a:stretch/>
        </p:blipFill>
        <p:spPr>
          <a:xfrm>
            <a:off x="-9" y="6"/>
            <a:ext cx="2215421" cy="61247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2024-08-22T06:33:55Z</dcterms:created>
  <dc:creator>Deepak Gupta</dc:creator>
</cp:coreProperties>
</file>