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6" r:id="rId3"/>
    <p:sldId id="320" r:id="rId4"/>
    <p:sldId id="310" r:id="rId5"/>
    <p:sldId id="257" r:id="rId6"/>
    <p:sldId id="321" r:id="rId8"/>
    <p:sldId id="258" r:id="rId9"/>
    <p:sldId id="315" r:id="rId10"/>
    <p:sldId id="322" r:id="rId11"/>
    <p:sldId id="324" r:id="rId12"/>
    <p:sldId id="316" r:id="rId13"/>
    <p:sldId id="317" r:id="rId14"/>
    <p:sldId id="323" r:id="rId15"/>
    <p:sldId id="325" r:id="rId16"/>
    <p:sldId id="284" r:id="rId17"/>
    <p:sldId id="32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94"/>
  </p:normalViewPr>
  <p:slideViewPr>
    <p:cSldViewPr snapToGrid="0">
      <p:cViewPr varScale="1">
        <p:scale>
          <a:sx n="55" d="100"/>
          <a:sy n="55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4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1.000 0.000 24575,'0.000'0.000'-8191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4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1.000 0.000 24575,'0.000'0.000'-8191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7:2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0.000 0.000 24575,'0.000'0.000'-8191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6:07: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1.000 1.000 24575,'0.000'0.000'-8191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4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1.000 0.000 24575,'0.000'0.000'-8191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7:2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0.000 0.000 24575,'0.000'0.000'-8191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6:07: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1.000 1.000 24575,'0.000'0.000'-8191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4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1.000 0.000 24575,'0.000'0.000'-8191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7:2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0.000 0.000 24575,'0.000'0.000'-8191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6:07: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1.000 1.000 24575,'0.000'0.000'-8191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7:2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0.000 0.000 24575,'0.000'0.000'-8191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6:07: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1.000 1.000 24575,'0.000'0.000'-8191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4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1.000 0.000 24575,'0.000'0.000'-8191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7:2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0.000 0.000 24575,'0.000'0.000'-8191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6:07: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1.000 1.000 24575,'0.000'0.000'-8191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4:41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1.000 0.000 24575,'0.000'0.000'-8191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05:37:23"/>
    </inkml:context>
    <inkml:brush xml:id="br0">
      <inkml:brushProperty name="width" value="0.05" units="cm"/>
      <inkml:brushProperty name="height" value="0.05" units="cm"/>
      <inkml:brushProperty name="color" value="#000000"/>
    </inkml:brush>
  </inkml:definitions>
  <inkml:trace contextRef="#ctx0" brushRef="#br0">0.000 0.000 24575,'0.000'0.000'-8191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6:07: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1.000 1.000 24575,'0.000'0.000'-8191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5 mins Concept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5 mins Concept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5 mins Concept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5 mins Concept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mins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2F06B-888E-4879-8B3C-315AAC4AA4F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D75EE-8361-4135-A418-B49DEEFE0952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924A-422C-40E4-AC70-B70E8E165AF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9620-1BE1-4C95-A0AB-7F246CFA46B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E71B9-2ECA-45CA-A5EB-140B0BF0DB5F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2579-12E1-4C29-90F8-CD536ED12F88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E4D15-9CBD-4ED4-8164-BE794D34EE33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D3949-5839-4A15-8018-8D768D984067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A2986-A5D0-44B0-A0B7-625547473CDF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9762-2D5C-4C48-99CE-64300AF7F5A6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DA361-1A76-4B98-9794-40D7F9585D61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3416B2-5DE1-43C1-90BC-9F7F088C1376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customXml" Target="../ink/ink15.xml"/><Relationship Id="rId3" Type="http://schemas.openxmlformats.org/officeDocument/2006/relationships/customXml" Target="../ink/ink14.xml"/><Relationship Id="rId2" Type="http://schemas.openxmlformats.org/officeDocument/2006/relationships/image" Target="../media/image4.png"/><Relationship Id="rId1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customXml" Target="../ink/ink18.xml"/><Relationship Id="rId3" Type="http://schemas.openxmlformats.org/officeDocument/2006/relationships/customXml" Target="../ink/ink17.xml"/><Relationship Id="rId2" Type="http://schemas.openxmlformats.org/officeDocument/2006/relationships/image" Target="../media/image4.png"/><Relationship Id="rId1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customXml" Target="../ink/ink6.xml"/><Relationship Id="rId5" Type="http://schemas.openxmlformats.org/officeDocument/2006/relationships/image" Target="../media/image5.png"/><Relationship Id="rId4" Type="http://schemas.openxmlformats.org/officeDocument/2006/relationships/customXml" Target="../ink/ink5.xml"/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.png"/><Relationship Id="rId7" Type="http://schemas.openxmlformats.org/officeDocument/2006/relationships/image" Target="../media/image6.png"/><Relationship Id="rId6" Type="http://schemas.openxmlformats.org/officeDocument/2006/relationships/customXml" Target="../ink/ink9.xml"/><Relationship Id="rId5" Type="http://schemas.openxmlformats.org/officeDocument/2006/relationships/image" Target="../media/image5.png"/><Relationship Id="rId4" Type="http://schemas.openxmlformats.org/officeDocument/2006/relationships/customXml" Target="../ink/ink8.xml"/><Relationship Id="rId3" Type="http://schemas.openxmlformats.org/officeDocument/2006/relationships/image" Target="../media/image4.png"/><Relationship Id="rId2" Type="http://schemas.openxmlformats.org/officeDocument/2006/relationships/customXml" Target="../ink/ink7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6.png"/><Relationship Id="rId6" Type="http://schemas.openxmlformats.org/officeDocument/2006/relationships/customXml" Target="../ink/ink12.xml"/><Relationship Id="rId5" Type="http://schemas.openxmlformats.org/officeDocument/2006/relationships/image" Target="../media/image5.png"/><Relationship Id="rId4" Type="http://schemas.openxmlformats.org/officeDocument/2006/relationships/customXml" Target="../ink/ink11.xml"/><Relationship Id="rId3" Type="http://schemas.openxmlformats.org/officeDocument/2006/relationships/image" Target="../media/image4.png"/><Relationship Id="rId2" Type="http://schemas.openxmlformats.org/officeDocument/2006/relationships/customXml" Target="../ink/ink10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03805" y="3849370"/>
            <a:ext cx="74828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Session No. : </a:t>
            </a:r>
            <a:r>
              <a:rPr lang="en-IN" altLang="en-US" sz="2000" b="1" dirty="0"/>
              <a:t>3</a:t>
            </a:r>
            <a:br>
              <a:rPr lang="en-US" sz="2000" b="1" dirty="0"/>
            </a:br>
            <a:r>
              <a:rPr lang="en-US" sz="2000" b="1" dirty="0"/>
              <a:t>Course Name: </a:t>
            </a:r>
            <a:r>
              <a:rPr lang="en-US" altLang="en-US" sz="2000" b="1" dirty="0"/>
              <a:t>Computer Organisation &amp; Architecture</a:t>
            </a:r>
            <a:r>
              <a:rPr lang="en-IN" altLang="en-US" sz="2000" b="1" dirty="0"/>
              <a:t> </a:t>
            </a:r>
            <a:endParaRPr lang="en-IN" altLang="en-US" sz="2000" b="1" dirty="0"/>
          </a:p>
          <a:p>
            <a:r>
              <a:rPr lang="en-US" sz="2000" b="1" dirty="0"/>
              <a:t>Course Code: </a:t>
            </a:r>
            <a:r>
              <a:rPr lang="en-US" altLang="en-US" sz="2000" b="1" dirty="0"/>
              <a:t>R1UC305T</a:t>
            </a:r>
            <a:endParaRPr lang="en-US" altLang="en-US" sz="2000" b="1" dirty="0"/>
          </a:p>
          <a:p>
            <a:r>
              <a:rPr lang="en-US" sz="2000" b="1" dirty="0"/>
              <a:t>Instructor Name: 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Dr. Brijesh Kumar Singh </a:t>
            </a:r>
            <a:br>
              <a:rPr lang="en-US" sz="2000" b="1" dirty="0"/>
            </a:br>
            <a:r>
              <a:rPr lang="en-US" sz="2000" b="1" dirty="0"/>
              <a:t>Duration: </a:t>
            </a:r>
            <a:r>
              <a:rPr lang="en-US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50 mins.</a:t>
            </a:r>
            <a:br>
              <a:rPr lang="en-US" sz="2000" b="1" dirty="0"/>
            </a:br>
            <a:endParaRPr lang="en-GB" sz="2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8601" y="1797907"/>
            <a:ext cx="11963399" cy="5539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3000" b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r>
              <a:rPr lang="en-IN" altLang="en-US" sz="3000" b="1" dirty="0">
                <a:latin typeface="Georgia" panose="02040502050405020303" pitchFamily="18" charset="0"/>
                <a:cs typeface="Arial" panose="020B0604020202020204" pitchFamily="34" charset="0"/>
              </a:rPr>
              <a:t>Computer Organisation &amp; Architecture</a:t>
            </a:r>
            <a:r>
              <a:rPr lang="en-US" sz="3000" b="1" dirty="0">
                <a:latin typeface="Georgia" panose="02040502050405020303" pitchFamily="18" charset="0"/>
                <a:cs typeface="Arial" panose="020B0604020202020204" pitchFamily="34" charset="0"/>
              </a:rPr>
              <a:t>: </a:t>
            </a:r>
            <a:r>
              <a:rPr lang="en-US" altLang="en-US" sz="3000" b="1" dirty="0">
                <a:latin typeface="Georgia" panose="02040502050405020303" pitchFamily="18" charset="0"/>
                <a:cs typeface="Arial" panose="020B0604020202020204" pitchFamily="34" charset="0"/>
              </a:rPr>
              <a:t>Register Transfer</a:t>
            </a:r>
            <a:r>
              <a:rPr lang="en-US" sz="3000" b="1" dirty="0">
                <a:latin typeface="Georgia" panose="02040502050405020303" pitchFamily="18" charset="0"/>
                <a:cs typeface="Arial" panose="020B0604020202020204" pitchFamily="34" charset="0"/>
              </a:rPr>
              <a:t> </a:t>
            </a:r>
            <a:endParaRPr lang="en-US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endParaRPr lang="en-IN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3" name="Ink 22"/>
              <p14:cNvContentPartPr/>
              <p14:nvPr/>
            </p14:nvContentPartPr>
            <p14:xfrm>
              <a:off x="5042585" y="6428338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"/>
            </p:blipFill>
            <p:spPr>
              <a:xfrm>
                <a:off x="5042585" y="642833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4" name="Ink 23"/>
              <p14:cNvContentPartPr/>
              <p14:nvPr/>
            </p14:nvContentPartPr>
            <p14:xfrm>
              <a:off x="2022905" y="1422178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"/>
            </p:blipFill>
            <p:spPr>
              <a:xfrm>
                <a:off x="2022905" y="142217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5" name="Ink 34"/>
              <p14:cNvContentPartPr/>
              <p14:nvPr/>
            </p14:nvContentPartPr>
            <p14:xfrm>
              <a:off x="9688046" y="5736840"/>
              <a:ext cx="36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"/>
            </p:blipFill>
            <p:spPr>
              <a:xfrm>
                <a:off x="9688046" y="5736840"/>
                <a:ext cx="360" cy="360"/>
              </a:xfrm>
              <a:prstGeom prst="rect"/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12009367" cy="5413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IN" sz="4400" b="1" dirty="0">
                <a:solidFill>
                  <a:srgbClr val="0070C0"/>
                </a:solidFill>
                <a:latin typeface="+mj-lt"/>
                <a:ea typeface="Cambria" panose="02040503050406030204" pitchFamily="18" charset="0"/>
                <a:cs typeface="+mj-cs"/>
              </a:rPr>
              <a:t>Block Diagram Showing Register Transfer</a:t>
            </a: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09589"/>
            <a:ext cx="11826735" cy="14558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1782" y="2163915"/>
            <a:ext cx="5125165" cy="27721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633" y="4848154"/>
            <a:ext cx="11825819" cy="17773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endParaRPr lang="en-IN" sz="3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3" name="Ink 22"/>
              <p14:cNvContentPartPr/>
              <p14:nvPr/>
            </p14:nvContentPartPr>
            <p14:xfrm>
              <a:off x="5042585" y="6428338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2"/>
            </p:blipFill>
            <p:spPr>
              <a:xfrm>
                <a:off x="5042585" y="642833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4" name="Ink 23"/>
              <p14:cNvContentPartPr/>
              <p14:nvPr/>
            </p14:nvContentPartPr>
            <p14:xfrm>
              <a:off x="2022905" y="1422178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2"/>
            </p:blipFill>
            <p:spPr>
              <a:xfrm>
                <a:off x="2022905" y="142217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5" name="Ink 34"/>
              <p14:cNvContentPartPr/>
              <p14:nvPr/>
            </p14:nvContentPartPr>
            <p14:xfrm>
              <a:off x="9688046" y="5736840"/>
              <a:ext cx="36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5"/>
            </p:blipFill>
            <p:spPr>
              <a:xfrm>
                <a:off x="9688046" y="5736840"/>
                <a:ext cx="360" cy="360"/>
              </a:xfrm>
              <a:prstGeom prst="rect"/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12009367" cy="568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36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IN" sz="3600" b="1" dirty="0">
                <a:solidFill>
                  <a:srgbClr val="0070C0"/>
                </a:solidFill>
                <a:latin typeface="+mj-lt"/>
                <a:ea typeface="Cambria" panose="02040503050406030204" pitchFamily="18" charset="0"/>
                <a:cs typeface="+mj-cs"/>
              </a:rPr>
              <a:t>Block Diagram Showing Register Transfer Continued  - - - </a:t>
            </a:r>
            <a:endParaRPr lang="en-IN" sz="36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36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7618" y="3628833"/>
            <a:ext cx="5125165" cy="27721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56" y="1466165"/>
            <a:ext cx="11837654" cy="1193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0586" y="1228411"/>
            <a:ext cx="935082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0070C0"/>
                </a:solidFill>
              </a:rPr>
              <a:t>Learning Activity 2: Think-Pair-Share</a:t>
            </a:r>
            <a:endParaRPr lang="en-GB" sz="4000" b="1" dirty="0">
              <a:solidFill>
                <a:srgbClr val="0070C0"/>
              </a:solidFill>
            </a:endParaRPr>
          </a:p>
          <a:p>
            <a:endParaRPr lang="en-GB" sz="4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7D75-35D5-4429-A73B-F2873E8C7A77}" type="datetime1">
              <a:rPr lang="en-IN" smtClean="0"/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92" y="2549846"/>
            <a:ext cx="10940892" cy="17570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343" y="2133600"/>
            <a:ext cx="9198428" cy="1947761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100" dirty="0">
                <a:solidFill>
                  <a:schemeClr val="tx2"/>
                </a:solidFill>
              </a:rPr>
            </a:br>
            <a:br>
              <a:rPr lang="en-US" sz="4000" b="1" dirty="0">
                <a:solidFill>
                  <a:schemeClr val="tx2"/>
                </a:solidFill>
              </a:rPr>
            </a:b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9" name="Picture 8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1343" y="1175657"/>
            <a:ext cx="93508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Reflection of Learning Activity 2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331085"/>
            <a:ext cx="990600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98" y="363618"/>
            <a:ext cx="10515600" cy="670209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0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</a:br>
            <a:r>
              <a:rPr lang="en-IN" sz="60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Conclusion</a:t>
            </a:r>
            <a:br>
              <a:rPr lang="en-IN" sz="4000" b="1" dirty="0">
                <a:latin typeface="+mn-lt"/>
                <a:ea typeface="+mn-ea"/>
                <a:cs typeface="+mn-cs"/>
              </a:rPr>
            </a:br>
            <a:endParaRPr lang="en-IN" sz="40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2900" y="1585913"/>
            <a:ext cx="11010901" cy="45910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Register Transfer is foundation for describing how instructions are executed. </a:t>
            </a:r>
            <a:endParaRPr lang="en-US" sz="3200" dirty="0"/>
          </a:p>
          <a:p>
            <a:pPr marL="0" indent="0">
              <a:lnSpc>
                <a:spcPct val="110000"/>
              </a:lnSpc>
              <a:buNone/>
            </a:pPr>
            <a:endParaRPr lang="en-US" sz="32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70C0"/>
                </a:solidFill>
              </a:rPr>
              <a:t>Control circuit plays a important role in register transfer. </a:t>
            </a:r>
            <a:endParaRPr lang="en-US" sz="3200" dirty="0">
              <a:solidFill>
                <a:srgbClr val="0070C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3200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3200" dirty="0"/>
              <a:t>Every machine instruction (like ADD, SUB, MOV) can be expressed as a sequence of register transfers.</a:t>
            </a:r>
            <a:endParaRPr lang="en-GB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  <p:pic>
        <p:nvPicPr>
          <p:cNvPr id="7" name="Picture 6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4E937-E236-47B1-BA46-F0DC04619534}" type="datetime1">
              <a:rPr lang="en-IN" smtClean="0"/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" descr="A blue circle with text and words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065164" y="70360"/>
            <a:ext cx="874732" cy="874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"/>
          <p:cNvGrpSpPr/>
          <p:nvPr/>
        </p:nvGrpSpPr>
        <p:grpSpPr>
          <a:xfrm>
            <a:off x="764129" y="1997946"/>
            <a:ext cx="10927828" cy="3827146"/>
            <a:chOff x="0" y="-137742"/>
            <a:chExt cx="10927828" cy="3827146"/>
          </a:xfrm>
        </p:grpSpPr>
        <p:sp>
          <p:nvSpPr>
            <p:cNvPr id="118" name="Google Shape;118;p2"/>
            <p:cNvSpPr/>
            <p:nvPr/>
          </p:nvSpPr>
          <p:spPr>
            <a:xfrm>
              <a:off x="0" y="0"/>
              <a:ext cx="9288654" cy="1293312"/>
            </a:xfrm>
            <a:prstGeom prst="roundRect">
              <a:avLst>
                <a:gd name="adj" fmla="val 10000"/>
              </a:avLst>
            </a:prstGeom>
            <a:solidFill>
              <a:srgbClr val="BB582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691564" y="-137742"/>
              <a:ext cx="8997217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 panose="020F0502020204030204"/>
                <a:buNone/>
              </a:pPr>
              <a:r>
                <a:rPr lang="en-IN" sz="310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Learning Outcome 1: Understand the block diagram </a:t>
              </a:r>
              <a:r>
                <a:rPr lang="en-IN" sz="3100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</a:t>
              </a:r>
              <a:r>
                <a:rPr lang="en-IN" sz="310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howing Register Transfer  </a:t>
              </a:r>
              <a:endParaRPr lang="en-US" sz="31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 panose="020F0502020204030204"/>
                <a:buNone/>
              </a:pPr>
              <a:endParaRPr lang="en-US" sz="31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1639174" y="2117187"/>
              <a:ext cx="8952753" cy="152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lt1"/>
                </a:buClr>
                <a:buSzPts val="3100"/>
              </a:pPr>
              <a:r>
                <a:rPr lang="en-US" sz="3100" b="0" i="0" u="none" strike="noStrike" cap="none" dirty="0">
                  <a:solidFill>
                    <a:schemeClr val="bg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Learning Outcome 2: </a:t>
              </a:r>
              <a:r>
                <a:rPr lang="en-US" sz="3200" dirty="0">
                  <a:solidFill>
                    <a:schemeClr val="bg2"/>
                  </a:solidFill>
                </a:rPr>
                <a:t>Explain how data transfer takes place between the registers. </a:t>
              </a:r>
              <a:endParaRPr lang="en-IN" sz="3200" dirty="0">
                <a:solidFill>
                  <a:schemeClr val="bg2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 panose="020F0502020204030204"/>
                <a:buNone/>
              </a:pP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 </a:t>
              </a:r>
              <a:endParaRPr lang="en-US" sz="31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7D0CB">
                <a:alpha val="89803"/>
              </a:srgbClr>
            </a:solidFill>
            <a:ln w="15875" cap="flat" cmpd="sng">
              <a:solidFill>
                <a:srgbClr val="E7D0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8452312" y="1305127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9"/>
          <p:cNvSpPr txBox="1"/>
          <p:nvPr/>
        </p:nvSpPr>
        <p:spPr>
          <a:xfrm>
            <a:off x="3420139" y="854440"/>
            <a:ext cx="6093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Attainment of LOs</a:t>
            </a:r>
            <a:endParaRPr lang="en-IN" sz="48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1486"/>
            <a:ext cx="10515600" cy="74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0070C0"/>
                </a:solidFill>
                <a:latin typeface="+mn-lt"/>
                <a:ea typeface="+mj-ea"/>
                <a:cs typeface="+mj-cs"/>
              </a:rPr>
              <a:t>Provide your Reflection for Today’s Session </a:t>
            </a:r>
            <a:endParaRPr lang="en-US" sz="4000" b="1" kern="1200" dirty="0">
              <a:solidFill>
                <a:srgbClr val="0070C0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161285"/>
            <a:ext cx="10515600" cy="30156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  <a:endParaRPr lang="en-US" sz="3200" dirty="0"/>
          </a:p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</a:fld>
            <a:endParaRPr lang="en-IN"/>
          </a:p>
        </p:txBody>
      </p:sp>
      <p:pic>
        <p:nvPicPr>
          <p:cNvPr id="8" name="Picture 7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9920-1C8E-4C48-B6B5-75EFAA8ADE17}" type="datetime1">
              <a:rPr lang="en-IN" smtClean="0"/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65" y="3161286"/>
            <a:ext cx="9010669" cy="26452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endParaRPr lang="en-IN" sz="36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12702" y="933490"/>
            <a:ext cx="10966596" cy="5422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dirty="0"/>
          </a:p>
          <a:p>
            <a:pPr lvl="0"/>
            <a:r>
              <a:rPr lang="en-US" b="1" dirty="0"/>
              <a:t>Review of the key concepts of previous session</a:t>
            </a:r>
            <a:endParaRPr lang="en-US" b="1" dirty="0"/>
          </a:p>
          <a:p>
            <a:pPr lvl="0"/>
            <a:r>
              <a:rPr lang="en-IN" b="1" dirty="0"/>
              <a:t>Learning Outcomes </a:t>
            </a:r>
            <a:endParaRPr lang="en-IN" dirty="0"/>
          </a:p>
          <a:p>
            <a:pPr lvl="0"/>
            <a:r>
              <a:rPr lang="en-IN" b="1" dirty="0"/>
              <a:t>Opening Question</a:t>
            </a:r>
            <a:endParaRPr lang="en-IN" dirty="0"/>
          </a:p>
          <a:p>
            <a:pPr lvl="0"/>
            <a:r>
              <a:rPr lang="en-IN" b="1" dirty="0"/>
              <a:t>Register Transfer</a:t>
            </a:r>
            <a:endParaRPr lang="en-IN" dirty="0"/>
          </a:p>
          <a:p>
            <a:pPr lvl="0"/>
            <a:r>
              <a:rPr lang="en-IN" b="1" dirty="0"/>
              <a:t>Learning Activity-1 </a:t>
            </a:r>
            <a:endParaRPr lang="en-IN" dirty="0"/>
          </a:p>
          <a:p>
            <a:pPr lvl="0"/>
            <a:r>
              <a:rPr lang="en-IN" b="1" dirty="0"/>
              <a:t>Block Diagram Showing Register Transfer</a:t>
            </a:r>
            <a:endParaRPr lang="en-IN" dirty="0"/>
          </a:p>
          <a:p>
            <a:pPr lvl="0"/>
            <a:r>
              <a:rPr lang="en-IN" b="1" dirty="0"/>
              <a:t>Learning Activity-2</a:t>
            </a:r>
            <a:endParaRPr lang="en-IN" dirty="0"/>
          </a:p>
          <a:p>
            <a:r>
              <a:rPr lang="en-IN" b="1" dirty="0"/>
              <a:t>Conclusion</a:t>
            </a:r>
            <a:endParaRPr lang="en-GB" dirty="0"/>
          </a:p>
        </p:txBody>
      </p:sp>
      <p:pic>
        <p:nvPicPr>
          <p:cNvPr id="5" name="Picture 4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764" y="-8829"/>
            <a:ext cx="918236" cy="9182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3" name="Ink 22"/>
              <p14:cNvContentPartPr/>
              <p14:nvPr/>
            </p14:nvContentPartPr>
            <p14:xfrm>
              <a:off x="5042585" y="6428338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"/>
            </p:blipFill>
            <p:spPr>
              <a:xfrm>
                <a:off x="5042585" y="642833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4" name="Ink 23"/>
              <p14:cNvContentPartPr/>
              <p14:nvPr/>
            </p14:nvContentPartPr>
            <p14:xfrm>
              <a:off x="2022905" y="1422178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"/>
            </p:blipFill>
            <p:spPr>
              <a:xfrm>
                <a:off x="2022905" y="1422178"/>
                <a:ext cx="360" cy="360"/>
              </a:xfrm>
              <a:prstGeom prst="rect"/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82" y="-8829"/>
            <a:ext cx="3798137" cy="737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5" name="Ink 34"/>
              <p14:cNvContentPartPr/>
              <p14:nvPr/>
            </p14:nvContentPartPr>
            <p14:xfrm>
              <a:off x="9688046" y="5736840"/>
              <a:ext cx="36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7"/>
            </p:blipFill>
            <p:spPr>
              <a:xfrm>
                <a:off x="9688046" y="5736840"/>
                <a:ext cx="360" cy="360"/>
              </a:xfrm>
              <a:prstGeom prst="rect"/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981435" y="752934"/>
            <a:ext cx="1051524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4000" b="1" dirty="0">
                <a:solidFill>
                  <a:srgbClr val="0070C0"/>
                </a:solidFill>
                <a:latin typeface="+mj-lt"/>
                <a:ea typeface="Cambria" panose="02040503050406030204" pitchFamily="18" charset="0"/>
                <a:cs typeface="+mj-cs"/>
              </a:rPr>
              <a:t>Session Outline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endParaRPr lang="en-IN" sz="36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529358" y="1490614"/>
            <a:ext cx="10966596" cy="4865376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Operations executed on data stored in registers are called microoperations and symbolic notation used to describe the microoperation transfers among registers is called a register transfer language.</a:t>
            </a: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>
                <a:solidFill>
                  <a:srgbClr val="0070C0"/>
                </a:solidFill>
              </a:rPr>
              <a:t>A register transfer language is a system for expressing in symbolic form the microoperation sequences among the registers of a digital module.</a:t>
            </a:r>
            <a:endParaRPr lang="en-IN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en-IN" dirty="0"/>
              <a:t> </a:t>
            </a:r>
            <a:endParaRPr lang="en-IN" dirty="0"/>
          </a:p>
          <a:p>
            <a:pPr algn="just"/>
            <a:r>
              <a:rPr lang="en-IN" dirty="0"/>
              <a:t>Register transfer language is a convenient tool for describing the internal organization of digital computers in concise and precise manner. </a:t>
            </a:r>
            <a:endParaRPr lang="en-IN" dirty="0"/>
          </a:p>
          <a:p>
            <a:pPr marL="0" indent="0" algn="just">
              <a:buNone/>
            </a:pPr>
            <a:endParaRPr lang="en-US" sz="3200" dirty="0"/>
          </a:p>
          <a:p>
            <a:pPr algn="just"/>
            <a:endParaRPr lang="en-GB" dirty="0"/>
          </a:p>
        </p:txBody>
      </p:sp>
      <p:pic>
        <p:nvPicPr>
          <p:cNvPr id="5" name="Picture 4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764" y="-8829"/>
            <a:ext cx="918236" cy="9182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3" name="Ink 22"/>
              <p14:cNvContentPartPr/>
              <p14:nvPr/>
            </p14:nvContentPartPr>
            <p14:xfrm>
              <a:off x="5042585" y="6428338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"/>
            </p:blipFill>
            <p:spPr>
              <a:xfrm>
                <a:off x="5042585" y="642833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4" name="Ink 23"/>
              <p14:cNvContentPartPr/>
              <p14:nvPr/>
            </p14:nvContentPartPr>
            <p14:xfrm>
              <a:off x="2022905" y="1422178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"/>
            </p:blipFill>
            <p:spPr>
              <a:xfrm>
                <a:off x="2022905" y="1422178"/>
                <a:ext cx="360" cy="360"/>
              </a:xfrm>
              <a:prstGeom prst="rect"/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82" y="-8829"/>
            <a:ext cx="3798137" cy="737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5" name="Ink 34"/>
              <p14:cNvContentPartPr/>
              <p14:nvPr/>
            </p14:nvContentPartPr>
            <p14:xfrm>
              <a:off x="9688046" y="5736840"/>
              <a:ext cx="36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7"/>
            </p:blipFill>
            <p:spPr>
              <a:xfrm>
                <a:off x="9688046" y="5736840"/>
                <a:ext cx="360" cy="360"/>
              </a:xfrm>
              <a:prstGeom prst="rect"/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981435" y="752934"/>
            <a:ext cx="10515240" cy="589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3600" b="1" dirty="0">
                <a:solidFill>
                  <a:srgbClr val="0070C0"/>
                </a:solidFill>
                <a:latin typeface="+mj-lt"/>
                <a:ea typeface="Cambria" panose="02040503050406030204" pitchFamily="18" charset="0"/>
                <a:cs typeface="+mj-cs"/>
              </a:rPr>
              <a:t>Review of the key concepts of previous session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r>
              <a:rPr lang="en-IN" sz="3200" b="1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 the end of this session, students will be able to</a:t>
            </a:r>
            <a:endParaRPr sz="3200" dirty="0">
              <a:solidFill>
                <a:schemeClr val="dk1"/>
              </a:solidFill>
            </a:endParaRPr>
          </a:p>
        </p:txBody>
      </p:sp>
      <p:pic>
        <p:nvPicPr>
          <p:cNvPr id="116" name="Google Shape;116;p2" descr="A blue circle with text and words&#10;&#10;Description automatically generated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065164" y="70360"/>
            <a:ext cx="874732" cy="874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"/>
          <p:cNvGrpSpPr/>
          <p:nvPr/>
        </p:nvGrpSpPr>
        <p:grpSpPr>
          <a:xfrm>
            <a:off x="764129" y="1997946"/>
            <a:ext cx="10927828" cy="3827146"/>
            <a:chOff x="0" y="-137742"/>
            <a:chExt cx="10927828" cy="3827146"/>
          </a:xfrm>
        </p:grpSpPr>
        <p:sp>
          <p:nvSpPr>
            <p:cNvPr id="118" name="Google Shape;118;p2"/>
            <p:cNvSpPr/>
            <p:nvPr/>
          </p:nvSpPr>
          <p:spPr>
            <a:xfrm>
              <a:off x="0" y="0"/>
              <a:ext cx="9288654" cy="1293312"/>
            </a:xfrm>
            <a:prstGeom prst="roundRect">
              <a:avLst>
                <a:gd name="adj" fmla="val 10000"/>
              </a:avLst>
            </a:prstGeom>
            <a:solidFill>
              <a:srgbClr val="BB582B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691564" y="-137742"/>
              <a:ext cx="8997217" cy="15629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 panose="020F0502020204030204"/>
                <a:buNone/>
              </a:pPr>
              <a:r>
                <a:rPr lang="en-IN" sz="310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Learning Outcome 1: Understand the block diagram </a:t>
              </a:r>
              <a:r>
                <a:rPr lang="en-IN" sz="3100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</a:t>
              </a:r>
              <a:r>
                <a:rPr lang="en-IN" sz="310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howing Register Transfer  </a:t>
              </a:r>
              <a:endParaRPr lang="en-US" sz="31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 panose="020F0502020204030204"/>
                <a:buNone/>
              </a:pPr>
              <a:endParaRPr lang="en-US" sz="3100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39174" y="2029172"/>
              <a:ext cx="9288654" cy="1660232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1639174" y="2117187"/>
              <a:ext cx="8952753" cy="15235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ctr" anchorCtr="0">
              <a:noAutofit/>
            </a:bodyPr>
            <a:lstStyle/>
            <a:p>
              <a:pPr>
                <a:lnSpc>
                  <a:spcPct val="90000"/>
                </a:lnSpc>
                <a:buClr>
                  <a:schemeClr val="lt1"/>
                </a:buClr>
                <a:buSzPts val="3100"/>
              </a:pPr>
              <a:r>
                <a:rPr lang="en-US" sz="3100" b="0" i="0" u="none" strike="noStrike" cap="none" dirty="0">
                  <a:solidFill>
                    <a:schemeClr val="bg2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Learning Outcome 2: </a:t>
              </a:r>
              <a:r>
                <a:rPr lang="en-US" sz="3200" dirty="0">
                  <a:solidFill>
                    <a:schemeClr val="bg2"/>
                  </a:solidFill>
                </a:rPr>
                <a:t>Explain how data transfer takes place between the registers. </a:t>
              </a:r>
              <a:endParaRPr lang="en-IN" sz="3200" dirty="0">
                <a:solidFill>
                  <a:schemeClr val="bg2"/>
                </a:solidFill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 panose="020F0502020204030204"/>
                <a:buNone/>
              </a:pPr>
              <a:r>
                <a:rPr lang="en-US" sz="3100" b="0" i="0" u="none" strike="noStrike" cap="none" dirty="0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 </a:t>
              </a:r>
              <a:endParaRPr lang="en-US" sz="310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209503" y="1305127"/>
              <a:ext cx="1079150" cy="107915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E7D0CB">
                <a:alpha val="89803"/>
              </a:srgbClr>
            </a:solidFill>
            <a:ln w="15875" cap="flat" cmpd="sng">
              <a:solidFill>
                <a:srgbClr val="E7D0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8452312" y="1305127"/>
              <a:ext cx="593532" cy="812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 panose="020F0502020204030204"/>
                <a:buNone/>
              </a:pPr>
              <a:endParaRPr sz="36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ctrTitle"/>
          </p:nvPr>
        </p:nvSpPr>
        <p:spPr>
          <a:xfrm>
            <a:off x="5006341" y="114202"/>
            <a:ext cx="3965244" cy="99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 panose="020F0502020204030204"/>
              <a:buNone/>
            </a:pPr>
            <a:r>
              <a:rPr lang="en-IN" sz="3600" b="1" dirty="0"/>
              <a:t>Opening Question</a:t>
            </a:r>
            <a:endParaRPr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62682" y="1801440"/>
            <a:ext cx="7838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Observe figure and describe what </a:t>
            </a:r>
            <a:r>
              <a:rPr lang="en-SG" sz="32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SG" sz="32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observe.</a:t>
            </a:r>
            <a:endParaRPr lang="en-IN" sz="3200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01" y="2836342"/>
            <a:ext cx="6311381" cy="2478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endParaRPr lang="en-IN" sz="3600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altLang="en-GB" dirty="0"/>
              <a:t>Register Transfer describes about transfer of content (information) from one register into other register. </a:t>
            </a:r>
            <a:endParaRPr lang="en-IN" altLang="en-GB" dirty="0"/>
          </a:p>
          <a:p>
            <a:r>
              <a:rPr lang="en-IN" altLang="en-GB" dirty="0">
                <a:solidFill>
                  <a:srgbClr val="FF0000"/>
                </a:solidFill>
              </a:rPr>
              <a:t>Symbolic Representation Register Transfer:  </a:t>
            </a:r>
            <a:endParaRPr lang="en-IN" alt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altLang="en-GB" dirty="0">
              <a:solidFill>
                <a:srgbClr val="FF0000"/>
              </a:solidFill>
            </a:endParaRPr>
          </a:p>
        </p:txBody>
      </p:sp>
      <p:pic>
        <p:nvPicPr>
          <p:cNvPr id="5" name="Picture 4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764" y="-8829"/>
            <a:ext cx="918236" cy="9182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3" name="Ink 22"/>
              <p14:cNvContentPartPr/>
              <p14:nvPr/>
            </p14:nvContentPartPr>
            <p14:xfrm>
              <a:off x="5042585" y="6428338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"/>
            </p:blipFill>
            <p:spPr>
              <a:xfrm>
                <a:off x="5042585" y="642833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4" name="Ink 23"/>
              <p14:cNvContentPartPr/>
              <p14:nvPr/>
            </p14:nvContentPartPr>
            <p14:xfrm>
              <a:off x="2022905" y="1422178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"/>
            </p:blipFill>
            <p:spPr>
              <a:xfrm>
                <a:off x="2022905" y="1422178"/>
                <a:ext cx="360" cy="360"/>
              </a:xfrm>
              <a:prstGeom prst="rect"/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82" y="-8829"/>
            <a:ext cx="3798137" cy="737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5" name="Ink 34"/>
              <p14:cNvContentPartPr/>
              <p14:nvPr/>
            </p14:nvContentPartPr>
            <p14:xfrm>
              <a:off x="9688046" y="5736840"/>
              <a:ext cx="36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7"/>
            </p:blipFill>
            <p:spPr>
              <a:xfrm>
                <a:off x="9688046" y="5736840"/>
                <a:ext cx="360" cy="360"/>
              </a:xfrm>
              <a:prstGeom prst="rect"/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1175657" y="592250"/>
            <a:ext cx="10178143" cy="70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IN" sz="4400" b="1" dirty="0">
                <a:solidFill>
                  <a:srgbClr val="0070C0"/>
                </a:solidFill>
                <a:latin typeface="+mj-lt"/>
                <a:ea typeface="Cambria" panose="02040503050406030204" pitchFamily="18" charset="0"/>
                <a:cs typeface="+mj-cs"/>
              </a:rPr>
              <a:t>Register Transfer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927" y="3305939"/>
            <a:ext cx="11141955" cy="29967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br>
              <a:rPr lang="en-IN" sz="3600" b="1" dirty="0">
                <a:solidFill>
                  <a:srgbClr val="00B050"/>
                </a:solidFill>
              </a:rPr>
            </a:br>
            <a:endParaRPr lang="en-IN" sz="3600" b="1" dirty="0"/>
          </a:p>
        </p:txBody>
      </p:sp>
      <p:pic>
        <p:nvPicPr>
          <p:cNvPr id="5" name="Picture 4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764" y="-8829"/>
            <a:ext cx="918236" cy="9182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3" name="Ink 22"/>
              <p14:cNvContentPartPr/>
              <p14:nvPr/>
            </p14:nvContentPartPr>
            <p14:xfrm>
              <a:off x="5042585" y="6428338"/>
              <a:ext cx="360" cy="360"/>
            </p14:xfrm>
          </p:contentPart>
        </mc:Choice>
        <mc:Fallback xmlns="">
          <p:pic>
            <p:nvPicPr>
              <p:cNvPr id="23" name="Ink 22"/>
            </p:nvPicPr>
            <p:blipFill>
              <a:blip r:embed="rId3"/>
            </p:blipFill>
            <p:spPr>
              <a:xfrm>
                <a:off x="5042585" y="642833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4" name="Ink 23"/>
              <p14:cNvContentPartPr/>
              <p14:nvPr/>
            </p14:nvContentPartPr>
            <p14:xfrm>
              <a:off x="2022905" y="1422178"/>
              <a:ext cx="360" cy="360"/>
            </p14:xfrm>
          </p:contentPart>
        </mc:Choice>
        <mc:Fallback xmlns="">
          <p:pic>
            <p:nvPicPr>
              <p:cNvPr id="24" name="Ink 23"/>
            </p:nvPicPr>
            <p:blipFill>
              <a:blip r:embed="rId3"/>
            </p:blipFill>
            <p:spPr>
              <a:xfrm>
                <a:off x="2022905" y="1422178"/>
                <a:ext cx="360" cy="360"/>
              </a:xfrm>
              <a:prstGeom prst="rect"/>
            </p:spPr>
          </p:pic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282" y="-8829"/>
            <a:ext cx="3798137" cy="737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5" name="Ink 34"/>
              <p14:cNvContentPartPr/>
              <p14:nvPr/>
            </p14:nvContentPartPr>
            <p14:xfrm>
              <a:off x="9688046" y="5736840"/>
              <a:ext cx="360" cy="360"/>
            </p14:xfrm>
          </p:contentPart>
        </mc:Choice>
        <mc:Fallback xmlns="">
          <p:pic>
            <p:nvPicPr>
              <p:cNvPr id="35" name="Ink 34"/>
            </p:nvPicPr>
            <p:blipFill>
              <a:blip r:embed="rId7"/>
            </p:blipFill>
            <p:spPr>
              <a:xfrm>
                <a:off x="9688046" y="5736840"/>
                <a:ext cx="360" cy="360"/>
              </a:xfrm>
              <a:prstGeom prst="rect"/>
            </p:spPr>
          </p:pic>
        </mc:Fallback>
      </mc:AlternateContent>
      <p:sp>
        <p:nvSpPr>
          <p:cNvPr id="8" name="TextBox 7"/>
          <p:cNvSpPr txBox="1"/>
          <p:nvPr/>
        </p:nvSpPr>
        <p:spPr>
          <a:xfrm>
            <a:off x="0" y="728851"/>
            <a:ext cx="11926718" cy="5413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lang="en-IN" sz="4400" b="1" dirty="0">
                <a:solidFill>
                  <a:srgbClr val="0070C0"/>
                </a:solidFill>
                <a:latin typeface="+mj-lt"/>
                <a:ea typeface="Cambria" panose="02040503050406030204" pitchFamily="18" charset="0"/>
                <a:cs typeface="+mj-cs"/>
              </a:rPr>
              <a:t>Register Transfer Continued - - - - - - -</a:t>
            </a: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lang="en-IN" sz="4400" b="1" dirty="0">
              <a:solidFill>
                <a:srgbClr val="0070C0"/>
              </a:solidFill>
              <a:latin typeface="+mj-lt"/>
              <a:ea typeface="Cambria" panose="02040503050406030204" pitchFamily="18" charset="0"/>
              <a:cs typeface="+mj-cs"/>
            </a:endParaRP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1504077"/>
            <a:ext cx="11158538" cy="25805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14" y="4489020"/>
            <a:ext cx="9964541" cy="23911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1343" y="1175657"/>
            <a:ext cx="9350828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Learning Activity 1: Think-Pair-Share</a:t>
            </a:r>
            <a:endParaRPr lang="en-GB" sz="4000" b="1" dirty="0"/>
          </a:p>
          <a:p>
            <a:endParaRPr lang="en-GB" sz="4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420" y="4397120"/>
            <a:ext cx="3684818" cy="93286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07737" y="2944360"/>
            <a:ext cx="98112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rgbClr val="0070C0"/>
                </a:solidFill>
              </a:rPr>
              <a:t>What is meaning of </a:t>
            </a:r>
            <a:r>
              <a:rPr lang="en-IN" sz="4000" b="1" dirty="0">
                <a:solidFill>
                  <a:srgbClr val="0070C0"/>
                </a:solidFill>
              </a:rPr>
              <a:t>following register transfer statement</a:t>
            </a:r>
            <a:r>
              <a:rPr lang="en-GB" sz="4000" b="1" dirty="0">
                <a:solidFill>
                  <a:srgbClr val="0070C0"/>
                </a:solidFill>
              </a:rPr>
              <a:t> </a:t>
            </a:r>
            <a:endParaRPr lang="en-GB" sz="4000" b="1" dirty="0">
              <a:solidFill>
                <a:srgbClr val="0070C0"/>
              </a:solidFill>
            </a:endParaRPr>
          </a:p>
          <a:p>
            <a:endParaRPr lang="en-GB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343" y="2133600"/>
            <a:ext cx="9198428" cy="1947761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100" dirty="0">
                <a:solidFill>
                  <a:schemeClr val="tx2"/>
                </a:solidFill>
              </a:rPr>
            </a:br>
            <a:br>
              <a:rPr lang="en-US" sz="4000" b="1" dirty="0">
                <a:solidFill>
                  <a:schemeClr val="tx2"/>
                </a:solidFill>
              </a:rPr>
            </a:br>
            <a:endParaRPr lang="en-US" sz="4000" b="1" dirty="0">
              <a:solidFill>
                <a:schemeClr val="tx2"/>
              </a:solidFill>
            </a:endParaRPr>
          </a:p>
        </p:txBody>
      </p:sp>
      <p:pic>
        <p:nvPicPr>
          <p:cNvPr id="9" name="Picture 8" descr="A blue circle with text and words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1343" y="1175657"/>
            <a:ext cx="935082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Reflection of Learning Activity 1</a:t>
            </a:r>
            <a:endParaRPr lang="en-GB" sz="4400" b="1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085" y="2331085"/>
            <a:ext cx="10058400" cy="400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2298</Words>
  <Application>WPS Presentation</Application>
  <PresentationFormat>Widescreen</PresentationFormat>
  <Paragraphs>145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Georgia</vt:lpstr>
      <vt:lpstr>Cambria</vt:lpstr>
      <vt:lpstr>Aptos</vt:lpstr>
      <vt:lpstr>Segoe UI</vt:lpstr>
      <vt:lpstr>Arial</vt:lpstr>
      <vt:lpstr>Calibri</vt:lpstr>
      <vt:lpstr>Times New Roman</vt:lpstr>
      <vt:lpstr>Microsoft YaHei</vt:lpstr>
      <vt:lpstr>Arial Unicode MS</vt:lpstr>
      <vt:lpstr>Aptos Display</vt:lpstr>
      <vt:lpstr>Segoe UI Variable Display</vt:lpstr>
      <vt:lpstr>Aptos</vt:lpstr>
      <vt:lpstr>Office Theme</vt:lpstr>
      <vt:lpstr>PowerPoint 演示文稿</vt:lpstr>
      <vt:lpstr>       </vt:lpstr>
      <vt:lpstr>       </vt:lpstr>
      <vt:lpstr>At the end of this session, students will be able to</vt:lpstr>
      <vt:lpstr>Opening Question</vt:lpstr>
      <vt:lpstr>       </vt:lpstr>
      <vt:lpstr>       </vt:lpstr>
      <vt:lpstr>PowerPoint 演示文稿</vt:lpstr>
      <vt:lpstr>  </vt:lpstr>
      <vt:lpstr>       </vt:lpstr>
      <vt:lpstr>       </vt:lpstr>
      <vt:lpstr>PowerPoint 演示文稿</vt:lpstr>
      <vt:lpstr>  </vt:lpstr>
      <vt:lpstr> Conclusion </vt:lpstr>
      <vt:lpstr>PowerPoint 演示文稿</vt:lpstr>
      <vt:lpstr>Provide your Reflection for Today’s Session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Dr. Brijesh Kumar Singh</cp:lastModifiedBy>
  <cp:revision>75</cp:revision>
  <dcterms:created xsi:type="dcterms:W3CDTF">2024-08-22T06:33:00Z</dcterms:created>
  <dcterms:modified xsi:type="dcterms:W3CDTF">2025-08-19T09:10:16Z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0EB676D3046E462FA0CAF508E4B7FB2C_12</vt:lpwstr>
  </property>
  <property fmtid="{D5CDD505-2E9C-101B-9397-08002B2CF9AE}" pid="3" name="KSOProductBuildVer">
    <vt:lpwstr>1033-12.2.0.21931</vt:lpwstr>
  </property>
</Properties>
</file>