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2" r:id="rId3"/>
    <p:sldId id="297" r:id="rId4"/>
    <p:sldId id="292" r:id="rId5"/>
    <p:sldId id="293" r:id="rId6"/>
    <p:sldId id="290" r:id="rId7"/>
    <p:sldId id="315" r:id="rId8"/>
    <p:sldId id="316" r:id="rId9"/>
    <p:sldId id="317" r:id="rId10"/>
    <p:sldId id="318" r:id="rId11"/>
    <p:sldId id="319" r:id="rId12"/>
    <p:sldId id="320" r:id="rId13"/>
    <p:sldId id="321" r:id="rId14"/>
    <p:sldId id="322" r:id="rId15"/>
    <p:sldId id="323" r:id="rId16"/>
    <p:sldId id="324" r:id="rId17"/>
    <p:sldId id="294" r:id="rId18"/>
    <p:sldId id="325" r:id="rId19"/>
    <p:sldId id="326" r:id="rId20"/>
    <p:sldId id="327" r:id="rId21"/>
    <p:sldId id="288" r:id="rId22"/>
    <p:sldId id="299" r:id="rId23"/>
    <p:sldId id="300" r:id="rId24"/>
    <p:sldId id="301" r:id="rId25"/>
    <p:sldId id="3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guide orient="horz" pos="2160"/>
        <p:guide pos="3840"/>
      </p:guideLst>
    </p:cSldViewPr>
  </p:slideViewPr>
  <p:notesTextViewPr>
    <p:cViewPr>
      <p:scale>
        <a:sx n="1" d="1"/>
        <a:sy n="1" d="1"/>
      </p:scale>
      <p:origin x="0" y="0"/>
    </p:cViewPr>
  </p:notesTextViewPr>
  <p:sorterViewPr>
    <p:cViewPr>
      <p:scale>
        <a:sx n="70" d="100"/>
        <a:sy n="70" d="100"/>
      </p:scale>
      <p:origin x="0" y="7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upam Kumar Sharma" userId="550e56936179f404" providerId="LiveId" clId="{A3230177-DABA-49D4-AB5C-04BB74AFD6EE}"/>
    <pc:docChg chg="modSld">
      <pc:chgData name="Dr. Anupam Kumar Sharma" userId="550e56936179f404" providerId="LiveId" clId="{A3230177-DABA-49D4-AB5C-04BB74AFD6EE}" dt="2025-02-08T06:24:43.247" v="62" actId="20577"/>
      <pc:docMkLst>
        <pc:docMk/>
      </pc:docMkLst>
      <pc:sldChg chg="modSp mod">
        <pc:chgData name="Dr. Anupam Kumar Sharma" userId="550e56936179f404" providerId="LiveId" clId="{A3230177-DABA-49D4-AB5C-04BB74AFD6EE}" dt="2025-02-08T06:23:49.386" v="0" actId="20577"/>
        <pc:sldMkLst>
          <pc:docMk/>
          <pc:sldMk cId="2766167463" sldId="262"/>
        </pc:sldMkLst>
        <pc:spChg chg="mod">
          <ac:chgData name="Dr. Anupam Kumar Sharma" userId="550e56936179f404" providerId="LiveId" clId="{A3230177-DABA-49D4-AB5C-04BB74AFD6EE}" dt="2025-02-08T06:23:49.386" v="0" actId="20577"/>
          <ac:spMkLst>
            <pc:docMk/>
            <pc:sldMk cId="2766167463" sldId="262"/>
            <ac:spMk id="4" creationId="{C97E1C1E-F10A-E4F4-6797-225812D669BF}"/>
          </ac:spMkLst>
        </pc:spChg>
      </pc:sldChg>
      <pc:sldChg chg="modSp mod">
        <pc:chgData name="Dr. Anupam Kumar Sharma" userId="550e56936179f404" providerId="LiveId" clId="{A3230177-DABA-49D4-AB5C-04BB74AFD6EE}" dt="2025-02-08T06:24:43.247" v="62" actId="20577"/>
        <pc:sldMkLst>
          <pc:docMk/>
          <pc:sldMk cId="1311328748" sldId="284"/>
        </pc:sldMkLst>
        <pc:spChg chg="mod">
          <ac:chgData name="Dr. Anupam Kumar Sharma" userId="550e56936179f404" providerId="LiveId" clId="{A3230177-DABA-49D4-AB5C-04BB74AFD6EE}" dt="2025-02-08T06:24:43.247" v="62" actId="20577"/>
          <ac:spMkLst>
            <pc:docMk/>
            <pc:sldMk cId="1311328748" sldId="284"/>
            <ac:spMk id="10" creationId="{A92BCC8A-DA75-739D-5118-196EB9E2238A}"/>
          </ac:spMkLst>
        </pc:spChg>
      </pc:sldChg>
    </pc:docChg>
  </pc:docChgLst>
  <pc:docChgLst>
    <pc:chgData name="Deepak Gupta" userId="f4ce486c0feb88f7" providerId="LiveId" clId="{677CE2BF-E837-4849-B11C-0944C199F6A4}"/>
    <pc:docChg chg="undo custSel addSld delSld modSld sldOrd">
      <pc:chgData name="Deepak Gupta" userId="f4ce486c0feb88f7" providerId="LiveId" clId="{677CE2BF-E837-4849-B11C-0944C199F6A4}" dt="2024-09-19T16:05:47.471" v="1042" actId="20577"/>
      <pc:docMkLst>
        <pc:docMk/>
      </pc:docMkLst>
      <pc:sldChg chg="addSp delSp modSp mod">
        <pc:chgData name="Deepak Gupta" userId="f4ce486c0feb88f7" providerId="LiveId" clId="{677CE2BF-E837-4849-B11C-0944C199F6A4}" dt="2024-09-19T10:54:48.137" v="896" actId="14100"/>
        <pc:sldMkLst>
          <pc:docMk/>
          <pc:sldMk cId="2827898987" sldId="256"/>
        </pc:sldMkLst>
      </pc:sldChg>
      <pc:sldChg chg="addSp delSp modSp mod">
        <pc:chgData name="Deepak Gupta" userId="f4ce486c0feb88f7" providerId="LiveId" clId="{677CE2BF-E837-4849-B11C-0944C199F6A4}" dt="2024-09-19T13:17:37.213" v="905" actId="20577"/>
        <pc:sldMkLst>
          <pc:docMk/>
          <pc:sldMk cId="2304652768" sldId="257"/>
        </pc:sldMkLst>
      </pc:sldChg>
      <pc:sldChg chg="addSp delSp modSp del mod">
        <pc:chgData name="Deepak Gupta" userId="f4ce486c0feb88f7" providerId="LiveId" clId="{677CE2BF-E837-4849-B11C-0944C199F6A4}" dt="2024-09-19T10:28:20.262" v="603" actId="47"/>
        <pc:sldMkLst>
          <pc:docMk/>
          <pc:sldMk cId="2082919323" sldId="258"/>
        </pc:sldMkLst>
      </pc:sldChg>
      <pc:sldChg chg="addSp delSp modSp mod">
        <pc:chgData name="Deepak Gupta" userId="f4ce486c0feb88f7" providerId="LiveId" clId="{677CE2BF-E837-4849-B11C-0944C199F6A4}" dt="2024-09-19T16:05:37.951" v="1041" actId="20577"/>
        <pc:sldMkLst>
          <pc:docMk/>
          <pc:sldMk cId="2838591685" sldId="259"/>
        </pc:sldMkLst>
      </pc:sldChg>
      <pc:sldChg chg="addSp delSp modSp mod ord">
        <pc:chgData name="Deepak Gupta" userId="f4ce486c0feb88f7" providerId="LiveId" clId="{677CE2BF-E837-4849-B11C-0944C199F6A4}" dt="2024-09-19T13:19:05.241" v="971" actId="20577"/>
        <pc:sldMkLst>
          <pc:docMk/>
          <pc:sldMk cId="3872618460" sldId="260"/>
        </pc:sldMkLst>
      </pc:sldChg>
      <pc:sldChg chg="addSp delSp modSp mod">
        <pc:chgData name="Deepak Gupta" userId="f4ce486c0feb88f7" providerId="LiveId" clId="{677CE2BF-E837-4849-B11C-0944C199F6A4}" dt="2024-09-19T10:49:45.066" v="860" actId="1076"/>
        <pc:sldMkLst>
          <pc:docMk/>
          <pc:sldMk cId="3459659325" sldId="261"/>
        </pc:sldMkLst>
      </pc:sldChg>
      <pc:sldChg chg="addSp delSp modSp mod ord modAnim">
        <pc:chgData name="Deepak Gupta" userId="f4ce486c0feb88f7" providerId="LiveId" clId="{677CE2BF-E837-4849-B11C-0944C199F6A4}" dt="2024-09-19T10:42:32.396" v="827" actId="20577"/>
        <pc:sldMkLst>
          <pc:docMk/>
          <pc:sldMk cId="2766167463" sldId="262"/>
        </pc:sldMkLst>
      </pc:sldChg>
      <pc:sldChg chg="addSp delSp modSp add del mod ord">
        <pc:chgData name="Deepak Gupta" userId="f4ce486c0feb88f7" providerId="LiveId" clId="{677CE2BF-E837-4849-B11C-0944C199F6A4}" dt="2024-09-19T10:49:48.904" v="861" actId="1076"/>
        <pc:sldMkLst>
          <pc:docMk/>
          <pc:sldMk cId="910051450" sldId="263"/>
        </pc:sldMkLst>
      </pc:sldChg>
      <pc:sldChg chg="addSp modSp del">
        <pc:chgData name="Deepak Gupta" userId="f4ce486c0feb88f7" providerId="LiveId" clId="{677CE2BF-E837-4849-B11C-0944C199F6A4}" dt="2024-09-19T09:07:04.651" v="356" actId="47"/>
        <pc:sldMkLst>
          <pc:docMk/>
          <pc:sldMk cId="451014338" sldId="264"/>
        </pc:sldMkLst>
      </pc:sldChg>
      <pc:sldChg chg="addSp delSp modSp del mod modShow">
        <pc:chgData name="Deepak Gupta" userId="f4ce486c0feb88f7" providerId="LiveId" clId="{677CE2BF-E837-4849-B11C-0944C199F6A4}" dt="2024-09-19T10:43:05.663" v="830" actId="47"/>
        <pc:sldMkLst>
          <pc:docMk/>
          <pc:sldMk cId="2876040498" sldId="265"/>
        </pc:sldMkLst>
      </pc:sldChg>
      <pc:sldChg chg="del">
        <pc:chgData name="Deepak Gupta" userId="f4ce486c0feb88f7" providerId="LiveId" clId="{677CE2BF-E837-4849-B11C-0944C199F6A4}" dt="2024-09-19T10:43:05.663" v="830" actId="47"/>
        <pc:sldMkLst>
          <pc:docMk/>
          <pc:sldMk cId="4107507446" sldId="266"/>
        </pc:sldMkLst>
      </pc:sldChg>
      <pc:sldChg chg="del">
        <pc:chgData name="Deepak Gupta" userId="f4ce486c0feb88f7" providerId="LiveId" clId="{677CE2BF-E837-4849-B11C-0944C199F6A4}" dt="2024-09-19T10:43:05.663" v="830" actId="47"/>
        <pc:sldMkLst>
          <pc:docMk/>
          <pc:sldMk cId="4213006857" sldId="267"/>
        </pc:sldMkLst>
      </pc:sldChg>
      <pc:sldChg chg="del">
        <pc:chgData name="Deepak Gupta" userId="f4ce486c0feb88f7" providerId="LiveId" clId="{677CE2BF-E837-4849-B11C-0944C199F6A4}" dt="2024-09-19T10:43:05.663" v="830" actId="47"/>
        <pc:sldMkLst>
          <pc:docMk/>
          <pc:sldMk cId="1424160661" sldId="268"/>
        </pc:sldMkLst>
      </pc:sldChg>
      <pc:sldChg chg="del">
        <pc:chgData name="Deepak Gupta" userId="f4ce486c0feb88f7" providerId="LiveId" clId="{677CE2BF-E837-4849-B11C-0944C199F6A4}" dt="2024-09-19T10:43:05.663" v="830" actId="47"/>
        <pc:sldMkLst>
          <pc:docMk/>
          <pc:sldMk cId="4137767190" sldId="269"/>
        </pc:sldMkLst>
      </pc:sldChg>
      <pc:sldChg chg="del">
        <pc:chgData name="Deepak Gupta" userId="f4ce486c0feb88f7" providerId="LiveId" clId="{677CE2BF-E837-4849-B11C-0944C199F6A4}" dt="2024-09-19T10:43:05.663" v="830" actId="47"/>
        <pc:sldMkLst>
          <pc:docMk/>
          <pc:sldMk cId="2876323008" sldId="270"/>
        </pc:sldMkLst>
      </pc:sldChg>
      <pc:sldChg chg="del">
        <pc:chgData name="Deepak Gupta" userId="f4ce486c0feb88f7" providerId="LiveId" clId="{677CE2BF-E837-4849-B11C-0944C199F6A4}" dt="2024-09-19T10:43:05.663" v="830" actId="47"/>
        <pc:sldMkLst>
          <pc:docMk/>
          <pc:sldMk cId="1915059173" sldId="271"/>
        </pc:sldMkLst>
      </pc:sldChg>
      <pc:sldChg chg="del">
        <pc:chgData name="Deepak Gupta" userId="f4ce486c0feb88f7" providerId="LiveId" clId="{677CE2BF-E837-4849-B11C-0944C199F6A4}" dt="2024-09-19T10:43:05.663" v="830" actId="47"/>
        <pc:sldMkLst>
          <pc:docMk/>
          <pc:sldMk cId="1361921725" sldId="272"/>
        </pc:sldMkLst>
      </pc:sldChg>
      <pc:sldChg chg="delSp del mod">
        <pc:chgData name="Deepak Gupta" userId="f4ce486c0feb88f7" providerId="LiveId" clId="{677CE2BF-E837-4849-B11C-0944C199F6A4}" dt="2024-09-19T10:43:05.663" v="830" actId="47"/>
        <pc:sldMkLst>
          <pc:docMk/>
          <pc:sldMk cId="1087418707" sldId="273"/>
        </pc:sldMkLst>
      </pc:sldChg>
      <pc:sldChg chg="delSp del mod">
        <pc:chgData name="Deepak Gupta" userId="f4ce486c0feb88f7" providerId="LiveId" clId="{677CE2BF-E837-4849-B11C-0944C199F6A4}" dt="2024-09-19T10:43:05.663" v="830" actId="47"/>
        <pc:sldMkLst>
          <pc:docMk/>
          <pc:sldMk cId="556051784" sldId="274"/>
        </pc:sldMkLst>
      </pc:sldChg>
      <pc:sldChg chg="delSp del mod">
        <pc:chgData name="Deepak Gupta" userId="f4ce486c0feb88f7" providerId="LiveId" clId="{677CE2BF-E837-4849-B11C-0944C199F6A4}" dt="2024-09-19T10:43:05.663" v="830" actId="47"/>
        <pc:sldMkLst>
          <pc:docMk/>
          <pc:sldMk cId="1956341652" sldId="275"/>
        </pc:sldMkLst>
      </pc:sldChg>
      <pc:sldChg chg="addSp delSp modSp mod">
        <pc:chgData name="Deepak Gupta" userId="f4ce486c0feb88f7" providerId="LiveId" clId="{677CE2BF-E837-4849-B11C-0944C199F6A4}" dt="2024-09-19T16:02:44.941" v="1020" actId="20577"/>
        <pc:sldMkLst>
          <pc:docMk/>
          <pc:sldMk cId="3038196460" sldId="276"/>
        </pc:sldMkLst>
      </pc:sldChg>
      <pc:sldChg chg="addSp delSp modSp mod ord">
        <pc:chgData name="Deepak Gupta" userId="f4ce486c0feb88f7" providerId="LiveId" clId="{677CE2BF-E837-4849-B11C-0944C199F6A4}" dt="2024-09-19T16:05:12.490" v="1039" actId="122"/>
        <pc:sldMkLst>
          <pc:docMk/>
          <pc:sldMk cId="571638906" sldId="277"/>
        </pc:sldMkLst>
      </pc:sldChg>
      <pc:sldChg chg="delSp del mod modShow">
        <pc:chgData name="Deepak Gupta" userId="f4ce486c0feb88f7" providerId="LiveId" clId="{677CE2BF-E837-4849-B11C-0944C199F6A4}" dt="2024-09-19T10:43:09.124" v="831" actId="47"/>
        <pc:sldMkLst>
          <pc:docMk/>
          <pc:sldMk cId="2898612680" sldId="279"/>
        </pc:sldMkLst>
      </pc:sldChg>
      <pc:sldChg chg="modSp del mod">
        <pc:chgData name="Deepak Gupta" userId="f4ce486c0feb88f7" providerId="LiveId" clId="{677CE2BF-E837-4849-B11C-0944C199F6A4}" dt="2024-09-19T09:07:48.008" v="370" actId="47"/>
        <pc:sldMkLst>
          <pc:docMk/>
          <pc:sldMk cId="2971570162" sldId="280"/>
        </pc:sldMkLst>
      </pc:sldChg>
      <pc:sldChg chg="addSp delSp modSp mod">
        <pc:chgData name="Deepak Gupta" userId="f4ce486c0feb88f7" providerId="LiveId" clId="{677CE2BF-E837-4849-B11C-0944C199F6A4}" dt="2024-09-19T16:04:53.675" v="1036" actId="1076"/>
        <pc:sldMkLst>
          <pc:docMk/>
          <pc:sldMk cId="504224323" sldId="281"/>
        </pc:sldMkLst>
      </pc:sldChg>
      <pc:sldChg chg="addSp delSp modSp mod">
        <pc:chgData name="Deepak Gupta" userId="f4ce486c0feb88f7" providerId="LiveId" clId="{677CE2BF-E837-4849-B11C-0944C199F6A4}" dt="2024-09-19T13:17:44.328" v="912" actId="20577"/>
        <pc:sldMkLst>
          <pc:docMk/>
          <pc:sldMk cId="2767214766" sldId="282"/>
        </pc:sldMkLst>
      </pc:sldChg>
      <pc:sldChg chg="addSp delSp modSp mod">
        <pc:chgData name="Deepak Gupta" userId="f4ce486c0feb88f7" providerId="LiveId" clId="{677CE2BF-E837-4849-B11C-0944C199F6A4}" dt="2024-09-19T09:15:18.724" v="428"/>
        <pc:sldMkLst>
          <pc:docMk/>
          <pc:sldMk cId="2892535565" sldId="283"/>
        </pc:sldMkLst>
      </pc:sldChg>
      <pc:sldChg chg="modSp del mod">
        <pc:chgData name="Deepak Gupta" userId="f4ce486c0feb88f7" providerId="LiveId" clId="{677CE2BF-E837-4849-B11C-0944C199F6A4}" dt="2024-09-19T08:51:09.163" v="57" actId="47"/>
        <pc:sldMkLst>
          <pc:docMk/>
          <pc:sldMk cId="194486472" sldId="284"/>
        </pc:sldMkLst>
      </pc:sldChg>
      <pc:sldChg chg="addSp delSp modSp add mod ord">
        <pc:chgData name="Deepak Gupta" userId="f4ce486c0feb88f7" providerId="LiveId" clId="{677CE2BF-E837-4849-B11C-0944C199F6A4}" dt="2024-09-19T09:16:49.650" v="447"/>
        <pc:sldMkLst>
          <pc:docMk/>
          <pc:sldMk cId="1311328748" sldId="284"/>
        </pc:sldMkLst>
      </pc:sldChg>
      <pc:sldChg chg="addSp delSp modSp new mod setBg">
        <pc:chgData name="Deepak Gupta" userId="f4ce486c0feb88f7" providerId="LiveId" clId="{677CE2BF-E837-4849-B11C-0944C199F6A4}" dt="2024-09-19T16:05:47.471" v="1042" actId="20577"/>
        <pc:sldMkLst>
          <pc:docMk/>
          <pc:sldMk cId="1142559352" sldId="285"/>
        </pc:sldMkLst>
      </pc:sldChg>
      <pc:sldChg chg="addSp delSp modSp add mod setBg delDesignElem">
        <pc:chgData name="Deepak Gupta" userId="f4ce486c0feb88f7" providerId="LiveId" clId="{677CE2BF-E837-4849-B11C-0944C199F6A4}" dt="2024-09-19T10:38:39.066" v="792" actId="20577"/>
        <pc:sldMkLst>
          <pc:docMk/>
          <pc:sldMk cId="2450607305" sldId="286"/>
        </pc:sldMkLst>
      </pc:sldChg>
      <pc:sldChg chg="delSp modSp add del mod setBg delDesignElem">
        <pc:chgData name="Deepak Gupta" userId="f4ce486c0feb88f7" providerId="LiveId" clId="{677CE2BF-E837-4849-B11C-0944C199F6A4}" dt="2024-09-19T09:06:57.341" v="354" actId="47"/>
        <pc:sldMkLst>
          <pc:docMk/>
          <pc:sldMk cId="1874929756" sldId="287"/>
        </pc:sldMkLst>
      </pc:sldChg>
      <pc:sldChg chg="addSp delSp modSp add mod setBg modAnim delDesignElem">
        <pc:chgData name="Deepak Gupta" userId="f4ce486c0feb88f7" providerId="LiveId" clId="{677CE2BF-E837-4849-B11C-0944C199F6A4}" dt="2024-09-19T10:42:45.558" v="829" actId="20577"/>
        <pc:sldMkLst>
          <pc:docMk/>
          <pc:sldMk cId="1420671087" sldId="288"/>
        </pc:sldMkLst>
      </pc:sldChg>
      <pc:sldChg chg="addSp delSp modSp add mod setBg delDesignElem">
        <pc:chgData name="Deepak Gupta" userId="f4ce486c0feb88f7" providerId="LiveId" clId="{677CE2BF-E837-4849-B11C-0944C199F6A4}" dt="2024-09-19T16:03:56.052" v="1030" actId="20577"/>
        <pc:sldMkLst>
          <pc:docMk/>
          <pc:sldMk cId="3874097403" sldId="289"/>
        </pc:sldMkLst>
      </pc:sldChg>
      <pc:sldChg chg="modSp add mod ord">
        <pc:chgData name="Deepak Gupta" userId="f4ce486c0feb88f7" providerId="LiveId" clId="{677CE2BF-E837-4849-B11C-0944C199F6A4}" dt="2024-09-19T16:04:30.742" v="1032" actId="404"/>
        <pc:sldMkLst>
          <pc:docMk/>
          <pc:sldMk cId="398271834"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b="1" dirty="0"/>
            <a:t>Explain</a:t>
          </a:r>
          <a:r>
            <a:rPr lang="en-US" sz="3600" dirty="0"/>
            <a:t> the importance of time and space complexity in evaluating algorithm efficiency.</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b="1" dirty="0"/>
            <a:t>Calculate</a:t>
          </a:r>
          <a:r>
            <a:rPr lang="en-US" sz="3600" dirty="0"/>
            <a:t> the time and space complexity of given algorithms using asymptotic analysis.</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7186EF2C-C889-49EC-A156-5A68AD0A3CF6}" type="presOf" srcId="{DFBD6BAB-0140-48B9-9073-E08FDCB01885}" destId="{0E541A4F-E68B-477F-BCA6-83AC868DBBCC}" srcOrd="0" destOrd="0" presId="urn:microsoft.com/office/officeart/2005/8/layout/process4"/>
    <dgm:cxn modelId="{BFCB0464-37EB-4B41-A633-D832506204D5}" type="presOf" srcId="{A3B4F848-7886-4B10-8E34-39E0B844A474}" destId="{9F756ADD-FC73-43E2-8907-B49F92DEF8EA}" srcOrd="0" destOrd="0" presId="urn:microsoft.com/office/officeart/2005/8/layout/process4"/>
    <dgm:cxn modelId="{602ADD9D-D77C-4864-85DE-6F786E0BA06C}" type="presOf" srcId="{B7ED251F-A7A3-4D25-B004-4241BE03EDC3}" destId="{BCA40D55-9F97-4CA4-8859-68C842EAE88F}"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9860929F-5D96-4F82-A2F6-03F0C13F45CA}" type="presParOf" srcId="{BCA40D55-9F97-4CA4-8859-68C842EAE88F}" destId="{3450E454-19DE-4E8A-ADE0-3AFF41C6C69B}" srcOrd="0" destOrd="0" presId="urn:microsoft.com/office/officeart/2005/8/layout/process4"/>
    <dgm:cxn modelId="{81075B5D-B3C8-4153-A2C9-6C4D6353CB34}" type="presParOf" srcId="{3450E454-19DE-4E8A-ADE0-3AFF41C6C69B}" destId="{9F756ADD-FC73-43E2-8907-B49F92DEF8EA}" srcOrd="0" destOrd="0" presId="urn:microsoft.com/office/officeart/2005/8/layout/process4"/>
    <dgm:cxn modelId="{8914EA88-2853-4546-98B8-ABA4ED7CAF84}" type="presParOf" srcId="{BCA40D55-9F97-4CA4-8859-68C842EAE88F}" destId="{33B2812D-626E-40CB-8956-89B965634A15}" srcOrd="1" destOrd="0" presId="urn:microsoft.com/office/officeart/2005/8/layout/process4"/>
    <dgm:cxn modelId="{205F827C-DA08-4001-BBA3-EAB63BA21781}" type="presParOf" srcId="{BCA40D55-9F97-4CA4-8859-68C842EAE88F}" destId="{14438BF2-0C50-4C1B-A99E-B1909E184016}" srcOrd="2" destOrd="0" presId="urn:microsoft.com/office/officeart/2005/8/layout/process4"/>
    <dgm:cxn modelId="{A6891BF9-7CFD-4CF1-B514-10FEBA6D9D6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b="1" dirty="0"/>
            <a:t>Explain</a:t>
          </a:r>
          <a:r>
            <a:rPr lang="en-US" sz="3600" dirty="0"/>
            <a:t> the importance of time and space complexity in evaluating algorithm efficiency.</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b="1" dirty="0"/>
            <a:t>Calculate</a:t>
          </a:r>
          <a:r>
            <a:rPr lang="en-US" sz="3600" dirty="0"/>
            <a:t> the time and space complexity of given algorithms using asymptotic analysis.</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69F988A5-C88A-400D-9852-9EC47893A15C}" type="presOf" srcId="{A3B4F848-7886-4B10-8E34-39E0B844A474}" destId="{9F756ADD-FC73-43E2-8907-B49F92DEF8EA}" srcOrd="0" destOrd="0" presId="urn:microsoft.com/office/officeart/2005/8/layout/process4"/>
    <dgm:cxn modelId="{A14FC7AC-96A7-4051-B6F7-4E1DD1125A2E}" type="presOf" srcId="{DFBD6BAB-0140-48B9-9073-E08FDCB01885}" destId="{0E541A4F-E68B-477F-BCA6-83AC868DBBCC}"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BE6D69F1-F909-4992-A5BF-73AE23D01340}" type="presOf" srcId="{B7ED251F-A7A3-4D25-B004-4241BE03EDC3}" destId="{BCA40D55-9F97-4CA4-8859-68C842EAE88F}" srcOrd="0" destOrd="0" presId="urn:microsoft.com/office/officeart/2005/8/layout/process4"/>
    <dgm:cxn modelId="{7950397E-3C1E-4B8E-8DAC-E93F64248EFA}" type="presParOf" srcId="{BCA40D55-9F97-4CA4-8859-68C842EAE88F}" destId="{3450E454-19DE-4E8A-ADE0-3AFF41C6C69B}" srcOrd="0" destOrd="0" presId="urn:microsoft.com/office/officeart/2005/8/layout/process4"/>
    <dgm:cxn modelId="{90E9A7F7-DF4E-4F6A-9760-1233922CD137}" type="presParOf" srcId="{3450E454-19DE-4E8A-ADE0-3AFF41C6C69B}" destId="{9F756ADD-FC73-43E2-8907-B49F92DEF8EA}" srcOrd="0" destOrd="0" presId="urn:microsoft.com/office/officeart/2005/8/layout/process4"/>
    <dgm:cxn modelId="{1EAE5E73-D912-4D41-9298-ED8D50B26A70}" type="presParOf" srcId="{BCA40D55-9F97-4CA4-8859-68C842EAE88F}" destId="{33B2812D-626E-40CB-8956-89B965634A15}" srcOrd="1" destOrd="0" presId="urn:microsoft.com/office/officeart/2005/8/layout/process4"/>
    <dgm:cxn modelId="{5C2BB63B-2B36-4FAD-8B8B-527EC9BC664E}" type="presParOf" srcId="{BCA40D55-9F97-4CA4-8859-68C842EAE88F}" destId="{14438BF2-0C50-4C1B-A99E-B1909E184016}" srcOrd="2" destOrd="0" presId="urn:microsoft.com/office/officeart/2005/8/layout/process4"/>
    <dgm:cxn modelId="{7B96C8D1-A7F8-4346-BB85-B3A5C0B9452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b="1" kern="1200" dirty="0"/>
            <a:t>Calculate</a:t>
          </a:r>
          <a:r>
            <a:rPr lang="en-US" sz="3600" kern="1200" dirty="0"/>
            <a:t> the time and space complexity of given algorithms using asymptotic analysis.</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1" kern="1200" dirty="0"/>
            <a:t>Explain</a:t>
          </a:r>
          <a:r>
            <a:rPr lang="en-US" sz="3600" kern="1200" dirty="0"/>
            <a:t> the importance of time and space complexity in evaluating algorithm efficiency.</a:t>
          </a:r>
        </a:p>
      </dsp:txBody>
      <dsp:txXfrm rot="10800000">
        <a:off x="0" y="1663"/>
        <a:ext cx="10927829" cy="1460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b="1" kern="1200" dirty="0"/>
            <a:t>Calculate</a:t>
          </a:r>
          <a:r>
            <a:rPr lang="en-US" sz="3600" kern="1200" dirty="0"/>
            <a:t> the time and space complexity of given algorithms using asymptotic analysis.</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b="1" kern="1200" dirty="0"/>
            <a:t>Explain</a:t>
          </a:r>
          <a:r>
            <a:rPr lang="en-US" sz="3600" kern="1200" dirty="0"/>
            <a:t> the importance of time and space complexity in evaluating algorithm efficiency.</a:t>
          </a:r>
        </a:p>
      </dsp:txBody>
      <dsp:txXfrm rot="10800000">
        <a:off x="0" y="1663"/>
        <a:ext cx="10927829" cy="14600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19-08-2025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19-08-2025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19-08-2025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19-08-2025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19-08-2025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19-08-2025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19-08-2025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19-08-2025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19-08-2025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19-08-2025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19-08-2025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19-08-2025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1.sv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purple dots&#10;&#10;Description automatically generated">
            <a:extLst>
              <a:ext uri="{FF2B5EF4-FFF2-40B4-BE49-F238E27FC236}">
                <a16:creationId xmlns:a16="http://schemas.microsoft.com/office/drawing/2014/main" id="{B854E15F-5609-7D3B-3655-6DE3E5980655}"/>
              </a:ext>
            </a:extLst>
          </p:cNvPr>
          <p:cNvPicPr>
            <a:picLocks noChangeAspect="1"/>
          </p:cNvPicPr>
          <p:nvPr/>
        </p:nvPicPr>
        <p:blipFill>
          <a:blip r:embed="rId2"/>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477981" y="1122362"/>
            <a:ext cx="8366216" cy="4909225"/>
          </a:xfrm>
        </p:spPr>
        <p:txBody>
          <a:bodyPr anchor="b">
            <a:normAutofit/>
          </a:bodyPr>
          <a:lstStyle/>
          <a:p>
            <a:pPr algn="l"/>
            <a:br>
              <a:rPr lang="en-IN" sz="3200" b="1" dirty="0">
                <a:solidFill>
                  <a:schemeClr val="bg1"/>
                </a:solidFill>
                <a:latin typeface="Georgia" panose="02040502050405020303" pitchFamily="18" charset="0"/>
                <a:cs typeface="Arial" panose="020B0604020202020204" pitchFamily="34" charset="0"/>
              </a:rPr>
            </a:br>
            <a:r>
              <a:rPr lang="en-IN" sz="3200" b="1" dirty="0">
                <a:solidFill>
                  <a:schemeClr val="bg1"/>
                </a:solidFill>
                <a:latin typeface="Georgia" panose="02040502050405020303" pitchFamily="18" charset="0"/>
                <a:cs typeface="Arial" panose="020B0604020202020204" pitchFamily="34" charset="0"/>
              </a:rPr>
              <a:t>Evaluate Time &amp; Space Complexity</a:t>
            </a: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Session No.: 3</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Name: Data </a:t>
            </a:r>
            <a:r>
              <a:rPr lang="en-IN" sz="1800" b="1" dirty="0" err="1">
                <a:solidFill>
                  <a:schemeClr val="bg1"/>
                </a:solidFill>
                <a:latin typeface="Georgia" panose="02040502050405020303" pitchFamily="18" charset="0"/>
                <a:cs typeface="Arial" panose="020B0604020202020204" pitchFamily="34" charset="0"/>
              </a:rPr>
              <a:t>Strucutres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Code: </a:t>
            </a:r>
            <a:r>
              <a:rPr lang="en-IN" sz="1800" b="1" i="0" u="none" strike="noStrike" baseline="0" dirty="0">
                <a:solidFill>
                  <a:schemeClr val="bg1"/>
                </a:solidFill>
                <a:latin typeface="Times New Roman" panose="02020603050405020304" pitchFamily="18" charset="0"/>
              </a:rPr>
              <a:t>R1UC308B </a:t>
            </a:r>
            <a:r>
              <a:rPr lang="en-IN" sz="1800" b="0" i="0" u="none" strike="noStrike" baseline="0" dirty="0">
                <a:solidFill>
                  <a:schemeClr val="bg1"/>
                </a:solidFill>
                <a:latin typeface="Times New Roman" panose="02020603050405020304" pitchFamily="18" charset="0"/>
              </a:rPr>
              <a:t>	</a:t>
            </a:r>
            <a:br>
              <a:rPr lang="en-IN" sz="1800" b="0" i="0" u="none" strike="noStrike" baseline="0" dirty="0">
                <a:solidFill>
                  <a:schemeClr val="bg1"/>
                </a:solidFill>
                <a:latin typeface="Times New Roman" panose="02020603050405020304" pitchFamily="18" charset="0"/>
              </a:rPr>
            </a:br>
            <a:r>
              <a:rPr lang="en-IN" sz="1800" b="1" dirty="0">
                <a:solidFill>
                  <a:schemeClr val="bg1"/>
                </a:solidFill>
                <a:latin typeface="Georgia" panose="02040502050405020303" pitchFamily="18" charset="0"/>
                <a:cs typeface="Arial" panose="020B0604020202020204" pitchFamily="34" charset="0"/>
              </a:rPr>
              <a:t>Instructor Name: Dr. Gaurav Agarwal</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Duration: 50 mins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Date of Conduction of Class: 22 Aug 2025</a:t>
            </a:r>
            <a:endParaRPr lang="en-IN" sz="4800" b="1" dirty="0">
              <a:solidFill>
                <a:schemeClr val="bg1"/>
              </a:solidFill>
              <a:latin typeface="Georgia" panose="02040502050405020303" pitchFamily="18" charset="0"/>
              <a:cs typeface="Arial" panose="020B0604020202020204" pitchFamily="34"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12" name="Picture 11">
            <a:extLst>
              <a:ext uri="{FF2B5EF4-FFF2-40B4-BE49-F238E27FC236}">
                <a16:creationId xmlns:a16="http://schemas.microsoft.com/office/drawing/2014/main" id="{E28D1CBC-4D12-D9B9-CD23-7747F5D3D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3174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10</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2" name="TextBox 11"/>
          <p:cNvSpPr txBox="1"/>
          <p:nvPr/>
        </p:nvSpPr>
        <p:spPr>
          <a:xfrm>
            <a:off x="669471" y="1484404"/>
            <a:ext cx="10172700" cy="4832092"/>
          </a:xfrm>
          <a:prstGeom prst="rect">
            <a:avLst/>
          </a:prstGeom>
          <a:noFill/>
        </p:spPr>
        <p:txBody>
          <a:bodyPr wrap="square" rtlCol="0">
            <a:spAutoFit/>
          </a:bodyPr>
          <a:lstStyle/>
          <a:p>
            <a:r>
              <a:rPr lang="en-US" sz="2800" b="1" dirty="0"/>
              <a:t>Consecutive Statements:</a:t>
            </a:r>
          </a:p>
          <a:p>
            <a:endParaRPr lang="en-US" sz="2800" b="1" dirty="0"/>
          </a:p>
          <a:p>
            <a:r>
              <a:rPr lang="en-US" sz="2800" dirty="0"/>
              <a:t>K = k-1;			//Constant time</a:t>
            </a:r>
          </a:p>
          <a:p>
            <a:r>
              <a:rPr lang="en-US" sz="2800" dirty="0"/>
              <a:t>for( i=1; i&lt;=n; i++)  	//Executes n times</a:t>
            </a:r>
          </a:p>
          <a:p>
            <a:pPr indent="360363"/>
            <a:r>
              <a:rPr lang="en-US" sz="2800" dirty="0"/>
              <a:t>sum=sum+2;		//constant time</a:t>
            </a:r>
          </a:p>
          <a:p>
            <a:endParaRPr lang="en-US" sz="2800" dirty="0"/>
          </a:p>
          <a:p>
            <a:r>
              <a:rPr lang="en-US" sz="2800" dirty="0"/>
              <a:t>for( i=1; i&lt;=n; i++)  	//Outer loop Executes n times</a:t>
            </a:r>
          </a:p>
          <a:p>
            <a:pPr lvl="1"/>
            <a:r>
              <a:rPr lang="en-US" sz="2800" dirty="0"/>
              <a:t>for( j=1; j&lt;=n; </a:t>
            </a:r>
            <a:r>
              <a:rPr lang="en-US" sz="2800" dirty="0" err="1"/>
              <a:t>j++</a:t>
            </a:r>
            <a:r>
              <a:rPr lang="en-US" sz="2800" dirty="0"/>
              <a:t>)  	//Executes n times</a:t>
            </a:r>
          </a:p>
          <a:p>
            <a:pPr lvl="1" indent="360363"/>
            <a:r>
              <a:rPr lang="en-US" sz="2800" dirty="0"/>
              <a:t>m=m-2;		//constant time</a:t>
            </a:r>
          </a:p>
          <a:p>
            <a:pPr lvl="1" indent="360363"/>
            <a:endParaRPr lang="en-US" sz="2800" dirty="0"/>
          </a:p>
          <a:p>
            <a:pPr indent="360363"/>
            <a:r>
              <a:rPr lang="en-US" sz="2800" dirty="0">
                <a:solidFill>
                  <a:srgbClr val="00B0F0"/>
                </a:solidFill>
              </a:rPr>
              <a:t>Total Time = c1 + c2 x n + c3 x n x n   </a:t>
            </a:r>
            <a:r>
              <a:rPr lang="en-US" sz="2800" dirty="0">
                <a:solidFill>
                  <a:srgbClr val="00B0F0"/>
                </a:solidFill>
                <a:sym typeface="Wingdings" panose="05000000000000000000" pitchFamily="2" charset="2"/>
              </a:rPr>
              <a:t> O(n</a:t>
            </a:r>
            <a:r>
              <a:rPr lang="en-US" sz="2800" baseline="30000" dirty="0">
                <a:solidFill>
                  <a:srgbClr val="00B0F0"/>
                </a:solidFill>
                <a:sym typeface="Wingdings" panose="05000000000000000000" pitchFamily="2" charset="2"/>
              </a:rPr>
              <a:t>2</a:t>
            </a:r>
            <a:r>
              <a:rPr lang="en-US" sz="2800" dirty="0">
                <a:sym typeface="Wingdings" panose="05000000000000000000" pitchFamily="2" charset="2"/>
              </a:rPr>
              <a:t>)</a:t>
            </a:r>
            <a:r>
              <a:rPr lang="en-US" sz="2800" dirty="0"/>
              <a:t>  </a:t>
            </a:r>
            <a:endParaRPr lang="en-IN" sz="2800" dirty="0"/>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11</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2" name="TextBox 11"/>
          <p:cNvSpPr txBox="1"/>
          <p:nvPr/>
        </p:nvSpPr>
        <p:spPr>
          <a:xfrm>
            <a:off x="685801" y="1322614"/>
            <a:ext cx="10091056" cy="4832092"/>
          </a:xfrm>
          <a:prstGeom prst="rect">
            <a:avLst/>
          </a:prstGeom>
          <a:noFill/>
        </p:spPr>
        <p:txBody>
          <a:bodyPr wrap="square" rtlCol="0">
            <a:spAutoFit/>
          </a:bodyPr>
          <a:lstStyle/>
          <a:p>
            <a:r>
              <a:rPr lang="en-US" sz="2800" b="1" dirty="0"/>
              <a:t>If-then-else:</a:t>
            </a:r>
          </a:p>
          <a:p>
            <a:endParaRPr lang="en-US" sz="2800" dirty="0"/>
          </a:p>
          <a:p>
            <a:r>
              <a:rPr lang="en-US" sz="2800" dirty="0"/>
              <a:t>If(length()==0)				//constant time</a:t>
            </a:r>
          </a:p>
          <a:p>
            <a:r>
              <a:rPr lang="en-US" sz="2800" dirty="0"/>
              <a:t>	return false;			//constant time</a:t>
            </a:r>
          </a:p>
          <a:p>
            <a:r>
              <a:rPr lang="en-US" sz="2800" dirty="0"/>
              <a:t>else</a:t>
            </a:r>
          </a:p>
          <a:p>
            <a:r>
              <a:rPr lang="en-US" sz="2800" dirty="0"/>
              <a:t>{</a:t>
            </a:r>
          </a:p>
          <a:p>
            <a:r>
              <a:rPr lang="en-US" sz="2800" dirty="0"/>
              <a:t>for(</a:t>
            </a:r>
            <a:r>
              <a:rPr lang="en-US" sz="2800" dirty="0" err="1"/>
              <a:t>int</a:t>
            </a:r>
            <a:r>
              <a:rPr lang="en-US" sz="2800" dirty="0"/>
              <a:t>  n=0; n&lt;length(); n++)	//Executes n times</a:t>
            </a:r>
          </a:p>
          <a:p>
            <a:pPr indent="265113">
              <a:tabLst>
                <a:tab pos="1258888" algn="l"/>
              </a:tabLst>
            </a:pPr>
            <a:r>
              <a:rPr lang="en-US" sz="2800" dirty="0"/>
              <a:t>  if( !</a:t>
            </a:r>
            <a:r>
              <a:rPr lang="en-US" sz="2800" dirty="0" err="1"/>
              <a:t>Arr</a:t>
            </a:r>
            <a:r>
              <a:rPr lang="en-US" sz="2800" dirty="0"/>
              <a:t>[n].equals(Arr2[n])) 	//constant time	</a:t>
            </a:r>
          </a:p>
          <a:p>
            <a:pPr indent="265113">
              <a:tabLst>
                <a:tab pos="1258888" algn="l"/>
              </a:tabLst>
            </a:pPr>
            <a:r>
              <a:rPr lang="en-US" sz="2800" dirty="0"/>
              <a:t>		return false;		//constant time</a:t>
            </a:r>
          </a:p>
          <a:p>
            <a:pPr>
              <a:tabLst>
                <a:tab pos="1258888" algn="l"/>
              </a:tabLst>
            </a:pPr>
            <a:r>
              <a:rPr lang="en-US" sz="2800" dirty="0"/>
              <a:t>}	</a:t>
            </a:r>
          </a:p>
          <a:p>
            <a:pPr indent="360363"/>
            <a:r>
              <a:rPr lang="en-US" sz="2800" dirty="0">
                <a:solidFill>
                  <a:srgbClr val="00B0F0"/>
                </a:solidFill>
              </a:rPr>
              <a:t>Total Time = c1+ c2 + (c3+c4) x n   </a:t>
            </a:r>
            <a:r>
              <a:rPr lang="en-US" sz="2800" dirty="0">
                <a:solidFill>
                  <a:srgbClr val="00B0F0"/>
                </a:solidFill>
                <a:sym typeface="Wingdings" panose="05000000000000000000" pitchFamily="2" charset="2"/>
              </a:rPr>
              <a:t> O(n)</a:t>
            </a:r>
            <a:r>
              <a:rPr lang="en-US" sz="2800" dirty="0">
                <a:solidFill>
                  <a:srgbClr val="00B0F0"/>
                </a:solidFill>
              </a:rPr>
              <a:t>  </a:t>
            </a:r>
            <a:endParaRPr lang="en-IN" sz="2800" dirty="0">
              <a:solidFill>
                <a:srgbClr val="00B0F0"/>
              </a:solidFill>
            </a:endParaRP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12</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2" name="TextBox 11"/>
          <p:cNvSpPr txBox="1"/>
          <p:nvPr/>
        </p:nvSpPr>
        <p:spPr>
          <a:xfrm>
            <a:off x="1089898" y="1156625"/>
            <a:ext cx="6502887" cy="2677656"/>
          </a:xfrm>
          <a:prstGeom prst="rect">
            <a:avLst/>
          </a:prstGeom>
          <a:noFill/>
        </p:spPr>
        <p:txBody>
          <a:bodyPr wrap="square" rtlCol="0">
            <a:spAutoFit/>
          </a:bodyPr>
          <a:lstStyle/>
          <a:p>
            <a:r>
              <a:rPr lang="en-US" sz="2800" b="1" dirty="0"/>
              <a:t>Logarithmic:</a:t>
            </a:r>
          </a:p>
          <a:p>
            <a:endParaRPr lang="en-US" sz="2800" dirty="0"/>
          </a:p>
          <a:p>
            <a:pPr lvl="1"/>
            <a:r>
              <a:rPr lang="en-US" sz="2800" dirty="0"/>
              <a:t>for( </a:t>
            </a:r>
            <a:r>
              <a:rPr lang="en-US" sz="2800" dirty="0" err="1"/>
              <a:t>i</a:t>
            </a:r>
            <a:r>
              <a:rPr lang="en-US" sz="2800" dirty="0"/>
              <a:t>=1; </a:t>
            </a:r>
            <a:r>
              <a:rPr lang="en-US" sz="2800" dirty="0" err="1"/>
              <a:t>i</a:t>
            </a:r>
            <a:r>
              <a:rPr lang="en-US" sz="2800" dirty="0"/>
              <a:t>&lt;=n; )  	</a:t>
            </a:r>
          </a:p>
          <a:p>
            <a:pPr lvl="1" indent="360363"/>
            <a:r>
              <a:rPr lang="en-US" sz="2800" dirty="0" err="1"/>
              <a:t>i</a:t>
            </a:r>
            <a:r>
              <a:rPr lang="en-US" sz="2800" dirty="0"/>
              <a:t>=</a:t>
            </a:r>
            <a:r>
              <a:rPr lang="en-US" sz="2800" dirty="0" err="1"/>
              <a:t>i</a:t>
            </a:r>
            <a:r>
              <a:rPr lang="en-US" sz="2800" dirty="0"/>
              <a:t>*2;		2,4,8,…</a:t>
            </a:r>
            <a:r>
              <a:rPr lang="en-US" sz="2800" dirty="0">
                <a:sym typeface="Wingdings" panose="05000000000000000000" pitchFamily="2" charset="2"/>
              </a:rPr>
              <a:t> 2</a:t>
            </a:r>
            <a:r>
              <a:rPr lang="en-US" sz="2800" baseline="30000" dirty="0">
                <a:sym typeface="Wingdings" panose="05000000000000000000" pitchFamily="2" charset="2"/>
              </a:rPr>
              <a:t>n</a:t>
            </a:r>
            <a:r>
              <a:rPr lang="en-US" sz="2800" dirty="0">
                <a:sym typeface="Wingdings" panose="05000000000000000000" pitchFamily="2" charset="2"/>
              </a:rPr>
              <a:t> = m</a:t>
            </a:r>
            <a:endParaRPr lang="en-US" sz="2800" dirty="0"/>
          </a:p>
          <a:p>
            <a:pPr lvl="1" indent="360363"/>
            <a:endParaRPr lang="en-US" sz="2800" dirty="0"/>
          </a:p>
          <a:p>
            <a:pPr lvl="1" indent="360363"/>
            <a:r>
              <a:rPr lang="en-US" sz="2800" dirty="0">
                <a:solidFill>
                  <a:srgbClr val="00B0F0"/>
                </a:solidFill>
              </a:rPr>
              <a:t>Total Time = </a:t>
            </a:r>
            <a:r>
              <a:rPr lang="en-US" sz="2800" dirty="0">
                <a:solidFill>
                  <a:srgbClr val="00B0F0"/>
                </a:solidFill>
                <a:sym typeface="Wingdings" panose="05000000000000000000" pitchFamily="2" charset="2"/>
              </a:rPr>
              <a:t> O(log m)</a:t>
            </a:r>
            <a:r>
              <a:rPr lang="en-US" sz="2800" dirty="0">
                <a:solidFill>
                  <a:srgbClr val="00B0F0"/>
                </a:solidFill>
              </a:rPr>
              <a:t>  </a:t>
            </a:r>
            <a:endParaRPr lang="en-IN" sz="2800" dirty="0">
              <a:solidFill>
                <a:srgbClr val="00B0F0"/>
              </a:solidFill>
            </a:endParaRPr>
          </a:p>
        </p:txBody>
      </p:sp>
      <p:sp>
        <p:nvSpPr>
          <p:cNvPr id="13" name="TextBox 12"/>
          <p:cNvSpPr txBox="1"/>
          <p:nvPr/>
        </p:nvSpPr>
        <p:spPr>
          <a:xfrm>
            <a:off x="1089898" y="3831789"/>
            <a:ext cx="9018815" cy="2677656"/>
          </a:xfrm>
          <a:prstGeom prst="rect">
            <a:avLst/>
          </a:prstGeom>
          <a:noFill/>
        </p:spPr>
        <p:txBody>
          <a:bodyPr wrap="square" rtlCol="0">
            <a:spAutoFit/>
          </a:bodyPr>
          <a:lstStyle/>
          <a:p>
            <a:r>
              <a:rPr lang="en-US" sz="2800" b="1" dirty="0"/>
              <a:t>Logarithmic:</a:t>
            </a:r>
          </a:p>
          <a:p>
            <a:endParaRPr lang="en-US" sz="2800" dirty="0"/>
          </a:p>
          <a:p>
            <a:pPr lvl="1"/>
            <a:r>
              <a:rPr lang="en-US" sz="2800" dirty="0"/>
              <a:t>for( </a:t>
            </a:r>
            <a:r>
              <a:rPr lang="en-US" sz="2800" dirty="0" err="1"/>
              <a:t>i</a:t>
            </a:r>
            <a:r>
              <a:rPr lang="en-US" sz="2800" dirty="0"/>
              <a:t>=n; </a:t>
            </a:r>
            <a:r>
              <a:rPr lang="en-US" sz="2800" dirty="0" err="1"/>
              <a:t>i</a:t>
            </a:r>
            <a:r>
              <a:rPr lang="en-US" sz="2800" dirty="0"/>
              <a:t>&gt;=1; )  	</a:t>
            </a:r>
          </a:p>
          <a:p>
            <a:pPr lvl="1" indent="360363"/>
            <a:r>
              <a:rPr lang="en-US" sz="2800" dirty="0" err="1"/>
              <a:t>i</a:t>
            </a:r>
            <a:r>
              <a:rPr lang="en-US" sz="2800" dirty="0"/>
              <a:t>=</a:t>
            </a:r>
            <a:r>
              <a:rPr lang="en-US" sz="2800" dirty="0" err="1"/>
              <a:t>i</a:t>
            </a:r>
            <a:r>
              <a:rPr lang="en-US" sz="2800" dirty="0"/>
              <a:t>/2;		</a:t>
            </a:r>
          </a:p>
          <a:p>
            <a:pPr lvl="1" indent="360363"/>
            <a:endParaRPr lang="en-US" sz="2800" dirty="0"/>
          </a:p>
          <a:p>
            <a:pPr lvl="1" indent="360363"/>
            <a:r>
              <a:rPr lang="en-US" sz="2800" dirty="0">
                <a:solidFill>
                  <a:srgbClr val="00B0F0"/>
                </a:solidFill>
              </a:rPr>
              <a:t>Total Time = </a:t>
            </a:r>
            <a:r>
              <a:rPr lang="en-US" sz="2800" dirty="0">
                <a:solidFill>
                  <a:srgbClr val="00B0F0"/>
                </a:solidFill>
                <a:sym typeface="Wingdings" panose="05000000000000000000" pitchFamily="2" charset="2"/>
              </a:rPr>
              <a:t> O(log m)</a:t>
            </a:r>
            <a:r>
              <a:rPr lang="en-US" sz="2800" dirty="0">
                <a:solidFill>
                  <a:srgbClr val="00B0F0"/>
                </a:solidFill>
              </a:rPr>
              <a:t>  </a:t>
            </a:r>
            <a:endParaRPr lang="en-IN" sz="2800" dirty="0">
              <a:solidFill>
                <a:srgbClr val="00B0F0"/>
              </a:solidFill>
            </a:endParaRP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13</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2" name="TextBox 11"/>
          <p:cNvSpPr txBox="1"/>
          <p:nvPr/>
        </p:nvSpPr>
        <p:spPr>
          <a:xfrm>
            <a:off x="1138586" y="1271609"/>
            <a:ext cx="7776802" cy="2246769"/>
          </a:xfrm>
          <a:prstGeom prst="rect">
            <a:avLst/>
          </a:prstGeom>
          <a:noFill/>
        </p:spPr>
        <p:txBody>
          <a:bodyPr wrap="square" rtlCol="0">
            <a:spAutoFit/>
          </a:bodyPr>
          <a:lstStyle/>
          <a:p>
            <a:r>
              <a:rPr lang="en-US" sz="2000" b="1" dirty="0"/>
              <a:t>Nested Loops:</a:t>
            </a:r>
          </a:p>
          <a:p>
            <a:endParaRPr lang="en-US" sz="2000" b="1" dirty="0"/>
          </a:p>
          <a:p>
            <a:r>
              <a:rPr lang="en-US" sz="2000" dirty="0"/>
              <a:t>for( i=1; i&lt;=n; i++)  		//Outer loop Executes n times</a:t>
            </a:r>
          </a:p>
          <a:p>
            <a:pPr lvl="1"/>
            <a:r>
              <a:rPr lang="en-US" sz="2000" dirty="0"/>
              <a:t>for( j=1; j&lt;=n; j=j*2)  	//Executes log(n) times</a:t>
            </a:r>
          </a:p>
          <a:p>
            <a:pPr lvl="1" indent="360363"/>
            <a:r>
              <a:rPr lang="en-US" sz="2000" dirty="0"/>
              <a:t>Print();			//</a:t>
            </a:r>
            <a:r>
              <a:rPr lang="en-US" sz="2000" dirty="0" err="1"/>
              <a:t>const</a:t>
            </a:r>
            <a:r>
              <a:rPr lang="en-US" sz="2000" dirty="0"/>
              <a:t> time</a:t>
            </a:r>
          </a:p>
          <a:p>
            <a:pPr lvl="1" indent="360363"/>
            <a:endParaRPr lang="en-US" sz="2000" dirty="0"/>
          </a:p>
          <a:p>
            <a:pPr indent="360363"/>
            <a:r>
              <a:rPr lang="en-US" sz="2000" dirty="0">
                <a:solidFill>
                  <a:srgbClr val="00B0F0"/>
                </a:solidFill>
              </a:rPr>
              <a:t>Total Time = c x n x log(n)   </a:t>
            </a:r>
            <a:r>
              <a:rPr lang="en-US" sz="2000" dirty="0">
                <a:solidFill>
                  <a:srgbClr val="00B0F0"/>
                </a:solidFill>
                <a:sym typeface="Wingdings" panose="05000000000000000000" pitchFamily="2" charset="2"/>
              </a:rPr>
              <a:t> O(</a:t>
            </a:r>
            <a:r>
              <a:rPr lang="en-US" sz="2000" dirty="0" err="1">
                <a:solidFill>
                  <a:srgbClr val="00B0F0"/>
                </a:solidFill>
                <a:sym typeface="Wingdings" panose="05000000000000000000" pitchFamily="2" charset="2"/>
              </a:rPr>
              <a:t>nlog</a:t>
            </a:r>
            <a:r>
              <a:rPr lang="en-US" sz="2000" dirty="0">
                <a:solidFill>
                  <a:srgbClr val="00B0F0"/>
                </a:solidFill>
                <a:sym typeface="Wingdings" panose="05000000000000000000" pitchFamily="2" charset="2"/>
              </a:rPr>
              <a:t>(n))</a:t>
            </a:r>
            <a:r>
              <a:rPr lang="en-US" sz="2000" dirty="0">
                <a:solidFill>
                  <a:srgbClr val="00B0F0"/>
                </a:solidFill>
              </a:rPr>
              <a:t>  </a:t>
            </a:r>
            <a:endParaRPr lang="en-IN" sz="2000" dirty="0">
              <a:solidFill>
                <a:srgbClr val="00B0F0"/>
              </a:solidFill>
            </a:endParaRPr>
          </a:p>
        </p:txBody>
      </p:sp>
      <p:sp>
        <p:nvSpPr>
          <p:cNvPr id="13" name="TextBox 12"/>
          <p:cNvSpPr txBox="1"/>
          <p:nvPr/>
        </p:nvSpPr>
        <p:spPr>
          <a:xfrm>
            <a:off x="1290986" y="3924193"/>
            <a:ext cx="7776802" cy="2554545"/>
          </a:xfrm>
          <a:prstGeom prst="rect">
            <a:avLst/>
          </a:prstGeom>
          <a:noFill/>
        </p:spPr>
        <p:txBody>
          <a:bodyPr wrap="square" rtlCol="0">
            <a:spAutoFit/>
          </a:bodyPr>
          <a:lstStyle/>
          <a:p>
            <a:r>
              <a:rPr lang="en-US" sz="2000" b="1" dirty="0"/>
              <a:t>Nested Loops:</a:t>
            </a:r>
          </a:p>
          <a:p>
            <a:endParaRPr lang="en-US" sz="2000" b="1" dirty="0"/>
          </a:p>
          <a:p>
            <a:r>
              <a:rPr lang="en-US" sz="2000" dirty="0"/>
              <a:t>for( i=1; i&lt;=n; i++)  		//Outer loop Executes n times</a:t>
            </a:r>
          </a:p>
          <a:p>
            <a:pPr lvl="1"/>
            <a:r>
              <a:rPr lang="en-US" sz="2000" dirty="0"/>
              <a:t>for( j=1; j&lt;=n; j=j++)  	//Executes n times</a:t>
            </a:r>
          </a:p>
          <a:p>
            <a:pPr lvl="1" indent="360363"/>
            <a:r>
              <a:rPr lang="en-US" sz="2000" dirty="0"/>
              <a:t>if ( j%2==1)</a:t>
            </a:r>
          </a:p>
          <a:p>
            <a:pPr lvl="1" indent="360363"/>
            <a:r>
              <a:rPr lang="en-US" sz="2000" dirty="0"/>
              <a:t>		break;		//</a:t>
            </a:r>
            <a:r>
              <a:rPr lang="en-US" sz="2000" dirty="0" err="1"/>
              <a:t>const</a:t>
            </a:r>
            <a:r>
              <a:rPr lang="en-US" sz="2000" dirty="0"/>
              <a:t> time</a:t>
            </a:r>
          </a:p>
          <a:p>
            <a:pPr lvl="1" indent="360363"/>
            <a:endParaRPr lang="en-US" sz="2000" dirty="0"/>
          </a:p>
          <a:p>
            <a:pPr indent="360363"/>
            <a:r>
              <a:rPr lang="en-US" sz="2000" dirty="0">
                <a:solidFill>
                  <a:srgbClr val="00B0F0"/>
                </a:solidFill>
              </a:rPr>
              <a:t>Total Time = c x n x 1  </a:t>
            </a:r>
            <a:r>
              <a:rPr lang="en-US" sz="2000" dirty="0">
                <a:solidFill>
                  <a:srgbClr val="00B0F0"/>
                </a:solidFill>
                <a:sym typeface="Wingdings" panose="05000000000000000000" pitchFamily="2" charset="2"/>
              </a:rPr>
              <a:t> O(n)</a:t>
            </a:r>
            <a:r>
              <a:rPr lang="en-US" sz="2000" dirty="0">
                <a:solidFill>
                  <a:srgbClr val="00B0F0"/>
                </a:solidFill>
              </a:rPr>
              <a:t>  </a:t>
            </a:r>
            <a:endParaRPr lang="en-IN" sz="2000" dirty="0">
              <a:solidFill>
                <a:srgbClr val="00B0F0"/>
              </a:solidFill>
            </a:endParaRP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14</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2" name="TextBox 11"/>
          <p:cNvSpPr txBox="1"/>
          <p:nvPr/>
        </p:nvSpPr>
        <p:spPr>
          <a:xfrm>
            <a:off x="1320156" y="1080427"/>
            <a:ext cx="6729830" cy="2308324"/>
          </a:xfrm>
          <a:prstGeom prst="rect">
            <a:avLst/>
          </a:prstGeom>
          <a:noFill/>
        </p:spPr>
        <p:txBody>
          <a:bodyPr wrap="square" rtlCol="0">
            <a:spAutoFit/>
          </a:bodyPr>
          <a:lstStyle/>
          <a:p>
            <a:r>
              <a:rPr lang="en-US" sz="2400" b="1" dirty="0"/>
              <a:t>Square Root:</a:t>
            </a:r>
          </a:p>
          <a:p>
            <a:endParaRPr lang="en-US" sz="2400" dirty="0"/>
          </a:p>
          <a:p>
            <a:r>
              <a:rPr lang="en-US" sz="2400" dirty="0"/>
              <a:t>for( i=1; i x i&lt;=n; i++ )  	</a:t>
            </a:r>
          </a:p>
          <a:p>
            <a:pPr indent="360363"/>
            <a:r>
              <a:rPr lang="en-US" sz="2400" dirty="0"/>
              <a:t>print();</a:t>
            </a:r>
          </a:p>
          <a:p>
            <a:pPr indent="360363"/>
            <a:endParaRPr lang="en-US" sz="2400" dirty="0"/>
          </a:p>
          <a:p>
            <a:pPr indent="360363"/>
            <a:r>
              <a:rPr lang="en-US" sz="2400" dirty="0">
                <a:solidFill>
                  <a:srgbClr val="00B0F0"/>
                </a:solidFill>
              </a:rPr>
              <a:t>Total Time = </a:t>
            </a:r>
            <a:r>
              <a:rPr lang="en-US" sz="2400" dirty="0">
                <a:solidFill>
                  <a:srgbClr val="00B0F0"/>
                </a:solidFill>
                <a:sym typeface="Wingdings" panose="05000000000000000000" pitchFamily="2" charset="2"/>
              </a:rPr>
              <a:t> O(</a:t>
            </a:r>
            <a:r>
              <a:rPr lang="en-US" sz="2400" dirty="0" err="1">
                <a:solidFill>
                  <a:srgbClr val="00B0F0"/>
                </a:solidFill>
                <a:sym typeface="Wingdings" panose="05000000000000000000" pitchFamily="2" charset="2"/>
              </a:rPr>
              <a:t>sqrt</a:t>
            </a:r>
            <a:r>
              <a:rPr lang="en-US" sz="2400" dirty="0">
                <a:solidFill>
                  <a:srgbClr val="00B0F0"/>
                </a:solidFill>
                <a:sym typeface="Wingdings" panose="05000000000000000000" pitchFamily="2" charset="2"/>
              </a:rPr>
              <a:t>(n))</a:t>
            </a:r>
            <a:r>
              <a:rPr lang="en-US" sz="2400" dirty="0">
                <a:solidFill>
                  <a:srgbClr val="00B0F0"/>
                </a:solidFill>
              </a:rPr>
              <a:t>  </a:t>
            </a:r>
            <a:endParaRPr lang="en-IN" sz="2400" dirty="0">
              <a:solidFill>
                <a:srgbClr val="00B0F0"/>
              </a:solidFill>
            </a:endParaRPr>
          </a:p>
        </p:txBody>
      </p:sp>
      <p:sp>
        <p:nvSpPr>
          <p:cNvPr id="13" name="TextBox 12"/>
          <p:cNvSpPr txBox="1"/>
          <p:nvPr/>
        </p:nvSpPr>
        <p:spPr>
          <a:xfrm>
            <a:off x="1186805" y="3736542"/>
            <a:ext cx="6729830" cy="2677656"/>
          </a:xfrm>
          <a:prstGeom prst="rect">
            <a:avLst/>
          </a:prstGeom>
          <a:noFill/>
        </p:spPr>
        <p:txBody>
          <a:bodyPr wrap="square" rtlCol="0">
            <a:spAutoFit/>
          </a:bodyPr>
          <a:lstStyle/>
          <a:p>
            <a:endParaRPr lang="en-US" sz="2400" b="1" dirty="0"/>
          </a:p>
          <a:p>
            <a:r>
              <a:rPr lang="en-US" sz="2400" b="1" dirty="0"/>
              <a:t>Cube Root:</a:t>
            </a:r>
          </a:p>
          <a:p>
            <a:endParaRPr lang="en-US" sz="2400" dirty="0"/>
          </a:p>
          <a:p>
            <a:r>
              <a:rPr lang="en-US" sz="2400" dirty="0"/>
              <a:t>for( i=1; i x i x i&lt;=n; i++ )  	</a:t>
            </a:r>
          </a:p>
          <a:p>
            <a:pPr indent="360363"/>
            <a:r>
              <a:rPr lang="en-US" sz="2400" dirty="0"/>
              <a:t>print();</a:t>
            </a:r>
          </a:p>
          <a:p>
            <a:pPr indent="360363"/>
            <a:r>
              <a:rPr lang="en-US" sz="2400" dirty="0"/>
              <a:t>	</a:t>
            </a:r>
          </a:p>
          <a:p>
            <a:pPr indent="360363"/>
            <a:r>
              <a:rPr lang="en-US" sz="2400" dirty="0">
                <a:solidFill>
                  <a:srgbClr val="00B0F0"/>
                </a:solidFill>
              </a:rPr>
              <a:t>Total Time = </a:t>
            </a:r>
            <a:r>
              <a:rPr lang="en-US" sz="2400" dirty="0">
                <a:solidFill>
                  <a:srgbClr val="00B0F0"/>
                </a:solidFill>
                <a:sym typeface="Wingdings" panose="05000000000000000000" pitchFamily="2" charset="2"/>
              </a:rPr>
              <a:t> O(</a:t>
            </a:r>
            <a:r>
              <a:rPr lang="en-US" sz="2400" dirty="0" err="1">
                <a:solidFill>
                  <a:srgbClr val="00B0F0"/>
                </a:solidFill>
                <a:sym typeface="Wingdings" panose="05000000000000000000" pitchFamily="2" charset="2"/>
              </a:rPr>
              <a:t>CubeRoot</a:t>
            </a:r>
            <a:r>
              <a:rPr lang="en-US" sz="2400" dirty="0">
                <a:solidFill>
                  <a:srgbClr val="00B0F0"/>
                </a:solidFill>
                <a:sym typeface="Wingdings" panose="05000000000000000000" pitchFamily="2" charset="2"/>
              </a:rPr>
              <a:t>(n))</a:t>
            </a:r>
            <a:r>
              <a:rPr lang="en-US" sz="2400" dirty="0">
                <a:solidFill>
                  <a:srgbClr val="00B0F0"/>
                </a:solidFill>
              </a:rPr>
              <a:t>  </a:t>
            </a:r>
            <a:endParaRPr lang="en-IN" sz="2400" dirty="0">
              <a:solidFill>
                <a:srgbClr val="00B0F0"/>
              </a:solidFill>
            </a:endParaRP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15</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2" name="TextBox 11"/>
          <p:cNvSpPr txBox="1"/>
          <p:nvPr/>
        </p:nvSpPr>
        <p:spPr>
          <a:xfrm>
            <a:off x="806480" y="1347823"/>
            <a:ext cx="9415206" cy="3970318"/>
          </a:xfrm>
          <a:prstGeom prst="rect">
            <a:avLst/>
          </a:prstGeom>
          <a:noFill/>
        </p:spPr>
        <p:txBody>
          <a:bodyPr wrap="square" rtlCol="0">
            <a:spAutoFit/>
          </a:bodyPr>
          <a:lstStyle/>
          <a:p>
            <a:r>
              <a:rPr lang="en-US" sz="2800" b="1" dirty="0"/>
              <a:t>Multiple Loops:</a:t>
            </a:r>
          </a:p>
          <a:p>
            <a:endParaRPr lang="en-US" sz="2800" b="1" dirty="0"/>
          </a:p>
          <a:p>
            <a:pPr lvl="1"/>
            <a:r>
              <a:rPr lang="en-US" sz="2800" dirty="0"/>
              <a:t>for( j=1; j&lt;N; j++)  		//Executes N times</a:t>
            </a:r>
          </a:p>
          <a:p>
            <a:pPr lvl="1" indent="360363"/>
            <a:r>
              <a:rPr lang="en-US" sz="2800" dirty="0"/>
              <a:t>print();			//</a:t>
            </a:r>
            <a:r>
              <a:rPr lang="en-US" sz="2800" dirty="0" err="1"/>
              <a:t>const</a:t>
            </a:r>
            <a:r>
              <a:rPr lang="en-US" sz="2800" dirty="0"/>
              <a:t> time</a:t>
            </a:r>
          </a:p>
          <a:p>
            <a:pPr lvl="1"/>
            <a:r>
              <a:rPr lang="en-US" sz="2800" dirty="0"/>
              <a:t>for( i=1; i&lt;M; i++)  		//Executes M times</a:t>
            </a:r>
          </a:p>
          <a:p>
            <a:pPr lvl="1" indent="360363"/>
            <a:r>
              <a:rPr lang="en-US" sz="2800" dirty="0"/>
              <a:t>print();			//</a:t>
            </a:r>
            <a:r>
              <a:rPr lang="en-US" sz="2800" dirty="0" err="1"/>
              <a:t>const</a:t>
            </a:r>
            <a:r>
              <a:rPr lang="en-US" sz="2800" dirty="0"/>
              <a:t> time</a:t>
            </a:r>
          </a:p>
          <a:p>
            <a:pPr lvl="1" indent="360363"/>
            <a:endParaRPr lang="en-US" sz="2800" dirty="0"/>
          </a:p>
          <a:p>
            <a:pPr indent="360363"/>
            <a:r>
              <a:rPr lang="en-US" sz="2800" dirty="0">
                <a:solidFill>
                  <a:srgbClr val="00B0F0"/>
                </a:solidFill>
              </a:rPr>
              <a:t>Total Time = c x N x M  </a:t>
            </a:r>
            <a:r>
              <a:rPr lang="en-US" sz="2800" dirty="0">
                <a:solidFill>
                  <a:srgbClr val="00B0F0"/>
                </a:solidFill>
                <a:sym typeface="Wingdings" panose="05000000000000000000" pitchFamily="2" charset="2"/>
              </a:rPr>
              <a:t> O( N+M )</a:t>
            </a:r>
            <a:r>
              <a:rPr lang="en-US" sz="2800" dirty="0">
                <a:solidFill>
                  <a:srgbClr val="00B0F0"/>
                </a:solidFill>
              </a:rPr>
              <a:t>  </a:t>
            </a:r>
          </a:p>
          <a:p>
            <a:pPr indent="360363"/>
            <a:r>
              <a:rPr lang="en-US" sz="2800" dirty="0">
                <a:solidFill>
                  <a:srgbClr val="00B0F0"/>
                </a:solidFill>
              </a:rPr>
              <a:t>Space Complexity = O(1)</a:t>
            </a:r>
            <a:endParaRPr lang="en-IN" sz="2800" dirty="0">
              <a:solidFill>
                <a:srgbClr val="00B0F0"/>
              </a:solidFill>
            </a:endParaRP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16</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p:cNvSpPr/>
          <p:nvPr/>
        </p:nvSpPr>
        <p:spPr>
          <a:xfrm>
            <a:off x="4908951" y="215802"/>
            <a:ext cx="3281668" cy="523220"/>
          </a:xfrm>
          <a:prstGeom prst="rect">
            <a:avLst/>
          </a:prstGeom>
        </p:spPr>
        <p:txBody>
          <a:bodyPr wrap="none">
            <a:spAutoFit/>
          </a:bodyPr>
          <a:lstStyle/>
          <a:p>
            <a:r>
              <a:rPr lang="en-US" sz="2800" b="1" dirty="0"/>
              <a:t>Space Complexity</a:t>
            </a:r>
            <a:endParaRPr lang="en-IN" sz="2800" b="1" dirty="0"/>
          </a:p>
        </p:txBody>
      </p:sp>
      <p:sp>
        <p:nvSpPr>
          <p:cNvPr id="13" name="TextBox 12"/>
          <p:cNvSpPr txBox="1"/>
          <p:nvPr/>
        </p:nvSpPr>
        <p:spPr>
          <a:xfrm>
            <a:off x="816257" y="953403"/>
            <a:ext cx="10379675" cy="5632311"/>
          </a:xfrm>
          <a:prstGeom prst="rect">
            <a:avLst/>
          </a:prstGeom>
          <a:noFill/>
        </p:spPr>
        <p:txBody>
          <a:bodyPr wrap="square" rtlCol="0">
            <a:spAutoFit/>
          </a:bodyPr>
          <a:lstStyle/>
          <a:p>
            <a:r>
              <a:rPr lang="en-US" sz="2000" dirty="0"/>
              <a:t>The term Space Complexity is misused for Auxiliary Space at many places. </a:t>
            </a:r>
          </a:p>
          <a:p>
            <a:endParaRPr lang="en-US" sz="2000" dirty="0"/>
          </a:p>
          <a:p>
            <a:r>
              <a:rPr lang="en-US" sz="2000" dirty="0"/>
              <a:t>Following are the correct definitions of Auxiliary Space and Space Complexity. </a:t>
            </a:r>
            <a:br>
              <a:rPr lang="en-US" sz="2000" dirty="0"/>
            </a:br>
            <a:br>
              <a:rPr lang="en-US" sz="2000" dirty="0"/>
            </a:br>
            <a:r>
              <a:rPr lang="en-US" sz="2000" b="1" i="1" dirty="0"/>
              <a:t>Auxiliary Space</a:t>
            </a:r>
            <a:r>
              <a:rPr lang="en-US" sz="2000" b="1" dirty="0"/>
              <a:t> is the extra space or temporary space used by an algorithm.</a:t>
            </a:r>
            <a:r>
              <a:rPr lang="en-US" sz="2000" dirty="0"/>
              <a:t> </a:t>
            </a:r>
            <a:br>
              <a:rPr lang="en-US" sz="2000" dirty="0"/>
            </a:br>
            <a:br>
              <a:rPr lang="en-US" sz="2000" dirty="0"/>
            </a:br>
            <a:r>
              <a:rPr lang="en-US" sz="2000" b="1" i="1" dirty="0"/>
              <a:t>Space Complexity </a:t>
            </a:r>
            <a:r>
              <a:rPr lang="en-US" sz="2000" b="1" dirty="0"/>
              <a:t>of an algorithm is the total space taken by the algorithm with respect to the input size.</a:t>
            </a:r>
            <a:r>
              <a:rPr lang="en-US" sz="2000" dirty="0"/>
              <a:t> Space complexity includes both Auxiliary space and space used by input. </a:t>
            </a:r>
            <a:br>
              <a:rPr lang="en-US" sz="2000" dirty="0"/>
            </a:br>
            <a:br>
              <a:rPr lang="en-US" sz="2000" dirty="0"/>
            </a:br>
            <a:r>
              <a:rPr lang="en-US" sz="2000" dirty="0"/>
              <a:t>For example, if we want to compare standard sorting algorithms on the basis of space, then Auxiliary Space would be a better criterion than Space Complexity. Merge Sort uses O(n) auxiliary space, Insertion sort, and Heap Sort use O(1) auxiliary space. The space complexity of all these sorting algorithms is O(n) though.  </a:t>
            </a:r>
          </a:p>
          <a:p>
            <a:endParaRPr lang="en-US" sz="2000" dirty="0"/>
          </a:p>
          <a:p>
            <a:r>
              <a:rPr lang="en-US" sz="2000" dirty="0"/>
              <a:t>Space complexity is a parallel concept to time complexity. </a:t>
            </a:r>
          </a:p>
          <a:p>
            <a:r>
              <a:rPr lang="en-US" sz="2000" b="1" dirty="0"/>
              <a:t>If we need to create an array of size n, this will require O(n) space. </a:t>
            </a:r>
          </a:p>
          <a:p>
            <a:r>
              <a:rPr lang="en-US" sz="2000" b="1" dirty="0"/>
              <a:t>If we create a two-dimensional array of size n*n, this will require O(n</a:t>
            </a:r>
            <a:r>
              <a:rPr lang="en-US" sz="2000" b="1" baseline="30000" dirty="0"/>
              <a:t>2</a:t>
            </a:r>
            <a:r>
              <a:rPr lang="en-US" sz="2000" b="1" dirty="0"/>
              <a:t>) space.</a:t>
            </a:r>
            <a:endParaRPr lang="en-IN" sz="2000" b="1" dirty="0">
              <a:solidFill>
                <a:srgbClr val="00B0F0"/>
              </a:solidFill>
            </a:endParaRP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17</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2002748" y="12800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Puzzle Pieces"/>
          <p:cNvSpPr/>
          <p:nvPr/>
        </p:nvSpPr>
        <p:spPr>
          <a:xfrm>
            <a:off x="7663508" y="1256657"/>
            <a:ext cx="2793098" cy="213547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104932" y="3581578"/>
            <a:ext cx="6015649" cy="2933522"/>
            <a:chOff x="0" y="1991651"/>
            <a:chExt cx="5239339" cy="226536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sp>
        <p:sp>
          <p:nvSpPr>
            <p:cNvPr id="16" name="Rectangle 15"/>
            <p:cNvSpPr/>
            <p:nvPr/>
          </p:nvSpPr>
          <p:spPr>
            <a:xfrm>
              <a:off x="0" y="202544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r>
                <a:rPr lang="en-US" sz="2400" dirty="0" err="1"/>
                <a:t>int</a:t>
              </a:r>
              <a:r>
                <a:rPr lang="en-US" sz="2400" dirty="0"/>
                <a:t> </a:t>
              </a:r>
              <a:r>
                <a:rPr lang="en-US" sz="2400" dirty="0" err="1"/>
                <a:t>sumArray</a:t>
              </a:r>
              <a:r>
                <a:rPr lang="en-US" sz="2400" dirty="0"/>
                <a:t>(</a:t>
              </a:r>
              <a:r>
                <a:rPr lang="en-US" sz="2400" dirty="0" err="1"/>
                <a:t>int</a:t>
              </a:r>
              <a:r>
                <a:rPr lang="en-US" sz="2400" dirty="0"/>
                <a:t> </a:t>
              </a:r>
              <a:r>
                <a:rPr lang="en-US" sz="2400" dirty="0" err="1"/>
                <a:t>arr</a:t>
              </a:r>
              <a:r>
                <a:rPr lang="en-US" sz="2400" dirty="0"/>
                <a:t>[], </a:t>
              </a:r>
              <a:r>
                <a:rPr lang="en-US" sz="2400" dirty="0" err="1"/>
                <a:t>int</a:t>
              </a:r>
              <a:r>
                <a:rPr lang="en-US" sz="2400" dirty="0"/>
                <a:t> n) </a:t>
              </a:r>
            </a:p>
            <a:p>
              <a:r>
                <a:rPr lang="en-US" sz="2400" dirty="0"/>
                <a:t>{</a:t>
              </a:r>
            </a:p>
            <a:p>
              <a:r>
                <a:rPr lang="en-US" sz="2400" dirty="0"/>
                <a:t>    </a:t>
              </a:r>
              <a:r>
                <a:rPr lang="en-US" sz="2400" dirty="0" err="1"/>
                <a:t>int</a:t>
              </a:r>
              <a:r>
                <a:rPr lang="en-US" sz="2400" dirty="0"/>
                <a:t> sum = 0;</a:t>
              </a:r>
            </a:p>
            <a:p>
              <a:r>
                <a:rPr lang="en-US" sz="2400" dirty="0"/>
                <a:t>    for (</a:t>
              </a:r>
              <a:r>
                <a:rPr lang="en-US" sz="2400" dirty="0" err="1"/>
                <a:t>int</a:t>
              </a:r>
              <a:r>
                <a:rPr lang="en-US" sz="2400" dirty="0"/>
                <a:t> i = 0; i &lt; n; i++) {</a:t>
              </a:r>
            </a:p>
            <a:p>
              <a:r>
                <a:rPr lang="en-US" sz="2400" dirty="0"/>
                <a:t>        sum += </a:t>
              </a:r>
              <a:r>
                <a:rPr lang="en-US" sz="2400" dirty="0" err="1"/>
                <a:t>arr</a:t>
              </a:r>
              <a:r>
                <a:rPr lang="en-US" sz="2400" dirty="0"/>
                <a:t>[i];</a:t>
              </a:r>
            </a:p>
            <a:p>
              <a:r>
                <a:rPr lang="en-US" sz="2400" dirty="0"/>
                <a:t>    }</a:t>
              </a:r>
            </a:p>
            <a:p>
              <a:r>
                <a:rPr lang="en-US" sz="2400" dirty="0"/>
                <a:t>    return sum;</a:t>
              </a:r>
            </a:p>
            <a:p>
              <a:r>
                <a:rPr lang="en-US" sz="2400" dirty="0"/>
                <a:t>}</a:t>
              </a:r>
            </a:p>
            <a:p>
              <a:pPr algn="ctr"/>
              <a:endParaRPr lang="en-US" sz="28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7" name="Group 16"/>
          <p:cNvGrpSpPr/>
          <p:nvPr/>
        </p:nvGrpSpPr>
        <p:grpSpPr>
          <a:xfrm>
            <a:off x="6415549" y="3581578"/>
            <a:ext cx="5217750" cy="2933522"/>
            <a:chOff x="5758250" y="2062546"/>
            <a:chExt cx="4320000" cy="1753990"/>
          </a:xfrm>
        </p:grpSpPr>
        <p:sp>
          <p:nvSpPr>
            <p:cNvPr id="18" name="Rectangle 17"/>
            <p:cNvSpPr/>
            <p:nvPr/>
          </p:nvSpPr>
          <p:spPr>
            <a:xfrm>
              <a:off x="5758250" y="2062546"/>
              <a:ext cx="4320000" cy="1753990"/>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19" name="Rectangle 18"/>
            <p:cNvSpPr/>
            <p:nvPr/>
          </p:nvSpPr>
          <p:spPr>
            <a:xfrm>
              <a:off x="5758250" y="2062546"/>
              <a:ext cx="4320000" cy="1753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0" tIns="0" rIns="0" bIns="0" numCol="1" spcCol="1270" anchor="t" anchorCtr="0">
              <a:noAutofit/>
            </a:bodyPr>
            <a:lstStyle/>
            <a:p>
              <a:pPr algn="ctr" defTabSz="1333500">
                <a:spcBef>
                  <a:spcPct val="0"/>
                </a:spcBef>
                <a:spcAft>
                  <a:spcPct val="35000"/>
                </a:spcAft>
              </a:pPr>
              <a:endParaRPr lang="en-US" sz="3200" dirty="0"/>
            </a:p>
          </p:txBody>
        </p:sp>
      </p:grpSp>
      <p:sp>
        <p:nvSpPr>
          <p:cNvPr id="20" name="TextBox 19"/>
          <p:cNvSpPr txBox="1"/>
          <p:nvPr/>
        </p:nvSpPr>
        <p:spPr>
          <a:xfrm>
            <a:off x="3761668" y="760220"/>
            <a:ext cx="6680173" cy="584775"/>
          </a:xfrm>
          <a:prstGeom prst="rect">
            <a:avLst/>
          </a:prstGeom>
          <a:noFill/>
        </p:spPr>
        <p:txBody>
          <a:bodyPr wrap="square" rtlCol="0">
            <a:spAutoFit/>
          </a:bodyPr>
          <a:lstStyle/>
          <a:p>
            <a:r>
              <a:rPr lang="en-US" sz="3200" b="1" dirty="0"/>
              <a:t>Activity-1 (Think – Pair – Share)</a:t>
            </a:r>
          </a:p>
        </p:txBody>
      </p:sp>
      <p:sp>
        <p:nvSpPr>
          <p:cNvPr id="3" name="Rectangle 2"/>
          <p:cNvSpPr/>
          <p:nvPr/>
        </p:nvSpPr>
        <p:spPr>
          <a:xfrm>
            <a:off x="6522475" y="3771900"/>
            <a:ext cx="5003898" cy="584775"/>
          </a:xfrm>
          <a:prstGeom prst="rect">
            <a:avLst/>
          </a:prstGeom>
        </p:spPr>
        <p:txBody>
          <a:bodyPr wrap="square">
            <a:spAutoFit/>
          </a:bodyPr>
          <a:lstStyle/>
          <a:p>
            <a:pPr algn="ctr"/>
            <a:r>
              <a:rPr lang="en-US" sz="3200" b="1" dirty="0">
                <a:solidFill>
                  <a:schemeClr val="bg1"/>
                </a:solidFill>
              </a:rPr>
              <a:t> </a:t>
            </a:r>
          </a:p>
        </p:txBody>
      </p:sp>
      <p:sp>
        <p:nvSpPr>
          <p:cNvPr id="5" name="Rectangle 4"/>
          <p:cNvSpPr/>
          <p:nvPr/>
        </p:nvSpPr>
        <p:spPr>
          <a:xfrm>
            <a:off x="6522475" y="3676650"/>
            <a:ext cx="5003898" cy="1938992"/>
          </a:xfrm>
          <a:prstGeom prst="rect">
            <a:avLst/>
          </a:prstGeom>
        </p:spPr>
        <p:txBody>
          <a:bodyPr wrap="square">
            <a:spAutoFit/>
          </a:bodyPr>
          <a:lstStyle/>
          <a:p>
            <a:r>
              <a:rPr lang="en-US" sz="2400" b="1" dirty="0">
                <a:solidFill>
                  <a:schemeClr val="bg1"/>
                </a:solidFill>
              </a:rPr>
              <a:t>Expected Answer:</a:t>
            </a:r>
            <a:endParaRPr lang="en-US" sz="2400" dirty="0">
              <a:solidFill>
                <a:schemeClr val="bg1"/>
              </a:solidFill>
            </a:endParaRPr>
          </a:p>
          <a:p>
            <a:endParaRPr lang="en-US" sz="2400" dirty="0">
              <a:solidFill>
                <a:schemeClr val="bg1"/>
              </a:solidFill>
            </a:endParaRPr>
          </a:p>
          <a:p>
            <a:r>
              <a:rPr lang="en-US" sz="2400" dirty="0">
                <a:solidFill>
                  <a:schemeClr val="bg1"/>
                </a:solidFill>
              </a:rPr>
              <a:t>Time Complexity → ?</a:t>
            </a:r>
          </a:p>
          <a:p>
            <a:endParaRPr lang="en-US" sz="2400" dirty="0">
              <a:solidFill>
                <a:schemeClr val="bg1"/>
              </a:solidFill>
            </a:endParaRPr>
          </a:p>
          <a:p>
            <a:r>
              <a:rPr lang="en-US" sz="2400" dirty="0">
                <a:solidFill>
                  <a:schemeClr val="bg1"/>
                </a:solidFill>
              </a:rPr>
              <a:t>Space Complexity → ?</a:t>
            </a:r>
          </a:p>
        </p:txBody>
      </p:sp>
    </p:spTree>
    <p:extLst>
      <p:ext uri="{BB962C8B-B14F-4D97-AF65-F5344CB8AC3E}">
        <p14:creationId xmlns:p14="http://schemas.microsoft.com/office/powerpoint/2010/main" val="246199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18</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523220"/>
          </a:xfrm>
          <a:prstGeom prst="rect">
            <a:avLst/>
          </a:prstGeom>
        </p:spPr>
        <p:txBody>
          <a:bodyPr wrap="square">
            <a:spAutoFit/>
          </a:bodyPr>
          <a:lstStyle/>
          <a:p>
            <a:pPr algn="ctr"/>
            <a:r>
              <a:rPr lang="en-US" sz="2800" dirty="0"/>
              <a:t>Set of problems</a:t>
            </a:r>
            <a:endParaRPr lang="en-IN" sz="2800" dirty="0"/>
          </a:p>
        </p:txBody>
      </p:sp>
      <p:sp>
        <p:nvSpPr>
          <p:cNvPr id="12" name="TextBox 11"/>
          <p:cNvSpPr txBox="1"/>
          <p:nvPr/>
        </p:nvSpPr>
        <p:spPr>
          <a:xfrm>
            <a:off x="1595798" y="1023974"/>
            <a:ext cx="777680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j&lt;=n; j++)  	//</a:t>
            </a:r>
            <a:r>
              <a:rPr lang="en-US" sz="3600" b="1" dirty="0"/>
              <a:t> j&lt;=n	</a:t>
            </a:r>
          </a:p>
          <a:p>
            <a:pPr lvl="1" indent="360363"/>
            <a:r>
              <a:rPr lang="en-US" sz="2400" dirty="0"/>
              <a:t>print();			</a:t>
            </a:r>
          </a:p>
          <a:p>
            <a:pPr lvl="1"/>
            <a:r>
              <a:rPr lang="en-US" sz="2400" dirty="0"/>
              <a:t>		</a:t>
            </a:r>
          </a:p>
          <a:p>
            <a:pPr indent="360363"/>
            <a:r>
              <a:rPr lang="en-US" sz="2400" dirty="0">
                <a:solidFill>
                  <a:srgbClr val="00B0F0"/>
                </a:solidFill>
              </a:rPr>
              <a:t>Time Complexity = O(  ?   )</a:t>
            </a:r>
          </a:p>
        </p:txBody>
      </p:sp>
      <p:sp>
        <p:nvSpPr>
          <p:cNvPr id="13" name="TextBox 12"/>
          <p:cNvSpPr txBox="1"/>
          <p:nvPr/>
        </p:nvSpPr>
        <p:spPr>
          <a:xfrm>
            <a:off x="1624628" y="3050012"/>
            <a:ext cx="7776802"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j&lt;n; j++)  		// </a:t>
            </a:r>
            <a:r>
              <a:rPr lang="en-US" sz="4000" b="1" dirty="0"/>
              <a:t>j&lt;n</a:t>
            </a:r>
            <a:r>
              <a:rPr lang="en-US" sz="2400" dirty="0"/>
              <a:t>	</a:t>
            </a:r>
          </a:p>
          <a:p>
            <a:pPr lvl="1" indent="360363"/>
            <a:r>
              <a:rPr lang="en-US" sz="2400" dirty="0"/>
              <a:t>print();			</a:t>
            </a:r>
          </a:p>
          <a:p>
            <a:pPr lvl="1"/>
            <a:r>
              <a:rPr lang="en-US" sz="2400" dirty="0"/>
              <a:t>		</a:t>
            </a:r>
          </a:p>
          <a:p>
            <a:pPr indent="360363"/>
            <a:r>
              <a:rPr lang="en-US" sz="2400" dirty="0">
                <a:solidFill>
                  <a:srgbClr val="00B0F0"/>
                </a:solidFill>
              </a:rPr>
              <a:t>Time Complexity = O(  ?   )</a:t>
            </a:r>
          </a:p>
        </p:txBody>
      </p:sp>
      <p:sp>
        <p:nvSpPr>
          <p:cNvPr id="14" name="TextBox 13"/>
          <p:cNvSpPr txBox="1"/>
          <p:nvPr/>
        </p:nvSpPr>
        <p:spPr>
          <a:xfrm>
            <a:off x="1624628" y="5032241"/>
            <a:ext cx="777680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indent="360363"/>
            <a:r>
              <a:rPr lang="en-US" sz="2400" dirty="0"/>
              <a:t>If (x%2==0)</a:t>
            </a:r>
          </a:p>
          <a:p>
            <a:pPr lvl="1" indent="360363"/>
            <a:r>
              <a:rPr lang="en-US" sz="2400" dirty="0"/>
              <a:t>	  print();			</a:t>
            </a:r>
          </a:p>
          <a:p>
            <a:pPr lvl="1"/>
            <a:r>
              <a:rPr lang="en-US" sz="2400" dirty="0"/>
              <a:t>		</a:t>
            </a:r>
          </a:p>
          <a:p>
            <a:pPr indent="360363"/>
            <a:r>
              <a:rPr lang="en-US" sz="2400" dirty="0">
                <a:solidFill>
                  <a:srgbClr val="00B0F0"/>
                </a:solidFill>
              </a:rPr>
              <a:t>Time Complexity = O(  ?   )</a:t>
            </a:r>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19</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TextBox 11"/>
          <p:cNvSpPr txBox="1"/>
          <p:nvPr/>
        </p:nvSpPr>
        <p:spPr>
          <a:xfrm>
            <a:off x="1786298" y="956040"/>
            <a:ext cx="777680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j&lt;=n; j=j+2)  		//</a:t>
            </a:r>
            <a:r>
              <a:rPr lang="en-US" sz="3600" b="1" dirty="0"/>
              <a:t> j=j+2	</a:t>
            </a:r>
          </a:p>
          <a:p>
            <a:pPr lvl="1" indent="360363"/>
            <a:r>
              <a:rPr lang="en-US" sz="2400" dirty="0"/>
              <a:t>print();			</a:t>
            </a:r>
          </a:p>
          <a:p>
            <a:pPr lvl="1"/>
            <a:r>
              <a:rPr lang="en-US" sz="2400" dirty="0"/>
              <a:t>		</a:t>
            </a:r>
          </a:p>
          <a:p>
            <a:pPr indent="360363"/>
            <a:r>
              <a:rPr lang="en-US" sz="2400" dirty="0">
                <a:solidFill>
                  <a:srgbClr val="00B0F0"/>
                </a:solidFill>
              </a:rPr>
              <a:t>Time Complexity = O(  ?   )</a:t>
            </a:r>
          </a:p>
        </p:txBody>
      </p:sp>
      <p:sp>
        <p:nvSpPr>
          <p:cNvPr id="13" name="TextBox 12"/>
          <p:cNvSpPr txBox="1"/>
          <p:nvPr/>
        </p:nvSpPr>
        <p:spPr>
          <a:xfrm>
            <a:off x="1786298" y="2859509"/>
            <a:ext cx="7776802"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 * j * j &lt;= n; j++)  	// </a:t>
            </a:r>
            <a:r>
              <a:rPr lang="en-US" sz="4000" b="1" dirty="0"/>
              <a:t>j * j * j &lt;=n</a:t>
            </a:r>
            <a:r>
              <a:rPr lang="en-US" sz="2400" dirty="0"/>
              <a:t>	</a:t>
            </a:r>
          </a:p>
          <a:p>
            <a:pPr lvl="1" indent="360363"/>
            <a:r>
              <a:rPr lang="en-US" sz="2400" dirty="0"/>
              <a:t>print();			</a:t>
            </a:r>
          </a:p>
          <a:p>
            <a:pPr lvl="1"/>
            <a:r>
              <a:rPr lang="en-US" sz="2400" dirty="0"/>
              <a:t>		</a:t>
            </a:r>
          </a:p>
          <a:p>
            <a:pPr indent="360363"/>
            <a:r>
              <a:rPr lang="en-US" sz="2400" dirty="0">
                <a:solidFill>
                  <a:srgbClr val="00B0F0"/>
                </a:solidFill>
              </a:rPr>
              <a:t>Time Complexity = O(  ?   )</a:t>
            </a:r>
          </a:p>
        </p:txBody>
      </p:sp>
      <p:sp>
        <p:nvSpPr>
          <p:cNvPr id="14" name="TextBox 13"/>
          <p:cNvSpPr txBox="1"/>
          <p:nvPr/>
        </p:nvSpPr>
        <p:spPr>
          <a:xfrm>
            <a:off x="1786298" y="4824748"/>
            <a:ext cx="7776802"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 &lt;= n; j=j * 3)  		// </a:t>
            </a:r>
            <a:r>
              <a:rPr lang="en-US" sz="4000" b="1" dirty="0"/>
              <a:t>j =j*3</a:t>
            </a:r>
            <a:r>
              <a:rPr lang="en-US" sz="2400" dirty="0"/>
              <a:t>	</a:t>
            </a:r>
          </a:p>
          <a:p>
            <a:pPr lvl="1" indent="360363"/>
            <a:r>
              <a:rPr lang="en-US" sz="2400" dirty="0"/>
              <a:t>print();			</a:t>
            </a:r>
          </a:p>
          <a:p>
            <a:pPr lvl="1"/>
            <a:r>
              <a:rPr lang="en-US" sz="2400" dirty="0"/>
              <a:t>		</a:t>
            </a:r>
          </a:p>
          <a:p>
            <a:pPr indent="360363"/>
            <a:r>
              <a:rPr lang="en-US" sz="2400" dirty="0">
                <a:solidFill>
                  <a:srgbClr val="00B0F0"/>
                </a:solidFill>
              </a:rPr>
              <a:t>Time Complexity = O(  ?   )</a:t>
            </a:r>
          </a:p>
        </p:txBody>
      </p:sp>
      <p:sp>
        <p:nvSpPr>
          <p:cNvPr id="15" name="Rectangle 14"/>
          <p:cNvSpPr/>
          <p:nvPr/>
        </p:nvSpPr>
        <p:spPr>
          <a:xfrm>
            <a:off x="4210050" y="256180"/>
            <a:ext cx="6294003" cy="523220"/>
          </a:xfrm>
          <a:prstGeom prst="rect">
            <a:avLst/>
          </a:prstGeom>
        </p:spPr>
        <p:txBody>
          <a:bodyPr wrap="square">
            <a:spAutoFit/>
          </a:bodyPr>
          <a:lstStyle/>
          <a:p>
            <a:pPr algn="ctr"/>
            <a:r>
              <a:rPr lang="en-US" sz="2800" dirty="0"/>
              <a:t>Set of problems</a:t>
            </a:r>
            <a:endParaRPr lang="en-IN" sz="2800" dirty="0"/>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783284"/>
            <a:ext cx="10810559" cy="1384995"/>
          </a:xfrm>
          <a:prstGeom prst="rect">
            <a:avLst/>
          </a:prstGeom>
          <a:noFill/>
        </p:spPr>
        <p:txBody>
          <a:bodyPr wrap="square">
            <a:spAutoFit/>
          </a:bodyPr>
          <a:lstStyle/>
          <a:p>
            <a:pPr algn="ctr"/>
            <a:r>
              <a:rPr lang="en-US" sz="2800" b="1" dirty="0"/>
              <a:t>Review</a:t>
            </a:r>
          </a:p>
          <a:p>
            <a:pPr algn="ctr"/>
            <a:endParaRPr lang="en-US" sz="2800" dirty="0"/>
          </a:p>
          <a:p>
            <a:endParaRPr lang="en-US" sz="2800" dirty="0"/>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261" t="29688" r="17981" b="21875"/>
          <a:stretch/>
        </p:blipFill>
        <p:spPr bwMode="auto">
          <a:xfrm>
            <a:off x="400051" y="1714500"/>
            <a:ext cx="5143500" cy="293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4554" t="30729" r="17981" b="22396"/>
          <a:stretch/>
        </p:blipFill>
        <p:spPr bwMode="auto">
          <a:xfrm>
            <a:off x="5904223" y="3180970"/>
            <a:ext cx="5729075" cy="318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21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20</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TextBox 11"/>
          <p:cNvSpPr txBox="1"/>
          <p:nvPr/>
        </p:nvSpPr>
        <p:spPr>
          <a:xfrm>
            <a:off x="1624628" y="1066476"/>
            <a:ext cx="777680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j=n; j&gt;=1; j=j/x)  	//</a:t>
            </a:r>
            <a:r>
              <a:rPr lang="en-US" sz="3600" b="1" dirty="0"/>
              <a:t> j=j/x	</a:t>
            </a:r>
          </a:p>
          <a:p>
            <a:pPr lvl="1" indent="360363"/>
            <a:r>
              <a:rPr lang="en-US" sz="2400" dirty="0"/>
              <a:t>print();			</a:t>
            </a:r>
          </a:p>
          <a:p>
            <a:pPr lvl="1"/>
            <a:r>
              <a:rPr lang="en-US" sz="2400" dirty="0"/>
              <a:t>		</a:t>
            </a:r>
          </a:p>
          <a:p>
            <a:pPr indent="360363"/>
            <a:r>
              <a:rPr lang="en-US" sz="2400" dirty="0">
                <a:solidFill>
                  <a:srgbClr val="00B0F0"/>
                </a:solidFill>
              </a:rPr>
              <a:t>Time Complexity = O(  ?   )</a:t>
            </a:r>
          </a:p>
        </p:txBody>
      </p:sp>
      <p:sp>
        <p:nvSpPr>
          <p:cNvPr id="13" name="TextBox 12"/>
          <p:cNvSpPr txBox="1"/>
          <p:nvPr/>
        </p:nvSpPr>
        <p:spPr>
          <a:xfrm>
            <a:off x="1624628" y="3002294"/>
            <a:ext cx="777680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 &lt;= n; j++)  			</a:t>
            </a:r>
          </a:p>
          <a:p>
            <a:pPr lvl="1" indent="360363"/>
            <a:r>
              <a:rPr lang="en-US" sz="2400" dirty="0"/>
              <a:t>for(i=1; i&lt;=j; i++)</a:t>
            </a:r>
          </a:p>
          <a:p>
            <a:pPr lvl="1" indent="360363"/>
            <a:r>
              <a:rPr lang="en-US" sz="2400" dirty="0"/>
              <a:t>	   print();			</a:t>
            </a:r>
          </a:p>
          <a:p>
            <a:pPr indent="360363"/>
            <a:r>
              <a:rPr lang="en-US" sz="2400" dirty="0">
                <a:solidFill>
                  <a:srgbClr val="00B0F0"/>
                </a:solidFill>
              </a:rPr>
              <a:t>Time Complexity = O(  ?   )</a:t>
            </a:r>
          </a:p>
        </p:txBody>
      </p:sp>
      <p:sp>
        <p:nvSpPr>
          <p:cNvPr id="14" name="TextBox 13"/>
          <p:cNvSpPr txBox="1"/>
          <p:nvPr/>
        </p:nvSpPr>
        <p:spPr>
          <a:xfrm>
            <a:off x="1624628" y="4829153"/>
            <a:ext cx="7776802"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lvl="1"/>
            <a:r>
              <a:rPr lang="en-US" sz="2400" dirty="0"/>
              <a:t>for( j=1; j &lt;= n; j++)  			</a:t>
            </a:r>
          </a:p>
          <a:p>
            <a:pPr lvl="1" indent="360363"/>
            <a:r>
              <a:rPr lang="en-US" sz="2400" dirty="0"/>
              <a:t>for(i=1; i&lt;=n; i++)</a:t>
            </a:r>
          </a:p>
          <a:p>
            <a:pPr lvl="1" indent="360363"/>
            <a:r>
              <a:rPr lang="en-US" sz="2400" dirty="0"/>
              <a:t>	 if (i%2==0)</a:t>
            </a:r>
          </a:p>
          <a:p>
            <a:pPr lvl="1" indent="360363"/>
            <a:r>
              <a:rPr lang="en-US" sz="2400" dirty="0"/>
              <a:t>		break;	</a:t>
            </a:r>
          </a:p>
          <a:p>
            <a:pPr indent="360363"/>
            <a:r>
              <a:rPr lang="en-US" sz="2400" dirty="0">
                <a:solidFill>
                  <a:srgbClr val="00B0F0"/>
                </a:solidFill>
              </a:rPr>
              <a:t>Time Complexity = O(  ?   )</a:t>
            </a:r>
          </a:p>
        </p:txBody>
      </p:sp>
      <p:sp>
        <p:nvSpPr>
          <p:cNvPr id="15" name="Rectangle 14"/>
          <p:cNvSpPr/>
          <p:nvPr/>
        </p:nvSpPr>
        <p:spPr>
          <a:xfrm>
            <a:off x="4210050" y="256180"/>
            <a:ext cx="6294003" cy="523220"/>
          </a:xfrm>
          <a:prstGeom prst="rect">
            <a:avLst/>
          </a:prstGeom>
        </p:spPr>
        <p:txBody>
          <a:bodyPr wrap="square">
            <a:spAutoFit/>
          </a:bodyPr>
          <a:lstStyle/>
          <a:p>
            <a:pPr algn="ctr"/>
            <a:r>
              <a:rPr lang="en-US" sz="2800" dirty="0"/>
              <a:t>Set of problems</a:t>
            </a:r>
            <a:endParaRPr lang="en-IN" sz="2800" dirty="0"/>
          </a:p>
        </p:txBody>
      </p:sp>
    </p:spTree>
    <p:extLst>
      <p:ext uri="{BB962C8B-B14F-4D97-AF65-F5344CB8AC3E}">
        <p14:creationId xmlns:p14="http://schemas.microsoft.com/office/powerpoint/2010/main" val="229058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8519F1-0B89-4EB4-3D62-C751E0DF0DAB}"/>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A771400C-45D1-B069-5B91-2105997511BD}"/>
              </a:ext>
            </a:extLst>
          </p:cNvPr>
          <p:cNvSpPr>
            <a:spLocks noGrp="1"/>
          </p:cNvSpPr>
          <p:nvPr>
            <p:ph type="sldNum" sz="quarter" idx="12"/>
          </p:nvPr>
        </p:nvSpPr>
        <p:spPr/>
        <p:txBody>
          <a:bodyPr/>
          <a:lstStyle/>
          <a:p>
            <a:fld id="{26510230-8DD5-4BA5-AB2D-CA30FC08F9D7}" type="slidenum">
              <a:rPr lang="en-IN" smtClean="0"/>
              <a:t>21</a:t>
            </a:fld>
            <a:endParaRPr lang="en-IN"/>
          </a:p>
        </p:txBody>
      </p:sp>
      <p:pic>
        <p:nvPicPr>
          <p:cNvPr id="5" name="Picture 4" descr="A blue circle with text and words&#10;&#10;Description automatically generated">
            <a:extLst>
              <a:ext uri="{FF2B5EF4-FFF2-40B4-BE49-F238E27FC236}">
                <a16:creationId xmlns:a16="http://schemas.microsoft.com/office/drawing/2014/main" id="{F48BF935-342D-FA5C-7B89-95045B1C25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0" name="TextBox 9">
            <a:extLst>
              <a:ext uri="{FF2B5EF4-FFF2-40B4-BE49-F238E27FC236}">
                <a16:creationId xmlns:a16="http://schemas.microsoft.com/office/drawing/2014/main" id="{F648FC53-1451-ED3C-9DED-9CEC86030A58}"/>
              </a:ext>
            </a:extLst>
          </p:cNvPr>
          <p:cNvSpPr txBox="1"/>
          <p:nvPr/>
        </p:nvSpPr>
        <p:spPr>
          <a:xfrm>
            <a:off x="3169170" y="899733"/>
            <a:ext cx="6093500" cy="646331"/>
          </a:xfrm>
          <a:prstGeom prst="rect">
            <a:avLst/>
          </a:prstGeom>
          <a:noFill/>
        </p:spPr>
        <p:txBody>
          <a:bodyPr wrap="square">
            <a:spAutoFit/>
          </a:bodyPr>
          <a:lstStyle/>
          <a:p>
            <a:pPr algn="ctr"/>
            <a:r>
              <a:rPr lang="en-IN" sz="3600" dirty="0">
                <a:latin typeface="Tahoma" panose="020B0604030504040204" pitchFamily="34" charset="0"/>
                <a:ea typeface="Tahoma" panose="020B0604030504040204" pitchFamily="34" charset="0"/>
                <a:cs typeface="Tahoma" panose="020B0604030504040204" pitchFamily="34" charset="0"/>
              </a:rPr>
              <a:t>Assessment: </a:t>
            </a:r>
            <a:r>
              <a:rPr lang="en-IN" sz="3600" dirty="0" err="1">
                <a:latin typeface="Tahoma" panose="020B0604030504040204" pitchFamily="34" charset="0"/>
                <a:ea typeface="Tahoma" panose="020B0604030504040204" pitchFamily="34" charset="0"/>
                <a:cs typeface="Tahoma" panose="020B0604030504040204" pitchFamily="34" charset="0"/>
              </a:rPr>
              <a:t>WooFlash</a:t>
            </a:r>
            <a:r>
              <a:rPr lang="en-IN" sz="3600" dirty="0">
                <a:latin typeface="Tahoma" panose="020B0604030504040204" pitchFamily="34" charset="0"/>
                <a:ea typeface="Tahoma" panose="020B0604030504040204" pitchFamily="34" charset="0"/>
                <a:cs typeface="Tahoma" panose="020B0604030504040204" pitchFamily="34" charset="0"/>
              </a:rPr>
              <a:t> Quiz</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8404" t="21135" r="30454" b="11719"/>
          <a:stretch/>
        </p:blipFill>
        <p:spPr bwMode="auto">
          <a:xfrm>
            <a:off x="3695700" y="1546064"/>
            <a:ext cx="5353050" cy="491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Summary</a:t>
            </a:r>
          </a:p>
        </p:txBody>
      </p:sp>
      <p:sp>
        <p:nvSpPr>
          <p:cNvPr id="2" name="Rectangle 1"/>
          <p:cNvSpPr/>
          <p:nvPr/>
        </p:nvSpPr>
        <p:spPr>
          <a:xfrm>
            <a:off x="10671589" y="1051486"/>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34847" t="30729" r="19180" b="22136"/>
          <a:stretch/>
        </p:blipFill>
        <p:spPr bwMode="auto">
          <a:xfrm>
            <a:off x="438150" y="1467715"/>
            <a:ext cx="598170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34701" t="30208" r="17980" b="22657"/>
          <a:stretch/>
        </p:blipFill>
        <p:spPr bwMode="auto">
          <a:xfrm>
            <a:off x="6330420" y="3191740"/>
            <a:ext cx="5389854" cy="301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99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Galgotias University</a:t>
            </a:r>
          </a:p>
        </p:txBody>
      </p:sp>
      <p:sp>
        <p:nvSpPr>
          <p:cNvPr id="4" name="Slide Number Placeholder 3">
            <a:extLst>
              <a:ext uri="{FF2B5EF4-FFF2-40B4-BE49-F238E27FC236}">
                <a16:creationId xmlns:a16="http://schemas.microsoft.com/office/drawing/2014/main" id="{381D5415-04E5-9984-5403-67A367538A42}"/>
              </a:ext>
            </a:extLst>
          </p:cNvPr>
          <p:cNvSpPr>
            <a:spLocks noGrp="1"/>
          </p:cNvSpPr>
          <p:nvPr>
            <p:ph type="sldNum" sz="quarter" idx="12"/>
          </p:nvPr>
        </p:nvSpPr>
        <p:spPr>
          <a:xfrm>
            <a:off x="8610600" y="6356350"/>
            <a:ext cx="2743200" cy="365125"/>
          </a:xfrm>
        </p:spPr>
        <p:txBody>
          <a:bodyPr/>
          <a:lstStyle/>
          <a:p>
            <a:fld id="{26510230-8DD5-4BA5-AB2D-CA30FC08F9D7}" type="slidenum">
              <a:rPr lang="en-IN" smtClean="0"/>
              <a:pPr/>
              <a:t>23</a:t>
            </a:fld>
            <a:endParaRPr lang="en-IN"/>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076886"/>
            <a:ext cx="10820400" cy="5323913"/>
          </a:xfrm>
        </p:spPr>
        <p:txBody>
          <a:bodyPr/>
          <a:lstStyle/>
          <a:p>
            <a:pPr marL="0" indent="0" algn="just">
              <a:buNone/>
            </a:pPr>
            <a:r>
              <a:rPr lang="en-US" sz="3200" b="1" dirty="0">
                <a:latin typeface="Tahoma" panose="020B0604030504040204" pitchFamily="34" charset="0"/>
                <a:ea typeface="Tahoma" panose="020B0604030504040204" pitchFamily="34" charset="0"/>
                <a:cs typeface="Tahoma" panose="020B0604030504040204" pitchFamily="34" charset="0"/>
              </a:rPr>
              <a:t>Ensure attainment of LO’s in alignment to the learning activities: </a:t>
            </a:r>
          </a:p>
          <a:p>
            <a:pPr marL="0" indent="0" algn="just">
              <a:buNone/>
            </a:pP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3776059735"/>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979080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24</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4" name="Rectangle 3"/>
          <p:cNvSpPr/>
          <p:nvPr/>
        </p:nvSpPr>
        <p:spPr>
          <a:xfrm>
            <a:off x="10722885" y="1022415"/>
            <a:ext cx="946092"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8" name="Rectangle 7"/>
          <p:cNvSpPr/>
          <p:nvPr/>
        </p:nvSpPr>
        <p:spPr>
          <a:xfrm>
            <a:off x="852566" y="1697335"/>
            <a:ext cx="9906000" cy="1077218"/>
          </a:xfrm>
          <a:prstGeom prst="rect">
            <a:avLst/>
          </a:prstGeom>
        </p:spPr>
        <p:txBody>
          <a:bodyPr wrap="square">
            <a:spAutoFit/>
          </a:bodyPr>
          <a:lstStyle/>
          <a:p>
            <a:r>
              <a:rPr lang="en-US" sz="3200" b="1" dirty="0"/>
              <a:t>Next Session:</a:t>
            </a:r>
            <a:r>
              <a:rPr lang="en-US" sz="3200" dirty="0"/>
              <a:t> </a:t>
            </a:r>
          </a:p>
          <a:p>
            <a:r>
              <a:rPr lang="en-US" sz="3200" dirty="0"/>
              <a:t>Introduction of an Arrays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80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25</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10" name="Title 1">
            <a:extLst>
              <a:ext uri="{FF2B5EF4-FFF2-40B4-BE49-F238E27FC236}">
                <a16:creationId xmlns:a16="http://schemas.microsoft.com/office/drawing/2014/main" id="{E4F6F593-41A2-5797-581D-24AD95F1C7D0}"/>
              </a:ext>
            </a:extLst>
          </p:cNvPr>
          <p:cNvSpPr txBox="1">
            <a:spLocks/>
          </p:cNvSpPr>
          <p:nvPr/>
        </p:nvSpPr>
        <p:spPr>
          <a:xfrm>
            <a:off x="674913" y="1071593"/>
            <a:ext cx="4805996" cy="1297115"/>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Review and Reflection from students</a:t>
            </a: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837" t="19531" r="17313" b="9114"/>
          <a:stretch/>
        </p:blipFill>
        <p:spPr bwMode="auto">
          <a:xfrm>
            <a:off x="3881516" y="2222756"/>
            <a:ext cx="6858000" cy="417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4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Pre-Class Assessment</a:t>
            </a:r>
          </a:p>
        </p:txBody>
      </p:sp>
      <p:sp>
        <p:nvSpPr>
          <p:cNvPr id="2" name="Rectangle 1"/>
          <p:cNvSpPr/>
          <p:nvPr/>
        </p:nvSpPr>
        <p:spPr>
          <a:xfrm>
            <a:off x="10648330" y="1095420"/>
            <a:ext cx="1176692" cy="369332"/>
          </a:xfrm>
          <a:prstGeom prst="rect">
            <a:avLst/>
          </a:prstGeom>
        </p:spPr>
        <p:txBody>
          <a:bodyPr wrap="square">
            <a:spAutoFit/>
          </a:bodyPr>
          <a:lstStyle/>
          <a:p>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endParaRPr lang="en-US" dirty="0"/>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90402"/>
            <a:ext cx="3795634" cy="740238"/>
          </a:xfrm>
          <a:prstGeom prst="rect">
            <a:avLst/>
          </a:prstGeom>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289" t="32463" r="10483" b="15466"/>
          <a:stretch/>
        </p:blipFill>
        <p:spPr bwMode="auto">
          <a:xfrm>
            <a:off x="1219200" y="2324100"/>
            <a:ext cx="10414098"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38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4</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4762213" y="10514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638332" y="3566830"/>
            <a:ext cx="10994966" cy="2246314"/>
            <a:chOff x="0" y="1991651"/>
            <a:chExt cx="5239339" cy="224631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sp>
        <p:sp>
          <p:nvSpPr>
            <p:cNvPr id="16" name="Rectangle 15"/>
            <p:cNvSpPr/>
            <p:nvPr/>
          </p:nvSpPr>
          <p:spPr>
            <a:xfrm>
              <a:off x="0" y="200639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pPr algn="ctr"/>
              <a:endParaRPr lang="en-US" sz="3600" dirty="0"/>
            </a:p>
            <a:p>
              <a:pPr algn="ctr"/>
              <a:r>
                <a:rPr lang="en-US" sz="3600" dirty="0"/>
                <a:t>How to evaluate time and space complexity of an algorithm?</a:t>
              </a:r>
            </a:p>
          </p:txBody>
        </p:sp>
      </p:grpSp>
    </p:spTree>
    <p:extLst>
      <p:ext uri="{BB962C8B-B14F-4D97-AF65-F5344CB8AC3E}">
        <p14:creationId xmlns:p14="http://schemas.microsoft.com/office/powerpoint/2010/main" val="278236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590906B-7B28-4168-875C-2821760FE6B8}"/>
              </a:ext>
            </a:extLst>
          </p:cNvPr>
          <p:cNvSpPr>
            <a:spLocks noGrp="1"/>
          </p:cNvSpPr>
          <p:nvPr>
            <p:ph type="title"/>
          </p:nvPr>
        </p:nvSpPr>
        <p:spPr>
          <a:xfrm>
            <a:off x="3890330" y="483460"/>
            <a:ext cx="5017695" cy="1136052"/>
          </a:xfrm>
        </p:spPr>
        <p:txBody>
          <a:bodyPr>
            <a:normAutofit/>
          </a:bodyPr>
          <a:lstStyle/>
          <a:p>
            <a:r>
              <a:rPr lang="en-IN" sz="3600"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Galgotias University</a:t>
            </a:r>
          </a:p>
        </p:txBody>
      </p:sp>
      <p:sp>
        <p:nvSpPr>
          <p:cNvPr id="4" name="Slide Number Placeholder 3">
            <a:extLst>
              <a:ext uri="{FF2B5EF4-FFF2-40B4-BE49-F238E27FC236}">
                <a16:creationId xmlns:a16="http://schemas.microsoft.com/office/drawing/2014/main" id="{381D5415-04E5-9984-5403-67A367538A42}"/>
              </a:ext>
            </a:extLst>
          </p:cNvPr>
          <p:cNvSpPr>
            <a:spLocks noGrp="1"/>
          </p:cNvSpPr>
          <p:nvPr>
            <p:ph type="sldNum" sz="quarter" idx="12"/>
          </p:nvPr>
        </p:nvSpPr>
        <p:spPr>
          <a:xfrm>
            <a:off x="8610600" y="6356350"/>
            <a:ext cx="2743200" cy="365125"/>
          </a:xfrm>
        </p:spPr>
        <p:txBody>
          <a:bodyPr/>
          <a:lstStyle/>
          <a:p>
            <a:fld id="{26510230-8DD5-4BA5-AB2D-CA30FC08F9D7}" type="slidenum">
              <a:rPr lang="en-IN" smtClean="0"/>
              <a:pPr/>
              <a:t>5</a:t>
            </a:fld>
            <a:endParaRPr lang="en-IN"/>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435255"/>
            <a:ext cx="10820400" cy="4351338"/>
          </a:xfrm>
        </p:spPr>
        <p:txBody>
          <a:bodyPr/>
          <a:lstStyle/>
          <a:p>
            <a:pPr marL="0" indent="0" algn="just">
              <a:buNone/>
            </a:pPr>
            <a:r>
              <a:rPr lang="en-US" sz="3200" b="1" u="sng" dirty="0">
                <a:latin typeface="Tahoma" panose="020B0604030504040204" pitchFamily="34" charset="0"/>
                <a:ea typeface="Tahoma" panose="020B0604030504040204" pitchFamily="34" charset="0"/>
                <a:cs typeface="Tahoma" panose="020B0604030504040204" pitchFamily="34" charset="0"/>
              </a:rPr>
              <a:t>By the end of this session, You will be able to:</a:t>
            </a: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3848302472"/>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14380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6</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727756" y="1219889"/>
            <a:ext cx="10468176" cy="2800767"/>
          </a:xfrm>
          <a:prstGeom prst="rect">
            <a:avLst/>
          </a:prstGeom>
          <a:noFill/>
        </p:spPr>
        <p:txBody>
          <a:bodyPr wrap="square">
            <a:spAutoFit/>
          </a:bodyPr>
          <a:lstStyle/>
          <a:p>
            <a:pPr algn="ctr"/>
            <a:r>
              <a:rPr lang="en-US" sz="3200" b="1" dirty="0"/>
              <a:t>Session Outline</a:t>
            </a:r>
          </a:p>
          <a:p>
            <a:pPr algn="ctr"/>
            <a:endParaRPr lang="en-US" sz="3200" dirty="0"/>
          </a:p>
          <a:p>
            <a:pPr marL="342900" indent="-342900">
              <a:buFont typeface="Arial" pitchFamily="34" charset="0"/>
              <a:buChar char="•"/>
            </a:pPr>
            <a:r>
              <a:rPr lang="en-US" sz="2800" dirty="0"/>
              <a:t>Time and space complexity</a:t>
            </a:r>
          </a:p>
          <a:p>
            <a:pPr marL="342900" indent="-342900">
              <a:buFont typeface="Arial" pitchFamily="34" charset="0"/>
              <a:buChar char="•"/>
            </a:pPr>
            <a:r>
              <a:rPr lang="en-US" sz="2800" dirty="0"/>
              <a:t>Evaluate Time &amp; Space complexity</a:t>
            </a:r>
          </a:p>
          <a:p>
            <a:pPr marL="342900" lvl="0" indent="-342900">
              <a:buFont typeface="Arial" pitchFamily="34" charset="0"/>
              <a:buChar char="•"/>
            </a:pPr>
            <a:r>
              <a:rPr lang="en-US" sz="2800" dirty="0"/>
              <a:t>Provide hands-on activities and reinforce learning through an interactive </a:t>
            </a:r>
            <a:r>
              <a:rPr lang="en-US" sz="2800" dirty="0" err="1"/>
              <a:t>WooClap</a:t>
            </a:r>
            <a:r>
              <a:rPr lang="en-US" sz="2800" dirty="0"/>
              <a:t> and </a:t>
            </a:r>
            <a:r>
              <a:rPr lang="en-US" sz="2800" dirty="0" err="1"/>
              <a:t>WooFlash</a:t>
            </a:r>
            <a:r>
              <a:rPr lang="en-US" sz="2800" dirty="0"/>
              <a:t> tools.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spTree>
    <p:extLst>
      <p:ext uri="{BB962C8B-B14F-4D97-AF65-F5344CB8AC3E}">
        <p14:creationId xmlns:p14="http://schemas.microsoft.com/office/powerpoint/2010/main" val="356061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7</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838200" y="1043574"/>
            <a:ext cx="10610850" cy="3662541"/>
          </a:xfrm>
          <a:prstGeom prst="rect">
            <a:avLst/>
          </a:prstGeom>
          <a:noFill/>
        </p:spPr>
        <p:txBody>
          <a:bodyPr wrap="square">
            <a:spAutoFit/>
          </a:bodyPr>
          <a:lstStyle/>
          <a:p>
            <a:r>
              <a:rPr lang="en-US" sz="3200" b="1" dirty="0"/>
              <a:t>Common Time Complexities</a:t>
            </a:r>
          </a:p>
          <a:p>
            <a:endParaRPr lang="en-US" sz="3200" b="1" dirty="0"/>
          </a:p>
          <a:p>
            <a:r>
              <a:rPr lang="en-US" sz="2800" b="1" dirty="0"/>
              <a:t>O(1)		:</a:t>
            </a:r>
            <a:r>
              <a:rPr lang="en-US" sz="2800" dirty="0"/>
              <a:t> Constant time (e.g., accessing an array element).</a:t>
            </a:r>
          </a:p>
          <a:p>
            <a:r>
              <a:rPr lang="en-US" sz="2800" b="1" dirty="0"/>
              <a:t>O(log n)	:</a:t>
            </a:r>
            <a:r>
              <a:rPr lang="en-US" sz="2800" dirty="0"/>
              <a:t> Logarithmic time (e.g., Binary Search).</a:t>
            </a:r>
          </a:p>
          <a:p>
            <a:r>
              <a:rPr lang="en-US" sz="2800" b="1" dirty="0"/>
              <a:t>O(n)		:</a:t>
            </a:r>
            <a:r>
              <a:rPr lang="en-US" sz="2800" dirty="0"/>
              <a:t> Linear time (e.g., Linear Search).</a:t>
            </a:r>
          </a:p>
          <a:p>
            <a:r>
              <a:rPr lang="en-US" sz="2800" b="1" dirty="0"/>
              <a:t>O(n log n)	:</a:t>
            </a:r>
            <a:r>
              <a:rPr lang="en-US" sz="2800" dirty="0"/>
              <a:t> Efficient sorting (e.g., Merge Sort, Quick Sort ).</a:t>
            </a:r>
          </a:p>
          <a:p>
            <a:r>
              <a:rPr lang="en-US" sz="2800" b="1" dirty="0"/>
              <a:t>O(n²)		:</a:t>
            </a:r>
            <a:r>
              <a:rPr lang="en-US" sz="2800" dirty="0"/>
              <a:t> Quadratic time (e.g., Bubble Sort, Selection Sort).</a:t>
            </a:r>
          </a:p>
          <a:p>
            <a:r>
              <a:rPr lang="en-US" sz="2800" b="1" dirty="0"/>
              <a:t>O(2ⁿ)		:</a:t>
            </a:r>
            <a:r>
              <a:rPr lang="en-US" sz="2800" dirty="0"/>
              <a:t> Exponential time (e.g., recursive Fibonacci).</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cxnSp>
        <p:nvCxnSpPr>
          <p:cNvPr id="3" name="Straight Arrow Connector 2"/>
          <p:cNvCxnSpPr/>
          <p:nvPr/>
        </p:nvCxnSpPr>
        <p:spPr>
          <a:xfrm>
            <a:off x="342900" y="2095500"/>
            <a:ext cx="0" cy="2400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284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8</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TextBox 9"/>
          <p:cNvSpPr txBox="1"/>
          <p:nvPr/>
        </p:nvSpPr>
        <p:spPr>
          <a:xfrm>
            <a:off x="1243829" y="1004923"/>
            <a:ext cx="7309289" cy="2677656"/>
          </a:xfrm>
          <a:prstGeom prst="rect">
            <a:avLst/>
          </a:prstGeom>
          <a:noFill/>
        </p:spPr>
        <p:txBody>
          <a:bodyPr wrap="square" rtlCol="0">
            <a:spAutoFit/>
          </a:bodyPr>
          <a:lstStyle/>
          <a:p>
            <a:r>
              <a:rPr lang="en-US" sz="2800" b="1" dirty="0"/>
              <a:t>Loops:</a:t>
            </a:r>
          </a:p>
          <a:p>
            <a:endParaRPr lang="en-US" sz="2800" dirty="0"/>
          </a:p>
          <a:p>
            <a:r>
              <a:rPr lang="en-US" sz="2800" dirty="0"/>
              <a:t>for( i=1; i&lt;=n; i++)  	</a:t>
            </a:r>
          </a:p>
          <a:p>
            <a:pPr indent="360363"/>
            <a:r>
              <a:rPr lang="en-US" sz="2800" dirty="0"/>
              <a:t>break;			//constant time</a:t>
            </a:r>
          </a:p>
          <a:p>
            <a:pPr indent="360363"/>
            <a:endParaRPr lang="en-US" sz="2800" dirty="0"/>
          </a:p>
          <a:p>
            <a:pPr indent="360363"/>
            <a:r>
              <a:rPr lang="en-US" sz="2800" dirty="0">
                <a:solidFill>
                  <a:srgbClr val="00B0F0"/>
                </a:solidFill>
              </a:rPr>
              <a:t>Total Time = c 1  </a:t>
            </a:r>
            <a:r>
              <a:rPr lang="en-US" sz="2800" dirty="0">
                <a:solidFill>
                  <a:srgbClr val="00B0F0"/>
                </a:solidFill>
                <a:sym typeface="Wingdings" panose="05000000000000000000" pitchFamily="2" charset="2"/>
              </a:rPr>
              <a:t> O(1)</a:t>
            </a:r>
            <a:r>
              <a:rPr lang="en-US" sz="2800" dirty="0">
                <a:solidFill>
                  <a:srgbClr val="00B0F0"/>
                </a:solidFill>
              </a:rPr>
              <a:t>  </a:t>
            </a:r>
            <a:endParaRPr lang="en-IN" sz="2800" dirty="0">
              <a:solidFill>
                <a:srgbClr val="00B0F0"/>
              </a:solidFill>
            </a:endParaRPr>
          </a:p>
        </p:txBody>
      </p:sp>
      <p:sp>
        <p:nvSpPr>
          <p:cNvPr id="11" name="TextBox 10"/>
          <p:cNvSpPr txBox="1"/>
          <p:nvPr/>
        </p:nvSpPr>
        <p:spPr>
          <a:xfrm>
            <a:off x="1243829" y="4035765"/>
            <a:ext cx="7309289" cy="2677656"/>
          </a:xfrm>
          <a:prstGeom prst="rect">
            <a:avLst/>
          </a:prstGeom>
          <a:noFill/>
        </p:spPr>
        <p:txBody>
          <a:bodyPr wrap="square" rtlCol="0">
            <a:spAutoFit/>
          </a:bodyPr>
          <a:lstStyle/>
          <a:p>
            <a:r>
              <a:rPr lang="en-US" sz="2800" b="1" dirty="0"/>
              <a:t>Loops:</a:t>
            </a:r>
          </a:p>
          <a:p>
            <a:endParaRPr lang="en-US" sz="2800" dirty="0"/>
          </a:p>
          <a:p>
            <a:r>
              <a:rPr lang="en-US" sz="2800" dirty="0"/>
              <a:t>for( </a:t>
            </a:r>
            <a:r>
              <a:rPr lang="en-US" sz="2800" dirty="0" err="1"/>
              <a:t>i</a:t>
            </a:r>
            <a:r>
              <a:rPr lang="en-US" sz="2800" dirty="0"/>
              <a:t>=1; </a:t>
            </a:r>
            <a:r>
              <a:rPr lang="en-US" sz="2800" dirty="0" err="1"/>
              <a:t>i</a:t>
            </a:r>
            <a:r>
              <a:rPr lang="en-US" sz="2800" dirty="0"/>
              <a:t>&lt;=n; </a:t>
            </a:r>
            <a:r>
              <a:rPr lang="en-US" sz="2800" dirty="0" err="1"/>
              <a:t>i</a:t>
            </a:r>
            <a:r>
              <a:rPr lang="en-US" sz="2800" dirty="0"/>
              <a:t>++)  	//Executes n times</a:t>
            </a:r>
          </a:p>
          <a:p>
            <a:pPr indent="360363"/>
            <a:r>
              <a:rPr lang="en-US" sz="2800" dirty="0"/>
              <a:t>sum=sum+2;		//constant time</a:t>
            </a:r>
          </a:p>
          <a:p>
            <a:pPr indent="360363"/>
            <a:endParaRPr lang="en-US" sz="2800" dirty="0"/>
          </a:p>
          <a:p>
            <a:pPr indent="360363"/>
            <a:r>
              <a:rPr lang="en-US" sz="2800" dirty="0">
                <a:solidFill>
                  <a:srgbClr val="00B0F0"/>
                </a:solidFill>
              </a:rPr>
              <a:t>Total Time = c x n   </a:t>
            </a:r>
            <a:r>
              <a:rPr lang="en-US" sz="2800" dirty="0">
                <a:solidFill>
                  <a:srgbClr val="00B0F0"/>
                </a:solidFill>
                <a:sym typeface="Wingdings" panose="05000000000000000000" pitchFamily="2" charset="2"/>
              </a:rPr>
              <a:t> O(n)</a:t>
            </a:r>
            <a:r>
              <a:rPr lang="en-US" sz="2800" dirty="0">
                <a:solidFill>
                  <a:srgbClr val="00B0F0"/>
                </a:solidFill>
              </a:rPr>
              <a:t>  </a:t>
            </a:r>
            <a:endParaRPr lang="en-IN" sz="2800" dirty="0">
              <a:solidFill>
                <a:srgbClr val="00B0F0"/>
              </a:solidFill>
            </a:endParaRPr>
          </a:p>
        </p:txBody>
      </p:sp>
      <p:sp>
        <p:nvSpPr>
          <p:cNvPr id="12" name="Rectangle 11"/>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Tree>
    <p:extLst>
      <p:ext uri="{BB962C8B-B14F-4D97-AF65-F5344CB8AC3E}">
        <p14:creationId xmlns:p14="http://schemas.microsoft.com/office/powerpoint/2010/main" val="307777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9</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0" name="Rectangle 9"/>
          <p:cNvSpPr/>
          <p:nvPr/>
        </p:nvSpPr>
        <p:spPr>
          <a:xfrm>
            <a:off x="4210050" y="256180"/>
            <a:ext cx="6294003" cy="830997"/>
          </a:xfrm>
          <a:prstGeom prst="rect">
            <a:avLst/>
          </a:prstGeom>
        </p:spPr>
        <p:txBody>
          <a:bodyPr wrap="square">
            <a:spAutoFit/>
          </a:bodyPr>
          <a:lstStyle/>
          <a:p>
            <a:pPr algn="ctr"/>
            <a:r>
              <a:rPr lang="en-US" sz="2400" dirty="0"/>
              <a:t>General rules to help us </a:t>
            </a:r>
            <a:r>
              <a:rPr lang="en-US" sz="2400" b="1" dirty="0"/>
              <a:t>determine the running time </a:t>
            </a:r>
            <a:r>
              <a:rPr lang="en-US" sz="2400" dirty="0"/>
              <a:t>of an algorithm. </a:t>
            </a:r>
            <a:endParaRPr lang="en-IN" sz="2400" dirty="0"/>
          </a:p>
        </p:txBody>
      </p:sp>
      <p:sp>
        <p:nvSpPr>
          <p:cNvPr id="11" name="TextBox 10"/>
          <p:cNvSpPr txBox="1"/>
          <p:nvPr/>
        </p:nvSpPr>
        <p:spPr>
          <a:xfrm>
            <a:off x="827782" y="1347824"/>
            <a:ext cx="10145017" cy="3539430"/>
          </a:xfrm>
          <a:prstGeom prst="rect">
            <a:avLst/>
          </a:prstGeom>
          <a:noFill/>
        </p:spPr>
        <p:txBody>
          <a:bodyPr wrap="square" rtlCol="0">
            <a:spAutoFit/>
          </a:bodyPr>
          <a:lstStyle/>
          <a:p>
            <a:r>
              <a:rPr lang="en-US" sz="3200" b="1" dirty="0"/>
              <a:t>Nested Loops:</a:t>
            </a:r>
          </a:p>
          <a:p>
            <a:endParaRPr lang="en-US" sz="3200" b="1" dirty="0"/>
          </a:p>
          <a:p>
            <a:r>
              <a:rPr lang="en-US" sz="3200" dirty="0"/>
              <a:t>for( i=1; i&lt;=n; i++)  		//Outer loop Executes n times</a:t>
            </a:r>
          </a:p>
          <a:p>
            <a:pPr lvl="1"/>
            <a:r>
              <a:rPr lang="en-US" sz="3200" dirty="0"/>
              <a:t>for( j=1; j&lt;=n; j++)  		//Executes n times</a:t>
            </a:r>
          </a:p>
          <a:p>
            <a:pPr lvl="1" indent="360363"/>
            <a:r>
              <a:rPr lang="en-US" sz="3200" dirty="0"/>
              <a:t>sum=sum+2;		//</a:t>
            </a:r>
            <a:r>
              <a:rPr lang="en-US" sz="3200" dirty="0" err="1"/>
              <a:t>const</a:t>
            </a:r>
            <a:r>
              <a:rPr lang="en-US" sz="3200" dirty="0"/>
              <a:t> time</a:t>
            </a:r>
          </a:p>
          <a:p>
            <a:pPr lvl="1" indent="360363"/>
            <a:endParaRPr lang="en-US" sz="3200" dirty="0"/>
          </a:p>
          <a:p>
            <a:pPr indent="360363"/>
            <a:r>
              <a:rPr lang="en-US" sz="3200" dirty="0">
                <a:solidFill>
                  <a:srgbClr val="00B0F0"/>
                </a:solidFill>
              </a:rPr>
              <a:t>Total Time = c x n x n   </a:t>
            </a:r>
            <a:r>
              <a:rPr lang="en-US" sz="3200" dirty="0">
                <a:solidFill>
                  <a:srgbClr val="00B0F0"/>
                </a:solidFill>
                <a:sym typeface="Wingdings" panose="05000000000000000000" pitchFamily="2" charset="2"/>
              </a:rPr>
              <a:t> O(n</a:t>
            </a:r>
            <a:r>
              <a:rPr lang="en-US" sz="3200" baseline="30000" dirty="0">
                <a:solidFill>
                  <a:srgbClr val="00B0F0"/>
                </a:solidFill>
                <a:sym typeface="Wingdings" panose="05000000000000000000" pitchFamily="2" charset="2"/>
              </a:rPr>
              <a:t>2</a:t>
            </a:r>
            <a:r>
              <a:rPr lang="en-US" sz="3200" dirty="0">
                <a:solidFill>
                  <a:srgbClr val="00B0F0"/>
                </a:solidFill>
                <a:sym typeface="Wingdings" panose="05000000000000000000" pitchFamily="2" charset="2"/>
              </a:rPr>
              <a:t>)</a:t>
            </a:r>
            <a:r>
              <a:rPr lang="en-US" sz="3200" dirty="0">
                <a:solidFill>
                  <a:srgbClr val="00B0F0"/>
                </a:solidFill>
              </a:rPr>
              <a:t>  </a:t>
            </a:r>
            <a:endParaRPr lang="en-IN" sz="3200" dirty="0">
              <a:solidFill>
                <a:srgbClr val="00B0F0"/>
              </a:solidFill>
            </a:endParaRPr>
          </a:p>
        </p:txBody>
      </p:sp>
    </p:spTree>
    <p:extLst>
      <p:ext uri="{BB962C8B-B14F-4D97-AF65-F5344CB8AC3E}">
        <p14:creationId xmlns:p14="http://schemas.microsoft.com/office/powerpoint/2010/main" val="273364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2724</TotalTime>
  <Words>1833</Words>
  <Application>Microsoft Office PowerPoint</Application>
  <PresentationFormat>Widescreen</PresentationFormat>
  <Paragraphs>248</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Aptos Display</vt:lpstr>
      <vt:lpstr>Arial</vt:lpstr>
      <vt:lpstr>Calibri</vt:lpstr>
      <vt:lpstr>Georgia</vt:lpstr>
      <vt:lpstr>Tahoma</vt:lpstr>
      <vt:lpstr>Times New Roman</vt:lpstr>
      <vt:lpstr>Wingdings</vt:lpstr>
      <vt:lpstr>Office Theme</vt:lpstr>
      <vt:lpstr> Evaluate Time &amp; Space Complexity    Session No.: 3 Course Name: Data Strucutres Course Code: R1UC308B   Instructor Name: Dr. Gaurav Agarwal Duration: 50 mins Date of Conduction of Class: 22 Aug 2025</vt:lpstr>
      <vt:lpstr>PowerPoint Presentation</vt:lpstr>
      <vt:lpstr>PowerPoint Presentation</vt:lpstr>
      <vt:lpstr>PowerPoint Presentation</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 Index    Session No.: 2 Course Name: Advanced Algorithmic Problem Solving Course Code: R1UC601B   Instructor Name: Dr. Subhash chandra Gupta</dc:title>
  <dc:creator>Deepak Gupta</dc:creator>
  <cp:lastModifiedBy>Gaurav Agarwal</cp:lastModifiedBy>
  <cp:revision>106</cp:revision>
  <dcterms:created xsi:type="dcterms:W3CDTF">2024-08-22T06:33:55Z</dcterms:created>
  <dcterms:modified xsi:type="dcterms:W3CDTF">2025-08-19T14:17:09Z</dcterms:modified>
</cp:coreProperties>
</file>