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306" r:id="rId4"/>
    <p:sldId id="293" r:id="rId5"/>
    <p:sldId id="290" r:id="rId6"/>
    <p:sldId id="292" r:id="rId7"/>
    <p:sldId id="260" r:id="rId8"/>
    <p:sldId id="303" r:id="rId9"/>
    <p:sldId id="296" r:id="rId10"/>
    <p:sldId id="262" r:id="rId11"/>
    <p:sldId id="305" r:id="rId12"/>
    <p:sldId id="288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9" autoAdjust="0"/>
    <p:restoredTop sz="94679"/>
  </p:normalViewPr>
  <p:slideViewPr>
    <p:cSldViewPr snapToGrid="0">
      <p:cViewPr varScale="1">
        <p:scale>
          <a:sx n="64" d="100"/>
          <a:sy n="64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B4F848-7886-4B10-8E34-39E0B844A474}">
      <dgm:prSet custT="1"/>
      <dgm:spPr/>
      <dgm:t>
        <a:bodyPr/>
        <a:lstStyle/>
        <a:p>
          <a:pPr>
            <a:tabLst>
              <a:tab pos="5994400" algn="l"/>
            </a:tabLst>
          </a:pPr>
          <a:r>
            <a:rPr lang="en-IN" sz="3600" b="0" i="0" u="none" dirty="0"/>
            <a:t>Properties of matrix addition, subtraction, scalar multiplication, and matrix multiplication.</a:t>
          </a:r>
          <a:endParaRPr lang="en-US" sz="3600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68E1EFE5-1079-8B4B-8496-F4946461460E}">
      <dgm:prSet/>
      <dgm:spPr/>
      <dgm:t>
        <a:bodyPr/>
        <a:lstStyle/>
        <a:p>
          <a:pPr>
            <a:buNone/>
          </a:pPr>
          <a:r>
            <a:rPr lang="en-IN" b="1" i="0" u="none" dirty="0"/>
            <a:t>Apply</a:t>
          </a:r>
          <a:r>
            <a:rPr lang="en-IN" b="0" i="0" u="none" dirty="0"/>
            <a:t> matrix operations to solve mathematical and computational problems.</a:t>
          </a:r>
          <a:endParaRPr lang="en-IN" dirty="0"/>
        </a:p>
      </dgm:t>
    </dgm:pt>
    <dgm:pt modelId="{46528ADA-AED6-F64C-B938-1814900D5582}" type="parTrans" cxnId="{28BB2E7C-8545-7B4E-9B21-8B8A1A0E229D}">
      <dgm:prSet/>
      <dgm:spPr/>
      <dgm:t>
        <a:bodyPr/>
        <a:lstStyle/>
        <a:p>
          <a:endParaRPr lang="en-GB"/>
        </a:p>
      </dgm:t>
    </dgm:pt>
    <dgm:pt modelId="{F0D7B266-A7F3-374B-9BF7-B573FB37E442}" type="sibTrans" cxnId="{28BB2E7C-8545-7B4E-9B21-8B8A1A0E229D}">
      <dgm:prSet/>
      <dgm:spPr/>
      <dgm:t>
        <a:bodyPr/>
        <a:lstStyle/>
        <a:p>
          <a:endParaRPr lang="en-GB"/>
        </a:p>
      </dgm:t>
    </dgm:pt>
    <dgm:pt modelId="{BCA40D55-9F97-4CA4-8859-68C842EAE88F}" type="pres">
      <dgm:prSet presAssocID="{B7ED251F-A7A3-4D25-B004-4241BE03EDC3}" presName="Name0" presStyleCnt="0">
        <dgm:presLayoutVars>
          <dgm:dir/>
          <dgm:animLvl val="lvl"/>
          <dgm:resizeHandles val="exact"/>
        </dgm:presLayoutVars>
      </dgm:prSet>
      <dgm:spPr/>
    </dgm:pt>
    <dgm:pt modelId="{1B3D666B-9C45-9141-8628-77F4E76AE269}" type="pres">
      <dgm:prSet presAssocID="{68E1EFE5-1079-8B4B-8496-F4946461460E}" presName="boxAndChildren" presStyleCnt="0"/>
      <dgm:spPr/>
    </dgm:pt>
    <dgm:pt modelId="{6E72F771-E7FC-F74D-843A-5CEE959F2C24}" type="pres">
      <dgm:prSet presAssocID="{68E1EFE5-1079-8B4B-8496-F4946461460E}" presName="parentTextBox" presStyleLbl="node1" presStyleIdx="0" presStyleCnt="2"/>
      <dgm:spPr/>
    </dgm:pt>
    <dgm:pt modelId="{0EB31FF5-E2DD-CD4B-A528-B1DF03DF590C}" type="pres">
      <dgm:prSet presAssocID="{3DE2F17F-758E-4FA7-AB6B-444F38F1FFC4}" presName="sp" presStyleCnt="0"/>
      <dgm:spPr/>
    </dgm:pt>
    <dgm:pt modelId="{2F589DE6-75C1-864C-B789-F5EFAF366B96}" type="pres">
      <dgm:prSet presAssocID="{A3B4F848-7886-4B10-8E34-39E0B844A474}" presName="arrowAndChildren" presStyleCnt="0"/>
      <dgm:spPr/>
    </dgm:pt>
    <dgm:pt modelId="{025405CB-726A-4D49-8588-D216BCD70880}" type="pres">
      <dgm:prSet presAssocID="{A3B4F848-7886-4B10-8E34-39E0B844A474}" presName="parentTextArrow" presStyleLbl="node1" presStyleIdx="1" presStyleCnt="2"/>
      <dgm:spPr/>
    </dgm:pt>
  </dgm:ptLst>
  <dgm:cxnLst>
    <dgm:cxn modelId="{D9AF687B-2824-F643-8625-C1AE8238B484}" type="presOf" srcId="{68E1EFE5-1079-8B4B-8496-F4946461460E}" destId="{6E72F771-E7FC-F74D-843A-5CEE959F2C24}" srcOrd="0" destOrd="0" presId="urn:microsoft.com/office/officeart/2005/8/layout/process4"/>
    <dgm:cxn modelId="{28BB2E7C-8545-7B4E-9B21-8B8A1A0E229D}" srcId="{B7ED251F-A7A3-4D25-B004-4241BE03EDC3}" destId="{68E1EFE5-1079-8B4B-8496-F4946461460E}" srcOrd="1" destOrd="0" parTransId="{46528ADA-AED6-F64C-B938-1814900D5582}" sibTransId="{F0D7B266-A7F3-374B-9BF7-B573FB37E442}"/>
    <dgm:cxn modelId="{602ADD9D-D77C-4864-85DE-6F786E0BA06C}" type="presOf" srcId="{B7ED251F-A7A3-4D25-B004-4241BE03EDC3}" destId="{BCA40D55-9F97-4CA4-8859-68C842EAE88F}" srcOrd="0" destOrd="0" presId="urn:microsoft.com/office/officeart/2005/8/layout/process4"/>
    <dgm:cxn modelId="{10F4C3C1-D8D4-465A-A58C-B8F418AC919B}" srcId="{B7ED251F-A7A3-4D25-B004-4241BE03EDC3}" destId="{A3B4F848-7886-4B10-8E34-39E0B844A474}" srcOrd="0" destOrd="0" parTransId="{421929F8-4756-4702-AAD7-7A5185D82904}" sibTransId="{3DE2F17F-758E-4FA7-AB6B-444F38F1FFC4}"/>
    <dgm:cxn modelId="{C3A821FE-29FE-E24B-897B-9222544729D4}" type="presOf" srcId="{A3B4F848-7886-4B10-8E34-39E0B844A474}" destId="{025405CB-726A-4D49-8588-D216BCD70880}" srcOrd="0" destOrd="0" presId="urn:microsoft.com/office/officeart/2005/8/layout/process4"/>
    <dgm:cxn modelId="{A70B0849-4DD9-2F47-8CC0-1373B8F30671}" type="presParOf" srcId="{BCA40D55-9F97-4CA4-8859-68C842EAE88F}" destId="{1B3D666B-9C45-9141-8628-77F4E76AE269}" srcOrd="0" destOrd="0" presId="urn:microsoft.com/office/officeart/2005/8/layout/process4"/>
    <dgm:cxn modelId="{AC94CA44-7BAF-8B4E-BBC8-C56480A7C854}" type="presParOf" srcId="{1B3D666B-9C45-9141-8628-77F4E76AE269}" destId="{6E72F771-E7FC-F74D-843A-5CEE959F2C24}" srcOrd="0" destOrd="0" presId="urn:microsoft.com/office/officeart/2005/8/layout/process4"/>
    <dgm:cxn modelId="{9EEB3097-E4A1-A845-A243-94D0C5BAFEE3}" type="presParOf" srcId="{BCA40D55-9F97-4CA4-8859-68C842EAE88F}" destId="{0EB31FF5-E2DD-CD4B-A528-B1DF03DF590C}" srcOrd="1" destOrd="0" presId="urn:microsoft.com/office/officeart/2005/8/layout/process4"/>
    <dgm:cxn modelId="{8CC57C46-A3E0-A448-BE4C-3D98BDBA7799}" type="presParOf" srcId="{BCA40D55-9F97-4CA4-8859-68C842EAE88F}" destId="{2F589DE6-75C1-864C-B789-F5EFAF366B96}" srcOrd="2" destOrd="0" presId="urn:microsoft.com/office/officeart/2005/8/layout/process4"/>
    <dgm:cxn modelId="{A2136A4C-7754-E347-BED1-BE8F4D1910DD}" type="presParOf" srcId="{2F589DE6-75C1-864C-B789-F5EFAF366B96}" destId="{025405CB-726A-4D49-8588-D216BCD7088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D2BCE5-4197-CD43-9BAA-CA9EA350F793}">
      <dgm:prSet/>
      <dgm:spPr/>
      <dgm:t>
        <a:bodyPr/>
        <a:lstStyle/>
        <a:p>
          <a:pPr>
            <a:tabLst>
              <a:tab pos="5994400" algn="l"/>
            </a:tabLst>
          </a:pPr>
          <a:r>
            <a:rPr lang="en-IN" b="0" i="0" u="none" dirty="0"/>
            <a:t>Properties of matrix addition, subtraction, scalar multiplication, and matrix multiplication.</a:t>
          </a:r>
          <a:endParaRPr lang="en-US" dirty="0"/>
        </a:p>
      </dgm:t>
    </dgm:pt>
    <dgm:pt modelId="{7556FEAA-6B81-3943-8B4E-5D70E62B11A2}" type="parTrans" cxnId="{40702397-E7D1-804B-A6DC-44763F4038EE}">
      <dgm:prSet/>
      <dgm:spPr/>
      <dgm:t>
        <a:bodyPr/>
        <a:lstStyle/>
        <a:p>
          <a:endParaRPr lang="en-GB"/>
        </a:p>
      </dgm:t>
    </dgm:pt>
    <dgm:pt modelId="{40A6EDFA-173F-904D-BCF3-602AC416D051}" type="sibTrans" cxnId="{40702397-E7D1-804B-A6DC-44763F4038EE}">
      <dgm:prSet/>
      <dgm:spPr/>
      <dgm:t>
        <a:bodyPr/>
        <a:lstStyle/>
        <a:p>
          <a:endParaRPr lang="en-GB"/>
        </a:p>
      </dgm:t>
    </dgm:pt>
    <dgm:pt modelId="{BCA40D55-9F97-4CA4-8859-68C842EAE88F}" type="pres">
      <dgm:prSet presAssocID="{B7ED251F-A7A3-4D25-B004-4241BE03EDC3}" presName="Name0" presStyleCnt="0">
        <dgm:presLayoutVars>
          <dgm:dir/>
          <dgm:animLvl val="lvl"/>
          <dgm:resizeHandles val="exact"/>
        </dgm:presLayoutVars>
      </dgm:prSet>
      <dgm:spPr/>
    </dgm:pt>
    <dgm:pt modelId="{59A67F7B-AF6C-124C-BDC8-8DC2FAF77EC8}" type="pres">
      <dgm:prSet presAssocID="{3BD2BCE5-4197-CD43-9BAA-CA9EA350F793}" presName="boxAndChildren" presStyleCnt="0"/>
      <dgm:spPr/>
    </dgm:pt>
    <dgm:pt modelId="{5E85DC59-8A80-4F49-868F-BDCC9D559758}" type="pres">
      <dgm:prSet presAssocID="{3BD2BCE5-4197-CD43-9BAA-CA9EA350F793}" presName="parentTextBox" presStyleLbl="node1" presStyleIdx="0" presStyleCnt="1"/>
      <dgm:spPr/>
    </dgm:pt>
  </dgm:ptLst>
  <dgm:cxnLst>
    <dgm:cxn modelId="{40702397-E7D1-804B-A6DC-44763F4038EE}" srcId="{B7ED251F-A7A3-4D25-B004-4241BE03EDC3}" destId="{3BD2BCE5-4197-CD43-9BAA-CA9EA350F793}" srcOrd="0" destOrd="0" parTransId="{7556FEAA-6B81-3943-8B4E-5D70E62B11A2}" sibTransId="{40A6EDFA-173F-904D-BCF3-602AC416D051}"/>
    <dgm:cxn modelId="{774C70D5-40DD-CE41-9B80-607B6A4B475D}" type="presOf" srcId="{3BD2BCE5-4197-CD43-9BAA-CA9EA350F793}" destId="{5E85DC59-8A80-4F49-868F-BDCC9D559758}" srcOrd="0" destOrd="0" presId="urn:microsoft.com/office/officeart/2005/8/layout/process4"/>
    <dgm:cxn modelId="{BE6D69F1-F909-4992-A5BF-73AE23D01340}" type="presOf" srcId="{B7ED251F-A7A3-4D25-B004-4241BE03EDC3}" destId="{BCA40D55-9F97-4CA4-8859-68C842EAE88F}" srcOrd="0" destOrd="0" presId="urn:microsoft.com/office/officeart/2005/8/layout/process4"/>
    <dgm:cxn modelId="{08978DE3-A524-BF41-B209-2BFB7A549CA8}" type="presParOf" srcId="{BCA40D55-9F97-4CA4-8859-68C842EAE88F}" destId="{59A67F7B-AF6C-124C-BDC8-8DC2FAF77EC8}" srcOrd="0" destOrd="0" presId="urn:microsoft.com/office/officeart/2005/8/layout/process4"/>
    <dgm:cxn modelId="{FB766F35-CA73-9B42-A8C8-A17A35AC4035}" type="presParOf" srcId="{59A67F7B-AF6C-124C-BDC8-8DC2FAF77EC8}" destId="{5E85DC59-8A80-4F49-868F-BDCC9D5597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771-E7FC-F74D-843A-5CEE959F2C24}">
      <dsp:nvSpPr>
        <dsp:cNvPr id="0" name=""/>
        <dsp:cNvSpPr/>
      </dsp:nvSpPr>
      <dsp:spPr>
        <a:xfrm>
          <a:off x="0" y="2226751"/>
          <a:ext cx="10927829" cy="1460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i="0" u="none" kern="1200" dirty="0"/>
            <a:t>Apply</a:t>
          </a:r>
          <a:r>
            <a:rPr lang="en-IN" sz="3400" b="0" i="0" u="none" kern="1200" dirty="0"/>
            <a:t> matrix operations to solve mathematical and computational problems.</a:t>
          </a:r>
          <a:endParaRPr lang="en-IN" sz="3400" kern="1200" dirty="0"/>
        </a:p>
      </dsp:txBody>
      <dsp:txXfrm>
        <a:off x="0" y="2226751"/>
        <a:ext cx="10927829" cy="1460989"/>
      </dsp:txXfrm>
    </dsp:sp>
    <dsp:sp modelId="{025405CB-726A-4D49-8588-D216BCD70880}">
      <dsp:nvSpPr>
        <dsp:cNvPr id="0" name=""/>
        <dsp:cNvSpPr/>
      </dsp:nvSpPr>
      <dsp:spPr>
        <a:xfrm rot="10800000">
          <a:off x="0" y="1663"/>
          <a:ext cx="10927829" cy="224700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5994400" algn="l"/>
            </a:tabLst>
          </a:pPr>
          <a:r>
            <a:rPr lang="en-IN" sz="3600" b="0" i="0" u="none" kern="1200" dirty="0"/>
            <a:t>Properties of matrix addition, subtraction, scalar multiplication, and matrix multiplication.</a:t>
          </a:r>
          <a:endParaRPr lang="en-US" sz="3600" kern="1200" dirty="0"/>
        </a:p>
      </dsp:txBody>
      <dsp:txXfrm rot="10800000">
        <a:off x="0" y="1663"/>
        <a:ext cx="10927829" cy="1460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5DC59-8A80-4F49-868F-BDCC9D559758}">
      <dsp:nvSpPr>
        <dsp:cNvPr id="0" name=""/>
        <dsp:cNvSpPr/>
      </dsp:nvSpPr>
      <dsp:spPr>
        <a:xfrm>
          <a:off x="0" y="0"/>
          <a:ext cx="10927829" cy="1954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5994400" algn="l"/>
            </a:tabLst>
          </a:pPr>
          <a:r>
            <a:rPr lang="en-IN" sz="3900" b="0" i="0" u="none" kern="1200" dirty="0"/>
            <a:t>Properties of matrix addition, subtraction, scalar multiplication, and matrix multiplication.</a:t>
          </a:r>
          <a:endParaRPr lang="en-US" sz="3900" kern="1200" dirty="0"/>
        </a:p>
      </dsp:txBody>
      <dsp:txXfrm>
        <a:off x="0" y="0"/>
        <a:ext cx="10927829" cy="1954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dots&#10;&#10;Description automatically generated">
            <a:extLst>
              <a:ext uri="{FF2B5EF4-FFF2-40B4-BE49-F238E27FC236}">
                <a16:creationId xmlns:a16="http://schemas.microsoft.com/office/drawing/2014/main" id="{B854E15F-5609-7D3B-3655-6DE3E59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</p:spPr>
        <p:txBody>
          <a:bodyPr anchor="b">
            <a:normAutofit/>
          </a:bodyPr>
          <a:lstStyle/>
          <a:p>
            <a:pPr algn="l"/>
            <a:r>
              <a:rPr lang="en-IN" sz="5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Arithmetic operations on matrices.</a:t>
            </a:r>
            <a:br>
              <a:rPr lang="en-IN" sz="5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Session No.: 7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Name: Data </a:t>
            </a:r>
            <a:r>
              <a:rPr lang="en-IN" sz="1800" b="1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Strucutres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Code: </a:t>
            </a: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R1UC308B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b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Instructor Name: Dr. </a:t>
            </a:r>
            <a:r>
              <a:rPr lang="en-IN" sz="1800" b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Gaurav Agarwal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Duration: 50 mins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Date of Conduction of Class</a:t>
            </a:r>
            <a:r>
              <a:rPr lang="en-IN" sz="1800" b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04 September </a:t>
            </a: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2025</a:t>
            </a:r>
            <a:endParaRPr lang="en-IN" sz="4800" b="1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174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E1C1E-F10A-E4F4-6797-225812D669BF}"/>
              </a:ext>
            </a:extLst>
          </p:cNvPr>
          <p:cNvSpPr txBox="1"/>
          <p:nvPr/>
        </p:nvSpPr>
        <p:spPr>
          <a:xfrm>
            <a:off x="997008" y="1057424"/>
            <a:ext cx="10198923" cy="4595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b="1" u="sng" dirty="0"/>
              <a:t>Key points:</a:t>
            </a:r>
            <a:endParaRPr lang="en-IN" dirty="0"/>
          </a:p>
          <a:p>
            <a:pPr fontAlgn="base">
              <a:lnSpc>
                <a:spcPct val="200000"/>
              </a:lnSpc>
            </a:pPr>
            <a:r>
              <a:rPr lang="en-IN" sz="2000" dirty="0"/>
              <a:t>Subtraction of matrices is non-commutative which means</a:t>
            </a:r>
            <a:r>
              <a:rPr lang="en-IN" sz="2000" b="1" dirty="0"/>
              <a:t> A-B ≠ B-A</a:t>
            </a:r>
            <a:endParaRPr lang="en-IN" sz="2000" dirty="0"/>
          </a:p>
          <a:p>
            <a:pPr fontAlgn="base">
              <a:lnSpc>
                <a:spcPct val="200000"/>
              </a:lnSpc>
            </a:pPr>
            <a:r>
              <a:rPr lang="en-IN" sz="2000" dirty="0"/>
              <a:t>Subtraction of matrices is non-associative which means </a:t>
            </a:r>
            <a:r>
              <a:rPr lang="en-IN" sz="2000" b="1" dirty="0"/>
              <a:t>A-(B-C) ≠ (A-B)-C</a:t>
            </a:r>
            <a:endParaRPr lang="en-IN" sz="2000" dirty="0"/>
          </a:p>
          <a:p>
            <a:pPr fontAlgn="base">
              <a:lnSpc>
                <a:spcPct val="200000"/>
              </a:lnSpc>
            </a:pPr>
            <a:r>
              <a:rPr lang="en-IN" sz="2000" dirty="0"/>
              <a:t>The order of matrices </a:t>
            </a:r>
            <a:r>
              <a:rPr lang="en-IN" sz="2000" b="1" dirty="0"/>
              <a:t>A, B</a:t>
            </a:r>
            <a:r>
              <a:rPr lang="en-IN" sz="2000" dirty="0"/>
              <a:t>, and </a:t>
            </a:r>
            <a:r>
              <a:rPr lang="en-IN" sz="2000" b="1" dirty="0"/>
              <a:t>A - B</a:t>
            </a:r>
            <a:r>
              <a:rPr lang="en-IN" sz="2000" dirty="0"/>
              <a:t> is always the same</a:t>
            </a:r>
          </a:p>
          <a:p>
            <a:pPr fontAlgn="base">
              <a:lnSpc>
                <a:spcPct val="200000"/>
              </a:lnSpc>
            </a:pPr>
            <a:r>
              <a:rPr lang="en-IN" sz="2000" dirty="0"/>
              <a:t>If the order of </a:t>
            </a:r>
            <a:r>
              <a:rPr lang="en-IN" sz="2000" b="1" dirty="0"/>
              <a:t>A </a:t>
            </a:r>
            <a:r>
              <a:rPr lang="en-IN" sz="2000" dirty="0"/>
              <a:t>and </a:t>
            </a:r>
            <a:r>
              <a:rPr lang="en-IN" sz="2000" b="1" dirty="0"/>
              <a:t>B</a:t>
            </a:r>
            <a:r>
              <a:rPr lang="en-IN" sz="2000" dirty="0"/>
              <a:t> are different, </a:t>
            </a:r>
            <a:r>
              <a:rPr lang="en-IN" sz="2000" b="1" dirty="0"/>
              <a:t>A - B </a:t>
            </a:r>
            <a:r>
              <a:rPr lang="en-IN" sz="2000" dirty="0"/>
              <a:t>can’t be computed</a:t>
            </a:r>
          </a:p>
          <a:p>
            <a:pPr fontAlgn="base">
              <a:lnSpc>
                <a:spcPct val="200000"/>
              </a:lnSpc>
            </a:pPr>
            <a:r>
              <a:rPr lang="en-IN" sz="2000" dirty="0"/>
              <a:t>The complexity of subtraction operation is </a:t>
            </a:r>
            <a:r>
              <a:rPr lang="en-IN" sz="2000" b="1" dirty="0"/>
              <a:t>O(M*N) </a:t>
            </a:r>
            <a:r>
              <a:rPr lang="en-IN" sz="2000" dirty="0"/>
              <a:t>where </a:t>
            </a:r>
            <a:r>
              <a:rPr lang="en-IN" sz="2000" b="1" dirty="0"/>
              <a:t>M*N</a:t>
            </a:r>
            <a:r>
              <a:rPr lang="en-IN" sz="2000" dirty="0"/>
              <a:t> is the order of matrices</a:t>
            </a:r>
          </a:p>
          <a:p>
            <a:pPr>
              <a:lnSpc>
                <a:spcPct val="200000"/>
              </a:lnSpc>
            </a:pPr>
            <a:br>
              <a:rPr lang="en-IN" sz="2000" dirty="0"/>
            </a:b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BEBD-57A4-1108-37D9-DF971A2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Activity-2 </a:t>
            </a:r>
            <a:r>
              <a:rPr lang="en-US" dirty="0" err="1"/>
              <a:t>wooflash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6475E-9070-2885-6EC5-6E79145C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C701D-8DA8-D312-9216-15FE1FCD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2CF7BA-F60A-7AAC-BF38-C262F0C7D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50" y="1825625"/>
            <a:ext cx="6543700" cy="4351338"/>
          </a:xfrm>
        </p:spPr>
      </p:pic>
    </p:spTree>
    <p:extLst>
      <p:ext uri="{BB962C8B-B14F-4D97-AF65-F5344CB8AC3E}">
        <p14:creationId xmlns:p14="http://schemas.microsoft.com/office/powerpoint/2010/main" val="236119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519F1-0B89-4EB4-3D62-C751E0DF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400C-45D1-B069-5B91-21059975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48BF935-342D-FA5C-7B89-95045B1C2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8FC53-1451-ED3C-9DED-9CEC86030A58}"/>
              </a:ext>
            </a:extLst>
          </p:cNvPr>
          <p:cNvSpPr txBox="1"/>
          <p:nvPr/>
        </p:nvSpPr>
        <p:spPr>
          <a:xfrm>
            <a:off x="3489210" y="956040"/>
            <a:ext cx="6093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</a:t>
            </a:r>
          </a:p>
          <a:p>
            <a:pPr algn="ctr"/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the program of metrics multiplication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980607" y="11356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1589" y="1051486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FED7D-C470-73E9-8595-3E20D802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956040"/>
            <a:ext cx="10479681" cy="59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415-04E5-9984-5403-67A3675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510230-8DD5-4BA5-AB2D-CA30FC08F9D7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076886"/>
            <a:ext cx="10820400" cy="53239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attainment of LO’s in alignment to the learning activities: </a:t>
            </a:r>
          </a:p>
          <a:p>
            <a:pPr marL="0" indent="0" algn="just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graphicFrame>
        <p:nvGraphicFramePr>
          <p:cNvPr id="12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388337"/>
              </p:ext>
            </p:extLst>
          </p:nvPr>
        </p:nvGraphicFramePr>
        <p:xfrm>
          <a:off x="297092" y="2285779"/>
          <a:ext cx="10927829" cy="195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B0DB7-5718-F51E-72E8-BB433A671E42}"/>
              </a:ext>
            </a:extLst>
          </p:cNvPr>
          <p:cNvSpPr txBox="1"/>
          <p:nvPr/>
        </p:nvSpPr>
        <p:spPr>
          <a:xfrm>
            <a:off x="208554" y="4550375"/>
            <a:ext cx="1094778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Apply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 matrix operations to solve mathematical and computational problems.</a:t>
            </a:r>
          </a:p>
        </p:txBody>
      </p:sp>
    </p:spTree>
    <p:extLst>
      <p:ext uri="{BB962C8B-B14F-4D97-AF65-F5344CB8AC3E}">
        <p14:creationId xmlns:p14="http://schemas.microsoft.com/office/powerpoint/2010/main" val="397908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22885" y="1022415"/>
            <a:ext cx="94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2566" y="1697335"/>
            <a:ext cx="990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Next Session:</a:t>
            </a:r>
            <a:endParaRPr lang="en-US" sz="3200" dirty="0"/>
          </a:p>
          <a:p>
            <a:r>
              <a:rPr lang="en-US" sz="3200" dirty="0"/>
              <a:t>Recursion: Tail recursion, Head Recursion.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0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 txBox="1">
            <a:spLocks/>
          </p:cNvSpPr>
          <p:nvPr/>
        </p:nvSpPr>
        <p:spPr>
          <a:xfrm>
            <a:off x="674912" y="1071593"/>
            <a:ext cx="10282898" cy="45047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/>
                </a:solidFill>
              </a:rPr>
              <a:t>Review and Reflection from students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  <a:p>
            <a:pPr algn="ctr"/>
            <a:endParaRPr lang="en-US" sz="4000" dirty="0">
              <a:solidFill>
                <a:schemeClr val="tx2"/>
              </a:solidFill>
            </a:endParaRPr>
          </a:p>
          <a:p>
            <a:pPr algn="ctr"/>
            <a:r>
              <a:rPr lang="en-US" sz="4000" dirty="0">
                <a:solidFill>
                  <a:schemeClr val="tx2"/>
                </a:solidFill>
              </a:rPr>
              <a:t>Go to the LMS and fill out the feedback form</a:t>
            </a:r>
          </a:p>
        </p:txBody>
      </p:sp>
    </p:spTree>
    <p:extLst>
      <p:ext uri="{BB962C8B-B14F-4D97-AF65-F5344CB8AC3E}">
        <p14:creationId xmlns:p14="http://schemas.microsoft.com/office/powerpoint/2010/main" val="3356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822739" y="1354784"/>
            <a:ext cx="108105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Review</a:t>
            </a:r>
          </a:p>
          <a:p>
            <a:pPr algn="ctr"/>
            <a:endParaRPr lang="en-US" sz="2800" dirty="0"/>
          </a:p>
          <a:p>
            <a:r>
              <a:rPr lang="en-US" sz="2800" b="1" dirty="0"/>
              <a:t>Pre-Requisite : </a:t>
            </a:r>
          </a:p>
          <a:p>
            <a:endParaRPr lang="en-US" sz="2800" b="1" dirty="0"/>
          </a:p>
          <a:p>
            <a:r>
              <a:rPr lang="en-US" sz="2800" b="1" dirty="0"/>
              <a:t>Application of arrays, Sparse Matrices, and their representations.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99BF-A5F0-9C50-6BE3-E991E669A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E7E32-A9F7-B3A1-E5C4-C66263E6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0C9D7-D1AE-27BA-33EC-373B10BE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4B2E67D-5BD0-9C56-0DB9-4FFDFFFA1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01EF7-4B61-1379-E4F8-90D944A6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E98775-149A-09F0-BA44-AFD73C4CD98C}"/>
              </a:ext>
            </a:extLst>
          </p:cNvPr>
          <p:cNvSpPr txBox="1"/>
          <p:nvPr/>
        </p:nvSpPr>
        <p:spPr>
          <a:xfrm>
            <a:off x="835378" y="1031165"/>
            <a:ext cx="10797920" cy="4474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provide an efficient way to store and access data sequentially, making them fundamental in implementing other data structures.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matrices optimize memory usage by storing only non-zero elements, which is crucial for large datasets with many zero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sparse matrix representations (such as triplet representation and linked list representation) allow efficient storage and manipulation depending on the application requirements.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arrays and sparse matrices in C lays the foundation for solving real-world problems in scientific computing, image processing, machine learning, and optimization 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mastery of these concepts enhances both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performance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data structure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70249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590906B-7B28-4168-875C-2821760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30" y="483460"/>
            <a:ext cx="5017695" cy="113605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415-04E5-9984-5403-67A3675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510230-8DD5-4BA5-AB2D-CA30FC08F9D7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435255"/>
            <a:ext cx="108204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the end of this session, You will be able to: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graphicFrame>
        <p:nvGraphicFramePr>
          <p:cNvPr id="12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871386"/>
              </p:ext>
            </p:extLst>
          </p:nvPr>
        </p:nvGraphicFramePr>
        <p:xfrm>
          <a:off x="297092" y="22857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727756" y="1219889"/>
            <a:ext cx="104681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Session Outline</a:t>
            </a:r>
          </a:p>
          <a:p>
            <a:pPr algn="ctr"/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Introduction to Metrics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Types of Arithmetic operation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/>
              <a:t>Provide hands-on activities and reinforce learning through an interactive </a:t>
            </a:r>
            <a:r>
              <a:rPr lang="en-US" sz="2800" dirty="0" err="1"/>
              <a:t>WooClap</a:t>
            </a:r>
            <a:r>
              <a:rPr lang="en-US" sz="2800" dirty="0"/>
              <a:t> and </a:t>
            </a:r>
            <a:r>
              <a:rPr lang="en-US" sz="2800" dirty="0" err="1"/>
              <a:t>WooFlash</a:t>
            </a:r>
            <a:r>
              <a:rPr lang="en-US" sz="2800" dirty="0"/>
              <a:t> tools.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DEC7-A318-B5ED-6B24-23EF9A3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589" y="1095420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[1-mins]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2" name="Rectangle 11" descr="Questions"/>
          <p:cNvSpPr/>
          <p:nvPr/>
        </p:nvSpPr>
        <p:spPr>
          <a:xfrm>
            <a:off x="7265465" y="117506"/>
            <a:ext cx="2716735" cy="20088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638332" y="2126310"/>
            <a:ext cx="10994966" cy="4230040"/>
            <a:chOff x="0" y="551131"/>
            <a:chExt cx="5239339" cy="3686834"/>
          </a:xfrm>
        </p:grpSpPr>
        <p:sp>
          <p:nvSpPr>
            <p:cNvPr id="15" name="Rectangle 14"/>
            <p:cNvSpPr/>
            <p:nvPr/>
          </p:nvSpPr>
          <p:spPr>
            <a:xfrm>
              <a:off x="0" y="1991651"/>
              <a:ext cx="5239339" cy="22315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0" y="551131"/>
              <a:ext cx="5239339" cy="36868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/>
              <a:r>
                <a:rPr lang="en-IN" sz="3600" b="1" dirty="0">
                  <a:solidFill>
                    <a:srgbClr val="FF0000"/>
                  </a:solidFill>
                  <a:highlight>
                    <a:srgbClr val="C0C0C0"/>
                  </a:highlight>
                  <a:latin typeface="Georgia" panose="02040502050405020303" pitchFamily="18" charset="0"/>
                  <a:cs typeface="Arial" panose="020B0604020202020204" pitchFamily="34" charset="0"/>
                </a:rPr>
                <a:t>Activity-1 Think -Pair - Share</a:t>
              </a:r>
            </a:p>
            <a:p>
              <a:pPr algn="ctr"/>
              <a:endParaRPr lang="en-IN" sz="3600" b="1" dirty="0">
                <a:solidFill>
                  <a:srgbClr val="FF0000"/>
                </a:solidFill>
                <a:highlight>
                  <a:srgbClr val="C0C0C0"/>
                </a:highlight>
                <a:latin typeface="Georgia" panose="02040502050405020303" pitchFamily="18" charset="0"/>
                <a:cs typeface="Arial" panose="020B0604020202020204" pitchFamily="34" charset="0"/>
              </a:endParaRP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“What happens when we add two matrices of the same size?”</a:t>
              </a:r>
            </a:p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“Can we multiply any two matrices?”</a:t>
              </a:r>
            </a:p>
            <a:p>
              <a:pPr algn="ctr">
                <a:lnSpc>
                  <a:spcPct val="200000"/>
                </a:lnSpc>
              </a:pPr>
              <a:r>
                <a:rPr lang="en-IN" sz="2400" b="1" dirty="0">
                  <a:solidFill>
                    <a:schemeClr val="accent3"/>
                  </a:solidFill>
                </a:rPr>
                <a:t>Each pair presents their operation briefly with an example.</a:t>
              </a:r>
            </a:p>
            <a:p>
              <a:pPr algn="ctr"/>
              <a:endParaRPr lang="en-US" sz="3600" dirty="0">
                <a:solidFill>
                  <a:srgbClr val="FF0000"/>
                </a:solidFill>
                <a:highlight>
                  <a:srgbClr val="C0C0C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36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0ECE07-CE90-FEA2-59C0-9F6B1480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44352"/>
            <a:ext cx="68580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and Definition for (LO-1) </a:t>
            </a:r>
            <a:endParaRPr lang="en-I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72BEC-C0BE-8B8E-FFFF-97C0F922807B}"/>
              </a:ext>
            </a:extLst>
          </p:cNvPr>
          <p:cNvSpPr txBox="1"/>
          <p:nvPr/>
        </p:nvSpPr>
        <p:spPr>
          <a:xfrm>
            <a:off x="838200" y="1065690"/>
            <a:ext cx="10795098" cy="2099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Matrices</a:t>
            </a:r>
          </a:p>
          <a:p>
            <a:pPr lvl="0"/>
            <a:endParaRPr lang="en-US" sz="28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Matrices are key concepts in mathematics, widely used in solving equations and problems in fields like physics and computer science.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matrix is simply a grid of numbers, and a determinant is a value calculated from a square matrix.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pic>
        <p:nvPicPr>
          <p:cNvPr id="1038" name="Picture 14" descr="matrix-1.webp">
            <a:extLst>
              <a:ext uri="{FF2B5EF4-FFF2-40B4-BE49-F238E27FC236}">
                <a16:creationId xmlns:a16="http://schemas.microsoft.com/office/drawing/2014/main" id="{E144AC21-7ADE-F6B7-5896-1BD59D87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429000"/>
            <a:ext cx="8523111" cy="279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1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0ECE07-CE90-FEA2-59C0-9F6B1480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44352"/>
            <a:ext cx="6858000" cy="1325563"/>
          </a:xfrm>
        </p:spPr>
        <p:txBody>
          <a:bodyPr>
            <a:normAutofit/>
          </a:bodyPr>
          <a:lstStyle/>
          <a:p>
            <a:pPr fontAlgn="base"/>
            <a:r>
              <a:rPr lang="en-IN" sz="3600" b="1" dirty="0"/>
              <a:t>Different Operations on Matrices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E36D5-5F64-BC8E-81EA-6B5FD1C7FBC1}"/>
              </a:ext>
            </a:extLst>
          </p:cNvPr>
          <p:cNvSpPr txBox="1"/>
          <p:nvPr/>
        </p:nvSpPr>
        <p:spPr>
          <a:xfrm>
            <a:off x="1420825" y="1081962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Matrices Addition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Matrices Subtraction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Matrices Multiplication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956E8B-5677-55EA-4E4D-34FDE10D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5065"/>
            <a:ext cx="9521190" cy="3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8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DEC7-A318-B5ED-6B24-23EF9A3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71589" y="1051175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[5-mins]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14" y="136525"/>
            <a:ext cx="3795634" cy="740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FDB3B8-9A33-077A-79BE-92FA0B6139E9}"/>
              </a:ext>
            </a:extLst>
          </p:cNvPr>
          <p:cNvSpPr txBox="1"/>
          <p:nvPr/>
        </p:nvSpPr>
        <p:spPr>
          <a:xfrm>
            <a:off x="354330" y="335846"/>
            <a:ext cx="4114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int n = 2, m = 2;</a:t>
            </a:r>
          </a:p>
          <a:p>
            <a:r>
              <a:rPr lang="en-US" dirty="0"/>
              <a:t>    int a[n][m] = { { 2, 5 }, { 1, 7 } };</a:t>
            </a:r>
          </a:p>
          <a:p>
            <a:r>
              <a:rPr lang="en-US" dirty="0"/>
              <a:t>    int b[n][m] = { { 3, 7 }, { 2, 9 } };</a:t>
            </a:r>
          </a:p>
          <a:p>
            <a:endParaRPr lang="en-US" dirty="0"/>
          </a:p>
          <a:p>
            <a:r>
              <a:rPr lang="en-US" dirty="0"/>
              <a:t>    int c[n][m];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for (int j = 0; j &lt; n;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c[</a:t>
            </a:r>
            <a:r>
              <a:rPr lang="en-US" dirty="0" err="1"/>
              <a:t>i</a:t>
            </a:r>
            <a:r>
              <a:rPr lang="en-US" dirty="0"/>
              <a:t>][j] = a[</a:t>
            </a:r>
            <a:r>
              <a:rPr lang="en-US" dirty="0" err="1"/>
              <a:t>i</a:t>
            </a:r>
            <a:r>
              <a:rPr lang="en-US" dirty="0"/>
              <a:t>][j] + b[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 (int j = 0; j &lt; 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c[</a:t>
            </a:r>
            <a:r>
              <a:rPr lang="en-US" dirty="0" err="1"/>
              <a:t>i</a:t>
            </a:r>
            <a:r>
              <a:rPr lang="en-US" dirty="0"/>
              <a:t>][j] &lt;&lt; " ";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DD833F-7608-3471-3889-A9EAABDDE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94928"/>
            <a:ext cx="6919674" cy="34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735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Georgia</vt:lpstr>
      <vt:lpstr>Nunito</vt:lpstr>
      <vt:lpstr>Tahoma</vt:lpstr>
      <vt:lpstr>Times New Roman</vt:lpstr>
      <vt:lpstr>Office Theme</vt:lpstr>
      <vt:lpstr>Arithmetic operations on matrices.   Session No.: 7 Course Name: Data Strucutres Course Code: R1UC308B   Instructor Name: Dr. Gaurav Agarwal Duration: 50 mins Date of Conduction of Class: 04 September 2025</vt:lpstr>
      <vt:lpstr>PowerPoint Presentation</vt:lpstr>
      <vt:lpstr>PowerPoint Presentation</vt:lpstr>
      <vt:lpstr>Learning Outcomes</vt:lpstr>
      <vt:lpstr>PowerPoint Presentation</vt:lpstr>
      <vt:lpstr>PowerPoint Presentation</vt:lpstr>
      <vt:lpstr>Concept and Definition for (LO-1) </vt:lpstr>
      <vt:lpstr>Different Operations on Matrices</vt:lpstr>
      <vt:lpstr>PowerPoint Presentation</vt:lpstr>
      <vt:lpstr>PowerPoint Presentation</vt:lpstr>
      <vt:lpstr>Activity-2 wooflash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Index    Session No.: 2 Course Name: Advanced Algorithmic Problem Solving Course Code: R1UC601B   Instructor Name: Dr. Subhash chandra Gupta</dc:title>
  <dc:creator>Deepak Gupta</dc:creator>
  <cp:lastModifiedBy>Gaurav Agarwal</cp:lastModifiedBy>
  <cp:revision>106</cp:revision>
  <dcterms:created xsi:type="dcterms:W3CDTF">2024-08-22T06:33:55Z</dcterms:created>
  <dcterms:modified xsi:type="dcterms:W3CDTF">2025-08-19T14:19:04Z</dcterms:modified>
</cp:coreProperties>
</file>