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7" r:id="rId2"/>
    <p:sldId id="258" r:id="rId3"/>
    <p:sldId id="266" r:id="rId4"/>
    <p:sldId id="270" r:id="rId5"/>
    <p:sldId id="267" r:id="rId6"/>
    <p:sldId id="268" r:id="rId7"/>
    <p:sldId id="269" r:id="rId8"/>
    <p:sldId id="271" r:id="rId9"/>
    <p:sldId id="26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45" autoAdjust="0"/>
    <p:restoredTop sz="94250" autoAdjust="0"/>
  </p:normalViewPr>
  <p:slideViewPr>
    <p:cSldViewPr snapToGrid="0">
      <p:cViewPr varScale="1">
        <p:scale>
          <a:sx n="81" d="100"/>
          <a:sy n="81" d="100"/>
        </p:scale>
        <p:origin x="126" y="13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1C842-B35D-4459-B706-73C50CD3B277}" type="datetimeFigureOut">
              <a:rPr lang="nl-NL" smtClean="0"/>
              <a:t>19-5-2021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F1AD1AF2-50A6-47A8-A17C-5A47BC7AAEC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96831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1C842-B35D-4459-B706-73C50CD3B277}" type="datetimeFigureOut">
              <a:rPr lang="nl-NL" smtClean="0"/>
              <a:t>19-5-2021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D1AF2-50A6-47A8-A17C-5A47BC7AAEC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51517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1C842-B35D-4459-B706-73C50CD3B277}" type="datetimeFigureOut">
              <a:rPr lang="nl-NL" smtClean="0"/>
              <a:t>19-5-2021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D1AF2-50A6-47A8-A17C-5A47BC7AAEC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3761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1C842-B35D-4459-B706-73C50CD3B277}" type="datetimeFigureOut">
              <a:rPr lang="nl-NL" smtClean="0"/>
              <a:t>19-5-2021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D1AF2-50A6-47A8-A17C-5A47BC7AAEC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16057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1C842-B35D-4459-B706-73C50CD3B277}" type="datetimeFigureOut">
              <a:rPr lang="nl-NL" smtClean="0"/>
              <a:t>19-5-2021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D1AF2-50A6-47A8-A17C-5A47BC7AAEC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539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1C842-B35D-4459-B706-73C50CD3B277}" type="datetimeFigureOut">
              <a:rPr lang="nl-NL" smtClean="0"/>
              <a:t>19-5-2021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D1AF2-50A6-47A8-A17C-5A47BC7AAEC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45381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1C842-B35D-4459-B706-73C50CD3B277}" type="datetimeFigureOut">
              <a:rPr lang="nl-NL" smtClean="0"/>
              <a:t>19-5-2021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D1AF2-50A6-47A8-A17C-5A47BC7AAEC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18393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1C842-B35D-4459-B706-73C50CD3B277}" type="datetimeFigureOut">
              <a:rPr lang="nl-NL" smtClean="0"/>
              <a:t>19-5-2021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D1AF2-50A6-47A8-A17C-5A47BC7AAEC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43202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1C842-B35D-4459-B706-73C50CD3B277}" type="datetimeFigureOut">
              <a:rPr lang="nl-NL" smtClean="0"/>
              <a:t>19-5-2021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D1AF2-50A6-47A8-A17C-5A47BC7AAEC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7550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1C842-B35D-4459-B706-73C50CD3B277}" type="datetimeFigureOut">
              <a:rPr lang="nl-NL" smtClean="0"/>
              <a:t>19-5-2021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D1AF2-50A6-47A8-A17C-5A47BC7AAEC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98249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5D61C842-B35D-4459-B706-73C50CD3B277}" type="datetimeFigureOut">
              <a:rPr lang="nl-NL" smtClean="0"/>
              <a:t>19-5-2021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D1AF2-50A6-47A8-A17C-5A47BC7AAEC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11714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1C842-B35D-4459-B706-73C50CD3B277}" type="datetimeFigureOut">
              <a:rPr lang="nl-NL" smtClean="0"/>
              <a:t>19-5-2021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F1AD1AF2-50A6-47A8-A17C-5A47BC7AAECA}" type="slidenum">
              <a:rPr lang="nl-NL" smtClean="0"/>
              <a:t>‹#›</a:t>
            </a:fld>
            <a:endParaRPr lang="nl-NL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81413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12B59-2420-4F84-A5AB-7F0E7E675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247" y="1085549"/>
            <a:ext cx="3430947" cy="4686903"/>
          </a:xfrm>
        </p:spPr>
        <p:txBody>
          <a:bodyPr anchor="ctr">
            <a:normAutofit/>
          </a:bodyPr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PO Meeting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8008CC-713B-4334-AA9E-E0764A0ED4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1399" y="1085549"/>
            <a:ext cx="5579707" cy="4686903"/>
          </a:xfrm>
        </p:spPr>
        <p:txBody>
          <a:bodyPr anchor="ctr">
            <a:normAutofit/>
          </a:bodyPr>
          <a:lstStyle/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022BF9-CC93-48F1-9915-CE6B530D61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5868" y="776287"/>
            <a:ext cx="3853296" cy="1246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748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E9B45-1128-4059-9B93-384E159D1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review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ECCE279-D9AF-46BC-975F-66D4432D2D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Land van </a:t>
            </a:r>
            <a:r>
              <a:rPr lang="en-US" dirty="0" err="1"/>
              <a:t>onze</a:t>
            </a:r>
            <a:r>
              <a:rPr lang="en-US" dirty="0"/>
              <a:t> bank</a:t>
            </a:r>
          </a:p>
          <a:p>
            <a:r>
              <a:rPr lang="en-US" dirty="0"/>
              <a:t>Flowchart </a:t>
            </a:r>
            <a:r>
              <a:rPr lang="en-US" dirty="0" err="1"/>
              <a:t>aangepast</a:t>
            </a:r>
            <a:endParaRPr lang="en-US" dirty="0"/>
          </a:p>
          <a:p>
            <a:r>
              <a:rPr lang="en-US" dirty="0"/>
              <a:t>Sketch </a:t>
            </a:r>
            <a:r>
              <a:rPr lang="en-US" dirty="0" err="1"/>
              <a:t>gemaakt</a:t>
            </a:r>
            <a:r>
              <a:rPr lang="en-US" dirty="0"/>
              <a:t> </a:t>
            </a:r>
            <a:r>
              <a:rPr lang="en-US" dirty="0" err="1"/>
              <a:t>voor</a:t>
            </a:r>
            <a:r>
              <a:rPr lang="en-US" dirty="0"/>
              <a:t> </a:t>
            </a:r>
            <a:r>
              <a:rPr lang="en-US" dirty="0" err="1"/>
              <a:t>lasercutting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21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B25638D-3D06-41D1-8060-4D2707C60A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161BB1E-0062-4056-AB94-121EF614D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FBC01E2-D629-4319-B5CB-BFA461B8C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A56CFDB0-3CD1-4C0F-90D8-98156E248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8"/>
            <a:ext cx="2823919" cy="1959037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300" dirty="0" err="1"/>
              <a:t>Nieuwe</a:t>
            </a:r>
            <a:r>
              <a:rPr lang="en-US" sz="3300" dirty="0"/>
              <a:t> flowchart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A7F3A7D-1232-4BDE-ACB6-F7CDEF066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BC09455-A53B-4264-85C6-E119FCA7F0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blipFill dpi="0" rotWithShape="1">
              <a:blip r:embed="rId3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1446D1B-DF15-4E6B-A24E-4148357B99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773D9643-4BC8-486D-8267-3577C8F084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6174" y="977099"/>
            <a:ext cx="6620836" cy="4137268"/>
          </a:xfrm>
          <a:prstGeom prst="rect">
            <a:avLst/>
          </a:prstGeom>
          <a:solidFill>
            <a:srgbClr val="FFFFFE"/>
          </a:solidFill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Diagram, schematic&#10;&#10;Description automatically generated">
            <a:extLst>
              <a:ext uri="{FF2B5EF4-FFF2-40B4-BE49-F238E27FC236}">
                <a16:creationId xmlns:a16="http://schemas.microsoft.com/office/drawing/2014/main" id="{551FD393-8C8D-4B01-B57D-6B588DA7C5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2583" y="1003551"/>
            <a:ext cx="5208017" cy="4119620"/>
          </a:xfrm>
        </p:spPr>
      </p:pic>
    </p:spTree>
    <p:extLst>
      <p:ext uri="{BB962C8B-B14F-4D97-AF65-F5344CB8AC3E}">
        <p14:creationId xmlns:p14="http://schemas.microsoft.com/office/powerpoint/2010/main" val="2990778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2E2F21-EB0F-40A3-9668-0A474A94E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Land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612DF9-44DE-4DC9-AF88-A0C8C1348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Niger</a:t>
            </a:r>
          </a:p>
          <a:p>
            <a:r>
              <a:rPr lang="en-US" dirty="0"/>
              <a:t>Country Code : ISO 3166 alpha-2 NE</a:t>
            </a:r>
          </a:p>
          <a:p>
            <a:r>
              <a:rPr lang="en-US" dirty="0"/>
              <a:t>IP </a:t>
            </a:r>
            <a:r>
              <a:rPr lang="en-US" dirty="0" err="1"/>
              <a:t>Adress</a:t>
            </a:r>
            <a:r>
              <a:rPr lang="en-US" dirty="0"/>
              <a:t> </a:t>
            </a:r>
            <a:r>
              <a:rPr lang="en-US" dirty="0" err="1"/>
              <a:t>landserver</a:t>
            </a:r>
            <a:r>
              <a:rPr lang="en-US" dirty="0"/>
              <a:t>: 145.24.222.250</a:t>
            </a:r>
          </a:p>
        </p:txBody>
      </p: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9AD2FBF9-1653-457E-B994-2623E22E41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0564" y="2414408"/>
            <a:ext cx="4512040" cy="2653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201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056D36-EA81-4B46-94CB-EDA59DAAB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1" y="804520"/>
            <a:ext cx="4958419" cy="1049235"/>
          </a:xfrm>
        </p:spPr>
        <p:txBody>
          <a:bodyPr>
            <a:normAutofit/>
          </a:bodyPr>
          <a:lstStyle/>
          <a:p>
            <a:r>
              <a:rPr lang="en-US" sz="2200" dirty="0" err="1"/>
              <a:t>Lasercutting</a:t>
            </a:r>
            <a:r>
              <a:rPr lang="en-US" sz="2200" dirty="0"/>
              <a:t> sketch</a:t>
            </a:r>
            <a:br>
              <a:rPr lang="en-US" sz="2200" dirty="0"/>
            </a:br>
            <a:endParaRPr lang="nl-NL" sz="220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5C6C9A7-A99D-494F-BB94-54F1B7DEF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4958419" cy="3450613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1DF00D8-05F3-44F6-A739-39FDAECC4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899254" y="482171"/>
            <a:ext cx="4652668" cy="5149101"/>
            <a:chOff x="6899254" y="482171"/>
            <a:chExt cx="4652668" cy="514910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0BE039F-BBF8-403F-8DCA-0880DB819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99254" y="482171"/>
              <a:ext cx="4652668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CD9F7AD-4C3D-4F91-87A4-9CF96BA11E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239487" y="812507"/>
              <a:ext cx="400124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6DB6981E-BB0A-4C90-80C5-0F67E7E586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895" y="973929"/>
            <a:ext cx="3192905" cy="4143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1819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DE602D-7504-42CF-A276-FE1173F97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3530157" cy="1049235"/>
          </a:xfrm>
        </p:spPr>
        <p:txBody>
          <a:bodyPr>
            <a:normAutofit/>
          </a:bodyPr>
          <a:lstStyle/>
          <a:p>
            <a:br>
              <a:rPr lang="en-US" sz="1800" dirty="0"/>
            </a:br>
            <a:endParaRPr lang="nl-NL" sz="1800" dirty="0"/>
          </a:p>
        </p:txBody>
      </p:sp>
      <p:sp>
        <p:nvSpPr>
          <p:cNvPr id="1028" name="Content Placeholder 1029">
            <a:extLst>
              <a:ext uri="{FF2B5EF4-FFF2-40B4-BE49-F238E27FC236}">
                <a16:creationId xmlns:a16="http://schemas.microsoft.com/office/drawing/2014/main" id="{402CF58D-2836-4443-BEBD-29A2E8B862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3526523" cy="3450613"/>
          </a:xfrm>
        </p:spPr>
        <p:txBody>
          <a:bodyPr>
            <a:normAutofit/>
          </a:bodyPr>
          <a:lstStyle/>
          <a:p>
            <a:endParaRPr lang="nl-NL" dirty="0"/>
          </a:p>
        </p:txBody>
      </p: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9604219D-896F-415B-9C37-37C3D815D6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0131" y="482171"/>
            <a:ext cx="6091791" cy="5149101"/>
            <a:chOff x="5460131" y="482171"/>
            <a:chExt cx="6091791" cy="5149101"/>
          </a:xfrm>
        </p:grpSpPr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14E9ACF6-3144-4686-85D1-16E3BC2E29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60131" y="482171"/>
              <a:ext cx="6091791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C6A238AC-6BAF-49C2-B29F-0C42A28F6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78956" y="812507"/>
              <a:ext cx="5461780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1" name="Rectangle 140">
            <a:extLst>
              <a:ext uri="{FF2B5EF4-FFF2-40B4-BE49-F238E27FC236}">
                <a16:creationId xmlns:a16="http://schemas.microsoft.com/office/drawing/2014/main" id="{708C352B-BA75-4968-BC2B-5E8FA0717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42378" y="977099"/>
            <a:ext cx="5123274" cy="4138331"/>
          </a:xfrm>
          <a:prstGeom prst="rect">
            <a:avLst/>
          </a:prstGeom>
          <a:solidFill>
            <a:srgbClr val="FFFFFE"/>
          </a:solidFill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131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6676A9-F6CC-4023-BB2F-4E5CEF771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</p:spPr>
        <p:txBody>
          <a:bodyPr>
            <a:normAutofit/>
          </a:bodyPr>
          <a:lstStyle/>
          <a:p>
            <a:r>
              <a:rPr lang="en-US" dirty="0"/>
              <a:t>OUDE </a:t>
            </a:r>
            <a:r>
              <a:rPr lang="en-US" dirty="0" err="1"/>
              <a:t>Presentatie</a:t>
            </a:r>
            <a:r>
              <a:rPr lang="en-US" dirty="0"/>
              <a:t> Sprint Backlog</a:t>
            </a:r>
            <a:endParaRPr lang="nl-NL" dirty="0"/>
          </a:p>
        </p:txBody>
      </p:sp>
      <p:graphicFrame>
        <p:nvGraphicFramePr>
          <p:cNvPr id="4" name="Tijdelijke aanduiding voor inhoud 3">
            <a:extLst>
              <a:ext uri="{FF2B5EF4-FFF2-40B4-BE49-F238E27FC236}">
                <a16:creationId xmlns:a16="http://schemas.microsoft.com/office/drawing/2014/main" id="{0DFDC6BC-E714-44B4-85E6-1E6BD69710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2606656"/>
              </p:ext>
            </p:extLst>
          </p:nvPr>
        </p:nvGraphicFramePr>
        <p:xfrm>
          <a:off x="770021" y="2011679"/>
          <a:ext cx="10751418" cy="342568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38581">
                  <a:extLst>
                    <a:ext uri="{9D8B030D-6E8A-4147-A177-3AD203B41FA5}">
                      <a16:colId xmlns:a16="http://schemas.microsoft.com/office/drawing/2014/main" val="2006555766"/>
                    </a:ext>
                  </a:extLst>
                </a:gridCol>
                <a:gridCol w="987013">
                  <a:extLst>
                    <a:ext uri="{9D8B030D-6E8A-4147-A177-3AD203B41FA5}">
                      <a16:colId xmlns:a16="http://schemas.microsoft.com/office/drawing/2014/main" val="1437825450"/>
                    </a:ext>
                  </a:extLst>
                </a:gridCol>
                <a:gridCol w="1223753">
                  <a:extLst>
                    <a:ext uri="{9D8B030D-6E8A-4147-A177-3AD203B41FA5}">
                      <a16:colId xmlns:a16="http://schemas.microsoft.com/office/drawing/2014/main" val="3297612562"/>
                    </a:ext>
                  </a:extLst>
                </a:gridCol>
                <a:gridCol w="1689717">
                  <a:extLst>
                    <a:ext uri="{9D8B030D-6E8A-4147-A177-3AD203B41FA5}">
                      <a16:colId xmlns:a16="http://schemas.microsoft.com/office/drawing/2014/main" val="1674290093"/>
                    </a:ext>
                  </a:extLst>
                </a:gridCol>
                <a:gridCol w="2118104">
                  <a:extLst>
                    <a:ext uri="{9D8B030D-6E8A-4147-A177-3AD203B41FA5}">
                      <a16:colId xmlns:a16="http://schemas.microsoft.com/office/drawing/2014/main" val="1533383482"/>
                    </a:ext>
                  </a:extLst>
                </a:gridCol>
                <a:gridCol w="1124172">
                  <a:extLst>
                    <a:ext uri="{9D8B030D-6E8A-4147-A177-3AD203B41FA5}">
                      <a16:colId xmlns:a16="http://schemas.microsoft.com/office/drawing/2014/main" val="1472663277"/>
                    </a:ext>
                  </a:extLst>
                </a:gridCol>
                <a:gridCol w="2770078">
                  <a:extLst>
                    <a:ext uri="{9D8B030D-6E8A-4147-A177-3AD203B41FA5}">
                      <a16:colId xmlns:a16="http://schemas.microsoft.com/office/drawing/2014/main" val="1997208279"/>
                    </a:ext>
                  </a:extLst>
                </a:gridCol>
              </a:tblGrid>
              <a:tr h="462014">
                <a:tc>
                  <a:txBody>
                    <a:bodyPr/>
                    <a:lstStyle/>
                    <a:p>
                      <a:r>
                        <a:rPr lang="nl-NL" sz="1000" dirty="0">
                          <a:effectLst/>
                        </a:rPr>
                        <a:t>Features</a:t>
                      </a:r>
                      <a:endParaRPr lang="nl-NL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739" marR="57739" marT="0" marB="0"/>
                </a:tc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Wil ik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739" marR="57739" marT="0" marB="0"/>
                </a:tc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Als gebruiker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739" marR="57739" marT="0" marB="0"/>
                </a:tc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Waarom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739" marR="57739" marT="0" marB="0"/>
                </a:tc>
                <a:tc>
                  <a:txBody>
                    <a:bodyPr/>
                    <a:lstStyle/>
                    <a:p>
                      <a:r>
                        <a:rPr lang="nl-NL" sz="1000" dirty="0">
                          <a:effectLst/>
                        </a:rPr>
                        <a:t>Taken</a:t>
                      </a:r>
                      <a:endParaRPr lang="nl-NL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739" marR="57739" marT="0" marB="0"/>
                </a:tc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Moeilijkheids-graad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739" marR="57739" marT="0" marB="0"/>
                </a:tc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Acceptance criteria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739" marR="57739" marT="0" marB="0"/>
                </a:tc>
                <a:extLst>
                  <a:ext uri="{0D108BD9-81ED-4DB2-BD59-A6C34878D82A}">
                    <a16:rowId xmlns:a16="http://schemas.microsoft.com/office/drawing/2014/main" val="3813367114"/>
                  </a:ext>
                </a:extLst>
              </a:tr>
              <a:tr h="1441047">
                <a:tc>
                  <a:txBody>
                    <a:bodyPr/>
                    <a:lstStyle/>
                    <a:p>
                      <a:r>
                        <a:rPr lang="nl-NL" sz="1000" dirty="0">
                          <a:effectLst/>
                        </a:rPr>
                        <a:t>7</a:t>
                      </a:r>
                      <a:endParaRPr lang="nl-NL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739" marR="57739" marT="0" marB="0"/>
                </a:tc>
                <a:tc>
                  <a:txBody>
                    <a:bodyPr/>
                    <a:lstStyle/>
                    <a:p>
                      <a:r>
                        <a:rPr lang="nl-NL" sz="1000" dirty="0">
                          <a:effectLst/>
                        </a:rPr>
                        <a:t>Prototype maken van de ATM</a:t>
                      </a:r>
                      <a:endParaRPr lang="nl-NL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739" marR="57739" marT="0" marB="0"/>
                </a:tc>
                <a:tc>
                  <a:txBody>
                    <a:bodyPr/>
                    <a:lstStyle/>
                    <a:p>
                      <a:r>
                        <a:rPr lang="nl-NL" sz="1000" dirty="0">
                          <a:effectLst/>
                        </a:rPr>
                        <a:t>De werknemer</a:t>
                      </a:r>
                      <a:endParaRPr lang="nl-NL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739" marR="57739" marT="0" marB="0"/>
                </a:tc>
                <a:tc>
                  <a:txBody>
                    <a:bodyPr/>
                    <a:lstStyle/>
                    <a:p>
                      <a:r>
                        <a:rPr lang="nl-NL" sz="1000" dirty="0">
                          <a:effectLst/>
                        </a:rPr>
                        <a:t>Zodat de werknemer alle hardware componenten kunnen testen</a:t>
                      </a:r>
                      <a:endParaRPr lang="nl-NL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739" marR="57739" marT="0" marB="0"/>
                </a:tc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Ontwerp bovenkant lasersnijden met afmetingen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739" marR="57739" marT="0" marB="0"/>
                </a:tc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10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739" marR="57739" marT="0" marB="0"/>
                </a:tc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Ontwerp bovenkant moet gaten bevatten voor 8 knoppen, Pin ingang, Bon uitgang, numpad, Laptop scherm stand. 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739" marR="57739" marT="0" marB="0"/>
                </a:tc>
                <a:extLst>
                  <a:ext uri="{0D108BD9-81ED-4DB2-BD59-A6C34878D82A}">
                    <a16:rowId xmlns:a16="http://schemas.microsoft.com/office/drawing/2014/main" val="676537862"/>
                  </a:ext>
                </a:extLst>
              </a:tr>
              <a:tr h="761310"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 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739" marR="57739" marT="0" marB="0"/>
                </a:tc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 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739" marR="57739" marT="0" marB="0"/>
                </a:tc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 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739" marR="57739" marT="0" marB="0"/>
                </a:tc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 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739" marR="57739" marT="0" marB="0"/>
                </a:tc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Ontwerp onderkant laser cutten met afmetingen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739" marR="57739" marT="0" marB="0"/>
                </a:tc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 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739" marR="57739" marT="0" marB="0"/>
                </a:tc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Ontwerp onderkant moet gaten bevatten voor de biljetten dispenser.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739" marR="57739" marT="0" marB="0"/>
                </a:tc>
                <a:extLst>
                  <a:ext uri="{0D108BD9-81ED-4DB2-BD59-A6C34878D82A}">
                    <a16:rowId xmlns:a16="http://schemas.microsoft.com/office/drawing/2014/main" val="3961819994"/>
                  </a:ext>
                </a:extLst>
              </a:tr>
              <a:tr h="761310"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 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739" marR="57739" marT="0" marB="0"/>
                </a:tc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 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739" marR="57739" marT="0" marB="0"/>
                </a:tc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 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739" marR="57739" marT="0" marB="0"/>
                </a:tc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 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739" marR="57739" marT="0" marB="0"/>
                </a:tc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Dispenser ontwerp laser cutten met afmetingen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739" marR="57739" marT="0" marB="0"/>
                </a:tc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 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739" marR="57739" marT="0" marB="0"/>
                </a:tc>
                <a:tc>
                  <a:txBody>
                    <a:bodyPr/>
                    <a:lstStyle/>
                    <a:p>
                      <a:r>
                        <a:rPr lang="nl-NL" sz="1000" dirty="0">
                          <a:effectLst/>
                        </a:rPr>
                        <a:t>Dispenser moet 3 dispenser bakken bevatten om de biljetten uit te werpen.</a:t>
                      </a:r>
                      <a:endParaRPr lang="nl-NL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739" marR="57739" marT="0" marB="0"/>
                </a:tc>
                <a:extLst>
                  <a:ext uri="{0D108BD9-81ED-4DB2-BD59-A6C34878D82A}">
                    <a16:rowId xmlns:a16="http://schemas.microsoft.com/office/drawing/2014/main" val="16945774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3816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6676A9-F6CC-4023-BB2F-4E5CEF771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</p:spPr>
        <p:txBody>
          <a:bodyPr>
            <a:normAutofit/>
          </a:bodyPr>
          <a:lstStyle/>
          <a:p>
            <a:r>
              <a:rPr lang="en-US" dirty="0" err="1"/>
              <a:t>nieuwe</a:t>
            </a:r>
            <a:r>
              <a:rPr lang="en-US" dirty="0"/>
              <a:t> </a:t>
            </a:r>
            <a:r>
              <a:rPr lang="en-US" dirty="0" err="1"/>
              <a:t>Presentatie</a:t>
            </a:r>
            <a:r>
              <a:rPr lang="en-US" dirty="0"/>
              <a:t> Sprint Backlog</a:t>
            </a:r>
            <a:endParaRPr lang="nl-NL" dirty="0"/>
          </a:p>
        </p:txBody>
      </p:sp>
      <p:graphicFrame>
        <p:nvGraphicFramePr>
          <p:cNvPr id="4" name="Tijdelijke aanduiding voor inhoud 3">
            <a:extLst>
              <a:ext uri="{FF2B5EF4-FFF2-40B4-BE49-F238E27FC236}">
                <a16:creationId xmlns:a16="http://schemas.microsoft.com/office/drawing/2014/main" id="{0DFDC6BC-E714-44B4-85E6-1E6BD69710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2330576"/>
              </p:ext>
            </p:extLst>
          </p:nvPr>
        </p:nvGraphicFramePr>
        <p:xfrm>
          <a:off x="770021" y="2011679"/>
          <a:ext cx="10751418" cy="342568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38581">
                  <a:extLst>
                    <a:ext uri="{9D8B030D-6E8A-4147-A177-3AD203B41FA5}">
                      <a16:colId xmlns:a16="http://schemas.microsoft.com/office/drawing/2014/main" val="2006555766"/>
                    </a:ext>
                  </a:extLst>
                </a:gridCol>
                <a:gridCol w="987013">
                  <a:extLst>
                    <a:ext uri="{9D8B030D-6E8A-4147-A177-3AD203B41FA5}">
                      <a16:colId xmlns:a16="http://schemas.microsoft.com/office/drawing/2014/main" val="1437825450"/>
                    </a:ext>
                  </a:extLst>
                </a:gridCol>
                <a:gridCol w="1223753">
                  <a:extLst>
                    <a:ext uri="{9D8B030D-6E8A-4147-A177-3AD203B41FA5}">
                      <a16:colId xmlns:a16="http://schemas.microsoft.com/office/drawing/2014/main" val="3297612562"/>
                    </a:ext>
                  </a:extLst>
                </a:gridCol>
                <a:gridCol w="1689717">
                  <a:extLst>
                    <a:ext uri="{9D8B030D-6E8A-4147-A177-3AD203B41FA5}">
                      <a16:colId xmlns:a16="http://schemas.microsoft.com/office/drawing/2014/main" val="1674290093"/>
                    </a:ext>
                  </a:extLst>
                </a:gridCol>
                <a:gridCol w="2118104">
                  <a:extLst>
                    <a:ext uri="{9D8B030D-6E8A-4147-A177-3AD203B41FA5}">
                      <a16:colId xmlns:a16="http://schemas.microsoft.com/office/drawing/2014/main" val="1533383482"/>
                    </a:ext>
                  </a:extLst>
                </a:gridCol>
                <a:gridCol w="1124172">
                  <a:extLst>
                    <a:ext uri="{9D8B030D-6E8A-4147-A177-3AD203B41FA5}">
                      <a16:colId xmlns:a16="http://schemas.microsoft.com/office/drawing/2014/main" val="1472663277"/>
                    </a:ext>
                  </a:extLst>
                </a:gridCol>
                <a:gridCol w="2770078">
                  <a:extLst>
                    <a:ext uri="{9D8B030D-6E8A-4147-A177-3AD203B41FA5}">
                      <a16:colId xmlns:a16="http://schemas.microsoft.com/office/drawing/2014/main" val="1997208279"/>
                    </a:ext>
                  </a:extLst>
                </a:gridCol>
              </a:tblGrid>
              <a:tr h="462014">
                <a:tc>
                  <a:txBody>
                    <a:bodyPr/>
                    <a:lstStyle/>
                    <a:p>
                      <a:r>
                        <a:rPr lang="nl-NL" sz="1000" dirty="0">
                          <a:effectLst/>
                        </a:rPr>
                        <a:t>Features</a:t>
                      </a:r>
                      <a:endParaRPr lang="nl-NL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739" marR="57739" marT="0" marB="0"/>
                </a:tc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Wil ik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739" marR="57739" marT="0" marB="0"/>
                </a:tc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Als gebruiker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739" marR="57739" marT="0" marB="0"/>
                </a:tc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Waarom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739" marR="57739" marT="0" marB="0"/>
                </a:tc>
                <a:tc>
                  <a:txBody>
                    <a:bodyPr/>
                    <a:lstStyle/>
                    <a:p>
                      <a:r>
                        <a:rPr lang="nl-NL" sz="1000" dirty="0">
                          <a:effectLst/>
                        </a:rPr>
                        <a:t>Taken</a:t>
                      </a:r>
                      <a:endParaRPr lang="nl-NL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739" marR="57739" marT="0" marB="0"/>
                </a:tc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Moeilijkheids-graad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739" marR="57739" marT="0" marB="0"/>
                </a:tc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Acceptance criteria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739" marR="57739" marT="0" marB="0"/>
                </a:tc>
                <a:extLst>
                  <a:ext uri="{0D108BD9-81ED-4DB2-BD59-A6C34878D82A}">
                    <a16:rowId xmlns:a16="http://schemas.microsoft.com/office/drawing/2014/main" val="3813367114"/>
                  </a:ext>
                </a:extLst>
              </a:tr>
              <a:tr h="1441047">
                <a:tc>
                  <a:txBody>
                    <a:bodyPr/>
                    <a:lstStyle/>
                    <a:p>
                      <a:r>
                        <a:rPr lang="nl-NL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57739" marR="57739" marT="0" marB="0"/>
                </a:tc>
                <a:tc>
                  <a:txBody>
                    <a:bodyPr/>
                    <a:lstStyle/>
                    <a:p>
                      <a:r>
                        <a:rPr lang="nl-NL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Pinnen in elke landen</a:t>
                      </a:r>
                    </a:p>
                  </a:txBody>
                  <a:tcPr marL="57739" marR="57739" marT="0" marB="0"/>
                </a:tc>
                <a:tc>
                  <a:txBody>
                    <a:bodyPr/>
                    <a:lstStyle/>
                    <a:p>
                      <a:r>
                        <a:rPr lang="nl-NL" sz="1000" dirty="0">
                          <a:effectLst/>
                        </a:rPr>
                        <a:t>De klanten</a:t>
                      </a:r>
                      <a:endParaRPr lang="nl-NL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739" marR="57739" marT="0" marB="0"/>
                </a:tc>
                <a:tc>
                  <a:txBody>
                    <a:bodyPr/>
                    <a:lstStyle/>
                    <a:p>
                      <a:r>
                        <a:rPr lang="nl-NL" sz="1000" dirty="0">
                          <a:effectLst/>
                        </a:rPr>
                        <a:t>Het zou fijn zijn als klanten kan pinnen in andere </a:t>
                      </a:r>
                      <a:r>
                        <a:rPr lang="nl-NL" sz="1000" dirty="0" err="1">
                          <a:effectLst/>
                        </a:rPr>
                        <a:t>landeren</a:t>
                      </a:r>
                      <a:r>
                        <a:rPr lang="nl-NL" sz="1000" dirty="0">
                          <a:effectLst/>
                        </a:rPr>
                        <a:t>. Dan weet de klant dat hij/zij met rust kan geld opnemen in andere landen.</a:t>
                      </a:r>
                      <a:endParaRPr lang="nl-NL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739" marR="57739" marT="0" marB="0"/>
                </a:tc>
                <a:tc>
                  <a:txBody>
                    <a:bodyPr/>
                    <a:lstStyle/>
                    <a:p>
                      <a:r>
                        <a:rPr lang="nl-NL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Programmeren van een REST API voor het interactie met de landserver</a:t>
                      </a:r>
                    </a:p>
                  </a:txBody>
                  <a:tcPr marL="57739" marR="57739" marT="0" marB="0"/>
                </a:tc>
                <a:tc>
                  <a:txBody>
                    <a:bodyPr/>
                    <a:lstStyle/>
                    <a:p>
                      <a:r>
                        <a:rPr lang="nl-NL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57739" marR="57739" marT="0" marB="0"/>
                </a:tc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Ontwerp bovenkant moet gaten bevatten voor 8 knoppen, Pin ingang, Bon uitgang, numpad, Laptop scherm stand. 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739" marR="57739" marT="0" marB="0"/>
                </a:tc>
                <a:extLst>
                  <a:ext uri="{0D108BD9-81ED-4DB2-BD59-A6C34878D82A}">
                    <a16:rowId xmlns:a16="http://schemas.microsoft.com/office/drawing/2014/main" val="676537862"/>
                  </a:ext>
                </a:extLst>
              </a:tr>
              <a:tr h="761310"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 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739" marR="57739" marT="0" marB="0"/>
                </a:tc>
                <a:tc>
                  <a:txBody>
                    <a:bodyPr/>
                    <a:lstStyle/>
                    <a:p>
                      <a:r>
                        <a:rPr lang="nl-NL" sz="1000" dirty="0">
                          <a:effectLst/>
                        </a:rPr>
                        <a:t> </a:t>
                      </a:r>
                      <a:endParaRPr lang="nl-NL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739" marR="57739" marT="0" marB="0"/>
                </a:tc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 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739" marR="57739" marT="0" marB="0"/>
                </a:tc>
                <a:tc>
                  <a:txBody>
                    <a:bodyPr/>
                    <a:lstStyle/>
                    <a:p>
                      <a:r>
                        <a:rPr lang="nl-NL" sz="1000" dirty="0">
                          <a:effectLst/>
                        </a:rPr>
                        <a:t> </a:t>
                      </a:r>
                      <a:endParaRPr lang="nl-NL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739" marR="57739" marT="0" marB="0"/>
                </a:tc>
                <a:tc>
                  <a:txBody>
                    <a:bodyPr/>
                    <a:lstStyle/>
                    <a:p>
                      <a:r>
                        <a:rPr lang="nl-NL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Setup onze landserver</a:t>
                      </a:r>
                    </a:p>
                  </a:txBody>
                  <a:tcPr marL="57739" marR="57739" marT="0" marB="0"/>
                </a:tc>
                <a:tc>
                  <a:txBody>
                    <a:bodyPr/>
                    <a:lstStyle/>
                    <a:p>
                      <a:r>
                        <a:rPr lang="nl-NL" sz="1000" dirty="0">
                          <a:effectLst/>
                        </a:rPr>
                        <a:t> 6</a:t>
                      </a:r>
                      <a:endParaRPr lang="nl-NL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739" marR="57739" marT="0" marB="0"/>
                </a:tc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Ontwerp onderkant moet gaten bevatten voor de biljetten dispenser.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739" marR="57739" marT="0" marB="0"/>
                </a:tc>
                <a:extLst>
                  <a:ext uri="{0D108BD9-81ED-4DB2-BD59-A6C34878D82A}">
                    <a16:rowId xmlns:a16="http://schemas.microsoft.com/office/drawing/2014/main" val="3961819994"/>
                  </a:ext>
                </a:extLst>
              </a:tr>
              <a:tr h="761310"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 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739" marR="57739" marT="0" marB="0"/>
                </a:tc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 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739" marR="57739" marT="0" marB="0"/>
                </a:tc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 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739" marR="57739" marT="0" marB="0"/>
                </a:tc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 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739" marR="57739" marT="0" marB="0"/>
                </a:tc>
                <a:tc>
                  <a:txBody>
                    <a:bodyPr/>
                    <a:lstStyle/>
                    <a:p>
                      <a:r>
                        <a:rPr lang="nl-NL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Landserver kan communiceren met de NOOB server</a:t>
                      </a:r>
                    </a:p>
                  </a:txBody>
                  <a:tcPr marL="57739" marR="57739" marT="0" marB="0"/>
                </a:tc>
                <a:tc>
                  <a:txBody>
                    <a:bodyPr/>
                    <a:lstStyle/>
                    <a:p>
                      <a:r>
                        <a:rPr lang="nl-NL" sz="1000" dirty="0">
                          <a:effectLst/>
                        </a:rPr>
                        <a:t> 7</a:t>
                      </a:r>
                      <a:endParaRPr lang="nl-NL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739" marR="57739" marT="0" marB="0"/>
                </a:tc>
                <a:tc>
                  <a:txBody>
                    <a:bodyPr/>
                    <a:lstStyle/>
                    <a:p>
                      <a:r>
                        <a:rPr lang="nl-NL" sz="1000" dirty="0">
                          <a:effectLst/>
                        </a:rPr>
                        <a:t>Dispenser moet 3 dispenser bakken bevatten om de biljetten uit te werpen.</a:t>
                      </a:r>
                      <a:endParaRPr lang="nl-NL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739" marR="57739" marT="0" marB="0"/>
                </a:tc>
                <a:extLst>
                  <a:ext uri="{0D108BD9-81ED-4DB2-BD59-A6C34878D82A}">
                    <a16:rowId xmlns:a16="http://schemas.microsoft.com/office/drawing/2014/main" val="16945774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70341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E6C12-B335-447F-8A53-36D3F5B4F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Retrospective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30438-DEF7-4C5D-B4AA-D63BB9EE1A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2015732"/>
            <a:ext cx="9781102" cy="3450613"/>
          </a:xfrm>
        </p:spPr>
        <p:txBody>
          <a:bodyPr/>
          <a:lstStyle/>
          <a:p>
            <a:pPr lvl="1"/>
            <a:r>
              <a:rPr lang="en-US" dirty="0"/>
              <a:t>Wat </a:t>
            </a:r>
            <a:r>
              <a:rPr lang="en-US" dirty="0" err="1"/>
              <a:t>kan</a:t>
            </a:r>
            <a:r>
              <a:rPr lang="en-US" dirty="0"/>
              <a:t> er </a:t>
            </a:r>
            <a:r>
              <a:rPr lang="en-US" dirty="0" err="1"/>
              <a:t>beter</a:t>
            </a:r>
            <a:r>
              <a:rPr lang="en-US" dirty="0"/>
              <a:t>?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32412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35</TotalTime>
  <Words>270</Words>
  <Application>Microsoft Office PowerPoint</Application>
  <PresentationFormat>Widescreen</PresentationFormat>
  <Paragraphs>72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Rockwell</vt:lpstr>
      <vt:lpstr>Gallery</vt:lpstr>
      <vt:lpstr>PO Meeting</vt:lpstr>
      <vt:lpstr>Sprint review </vt:lpstr>
      <vt:lpstr>Nieuwe flowchart</vt:lpstr>
      <vt:lpstr>Land</vt:lpstr>
      <vt:lpstr>Lasercutting sketch </vt:lpstr>
      <vt:lpstr> </vt:lpstr>
      <vt:lpstr>OUDE Presentatie Sprint Backlog</vt:lpstr>
      <vt:lpstr>nieuwe Presentatie Sprint Backlog</vt:lpstr>
      <vt:lpstr>Retrospective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 Meeting</dc:title>
  <dc:creator>Jia-jie Yeh (0992427)</dc:creator>
  <cp:lastModifiedBy>chakho chung</cp:lastModifiedBy>
  <cp:revision>36</cp:revision>
  <dcterms:created xsi:type="dcterms:W3CDTF">2021-03-24T21:53:11Z</dcterms:created>
  <dcterms:modified xsi:type="dcterms:W3CDTF">2021-05-19T22:15:34Z</dcterms:modified>
</cp:coreProperties>
</file>