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5" r:id="rId4"/>
    <p:sldId id="266" r:id="rId5"/>
    <p:sldId id="272" r:id="rId6"/>
    <p:sldId id="270" r:id="rId7"/>
    <p:sldId id="267" r:id="rId8"/>
    <p:sldId id="268" r:id="rId9"/>
    <p:sldId id="271" r:id="rId10"/>
    <p:sldId id="264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5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268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-j\Project-3\Sprint%20Planning\kleurkeuzes%20uitkomsten%20for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-j\Project-3\Sprint%20Planning\kleurkeuzes%20uitkomsten%20for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-j\Project-3\Sprint%20Planning\kleurkeuzes%20uitkomsten%20for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-j\Project-3\Sprint%20Planning\kleurkeuzes%20uitkomsten%20form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/>
              <a:t>Kleurkeuzes van de header en footer kleur</a:t>
            </a:r>
          </a:p>
        </c:rich>
      </c:tx>
      <c:layout>
        <c:manualLayout>
          <c:xMode val="edge"/>
          <c:yMode val="edge"/>
          <c:x val="0.22527547741877094"/>
          <c:y val="5.09259259259259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Blad1!$B$2:$B$8</c:f>
              <c:strCache>
                <c:ptCount val="7"/>
                <c:pt idx="0">
                  <c:v>Grijs</c:v>
                </c:pt>
                <c:pt idx="1">
                  <c:v>Groen</c:v>
                </c:pt>
                <c:pt idx="2">
                  <c:v>L</c:v>
                </c:pt>
                <c:pt idx="3">
                  <c:v>ph achtergrond kleur</c:v>
                </c:pt>
                <c:pt idx="4">
                  <c:v>Roze</c:v>
                </c:pt>
                <c:pt idx="5">
                  <c:v>Vanta black(zwart zwart)</c:v>
                </c:pt>
                <c:pt idx="6">
                  <c:v>Zwart</c:v>
                </c:pt>
              </c:strCache>
            </c:strRef>
          </c:cat>
          <c:val>
            <c:numRef>
              <c:f>Blad1!$C$2:$C$8</c:f>
              <c:numCache>
                <c:formatCode>General</c:formatCode>
                <c:ptCount val="7"/>
                <c:pt idx="0">
                  <c:v>3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5-43A2-92D6-FCB2130FD9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89647136"/>
        <c:axId val="1384313936"/>
      </c:barChart>
      <c:catAx>
        <c:axId val="138964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84313936"/>
        <c:crosses val="autoZero"/>
        <c:auto val="1"/>
        <c:lblAlgn val="ctr"/>
        <c:lblOffset val="100"/>
        <c:noMultiLvlLbl val="0"/>
      </c:catAx>
      <c:valAx>
        <c:axId val="138431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38964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/>
              <a:t>Kleurkeuzes van de achtergrondkleur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Blad1!$E$2:$E$10</c:f>
              <c:strCache>
                <c:ptCount val="9"/>
                <c:pt idx="0">
                  <c:v>Blauw</c:v>
                </c:pt>
                <c:pt idx="1">
                  <c:v>Grijs</c:v>
                </c:pt>
                <c:pt idx="2">
                  <c:v>Groen</c:v>
                </c:pt>
                <c:pt idx="3">
                  <c:v>lichtgrijs</c:v>
                </c:pt>
                <c:pt idx="4">
                  <c:v>M</c:v>
                </c:pt>
                <c:pt idx="5">
                  <c:v>Rood</c:v>
                </c:pt>
                <c:pt idx="6">
                  <c:v>Roze</c:v>
                </c:pt>
                <c:pt idx="7">
                  <c:v>Vanta black(zwart zwart)</c:v>
                </c:pt>
                <c:pt idx="8">
                  <c:v>Wit</c:v>
                </c:pt>
              </c:strCache>
            </c:strRef>
          </c:cat>
          <c:val>
            <c:numRef>
              <c:f>Blad1!$F$2:$F$10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5</c:v>
                </c:pt>
                <c:pt idx="6">
                  <c:v>1</c:v>
                </c:pt>
                <c:pt idx="7">
                  <c:v>1</c:v>
                </c:pt>
                <c:pt idx="8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A0-4EC7-BFFA-07A0CD743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9424144"/>
        <c:axId val="1516635200"/>
      </c:barChart>
      <c:catAx>
        <c:axId val="150942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16635200"/>
        <c:crosses val="autoZero"/>
        <c:auto val="1"/>
        <c:lblAlgn val="ctr"/>
        <c:lblOffset val="100"/>
        <c:noMultiLvlLbl val="0"/>
      </c:catAx>
      <c:valAx>
        <c:axId val="1516635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094241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/>
              <a:t>Kleurkeuzes van de algemene achtergrondkleur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Blad1!$H$2:$H$12</c:f>
              <c:strCache>
                <c:ptCount val="11"/>
                <c:pt idx="0">
                  <c:v>A</c:v>
                </c:pt>
                <c:pt idx="1">
                  <c:v>Blauw</c:v>
                </c:pt>
                <c:pt idx="2">
                  <c:v>donkergrijs</c:v>
                </c:pt>
                <c:pt idx="3">
                  <c:v>Grijs</c:v>
                </c:pt>
                <c:pt idx="4">
                  <c:v>Groen</c:v>
                </c:pt>
                <c:pt idx="5">
                  <c:v>lichtgrijs</c:v>
                </c:pt>
                <c:pt idx="6">
                  <c:v>Rood</c:v>
                </c:pt>
                <c:pt idx="7">
                  <c:v>Turquaas</c:v>
                </c:pt>
                <c:pt idx="8">
                  <c:v>Vanta black(zwart zwart)</c:v>
                </c:pt>
                <c:pt idx="9">
                  <c:v>Wit</c:v>
                </c:pt>
                <c:pt idx="10">
                  <c:v>Zwart</c:v>
                </c:pt>
              </c:strCache>
            </c:strRef>
          </c:cat>
          <c:val>
            <c:numRef>
              <c:f>Blad1!$I$2:$I$12</c:f>
              <c:numCache>
                <c:formatCode>General</c:formatCode>
                <c:ptCount val="11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6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7F-44AF-8406-5269598523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4514880"/>
        <c:axId val="1503949824"/>
      </c:barChart>
      <c:catAx>
        <c:axId val="150451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03949824"/>
        <c:crosses val="autoZero"/>
        <c:auto val="1"/>
        <c:lblAlgn val="ctr"/>
        <c:lblOffset val="100"/>
        <c:noMultiLvlLbl val="0"/>
      </c:catAx>
      <c:valAx>
        <c:axId val="150394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0451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nl-NL"/>
              <a:t>Kleurkeuzes van de knopkleur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1080000"/>
              </a:lightRig>
            </a:scene3d>
            <a:sp3d>
              <a:bevelT w="38100" h="12700" prst="softRound"/>
            </a:sp3d>
          </c:spPr>
          <c:invertIfNegative val="0"/>
          <c:cat>
            <c:strRef>
              <c:f>Blad1!$K$2:$K$9</c:f>
              <c:strCache>
                <c:ptCount val="8"/>
                <c:pt idx="0">
                  <c:v>Blauw</c:v>
                </c:pt>
                <c:pt idx="1">
                  <c:v>Geel</c:v>
                </c:pt>
                <c:pt idx="2">
                  <c:v>Grijs</c:v>
                </c:pt>
                <c:pt idx="3">
                  <c:v>O</c:v>
                </c:pt>
                <c:pt idx="4">
                  <c:v>Paars</c:v>
                </c:pt>
                <c:pt idx="5">
                  <c:v>Vanta black(zwart zwart)</c:v>
                </c:pt>
                <c:pt idx="6">
                  <c:v>Wit</c:v>
                </c:pt>
                <c:pt idx="7">
                  <c:v>Zwart</c:v>
                </c:pt>
              </c:strCache>
            </c:strRef>
          </c:cat>
          <c:val>
            <c:numRef>
              <c:f>Blad1!$L$2:$L$9</c:f>
              <c:numCache>
                <c:formatCode>General</c:formatCode>
                <c:ptCount val="8"/>
                <c:pt idx="0">
                  <c:v>4</c:v>
                </c:pt>
                <c:pt idx="1">
                  <c:v>1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5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5-41F8-BCFF-76E557FD93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1190336"/>
        <c:axId val="1516634784"/>
      </c:barChart>
      <c:catAx>
        <c:axId val="151119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16634784"/>
        <c:crosses val="autoZero"/>
        <c:auto val="1"/>
        <c:lblAlgn val="ctr"/>
        <c:lblOffset val="100"/>
        <c:noMultiLvlLbl val="0"/>
      </c:catAx>
      <c:valAx>
        <c:axId val="1516634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51119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83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151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7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05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538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839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55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24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17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C842-B35D-4459-B706-73C50CD3B277}" type="datetimeFigureOut">
              <a:rPr lang="nl-NL" smtClean="0"/>
              <a:t>29-4-2021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1AD1AF2-50A6-47A8-A17C-5A47BC7AAECA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13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inkercad.com/things/dkPImavJFoT-fakea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inkercad.com/things/2aWaPZDOyaX-fakeatm-gel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2B59-2420-4F84-A5AB-7F0E7E675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PO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008CC-713B-4334-AA9E-E0764A0E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22BF9-CC93-48F1-9915-CE6B530D6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868" y="776287"/>
            <a:ext cx="3853296" cy="12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4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A97AB2-EB8B-4186-82DB-45131BD0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/>
              <a:t>OUDE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C3A4AD9-57A3-486B-847F-86EDA3FA9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58143"/>
              </p:ext>
            </p:extLst>
          </p:nvPr>
        </p:nvGraphicFramePr>
        <p:xfrm>
          <a:off x="1130270" y="2488492"/>
          <a:ext cx="9604378" cy="422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1003">
                  <a:extLst>
                    <a:ext uri="{9D8B030D-6E8A-4147-A177-3AD203B41FA5}">
                      <a16:colId xmlns:a16="http://schemas.microsoft.com/office/drawing/2014/main" val="3695333742"/>
                    </a:ext>
                  </a:extLst>
                </a:gridCol>
                <a:gridCol w="1318019">
                  <a:extLst>
                    <a:ext uri="{9D8B030D-6E8A-4147-A177-3AD203B41FA5}">
                      <a16:colId xmlns:a16="http://schemas.microsoft.com/office/drawing/2014/main" val="433349196"/>
                    </a:ext>
                  </a:extLst>
                </a:gridCol>
                <a:gridCol w="901662">
                  <a:extLst>
                    <a:ext uri="{9D8B030D-6E8A-4147-A177-3AD203B41FA5}">
                      <a16:colId xmlns:a16="http://schemas.microsoft.com/office/drawing/2014/main" val="3399323105"/>
                    </a:ext>
                  </a:extLst>
                </a:gridCol>
                <a:gridCol w="1222858">
                  <a:extLst>
                    <a:ext uri="{9D8B030D-6E8A-4147-A177-3AD203B41FA5}">
                      <a16:colId xmlns:a16="http://schemas.microsoft.com/office/drawing/2014/main" val="1035506802"/>
                    </a:ext>
                  </a:extLst>
                </a:gridCol>
                <a:gridCol w="1563633">
                  <a:extLst>
                    <a:ext uri="{9D8B030D-6E8A-4147-A177-3AD203B41FA5}">
                      <a16:colId xmlns:a16="http://schemas.microsoft.com/office/drawing/2014/main" val="2905838166"/>
                    </a:ext>
                  </a:extLst>
                </a:gridCol>
                <a:gridCol w="1731400">
                  <a:extLst>
                    <a:ext uri="{9D8B030D-6E8A-4147-A177-3AD203B41FA5}">
                      <a16:colId xmlns:a16="http://schemas.microsoft.com/office/drawing/2014/main" val="2341858710"/>
                    </a:ext>
                  </a:extLst>
                </a:gridCol>
                <a:gridCol w="1705803">
                  <a:extLst>
                    <a:ext uri="{9D8B030D-6E8A-4147-A177-3AD203B41FA5}">
                      <a16:colId xmlns:a16="http://schemas.microsoft.com/office/drawing/2014/main" val="3651359598"/>
                    </a:ext>
                  </a:extLst>
                </a:gridCol>
              </a:tblGrid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Features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Wie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Waarom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Taken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Moeilijkheids-graad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Acceptance criteria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608186984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6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om biljetten te behouden en weggeven.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De klant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Zodat de klant zijn biljetten kan opnemen.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Biljetten ontwerpen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10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geld dispenser moet biljetten uitwerpen.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280335225"/>
                  </a:ext>
                </a:extLst>
              </a:tr>
              <a:tr h="739976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Afmetingen gelddispenser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Het IR sensor moet per biljet het waarde opnemen. 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4117498898"/>
                  </a:ext>
                </a:extLst>
              </a:tr>
              <a:tr h="968363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Ontwerpen gelddispenser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Ontwerp van de gelddispenser moet 3 biljet soorten bewaren.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339744770"/>
                  </a:ext>
                </a:extLst>
              </a:tr>
              <a:tr h="511588"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solidFill>
                            <a:srgbClr val="00B050"/>
                          </a:solidFill>
                          <a:effectLst/>
                        </a:rPr>
                        <a:t>Locatie van IR sensor</a:t>
                      </a:r>
                      <a:endParaRPr lang="nl-NL" sz="1500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>
                          <a:effectLst/>
                        </a:rPr>
                        <a:t> </a:t>
                      </a:r>
                      <a:endParaRPr lang="nl-NL" sz="1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tc>
                  <a:txBody>
                    <a:bodyPr/>
                    <a:lstStyle/>
                    <a:p>
                      <a:r>
                        <a:rPr lang="nl-NL" sz="1500" dirty="0">
                          <a:effectLst/>
                        </a:rPr>
                        <a:t> </a:t>
                      </a:r>
                      <a:endParaRPr lang="nl-NL" sz="1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6130" marR="96130" marT="0" marB="0"/>
                </a:tc>
                <a:extLst>
                  <a:ext uri="{0D108BD9-81ED-4DB2-BD59-A6C34878D82A}">
                    <a16:rowId xmlns:a16="http://schemas.microsoft.com/office/drawing/2014/main" val="87798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2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676A9-F6CC-4023-BB2F-4E5CEF77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>
            <a:normAutofit/>
          </a:bodyPr>
          <a:lstStyle/>
          <a:p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Sprint Backlog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0DFDC6BC-E714-44B4-85E6-1E6BD6971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606656"/>
              </p:ext>
            </p:extLst>
          </p:nvPr>
        </p:nvGraphicFramePr>
        <p:xfrm>
          <a:off x="770021" y="2011679"/>
          <a:ext cx="10751418" cy="3425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581">
                  <a:extLst>
                    <a:ext uri="{9D8B030D-6E8A-4147-A177-3AD203B41FA5}">
                      <a16:colId xmlns:a16="http://schemas.microsoft.com/office/drawing/2014/main" val="2006555766"/>
                    </a:ext>
                  </a:extLst>
                </a:gridCol>
                <a:gridCol w="987013">
                  <a:extLst>
                    <a:ext uri="{9D8B030D-6E8A-4147-A177-3AD203B41FA5}">
                      <a16:colId xmlns:a16="http://schemas.microsoft.com/office/drawing/2014/main" val="1437825450"/>
                    </a:ext>
                  </a:extLst>
                </a:gridCol>
                <a:gridCol w="1223753">
                  <a:extLst>
                    <a:ext uri="{9D8B030D-6E8A-4147-A177-3AD203B41FA5}">
                      <a16:colId xmlns:a16="http://schemas.microsoft.com/office/drawing/2014/main" val="3297612562"/>
                    </a:ext>
                  </a:extLst>
                </a:gridCol>
                <a:gridCol w="1689717">
                  <a:extLst>
                    <a:ext uri="{9D8B030D-6E8A-4147-A177-3AD203B41FA5}">
                      <a16:colId xmlns:a16="http://schemas.microsoft.com/office/drawing/2014/main" val="1674290093"/>
                    </a:ext>
                  </a:extLst>
                </a:gridCol>
                <a:gridCol w="2118104">
                  <a:extLst>
                    <a:ext uri="{9D8B030D-6E8A-4147-A177-3AD203B41FA5}">
                      <a16:colId xmlns:a16="http://schemas.microsoft.com/office/drawing/2014/main" val="1533383482"/>
                    </a:ext>
                  </a:extLst>
                </a:gridCol>
                <a:gridCol w="1124172">
                  <a:extLst>
                    <a:ext uri="{9D8B030D-6E8A-4147-A177-3AD203B41FA5}">
                      <a16:colId xmlns:a16="http://schemas.microsoft.com/office/drawing/2014/main" val="1472663277"/>
                    </a:ext>
                  </a:extLst>
                </a:gridCol>
                <a:gridCol w="2770078">
                  <a:extLst>
                    <a:ext uri="{9D8B030D-6E8A-4147-A177-3AD203B41FA5}">
                      <a16:colId xmlns:a16="http://schemas.microsoft.com/office/drawing/2014/main" val="1997208279"/>
                    </a:ext>
                  </a:extLst>
                </a:gridCol>
              </a:tblGrid>
              <a:tr h="462014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Features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Wil ik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Als gebruiker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Waarom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Taken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Moeilijkheids-graad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Acceptance criteria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813367114"/>
                  </a:ext>
                </a:extLst>
              </a:tr>
              <a:tr h="1441047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7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Prototype maken van de ATM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De werknemer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Zodat de werknemer alle hardware componenten kunnen testen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lasersnijden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10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bovenkant moet gaten bevatten voor 8 knoppen, Pin ingang, Bon uitgang, numpad, Laptop scherm stand. 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676537862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Ontwerp onderkant moet gaten bevatten voor de biljetten dispenser.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3961819994"/>
                  </a:ext>
                </a:extLst>
              </a:tr>
              <a:tr h="761310"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Dispenser ontwerp laser cutten met afmetingen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>
                          <a:effectLst/>
                        </a:rPr>
                        <a:t> </a:t>
                      </a:r>
                      <a:endParaRPr lang="nl-NL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</a:rPr>
                        <a:t>Dispenser moet 3 dispenser bakken bevatten om de biljetten uit te werpen.</a:t>
                      </a:r>
                      <a:endParaRPr lang="nl-NL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739" marR="57739" marT="0" marB="0"/>
                </a:tc>
                <a:extLst>
                  <a:ext uri="{0D108BD9-81ED-4DB2-BD59-A6C34878D82A}">
                    <a16:rowId xmlns:a16="http://schemas.microsoft.com/office/drawing/2014/main" val="1694577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1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6C12-B335-447F-8A53-36D3F5B4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30438-DEF7-4C5D-B4AA-D63BB9EE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9781102" cy="3450613"/>
          </a:xfrm>
        </p:spPr>
        <p:txBody>
          <a:bodyPr/>
          <a:lstStyle/>
          <a:p>
            <a:pPr lvl="1"/>
            <a:r>
              <a:rPr lang="en-US" dirty="0"/>
              <a:t>Wat </a:t>
            </a:r>
            <a:r>
              <a:rPr lang="en-US" dirty="0" err="1"/>
              <a:t>kan</a:t>
            </a:r>
            <a:r>
              <a:rPr lang="en-US" dirty="0"/>
              <a:t> er </a:t>
            </a:r>
            <a:r>
              <a:rPr lang="en-US" dirty="0" err="1"/>
              <a:t>beter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Meer </a:t>
            </a:r>
            <a:r>
              <a:rPr lang="en-US" dirty="0" err="1"/>
              <a:t>userstories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2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9B45-1128-4059-9B93-384E159D1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CCE279-D9AF-46BC-975F-66D4432D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Nieuwe</a:t>
            </a:r>
            <a:r>
              <a:rPr lang="en-US" dirty="0"/>
              <a:t> DFD</a:t>
            </a:r>
          </a:p>
          <a:p>
            <a:r>
              <a:rPr lang="en-US" dirty="0" err="1"/>
              <a:t>Nieuwe</a:t>
            </a:r>
            <a:r>
              <a:rPr lang="en-US" dirty="0"/>
              <a:t> Flowchart</a:t>
            </a:r>
          </a:p>
          <a:p>
            <a:r>
              <a:rPr lang="en-US" dirty="0" err="1"/>
              <a:t>Kleuren</a:t>
            </a:r>
            <a:r>
              <a:rPr lang="en-US" dirty="0"/>
              <a:t> </a:t>
            </a:r>
            <a:r>
              <a:rPr lang="en-US" dirty="0" err="1"/>
              <a:t>keuzes</a:t>
            </a:r>
            <a:endParaRPr lang="en-US" dirty="0"/>
          </a:p>
          <a:p>
            <a:r>
              <a:rPr lang="en-US" dirty="0"/>
              <a:t>Het prototype 3d ontwerp van de ATM</a:t>
            </a:r>
          </a:p>
          <a:p>
            <a:r>
              <a:rPr lang="en-US" dirty="0"/>
              <a:t>Het prototype 3d ontwerp van de dispenser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2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E33B369-E502-4FDB-A5D2-97A2CB9D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500"/>
              <a:t>Nieuwe Data flowdiagram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C3D67972-9B44-4537-81B8-8102A48FD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51" y="1116345"/>
            <a:ext cx="475836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56CFDB0-3CD1-4C0F-90D8-98156E24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300" dirty="0" err="1"/>
              <a:t>Nieuwe</a:t>
            </a:r>
            <a:r>
              <a:rPr lang="en-US" sz="3300" dirty="0"/>
              <a:t> flowchart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CB17CA0-175B-4042-880E-0973FC2C8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173" y="976036"/>
            <a:ext cx="6620835" cy="41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7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64BA9-A589-45A8-A360-C95104E8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Kleuren</a:t>
            </a:r>
            <a:r>
              <a:rPr lang="en-US" dirty="0"/>
              <a:t> </a:t>
            </a:r>
            <a:r>
              <a:rPr lang="en-US" dirty="0" err="1"/>
              <a:t>keuze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C4DFF530-8D28-4399-985C-EA9905A5E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711530"/>
              </p:ext>
            </p:extLst>
          </p:nvPr>
        </p:nvGraphicFramePr>
        <p:xfrm>
          <a:off x="5071621" y="2012323"/>
          <a:ext cx="6915330" cy="379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Grafiek 4">
            <a:extLst>
              <a:ext uri="{FF2B5EF4-FFF2-40B4-BE49-F238E27FC236}">
                <a16:creationId xmlns:a16="http://schemas.microsoft.com/office/drawing/2014/main" id="{39E81DD4-8D6C-4169-8301-D65531652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149878"/>
              </p:ext>
            </p:extLst>
          </p:nvPr>
        </p:nvGraphicFramePr>
        <p:xfrm>
          <a:off x="129635" y="2337611"/>
          <a:ext cx="4791075" cy="2880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970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E2F21-EB0F-40A3-9668-0A474A94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Kleuren</a:t>
            </a:r>
            <a:r>
              <a:rPr lang="en-US" dirty="0"/>
              <a:t> </a:t>
            </a:r>
            <a:r>
              <a:rPr lang="en-US" dirty="0" err="1"/>
              <a:t>keuzes</a:t>
            </a:r>
            <a:endParaRPr lang="nl-NL" dirty="0"/>
          </a:p>
        </p:txBody>
      </p:sp>
      <p:graphicFrame>
        <p:nvGraphicFramePr>
          <p:cNvPr id="6" name="Tijdelijke aanduiding voor inhoud 5">
            <a:extLst>
              <a:ext uri="{FF2B5EF4-FFF2-40B4-BE49-F238E27FC236}">
                <a16:creationId xmlns:a16="http://schemas.microsoft.com/office/drawing/2014/main" id="{BBCE714F-7586-44B5-A987-4A91795F6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69686"/>
              </p:ext>
            </p:extLst>
          </p:nvPr>
        </p:nvGraphicFramePr>
        <p:xfrm>
          <a:off x="4927382" y="2603843"/>
          <a:ext cx="7264618" cy="3449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Grafiek 19">
            <a:extLst>
              <a:ext uri="{FF2B5EF4-FFF2-40B4-BE49-F238E27FC236}">
                <a16:creationId xmlns:a16="http://schemas.microsoft.com/office/drawing/2014/main" id="{B0E3D21C-FB88-4DF3-9507-DBC776F4A4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937469"/>
              </p:ext>
            </p:extLst>
          </p:nvPr>
        </p:nvGraphicFramePr>
        <p:xfrm>
          <a:off x="166771" y="2947537"/>
          <a:ext cx="4620260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720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56D36-EA81-4B46-94CB-EDA59D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1" y="804520"/>
            <a:ext cx="4958419" cy="1049235"/>
          </a:xfrm>
        </p:spPr>
        <p:txBody>
          <a:bodyPr>
            <a:normAutofit/>
          </a:bodyPr>
          <a:lstStyle/>
          <a:p>
            <a:r>
              <a:rPr lang="en-US" sz="2200" dirty="0"/>
              <a:t>Het prototype 3d ontwerp van de ATM</a:t>
            </a:r>
            <a:br>
              <a:rPr lang="en-US" sz="2200" dirty="0"/>
            </a:br>
            <a:endParaRPr lang="nl-NL" sz="2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C6C9A7-A99D-494F-BB94-54F1B7DE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958419" cy="3450613"/>
          </a:xfrm>
        </p:spPr>
        <p:txBody>
          <a:bodyPr>
            <a:normAutofit/>
          </a:bodyPr>
          <a:lstStyle/>
          <a:p>
            <a:r>
              <a:rPr lang="nl-NL" dirty="0">
                <a:hlinkClick r:id="rId2" tooltip="https://www.tinkercad.com/things/dkPImavJFoT-fakeatm"/>
              </a:rPr>
              <a:t>https://www.tinkercad.com/things/dkPImavJFoT-fakeatm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DF00D8-05F3-44F6-A739-39FDAECC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99254" y="482171"/>
            <a:ext cx="4652668" cy="5149101"/>
            <a:chOff x="6899254" y="482171"/>
            <a:chExt cx="4652668" cy="51491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E039F-BBF8-403F-8DCA-0880DB819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99254" y="482171"/>
              <a:ext cx="4652668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D9F7AD-4C3D-4F91-87A4-9CF96BA11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39487" y="812507"/>
              <a:ext cx="400124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02C7981-80B0-4D8F-8126-AF4F5E413F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50" r="-4" b="-4"/>
          <a:stretch/>
        </p:blipFill>
        <p:spPr>
          <a:xfrm>
            <a:off x="7555450" y="1116345"/>
            <a:ext cx="336002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1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E602D-7504-42CF-A276-FE1173F9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1800"/>
              <a:t>Het prototype 3d ontwerp van de dispenser</a:t>
            </a:r>
            <a:br>
              <a:rPr lang="en-US" sz="1800"/>
            </a:br>
            <a:endParaRPr lang="nl-NL" sz="1800"/>
          </a:p>
        </p:txBody>
      </p:sp>
      <p:sp>
        <p:nvSpPr>
          <p:cNvPr id="1028" name="Content Placeholder 1029">
            <a:extLst>
              <a:ext uri="{FF2B5EF4-FFF2-40B4-BE49-F238E27FC236}">
                <a16:creationId xmlns:a16="http://schemas.microsoft.com/office/drawing/2014/main" id="{402CF58D-2836-4443-BEBD-29A2E8B86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3526523" cy="3450613"/>
          </a:xfrm>
        </p:spPr>
        <p:txBody>
          <a:bodyPr>
            <a:normAutofit/>
          </a:bodyPr>
          <a:lstStyle/>
          <a:p>
            <a:r>
              <a:rPr lang="en-US" dirty="0"/>
              <a:t>Biljet </a:t>
            </a:r>
            <a:r>
              <a:rPr lang="nl-NL" dirty="0"/>
              <a:t>9.9 x 5.1cm</a:t>
            </a:r>
          </a:p>
          <a:p>
            <a:r>
              <a:rPr lang="nl-NL" dirty="0">
                <a:hlinkClick r:id="rId2" tooltip="https://www.tinkercad.com/things/2aWaPZDOyaX-fakeatm-geld"/>
              </a:rPr>
              <a:t>https://www.tinkercad.com/things/2aWaPZDOyaX-fakeatm-geld</a:t>
            </a:r>
            <a:endParaRPr lang="en-US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604219D-896F-415B-9C37-37C3D815D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4E9ACF6-3144-4686-85D1-16E3BC2E2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6A238AC-6BAF-49C2-B29F-0C42A28F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08C352B-BA75-4968-BC2B-5E8FA071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8" y="977099"/>
            <a:ext cx="5123274" cy="4138331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92127C-4BDC-4F52-B539-68424AEF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7" y="1994320"/>
            <a:ext cx="1085643" cy="193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ED497BC3-8F06-4140-8F6F-BDFE40A66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259" y="1720653"/>
            <a:ext cx="3660461" cy="267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13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3FBA7E-9159-4D0F-AA10-A956D13AA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8881"/>
          <a:stretch/>
        </p:blipFill>
        <p:spPr bwMode="auto">
          <a:xfrm>
            <a:off x="3820992" y="1247835"/>
            <a:ext cx="4550017" cy="364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21615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290</Words>
  <Application>Microsoft Office PowerPoint</Application>
  <PresentationFormat>Breedbeeld</PresentationFormat>
  <Paragraphs>88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Rockwell</vt:lpstr>
      <vt:lpstr>Gallery</vt:lpstr>
      <vt:lpstr>PO Meeting</vt:lpstr>
      <vt:lpstr>Sprint review </vt:lpstr>
      <vt:lpstr>Nieuwe Data flowdiagram</vt:lpstr>
      <vt:lpstr>Nieuwe flowchart</vt:lpstr>
      <vt:lpstr>Kleuren keuze</vt:lpstr>
      <vt:lpstr>Kleuren keuzes</vt:lpstr>
      <vt:lpstr>Het prototype 3d ontwerp van de ATM </vt:lpstr>
      <vt:lpstr>Het prototype 3d ontwerp van de dispenser </vt:lpstr>
      <vt:lpstr>PowerPoint-presentatie</vt:lpstr>
      <vt:lpstr>OUDE Presentatie Sprint Backlog</vt:lpstr>
      <vt:lpstr>nieuwe Presentatie Sprint Backlog</vt:lpstr>
      <vt:lpstr>Retrospective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 Meeting</dc:title>
  <dc:creator>Jia-jie Yeh (0992427)</dc:creator>
  <cp:lastModifiedBy>Jia-jie Yeh (0992427)</cp:lastModifiedBy>
  <cp:revision>32</cp:revision>
  <dcterms:created xsi:type="dcterms:W3CDTF">2021-03-24T21:53:11Z</dcterms:created>
  <dcterms:modified xsi:type="dcterms:W3CDTF">2021-04-29T12:34:33Z</dcterms:modified>
</cp:coreProperties>
</file>