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8" r:id="rId17"/>
    <p:sldId id="279" r:id="rId18"/>
    <p:sldId id="280" r:id="rId19"/>
    <p:sldId id="282" r:id="rId20"/>
    <p:sldId id="283" r:id="rId21"/>
    <p:sldId id="285" r:id="rId22"/>
    <p:sldId id="286" r:id="rId23"/>
    <p:sldId id="260" r:id="rId24"/>
    <p:sldId id="261" r:id="rId25"/>
    <p:sldId id="262" r:id="rId26"/>
    <p:sldId id="263" r:id="rId27"/>
    <p:sldId id="287" r:id="rId28"/>
    <p:sldId id="289" r:id="rId29"/>
    <p:sldId id="288" r:id="rId30"/>
    <p:sldId id="290" r:id="rId31"/>
    <p:sldId id="291" r:id="rId3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F2E7F9-ACB9-4551-8A41-4765B0183A63}" v="91" dt="2023-02-12T12:33:32.378"/>
    <p1510:client id="{F9B07764-A16C-0C68-EBE3-11A75676DB5F}" v="2361" dt="2023-02-14T18:33:47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416392"/>
            <a:ext cx="9144000" cy="2387600"/>
          </a:xfrm>
        </p:spPr>
        <p:txBody>
          <a:bodyPr>
            <a:normAutofit/>
          </a:bodyPr>
          <a:lstStyle/>
          <a:p>
            <a:r>
              <a:rPr lang="ja-JP" altLang="en-US" sz="8800">
                <a:ea typeface="ＭＳ Ｐゴシック"/>
                <a:cs typeface="Calibri Light"/>
              </a:rPr>
              <a:t>End Point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企画 三橋未来</a:t>
            </a:r>
          </a:p>
          <a:p>
            <a:r>
              <a:rPr lang="ja-JP" altLang="en-US">
                <a:ea typeface="ＭＳ Ｐゴシック"/>
                <a:cs typeface="Calibri"/>
              </a:rPr>
              <a:t>プログラマー　小川陽平</a:t>
            </a:r>
          </a:p>
          <a:p>
            <a:r>
              <a:rPr lang="ja-JP">
                <a:ea typeface="ＭＳ Ｐゴシック"/>
                <a:cs typeface="Calibri"/>
              </a:rPr>
              <a:t>プログラマー　</a:t>
            </a:r>
            <a:r>
              <a:rPr lang="ja-JP" altLang="en-US">
                <a:ea typeface="ＭＳ Ｐゴシック"/>
                <a:cs typeface="Calibri"/>
              </a:rPr>
              <a:t>ミャッココ</a:t>
            </a: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D2DE2-56C6-E508-776B-EA228361E056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Calibri"/>
                <a:ea typeface="ＭＳ Ｐゴシック"/>
                <a:cs typeface="Calibri"/>
              </a:rPr>
              <a:t>2</a:t>
            </a:r>
            <a:r>
              <a:rPr lang="en-US" altLang="ja-JP" sz="4000" dirty="0">
                <a:latin typeface="Calibri"/>
                <a:ea typeface="ＭＳ Ｐゴシック"/>
                <a:cs typeface="Calibri"/>
              </a:rPr>
              <a:t>.</a:t>
            </a:r>
            <a:r>
              <a:rPr lang="ja-JP" sz="4000">
                <a:latin typeface="Calibri"/>
                <a:ea typeface="ＭＳ Ｐゴシック"/>
                <a:cs typeface="Calibri"/>
              </a:rPr>
              <a:t>企</a:t>
            </a:r>
            <a:r>
              <a:rPr lang="ja-JP" altLang="en-US" sz="4000">
                <a:ea typeface="Meiryo UI"/>
              </a:rPr>
              <a:t>画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BC12E-7D50-05D4-17DD-2C845E675504}"/>
              </a:ext>
            </a:extLst>
          </p:cNvPr>
          <p:cNvSpPr txBox="1"/>
          <p:nvPr/>
        </p:nvSpPr>
        <p:spPr>
          <a:xfrm>
            <a:off x="3675748" y="6084000"/>
            <a:ext cx="457781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4400">
                <a:ea typeface="ＭＳ Ｐゴシック"/>
                <a:cs typeface="Calibri"/>
              </a:rPr>
              <a:t>データ作成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9604D1F-4B1A-59A7-7558-9010C8317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58" y="975417"/>
            <a:ext cx="9680027" cy="510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9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D2DE2-56C6-E508-776B-EA228361E056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Calibri"/>
                <a:ea typeface="ＭＳ Ｐゴシック"/>
                <a:cs typeface="Calibri"/>
              </a:rPr>
              <a:t>2</a:t>
            </a:r>
            <a:r>
              <a:rPr lang="en-US" altLang="ja-JP" sz="4000" dirty="0">
                <a:latin typeface="Calibri"/>
                <a:ea typeface="ＭＳ Ｐゴシック"/>
                <a:cs typeface="Calibri"/>
              </a:rPr>
              <a:t>.</a:t>
            </a:r>
            <a:r>
              <a:rPr lang="ja-JP" sz="4000">
                <a:latin typeface="Calibri"/>
                <a:ea typeface="ＭＳ Ｐゴシック"/>
                <a:cs typeface="Calibri"/>
              </a:rPr>
              <a:t>企</a:t>
            </a:r>
            <a:r>
              <a:rPr lang="ja-JP" altLang="en-US" sz="4000">
                <a:ea typeface="Meiryo UI"/>
              </a:rPr>
              <a:t>画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BC12E-7D50-05D4-17DD-2C845E675504}"/>
              </a:ext>
            </a:extLst>
          </p:cNvPr>
          <p:cNvSpPr txBox="1"/>
          <p:nvPr/>
        </p:nvSpPr>
        <p:spPr>
          <a:xfrm>
            <a:off x="3807127" y="5952621"/>
            <a:ext cx="457781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4400">
                <a:ea typeface="ＭＳ Ｐゴシック"/>
                <a:cs typeface="Calibri"/>
              </a:rPr>
              <a:t>予定を作成</a:t>
            </a:r>
            <a:endParaRPr lang="ja-JP" altLang="en-US" sz="4400" dirty="0">
              <a:ea typeface="ＭＳ Ｐゴシック"/>
              <a:cs typeface="Calibri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7704B75-0691-C7D7-B3AB-E6952F160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46" y="1022132"/>
            <a:ext cx="6198475" cy="481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63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D2DE2-56C6-E508-776B-EA228361E056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Calibri"/>
                <a:ea typeface="+mn-lt"/>
                <a:cs typeface="Calibri"/>
              </a:rPr>
              <a:t>3.</a:t>
            </a:r>
            <a:r>
              <a:rPr lang="ja-JP" altLang="en-US" sz="4000">
                <a:latin typeface="Calibri"/>
                <a:ea typeface="ＭＳ Ｐゴシック"/>
                <a:cs typeface="Calibri"/>
              </a:rPr>
              <a:t>育成システ</a:t>
            </a:r>
            <a:r>
              <a:rPr lang="ja-JP" sz="4000">
                <a:ea typeface="Meiryo UI"/>
              </a:rPr>
              <a:t>ム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BC12E-7D50-05D4-17DD-2C845E675504}"/>
              </a:ext>
            </a:extLst>
          </p:cNvPr>
          <p:cNvSpPr txBox="1"/>
          <p:nvPr/>
        </p:nvSpPr>
        <p:spPr>
          <a:xfrm>
            <a:off x="1599281" y="2875314"/>
            <a:ext cx="9003279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6600">
                <a:ea typeface="ＭＳ Ｐゴシック"/>
                <a:cs typeface="Calibri"/>
              </a:rPr>
              <a:t>メインの育成要素です。</a:t>
            </a:r>
          </a:p>
        </p:txBody>
      </p:sp>
    </p:spTree>
    <p:extLst>
      <p:ext uri="{BB962C8B-B14F-4D97-AF65-F5344CB8AC3E}">
        <p14:creationId xmlns:p14="http://schemas.microsoft.com/office/powerpoint/2010/main" val="2427275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D2DE2-56C6-E508-776B-EA228361E056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Calibri"/>
                <a:ea typeface="+mn-lt"/>
                <a:cs typeface="Calibri"/>
              </a:rPr>
              <a:t>3.</a:t>
            </a:r>
            <a:r>
              <a:rPr lang="ja-JP" altLang="en-US" sz="4000">
                <a:latin typeface="Calibri"/>
                <a:ea typeface="ＭＳ Ｐゴシック"/>
                <a:cs typeface="Calibri"/>
              </a:rPr>
              <a:t>育成</a:t>
            </a:r>
            <a:endParaRPr lang="ja-JP" altLang="en-US" sz="4000">
              <a:ea typeface="Meiryo U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BC12E-7D50-05D4-17DD-2C845E675504}"/>
              </a:ext>
            </a:extLst>
          </p:cNvPr>
          <p:cNvSpPr txBox="1"/>
          <p:nvPr/>
        </p:nvSpPr>
        <p:spPr>
          <a:xfrm>
            <a:off x="1198742" y="5845160"/>
            <a:ext cx="998997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5400">
                <a:ea typeface="ＭＳ Ｐゴシック"/>
                <a:cs typeface="Calibri"/>
              </a:rPr>
              <a:t>大まかに数えると4つです。</a:t>
            </a:r>
            <a:endParaRPr lang="ja-JP" altLang="en-US" sz="5400" dirty="0">
              <a:ea typeface="ＭＳ Ｐゴシック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5327F5-0FF0-FB15-B864-18923110F9D8}"/>
              </a:ext>
            </a:extLst>
          </p:cNvPr>
          <p:cNvSpPr/>
          <p:nvPr/>
        </p:nvSpPr>
        <p:spPr>
          <a:xfrm>
            <a:off x="3243385" y="1243136"/>
            <a:ext cx="2452076" cy="2031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>
                <a:solidFill>
                  <a:schemeClr val="tx1"/>
                </a:solidFill>
                <a:ea typeface="ＭＳ Ｐゴシック"/>
                <a:cs typeface="Calibri"/>
              </a:rPr>
              <a:t>レベル</a:t>
            </a:r>
            <a:endParaRPr lang="en-US" sz="44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851B7A-45B5-782E-FA39-29CCB6B7ABE5}"/>
              </a:ext>
            </a:extLst>
          </p:cNvPr>
          <p:cNvSpPr/>
          <p:nvPr/>
        </p:nvSpPr>
        <p:spPr>
          <a:xfrm>
            <a:off x="3249244" y="3585796"/>
            <a:ext cx="2354384" cy="2031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4400">
                <a:solidFill>
                  <a:schemeClr val="tx1"/>
                </a:solidFill>
                <a:ea typeface="ＭＳ Ｐゴシック"/>
                <a:cs typeface="Calibri"/>
              </a:rPr>
              <a:t>魔法</a:t>
            </a:r>
            <a:endParaRPr lang="ja-JP" altLang="en-US" sz="4400" dirty="0">
              <a:solidFill>
                <a:schemeClr val="tx1"/>
              </a:solidFill>
              <a:ea typeface="ＭＳ Ｐゴシック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DCCF70-AF70-221A-DE20-893C4CDAA9B0}"/>
              </a:ext>
            </a:extLst>
          </p:cNvPr>
          <p:cNvSpPr/>
          <p:nvPr/>
        </p:nvSpPr>
        <p:spPr>
          <a:xfrm>
            <a:off x="6490677" y="3585796"/>
            <a:ext cx="2452076" cy="2031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4400">
                <a:solidFill>
                  <a:schemeClr val="tx1"/>
                </a:solidFill>
                <a:ea typeface="ＭＳ Ｐゴシック"/>
                <a:cs typeface="Calibri"/>
              </a:rPr>
              <a:t>武器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EF8EA7-126A-D70E-91EB-7D247D0BC03E}"/>
              </a:ext>
            </a:extLst>
          </p:cNvPr>
          <p:cNvSpPr/>
          <p:nvPr/>
        </p:nvSpPr>
        <p:spPr>
          <a:xfrm>
            <a:off x="6496538" y="1243134"/>
            <a:ext cx="2354384" cy="2031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2400">
                <a:solidFill>
                  <a:schemeClr val="tx1"/>
                </a:solidFill>
                <a:ea typeface="ＭＳ Ｐゴシック"/>
                <a:cs typeface="Calibri"/>
              </a:rPr>
              <a:t>スキルポイント</a:t>
            </a:r>
            <a:endParaRPr lang="ja-JP" altLang="en-US" sz="2400" dirty="0">
              <a:solidFill>
                <a:schemeClr val="tx1"/>
              </a:solidFill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5848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D2DE2-56C6-E508-776B-EA228361E056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Calibri"/>
                <a:ea typeface="+mn-lt"/>
                <a:cs typeface="Calibri"/>
              </a:rPr>
              <a:t>3.</a:t>
            </a:r>
            <a:r>
              <a:rPr lang="ja-JP" altLang="en-US" sz="4000">
                <a:latin typeface="Calibri"/>
                <a:ea typeface="ＭＳ Ｐゴシック"/>
                <a:cs typeface="Calibri"/>
              </a:rPr>
              <a:t>育成</a:t>
            </a:r>
            <a:endParaRPr lang="ja-JP" altLang="en-US" sz="4000">
              <a:ea typeface="Meiryo UI"/>
              <a:cs typeface="Calibri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4E2415-9B80-963B-CE45-6FB4F1366EC7}"/>
              </a:ext>
            </a:extLst>
          </p:cNvPr>
          <p:cNvSpPr/>
          <p:nvPr/>
        </p:nvSpPr>
        <p:spPr>
          <a:xfrm>
            <a:off x="3292231" y="1516672"/>
            <a:ext cx="1807307" cy="183661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ＭＳ Ｐゴシック"/>
                <a:cs typeface="Calibri"/>
              </a:rPr>
              <a:t>プレイヤー</a:t>
            </a:r>
          </a:p>
        </p:txBody>
      </p:sp>
      <p:sp>
        <p:nvSpPr>
          <p:cNvPr id="11" name="Star: 10 Points 10">
            <a:extLst>
              <a:ext uri="{FF2B5EF4-FFF2-40B4-BE49-F238E27FC236}">
                <a16:creationId xmlns:a16="http://schemas.microsoft.com/office/drawing/2014/main" id="{82875348-DD0A-CDD7-A45A-BE33016D7518}"/>
              </a:ext>
            </a:extLst>
          </p:cNvPr>
          <p:cNvSpPr/>
          <p:nvPr/>
        </p:nvSpPr>
        <p:spPr>
          <a:xfrm>
            <a:off x="7107115" y="1360364"/>
            <a:ext cx="2051538" cy="2149230"/>
          </a:xfrm>
          <a:prstGeom prst="star10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ＭＳ Ｐゴシック"/>
                <a:cs typeface="Calibri"/>
              </a:rPr>
              <a:t>敵</a:t>
            </a:r>
            <a:endParaRPr lang="en-US">
              <a:solidFill>
                <a:schemeClr val="tx1"/>
              </a:solidFill>
              <a:ea typeface="ＭＳ Ｐゴシック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9D9CB16-6D87-2C82-78DE-C32D403F3960}"/>
              </a:ext>
            </a:extLst>
          </p:cNvPr>
          <p:cNvSpPr/>
          <p:nvPr/>
        </p:nvSpPr>
        <p:spPr>
          <a:xfrm>
            <a:off x="5390173" y="1511788"/>
            <a:ext cx="1592384" cy="92807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ｔ</a:t>
            </a:r>
            <a:r>
              <a:rPr lang="ja-JP" altLang="en-US">
                <a:solidFill>
                  <a:srgbClr val="FF0000"/>
                </a:solidFill>
                <a:ea typeface="ＭＳ Ｐゴシック"/>
                <a:cs typeface="Calibri"/>
              </a:rPr>
              <a:t>倒す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B1E3B84C-8096-02B8-6612-E79B11FC45B2}"/>
              </a:ext>
            </a:extLst>
          </p:cNvPr>
          <p:cNvSpPr/>
          <p:nvPr/>
        </p:nvSpPr>
        <p:spPr>
          <a:xfrm>
            <a:off x="5326672" y="2772019"/>
            <a:ext cx="1660769" cy="830384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rgbClr val="92D050"/>
                </a:solidFill>
                <a:ea typeface="ＭＳ Ｐゴシック"/>
                <a:cs typeface="Calibri"/>
              </a:rPr>
              <a:t>経験値</a:t>
            </a:r>
            <a:endParaRPr lang="en-US">
              <a:solidFill>
                <a:srgbClr val="92D050"/>
              </a:solidFill>
              <a:ea typeface="ＭＳ Ｐゴシック"/>
              <a:cs typeface="Calibri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69D1F49-557B-4C65-5740-4E4698528BD5}"/>
              </a:ext>
            </a:extLst>
          </p:cNvPr>
          <p:cNvSpPr/>
          <p:nvPr/>
        </p:nvSpPr>
        <p:spPr>
          <a:xfrm>
            <a:off x="1807307" y="3785576"/>
            <a:ext cx="8772769" cy="29209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>
                <a:solidFill>
                  <a:srgbClr val="92D050"/>
                </a:solidFill>
                <a:ea typeface="ＭＳ Ｐゴシック"/>
                <a:cs typeface="Calibri"/>
              </a:rPr>
              <a:t>経験値</a:t>
            </a:r>
            <a:r>
              <a:rPr lang="ja-JP" altLang="en-US" sz="3600">
                <a:solidFill>
                  <a:schemeClr val="tx1"/>
                </a:solidFill>
                <a:ea typeface="ＭＳ Ｐゴシック"/>
                <a:cs typeface="Calibri"/>
              </a:rPr>
              <a:t>が一定量超えると</a:t>
            </a:r>
          </a:p>
          <a:p>
            <a:pPr algn="ctr"/>
            <a:r>
              <a:rPr lang="ja-JP" altLang="en-US" sz="3600">
                <a:solidFill>
                  <a:srgbClr val="FFC000"/>
                </a:solidFill>
                <a:ea typeface="ＭＳ Ｐゴシック"/>
                <a:cs typeface="Calibri"/>
              </a:rPr>
              <a:t>レベルアップ</a:t>
            </a:r>
            <a:r>
              <a:rPr lang="ja-JP" altLang="en-US" sz="3600">
                <a:solidFill>
                  <a:schemeClr val="tx1"/>
                </a:solidFill>
                <a:ea typeface="ＭＳ Ｐゴシック"/>
                <a:cs typeface="Calibri"/>
              </a:rPr>
              <a:t>し</a:t>
            </a:r>
          </a:p>
          <a:p>
            <a:pPr algn="ctr"/>
            <a:r>
              <a:rPr lang="ja-JP" altLang="en-US" sz="3600">
                <a:solidFill>
                  <a:schemeClr val="tx1"/>
                </a:solidFill>
                <a:ea typeface="ＭＳ Ｐゴシック"/>
                <a:cs typeface="Calibri"/>
              </a:rPr>
              <a:t>HPや攻撃力などのステータスの上昇と</a:t>
            </a:r>
          </a:p>
          <a:p>
            <a:pPr algn="ctr"/>
            <a:r>
              <a:rPr lang="ja-JP" altLang="en-US" sz="3600">
                <a:solidFill>
                  <a:srgbClr val="00B0F0"/>
                </a:solidFill>
                <a:ea typeface="ＭＳ Ｐゴシック"/>
                <a:cs typeface="Calibri"/>
              </a:rPr>
              <a:t>スキルポイント</a:t>
            </a:r>
            <a:r>
              <a:rPr lang="ja-JP" altLang="en-US" sz="3600">
                <a:solidFill>
                  <a:schemeClr val="tx1"/>
                </a:solidFill>
                <a:ea typeface="ＭＳ Ｐゴシック"/>
                <a:cs typeface="Calibri"/>
              </a:rPr>
              <a:t>が1ポイントもらえますか</a:t>
            </a:r>
          </a:p>
        </p:txBody>
      </p:sp>
    </p:spTree>
    <p:extLst>
      <p:ext uri="{BB962C8B-B14F-4D97-AF65-F5344CB8AC3E}">
        <p14:creationId xmlns:p14="http://schemas.microsoft.com/office/powerpoint/2010/main" val="3667193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D2DE2-56C6-E508-776B-EA228361E056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Calibri"/>
                <a:ea typeface="+mn-lt"/>
                <a:cs typeface="Calibri"/>
              </a:rPr>
              <a:t>3.</a:t>
            </a:r>
            <a:r>
              <a:rPr lang="ja-JP" altLang="en-US" sz="4000">
                <a:latin typeface="Calibri"/>
                <a:ea typeface="ＭＳ Ｐゴシック"/>
                <a:cs typeface="Calibri"/>
              </a:rPr>
              <a:t>育成システ</a:t>
            </a:r>
            <a:r>
              <a:rPr lang="ja-JP" sz="4000">
                <a:ea typeface="Meiryo UI"/>
              </a:rPr>
              <a:t>ム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BC12E-7D50-05D4-17DD-2C845E675504}"/>
              </a:ext>
            </a:extLst>
          </p:cNvPr>
          <p:cNvSpPr txBox="1"/>
          <p:nvPr/>
        </p:nvSpPr>
        <p:spPr>
          <a:xfrm>
            <a:off x="1599281" y="5407499"/>
            <a:ext cx="9003279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4400">
                <a:ea typeface="ＭＳ Ｐゴシック"/>
                <a:cs typeface="Calibri"/>
              </a:rPr>
              <a:t>レベルアップによる</a:t>
            </a:r>
          </a:p>
          <a:p>
            <a:pPr algn="ctr"/>
            <a:r>
              <a:rPr lang="ja-JP" altLang="en-US" sz="4400">
                <a:ea typeface="ＭＳ Ｐゴシック"/>
                <a:cs typeface="Calibri"/>
              </a:rPr>
              <a:t>ステータスの変化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ECFBD83-3AB7-D2ED-A808-AB6D5AAC9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800" y="879230"/>
            <a:ext cx="2609356" cy="448993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0151119-B3B7-F5C4-CE84-9C50A0F63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367" y="879231"/>
            <a:ext cx="2597264" cy="450166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BF84E48-1316-D799-59EF-FF89F4804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3212" y="879231"/>
            <a:ext cx="2598070" cy="44899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E3B75F-0A83-EAAC-DC10-225BCC04256C}"/>
              </a:ext>
            </a:extLst>
          </p:cNvPr>
          <p:cNvSpPr txBox="1"/>
          <p:nvPr/>
        </p:nvSpPr>
        <p:spPr>
          <a:xfrm>
            <a:off x="908538" y="923192"/>
            <a:ext cx="4542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初期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FAD6BC-A645-BB3E-5DDC-B94A90A7BDCC}"/>
              </a:ext>
            </a:extLst>
          </p:cNvPr>
          <p:cNvSpPr txBox="1"/>
          <p:nvPr/>
        </p:nvSpPr>
        <p:spPr>
          <a:xfrm>
            <a:off x="4355122" y="970084"/>
            <a:ext cx="4425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５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D44520-D23E-38CF-1D39-B58B68EF35D1}"/>
              </a:ext>
            </a:extLst>
          </p:cNvPr>
          <p:cNvSpPr txBox="1"/>
          <p:nvPr/>
        </p:nvSpPr>
        <p:spPr>
          <a:xfrm>
            <a:off x="7719644" y="923191"/>
            <a:ext cx="45426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最大値</a:t>
            </a:r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3845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D2DE2-56C6-E508-776B-EA228361E056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Calibri"/>
                <a:ea typeface="+mn-lt"/>
                <a:cs typeface="Calibri"/>
              </a:rPr>
              <a:t>3.</a:t>
            </a:r>
            <a:r>
              <a:rPr lang="ja-JP" altLang="en-US" sz="4000">
                <a:latin typeface="Calibri"/>
                <a:ea typeface="ＭＳ Ｐゴシック"/>
                <a:cs typeface="Calibri"/>
              </a:rPr>
              <a:t>育成システ</a:t>
            </a:r>
            <a:r>
              <a:rPr lang="ja-JP" sz="4000">
                <a:ea typeface="Meiryo UI"/>
              </a:rPr>
              <a:t>ム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BC12E-7D50-05D4-17DD-2C845E675504}"/>
              </a:ext>
            </a:extLst>
          </p:cNvPr>
          <p:cNvSpPr txBox="1"/>
          <p:nvPr/>
        </p:nvSpPr>
        <p:spPr>
          <a:xfrm>
            <a:off x="1587558" y="5923314"/>
            <a:ext cx="900327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4400">
                <a:ea typeface="ＭＳ Ｐゴシック"/>
                <a:cs typeface="Calibri"/>
              </a:rPr>
              <a:t>スキルポイント</a:t>
            </a:r>
            <a:endParaRPr lang="ja-JP" altLang="en-US" sz="4400" dirty="0">
              <a:ea typeface="ＭＳ Ｐゴシック"/>
              <a:cs typeface="Calibri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BABA381-B462-6D9A-1685-3DCEF4F38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185" y="854182"/>
            <a:ext cx="8452338" cy="484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54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D2DE2-56C6-E508-776B-EA228361E056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Calibri"/>
                <a:ea typeface="+mn-lt"/>
                <a:cs typeface="Calibri"/>
              </a:rPr>
              <a:t>3.</a:t>
            </a:r>
            <a:r>
              <a:rPr lang="ja-JP" altLang="en-US" sz="4000">
                <a:latin typeface="Calibri"/>
                <a:ea typeface="ＭＳ Ｐゴシック"/>
                <a:cs typeface="Calibri"/>
              </a:rPr>
              <a:t>育成システ</a:t>
            </a:r>
            <a:r>
              <a:rPr lang="ja-JP" sz="4000">
                <a:ea typeface="Meiryo UI"/>
              </a:rPr>
              <a:t>ム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BC12E-7D50-05D4-17DD-2C845E675504}"/>
              </a:ext>
            </a:extLst>
          </p:cNvPr>
          <p:cNvSpPr txBox="1"/>
          <p:nvPr/>
        </p:nvSpPr>
        <p:spPr>
          <a:xfrm>
            <a:off x="1728235" y="6087437"/>
            <a:ext cx="900327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4400">
                <a:ea typeface="ＭＳ Ｐゴシック"/>
                <a:cs typeface="Calibri"/>
              </a:rPr>
              <a:t>割り振りの重要性</a:t>
            </a:r>
            <a:endParaRPr lang="ja-JP" altLang="en-US" sz="4400" dirty="0">
              <a:ea typeface="ＭＳ Ｐゴシック"/>
              <a:cs typeface="Calibri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F089157-E44D-4538-6DD4-10D718C76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12" y="1148862"/>
            <a:ext cx="2906959" cy="493541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72DE859-9C5C-52A6-5090-8C7E8B4BF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707" y="1031211"/>
            <a:ext cx="3587260" cy="321295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ECC346B-4161-134A-21DD-9DD6EFE53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7216" y="1148861"/>
            <a:ext cx="2889969" cy="493541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ECCF917-C283-1036-AD84-E9DBCB3821C8}"/>
              </a:ext>
            </a:extLst>
          </p:cNvPr>
          <p:cNvSpPr/>
          <p:nvPr/>
        </p:nvSpPr>
        <p:spPr>
          <a:xfrm>
            <a:off x="4284784" y="4308231"/>
            <a:ext cx="4114800" cy="120747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>
                <a:ea typeface="ＭＳ Ｐゴシック"/>
                <a:cs typeface="Calibri"/>
              </a:rPr>
              <a:t>割り振り後</a:t>
            </a:r>
            <a:endParaRPr lang="en-US" sz="3600" b="1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09AED4-70FB-08F2-07EA-835D947AF5CF}"/>
              </a:ext>
            </a:extLst>
          </p:cNvPr>
          <p:cNvSpPr/>
          <p:nvPr/>
        </p:nvSpPr>
        <p:spPr>
          <a:xfrm>
            <a:off x="1219199" y="2793023"/>
            <a:ext cx="2672861" cy="3282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C4AE22-C1F8-7EEF-42A4-0FEB48FDEBEA}"/>
              </a:ext>
            </a:extLst>
          </p:cNvPr>
          <p:cNvSpPr/>
          <p:nvPr/>
        </p:nvSpPr>
        <p:spPr>
          <a:xfrm>
            <a:off x="8651629" y="2793022"/>
            <a:ext cx="2672861" cy="3282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04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D2DE2-56C6-E508-776B-EA228361E056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Calibri"/>
                <a:ea typeface="+mn-lt"/>
                <a:cs typeface="Calibri"/>
              </a:rPr>
              <a:t>3.</a:t>
            </a:r>
            <a:r>
              <a:rPr lang="ja-JP" altLang="en-US" sz="4000">
                <a:latin typeface="Calibri"/>
                <a:ea typeface="ＭＳ Ｐゴシック"/>
                <a:cs typeface="Calibri"/>
              </a:rPr>
              <a:t>育成システ</a:t>
            </a:r>
            <a:r>
              <a:rPr lang="ja-JP" sz="4000">
                <a:ea typeface="Meiryo UI"/>
              </a:rPr>
              <a:t>ム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BC12E-7D50-05D4-17DD-2C845E675504}"/>
              </a:ext>
            </a:extLst>
          </p:cNvPr>
          <p:cNvSpPr txBox="1"/>
          <p:nvPr/>
        </p:nvSpPr>
        <p:spPr>
          <a:xfrm>
            <a:off x="1798573" y="5759191"/>
            <a:ext cx="900327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4400">
                <a:ea typeface="ＭＳ Ｐゴシック"/>
                <a:cs typeface="Calibri"/>
              </a:rPr>
              <a:t>例外　魔法</a:t>
            </a:r>
            <a:endParaRPr lang="ja-JP" altLang="en-US" sz="4400" dirty="0">
              <a:ea typeface="ＭＳ Ｐゴシック"/>
              <a:cs typeface="Calibri"/>
            </a:endParaRPr>
          </a:p>
        </p:txBody>
      </p:sp>
      <p:pic>
        <p:nvPicPr>
          <p:cNvPr id="2" name="Picture 10">
            <a:extLst>
              <a:ext uri="{FF2B5EF4-FFF2-40B4-BE49-F238E27FC236}">
                <a16:creationId xmlns:a16="http://schemas.microsoft.com/office/drawing/2014/main" id="{3FCD90D4-73CD-BAD5-9950-2C74BD2CD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38" y="1372821"/>
            <a:ext cx="6553199" cy="3901343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A1C3977C-59D8-B5CE-B4E6-E21628538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583" y="1457229"/>
            <a:ext cx="2739301" cy="372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54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D2DE2-56C6-E508-776B-EA228361E056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Calibri"/>
                <a:ea typeface="+mn-lt"/>
                <a:cs typeface="Calibri"/>
              </a:rPr>
              <a:t>3.</a:t>
            </a:r>
            <a:r>
              <a:rPr lang="ja-JP" altLang="en-US" sz="4000">
                <a:latin typeface="Calibri"/>
                <a:ea typeface="ＭＳ Ｐゴシック"/>
                <a:cs typeface="Calibri"/>
              </a:rPr>
              <a:t>育成システ</a:t>
            </a:r>
            <a:r>
              <a:rPr lang="ja-JP" sz="4000">
                <a:ea typeface="Meiryo UI"/>
              </a:rPr>
              <a:t>ム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BC12E-7D50-05D4-17DD-2C845E675504}"/>
              </a:ext>
            </a:extLst>
          </p:cNvPr>
          <p:cNvSpPr txBox="1"/>
          <p:nvPr/>
        </p:nvSpPr>
        <p:spPr>
          <a:xfrm>
            <a:off x="1294481" y="2347776"/>
            <a:ext cx="9601155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4400" b="1">
                <a:solidFill>
                  <a:srgbClr val="FF0000"/>
                </a:solidFill>
                <a:ea typeface="ＭＳ Ｐゴシック"/>
                <a:cs typeface="Calibri"/>
              </a:rPr>
              <a:t>魔法熟練度</a:t>
            </a:r>
          </a:p>
          <a:p>
            <a:pPr algn="ctr"/>
            <a:r>
              <a:rPr lang="ja-JP" altLang="en-US" sz="4400">
                <a:ea typeface="ＭＳ Ｐゴシック"/>
                <a:cs typeface="Calibri"/>
              </a:rPr>
              <a:t>魔法は使えば使うほど熟練度が溜まり</a:t>
            </a:r>
            <a:endParaRPr lang="ja-JP" altLang="en-US" sz="4400" dirty="0">
              <a:ea typeface="ＭＳ Ｐゴシック"/>
              <a:cs typeface="Calibri"/>
            </a:endParaRPr>
          </a:p>
          <a:p>
            <a:pPr algn="ctr"/>
            <a:r>
              <a:rPr lang="ja-JP" altLang="en-US" sz="4400">
                <a:ea typeface="ＭＳ Ｐゴシック"/>
                <a:cs typeface="Calibri"/>
              </a:rPr>
              <a:t>スキル同様ポイントがもらえます。</a:t>
            </a:r>
            <a:endParaRPr lang="ja-JP" altLang="en-US" sz="4400" dirty="0">
              <a:ea typeface="ＭＳ Ｐゴシック"/>
              <a:cs typeface="Calibri"/>
            </a:endParaRPr>
          </a:p>
          <a:p>
            <a:pPr algn="ctr"/>
            <a:endParaRPr lang="ja-JP" altLang="en-US" sz="4400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829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-670579"/>
            <a:ext cx="9144000" cy="2387600"/>
          </a:xfrm>
        </p:spPr>
        <p:txBody>
          <a:bodyPr>
            <a:normAutofit/>
          </a:bodyPr>
          <a:lstStyle/>
          <a:p>
            <a:r>
              <a:rPr lang="ja-JP" altLang="en-US" sz="8800">
                <a:ea typeface="ＭＳ Ｐゴシック"/>
                <a:cs typeface="Calibri Light"/>
              </a:rPr>
              <a:t>もくじ</a:t>
            </a:r>
            <a:endParaRPr lang="ja-JP" altLang="en-US" sz="8800" dirty="0">
              <a:ea typeface="ＭＳ Ｐゴシック"/>
              <a:cs typeface="Calibri Light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2302156"/>
            <a:ext cx="9144000" cy="24962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z="4000">
                <a:ea typeface="ＭＳ Ｐゴシック"/>
                <a:cs typeface="Calibri"/>
              </a:rPr>
              <a:t>1.概要</a:t>
            </a:r>
          </a:p>
          <a:p>
            <a:r>
              <a:rPr lang="en-US" altLang="ja-JP" sz="4000" dirty="0">
                <a:ea typeface="ＭＳ Ｐゴシック"/>
                <a:cs typeface="Calibri"/>
              </a:rPr>
              <a:t>2</a:t>
            </a:r>
            <a:r>
              <a:rPr lang="ja-JP" sz="4000">
                <a:ea typeface="ＭＳ Ｐゴシック"/>
                <a:cs typeface="Calibri"/>
              </a:rPr>
              <a:t>.企画</a:t>
            </a:r>
            <a:endParaRPr lang="ja-JP"/>
          </a:p>
          <a:p>
            <a:r>
              <a:rPr lang="en-US" altLang="ja-JP" sz="4000" dirty="0">
                <a:ea typeface="ＭＳ Ｐゴシック"/>
                <a:cs typeface="Calibri"/>
              </a:rPr>
              <a:t>3.</a:t>
            </a:r>
            <a:r>
              <a:rPr lang="ja-JP" altLang="en-US" sz="4000">
                <a:ea typeface="ＭＳ Ｐゴシック"/>
                <a:cs typeface="Calibri"/>
              </a:rPr>
              <a:t>育成</a:t>
            </a:r>
            <a:endParaRPr lang="ja-JP"/>
          </a:p>
          <a:p>
            <a:r>
              <a:rPr lang="ja-JP" altLang="en-US" sz="4000">
                <a:ea typeface="ＭＳ Ｐゴシック"/>
                <a:cs typeface="Calibri"/>
              </a:rPr>
              <a:t>4.アニメーション</a:t>
            </a:r>
          </a:p>
          <a:p>
            <a:r>
              <a:rPr lang="ja-JP" altLang="en-US" sz="4000">
                <a:ea typeface="ＭＳ Ｐゴシック"/>
                <a:cs typeface="Calibri"/>
              </a:rPr>
              <a:t>5.データ管理</a:t>
            </a:r>
          </a:p>
          <a:p>
            <a:r>
              <a:rPr lang="ja-JP" altLang="en-US" sz="4000">
                <a:ea typeface="ＭＳ Ｐゴシック"/>
                <a:cs typeface="Calibri"/>
              </a:rPr>
              <a:t>6.最後に</a:t>
            </a:r>
            <a:endParaRPr lang="ja-JP" altLang="en-US" sz="4000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1369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D2DE2-56C6-E508-776B-EA228361E056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Calibri"/>
                <a:ea typeface="+mn-lt"/>
                <a:cs typeface="Calibri"/>
              </a:rPr>
              <a:t>3.</a:t>
            </a:r>
            <a:r>
              <a:rPr lang="ja-JP" altLang="en-US" sz="4000">
                <a:latin typeface="Calibri"/>
                <a:ea typeface="ＭＳ Ｐゴシック"/>
                <a:cs typeface="Calibri"/>
              </a:rPr>
              <a:t>育成システ</a:t>
            </a:r>
            <a:r>
              <a:rPr lang="ja-JP" sz="4000">
                <a:ea typeface="Meiryo UI"/>
              </a:rPr>
              <a:t>ム</a:t>
            </a:r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6554766-324A-BF14-E735-AF459A698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09" y="2688815"/>
            <a:ext cx="2460380" cy="332642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C2B0584-DCD8-F563-937C-8B2AC381C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077" y="1526642"/>
            <a:ext cx="3892060" cy="2304381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3A37B7B5-A207-6DAC-61D2-074B50766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232" y="2789328"/>
            <a:ext cx="3985846" cy="3119867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26A0B7ED-880D-B2AA-8F05-4B880F8BAD0F}"/>
              </a:ext>
            </a:extLst>
          </p:cNvPr>
          <p:cNvSpPr/>
          <p:nvPr/>
        </p:nvSpPr>
        <p:spPr>
          <a:xfrm>
            <a:off x="3508130" y="4530969"/>
            <a:ext cx="4056184" cy="97301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ea typeface="ＭＳ Ｐゴシック"/>
                <a:cs typeface="Calibri"/>
              </a:rPr>
              <a:t>割り振った結果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7551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D2DE2-56C6-E508-776B-EA228361E056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Calibri"/>
                <a:ea typeface="+mn-lt"/>
                <a:cs typeface="Calibri"/>
              </a:rPr>
              <a:t>3.</a:t>
            </a:r>
            <a:r>
              <a:rPr lang="ja-JP" altLang="en-US" sz="4000">
                <a:latin typeface="Calibri"/>
                <a:ea typeface="ＭＳ Ｐゴシック"/>
                <a:cs typeface="Calibri"/>
              </a:rPr>
              <a:t>育成システ</a:t>
            </a:r>
            <a:r>
              <a:rPr lang="ja-JP" sz="4000">
                <a:ea typeface="Meiryo UI"/>
              </a:rPr>
              <a:t>ム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BC12E-7D50-05D4-17DD-2C845E675504}"/>
              </a:ext>
            </a:extLst>
          </p:cNvPr>
          <p:cNvSpPr txBox="1"/>
          <p:nvPr/>
        </p:nvSpPr>
        <p:spPr>
          <a:xfrm>
            <a:off x="1599281" y="5700576"/>
            <a:ext cx="900327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4400">
                <a:ea typeface="ＭＳ Ｐゴシック"/>
                <a:cs typeface="Calibri"/>
              </a:rPr>
              <a:t>武器</a:t>
            </a:r>
            <a:endParaRPr lang="ja-JP" altLang="en-US" sz="4400" dirty="0">
              <a:ea typeface="ＭＳ Ｐゴシック"/>
              <a:cs typeface="Calibri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7901F19F-5BB7-0E76-91D0-A805F2935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24" y="-263768"/>
            <a:ext cx="4372707" cy="437270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815D896-F802-1C8C-D248-EF1EADA96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521677"/>
            <a:ext cx="4630615" cy="4630615"/>
          </a:xfrm>
          <a:prstGeom prst="rect">
            <a:avLst/>
          </a:prstGeom>
        </p:spPr>
      </p:pic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375A772F-A501-CE36-D512-EA12F6F51451}"/>
              </a:ext>
            </a:extLst>
          </p:cNvPr>
          <p:cNvSpPr/>
          <p:nvPr/>
        </p:nvSpPr>
        <p:spPr>
          <a:xfrm>
            <a:off x="2450122" y="4302370"/>
            <a:ext cx="1934307" cy="1219200"/>
          </a:xfrm>
          <a:prstGeom prst="flowChartProcess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tx1"/>
                </a:solidFill>
                <a:ea typeface="ＭＳ Ｐゴシック"/>
                <a:cs typeface="Calibri"/>
              </a:rPr>
              <a:t>拳</a:t>
            </a:r>
            <a:endParaRPr lang="ja-JP" altLang="en-US" b="1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  <a:ea typeface="ＭＳ Ｐゴシック"/>
                <a:cs typeface="Calibri"/>
              </a:rPr>
              <a:t>素早い</a:t>
            </a:r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  <a:ea typeface="ＭＳ Ｐゴシック"/>
                <a:cs typeface="Calibri"/>
              </a:rPr>
              <a:t>威力が低く</a:t>
            </a:r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  <a:ea typeface="ＭＳ Ｐゴシック"/>
                <a:cs typeface="Calibri"/>
              </a:rPr>
              <a:t>範囲が狭い</a:t>
            </a:r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0728B388-65EF-0FD8-0836-74F2D2159DE4}"/>
              </a:ext>
            </a:extLst>
          </p:cNvPr>
          <p:cNvSpPr/>
          <p:nvPr/>
        </p:nvSpPr>
        <p:spPr>
          <a:xfrm>
            <a:off x="7444152" y="4302369"/>
            <a:ext cx="1934307" cy="1219200"/>
          </a:xfrm>
          <a:prstGeom prst="flowChartProcess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b="1">
                <a:solidFill>
                  <a:schemeClr val="tx1"/>
                </a:solidFill>
                <a:ea typeface="ＭＳ Ｐゴシック"/>
                <a:cs typeface="Calibri"/>
              </a:rPr>
              <a:t>剣</a:t>
            </a:r>
            <a:endParaRPr lang="ja-JP" altLang="en-US" b="1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  <a:ea typeface="ＭＳ Ｐゴシック"/>
                <a:cs typeface="Calibri"/>
              </a:rPr>
              <a:t>少し遅い</a:t>
            </a:r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  <a:ea typeface="ＭＳ Ｐゴシック"/>
                <a:cs typeface="Calibri"/>
              </a:rPr>
              <a:t>威力が高く</a:t>
            </a:r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  <a:ea typeface="ＭＳ Ｐゴシック"/>
                <a:cs typeface="Calibri"/>
              </a:rPr>
              <a:t>範囲が広い</a:t>
            </a:r>
            <a:endParaRPr lang="ja-JP" altLang="en-US" dirty="0">
              <a:solidFill>
                <a:schemeClr val="tx1"/>
              </a:solidFill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0564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9FBC12E-7D50-05D4-17DD-2C845E675504}"/>
              </a:ext>
            </a:extLst>
          </p:cNvPr>
          <p:cNvSpPr txBox="1"/>
          <p:nvPr/>
        </p:nvSpPr>
        <p:spPr>
          <a:xfrm>
            <a:off x="614543" y="2828422"/>
            <a:ext cx="1096103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7200">
                <a:ea typeface="ＭＳ Ｐゴシック"/>
                <a:cs typeface="Calibri"/>
              </a:rPr>
              <a:t>自分の好きなように育てよう</a:t>
            </a:r>
            <a:endParaRPr lang="ja-JP" altLang="en-US" sz="7200" dirty="0">
              <a:ea typeface="ＭＳ Ｐゴシック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46C27-35D9-3E1A-ADE0-AB4A29BE86E8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Calibri"/>
                <a:ea typeface="+mn-lt"/>
                <a:cs typeface="Calibri"/>
              </a:rPr>
              <a:t>3.</a:t>
            </a:r>
            <a:r>
              <a:rPr lang="ja-JP" altLang="en-US" sz="4000">
                <a:latin typeface="Calibri"/>
                <a:ea typeface="ＭＳ Ｐゴシック"/>
                <a:cs typeface="Calibri"/>
              </a:rPr>
              <a:t>育成システ</a:t>
            </a:r>
            <a:r>
              <a:rPr lang="ja-JP" sz="4000">
                <a:ea typeface="Meiryo UI"/>
              </a:rPr>
              <a:t>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78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185615" y="3061267"/>
            <a:ext cx="12553461" cy="193821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>
                <a:ea typeface="ＭＳ Ｐゴシック"/>
                <a:cs typeface="Calibri Light"/>
              </a:rPr>
              <a:t>キャラクターの画像</a:t>
            </a:r>
            <a:br>
              <a:rPr lang="ja-JP" altLang="en-US" dirty="0">
                <a:ea typeface="ＭＳ Ｐゴシック"/>
                <a:cs typeface="Calibri Light"/>
              </a:rPr>
            </a:br>
            <a:r>
              <a:rPr lang="ja-JP" altLang="en-US">
                <a:ea typeface="ＭＳ Ｐゴシック"/>
                <a:cs typeface="Calibri Light"/>
              </a:rPr>
              <a:t>棒人間で手抜きと</a:t>
            </a:r>
            <a:br>
              <a:rPr lang="ja-JP" altLang="en-US" dirty="0">
                <a:ea typeface="ＭＳ Ｐゴシック"/>
                <a:cs typeface="Calibri Light"/>
              </a:rPr>
            </a:br>
            <a:r>
              <a:rPr lang="ja-JP" altLang="en-US">
                <a:ea typeface="ＭＳ Ｐゴシック"/>
                <a:cs typeface="Calibri Light"/>
              </a:rPr>
              <a:t>思われてそうですが....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20A2B-BBC2-D8F0-66B7-32F752E442EC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4000" dirty="0">
                <a:latin typeface="Calibri"/>
                <a:ea typeface="ＭＳ Ｐゴシック"/>
                <a:cs typeface="Calibri"/>
              </a:rPr>
              <a:t>4.</a:t>
            </a:r>
            <a:r>
              <a:rPr lang="ja-JP" sz="4000">
                <a:latin typeface="Calibri"/>
                <a:ea typeface="ＭＳ Ｐゴシック"/>
                <a:cs typeface="Calibri"/>
              </a:rPr>
              <a:t>アニメーション</a:t>
            </a:r>
            <a:endParaRPr lang="en-US" sz="4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7381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DCE4061-4D24-613F-3B48-6C6D0EE84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306" y="1640"/>
            <a:ext cx="12245788" cy="685472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01589" y="5089242"/>
            <a:ext cx="9144000" cy="88346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ja-JP" altLang="en-US">
                <a:solidFill>
                  <a:srgbClr val="FF0000"/>
                </a:solidFill>
                <a:ea typeface="ＭＳ Ｐゴシック"/>
              </a:rPr>
              <a:t>なんとすべて自作です</a:t>
            </a:r>
            <a:r>
              <a:rPr lang="en-US" altLang="ja-JP" dirty="0">
                <a:solidFill>
                  <a:srgbClr val="FF0000"/>
                </a:solidFill>
                <a:ea typeface="ＭＳ Ｐゴシック"/>
              </a:rPr>
              <a:t>!!!</a:t>
            </a:r>
            <a:endParaRPr lang="en-US" altLang="ja-JP" dirty="0">
              <a:solidFill>
                <a:srgbClr val="FF0000"/>
              </a:solidFill>
              <a:ea typeface="ＭＳ Ｐゴシック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20A2B-BBC2-D8F0-66B7-32F752E442EC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ja-JP" sz="4000">
                <a:latin typeface="Calibri"/>
                <a:ea typeface="ＭＳ Ｐゴシック"/>
                <a:cs typeface="Calibri"/>
              </a:rPr>
              <a:t>4.</a:t>
            </a:r>
            <a:r>
              <a:rPr lang="ja-JP" sz="4000">
                <a:latin typeface="Calibri"/>
                <a:ea typeface="ＭＳ Ｐゴシック"/>
                <a:cs typeface="Calibri"/>
              </a:rPr>
              <a:t>アニメーション</a:t>
            </a:r>
            <a:endParaRPr lang="en-US" sz="4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6116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185615" y="5444959"/>
            <a:ext cx="12553461" cy="104921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>
                <a:ea typeface="ＭＳ Ｐゴシック"/>
                <a:cs typeface="Calibri Light"/>
              </a:rPr>
              <a:t>出力し、色々加工してこうなりました。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20A2B-BBC2-D8F0-66B7-32F752E442EC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4000" dirty="0">
                <a:latin typeface="Calibri"/>
                <a:ea typeface="ＭＳ Ｐゴシック"/>
                <a:cs typeface="Calibri"/>
              </a:rPr>
              <a:t>4.</a:t>
            </a:r>
            <a:r>
              <a:rPr lang="ja-JP" sz="4000">
                <a:latin typeface="Calibri"/>
                <a:ea typeface="ＭＳ Ｐゴシック"/>
                <a:cs typeface="Calibri"/>
              </a:rPr>
              <a:t>アニメーション</a:t>
            </a:r>
            <a:endParaRPr lang="en-US" sz="4000">
              <a:ea typeface="+mn-lt"/>
              <a:cs typeface="+mn-l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96382AD-C926-3B97-8EB2-9765A2479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96" y="681320"/>
            <a:ext cx="10385610" cy="519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31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D507B70A-67A5-7613-7F72-F3553C1B2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42" y="262234"/>
            <a:ext cx="11360523" cy="615424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185615" y="5444959"/>
            <a:ext cx="12553461" cy="104921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>
                <a:ea typeface="ＭＳ Ｐゴシック"/>
                <a:cs typeface="Calibri Light"/>
              </a:rPr>
              <a:t>全部でこれだけの種類です。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20A2B-BBC2-D8F0-66B7-32F752E442EC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4000">
                <a:latin typeface="Calibri"/>
                <a:ea typeface="ＭＳ Ｐゴシック"/>
                <a:cs typeface="Calibri"/>
              </a:rPr>
              <a:t>4.</a:t>
            </a:r>
            <a:r>
              <a:rPr lang="ja-JP" sz="4000">
                <a:latin typeface="Calibri"/>
                <a:ea typeface="ＭＳ Ｐゴシック"/>
                <a:cs typeface="Calibri"/>
              </a:rPr>
              <a:t>アニメーション</a:t>
            </a:r>
            <a:endParaRPr lang="en-US" sz="4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9270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123831" y="5644251"/>
            <a:ext cx="8509000" cy="79130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sz="4800">
                <a:ea typeface="ＭＳ Ｐゴシック"/>
                <a:cs typeface="Calibri Light"/>
              </a:rPr>
              <a:t>データはすべて</a:t>
            </a:r>
            <a:r>
              <a:rPr lang="ja-JP" sz="4800" b="1">
                <a:ea typeface="ＭＳ Ｐゴシック"/>
                <a:cs typeface="Calibri Light"/>
              </a:rPr>
              <a:t>Excel</a:t>
            </a:r>
            <a:r>
              <a:rPr lang="ja-JP" altLang="en-US" sz="4800">
                <a:ea typeface="ＭＳ Ｐゴシック"/>
                <a:cs typeface="Calibri Light"/>
              </a:rPr>
              <a:t>データ</a:t>
            </a:r>
            <a:endParaRPr lang="ja-JP" altLang="en-US" sz="4800" dirty="0">
              <a:ea typeface="ＭＳ Ｐゴシック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20A2B-BBC2-D8F0-66B7-32F752E442EC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4000" dirty="0">
                <a:latin typeface="Calibri"/>
                <a:ea typeface="ＭＳ Ｐゴシック"/>
                <a:cs typeface="Calibri"/>
              </a:rPr>
              <a:t>5.</a:t>
            </a:r>
            <a:r>
              <a:rPr lang="ja-JP" altLang="en-US" sz="4000">
                <a:latin typeface="Calibri"/>
                <a:ea typeface="ＭＳ Ｐゴシック"/>
                <a:cs typeface="Calibri"/>
              </a:rPr>
              <a:t>デ</a:t>
            </a:r>
            <a:r>
              <a:rPr lang="ja-JP" sz="4000">
                <a:latin typeface="Calibri"/>
                <a:ea typeface="ＭＳ Ｐゴシック"/>
                <a:cs typeface="Calibri"/>
              </a:rPr>
              <a:t>ー</a:t>
            </a:r>
            <a:r>
              <a:rPr lang="ja-JP" altLang="en-US" sz="4000">
                <a:latin typeface="Calibri"/>
                <a:ea typeface="ＭＳ Ｐゴシック"/>
                <a:cs typeface="Calibri"/>
              </a:rPr>
              <a:t>タ管理</a:t>
            </a:r>
            <a:endParaRPr lang="en-US" sz="4000">
              <a:ea typeface="+mn-lt"/>
              <a:cs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2A9EE4-80B2-24AE-D921-E597D17AF68A}"/>
              </a:ext>
            </a:extLst>
          </p:cNvPr>
          <p:cNvSpPr/>
          <p:nvPr/>
        </p:nvSpPr>
        <p:spPr>
          <a:xfrm>
            <a:off x="7974623" y="1594338"/>
            <a:ext cx="3341076" cy="329418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>
                <a:solidFill>
                  <a:schemeClr val="tx1"/>
                </a:solidFill>
                <a:ea typeface="ＭＳ Ｐゴシック"/>
                <a:cs typeface="Calibri"/>
              </a:rPr>
              <a:t>処理</a:t>
            </a:r>
            <a:endParaRPr lang="en-US" sz="6600">
              <a:solidFill>
                <a:schemeClr val="tx1"/>
              </a:solidFill>
              <a:cs typeface="Calibri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73C859E-FD42-9A80-4B17-689EEE632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539" y="3530953"/>
            <a:ext cx="4196861" cy="2211046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83A56BF9-AAF7-A9F8-E93E-76B463BC5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647" y="1162178"/>
            <a:ext cx="4243753" cy="221247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068F9A2-9F06-1A2D-0943-E55BEEB543EF}"/>
              </a:ext>
            </a:extLst>
          </p:cNvPr>
          <p:cNvSpPr/>
          <p:nvPr/>
        </p:nvSpPr>
        <p:spPr>
          <a:xfrm>
            <a:off x="5700345" y="2784230"/>
            <a:ext cx="2016369" cy="1406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72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205893" y="5655974"/>
            <a:ext cx="8509000" cy="79130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sz="4800" b="1">
                <a:ea typeface="ＭＳ Ｐゴシック"/>
                <a:cs typeface="Calibri Light"/>
              </a:rPr>
              <a:t>MAP</a:t>
            </a:r>
            <a:r>
              <a:rPr lang="ja-JP" altLang="en-US" sz="4800">
                <a:ea typeface="ＭＳ Ｐゴシック"/>
                <a:cs typeface="Calibri Light"/>
              </a:rPr>
              <a:t>も</a:t>
            </a:r>
            <a:r>
              <a:rPr lang="ja-JP" altLang="en-US" sz="4800" b="1">
                <a:ea typeface="ＭＳ Ｐゴシック"/>
                <a:cs typeface="Calibri Light"/>
              </a:rPr>
              <a:t>Excel</a:t>
            </a:r>
            <a:endParaRPr lang="ja-JP" altLang="en-US" sz="4800" b="1" dirty="0">
              <a:ea typeface="ＭＳ Ｐゴシック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20A2B-BBC2-D8F0-66B7-32F752E442EC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4000" dirty="0">
                <a:latin typeface="Calibri"/>
                <a:ea typeface="ＭＳ Ｐゴシック"/>
                <a:cs typeface="Calibri"/>
              </a:rPr>
              <a:t>5.</a:t>
            </a:r>
            <a:r>
              <a:rPr lang="ja-JP" altLang="en-US" sz="4000">
                <a:latin typeface="Calibri"/>
                <a:ea typeface="ＭＳ Ｐゴシック"/>
                <a:cs typeface="Calibri"/>
              </a:rPr>
              <a:t>デ</a:t>
            </a:r>
            <a:r>
              <a:rPr lang="ja-JP" sz="4000">
                <a:latin typeface="Calibri"/>
                <a:ea typeface="ＭＳ Ｐゴシック"/>
                <a:cs typeface="Calibri"/>
              </a:rPr>
              <a:t>ー</a:t>
            </a:r>
            <a:r>
              <a:rPr lang="ja-JP" altLang="en-US" sz="4000">
                <a:latin typeface="Calibri"/>
                <a:ea typeface="ＭＳ Ｐゴシック"/>
                <a:cs typeface="Calibri"/>
              </a:rPr>
              <a:t>タ管理</a:t>
            </a:r>
            <a:endParaRPr lang="en-US" sz="4000">
              <a:ea typeface="+mn-lt"/>
              <a:cs typeface="+mn-lt"/>
            </a:endParaRP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127B7938-3147-7900-820A-3310E2873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76" y="2033619"/>
            <a:ext cx="3083169" cy="2779037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1F7B1C38-1366-00C0-4C7A-A75825A00C0E}"/>
              </a:ext>
            </a:extLst>
          </p:cNvPr>
          <p:cNvSpPr/>
          <p:nvPr/>
        </p:nvSpPr>
        <p:spPr>
          <a:xfrm>
            <a:off x="5627076" y="2842846"/>
            <a:ext cx="2063261" cy="1160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99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205893" y="5655974"/>
            <a:ext cx="8509000" cy="79130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sz="4800" b="1">
                <a:ea typeface="ＭＳ Ｐゴシック"/>
                <a:cs typeface="Calibri Light"/>
              </a:rPr>
              <a:t>こうすると細かい変化も楽</a:t>
            </a:r>
            <a:endParaRPr lang="ja-JP" altLang="en-US" sz="4800" b="1" dirty="0">
              <a:ea typeface="ＭＳ Ｐゴシック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20A2B-BBC2-D8F0-66B7-32F752E442EC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4000" dirty="0">
                <a:latin typeface="Calibri"/>
                <a:ea typeface="ＭＳ Ｐゴシック"/>
                <a:cs typeface="Calibri"/>
              </a:rPr>
              <a:t>5.</a:t>
            </a:r>
            <a:r>
              <a:rPr lang="ja-JP" altLang="en-US" sz="4000">
                <a:latin typeface="Calibri"/>
                <a:ea typeface="ＭＳ Ｐゴシック"/>
                <a:cs typeface="Calibri"/>
              </a:rPr>
              <a:t>デ</a:t>
            </a:r>
            <a:r>
              <a:rPr lang="ja-JP" sz="4000">
                <a:latin typeface="Calibri"/>
                <a:ea typeface="ＭＳ Ｐゴシック"/>
                <a:cs typeface="Calibri"/>
              </a:rPr>
              <a:t>ー</a:t>
            </a:r>
            <a:r>
              <a:rPr lang="ja-JP" altLang="en-US" sz="4000">
                <a:latin typeface="Calibri"/>
                <a:ea typeface="ＭＳ Ｐゴシック"/>
                <a:cs typeface="Calibri"/>
              </a:rPr>
              <a:t>タ管理</a:t>
            </a:r>
            <a:endParaRPr lang="en-US" sz="4000">
              <a:ea typeface="+mn-lt"/>
              <a:cs typeface="+mn-lt"/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F44A7579-EAB6-AE24-E58C-9649D9C28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31" y="1259759"/>
            <a:ext cx="3880338" cy="4186083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A03D2407-468E-4126-38DC-5B436DE0D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220" y="1336431"/>
            <a:ext cx="2741654" cy="411480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84BF7A32-27B1-F89A-0A2F-6EA23AE1E537}"/>
              </a:ext>
            </a:extLst>
          </p:cNvPr>
          <p:cNvSpPr/>
          <p:nvPr/>
        </p:nvSpPr>
        <p:spPr>
          <a:xfrm>
            <a:off x="4938345" y="4044462"/>
            <a:ext cx="3235569" cy="1207476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5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08000" y="2230883"/>
            <a:ext cx="11176000" cy="2387600"/>
          </a:xfrm>
        </p:spPr>
        <p:txBody>
          <a:bodyPr>
            <a:normAutofit fontScale="90000"/>
          </a:bodyPr>
          <a:lstStyle/>
          <a:p>
            <a:r>
              <a:rPr lang="ja-JP" altLang="en-US" sz="8800">
                <a:ea typeface="ＭＳ Ｐゴシック"/>
                <a:cs typeface="Calibri Light"/>
              </a:rPr>
              <a:t>百聞は一見に如かず</a:t>
            </a:r>
            <a:br>
              <a:rPr lang="ja-JP" altLang="en-US" sz="8800" dirty="0">
                <a:ea typeface="ＭＳ Ｐゴシック"/>
                <a:cs typeface="Calibri Light"/>
              </a:rPr>
            </a:br>
            <a:r>
              <a:rPr lang="ja-JP" altLang="en-US" sz="8800">
                <a:ea typeface="ＭＳ Ｐゴシック"/>
                <a:cs typeface="Calibri Light"/>
              </a:rPr>
              <a:t>実際に見てもらいましょう</a:t>
            </a:r>
            <a:endParaRPr lang="ja-JP" altLang="en-US" sz="8800" dirty="0">
              <a:ea typeface="ＭＳ Ｐゴシック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DC4398-4C55-2444-6767-CA6C28881959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4000" dirty="0">
                <a:latin typeface="Meiryo UI"/>
                <a:ea typeface="ＭＳ Ｐゴシック"/>
              </a:rPr>
              <a:t>1.</a:t>
            </a:r>
            <a:r>
              <a:rPr lang="ja-JP" altLang="en-US" sz="4000">
                <a:latin typeface="Meiryo UI"/>
                <a:ea typeface="ＭＳ Ｐゴシック"/>
              </a:rPr>
              <a:t>概要</a:t>
            </a:r>
            <a:r>
              <a:rPr lang="en-US" sz="4000" dirty="0">
                <a:ea typeface="Meiryo UI"/>
              </a:rPr>
              <a:t>​</a:t>
            </a:r>
            <a:endParaRPr lang="en-US" sz="4000" dirty="0">
              <a:ea typeface="Meiryo U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3066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B20A2B-BBC2-D8F0-66B7-32F752E442EC}"/>
              </a:ext>
            </a:extLst>
          </p:cNvPr>
          <p:cNvSpPr txBox="1"/>
          <p:nvPr/>
        </p:nvSpPr>
        <p:spPr>
          <a:xfrm>
            <a:off x="1242646" y="2827216"/>
            <a:ext cx="970475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sz="7200">
                <a:ea typeface="ＭＳ Ｐゴシック"/>
                <a:cs typeface="Calibri"/>
              </a:rPr>
              <a:t>6.最後に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56437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B20A2B-BBC2-D8F0-66B7-32F752E442EC}"/>
              </a:ext>
            </a:extLst>
          </p:cNvPr>
          <p:cNvSpPr txBox="1"/>
          <p:nvPr/>
        </p:nvSpPr>
        <p:spPr>
          <a:xfrm>
            <a:off x="1242646" y="2827216"/>
            <a:ext cx="970475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7200">
                <a:ea typeface="ＭＳ Ｐゴシック"/>
                <a:cs typeface="Calibri"/>
              </a:rPr>
              <a:t>ありがとうございました!!</a:t>
            </a:r>
          </a:p>
        </p:txBody>
      </p:sp>
    </p:spTree>
    <p:extLst>
      <p:ext uri="{BB962C8B-B14F-4D97-AF65-F5344CB8AC3E}">
        <p14:creationId xmlns:p14="http://schemas.microsoft.com/office/powerpoint/2010/main" val="56319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4000" y="2494652"/>
            <a:ext cx="11684000" cy="193821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>
                <a:ea typeface="ＭＳ Ｐゴシック"/>
                <a:cs typeface="Calibri Light"/>
              </a:rPr>
              <a:t>作成期間はわずか</a:t>
            </a:r>
            <a:r>
              <a:rPr lang="ja-JP" altLang="en-US">
                <a:solidFill>
                  <a:srgbClr val="FF0000"/>
                </a:solidFill>
                <a:ea typeface="ＭＳ Ｐゴシック"/>
                <a:cs typeface="Calibri Light"/>
              </a:rPr>
              <a:t>一ヶ月</a:t>
            </a:r>
            <a:r>
              <a:rPr lang="ja-JP" altLang="en-US">
                <a:ea typeface="ＭＳ Ｐゴシック"/>
                <a:cs typeface="Calibri Light"/>
              </a:rPr>
              <a:t>という</a:t>
            </a:r>
            <a:br>
              <a:rPr lang="ja-JP" altLang="en-US" dirty="0">
                <a:ea typeface="ＭＳ Ｐゴシック"/>
                <a:cs typeface="Calibri Light"/>
              </a:rPr>
            </a:br>
            <a:r>
              <a:rPr lang="ja-JP" altLang="en-US">
                <a:ea typeface="ＭＳ Ｐゴシック"/>
                <a:cs typeface="Calibri Light"/>
              </a:rPr>
              <a:t>超ハードスケジュールでした....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D2DE2-56C6-E508-776B-EA228361E056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4000" dirty="0">
                <a:latin typeface="Meiryo UI"/>
                <a:ea typeface="ＭＳ Ｐゴシック"/>
              </a:rPr>
              <a:t>1.</a:t>
            </a:r>
            <a:r>
              <a:rPr lang="ja-JP" altLang="en-US" sz="4000">
                <a:latin typeface="Meiryo UI"/>
                <a:ea typeface="ＭＳ Ｐゴシック"/>
              </a:rPr>
              <a:t>概要</a:t>
            </a:r>
            <a:r>
              <a:rPr lang="en-US" sz="4000" dirty="0">
                <a:ea typeface="Meiryo UI"/>
              </a:rPr>
              <a:t>​</a:t>
            </a:r>
            <a:endParaRPr lang="en-US" sz="4000" dirty="0">
              <a:ea typeface="Meiryo U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429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4000" y="1777475"/>
            <a:ext cx="11684000" cy="249850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>
                <a:ea typeface="ＭＳ Ｐゴシック"/>
                <a:cs typeface="Calibri Light"/>
              </a:rPr>
              <a:t>細かく育成ができる</a:t>
            </a:r>
            <a:br>
              <a:rPr lang="ja-JP" altLang="en-US" dirty="0">
                <a:ea typeface="ＭＳ Ｐゴシック"/>
                <a:cs typeface="Calibri Light"/>
              </a:rPr>
            </a:br>
            <a:r>
              <a:rPr lang="ja-JP" altLang="en-US">
                <a:ea typeface="ＭＳ Ｐゴシック"/>
                <a:cs typeface="Calibri Light"/>
              </a:rPr>
              <a:t>アクションゲーム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D2DE2-56C6-E508-776B-EA228361E056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Calibri"/>
                <a:ea typeface="ＭＳ Ｐゴシック"/>
                <a:cs typeface="Calibri"/>
              </a:rPr>
              <a:t>2</a:t>
            </a:r>
            <a:r>
              <a:rPr lang="en-US" altLang="ja-JP" sz="4000" dirty="0">
                <a:latin typeface="Calibri"/>
                <a:ea typeface="ＭＳ Ｐゴシック"/>
                <a:cs typeface="Calibri"/>
              </a:rPr>
              <a:t>.</a:t>
            </a:r>
            <a:r>
              <a:rPr lang="ja-JP" sz="4000">
                <a:latin typeface="Calibri"/>
                <a:ea typeface="ＭＳ Ｐゴシック"/>
                <a:cs typeface="Calibri"/>
              </a:rPr>
              <a:t>企</a:t>
            </a:r>
            <a:r>
              <a:rPr lang="ja-JP" altLang="en-US" sz="4000">
                <a:ea typeface="Meiryo UI"/>
              </a:rPr>
              <a:t>画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4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4000" y="2236916"/>
            <a:ext cx="11684000" cy="249850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>
                <a:ea typeface="ＭＳ Ｐゴシック"/>
                <a:cs typeface="Calibri Light"/>
              </a:rPr>
              <a:t>おおよそのコンセプトを決めてたら</a:t>
            </a:r>
            <a:br>
              <a:rPr lang="ja-JP" altLang="en-US" dirty="0">
                <a:ea typeface="ＭＳ Ｐゴシック"/>
                <a:cs typeface="Calibri Light"/>
              </a:rPr>
            </a:br>
            <a:r>
              <a:rPr lang="ja-JP" altLang="en-US">
                <a:ea typeface="ＭＳ Ｐゴシック"/>
                <a:cs typeface="Calibri Light"/>
              </a:rPr>
              <a:t>細かいところを事前に</a:t>
            </a:r>
            <a:br>
              <a:rPr lang="ja-JP" altLang="en-US" dirty="0">
                <a:ea typeface="ＭＳ Ｐゴシック"/>
                <a:cs typeface="Calibri Light"/>
              </a:rPr>
            </a:br>
            <a:r>
              <a:rPr lang="ja-JP" altLang="en-US">
                <a:ea typeface="ＭＳ Ｐゴシック"/>
                <a:cs typeface="Calibri Light"/>
              </a:rPr>
              <a:t>考えておきます。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D2DE2-56C6-E508-776B-EA228361E056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Calibri"/>
                <a:ea typeface="ＭＳ Ｐゴシック"/>
                <a:cs typeface="Calibri"/>
              </a:rPr>
              <a:t>2</a:t>
            </a:r>
            <a:r>
              <a:rPr lang="en-US" altLang="ja-JP" sz="4000" dirty="0">
                <a:latin typeface="Calibri"/>
                <a:ea typeface="ＭＳ Ｐゴシック"/>
                <a:cs typeface="Calibri"/>
              </a:rPr>
              <a:t>.</a:t>
            </a:r>
            <a:r>
              <a:rPr lang="ja-JP" sz="4000">
                <a:latin typeface="Calibri"/>
                <a:ea typeface="ＭＳ Ｐゴシック"/>
                <a:cs typeface="Calibri"/>
              </a:rPr>
              <a:t>企</a:t>
            </a:r>
            <a:r>
              <a:rPr lang="ja-JP" altLang="en-US" sz="4000">
                <a:ea typeface="Meiryo UI"/>
              </a:rPr>
              <a:t>画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6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D2DE2-56C6-E508-776B-EA228361E056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Calibri"/>
                <a:ea typeface="ＭＳ Ｐゴシック"/>
                <a:cs typeface="Calibri"/>
              </a:rPr>
              <a:t>2</a:t>
            </a:r>
            <a:r>
              <a:rPr lang="en-US" altLang="ja-JP" sz="4000" dirty="0">
                <a:latin typeface="Calibri"/>
                <a:ea typeface="ＭＳ Ｐゴシック"/>
                <a:cs typeface="Calibri"/>
              </a:rPr>
              <a:t>.</a:t>
            </a:r>
            <a:r>
              <a:rPr lang="ja-JP" sz="4000">
                <a:latin typeface="Calibri"/>
                <a:ea typeface="ＭＳ Ｐゴシック"/>
                <a:cs typeface="Calibri"/>
              </a:rPr>
              <a:t>企</a:t>
            </a:r>
            <a:r>
              <a:rPr lang="ja-JP" altLang="en-US" sz="4000">
                <a:ea typeface="Meiryo UI"/>
              </a:rPr>
              <a:t>画</a:t>
            </a: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2EEC60D-4684-8925-8E56-51794F0CB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73" y="1363637"/>
            <a:ext cx="5364513" cy="4131017"/>
          </a:xfrm>
          <a:prstGeom prst="rect">
            <a:avLst/>
          </a:prstGeom>
        </p:spPr>
      </p:pic>
      <p:sp>
        <p:nvSpPr>
          <p:cNvPr id="13" name="タイトル 1">
            <a:extLst>
              <a:ext uri="{FF2B5EF4-FFF2-40B4-BE49-F238E27FC236}">
                <a16:creationId xmlns:a16="http://schemas.microsoft.com/office/drawing/2014/main" id="{B85EF54E-C915-6441-FBE8-D58EA24E2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308" y="4024685"/>
            <a:ext cx="11684000" cy="249850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sz="5400">
                <a:ea typeface="ＭＳ Ｐゴシック"/>
                <a:cs typeface="Calibri Light"/>
              </a:rPr>
              <a:t>細かな仕様を考えて</a:t>
            </a:r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D0070000-7B2C-C991-3EF3-9E48D25EE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246" y="2366238"/>
            <a:ext cx="5976816" cy="320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6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D2DE2-56C6-E508-776B-EA228361E056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Calibri"/>
                <a:ea typeface="ＭＳ Ｐゴシック"/>
                <a:cs typeface="Calibri"/>
              </a:rPr>
              <a:t>2</a:t>
            </a:r>
            <a:r>
              <a:rPr lang="en-US" altLang="ja-JP" sz="4000" dirty="0">
                <a:latin typeface="Calibri"/>
                <a:ea typeface="ＭＳ Ｐゴシック"/>
                <a:cs typeface="Calibri"/>
              </a:rPr>
              <a:t>.</a:t>
            </a:r>
            <a:r>
              <a:rPr lang="ja-JP" sz="4000">
                <a:latin typeface="Calibri"/>
                <a:ea typeface="ＭＳ Ｐゴシック"/>
                <a:cs typeface="Calibri"/>
              </a:rPr>
              <a:t>企</a:t>
            </a:r>
            <a:r>
              <a:rPr lang="ja-JP" altLang="en-US" sz="4000">
                <a:ea typeface="Meiryo UI"/>
              </a:rPr>
              <a:t>画</a:t>
            </a:r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6A8B5B75-50EA-180D-AAEE-55F661107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044" y="1173473"/>
            <a:ext cx="7557418" cy="4306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56B764-3992-6BB7-8AEE-789110B2E946}"/>
              </a:ext>
            </a:extLst>
          </p:cNvPr>
          <p:cNvSpPr txBox="1"/>
          <p:nvPr/>
        </p:nvSpPr>
        <p:spPr>
          <a:xfrm>
            <a:off x="2837961" y="5734536"/>
            <a:ext cx="652189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4400">
                <a:ea typeface="ＭＳ Ｐゴシック"/>
                <a:cs typeface="Calibri"/>
              </a:rPr>
              <a:t>UIなどの画面作成</a:t>
            </a:r>
            <a:endParaRPr lang="ja-JP" altLang="en-US" sz="4400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8744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D2DE2-56C6-E508-776B-EA228361E056}"/>
              </a:ext>
            </a:extLst>
          </p:cNvPr>
          <p:cNvSpPr txBox="1"/>
          <p:nvPr/>
        </p:nvSpPr>
        <p:spPr>
          <a:xfrm>
            <a:off x="2731477" y="259862"/>
            <a:ext cx="6738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Calibri"/>
                <a:ea typeface="ＭＳ Ｐゴシック"/>
                <a:cs typeface="Calibri"/>
              </a:rPr>
              <a:t>2</a:t>
            </a:r>
            <a:r>
              <a:rPr lang="en-US" altLang="ja-JP" sz="4000" dirty="0">
                <a:latin typeface="Calibri"/>
                <a:ea typeface="ＭＳ Ｐゴシック"/>
                <a:cs typeface="Calibri"/>
              </a:rPr>
              <a:t>.</a:t>
            </a:r>
            <a:r>
              <a:rPr lang="ja-JP" sz="4000">
                <a:latin typeface="Calibri"/>
                <a:ea typeface="ＭＳ Ｐゴシック"/>
                <a:cs typeface="Calibri"/>
              </a:rPr>
              <a:t>企</a:t>
            </a:r>
            <a:r>
              <a:rPr lang="ja-JP" altLang="en-US" sz="4000">
                <a:ea typeface="Meiryo UI"/>
              </a:rPr>
              <a:t>画</a:t>
            </a:r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B80A095-66A3-BFD1-2D33-62D028EE7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689" y="1116154"/>
            <a:ext cx="3475892" cy="4832569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23B2E9E-7FBA-598D-A11D-E2F29BA32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08" y="1169572"/>
            <a:ext cx="5361353" cy="48964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FBC12E-7D50-05D4-17DD-2C845E675504}"/>
              </a:ext>
            </a:extLst>
          </p:cNvPr>
          <p:cNvSpPr txBox="1"/>
          <p:nvPr/>
        </p:nvSpPr>
        <p:spPr>
          <a:xfrm>
            <a:off x="3807127" y="5952621"/>
            <a:ext cx="457781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4400">
                <a:ea typeface="ＭＳ Ｐゴシック"/>
                <a:cs typeface="Calibri"/>
              </a:rPr>
              <a:t>プログラムの構造</a:t>
            </a:r>
          </a:p>
        </p:txBody>
      </p:sp>
    </p:spTree>
    <p:extLst>
      <p:ext uri="{BB962C8B-B14F-4D97-AF65-F5344CB8AC3E}">
        <p14:creationId xmlns:p14="http://schemas.microsoft.com/office/powerpoint/2010/main" val="3952312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テーマ</vt:lpstr>
      <vt:lpstr>End Point</vt:lpstr>
      <vt:lpstr>もくじ</vt:lpstr>
      <vt:lpstr>百聞は一見に如かず 実際に見てもらいましょう</vt:lpstr>
      <vt:lpstr>作成期間はわずか一ヶ月という 超ハードスケジュールでした....</vt:lpstr>
      <vt:lpstr>細かく育成ができる アクションゲーム</vt:lpstr>
      <vt:lpstr>おおよそのコンセプトを決めてたら 細かいところを事前に 考えておきます。</vt:lpstr>
      <vt:lpstr>細かな仕様を考えて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キャラクターの画像 棒人間で手抜きと 思われてそうですが....</vt:lpstr>
      <vt:lpstr>なんとすべて自作です!!!</vt:lpstr>
      <vt:lpstr>出力し、色々加工してこうなりました。</vt:lpstr>
      <vt:lpstr>全部でこれだけの種類です。</vt:lpstr>
      <vt:lpstr>データはすべてExcelデータ</vt:lpstr>
      <vt:lpstr>MAPもExcel</vt:lpstr>
      <vt:lpstr>こうすると細かい変化も楽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774</cp:revision>
  <dcterms:created xsi:type="dcterms:W3CDTF">2023-02-12T12:30:11Z</dcterms:created>
  <dcterms:modified xsi:type="dcterms:W3CDTF">2023-02-14T18:44:01Z</dcterms:modified>
</cp:coreProperties>
</file>