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6" r:id="rId7"/>
    <p:sldId id="261" r:id="rId8"/>
    <p:sldId id="262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E6-3E2F-4801-92CD-87E53721B09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Fluid breakthrough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Bond, Meredith Ellis, Nicolas </a:t>
            </a:r>
            <a:r>
              <a:rPr lang="en-GB" dirty="0" err="1"/>
              <a:t>Boullé</a:t>
            </a:r>
            <a:r>
              <a:rPr lang="en-GB" dirty="0"/>
              <a:t> and </a:t>
            </a:r>
            <a:r>
              <a:rPr lang="en-GB" dirty="0" err="1"/>
              <a:t>Huining</a:t>
            </a:r>
            <a:r>
              <a:rPr lang="en-GB" dirty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 </a:t>
            </a:r>
            <a:r>
              <a:rPr lang="en-GB" sz="3200" dirty="0"/>
              <a:t>– two circles of different radius?</a:t>
            </a:r>
            <a:endParaRPr lang="en-US" dirty="0"/>
          </a:p>
        </p:txBody>
      </p:sp>
      <p:pic>
        <p:nvPicPr>
          <p:cNvPr id="7" name="Picture 2" descr="test.jpg">
            <a:extLst>
              <a:ext uri="{FF2B5EF4-FFF2-40B4-BE49-F238E27FC236}">
                <a16:creationId xmlns:a16="http://schemas.microsoft.com/office/drawing/2014/main" id="{4DD249F5-D487-4408-A23C-A105BA089D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09" y="1053266"/>
            <a:ext cx="9638161" cy="51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</a:t>
            </a:r>
            <a:endParaRPr lang="en-US" dirty="0"/>
          </a:p>
        </p:txBody>
      </p:sp>
      <p:pic>
        <p:nvPicPr>
          <p:cNvPr id="1026" name="Picture 2" descr="https://raw.githubusercontent.com/Oliver-Bond-InFoMM/Modelling1/master/Presentation/different%20radi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" y="750212"/>
            <a:ext cx="10850181" cy="48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1" y="5364952"/>
            <a:ext cx="6816437" cy="14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 we have a small membrane in a container, made of some fibres. Liquid is slowly introduced on top of it until the membrane breaks.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08956" y="3511767"/>
            <a:ext cx="7528135" cy="2298050"/>
            <a:chOff x="3347864" y="4849704"/>
            <a:chExt cx="3691369" cy="970267"/>
          </a:xfrm>
        </p:grpSpPr>
        <p:sp>
          <p:nvSpPr>
            <p:cNvPr id="5" name="Rectangle 4"/>
            <p:cNvSpPr/>
            <p:nvPr/>
          </p:nvSpPr>
          <p:spPr>
            <a:xfrm>
              <a:off x="4202743" y="5349852"/>
              <a:ext cx="1746696" cy="157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02741" y="5507504"/>
              <a:ext cx="17466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01361" y="4849704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54202" y="4849704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7432" y="5723528"/>
              <a:ext cx="17567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54855" y="5599061"/>
              <a:ext cx="302776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Air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5306771"/>
              <a:ext cx="533080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Liquid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4992" y="5372783"/>
              <a:ext cx="894241" cy="22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Membrane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954202" y="5507503"/>
              <a:ext cx="1907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3880944" y="5417226"/>
              <a:ext cx="916368" cy="19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923867" y="5599061"/>
              <a:ext cx="873444" cy="134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7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16349" y="3184655"/>
            <a:ext cx="6105237" cy="2039182"/>
          </a:xfrm>
          <a:custGeom>
            <a:avLst/>
            <a:gdLst>
              <a:gd name="connsiteX0" fmla="*/ 0 w 6105237"/>
              <a:gd name="connsiteY0" fmla="*/ 0 h 1586850"/>
              <a:gd name="connsiteX1" fmla="*/ 6105237 w 6105237"/>
              <a:gd name="connsiteY1" fmla="*/ 0 h 1586850"/>
              <a:gd name="connsiteX2" fmla="*/ 6105237 w 6105237"/>
              <a:gd name="connsiteY2" fmla="*/ 1586850 h 1586850"/>
              <a:gd name="connsiteX3" fmla="*/ 0 w 6105237"/>
              <a:gd name="connsiteY3" fmla="*/ 1586850 h 1586850"/>
              <a:gd name="connsiteX4" fmla="*/ 0 w 6105237"/>
              <a:gd name="connsiteY4" fmla="*/ 0 h 1586850"/>
              <a:gd name="connsiteX0" fmla="*/ 0 w 6105237"/>
              <a:gd name="connsiteY0" fmla="*/ 0 h 2030196"/>
              <a:gd name="connsiteX1" fmla="*/ 6105237 w 6105237"/>
              <a:gd name="connsiteY1" fmla="*/ 0 h 2030196"/>
              <a:gd name="connsiteX2" fmla="*/ 6105237 w 6105237"/>
              <a:gd name="connsiteY2" fmla="*/ 1586850 h 2030196"/>
              <a:gd name="connsiteX3" fmla="*/ 1274618 w 6105237"/>
              <a:gd name="connsiteY3" fmla="*/ 2030196 h 2030196"/>
              <a:gd name="connsiteX4" fmla="*/ 0 w 6105237"/>
              <a:gd name="connsiteY4" fmla="*/ 1586850 h 2030196"/>
              <a:gd name="connsiteX5" fmla="*/ 0 w 6105237"/>
              <a:gd name="connsiteY5" fmla="*/ 0 h 2030196"/>
              <a:gd name="connsiteX0" fmla="*/ 0 w 6105237"/>
              <a:gd name="connsiteY0" fmla="*/ 0 h 2039618"/>
              <a:gd name="connsiteX1" fmla="*/ 6105237 w 6105237"/>
              <a:gd name="connsiteY1" fmla="*/ 0 h 2039618"/>
              <a:gd name="connsiteX2" fmla="*/ 6105237 w 6105237"/>
              <a:gd name="connsiteY2" fmla="*/ 1586850 h 2039618"/>
              <a:gd name="connsiteX3" fmla="*/ 2124364 w 6105237"/>
              <a:gd name="connsiteY3" fmla="*/ 1706923 h 2039618"/>
              <a:gd name="connsiteX4" fmla="*/ 1274618 w 6105237"/>
              <a:gd name="connsiteY4" fmla="*/ 2030196 h 2039618"/>
              <a:gd name="connsiteX5" fmla="*/ 0 w 6105237"/>
              <a:gd name="connsiteY5" fmla="*/ 1586850 h 2039618"/>
              <a:gd name="connsiteX6" fmla="*/ 0 w 6105237"/>
              <a:gd name="connsiteY6" fmla="*/ 0 h 2039618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2890982 w 6105237"/>
              <a:gd name="connsiteY3" fmla="*/ 1919360 h 2039182"/>
              <a:gd name="connsiteX4" fmla="*/ 2124364 w 6105237"/>
              <a:gd name="connsiteY4" fmla="*/ 1706923 h 2039182"/>
              <a:gd name="connsiteX5" fmla="*/ 1274618 w 6105237"/>
              <a:gd name="connsiteY5" fmla="*/ 2030196 h 2039182"/>
              <a:gd name="connsiteX6" fmla="*/ 0 w 6105237"/>
              <a:gd name="connsiteY6" fmla="*/ 1586850 h 2039182"/>
              <a:gd name="connsiteX7" fmla="*/ 0 w 6105237"/>
              <a:gd name="connsiteY7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3528291 w 6105237"/>
              <a:gd name="connsiteY3" fmla="*/ 1706923 h 2039182"/>
              <a:gd name="connsiteX4" fmla="*/ 2890982 w 6105237"/>
              <a:gd name="connsiteY4" fmla="*/ 1919360 h 2039182"/>
              <a:gd name="connsiteX5" fmla="*/ 2124364 w 6105237"/>
              <a:gd name="connsiteY5" fmla="*/ 1706923 h 2039182"/>
              <a:gd name="connsiteX6" fmla="*/ 1274618 w 6105237"/>
              <a:gd name="connsiteY6" fmla="*/ 2030196 h 2039182"/>
              <a:gd name="connsiteX7" fmla="*/ 0 w 6105237"/>
              <a:gd name="connsiteY7" fmla="*/ 1586850 h 2039182"/>
              <a:gd name="connsiteX8" fmla="*/ 0 w 6105237"/>
              <a:gd name="connsiteY8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4184073 w 6105237"/>
              <a:gd name="connsiteY3" fmla="*/ 1808523 h 2039182"/>
              <a:gd name="connsiteX4" fmla="*/ 3528291 w 6105237"/>
              <a:gd name="connsiteY4" fmla="*/ 1706923 h 2039182"/>
              <a:gd name="connsiteX5" fmla="*/ 2890982 w 6105237"/>
              <a:gd name="connsiteY5" fmla="*/ 1919360 h 2039182"/>
              <a:gd name="connsiteX6" fmla="*/ 2124364 w 6105237"/>
              <a:gd name="connsiteY6" fmla="*/ 1706923 h 2039182"/>
              <a:gd name="connsiteX7" fmla="*/ 1274618 w 6105237"/>
              <a:gd name="connsiteY7" fmla="*/ 2030196 h 2039182"/>
              <a:gd name="connsiteX8" fmla="*/ 0 w 6105237"/>
              <a:gd name="connsiteY8" fmla="*/ 1586850 h 2039182"/>
              <a:gd name="connsiteX9" fmla="*/ 0 w 6105237"/>
              <a:gd name="connsiteY9" fmla="*/ 0 h 20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5237" h="2039182">
                <a:moveTo>
                  <a:pt x="0" y="0"/>
                </a:moveTo>
                <a:lnTo>
                  <a:pt x="6105237" y="0"/>
                </a:lnTo>
                <a:lnTo>
                  <a:pt x="6105237" y="1586850"/>
                </a:lnTo>
                <a:cubicBezTo>
                  <a:pt x="5738861" y="1869798"/>
                  <a:pt x="4613564" y="1788511"/>
                  <a:pt x="4184073" y="1808523"/>
                </a:cubicBezTo>
                <a:cubicBezTo>
                  <a:pt x="3754582" y="1828535"/>
                  <a:pt x="3697624" y="1669977"/>
                  <a:pt x="3528291" y="1706923"/>
                </a:cubicBezTo>
                <a:cubicBezTo>
                  <a:pt x="3358958" y="1743869"/>
                  <a:pt x="3095721" y="1951687"/>
                  <a:pt x="2890982" y="1919360"/>
                </a:cubicBezTo>
                <a:cubicBezTo>
                  <a:pt x="2686243" y="1887033"/>
                  <a:pt x="2327564" y="1651505"/>
                  <a:pt x="2124364" y="1706923"/>
                </a:cubicBezTo>
                <a:cubicBezTo>
                  <a:pt x="1921164" y="1762341"/>
                  <a:pt x="1604048" y="2097929"/>
                  <a:pt x="1274618" y="2030196"/>
                </a:cubicBezTo>
                <a:lnTo>
                  <a:pt x="0" y="15868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What is the shape of the meniscus between two fibres?</a:t>
            </a:r>
          </a:p>
          <a:p>
            <a:pPr marL="0" indent="0">
              <a:buNone/>
            </a:pPr>
            <a:r>
              <a:rPr lang="en-GB" i="1" dirty="0"/>
              <a:t>How does this depend on the physical parameters?</a:t>
            </a:r>
            <a:endParaRPr lang="en-US" i="1" dirty="0"/>
          </a:p>
        </p:txBody>
      </p:sp>
      <p:sp>
        <p:nvSpPr>
          <p:cNvPr id="27" name="Oval 26"/>
          <p:cNvSpPr/>
          <p:nvPr/>
        </p:nvSpPr>
        <p:spPr>
          <a:xfrm>
            <a:off x="3116349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1477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22720" y="5058312"/>
            <a:ext cx="924560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7280" y="557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9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Fluid is </a:t>
            </a:r>
            <a:r>
              <a:rPr lang="en-GB" sz="3200" b="1" dirty="0"/>
              <a:t>static </a:t>
            </a:r>
            <a:r>
              <a:rPr lang="en-GB" sz="3200" dirty="0"/>
              <a:t>and </a:t>
            </a:r>
            <a:r>
              <a:rPr lang="en-GB" sz="3200" b="1" dirty="0"/>
              <a:t>incompressible</a:t>
            </a:r>
            <a:r>
              <a:rPr lang="en-GB" sz="3200" dirty="0"/>
              <a:t>.</a:t>
            </a:r>
          </a:p>
          <a:p>
            <a:r>
              <a:rPr lang="en-GB" sz="3200" dirty="0"/>
              <a:t>The pressure due to the fluid is </a:t>
            </a:r>
            <a:r>
              <a:rPr lang="en-GB" sz="3200" b="1" dirty="0"/>
              <a:t>hydrostatic</a:t>
            </a:r>
            <a:r>
              <a:rPr lang="en-GB" sz="3200" dirty="0"/>
              <a:t>.</a:t>
            </a:r>
          </a:p>
          <a:p>
            <a:r>
              <a:rPr lang="en-GB" sz="3200" dirty="0"/>
              <a:t>The upward force is due to the </a:t>
            </a:r>
            <a:r>
              <a:rPr lang="en-GB" sz="3200" b="1" dirty="0"/>
              <a:t>surface tension </a:t>
            </a:r>
            <a:r>
              <a:rPr lang="en-GB" sz="3200" dirty="0"/>
              <a:t>of the fluid.</a:t>
            </a:r>
          </a:p>
          <a:p>
            <a:r>
              <a:rPr lang="en-GB" sz="3200" dirty="0"/>
              <a:t>The membrane does </a:t>
            </a:r>
            <a:r>
              <a:rPr lang="en-GB" sz="3200" b="1" dirty="0"/>
              <a:t>not bend</a:t>
            </a:r>
            <a:r>
              <a:rPr lang="en-GB" sz="3200" dirty="0"/>
              <a:t>.</a:t>
            </a:r>
          </a:p>
          <a:p>
            <a:r>
              <a:rPr lang="en-GB" sz="3200" dirty="0"/>
              <a:t>The system is in its </a:t>
            </a:r>
            <a:r>
              <a:rPr lang="en-GB" sz="3200" b="1" dirty="0"/>
              <a:t>steady state</a:t>
            </a:r>
            <a:r>
              <a:rPr lang="en-GB" sz="3200" dirty="0"/>
              <a:t>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3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64" y="-247434"/>
            <a:ext cx="10515600" cy="1325563"/>
          </a:xfrm>
        </p:spPr>
        <p:txBody>
          <a:bodyPr/>
          <a:lstStyle/>
          <a:p>
            <a:r>
              <a:rPr lang="en-GB" b="1" dirty="0"/>
              <a:t>Physical principles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864" y="751427"/>
                <a:ext cx="551821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dirty="0"/>
                  <a:t>Newton’s second law</a:t>
                </a:r>
                <a:r>
                  <a:rPr lang="en-GB" sz="2000" dirty="0"/>
                  <a:t> tells us that forces </a:t>
                </a:r>
                <a:br>
                  <a:rPr lang="en-GB" sz="2000" dirty="0"/>
                </a:br>
                <a:r>
                  <a:rPr lang="en-GB" sz="2000" dirty="0"/>
                  <a:t>(and so pressures) are balanced: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𝑔𝐻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𝜅𝛾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64" y="751427"/>
                <a:ext cx="5518212" cy="4351338"/>
              </a:xfrm>
              <a:blipFill>
                <a:blip r:embed="rId2"/>
                <a:stretch>
                  <a:fillRect l="-110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C9B8AC-E7F7-4F53-B4E0-014F11418C84}"/>
                  </a:ext>
                </a:extLst>
              </p:cNvPr>
              <p:cNvSpPr/>
              <p:nvPr/>
            </p:nvSpPr>
            <p:spPr>
              <a:xfrm>
                <a:off x="6356412" y="601735"/>
                <a:ext cx="4394446" cy="56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dirty="0"/>
                  <a:t>Curvature: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C9B8AC-E7F7-4F53-B4E0-014F11418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12" y="601735"/>
                <a:ext cx="4394446" cy="565155"/>
              </a:xfrm>
              <a:prstGeom prst="rect">
                <a:avLst/>
              </a:prstGeom>
              <a:blipFill>
                <a:blip r:embed="rId3"/>
                <a:stretch>
                  <a:fillRect l="-1526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576B29-E47F-4801-8776-589F33BAC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2" y="1465131"/>
            <a:ext cx="11576481" cy="5394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F9A32-FAEE-4F56-9998-61D6D89C84FA}"/>
              </a:ext>
            </a:extLst>
          </p:cNvPr>
          <p:cNvSpPr txBox="1"/>
          <p:nvPr/>
        </p:nvSpPr>
        <p:spPr>
          <a:xfrm>
            <a:off x="7093258" y="551303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meniscus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B3E06-13E6-43BE-B820-2ADC7FF6DD81}"/>
              </a:ext>
            </a:extLst>
          </p:cNvPr>
          <p:cNvSpPr txBox="1"/>
          <p:nvPr/>
        </p:nvSpPr>
        <p:spPr>
          <a:xfrm>
            <a:off x="9596021" y="3923930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Cross-section of fibre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A58EF-007F-47DF-9F29-DC34B223CAE8}"/>
              </a:ext>
            </a:extLst>
          </p:cNvPr>
          <p:cNvSpPr txBox="1"/>
          <p:nvPr/>
        </p:nvSpPr>
        <p:spPr>
          <a:xfrm>
            <a:off x="1299840" y="5498645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Cross-section of fibre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F8682-494C-41A1-A7B6-72F525BC1C14}"/>
              </a:ext>
            </a:extLst>
          </p:cNvPr>
          <p:cNvSpPr txBox="1"/>
          <p:nvPr/>
        </p:nvSpPr>
        <p:spPr>
          <a:xfrm>
            <a:off x="6687107" y="1166890"/>
            <a:ext cx="1866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Centre of curvature of meniscus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4893F-4265-4EBA-82A9-7D8B685FBA77}"/>
              </a:ext>
            </a:extLst>
          </p:cNvPr>
          <p:cNvSpPr txBox="1"/>
          <p:nvPr/>
        </p:nvSpPr>
        <p:spPr>
          <a:xfrm>
            <a:off x="6196612" y="3729332"/>
            <a:ext cx="186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A1FFF"/>
                </a:solidFill>
              </a:rPr>
              <a:t>Contact </a:t>
            </a:r>
            <a:br>
              <a:rPr lang="en-GB" dirty="0">
                <a:solidFill>
                  <a:srgbClr val="DA1FFF"/>
                </a:solidFill>
              </a:rPr>
            </a:br>
            <a:r>
              <a:rPr lang="en-GB" dirty="0">
                <a:solidFill>
                  <a:srgbClr val="DA1FFF"/>
                </a:solidFill>
              </a:rPr>
              <a:t>angle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C90C85-0B7E-483D-A789-0BD709BF940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68824" y="4052498"/>
            <a:ext cx="2627788" cy="324193"/>
          </a:xfrm>
          <a:prstGeom prst="line">
            <a:avLst/>
          </a:prstGeom>
          <a:ln>
            <a:solidFill>
              <a:srgbClr val="DA1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Parameters and variables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sz="3200" b="1" dirty="0"/>
                  <a:t>Variables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>
                    <a:latin typeface="Cambria Math" panose="02040503050406030204" pitchFamily="18" charset="0"/>
                  </a:rPr>
                  <a:t> – angle of inclination of contact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>
                    <a:latin typeface="Cambria Math" panose="02040503050406030204" pitchFamily="18" charset="0"/>
                  </a:rPr>
                  <a:t> – radius of curvature of meniscus (a circular arc)</a:t>
                </a:r>
              </a:p>
              <a:p>
                <a:pPr marL="0" indent="0">
                  <a:buNone/>
                </a:pPr>
                <a:r>
                  <a:rPr lang="en-GB" sz="3200" b="1" dirty="0">
                    <a:latin typeface="+mj-lt"/>
                  </a:rPr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3200" b="0" i="1" dirty="0">
                    <a:latin typeface="Cambria Math" panose="02040503050406030204" pitchFamily="18" charset="0"/>
                  </a:rPr>
                  <a:t> </a:t>
                </a:r>
                <a:r>
                  <a:rPr lang="en-GB" sz="3200" dirty="0">
                    <a:latin typeface="Cambria Math" panose="02040503050406030204" pitchFamily="18" charset="0"/>
                  </a:rPr>
                  <a:t>– contact angle between the fibre and the meniscus</a:t>
                </a:r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=7×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3200" dirty="0"/>
                  <a:t> – surface tension constant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3200" dirty="0"/>
                  <a:t> – distance between </a:t>
                </a:r>
                <a:r>
                  <a:rPr lang="en-US" sz="3200" dirty="0" err="1"/>
                  <a:t>centres</a:t>
                </a:r>
                <a:r>
                  <a:rPr lang="en-US" sz="3200" dirty="0"/>
                  <a:t> of the </a:t>
                </a:r>
                <a:r>
                  <a:rPr lang="en-US" sz="3200" dirty="0" err="1"/>
                  <a:t>fibres</a:t>
                </a: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=997</m:t>
                    </m:r>
                  </m:oMath>
                </a14:m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/>
                  <a:t> - density of water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870" b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9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Governing equations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1379" y="1856096"/>
                <a:ext cx="8666328" cy="1501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79" y="1856096"/>
                <a:ext cx="8666328" cy="1501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9040" y="4667535"/>
                <a:ext cx="3984681" cy="11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40" y="4667535"/>
                <a:ext cx="3984681" cy="1163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78053"/>
                <a:ext cx="6504709" cy="149890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=−7×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78053"/>
                <a:ext cx="6504709" cy="1498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97379" y="1280161"/>
            <a:ext cx="6869612" cy="7379614"/>
            <a:chOff x="214812" y="1317624"/>
            <a:chExt cx="7167572" cy="76996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12" y="1317624"/>
              <a:ext cx="7167572" cy="3274695"/>
            </a:xfrm>
            <a:prstGeom prst="rect">
              <a:avLst/>
            </a:prstGeom>
          </p:spPr>
        </p:pic>
        <p:sp>
          <p:nvSpPr>
            <p:cNvPr id="22" name="Arc 21"/>
            <p:cNvSpPr/>
            <p:nvPr/>
          </p:nvSpPr>
          <p:spPr>
            <a:xfrm rot="18980932">
              <a:off x="898307" y="3216738"/>
              <a:ext cx="5800581" cy="5800581"/>
            </a:xfrm>
            <a:prstGeom prst="arc">
              <a:avLst>
                <a:gd name="adj1" fmla="val 17579462"/>
                <a:gd name="adj2" fmla="val 20031412"/>
              </a:avLst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6283036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6283036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151" y="0"/>
            <a:ext cx="4636892" cy="329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991" y="3261360"/>
            <a:ext cx="4614849" cy="36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9" y="1413369"/>
            <a:ext cx="6849773" cy="3403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70" y="0"/>
            <a:ext cx="4572830" cy="3325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170" y="3325040"/>
            <a:ext cx="4572830" cy="353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/>
              <p:cNvSpPr txBox="1">
                <a:spLocks/>
              </p:cNvSpPr>
              <p:nvPr/>
            </p:nvSpPr>
            <p:spPr>
              <a:xfrm>
                <a:off x="838200" y="4678053"/>
                <a:ext cx="6504709" cy="1498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8053"/>
                <a:ext cx="6504709" cy="1498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Constantia</vt:lpstr>
      <vt:lpstr>FoundrySterling-Medium</vt:lpstr>
      <vt:lpstr>Office Theme</vt:lpstr>
      <vt:lpstr>Fluid breakthrough experiments</vt:lpstr>
      <vt:lpstr>The problem</vt:lpstr>
      <vt:lpstr>The problem</vt:lpstr>
      <vt:lpstr>Assumptions</vt:lpstr>
      <vt:lpstr>Physical principles</vt:lpstr>
      <vt:lpstr>Parameters and variables</vt:lpstr>
      <vt:lpstr>Governing equations</vt:lpstr>
      <vt:lpstr>θ=π/4</vt:lpstr>
      <vt:lpstr>θ=π/3</vt:lpstr>
      <vt:lpstr>Further work – two circles of different radius?</vt:lpstr>
      <vt:lpstr>Further work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breakthrough experiments</dc:title>
  <dc:creator>Mathematical Institute</dc:creator>
  <cp:lastModifiedBy>Oliver Bond</cp:lastModifiedBy>
  <cp:revision>12</cp:revision>
  <dcterms:created xsi:type="dcterms:W3CDTF">2018-10-10T16:48:45Z</dcterms:created>
  <dcterms:modified xsi:type="dcterms:W3CDTF">2018-10-10T22:05:32Z</dcterms:modified>
</cp:coreProperties>
</file>