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5" r:id="rId10"/>
    <p:sldId id="269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3" autoAdjust="0"/>
    <p:restoredTop sz="94675"/>
  </p:normalViewPr>
  <p:slideViewPr>
    <p:cSldViewPr snapToGrid="0">
      <p:cViewPr varScale="1">
        <p:scale>
          <a:sx n="81" d="100"/>
          <a:sy n="81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D35-75EF-8A48-B30A-107DA9673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46FB-656A-5643-B654-E5E12D52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4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Fluid breakthrough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Bond, Nicolas </a:t>
            </a:r>
            <a:r>
              <a:rPr lang="en-GB" dirty="0" err="1"/>
              <a:t>Boullé</a:t>
            </a:r>
            <a:r>
              <a:rPr lang="en-GB" dirty="0"/>
              <a:t>, Meredith Ellis and </a:t>
            </a:r>
            <a:r>
              <a:rPr lang="en-GB" dirty="0" err="1"/>
              <a:t>Huining</a:t>
            </a:r>
            <a:r>
              <a:rPr lang="en-GB" dirty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42B-A971-BC43-B86B-FCEDEFBC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C658-3AA0-0741-BF8C-CA7623CE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7" y="983596"/>
            <a:ext cx="6816437" cy="1472350"/>
          </a:xfrm>
          <a:prstGeom prst="rect">
            <a:avLst/>
          </a:prstGeom>
        </p:spPr>
      </p:pic>
      <p:pic>
        <p:nvPicPr>
          <p:cNvPr id="7" name="Picture 2" descr="test.jpg">
            <a:extLst>
              <a:ext uri="{FF2B5EF4-FFF2-40B4-BE49-F238E27FC236}">
                <a16:creationId xmlns:a16="http://schemas.microsoft.com/office/drawing/2014/main" id="{4A6A31B6-577B-D742-878F-B346DC715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7" y="2455946"/>
            <a:ext cx="7722312" cy="41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raw.githubusercontent.com/Oliver-Bond-InFoMM/Modelling1/master/Presentation/different%20radius.jpg">
            <a:extLst>
              <a:ext uri="{FF2B5EF4-FFF2-40B4-BE49-F238E27FC236}">
                <a16:creationId xmlns:a16="http://schemas.microsoft.com/office/drawing/2014/main" id="{E9CA2AAF-7A1A-3445-8A29-BFEC9A015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7" y="1097058"/>
            <a:ext cx="10850181" cy="48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A42BBF-C741-7F4E-9BB7-9BE83CF5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22" y="1666635"/>
            <a:ext cx="5814848" cy="4351338"/>
          </a:xfrm>
        </p:spPr>
        <p:txBody>
          <a:bodyPr>
            <a:normAutofit/>
          </a:bodyPr>
          <a:lstStyle/>
          <a:p>
            <a:r>
              <a:rPr lang="en-GB" i="1" dirty="0"/>
              <a:t>Waterproof membranes are used extensively in industry, for example in making waterproof coats.</a:t>
            </a:r>
            <a:endParaRPr lang="en-GB" dirty="0"/>
          </a:p>
          <a:p>
            <a:r>
              <a:rPr lang="en-GB" dirty="0"/>
              <a:t>The membranes have a porous structure, comprising a large number of fibres.  </a:t>
            </a:r>
          </a:p>
          <a:p>
            <a:r>
              <a:rPr lang="en-GB" dirty="0"/>
              <a:t>There are various choices for the material used to make the fibres, each with different wettability properties.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6167A-E3FC-5A4F-ADED-7B187F3CCFF8}"/>
              </a:ext>
            </a:extLst>
          </p:cNvPr>
          <p:cNvGrpSpPr/>
          <p:nvPr/>
        </p:nvGrpSpPr>
        <p:grpSpPr>
          <a:xfrm>
            <a:off x="6269983" y="4007414"/>
            <a:ext cx="5086544" cy="2330177"/>
            <a:chOff x="6535568" y="3042745"/>
            <a:chExt cx="5086544" cy="2330177"/>
          </a:xfrm>
        </p:grpSpPr>
        <p:sp>
          <p:nvSpPr>
            <p:cNvPr id="5" name="Rectangle 4"/>
            <p:cNvSpPr/>
            <p:nvPr/>
          </p:nvSpPr>
          <p:spPr>
            <a:xfrm>
              <a:off x="7775605" y="4243892"/>
              <a:ext cx="2368659" cy="378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775603" y="4622506"/>
              <a:ext cx="236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773731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150723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68403" y="5141306"/>
              <a:ext cx="2382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97018" y="4842388"/>
              <a:ext cx="410588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Air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5568" y="4137358"/>
              <a:ext cx="722899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Liquid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09450" y="4298963"/>
              <a:ext cx="1212662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Membrane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0150723" y="4622504"/>
              <a:ext cx="25872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516879" y="4402625"/>
              <a:ext cx="913808" cy="50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397427" y="4842388"/>
              <a:ext cx="1184460" cy="322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DA1B4E9-DA52-1D41-966C-1B03A127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-2172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16349" y="3184655"/>
            <a:ext cx="6105237" cy="2039182"/>
          </a:xfrm>
          <a:custGeom>
            <a:avLst/>
            <a:gdLst>
              <a:gd name="connsiteX0" fmla="*/ 0 w 6105237"/>
              <a:gd name="connsiteY0" fmla="*/ 0 h 1586850"/>
              <a:gd name="connsiteX1" fmla="*/ 6105237 w 6105237"/>
              <a:gd name="connsiteY1" fmla="*/ 0 h 1586850"/>
              <a:gd name="connsiteX2" fmla="*/ 6105237 w 6105237"/>
              <a:gd name="connsiteY2" fmla="*/ 1586850 h 1586850"/>
              <a:gd name="connsiteX3" fmla="*/ 0 w 6105237"/>
              <a:gd name="connsiteY3" fmla="*/ 1586850 h 1586850"/>
              <a:gd name="connsiteX4" fmla="*/ 0 w 6105237"/>
              <a:gd name="connsiteY4" fmla="*/ 0 h 1586850"/>
              <a:gd name="connsiteX0" fmla="*/ 0 w 6105237"/>
              <a:gd name="connsiteY0" fmla="*/ 0 h 2030196"/>
              <a:gd name="connsiteX1" fmla="*/ 6105237 w 6105237"/>
              <a:gd name="connsiteY1" fmla="*/ 0 h 2030196"/>
              <a:gd name="connsiteX2" fmla="*/ 6105237 w 6105237"/>
              <a:gd name="connsiteY2" fmla="*/ 1586850 h 2030196"/>
              <a:gd name="connsiteX3" fmla="*/ 1274618 w 6105237"/>
              <a:gd name="connsiteY3" fmla="*/ 2030196 h 2030196"/>
              <a:gd name="connsiteX4" fmla="*/ 0 w 6105237"/>
              <a:gd name="connsiteY4" fmla="*/ 1586850 h 2030196"/>
              <a:gd name="connsiteX5" fmla="*/ 0 w 6105237"/>
              <a:gd name="connsiteY5" fmla="*/ 0 h 2030196"/>
              <a:gd name="connsiteX0" fmla="*/ 0 w 6105237"/>
              <a:gd name="connsiteY0" fmla="*/ 0 h 2039618"/>
              <a:gd name="connsiteX1" fmla="*/ 6105237 w 6105237"/>
              <a:gd name="connsiteY1" fmla="*/ 0 h 2039618"/>
              <a:gd name="connsiteX2" fmla="*/ 6105237 w 6105237"/>
              <a:gd name="connsiteY2" fmla="*/ 1586850 h 2039618"/>
              <a:gd name="connsiteX3" fmla="*/ 2124364 w 6105237"/>
              <a:gd name="connsiteY3" fmla="*/ 1706923 h 2039618"/>
              <a:gd name="connsiteX4" fmla="*/ 1274618 w 6105237"/>
              <a:gd name="connsiteY4" fmla="*/ 2030196 h 2039618"/>
              <a:gd name="connsiteX5" fmla="*/ 0 w 6105237"/>
              <a:gd name="connsiteY5" fmla="*/ 1586850 h 2039618"/>
              <a:gd name="connsiteX6" fmla="*/ 0 w 6105237"/>
              <a:gd name="connsiteY6" fmla="*/ 0 h 2039618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2890982 w 6105237"/>
              <a:gd name="connsiteY3" fmla="*/ 1919360 h 2039182"/>
              <a:gd name="connsiteX4" fmla="*/ 2124364 w 6105237"/>
              <a:gd name="connsiteY4" fmla="*/ 1706923 h 2039182"/>
              <a:gd name="connsiteX5" fmla="*/ 1274618 w 6105237"/>
              <a:gd name="connsiteY5" fmla="*/ 2030196 h 2039182"/>
              <a:gd name="connsiteX6" fmla="*/ 0 w 6105237"/>
              <a:gd name="connsiteY6" fmla="*/ 1586850 h 2039182"/>
              <a:gd name="connsiteX7" fmla="*/ 0 w 6105237"/>
              <a:gd name="connsiteY7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3528291 w 6105237"/>
              <a:gd name="connsiteY3" fmla="*/ 1706923 h 2039182"/>
              <a:gd name="connsiteX4" fmla="*/ 2890982 w 6105237"/>
              <a:gd name="connsiteY4" fmla="*/ 1919360 h 2039182"/>
              <a:gd name="connsiteX5" fmla="*/ 2124364 w 6105237"/>
              <a:gd name="connsiteY5" fmla="*/ 1706923 h 2039182"/>
              <a:gd name="connsiteX6" fmla="*/ 1274618 w 6105237"/>
              <a:gd name="connsiteY6" fmla="*/ 2030196 h 2039182"/>
              <a:gd name="connsiteX7" fmla="*/ 0 w 6105237"/>
              <a:gd name="connsiteY7" fmla="*/ 1586850 h 2039182"/>
              <a:gd name="connsiteX8" fmla="*/ 0 w 6105237"/>
              <a:gd name="connsiteY8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4184073 w 6105237"/>
              <a:gd name="connsiteY3" fmla="*/ 1808523 h 2039182"/>
              <a:gd name="connsiteX4" fmla="*/ 3528291 w 6105237"/>
              <a:gd name="connsiteY4" fmla="*/ 1706923 h 2039182"/>
              <a:gd name="connsiteX5" fmla="*/ 2890982 w 6105237"/>
              <a:gd name="connsiteY5" fmla="*/ 1919360 h 2039182"/>
              <a:gd name="connsiteX6" fmla="*/ 2124364 w 6105237"/>
              <a:gd name="connsiteY6" fmla="*/ 1706923 h 2039182"/>
              <a:gd name="connsiteX7" fmla="*/ 1274618 w 6105237"/>
              <a:gd name="connsiteY7" fmla="*/ 2030196 h 2039182"/>
              <a:gd name="connsiteX8" fmla="*/ 0 w 6105237"/>
              <a:gd name="connsiteY8" fmla="*/ 1586850 h 2039182"/>
              <a:gd name="connsiteX9" fmla="*/ 0 w 6105237"/>
              <a:gd name="connsiteY9" fmla="*/ 0 h 20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5237" h="2039182">
                <a:moveTo>
                  <a:pt x="0" y="0"/>
                </a:moveTo>
                <a:lnTo>
                  <a:pt x="6105237" y="0"/>
                </a:lnTo>
                <a:lnTo>
                  <a:pt x="6105237" y="1586850"/>
                </a:lnTo>
                <a:cubicBezTo>
                  <a:pt x="5738861" y="1869798"/>
                  <a:pt x="4613564" y="1788511"/>
                  <a:pt x="4184073" y="1808523"/>
                </a:cubicBezTo>
                <a:cubicBezTo>
                  <a:pt x="3754582" y="1828535"/>
                  <a:pt x="3697624" y="1669977"/>
                  <a:pt x="3528291" y="1706923"/>
                </a:cubicBezTo>
                <a:cubicBezTo>
                  <a:pt x="3358958" y="1743869"/>
                  <a:pt x="3095721" y="1951687"/>
                  <a:pt x="2890982" y="1919360"/>
                </a:cubicBezTo>
                <a:cubicBezTo>
                  <a:pt x="2686243" y="1887033"/>
                  <a:pt x="2327564" y="1651505"/>
                  <a:pt x="2124364" y="1706923"/>
                </a:cubicBezTo>
                <a:cubicBezTo>
                  <a:pt x="1921164" y="1762341"/>
                  <a:pt x="1604048" y="2097929"/>
                  <a:pt x="1274618" y="2030196"/>
                </a:cubicBezTo>
                <a:lnTo>
                  <a:pt x="0" y="1586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What is the shape of the meniscus between two fibres?</a:t>
            </a:r>
          </a:p>
          <a:p>
            <a:pPr marL="0" indent="0">
              <a:buNone/>
            </a:pPr>
            <a:r>
              <a:rPr lang="en-GB" i="1" dirty="0"/>
              <a:t>How does this depend on the physical parameters?</a:t>
            </a:r>
            <a:endParaRPr lang="en-US" i="1" dirty="0"/>
          </a:p>
        </p:txBody>
      </p:sp>
      <p:sp>
        <p:nvSpPr>
          <p:cNvPr id="27" name="Oval 26"/>
          <p:cNvSpPr/>
          <p:nvPr/>
        </p:nvSpPr>
        <p:spPr>
          <a:xfrm>
            <a:off x="3116349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1477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22720" y="5058312"/>
            <a:ext cx="924560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7280" y="557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9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Fluid is </a:t>
            </a:r>
            <a:r>
              <a:rPr lang="en-GB" sz="3200" b="1" dirty="0"/>
              <a:t>static </a:t>
            </a:r>
            <a:r>
              <a:rPr lang="en-GB" sz="3200" dirty="0"/>
              <a:t>and </a:t>
            </a:r>
            <a:r>
              <a:rPr lang="en-GB" sz="3200" b="1" dirty="0"/>
              <a:t>incompressible</a:t>
            </a:r>
            <a:r>
              <a:rPr lang="en-GB" sz="3200" dirty="0"/>
              <a:t>.</a:t>
            </a:r>
          </a:p>
          <a:p>
            <a:r>
              <a:rPr lang="en-GB" sz="3200" dirty="0"/>
              <a:t>The pressure due to the fluid is </a:t>
            </a:r>
            <a:r>
              <a:rPr lang="en-GB" sz="3200" b="1" dirty="0"/>
              <a:t>hydrostatic</a:t>
            </a:r>
            <a:r>
              <a:rPr lang="en-GB" sz="3200" dirty="0"/>
              <a:t>.</a:t>
            </a:r>
          </a:p>
          <a:p>
            <a:r>
              <a:rPr lang="en-GB" sz="3200" dirty="0"/>
              <a:t>The upward force is due to the </a:t>
            </a:r>
            <a:r>
              <a:rPr lang="en-GB" sz="3200" b="1" dirty="0"/>
              <a:t>surface tension </a:t>
            </a:r>
            <a:r>
              <a:rPr lang="en-GB" sz="3200" dirty="0"/>
              <a:t>of the fluid.</a:t>
            </a:r>
          </a:p>
          <a:p>
            <a:r>
              <a:rPr lang="en-GB" sz="3200" dirty="0"/>
              <a:t>The membrane does </a:t>
            </a:r>
            <a:r>
              <a:rPr lang="en-GB" sz="3200" b="1" dirty="0"/>
              <a:t>not bend</a:t>
            </a:r>
            <a:r>
              <a:rPr lang="en-GB" sz="3200" dirty="0"/>
              <a:t>.</a:t>
            </a:r>
          </a:p>
          <a:p>
            <a:r>
              <a:rPr lang="en-GB" sz="3200" dirty="0"/>
              <a:t>The system is in its </a:t>
            </a:r>
            <a:r>
              <a:rPr lang="en-GB" sz="3200" b="1" dirty="0"/>
              <a:t>steady state</a:t>
            </a:r>
            <a:r>
              <a:rPr lang="en-GB" sz="3200" dirty="0"/>
              <a:t>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3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Physical principles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/>
                  <a:t>Newton’s second law</a:t>
                </a:r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 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r>
                  <a:rPr lang="en-GB" sz="3200" b="1" dirty="0"/>
                  <a:t>Curvature</a:t>
                </a:r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200" dirty="0"/>
              </a:p>
              <a:p>
                <a:r>
                  <a:rPr lang="en-GB" sz="3200" b="1" dirty="0"/>
                  <a:t>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   position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sz="3200" dirty="0"/>
                  <a:t> radius of curvature of the meniscus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  <a:blipFill>
                <a:blip r:embed="rId2"/>
                <a:stretch>
                  <a:fillRect l="-1770" t="-275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18C7B1-34E2-624C-8527-9447F9EB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31" y="2416258"/>
            <a:ext cx="1831209" cy="37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25E9C-0B98-3D48-81CF-AC308E524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21" y="3427121"/>
            <a:ext cx="1453593" cy="894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EBF78-7AF5-BC40-AF91-9BC0E629B075}"/>
              </a:ext>
            </a:extLst>
          </p:cNvPr>
          <p:cNvSpPr txBox="1"/>
          <p:nvPr/>
        </p:nvSpPr>
        <p:spPr>
          <a:xfrm>
            <a:off x="6280832" y="1164963"/>
            <a:ext cx="5425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highlight>
                  <a:srgbClr val="FFFF00"/>
                </a:highlight>
              </a:rPr>
              <a:t>ADD THE CORRECT DIAGRAM HERE!!!!!!!!!!!</a:t>
            </a:r>
          </a:p>
        </p:txBody>
      </p:sp>
    </p:spTree>
    <p:extLst>
      <p:ext uri="{BB962C8B-B14F-4D97-AF65-F5344CB8AC3E}">
        <p14:creationId xmlns:p14="http://schemas.microsoft.com/office/powerpoint/2010/main" val="16282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Governing equations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9449E-F857-C840-9515-AA40FA61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83" y="1611858"/>
            <a:ext cx="6606190" cy="43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B2BAF-3A86-B24E-BB6E-EA3FF65EED59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35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Hydrophobic 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6D737-9131-4A4F-98A0-5CE44988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10" y="465472"/>
            <a:ext cx="1152000" cy="822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35591-BE93-4246-8799-21870A65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12991"/>
          <a:stretch/>
        </p:blipFill>
        <p:spPr>
          <a:xfrm>
            <a:off x="396765" y="1527046"/>
            <a:ext cx="7459978" cy="33943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DC1957-2DF5-D349-B62A-06E75488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285B-35AD-F347-B009-29FB244CD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924" y="5747275"/>
            <a:ext cx="952500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3E7591-A0CB-224B-A529-AD789E15B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50" y="0"/>
            <a:ext cx="4523782" cy="3467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6AA506-643F-D34D-98E3-7FE5C0A1B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1" y="3467132"/>
            <a:ext cx="4548475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7379" y="1280161"/>
            <a:ext cx="6869612" cy="7379614"/>
            <a:chOff x="214812" y="1317624"/>
            <a:chExt cx="7167572" cy="76996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12" y="1317624"/>
              <a:ext cx="7167572" cy="3274695"/>
            </a:xfrm>
            <a:prstGeom prst="rect">
              <a:avLst/>
            </a:prstGeom>
          </p:spPr>
        </p:pic>
        <p:sp>
          <p:nvSpPr>
            <p:cNvPr id="22" name="Arc 21"/>
            <p:cNvSpPr/>
            <p:nvPr/>
          </p:nvSpPr>
          <p:spPr>
            <a:xfrm rot="18980932">
              <a:off x="898307" y="3216738"/>
              <a:ext cx="5800581" cy="5800581"/>
            </a:xfrm>
            <a:prstGeom prst="arc">
              <a:avLst>
                <a:gd name="adj1" fmla="val 17579462"/>
                <a:gd name="adj2" fmla="val 20031412"/>
              </a:avLst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51" y="0"/>
            <a:ext cx="4636892" cy="329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3261360"/>
            <a:ext cx="4614849" cy="36654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192921-F450-5947-B2B7-8D17D1B5092A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A1FFC-C577-BB48-A3F4-9DF0E75B6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8F2C7-A42B-E64A-973C-E1F6F50B4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505" y="5785375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9" y="1413369"/>
            <a:ext cx="6849773" cy="3403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170" y="0"/>
            <a:ext cx="4572830" cy="3325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70" y="3325040"/>
            <a:ext cx="4572830" cy="35342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F1809D-33EA-DB45-AA77-E0C082BFD7BC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3B1CB-AA09-9049-BFF8-696A3FCC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D6886F7-2AD3-C748-894D-C7BB948F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1D24-C239-B44B-AEB4-3BE2F4DD1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152" y="5783984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179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Candara</vt:lpstr>
      <vt:lpstr>FoundrySterling-Medium</vt:lpstr>
      <vt:lpstr>Office Theme</vt:lpstr>
      <vt:lpstr>Fluid breakthrough experiments</vt:lpstr>
      <vt:lpstr>The problem</vt:lpstr>
      <vt:lpstr>The problem</vt:lpstr>
      <vt:lpstr>Assumptions</vt:lpstr>
      <vt:lpstr>Physical principles</vt:lpstr>
      <vt:lpstr>Governing equations</vt:lpstr>
      <vt:lpstr>Contact angle:</vt:lpstr>
      <vt:lpstr>Contact angle:</vt:lpstr>
      <vt:lpstr>Contact angle:</vt:lpstr>
      <vt:lpstr>Conclusions</vt:lpstr>
      <vt:lpstr>Further work</vt:lpstr>
      <vt:lpstr>Further work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breakthrough experiments</dc:title>
  <dc:creator>Mathematical Institute</dc:creator>
  <cp:lastModifiedBy>Meredith Ellis</cp:lastModifiedBy>
  <cp:revision>17</cp:revision>
  <dcterms:created xsi:type="dcterms:W3CDTF">2018-10-10T16:48:45Z</dcterms:created>
  <dcterms:modified xsi:type="dcterms:W3CDTF">2018-10-10T21:22:01Z</dcterms:modified>
</cp:coreProperties>
</file>