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8" r:id="rId8"/>
    <p:sldId id="262" r:id="rId9"/>
    <p:sldId id="265" r:id="rId10"/>
    <p:sldId id="269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3" autoAdjust="0"/>
    <p:restoredTop sz="94675"/>
  </p:normalViewPr>
  <p:slideViewPr>
    <p:cSldViewPr snapToGrid="0">
      <p:cViewPr varScale="1">
        <p:scale>
          <a:sx n="111" d="100"/>
          <a:sy n="111" d="100"/>
        </p:scale>
        <p:origin x="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33D35-75EF-8A48-B30A-107DA96736FF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946FB-656A-5643-B654-E5E12D52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81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Ollie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946FB-656A-5643-B654-E5E12D52D4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5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Meredith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946FB-656A-5643-B654-E5E12D52D4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65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Ollie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946FB-656A-5643-B654-E5E12D52D4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74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Ollie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946FB-656A-5643-B654-E5E12D52D4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74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Nicolas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946FB-656A-5643-B654-E5E12D52D4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7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Nicolas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946FB-656A-5643-B654-E5E12D52D4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7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Huining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946FB-656A-5643-B654-E5E12D52D4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25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Huining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946FB-656A-5643-B654-E5E12D52D4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80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Huining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946FB-656A-5643-B654-E5E12D52D4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7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Meredith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946FB-656A-5643-B654-E5E12D52D4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40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4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5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1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1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7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4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1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2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2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E8DE6-3E2F-4801-92CD-87E53721B098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7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Fluid breakthrough experiments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Oliver Bond, Nicolas </a:t>
            </a:r>
            <a:r>
              <a:rPr lang="en-GB" dirty="0" err="1"/>
              <a:t>Boullé</a:t>
            </a:r>
            <a:r>
              <a:rPr lang="en-GB" dirty="0"/>
              <a:t>, Meredith Ellis and </a:t>
            </a:r>
            <a:r>
              <a:rPr lang="en-GB" dirty="0" err="1"/>
              <a:t>Huining</a:t>
            </a:r>
            <a:r>
              <a:rPr lang="en-GB" dirty="0"/>
              <a:t>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31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842B-A971-BC43-B86B-FCEDEFBC4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469" y="-38320"/>
            <a:ext cx="10515600" cy="1325563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598C0-9994-B642-9112-2823F174149D}"/>
              </a:ext>
            </a:extLst>
          </p:cNvPr>
          <p:cNvSpPr txBox="1"/>
          <p:nvPr/>
        </p:nvSpPr>
        <p:spPr>
          <a:xfrm>
            <a:off x="1136094" y="1676492"/>
            <a:ext cx="4001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Maximum pressure occurs at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DA9F6-D7C9-DA4B-BF0F-FE422B52BF83}"/>
              </a:ext>
            </a:extLst>
          </p:cNvPr>
          <p:cNvSpPr txBox="1"/>
          <p:nvPr/>
        </p:nvSpPr>
        <p:spPr>
          <a:xfrm>
            <a:off x="1136093" y="2482036"/>
            <a:ext cx="724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this maximum pressure, we get critical thickness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EB6BD2-C7E3-2F48-A2C2-3BF6283F7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241" y="2344568"/>
            <a:ext cx="2336800" cy="736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5A09D2-CA39-ED4B-A443-292A51560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510" y="1531813"/>
            <a:ext cx="4229100" cy="76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1CCE36-FABB-E547-942D-05070EBCE193}"/>
              </a:ext>
            </a:extLst>
          </p:cNvPr>
          <p:cNvSpPr txBox="1"/>
          <p:nvPr/>
        </p:nvSpPr>
        <p:spPr>
          <a:xfrm>
            <a:off x="666196" y="4277453"/>
            <a:ext cx="5722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Flooding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F61B57-DDB2-A044-BA56-4C3C84920642}"/>
              </a:ext>
            </a:extLst>
          </p:cNvPr>
          <p:cNvSpPr txBox="1"/>
          <p:nvPr/>
        </p:nvSpPr>
        <p:spPr>
          <a:xfrm>
            <a:off x="730469" y="1009532"/>
            <a:ext cx="2963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Bursting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AA5F3B-74A4-C040-A328-3202D41BF8B1}"/>
              </a:ext>
            </a:extLst>
          </p:cNvPr>
          <p:cNvSpPr txBox="1"/>
          <p:nvPr/>
        </p:nvSpPr>
        <p:spPr>
          <a:xfrm>
            <a:off x="1136093" y="3222921"/>
            <a:ext cx="9868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any 		  we have bursting – meniscus cannot support weight of water above it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498E6B9-181F-D340-9E4A-0F8058228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4204" y="3307795"/>
            <a:ext cx="1445195" cy="2810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99CF5A1-C932-A440-81FE-3288CE92130F}"/>
              </a:ext>
            </a:extLst>
          </p:cNvPr>
          <p:cNvSpPr txBox="1"/>
          <p:nvPr/>
        </p:nvSpPr>
        <p:spPr>
          <a:xfrm>
            <a:off x="1136093" y="4908710"/>
            <a:ext cx="4484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B9241D2-30DC-7945-A5D6-5FF2AAB226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3126" y="4783015"/>
            <a:ext cx="3771900" cy="762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01DF9DD-17D2-D14D-AD82-258ECC13EE0C}"/>
              </a:ext>
            </a:extLst>
          </p:cNvPr>
          <p:cNvSpPr txBox="1"/>
          <p:nvPr/>
        </p:nvSpPr>
        <p:spPr>
          <a:xfrm>
            <a:off x="5265026" y="4941368"/>
            <a:ext cx="5534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,  then flooding occurs when			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2D0C78-4122-7E49-A85A-1CD0D4CF7C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5158" y="4783015"/>
            <a:ext cx="1460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0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491" y="-189057"/>
            <a:ext cx="10515600" cy="1325563"/>
          </a:xfrm>
        </p:spPr>
        <p:txBody>
          <a:bodyPr/>
          <a:lstStyle/>
          <a:p>
            <a:r>
              <a:rPr lang="en-GB" dirty="0"/>
              <a:t>Further work – different radii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07" y="983596"/>
            <a:ext cx="6816437" cy="1472350"/>
          </a:xfrm>
          <a:prstGeom prst="rect">
            <a:avLst/>
          </a:prstGeom>
        </p:spPr>
      </p:pic>
      <p:pic>
        <p:nvPicPr>
          <p:cNvPr id="8" name="Picture 2" descr="https://raw.githubusercontent.com/Oliver-Bond-InFoMM/Modelling1/master/Presentation/different%20radius.jpg">
            <a:extLst>
              <a:ext uri="{FF2B5EF4-FFF2-40B4-BE49-F238E27FC236}">
                <a16:creationId xmlns:a16="http://schemas.microsoft.com/office/drawing/2014/main" id="{7B79A011-38F9-DC47-A3DE-32CDC766E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7" t="3881" r="52195" b="5827"/>
          <a:stretch/>
        </p:blipFill>
        <p:spPr bwMode="auto">
          <a:xfrm>
            <a:off x="8371490" y="0"/>
            <a:ext cx="3174124" cy="343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raw.githubusercontent.com/Oliver-Bond-InFoMM/Modelling1/master/Presentation/different%20radius.jpg">
            <a:extLst>
              <a:ext uri="{FF2B5EF4-FFF2-40B4-BE49-F238E27FC236}">
                <a16:creationId xmlns:a16="http://schemas.microsoft.com/office/drawing/2014/main" id="{3F2B6C88-61EE-2A40-9B3F-F4C67CA798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01" t="3414" r="8238" b="5396"/>
          <a:stretch/>
        </p:blipFill>
        <p:spPr bwMode="auto">
          <a:xfrm>
            <a:off x="8371490" y="3404495"/>
            <a:ext cx="3174124" cy="345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est.jpg">
            <a:extLst>
              <a:ext uri="{FF2B5EF4-FFF2-40B4-BE49-F238E27FC236}">
                <a16:creationId xmlns:a16="http://schemas.microsoft.com/office/drawing/2014/main" id="{4A6A31B6-577B-D742-878F-B346DC7153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26" y="2455946"/>
            <a:ext cx="7643330" cy="406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76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222" y="1666635"/>
            <a:ext cx="5814848" cy="4351338"/>
          </a:xfrm>
        </p:spPr>
        <p:txBody>
          <a:bodyPr>
            <a:normAutofit/>
          </a:bodyPr>
          <a:lstStyle/>
          <a:p>
            <a:r>
              <a:rPr lang="en-GB" i="1" dirty="0"/>
              <a:t>Waterproof membranes are used extensively in industry, for example in making waterproof coats.</a:t>
            </a:r>
            <a:endParaRPr lang="en-GB" dirty="0"/>
          </a:p>
          <a:p>
            <a:r>
              <a:rPr lang="en-GB" dirty="0"/>
              <a:t>The membranes have a porous structure, comprising a large number of fibres.  </a:t>
            </a:r>
          </a:p>
          <a:p>
            <a:r>
              <a:rPr lang="en-GB" dirty="0"/>
              <a:t>There are various choices for the material used to make the fibres, each with different wettability properties.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B6167A-E3FC-5A4F-ADED-7B187F3CCFF8}"/>
              </a:ext>
            </a:extLst>
          </p:cNvPr>
          <p:cNvGrpSpPr/>
          <p:nvPr/>
        </p:nvGrpSpPr>
        <p:grpSpPr>
          <a:xfrm>
            <a:off x="6269983" y="4007414"/>
            <a:ext cx="5086544" cy="2330177"/>
            <a:chOff x="6535568" y="3042745"/>
            <a:chExt cx="5086544" cy="2330177"/>
          </a:xfrm>
        </p:grpSpPr>
        <p:sp>
          <p:nvSpPr>
            <p:cNvPr id="5" name="Rectangle 4"/>
            <p:cNvSpPr/>
            <p:nvPr/>
          </p:nvSpPr>
          <p:spPr>
            <a:xfrm>
              <a:off x="7775605" y="4243892"/>
              <a:ext cx="2368659" cy="3786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00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775603" y="4622506"/>
              <a:ext cx="236866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773731" y="3042745"/>
              <a:ext cx="0" cy="207519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0150723" y="3042745"/>
              <a:ext cx="0" cy="207519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768403" y="5141306"/>
              <a:ext cx="238232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897018" y="4842388"/>
              <a:ext cx="410588" cy="530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002147"/>
                  </a:solidFill>
                  <a:latin typeface="FoundrySterling-Medium"/>
                </a:rPr>
                <a:t>Air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35568" y="4137358"/>
              <a:ext cx="722899" cy="530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002147"/>
                  </a:solidFill>
                  <a:latin typeface="FoundrySterling-Medium"/>
                </a:rPr>
                <a:t>Liquid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409450" y="4298963"/>
              <a:ext cx="1212662" cy="530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002147"/>
                  </a:solidFill>
                  <a:latin typeface="FoundrySterling-Medium"/>
                </a:rPr>
                <a:t>Membrane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10150723" y="4622504"/>
              <a:ext cx="258726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>
              <a:off x="7516879" y="4402625"/>
              <a:ext cx="913808" cy="505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7397427" y="4842388"/>
              <a:ext cx="1184460" cy="3222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0DA1B4E9-DA52-1D41-966C-1B03A127A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-2172"/>
            <a:ext cx="5715000" cy="381000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FA1ABD-D065-2F4D-AD4E-98C8E8182A2D}"/>
              </a:ext>
            </a:extLst>
          </p:cNvPr>
          <p:cNvCxnSpPr>
            <a:cxnSpLocks/>
          </p:cNvCxnSpPr>
          <p:nvPr/>
        </p:nvCxnSpPr>
        <p:spPr>
          <a:xfrm>
            <a:off x="9049407" y="5208561"/>
            <a:ext cx="0" cy="378612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E8FF7B3-76E7-C14D-8CD6-8199C0E5B2C2}"/>
              </a:ext>
            </a:extLst>
          </p:cNvPr>
          <p:cNvSpPr txBox="1"/>
          <p:nvPr/>
        </p:nvSpPr>
        <p:spPr>
          <a:xfrm>
            <a:off x="9055886" y="5197993"/>
            <a:ext cx="25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61877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116349" y="3184655"/>
            <a:ext cx="6105237" cy="2039182"/>
          </a:xfrm>
          <a:custGeom>
            <a:avLst/>
            <a:gdLst>
              <a:gd name="connsiteX0" fmla="*/ 0 w 6105237"/>
              <a:gd name="connsiteY0" fmla="*/ 0 h 1586850"/>
              <a:gd name="connsiteX1" fmla="*/ 6105237 w 6105237"/>
              <a:gd name="connsiteY1" fmla="*/ 0 h 1586850"/>
              <a:gd name="connsiteX2" fmla="*/ 6105237 w 6105237"/>
              <a:gd name="connsiteY2" fmla="*/ 1586850 h 1586850"/>
              <a:gd name="connsiteX3" fmla="*/ 0 w 6105237"/>
              <a:gd name="connsiteY3" fmla="*/ 1586850 h 1586850"/>
              <a:gd name="connsiteX4" fmla="*/ 0 w 6105237"/>
              <a:gd name="connsiteY4" fmla="*/ 0 h 1586850"/>
              <a:gd name="connsiteX0" fmla="*/ 0 w 6105237"/>
              <a:gd name="connsiteY0" fmla="*/ 0 h 2030196"/>
              <a:gd name="connsiteX1" fmla="*/ 6105237 w 6105237"/>
              <a:gd name="connsiteY1" fmla="*/ 0 h 2030196"/>
              <a:gd name="connsiteX2" fmla="*/ 6105237 w 6105237"/>
              <a:gd name="connsiteY2" fmla="*/ 1586850 h 2030196"/>
              <a:gd name="connsiteX3" fmla="*/ 1274618 w 6105237"/>
              <a:gd name="connsiteY3" fmla="*/ 2030196 h 2030196"/>
              <a:gd name="connsiteX4" fmla="*/ 0 w 6105237"/>
              <a:gd name="connsiteY4" fmla="*/ 1586850 h 2030196"/>
              <a:gd name="connsiteX5" fmla="*/ 0 w 6105237"/>
              <a:gd name="connsiteY5" fmla="*/ 0 h 2030196"/>
              <a:gd name="connsiteX0" fmla="*/ 0 w 6105237"/>
              <a:gd name="connsiteY0" fmla="*/ 0 h 2039618"/>
              <a:gd name="connsiteX1" fmla="*/ 6105237 w 6105237"/>
              <a:gd name="connsiteY1" fmla="*/ 0 h 2039618"/>
              <a:gd name="connsiteX2" fmla="*/ 6105237 w 6105237"/>
              <a:gd name="connsiteY2" fmla="*/ 1586850 h 2039618"/>
              <a:gd name="connsiteX3" fmla="*/ 2124364 w 6105237"/>
              <a:gd name="connsiteY3" fmla="*/ 1706923 h 2039618"/>
              <a:gd name="connsiteX4" fmla="*/ 1274618 w 6105237"/>
              <a:gd name="connsiteY4" fmla="*/ 2030196 h 2039618"/>
              <a:gd name="connsiteX5" fmla="*/ 0 w 6105237"/>
              <a:gd name="connsiteY5" fmla="*/ 1586850 h 2039618"/>
              <a:gd name="connsiteX6" fmla="*/ 0 w 6105237"/>
              <a:gd name="connsiteY6" fmla="*/ 0 h 2039618"/>
              <a:gd name="connsiteX0" fmla="*/ 0 w 6105237"/>
              <a:gd name="connsiteY0" fmla="*/ 0 h 2039182"/>
              <a:gd name="connsiteX1" fmla="*/ 6105237 w 6105237"/>
              <a:gd name="connsiteY1" fmla="*/ 0 h 2039182"/>
              <a:gd name="connsiteX2" fmla="*/ 6105237 w 6105237"/>
              <a:gd name="connsiteY2" fmla="*/ 1586850 h 2039182"/>
              <a:gd name="connsiteX3" fmla="*/ 2890982 w 6105237"/>
              <a:gd name="connsiteY3" fmla="*/ 1919360 h 2039182"/>
              <a:gd name="connsiteX4" fmla="*/ 2124364 w 6105237"/>
              <a:gd name="connsiteY4" fmla="*/ 1706923 h 2039182"/>
              <a:gd name="connsiteX5" fmla="*/ 1274618 w 6105237"/>
              <a:gd name="connsiteY5" fmla="*/ 2030196 h 2039182"/>
              <a:gd name="connsiteX6" fmla="*/ 0 w 6105237"/>
              <a:gd name="connsiteY6" fmla="*/ 1586850 h 2039182"/>
              <a:gd name="connsiteX7" fmla="*/ 0 w 6105237"/>
              <a:gd name="connsiteY7" fmla="*/ 0 h 2039182"/>
              <a:gd name="connsiteX0" fmla="*/ 0 w 6105237"/>
              <a:gd name="connsiteY0" fmla="*/ 0 h 2039182"/>
              <a:gd name="connsiteX1" fmla="*/ 6105237 w 6105237"/>
              <a:gd name="connsiteY1" fmla="*/ 0 h 2039182"/>
              <a:gd name="connsiteX2" fmla="*/ 6105237 w 6105237"/>
              <a:gd name="connsiteY2" fmla="*/ 1586850 h 2039182"/>
              <a:gd name="connsiteX3" fmla="*/ 3528291 w 6105237"/>
              <a:gd name="connsiteY3" fmla="*/ 1706923 h 2039182"/>
              <a:gd name="connsiteX4" fmla="*/ 2890982 w 6105237"/>
              <a:gd name="connsiteY4" fmla="*/ 1919360 h 2039182"/>
              <a:gd name="connsiteX5" fmla="*/ 2124364 w 6105237"/>
              <a:gd name="connsiteY5" fmla="*/ 1706923 h 2039182"/>
              <a:gd name="connsiteX6" fmla="*/ 1274618 w 6105237"/>
              <a:gd name="connsiteY6" fmla="*/ 2030196 h 2039182"/>
              <a:gd name="connsiteX7" fmla="*/ 0 w 6105237"/>
              <a:gd name="connsiteY7" fmla="*/ 1586850 h 2039182"/>
              <a:gd name="connsiteX8" fmla="*/ 0 w 6105237"/>
              <a:gd name="connsiteY8" fmla="*/ 0 h 2039182"/>
              <a:gd name="connsiteX0" fmla="*/ 0 w 6105237"/>
              <a:gd name="connsiteY0" fmla="*/ 0 h 2039182"/>
              <a:gd name="connsiteX1" fmla="*/ 6105237 w 6105237"/>
              <a:gd name="connsiteY1" fmla="*/ 0 h 2039182"/>
              <a:gd name="connsiteX2" fmla="*/ 6105237 w 6105237"/>
              <a:gd name="connsiteY2" fmla="*/ 1586850 h 2039182"/>
              <a:gd name="connsiteX3" fmla="*/ 4184073 w 6105237"/>
              <a:gd name="connsiteY3" fmla="*/ 1808523 h 2039182"/>
              <a:gd name="connsiteX4" fmla="*/ 3528291 w 6105237"/>
              <a:gd name="connsiteY4" fmla="*/ 1706923 h 2039182"/>
              <a:gd name="connsiteX5" fmla="*/ 2890982 w 6105237"/>
              <a:gd name="connsiteY5" fmla="*/ 1919360 h 2039182"/>
              <a:gd name="connsiteX6" fmla="*/ 2124364 w 6105237"/>
              <a:gd name="connsiteY6" fmla="*/ 1706923 h 2039182"/>
              <a:gd name="connsiteX7" fmla="*/ 1274618 w 6105237"/>
              <a:gd name="connsiteY7" fmla="*/ 2030196 h 2039182"/>
              <a:gd name="connsiteX8" fmla="*/ 0 w 6105237"/>
              <a:gd name="connsiteY8" fmla="*/ 1586850 h 2039182"/>
              <a:gd name="connsiteX9" fmla="*/ 0 w 6105237"/>
              <a:gd name="connsiteY9" fmla="*/ 0 h 203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05237" h="2039182">
                <a:moveTo>
                  <a:pt x="0" y="0"/>
                </a:moveTo>
                <a:lnTo>
                  <a:pt x="6105237" y="0"/>
                </a:lnTo>
                <a:lnTo>
                  <a:pt x="6105237" y="1586850"/>
                </a:lnTo>
                <a:cubicBezTo>
                  <a:pt x="5738861" y="1869798"/>
                  <a:pt x="4613564" y="1788511"/>
                  <a:pt x="4184073" y="1808523"/>
                </a:cubicBezTo>
                <a:cubicBezTo>
                  <a:pt x="3754582" y="1828535"/>
                  <a:pt x="3697624" y="1669977"/>
                  <a:pt x="3528291" y="1706923"/>
                </a:cubicBezTo>
                <a:cubicBezTo>
                  <a:pt x="3358958" y="1743869"/>
                  <a:pt x="3095721" y="1951687"/>
                  <a:pt x="2890982" y="1919360"/>
                </a:cubicBezTo>
                <a:cubicBezTo>
                  <a:pt x="2686243" y="1887033"/>
                  <a:pt x="2327564" y="1651505"/>
                  <a:pt x="2124364" y="1706923"/>
                </a:cubicBezTo>
                <a:cubicBezTo>
                  <a:pt x="1921164" y="1762341"/>
                  <a:pt x="1604048" y="2097929"/>
                  <a:pt x="1274618" y="2030196"/>
                </a:cubicBezTo>
                <a:lnTo>
                  <a:pt x="0" y="15868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What is the shape of the meniscus between two fibres?</a:t>
            </a:r>
          </a:p>
          <a:p>
            <a:pPr marL="0" indent="0">
              <a:buNone/>
            </a:pPr>
            <a:r>
              <a:rPr lang="en-GB" i="1" dirty="0"/>
              <a:t>How does this depend on the physical parameters?</a:t>
            </a:r>
            <a:endParaRPr lang="en-US" i="1" dirty="0"/>
          </a:p>
        </p:txBody>
      </p:sp>
      <p:sp>
        <p:nvSpPr>
          <p:cNvPr id="27" name="Oval 26"/>
          <p:cNvSpPr/>
          <p:nvPr/>
        </p:nvSpPr>
        <p:spPr>
          <a:xfrm>
            <a:off x="3116349" y="3977178"/>
            <a:ext cx="1450109" cy="14501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771477" y="3977178"/>
            <a:ext cx="1450109" cy="14501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6522720" y="5058312"/>
            <a:ext cx="924560" cy="863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447280" y="5577335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4892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Assumptions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Fluid is </a:t>
            </a:r>
            <a:r>
              <a:rPr lang="en-GB" sz="3200" b="1" dirty="0"/>
              <a:t>static </a:t>
            </a:r>
            <a:r>
              <a:rPr lang="en-GB" sz="3200" dirty="0"/>
              <a:t>and </a:t>
            </a:r>
            <a:r>
              <a:rPr lang="en-GB" sz="3200" b="1" dirty="0"/>
              <a:t>incompressible</a:t>
            </a:r>
            <a:r>
              <a:rPr lang="en-GB" sz="3200" dirty="0"/>
              <a:t>.</a:t>
            </a:r>
          </a:p>
          <a:p>
            <a:r>
              <a:rPr lang="en-GB" sz="3200" dirty="0"/>
              <a:t>The pressure due to the fluid is </a:t>
            </a:r>
            <a:r>
              <a:rPr lang="en-GB" sz="3200" b="1" dirty="0"/>
              <a:t>hydrostatic</a:t>
            </a:r>
            <a:r>
              <a:rPr lang="en-GB" sz="3200" dirty="0"/>
              <a:t>.</a:t>
            </a:r>
          </a:p>
          <a:p>
            <a:r>
              <a:rPr lang="en-GB" sz="3200" dirty="0"/>
              <a:t>The upward force is due to the </a:t>
            </a:r>
            <a:r>
              <a:rPr lang="en-GB" sz="3200" b="1" dirty="0"/>
              <a:t>surface tension </a:t>
            </a:r>
            <a:r>
              <a:rPr lang="en-GB" sz="3200" dirty="0"/>
              <a:t>of the fluid.</a:t>
            </a:r>
          </a:p>
          <a:p>
            <a:r>
              <a:rPr lang="en-GB" sz="3200" dirty="0"/>
              <a:t>The membrane does </a:t>
            </a:r>
            <a:r>
              <a:rPr lang="en-GB" sz="3200" b="1" dirty="0"/>
              <a:t>not bend</a:t>
            </a:r>
            <a:r>
              <a:rPr lang="en-GB" sz="3200" dirty="0"/>
              <a:t>.</a:t>
            </a:r>
          </a:p>
          <a:p>
            <a:r>
              <a:rPr lang="en-GB" sz="3200" dirty="0"/>
              <a:t>The system is in its </a:t>
            </a:r>
            <a:r>
              <a:rPr lang="en-GB" sz="3200" b="1" dirty="0"/>
              <a:t>steady state</a:t>
            </a:r>
            <a:r>
              <a:rPr lang="en-GB" sz="3200" dirty="0"/>
              <a:t>. 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3639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Physical principles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8C7B1-34E2-624C-8527-9447F9EBA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87" y="2416258"/>
            <a:ext cx="2937593" cy="5949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925E9C-0B98-3D48-81CF-AC308E524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821" y="3306771"/>
            <a:ext cx="1937289" cy="119217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899113A-FCBF-EA4D-B815-56DF086550BD}"/>
              </a:ext>
            </a:extLst>
          </p:cNvPr>
          <p:cNvGrpSpPr>
            <a:grpSpLocks noChangeAspect="1"/>
          </p:cNvGrpSpPr>
          <p:nvPr/>
        </p:nvGrpSpPr>
        <p:grpSpPr>
          <a:xfrm>
            <a:off x="4376057" y="1472787"/>
            <a:ext cx="7815943" cy="3492000"/>
            <a:chOff x="4992939" y="1494558"/>
            <a:chExt cx="7088699" cy="329816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5C27046-1B37-734F-9A7B-DBB6158A7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2939" y="1494558"/>
              <a:ext cx="7088699" cy="329816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0A41E9-322A-A640-AF82-F8D5D95A3C8F}"/>
                </a:ext>
              </a:extLst>
            </p:cNvPr>
            <p:cNvSpPr txBox="1"/>
            <p:nvPr/>
          </p:nvSpPr>
          <p:spPr>
            <a:xfrm>
              <a:off x="5612493" y="4355049"/>
              <a:ext cx="664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fibre</a:t>
              </a:r>
              <a:endParaRPr 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81DEF6-7983-0746-B9CA-44CE2FBAAE0D}"/>
                </a:ext>
              </a:extLst>
            </p:cNvPr>
            <p:cNvSpPr txBox="1"/>
            <p:nvPr/>
          </p:nvSpPr>
          <p:spPr>
            <a:xfrm>
              <a:off x="8985676" y="4003301"/>
              <a:ext cx="838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air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C3C8C3-65D6-3747-8931-133B15F91413}"/>
                </a:ext>
              </a:extLst>
            </p:cNvPr>
            <p:cNvSpPr txBox="1"/>
            <p:nvPr/>
          </p:nvSpPr>
          <p:spPr>
            <a:xfrm>
              <a:off x="8858082" y="3789738"/>
              <a:ext cx="876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water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B6F6C9-B3A7-4F4E-8080-C23D0ED890AF}"/>
                </a:ext>
              </a:extLst>
            </p:cNvPr>
            <p:cNvSpPr txBox="1"/>
            <p:nvPr/>
          </p:nvSpPr>
          <p:spPr>
            <a:xfrm>
              <a:off x="10784258" y="4355049"/>
              <a:ext cx="664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fibre</a:t>
              </a:r>
              <a:endParaRPr lang="en-US" sz="1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5202" y="1690687"/>
                <a:ext cx="7161074" cy="4599753"/>
              </a:xfrm>
            </p:spPr>
            <p:txBody>
              <a:bodyPr>
                <a:normAutofit/>
              </a:bodyPr>
              <a:lstStyle/>
              <a:p>
                <a:r>
                  <a:rPr lang="en-GB" sz="3200" b="1" dirty="0"/>
                  <a:t>Newton’s second law</a:t>
                </a:r>
                <a:endParaRPr lang="en-GB" sz="3200" dirty="0"/>
              </a:p>
              <a:p>
                <a:pPr marL="0" indent="0">
                  <a:buNone/>
                </a:pPr>
                <a:r>
                  <a:rPr lang="en-GB" sz="3200" dirty="0"/>
                  <a:t> </a:t>
                </a:r>
              </a:p>
              <a:p>
                <a:pPr marL="0" indent="0">
                  <a:buNone/>
                </a:pPr>
                <a:endParaRPr lang="en-GB" sz="1200" dirty="0"/>
              </a:p>
              <a:p>
                <a:r>
                  <a:rPr lang="en-GB" sz="3200" b="1" dirty="0"/>
                  <a:t>Curvature</a:t>
                </a:r>
              </a:p>
              <a:p>
                <a14:m>
                  <m:oMath xmlns:m="http://schemas.openxmlformats.org/officeDocument/2006/math">
                    <m:r>
                      <a:rPr lang="en-GB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GB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den>
                    </m:f>
                  </m:oMath>
                </a14:m>
                <a:endParaRPr lang="en-GB" sz="3200" dirty="0"/>
              </a:p>
              <a:p>
                <a:r>
                  <a:rPr lang="en-GB" sz="3200" b="1" dirty="0"/>
                  <a:t>Variables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3200" dirty="0"/>
                  <a:t>    position angle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bg1"/>
                    </a:solidFill>
                  </a:rPr>
                  <a:t> </a:t>
                </a:r>
                <a:r>
                  <a:rPr lang="en-GB" sz="3200" dirty="0"/>
                  <a:t>radius of curvature of the meniscus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202" y="1690687"/>
                <a:ext cx="7161074" cy="4599753"/>
              </a:xfrm>
              <a:blipFill>
                <a:blip r:embed="rId6"/>
                <a:stretch>
                  <a:fillRect l="-1770" t="-2755" b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0AEDF25E-71DC-5B41-A4E3-3D55EEDF4E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236029"/>
            <a:ext cx="177800" cy="152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579EEC-DCF5-9341-8402-0B2B5AA409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" y="5716970"/>
            <a:ext cx="4826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9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Governing equations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9449E-F857-C840-9515-AA40FA617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183" y="1611858"/>
            <a:ext cx="6606190" cy="436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2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4B2BAF-3A86-B24E-BB6E-EA3FF65EED59}"/>
              </a:ext>
            </a:extLst>
          </p:cNvPr>
          <p:cNvSpPr txBox="1">
            <a:spLocks/>
          </p:cNvSpPr>
          <p:nvPr/>
        </p:nvSpPr>
        <p:spPr>
          <a:xfrm>
            <a:off x="838200" y="160169"/>
            <a:ext cx="3352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Hydrophobic 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A6D737-9131-4A4F-98A0-5CE449880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310" y="465472"/>
            <a:ext cx="1152000" cy="8228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835591-BE93-4246-8799-21870A658D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6" t="12991"/>
          <a:stretch/>
        </p:blipFill>
        <p:spPr>
          <a:xfrm>
            <a:off x="396765" y="1527046"/>
            <a:ext cx="7459978" cy="339430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9DC1957-2DF5-D349-B62A-06E75488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51" y="5705960"/>
            <a:ext cx="1752773" cy="730330"/>
          </a:xfrm>
        </p:spPr>
        <p:txBody>
          <a:bodyPr>
            <a:noAutofit/>
          </a:bodyPr>
          <a:lstStyle/>
          <a:p>
            <a:pPr/>
            <a:r>
              <a:rPr lang="en-GB" sz="2000" b="0" dirty="0"/>
              <a:t>Contact angle:</a:t>
            </a: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F5285B-35AD-F347-B009-29FB244CD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4924" y="5747275"/>
            <a:ext cx="952500" cy="647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3E7591-A0CB-224B-A529-AD789E15B8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750" y="0"/>
            <a:ext cx="4523782" cy="34671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6AA506-643F-D34D-98E3-7FE5C0A1B3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571" y="3467132"/>
            <a:ext cx="4548475" cy="339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8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97379" y="1280161"/>
            <a:ext cx="6869612" cy="7379614"/>
            <a:chOff x="214812" y="1317624"/>
            <a:chExt cx="7167572" cy="769969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812" y="1317624"/>
              <a:ext cx="7167572" cy="3274695"/>
            </a:xfrm>
            <a:prstGeom prst="rect">
              <a:avLst/>
            </a:prstGeom>
          </p:spPr>
        </p:pic>
        <p:sp>
          <p:nvSpPr>
            <p:cNvPr id="22" name="Arc 21"/>
            <p:cNvSpPr/>
            <p:nvPr/>
          </p:nvSpPr>
          <p:spPr>
            <a:xfrm rot="18980932">
              <a:off x="898307" y="3216738"/>
              <a:ext cx="5800581" cy="5800581"/>
            </a:xfrm>
            <a:prstGeom prst="arc">
              <a:avLst>
                <a:gd name="adj1" fmla="val 17579462"/>
                <a:gd name="adj2" fmla="val 20031412"/>
              </a:avLst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02151" y="5705960"/>
            <a:ext cx="1752773" cy="730330"/>
          </a:xfrm>
        </p:spPr>
        <p:txBody>
          <a:bodyPr>
            <a:noAutofit/>
          </a:bodyPr>
          <a:lstStyle/>
          <a:p>
            <a:pPr/>
            <a:r>
              <a:rPr lang="en-GB" sz="2000" b="0" dirty="0"/>
              <a:t>Contact angle:</a:t>
            </a:r>
            <a:endParaRPr lang="en-US" sz="20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151" y="0"/>
            <a:ext cx="4636892" cy="329184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6991" y="3261360"/>
            <a:ext cx="4614849" cy="366542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1192921-F450-5947-B2B7-8D17D1B5092A}"/>
              </a:ext>
            </a:extLst>
          </p:cNvPr>
          <p:cNvSpPr txBox="1">
            <a:spLocks/>
          </p:cNvSpPr>
          <p:nvPr/>
        </p:nvSpPr>
        <p:spPr>
          <a:xfrm>
            <a:off x="838200" y="160169"/>
            <a:ext cx="3134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Hydrophilic </a:t>
            </a:r>
            <a:endParaRPr lang="en-US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7A1FFC-C577-BB48-A3F4-9DF0E75B69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1098" y="457826"/>
            <a:ext cx="1151952" cy="822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68F2C7-A42B-E64A-973C-E1F6F50B46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5505" y="5785375"/>
            <a:ext cx="8001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45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69" y="1413369"/>
            <a:ext cx="6849773" cy="34031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170" y="0"/>
            <a:ext cx="4572830" cy="3325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9170" y="3325040"/>
            <a:ext cx="4572830" cy="353423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3F1809D-33EA-DB45-AA77-E0C082BFD7BC}"/>
              </a:ext>
            </a:extLst>
          </p:cNvPr>
          <p:cNvSpPr txBox="1">
            <a:spLocks/>
          </p:cNvSpPr>
          <p:nvPr/>
        </p:nvSpPr>
        <p:spPr>
          <a:xfrm>
            <a:off x="838200" y="160169"/>
            <a:ext cx="3134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Hydrophilic </a:t>
            </a:r>
            <a:endParaRPr lang="en-US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B3B1CB-AA09-9049-BFF8-696A3FCC75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1098" y="457826"/>
            <a:ext cx="1151952" cy="82282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D6886F7-2AD3-C748-894D-C7BB948F9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51" y="5705960"/>
            <a:ext cx="1752773" cy="730330"/>
          </a:xfrm>
        </p:spPr>
        <p:txBody>
          <a:bodyPr>
            <a:noAutofit/>
          </a:bodyPr>
          <a:lstStyle/>
          <a:p>
            <a:pPr/>
            <a:r>
              <a:rPr lang="en-GB" sz="2000" b="0" dirty="0"/>
              <a:t>Contact angle: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C1D24-C239-B44B-AEB4-3BE2F4DD1D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1152" y="5783984"/>
            <a:ext cx="8001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0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222</Words>
  <Application>Microsoft Macintosh PowerPoint</Application>
  <PresentationFormat>Widescreen</PresentationFormat>
  <Paragraphs>69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Candara</vt:lpstr>
      <vt:lpstr>FoundrySterling-Medium</vt:lpstr>
      <vt:lpstr>Office Theme</vt:lpstr>
      <vt:lpstr>Fluid breakthrough experiments</vt:lpstr>
      <vt:lpstr>The problem</vt:lpstr>
      <vt:lpstr>The problem</vt:lpstr>
      <vt:lpstr>Assumptions</vt:lpstr>
      <vt:lpstr>Physical principles</vt:lpstr>
      <vt:lpstr>Governing equations</vt:lpstr>
      <vt:lpstr>Contact angle:</vt:lpstr>
      <vt:lpstr>Contact angle:</vt:lpstr>
      <vt:lpstr>Contact angle:</vt:lpstr>
      <vt:lpstr>Conclusions</vt:lpstr>
      <vt:lpstr>Further work – different radii</vt:lpstr>
    </vt:vector>
  </TitlesOfParts>
  <Company>Mathematical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Fluid breakthrough experiments</dc:title>
  <dc:creator>Mathematical Institute</dc:creator>
  <cp:lastModifiedBy>Meredith Ellis</cp:lastModifiedBy>
  <cp:revision>36</cp:revision>
  <cp:lastPrinted>2018-10-10T22:25:06Z</cp:lastPrinted>
  <dcterms:created xsi:type="dcterms:W3CDTF">2018-10-10T16:48:45Z</dcterms:created>
  <dcterms:modified xsi:type="dcterms:W3CDTF">2018-10-10T22:30:23Z</dcterms:modified>
</cp:coreProperties>
</file>