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4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E6-3E2F-4801-92CD-87E53721B098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Fluid breakthrough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Oliver Bond, Meredith Ellis, Nicolas </a:t>
            </a:r>
            <a:r>
              <a:rPr lang="en-GB" dirty="0" err="1" smtClean="0"/>
              <a:t>Boullé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Huining</a:t>
            </a:r>
            <a:r>
              <a:rPr lang="en-GB" dirty="0" smtClean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9" y="1413369"/>
            <a:ext cx="6849773" cy="34031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70" y="0"/>
            <a:ext cx="4572830" cy="3325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170" y="3325040"/>
            <a:ext cx="4572830" cy="3534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/>
              <p:cNvSpPr txBox="1">
                <a:spLocks/>
              </p:cNvSpPr>
              <p:nvPr/>
            </p:nvSpPr>
            <p:spPr>
              <a:xfrm>
                <a:off x="838200" y="4678053"/>
                <a:ext cx="6504709" cy="1498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=7×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8053"/>
                <a:ext cx="6504709" cy="1498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 smtClean="0"/>
              <a:t>Further work</a:t>
            </a:r>
            <a:endParaRPr lang="en-US" dirty="0"/>
          </a:p>
        </p:txBody>
      </p:sp>
      <p:pic>
        <p:nvPicPr>
          <p:cNvPr id="1026" name="Picture 2" descr="https://raw.githubusercontent.com/Oliver-Bond-InFoMM/Modelling1/master/Presentation/different%20radiu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7" y="750212"/>
            <a:ext cx="10850181" cy="48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1" y="5364952"/>
            <a:ext cx="6816437" cy="14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Suppose we have a small membrane in a container, made of some fibres. Liquid is slowly introduced on top of it until the membrane breaks.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08956" y="3511767"/>
            <a:ext cx="7528135" cy="2298050"/>
            <a:chOff x="3347864" y="4849704"/>
            <a:chExt cx="3691369" cy="970267"/>
          </a:xfrm>
        </p:grpSpPr>
        <p:sp>
          <p:nvSpPr>
            <p:cNvPr id="5" name="Rectangle 4"/>
            <p:cNvSpPr/>
            <p:nvPr/>
          </p:nvSpPr>
          <p:spPr>
            <a:xfrm>
              <a:off x="4202743" y="5349852"/>
              <a:ext cx="1746696" cy="157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02741" y="5507504"/>
              <a:ext cx="17466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01361" y="4849704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54202" y="4849704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7432" y="5723528"/>
              <a:ext cx="175677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54855" y="5599061"/>
              <a:ext cx="302776" cy="22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Air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5306771"/>
              <a:ext cx="533080" cy="22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Liquid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4992" y="5372783"/>
              <a:ext cx="894241" cy="22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Membrane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954202" y="5507503"/>
              <a:ext cx="1907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3880944" y="5417226"/>
              <a:ext cx="916368" cy="19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923867" y="5599061"/>
              <a:ext cx="873444" cy="134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7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16349" y="3184655"/>
            <a:ext cx="6105237" cy="2039182"/>
          </a:xfrm>
          <a:custGeom>
            <a:avLst/>
            <a:gdLst>
              <a:gd name="connsiteX0" fmla="*/ 0 w 6105237"/>
              <a:gd name="connsiteY0" fmla="*/ 0 h 1586850"/>
              <a:gd name="connsiteX1" fmla="*/ 6105237 w 6105237"/>
              <a:gd name="connsiteY1" fmla="*/ 0 h 1586850"/>
              <a:gd name="connsiteX2" fmla="*/ 6105237 w 6105237"/>
              <a:gd name="connsiteY2" fmla="*/ 1586850 h 1586850"/>
              <a:gd name="connsiteX3" fmla="*/ 0 w 6105237"/>
              <a:gd name="connsiteY3" fmla="*/ 1586850 h 1586850"/>
              <a:gd name="connsiteX4" fmla="*/ 0 w 6105237"/>
              <a:gd name="connsiteY4" fmla="*/ 0 h 1586850"/>
              <a:gd name="connsiteX0" fmla="*/ 0 w 6105237"/>
              <a:gd name="connsiteY0" fmla="*/ 0 h 2030196"/>
              <a:gd name="connsiteX1" fmla="*/ 6105237 w 6105237"/>
              <a:gd name="connsiteY1" fmla="*/ 0 h 2030196"/>
              <a:gd name="connsiteX2" fmla="*/ 6105237 w 6105237"/>
              <a:gd name="connsiteY2" fmla="*/ 1586850 h 2030196"/>
              <a:gd name="connsiteX3" fmla="*/ 1274618 w 6105237"/>
              <a:gd name="connsiteY3" fmla="*/ 2030196 h 2030196"/>
              <a:gd name="connsiteX4" fmla="*/ 0 w 6105237"/>
              <a:gd name="connsiteY4" fmla="*/ 1586850 h 2030196"/>
              <a:gd name="connsiteX5" fmla="*/ 0 w 6105237"/>
              <a:gd name="connsiteY5" fmla="*/ 0 h 2030196"/>
              <a:gd name="connsiteX0" fmla="*/ 0 w 6105237"/>
              <a:gd name="connsiteY0" fmla="*/ 0 h 2039618"/>
              <a:gd name="connsiteX1" fmla="*/ 6105237 w 6105237"/>
              <a:gd name="connsiteY1" fmla="*/ 0 h 2039618"/>
              <a:gd name="connsiteX2" fmla="*/ 6105237 w 6105237"/>
              <a:gd name="connsiteY2" fmla="*/ 1586850 h 2039618"/>
              <a:gd name="connsiteX3" fmla="*/ 2124364 w 6105237"/>
              <a:gd name="connsiteY3" fmla="*/ 1706923 h 2039618"/>
              <a:gd name="connsiteX4" fmla="*/ 1274618 w 6105237"/>
              <a:gd name="connsiteY4" fmla="*/ 2030196 h 2039618"/>
              <a:gd name="connsiteX5" fmla="*/ 0 w 6105237"/>
              <a:gd name="connsiteY5" fmla="*/ 1586850 h 2039618"/>
              <a:gd name="connsiteX6" fmla="*/ 0 w 6105237"/>
              <a:gd name="connsiteY6" fmla="*/ 0 h 2039618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2890982 w 6105237"/>
              <a:gd name="connsiteY3" fmla="*/ 1919360 h 2039182"/>
              <a:gd name="connsiteX4" fmla="*/ 2124364 w 6105237"/>
              <a:gd name="connsiteY4" fmla="*/ 1706923 h 2039182"/>
              <a:gd name="connsiteX5" fmla="*/ 1274618 w 6105237"/>
              <a:gd name="connsiteY5" fmla="*/ 2030196 h 2039182"/>
              <a:gd name="connsiteX6" fmla="*/ 0 w 6105237"/>
              <a:gd name="connsiteY6" fmla="*/ 1586850 h 2039182"/>
              <a:gd name="connsiteX7" fmla="*/ 0 w 6105237"/>
              <a:gd name="connsiteY7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3528291 w 6105237"/>
              <a:gd name="connsiteY3" fmla="*/ 1706923 h 2039182"/>
              <a:gd name="connsiteX4" fmla="*/ 2890982 w 6105237"/>
              <a:gd name="connsiteY4" fmla="*/ 1919360 h 2039182"/>
              <a:gd name="connsiteX5" fmla="*/ 2124364 w 6105237"/>
              <a:gd name="connsiteY5" fmla="*/ 1706923 h 2039182"/>
              <a:gd name="connsiteX6" fmla="*/ 1274618 w 6105237"/>
              <a:gd name="connsiteY6" fmla="*/ 2030196 h 2039182"/>
              <a:gd name="connsiteX7" fmla="*/ 0 w 6105237"/>
              <a:gd name="connsiteY7" fmla="*/ 1586850 h 2039182"/>
              <a:gd name="connsiteX8" fmla="*/ 0 w 6105237"/>
              <a:gd name="connsiteY8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4184073 w 6105237"/>
              <a:gd name="connsiteY3" fmla="*/ 1808523 h 2039182"/>
              <a:gd name="connsiteX4" fmla="*/ 3528291 w 6105237"/>
              <a:gd name="connsiteY4" fmla="*/ 1706923 h 2039182"/>
              <a:gd name="connsiteX5" fmla="*/ 2890982 w 6105237"/>
              <a:gd name="connsiteY5" fmla="*/ 1919360 h 2039182"/>
              <a:gd name="connsiteX6" fmla="*/ 2124364 w 6105237"/>
              <a:gd name="connsiteY6" fmla="*/ 1706923 h 2039182"/>
              <a:gd name="connsiteX7" fmla="*/ 1274618 w 6105237"/>
              <a:gd name="connsiteY7" fmla="*/ 2030196 h 2039182"/>
              <a:gd name="connsiteX8" fmla="*/ 0 w 6105237"/>
              <a:gd name="connsiteY8" fmla="*/ 1586850 h 2039182"/>
              <a:gd name="connsiteX9" fmla="*/ 0 w 6105237"/>
              <a:gd name="connsiteY9" fmla="*/ 0 h 20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05237" h="2039182">
                <a:moveTo>
                  <a:pt x="0" y="0"/>
                </a:moveTo>
                <a:lnTo>
                  <a:pt x="6105237" y="0"/>
                </a:lnTo>
                <a:lnTo>
                  <a:pt x="6105237" y="1586850"/>
                </a:lnTo>
                <a:cubicBezTo>
                  <a:pt x="5738861" y="1869798"/>
                  <a:pt x="4613564" y="1788511"/>
                  <a:pt x="4184073" y="1808523"/>
                </a:cubicBezTo>
                <a:cubicBezTo>
                  <a:pt x="3754582" y="1828535"/>
                  <a:pt x="3697624" y="1669977"/>
                  <a:pt x="3528291" y="1706923"/>
                </a:cubicBezTo>
                <a:cubicBezTo>
                  <a:pt x="3358958" y="1743869"/>
                  <a:pt x="3095721" y="1951687"/>
                  <a:pt x="2890982" y="1919360"/>
                </a:cubicBezTo>
                <a:cubicBezTo>
                  <a:pt x="2686243" y="1887033"/>
                  <a:pt x="2327564" y="1651505"/>
                  <a:pt x="2124364" y="1706923"/>
                </a:cubicBezTo>
                <a:cubicBezTo>
                  <a:pt x="1921164" y="1762341"/>
                  <a:pt x="1604048" y="2097929"/>
                  <a:pt x="1274618" y="2030196"/>
                </a:cubicBezTo>
                <a:lnTo>
                  <a:pt x="0" y="15868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What is the shape of the meniscus between two fibres?</a:t>
            </a:r>
          </a:p>
          <a:p>
            <a:pPr marL="0" indent="0">
              <a:buNone/>
            </a:pPr>
            <a:r>
              <a:rPr lang="en-GB" i="1" dirty="0" smtClean="0"/>
              <a:t>How does this depend on the physical parameters?</a:t>
            </a:r>
            <a:endParaRPr lang="en-US" i="1" dirty="0"/>
          </a:p>
        </p:txBody>
      </p:sp>
      <p:sp>
        <p:nvSpPr>
          <p:cNvPr id="27" name="Oval 26"/>
          <p:cNvSpPr/>
          <p:nvPr/>
        </p:nvSpPr>
        <p:spPr>
          <a:xfrm>
            <a:off x="3116349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71477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22720" y="5058312"/>
            <a:ext cx="924560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47280" y="55773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9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Fluid is </a:t>
            </a:r>
            <a:r>
              <a:rPr lang="en-GB" sz="3200" b="1" dirty="0" smtClean="0"/>
              <a:t>static </a:t>
            </a:r>
            <a:r>
              <a:rPr lang="en-GB" sz="3200" dirty="0" smtClean="0"/>
              <a:t>and </a:t>
            </a:r>
            <a:r>
              <a:rPr lang="en-GB" sz="3200" b="1" dirty="0" smtClean="0"/>
              <a:t>incompressible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The pressure due to the fluid is </a:t>
            </a:r>
            <a:r>
              <a:rPr lang="en-GB" sz="3200" b="1" dirty="0" smtClean="0"/>
              <a:t>hydrostatic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The upward force is due to the </a:t>
            </a:r>
            <a:r>
              <a:rPr lang="en-GB" sz="3200" b="1" dirty="0" smtClean="0"/>
              <a:t>surface tension </a:t>
            </a:r>
            <a:r>
              <a:rPr lang="en-GB" sz="3200" dirty="0" smtClean="0"/>
              <a:t>of the fluid.</a:t>
            </a:r>
          </a:p>
          <a:p>
            <a:r>
              <a:rPr lang="en-GB" sz="3200" dirty="0" smtClean="0"/>
              <a:t>The membrane does </a:t>
            </a:r>
            <a:r>
              <a:rPr lang="en-GB" sz="3200" b="1" dirty="0" smtClean="0"/>
              <a:t>not bend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The system is in its </a:t>
            </a:r>
            <a:r>
              <a:rPr lang="en-GB" sz="3200" b="1" dirty="0" smtClean="0"/>
              <a:t>steady state</a:t>
            </a:r>
            <a:r>
              <a:rPr lang="en-GB" sz="3200" dirty="0" smtClean="0"/>
              <a:t>. 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3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Physical principles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sz="3200" b="1" dirty="0" smtClean="0"/>
                  <a:t>Newton’s second law</a:t>
                </a:r>
                <a:r>
                  <a:rPr lang="en-GB" sz="3200" dirty="0" smtClean="0"/>
                  <a:t> tells us that forces (and so pressures) are balanced.</a:t>
                </a:r>
              </a:p>
              <a:p>
                <a:pPr marL="0" indent="0">
                  <a:buNone/>
                </a:pPr>
                <a:r>
                  <a:rPr lang="en-GB" sz="32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𝑔𝐻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 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𝜅𝛾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GB" sz="3200" b="1" dirty="0" smtClean="0"/>
                  <a:t>Curvature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200" dirty="0" smtClean="0"/>
              </a:p>
              <a:p>
                <a:pPr marL="0" indent="0">
                  <a:buNone/>
                </a:pPr>
                <a:r>
                  <a:rPr lang="en-GB" sz="3200" b="1" dirty="0" smtClean="0"/>
                  <a:t>Variables: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 smtClean="0"/>
                  <a:t> (the angle on contact compared to horizontal</a:t>
                </a:r>
                <a:r>
                  <a:rPr lang="en-GB" sz="3200" dirty="0" smtClean="0"/>
                  <a:t>)</a:t>
                </a:r>
                <a:br>
                  <a:rPr lang="en-GB" sz="3200" dirty="0" smtClean="0"/>
                </a:br>
                <a:r>
                  <a:rPr lang="en-GB" sz="3200" dirty="0" smtClean="0"/>
                  <a:t/>
                </a:r>
                <a:br>
                  <a:rPr lang="en-GB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sz="3200" dirty="0" smtClean="0"/>
                  <a:t> (the radius of curvature of the meniscus if it is a circular arc)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parameters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=7×</m:t>
                    </m:r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m:rPr>
                        <m:sty m:val="p"/>
                      </m:rPr>
                      <a:rPr lang="en-GB" sz="3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6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GB" sz="36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3600" dirty="0" smtClean="0"/>
                  <a:t> – surface tension constant</a:t>
                </a:r>
                <a:br>
                  <a:rPr lang="en-US" sz="3600" dirty="0" smtClean="0"/>
                </a:br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36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3600" dirty="0"/>
                  <a:t> – </a:t>
                </a:r>
                <a:r>
                  <a:rPr lang="en-US" sz="3600" dirty="0" smtClean="0"/>
                  <a:t>distance between </a:t>
                </a:r>
                <a:r>
                  <a:rPr lang="en-US" sz="3600" dirty="0" err="1" smtClean="0"/>
                  <a:t>centres</a:t>
                </a:r>
                <a:r>
                  <a:rPr lang="en-US" sz="3600" dirty="0" smtClean="0"/>
                  <a:t> of the </a:t>
                </a:r>
                <a:r>
                  <a:rPr lang="en-US" sz="3600" dirty="0" err="1" smtClean="0"/>
                  <a:t>fibres</a:t>
                </a:r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=997</m:t>
                    </m:r>
                  </m:oMath>
                </a14:m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GB" sz="3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36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3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GB" sz="3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 smtClean="0"/>
                  <a:t> - density of water</a:t>
                </a:r>
              </a:p>
              <a:p>
                <a:endParaRPr lang="en-US" sz="3600" dirty="0" smtClean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9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Governing equations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1379" y="1856096"/>
                <a:ext cx="8666328" cy="1501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79" y="1856096"/>
                <a:ext cx="8666328" cy="1501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9040" y="4667535"/>
                <a:ext cx="3984681" cy="11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40" y="4667535"/>
                <a:ext cx="3984681" cy="1163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e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568" y="0"/>
            <a:ext cx="13358793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78053"/>
                <a:ext cx="6504709" cy="149890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=−7×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78053"/>
                <a:ext cx="6504709" cy="1498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97379" y="1280161"/>
            <a:ext cx="6869612" cy="7379614"/>
            <a:chOff x="214812" y="1317624"/>
            <a:chExt cx="7167572" cy="76996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12" y="1317624"/>
              <a:ext cx="7167572" cy="3274695"/>
            </a:xfrm>
            <a:prstGeom prst="rect">
              <a:avLst/>
            </a:prstGeom>
          </p:spPr>
        </p:pic>
        <p:sp>
          <p:nvSpPr>
            <p:cNvPr id="22" name="Arc 21"/>
            <p:cNvSpPr/>
            <p:nvPr/>
          </p:nvSpPr>
          <p:spPr>
            <a:xfrm rot="18980932">
              <a:off x="898307" y="3216738"/>
              <a:ext cx="5800581" cy="5800581"/>
            </a:xfrm>
            <a:prstGeom prst="arc">
              <a:avLst>
                <a:gd name="adj1" fmla="val 17579462"/>
                <a:gd name="adj2" fmla="val 20031412"/>
              </a:avLst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6283036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6283036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151" y="0"/>
            <a:ext cx="4636892" cy="329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991" y="3261360"/>
            <a:ext cx="4614849" cy="36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Candara</vt:lpstr>
      <vt:lpstr>FoundrySterling-Medium</vt:lpstr>
      <vt:lpstr>Office Theme</vt:lpstr>
      <vt:lpstr>Fluid breakthrough experiments</vt:lpstr>
      <vt:lpstr>The problem</vt:lpstr>
      <vt:lpstr>The problem</vt:lpstr>
      <vt:lpstr>Assumptions</vt:lpstr>
      <vt:lpstr>Physical principles</vt:lpstr>
      <vt:lpstr>Main parameters</vt:lpstr>
      <vt:lpstr>Governing equations</vt:lpstr>
      <vt:lpstr>PowerPoint Presentation</vt:lpstr>
      <vt:lpstr>θ=π/4</vt:lpstr>
      <vt:lpstr>θ=π/3</vt:lpstr>
      <vt:lpstr>Further work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breakthrough experiments</dc:title>
  <dc:creator>Mathematical Institute</dc:creator>
  <cp:lastModifiedBy>Mathematical Institute</cp:lastModifiedBy>
  <cp:revision>8</cp:revision>
  <dcterms:created xsi:type="dcterms:W3CDTF">2018-10-10T16:48:45Z</dcterms:created>
  <dcterms:modified xsi:type="dcterms:W3CDTF">2018-10-10T18:13:08Z</dcterms:modified>
</cp:coreProperties>
</file>