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5" r:id="rId5"/>
    <p:sldId id="264" r:id="rId6"/>
    <p:sldId id="266" r:id="rId7"/>
    <p:sldId id="260" r:id="rId8"/>
  </p:sldIdLst>
  <p:sldSz cx="9144000" cy="6858000" type="screen4x3"/>
  <p:notesSz cx="6904038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CG Times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006600"/>
    <a:srgbClr val="000066"/>
    <a:srgbClr val="FFFF99"/>
    <a:srgbClr val="969696"/>
    <a:srgbClr val="CCFFFF"/>
    <a:srgbClr val="5C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3D35F818-8F95-4D4B-8511-C68E4BFDA9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33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.14748E9" units="dev"/>
        </inkml:traceFormat>
        <inkml:channelProperties>
          <inkml:channelProperty channel="X" name="resolution" value="48.6692" units="1/cm"/>
          <inkml:channelProperty channel="Y" name="resolution" value="48.48485" units="1/cm"/>
          <inkml:channelProperty channel="T" name="resolution" value="1" units="1/dev"/>
        </inkml:channelProperties>
      </inkml:inkSource>
      <inkml:timestamp xml:id="ts0" timeString="2016-12-07T01:40:37.6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19883 5953 0,'0'24'62,"0"0"-46,0 0-16,24-24 16,-24 23-16,0 1 15,24 0 1,-1 0-1,-23 23 1,24-47-16,-24 24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1600" y="0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7763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0750" y="4379913"/>
            <a:ext cx="5062538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1600" y="8759825"/>
            <a:ext cx="29924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5" tIns="46067" rIns="92135" bIns="46067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D3BBFB6-EA16-814E-8BA7-170BD9422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211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BBFB6-EA16-814E-8BA7-170BD942239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5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8739188" y="214313"/>
            <a:ext cx="74612" cy="21431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z="800" smtClean="0">
                <a:solidFill>
                  <a:srgbClr val="FFFFFF"/>
                </a:solidFill>
                <a:latin typeface="Arial" charset="0"/>
              </a:rPr>
              <a:t>®</a:t>
            </a:r>
          </a:p>
        </p:txBody>
      </p:sp>
      <p:pic>
        <p:nvPicPr>
          <p:cNvPr id="5" name="Picture 10" descr="OGC header 2010122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1381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38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3276600"/>
            <a:ext cx="7772400" cy="1143000"/>
          </a:xfrm>
        </p:spPr>
        <p:txBody>
          <a:bodyPr/>
          <a:lstStyle>
            <a:lvl1pPr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638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572000"/>
            <a:ext cx="6400800" cy="1371600"/>
          </a:xfr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rgbClr val="092E5C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009900" y="6400800"/>
            <a:ext cx="3276600" cy="3048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</p:spTree>
    <p:extLst>
      <p:ext uri="{BB962C8B-B14F-4D97-AF65-F5344CB8AC3E}">
        <p14:creationId xmlns:p14="http://schemas.microsoft.com/office/powerpoint/2010/main" val="176693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5C08-9863-464B-8ADE-A89BC4109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6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5288" y="136525"/>
            <a:ext cx="2170112" cy="6034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36525"/>
            <a:ext cx="6361113" cy="6034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3E5D2-22FF-DE40-BB45-5904AFD69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BF124-AF04-5448-81DF-7A81BF3CA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08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096FCB-D23A-A24C-9D82-3F41F4AC5D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0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79525"/>
            <a:ext cx="4152900" cy="4891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966CF4-B06C-C644-947A-3193A300C1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6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6F97B-9CFF-B245-85B9-914B1C89C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45999-4989-CE46-9052-5F6CD8C2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4E257F-3AC2-0942-956E-433F540C01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67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5DC85-1E39-6F45-8D26-88CB57EE5C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51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941DA-054F-A74C-AF1A-5876988B7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9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125" y="776288"/>
            <a:ext cx="845502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36525"/>
            <a:ext cx="8683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1279525"/>
            <a:ext cx="8458200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2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3388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 dirty="0"/>
              <a:t>Copyright © </a:t>
            </a:r>
            <a:r>
              <a:rPr lang="en-US" altLang="en-US" dirty="0" smtClean="0"/>
              <a:t>2017 </a:t>
            </a:r>
            <a:r>
              <a:rPr lang="en-US" altLang="en-US" dirty="0"/>
              <a:t>Open Geospatial Consortium</a:t>
            </a:r>
          </a:p>
        </p:txBody>
      </p:sp>
      <p:sp>
        <p:nvSpPr>
          <p:cNvPr id="4628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961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 b="0">
                <a:solidFill>
                  <a:srgbClr val="092E5C"/>
                </a:solidFill>
                <a:latin typeface="Arial" charset="0"/>
              </a:defRPr>
            </a:lvl1pPr>
          </a:lstStyle>
          <a:p>
            <a:pPr>
              <a:defRPr/>
            </a:pPr>
            <a:fld id="{27D0F9EB-4EAC-1044-9312-C01285DE5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auto">
          <a:xfrm>
            <a:off x="333375" y="6219825"/>
            <a:ext cx="1157288" cy="6096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4000" smtClean="0">
                <a:solidFill>
                  <a:schemeClr val="tx2"/>
                </a:solidFill>
                <a:latin typeface="Times New Roman" charset="0"/>
              </a:rPr>
              <a:t>OGC</a:t>
            </a:r>
          </a:p>
        </p:txBody>
      </p:sp>
      <p:sp>
        <p:nvSpPr>
          <p:cNvPr id="1032" name="Text Box 20"/>
          <p:cNvSpPr txBox="1">
            <a:spLocks noChangeArrowheads="1"/>
          </p:cNvSpPr>
          <p:nvPr/>
        </p:nvSpPr>
        <p:spPr bwMode="auto">
          <a:xfrm>
            <a:off x="1498600" y="6270625"/>
            <a:ext cx="93663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rIns="0">
            <a:spAutoFit/>
          </a:bodyPr>
          <a:lstStyle>
            <a:lvl1pPr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en-US" smtClean="0">
                <a:solidFill>
                  <a:schemeClr val="tx2"/>
                </a:solidFill>
                <a:latin typeface="Arial" charset="0"/>
              </a:rPr>
              <a:t>®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92E5C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 sz="24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1pPr>
      <a:lvl2pPr marL="569913" indent="-22225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20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2pPr>
      <a:lvl3pPr marL="912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•"/>
        <a:defRPr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3pPr>
      <a:lvl4pPr marL="12557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–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4pPr>
      <a:lvl5pPr marL="15986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  <a:ea typeface="MS PGothic" pitchFamily="34" charset="-128"/>
          <a:cs typeface="MS PGothic" charset="0"/>
        </a:defRPr>
      </a:lvl5pPr>
      <a:lvl6pPr marL="20558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6pPr>
      <a:lvl7pPr marL="25130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7pPr>
      <a:lvl8pPr marL="29702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8pPr>
      <a:lvl9pPr marL="3427413" indent="-228600" algn="l" rtl="0" eaLnBrk="0" fontAlgn="base" hangingPunct="0">
        <a:spcBef>
          <a:spcPct val="20000"/>
        </a:spcBef>
        <a:spcAft>
          <a:spcPct val="0"/>
        </a:spcAft>
        <a:buClr>
          <a:srgbClr val="092E5C"/>
        </a:buClr>
        <a:buChar char="»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Improvement of </a:t>
            </a:r>
            <a:r>
              <a:rPr lang="en-US" dirty="0" err="1" smtClean="0"/>
              <a:t>IndoorGML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Module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</a:rPr>
              <a:t>Ki-Joune </a:t>
            </a:r>
            <a:r>
              <a:rPr lang="en-US" altLang="en-US" dirty="0" smtClean="0">
                <a:ea typeface="MS PGothic" charset="-128"/>
              </a:rPr>
              <a:t>Li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 smtClean="0">
                <a:ea typeface="MS PGothic" charset="-128"/>
              </a:rPr>
              <a:t>29 Ma</a:t>
            </a:r>
            <a:r>
              <a:rPr lang="en-US" altLang="en-US" dirty="0">
                <a:ea typeface="MS PGothic" charset="-128"/>
              </a:rPr>
              <a:t>y</a:t>
            </a:r>
            <a:r>
              <a:rPr lang="en-US" altLang="en-US" dirty="0" smtClean="0">
                <a:ea typeface="MS PGothic" charset="-128"/>
              </a:rPr>
              <a:t> </a:t>
            </a:r>
            <a:r>
              <a:rPr lang="en-US" altLang="en-US" dirty="0" smtClean="0">
                <a:ea typeface="MS PGothic" charset="-128"/>
              </a:rPr>
              <a:t>2017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692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내용 개체 틀 2"/>
          <p:cNvSpPr>
            <a:spLocks noGrp="1"/>
          </p:cNvSpPr>
          <p:nvPr>
            <p:ph idx="1"/>
          </p:nvPr>
        </p:nvSpPr>
        <p:spPr>
          <a:xfrm>
            <a:off x="212725" y="2524125"/>
            <a:ext cx="7886700" cy="1382713"/>
          </a:xfrm>
        </p:spPr>
        <p:txBody>
          <a:bodyPr/>
          <a:lstStyle/>
          <a:p>
            <a:pPr>
              <a:defRPr/>
            </a:pPr>
            <a:r>
              <a:rPr lang="en-US" altLang="ko-KR" sz="2000" dirty="0" smtClean="0">
                <a:cs typeface="Arial" panose="020B0604020202020204" pitchFamily="34" charset="0"/>
              </a:rPr>
              <a:t>Two different interpretations </a:t>
            </a:r>
            <a:br>
              <a:rPr lang="en-US" altLang="ko-KR" sz="2000" dirty="0" smtClean="0">
                <a:cs typeface="Arial" panose="020B0604020202020204" pitchFamily="34" charset="0"/>
              </a:rPr>
            </a:br>
            <a:r>
              <a:rPr lang="en-US" altLang="ko-KR" sz="2000" dirty="0" smtClean="0">
                <a:cs typeface="Arial" panose="020B0604020202020204" pitchFamily="34" charset="0"/>
              </a:rPr>
              <a:t>on cell boundary surface</a:t>
            </a:r>
          </a:p>
          <a:p>
            <a:pPr marL="0" indent="0">
              <a:buFontTx/>
              <a:buNone/>
              <a:defRPr/>
            </a:pPr>
            <a:r>
              <a:rPr lang="en-US" altLang="ko-KR" sz="2000" dirty="0" smtClean="0"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355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27250"/>
            <a:ext cx="462756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61913" y="87313"/>
            <a:ext cx="8910637" cy="787400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>
                <a:cs typeface="Arial" panose="020B0604020202020204" pitchFamily="34" charset="0"/>
              </a:rPr>
              <a:t>Improvement of Core Module (1) – </a:t>
            </a:r>
            <a:r>
              <a:rPr lang="en-US" altLang="ko-KR" dirty="0" err="1" smtClean="0">
                <a:cs typeface="Arial" panose="020B0604020202020204" pitchFamily="34" charset="0"/>
              </a:rPr>
              <a:t>CellSpaceBoundary</a:t>
            </a:r>
            <a:r>
              <a:rPr lang="en-US" altLang="ko-KR" dirty="0" smtClean="0">
                <a:cs typeface="Arial" panose="020B0604020202020204" pitchFamily="34" charset="0"/>
              </a:rPr>
              <a:t> in Thin Model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410200" y="2133600"/>
            <a:ext cx="384175" cy="34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4313" y="3309938"/>
            <a:ext cx="384175" cy="34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3559" name="바닥글 개체 틀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b="0" smtClean="0">
                <a:solidFill>
                  <a:srgbClr val="092E5C"/>
                </a:solidFill>
                <a:latin typeface="Arial" panose="020B0604020202020204" pitchFamily="34" charset="0"/>
              </a:rPr>
              <a:t>Copyright © 2017 Open Geospatial Consortium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4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61913" y="87313"/>
            <a:ext cx="8910637" cy="7874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Improvement of Core Module (1) – </a:t>
            </a:r>
            <a:r>
              <a:rPr lang="en-US" altLang="ko-KR" dirty="0" err="1">
                <a:cs typeface="Arial" panose="020B0604020202020204" pitchFamily="34" charset="0"/>
              </a:rPr>
              <a:t>CellSpaceBoundary</a:t>
            </a:r>
            <a:r>
              <a:rPr lang="en-US" altLang="ko-KR" dirty="0">
                <a:cs typeface="Arial" panose="020B0604020202020204" pitchFamily="34" charset="0"/>
              </a:rPr>
              <a:t> in Thin Model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24677" name="바닥글 개체 틀 2"/>
          <p:cNvSpPr>
            <a:spLocks noGrp="1"/>
          </p:cNvSpPr>
          <p:nvPr>
            <p:ph type="ftr" sz="quarter" idx="10"/>
          </p:nvPr>
        </p:nvSpPr>
        <p:spPr>
          <a:xfrm>
            <a:off x="2814638" y="6553200"/>
            <a:ext cx="3200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b="0" smtClean="0">
                <a:solidFill>
                  <a:srgbClr val="092E5C"/>
                </a:solidFill>
                <a:latin typeface="Arial" panose="020B0604020202020204" pitchFamily="34" charset="0"/>
              </a:rPr>
              <a:t>Copyright © 2017 Open Geospatial Consortium</a:t>
            </a:r>
          </a:p>
        </p:txBody>
      </p:sp>
      <p:sp>
        <p:nvSpPr>
          <p:cNvPr id="102" name="정육면체 101"/>
          <p:cNvSpPr/>
          <p:nvPr/>
        </p:nvSpPr>
        <p:spPr>
          <a:xfrm>
            <a:off x="352425" y="2844800"/>
            <a:ext cx="1582738" cy="1346200"/>
          </a:xfrm>
          <a:prstGeom prst="cub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sp>
        <p:nvSpPr>
          <p:cNvPr id="103" name="정육면체 102"/>
          <p:cNvSpPr/>
          <p:nvPr/>
        </p:nvSpPr>
        <p:spPr>
          <a:xfrm>
            <a:off x="1589088" y="2844800"/>
            <a:ext cx="1582737" cy="1346200"/>
          </a:xfrm>
          <a:prstGeom prst="cub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1935163" y="3802063"/>
            <a:ext cx="1204912" cy="15875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733425" y="3798888"/>
            <a:ext cx="1204913" cy="15875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직선 연결선 106"/>
          <p:cNvCxnSpPr/>
          <p:nvPr/>
        </p:nvCxnSpPr>
        <p:spPr>
          <a:xfrm flipV="1">
            <a:off x="722313" y="2806700"/>
            <a:ext cx="0" cy="1008063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349250" y="3814763"/>
            <a:ext cx="384175" cy="376237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645" name="TextBox 11"/>
          <p:cNvSpPr txBox="1">
            <a:spLocks noChangeArrowheads="1"/>
          </p:cNvSpPr>
          <p:nvPr/>
        </p:nvSpPr>
        <p:spPr bwMode="auto">
          <a:xfrm>
            <a:off x="431800" y="2481263"/>
            <a:ext cx="6207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C-1</a:t>
            </a:r>
            <a:endParaRPr lang="ko-KR" altLang="en-US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2565400" y="2495550"/>
            <a:ext cx="701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C-2</a:t>
            </a:r>
            <a:endParaRPr lang="ko-KR" altLang="en-US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3846513" y="3879850"/>
            <a:ext cx="876300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State-1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7869238" y="3883025"/>
            <a:ext cx="847725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State-2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65800" y="3968750"/>
            <a:ext cx="1230313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Transition-1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114" name="직선 연결선 113"/>
          <p:cNvCxnSpPr>
            <a:stCxn id="111" idx="3"/>
            <a:endCxn id="113" idx="1"/>
          </p:cNvCxnSpPr>
          <p:nvPr/>
        </p:nvCxnSpPr>
        <p:spPr>
          <a:xfrm>
            <a:off x="4722813" y="4067175"/>
            <a:ext cx="1042987" cy="8890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3" idx="3"/>
            <a:endCxn id="112" idx="1"/>
          </p:cNvCxnSpPr>
          <p:nvPr/>
        </p:nvCxnSpPr>
        <p:spPr>
          <a:xfrm flipV="1">
            <a:off x="6996113" y="4070350"/>
            <a:ext cx="873125" cy="857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4778375" y="3830638"/>
            <a:ext cx="898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srgbClr val="0070C0"/>
                </a:solidFill>
                <a:latin typeface="Arial" pitchFamily="34" charset="0"/>
                <a:ea typeface="맑은 고딕"/>
                <a:cs typeface="Arial" pitchFamily="34" charset="0"/>
              </a:rPr>
              <a:t>connects</a:t>
            </a:r>
            <a:endParaRPr lang="ko-KR" altLang="en-US" sz="1200" kern="0" dirty="0">
              <a:solidFill>
                <a:srgbClr val="0070C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000875" y="3757613"/>
            <a:ext cx="89693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srgbClr val="0070C0"/>
                </a:solidFill>
                <a:latin typeface="Arial" pitchFamily="34" charset="0"/>
                <a:ea typeface="맑은 고딕"/>
                <a:cs typeface="Arial" pitchFamily="34" charset="0"/>
              </a:rPr>
              <a:t>connects</a:t>
            </a:r>
            <a:endParaRPr lang="ko-KR" altLang="en-US" sz="1200" kern="0" dirty="0">
              <a:solidFill>
                <a:srgbClr val="0070C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7775575" y="2354263"/>
            <a:ext cx="1023938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Solid-2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3762375" y="2359025"/>
            <a:ext cx="1023938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Solid-1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019550" y="3190875"/>
            <a:ext cx="519113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7986713" y="3194050"/>
            <a:ext cx="601662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89650" y="3190875"/>
            <a:ext cx="688975" cy="3746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CB-1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124" name="직선 연결선 123"/>
          <p:cNvCxnSpPr>
            <a:stCxn id="120" idx="3"/>
            <a:endCxn id="123" idx="1"/>
          </p:cNvCxnSpPr>
          <p:nvPr/>
        </p:nvCxnSpPr>
        <p:spPr>
          <a:xfrm>
            <a:off x="4538663" y="3378200"/>
            <a:ext cx="15509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60" name="TextBox 27"/>
          <p:cNvSpPr txBox="1">
            <a:spLocks noChangeArrowheads="1"/>
          </p:cNvSpPr>
          <p:nvPr/>
        </p:nvSpPr>
        <p:spPr bwMode="auto">
          <a:xfrm>
            <a:off x="6843713" y="2873375"/>
            <a:ext cx="120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partially</a:t>
            </a:r>
            <a:b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bounded by</a:t>
            </a:r>
            <a:endParaRPr lang="ko-KR" altLang="en-US" sz="1200">
              <a:solidFill>
                <a:schemeClr val="tx1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26" name="직선 연결선 125"/>
          <p:cNvCxnSpPr>
            <a:stCxn id="111" idx="0"/>
            <a:endCxn id="120" idx="2"/>
          </p:cNvCxnSpPr>
          <p:nvPr/>
        </p:nvCxnSpPr>
        <p:spPr>
          <a:xfrm flipH="1" flipV="1">
            <a:off x="4278313" y="3565525"/>
            <a:ext cx="6350" cy="3143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12" idx="0"/>
            <a:endCxn id="122" idx="2"/>
          </p:cNvCxnSpPr>
          <p:nvPr/>
        </p:nvCxnSpPr>
        <p:spPr>
          <a:xfrm flipH="1" flipV="1">
            <a:off x="8286750" y="3568700"/>
            <a:ext cx="6350" cy="3143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4225925" y="3603625"/>
            <a:ext cx="7334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srgbClr val="0070C0"/>
                </a:solidFill>
                <a:latin typeface="Arial" pitchFamily="34" charset="0"/>
                <a:ea typeface="맑은 고딕"/>
                <a:cs typeface="Arial" pitchFamily="34" charset="0"/>
              </a:rPr>
              <a:t>duality</a:t>
            </a:r>
            <a:endParaRPr lang="ko-KR" altLang="en-US" sz="1200" kern="0" dirty="0">
              <a:solidFill>
                <a:srgbClr val="0070C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677150" y="3600450"/>
            <a:ext cx="7334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solidFill>
                  <a:srgbClr val="0070C0"/>
                </a:solidFill>
                <a:latin typeface="Arial" pitchFamily="34" charset="0"/>
                <a:ea typeface="맑은 고딕"/>
                <a:cs typeface="Arial" pitchFamily="34" charset="0"/>
              </a:rPr>
              <a:t>duality</a:t>
            </a:r>
            <a:endParaRPr lang="ko-KR" altLang="en-US" sz="1200" kern="0" dirty="0">
              <a:solidFill>
                <a:srgbClr val="0070C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130" name="직선 연결선 129"/>
          <p:cNvCxnSpPr>
            <a:stCxn id="122" idx="0"/>
            <a:endCxn id="118" idx="2"/>
          </p:cNvCxnSpPr>
          <p:nvPr/>
        </p:nvCxnSpPr>
        <p:spPr>
          <a:xfrm flipV="1">
            <a:off x="8286750" y="2728913"/>
            <a:ext cx="0" cy="46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0" idx="0"/>
            <a:endCxn id="119" idx="2"/>
          </p:cNvCxnSpPr>
          <p:nvPr/>
        </p:nvCxnSpPr>
        <p:spPr>
          <a:xfrm flipH="1" flipV="1">
            <a:off x="4275138" y="2733675"/>
            <a:ext cx="31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모서리가 둥근 직사각형 131"/>
          <p:cNvSpPr/>
          <p:nvPr/>
        </p:nvSpPr>
        <p:spPr>
          <a:xfrm>
            <a:off x="6089650" y="2189163"/>
            <a:ext cx="1214438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Surface-1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133" name="직선 연결선 132"/>
          <p:cNvCxnSpPr>
            <a:stCxn id="123" idx="0"/>
            <a:endCxn id="132" idx="2"/>
          </p:cNvCxnSpPr>
          <p:nvPr/>
        </p:nvCxnSpPr>
        <p:spPr>
          <a:xfrm flipV="1">
            <a:off x="6434138" y="2563813"/>
            <a:ext cx="263525" cy="627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676900" y="3565525"/>
            <a:ext cx="82708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  <a:t>duality</a:t>
            </a:r>
            <a:endParaRPr lang="ko-KR" altLang="en-US" sz="12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35" name="자유형 134"/>
          <p:cNvSpPr/>
          <p:nvPr/>
        </p:nvSpPr>
        <p:spPr>
          <a:xfrm>
            <a:off x="1690688" y="3260725"/>
            <a:ext cx="138112" cy="838200"/>
          </a:xfrm>
          <a:custGeom>
            <a:avLst/>
            <a:gdLst>
              <a:gd name="connsiteX0" fmla="*/ 0 w 133350"/>
              <a:gd name="connsiteY0" fmla="*/ 347662 h 347662"/>
              <a:gd name="connsiteX1" fmla="*/ 133350 w 133350"/>
              <a:gd name="connsiteY1" fmla="*/ 204787 h 347662"/>
              <a:gd name="connsiteX2" fmla="*/ 133350 w 133350"/>
              <a:gd name="connsiteY2" fmla="*/ 0 h 347662"/>
              <a:gd name="connsiteX3" fmla="*/ 4763 w 133350"/>
              <a:gd name="connsiteY3" fmla="*/ 138112 h 347662"/>
              <a:gd name="connsiteX4" fmla="*/ 0 w 133350"/>
              <a:gd name="connsiteY4" fmla="*/ 347662 h 347662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628649 h 838199"/>
              <a:gd name="connsiteX4" fmla="*/ 0 w 138113"/>
              <a:gd name="connsiteY4" fmla="*/ 838199 h 838199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123824 h 838199"/>
              <a:gd name="connsiteX4" fmla="*/ 0 w 138113"/>
              <a:gd name="connsiteY4" fmla="*/ 838199 h 83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838199">
                <a:moveTo>
                  <a:pt x="0" y="838199"/>
                </a:moveTo>
                <a:lnTo>
                  <a:pt x="133350" y="695324"/>
                </a:lnTo>
                <a:cubicBezTo>
                  <a:pt x="134938" y="463549"/>
                  <a:pt x="136525" y="231775"/>
                  <a:pt x="138113" y="0"/>
                </a:cubicBezTo>
                <a:lnTo>
                  <a:pt x="4763" y="123824"/>
                </a:lnTo>
                <a:cubicBezTo>
                  <a:pt x="3175" y="361949"/>
                  <a:pt x="1588" y="600074"/>
                  <a:pt x="0" y="838199"/>
                </a:cubicBezTo>
                <a:close/>
              </a:path>
            </a:pathLst>
          </a:custGeom>
          <a:solidFill>
            <a:schemeClr val="accent6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sp>
        <p:nvSpPr>
          <p:cNvPr id="4" name="TextBox 59"/>
          <p:cNvSpPr txBox="1">
            <a:spLocks noChangeArrowheads="1"/>
          </p:cNvSpPr>
          <p:nvPr/>
        </p:nvSpPr>
        <p:spPr bwMode="auto">
          <a:xfrm>
            <a:off x="1162050" y="2241550"/>
            <a:ext cx="773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cs typeface="Arial" panose="020B0604020202020204" pitchFamily="34" charset="0"/>
              </a:rPr>
              <a:t>CB-1</a:t>
            </a:r>
            <a:endParaRPr lang="ko-KR" altLang="en-US" sz="140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cxnSp>
        <p:nvCxnSpPr>
          <p:cNvPr id="137" name="구부러진 연결선 136"/>
          <p:cNvCxnSpPr>
            <a:endCxn id="135" idx="3"/>
          </p:cNvCxnSpPr>
          <p:nvPr/>
        </p:nvCxnSpPr>
        <p:spPr>
          <a:xfrm rot="16200000" flipH="1">
            <a:off x="1204912" y="2894013"/>
            <a:ext cx="835025" cy="146050"/>
          </a:xfrm>
          <a:prstGeom prst="curvedConnector4">
            <a:avLst>
              <a:gd name="adj1" fmla="val 42586"/>
              <a:gd name="adj2" fmla="val 4189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꺾인 연결선 137"/>
          <p:cNvCxnSpPr>
            <a:stCxn id="123" idx="2"/>
            <a:endCxn id="113" idx="0"/>
          </p:cNvCxnSpPr>
          <p:nvPr/>
        </p:nvCxnSpPr>
        <p:spPr>
          <a:xfrm rot="5400000">
            <a:off x="6206331" y="3740944"/>
            <a:ext cx="403225" cy="52388"/>
          </a:xfrm>
          <a:prstGeom prst="bentConnector3">
            <a:avLst>
              <a:gd name="adj1" fmla="val 75931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23" idx="3"/>
            <a:endCxn id="122" idx="1"/>
          </p:cNvCxnSpPr>
          <p:nvPr/>
        </p:nvCxnSpPr>
        <p:spPr>
          <a:xfrm>
            <a:off x="6778625" y="3378200"/>
            <a:ext cx="1208088" cy="31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581525" y="2952750"/>
            <a:ext cx="120491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  <a:t>partially</a:t>
            </a:r>
            <a:b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</a:br>
            <a: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  <a:t>bounded by</a:t>
            </a:r>
            <a:endParaRPr lang="ko-KR" altLang="en-US" sz="12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41" name="곱셈 기호 140"/>
          <p:cNvSpPr/>
          <p:nvPr/>
        </p:nvSpPr>
        <p:spPr bwMode="auto">
          <a:xfrm>
            <a:off x="5040313" y="2900363"/>
            <a:ext cx="917575" cy="942975"/>
          </a:xfrm>
          <a:prstGeom prst="mathMultiply">
            <a:avLst>
              <a:gd name="adj1" fmla="val 7142"/>
            </a:avLst>
          </a:prstGeom>
          <a:solidFill>
            <a:srgbClr val="FF0000">
              <a:alpha val="45098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곱셈 기호 141"/>
          <p:cNvSpPr/>
          <p:nvPr/>
        </p:nvSpPr>
        <p:spPr bwMode="auto">
          <a:xfrm>
            <a:off x="6938963" y="2921000"/>
            <a:ext cx="915987" cy="942975"/>
          </a:xfrm>
          <a:prstGeom prst="mathMultiply">
            <a:avLst>
              <a:gd name="adj1" fmla="val 7142"/>
            </a:avLst>
          </a:prstGeom>
          <a:solidFill>
            <a:srgbClr val="FF0000">
              <a:alpha val="45098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6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77" y="2939441"/>
            <a:ext cx="392212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61913" y="87313"/>
            <a:ext cx="8910637" cy="78740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cs typeface="Arial" panose="020B0604020202020204" pitchFamily="34" charset="0"/>
              </a:rPr>
              <a:t>Improvement of Core Module (1) – </a:t>
            </a:r>
            <a:r>
              <a:rPr lang="en-US" altLang="ko-KR" dirty="0" err="1">
                <a:cs typeface="Arial" panose="020B0604020202020204" pitchFamily="34" charset="0"/>
              </a:rPr>
              <a:t>CellSpaceBoundary</a:t>
            </a:r>
            <a:r>
              <a:rPr lang="en-US" altLang="ko-KR" dirty="0">
                <a:cs typeface="Arial" panose="020B0604020202020204" pitchFamily="34" charset="0"/>
              </a:rPr>
              <a:t> in Thin Model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1523002" y="2922957"/>
            <a:ext cx="384175" cy="3492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23559" name="바닥글 개체 틀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b="0" smtClean="0">
                <a:solidFill>
                  <a:srgbClr val="092E5C"/>
                </a:solidFill>
                <a:latin typeface="Arial" panose="020B0604020202020204" pitchFamily="34" charset="0"/>
              </a:rPr>
              <a:t>Copyright © 2017 Open Geospatial Consortium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/>
              <p14:cNvContentPartPr/>
              <p14:nvPr/>
            </p14:nvContentPartPr>
            <p14:xfrm>
              <a:off x="7157880" y="2143080"/>
              <a:ext cx="34560" cy="86040"/>
            </p14:xfrm>
          </p:contentPart>
        </mc:Choice>
        <mc:Fallback xmlns="">
          <p:pic>
            <p:nvPicPr>
              <p:cNvPr id="8" name="잉크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2040" y="2079720"/>
                <a:ext cx="66240" cy="212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344488" y="1279298"/>
            <a:ext cx="8458200" cy="4891088"/>
          </a:xfrm>
        </p:spPr>
        <p:txBody>
          <a:bodyPr/>
          <a:lstStyle/>
          <a:p>
            <a:r>
              <a:rPr lang="en-US" altLang="ko-KR" dirty="0" smtClean="0"/>
              <a:t>Proposal: </a:t>
            </a:r>
          </a:p>
          <a:p>
            <a:pPr lvl="1"/>
            <a:r>
              <a:rPr lang="en-US" altLang="ko-KR" dirty="0" smtClean="0"/>
              <a:t>Reflect it into v.1.1</a:t>
            </a:r>
          </a:p>
          <a:p>
            <a:pPr lvl="1"/>
            <a:r>
              <a:rPr lang="en-US" altLang="ko-KR" dirty="0" smtClean="0"/>
              <a:t>Modify the cardinality from 0..1 to 0..2</a:t>
            </a:r>
          </a:p>
          <a:p>
            <a:pPr lvl="1"/>
            <a:r>
              <a:rPr lang="en-US" altLang="ko-KR" dirty="0" smtClean="0"/>
              <a:t>OK with backward compatibility</a:t>
            </a:r>
            <a:endParaRPr lang="ko-KR" altLang="en-US" dirty="0"/>
          </a:p>
        </p:txBody>
      </p:sp>
      <p:pic>
        <p:nvPicPr>
          <p:cNvPr id="15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2" y="4773612"/>
            <a:ext cx="382630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40477" y="4712361"/>
            <a:ext cx="457200" cy="31847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noAutofit/>
          </a:bodyPr>
          <a:lstStyle/>
          <a:p>
            <a:r>
              <a:rPr lang="en-US" altLang="ko-KR" dirty="0" smtClean="0"/>
              <a:t>0..2</a:t>
            </a:r>
            <a:endParaRPr lang="ko-KR" altLang="en-US" dirty="0" err="1" smtClean="0"/>
          </a:p>
        </p:txBody>
      </p:sp>
      <p:sp>
        <p:nvSpPr>
          <p:cNvPr id="16" name="직사각형 15"/>
          <p:cNvSpPr/>
          <p:nvPr/>
        </p:nvSpPr>
        <p:spPr>
          <a:xfrm>
            <a:off x="1637302" y="4679950"/>
            <a:ext cx="384175" cy="349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cs typeface="Arial" panose="020B0604020202020204" pitchFamily="34" charset="0"/>
            </a:endParaRPr>
          </a:p>
        </p:txBody>
      </p:sp>
      <p:sp>
        <p:nvSpPr>
          <p:cNvPr id="19" name="정육면체 18"/>
          <p:cNvSpPr/>
          <p:nvPr/>
        </p:nvSpPr>
        <p:spPr>
          <a:xfrm>
            <a:off x="5202237" y="5249863"/>
            <a:ext cx="1582738" cy="1379537"/>
          </a:xfrm>
          <a:prstGeom prst="cub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sp>
        <p:nvSpPr>
          <p:cNvPr id="20" name="정육면체 19"/>
          <p:cNvSpPr/>
          <p:nvPr/>
        </p:nvSpPr>
        <p:spPr>
          <a:xfrm>
            <a:off x="6427787" y="5270500"/>
            <a:ext cx="1582738" cy="1358900"/>
          </a:xfrm>
          <a:prstGeom prst="cub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784975" y="6240463"/>
            <a:ext cx="1204912" cy="15875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5583237" y="6237288"/>
            <a:ext cx="1204913" cy="15875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5583237" y="5251450"/>
            <a:ext cx="0" cy="1044575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5199062" y="6253163"/>
            <a:ext cx="384175" cy="376237"/>
          </a:xfrm>
          <a:prstGeom prst="line">
            <a:avLst/>
          </a:prstGeom>
          <a:solidFill>
            <a:srgbClr val="5B9BD5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5278437" y="4932363"/>
            <a:ext cx="544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C-1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7415212" y="4943475"/>
            <a:ext cx="701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C-2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43400" y="3817938"/>
            <a:ext cx="723900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State-1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37549" y="3821113"/>
            <a:ext cx="752478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State-2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300786" y="3819525"/>
            <a:ext cx="1112840" cy="37623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Transition-1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0" name="직선 연결선 29"/>
          <p:cNvCxnSpPr>
            <a:stCxn id="27" idx="3"/>
            <a:endCxn id="29" idx="1"/>
          </p:cNvCxnSpPr>
          <p:nvPr/>
        </p:nvCxnSpPr>
        <p:spPr>
          <a:xfrm>
            <a:off x="5067300" y="4005263"/>
            <a:ext cx="1233486" cy="238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9" idx="3"/>
            <a:endCxn id="28" idx="1"/>
          </p:cNvCxnSpPr>
          <p:nvPr/>
        </p:nvCxnSpPr>
        <p:spPr>
          <a:xfrm>
            <a:off x="7413626" y="4007644"/>
            <a:ext cx="923923" cy="794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99062" y="3768725"/>
            <a:ext cx="898525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connects</a:t>
            </a:r>
            <a:endParaRPr lang="ko-KR" altLang="en-US" sz="1200" b="0" kern="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42200" y="3781425"/>
            <a:ext cx="89693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connects</a:t>
            </a:r>
            <a:endParaRPr lang="ko-KR" altLang="en-US" sz="1200" b="0" kern="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440237" y="3128963"/>
            <a:ext cx="519113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C-1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407400" y="3132138"/>
            <a:ext cx="601662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C-2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510337" y="3128963"/>
            <a:ext cx="688975" cy="3746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CB-1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39" name="직선 연결선 38"/>
          <p:cNvCxnSpPr>
            <a:stCxn id="36" idx="3"/>
            <a:endCxn id="38" idx="1"/>
          </p:cNvCxnSpPr>
          <p:nvPr/>
        </p:nvCxnSpPr>
        <p:spPr>
          <a:xfrm>
            <a:off x="4959350" y="3316288"/>
            <a:ext cx="15509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27"/>
          <p:cNvSpPr txBox="1">
            <a:spLocks noChangeArrowheads="1"/>
          </p:cNvSpPr>
          <p:nvPr/>
        </p:nvSpPr>
        <p:spPr bwMode="auto">
          <a:xfrm>
            <a:off x="7423149" y="2662237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partially</a:t>
            </a:r>
            <a:b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</a:br>
            <a:r>
              <a:rPr lang="en-US" altLang="ko-KR" sz="1200" b="0" dirty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bounded by</a:t>
            </a:r>
            <a:endParaRPr lang="ko-KR" altLang="en-US" sz="1200" b="0" dirty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2" name="직선 연결선 41"/>
          <p:cNvCxnSpPr>
            <a:stCxn id="27" idx="0"/>
            <a:endCxn id="36" idx="2"/>
          </p:cNvCxnSpPr>
          <p:nvPr/>
        </p:nvCxnSpPr>
        <p:spPr>
          <a:xfrm flipH="1" flipV="1">
            <a:off x="4699794" y="3503613"/>
            <a:ext cx="5556" cy="3143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28" idx="0"/>
            <a:endCxn id="37" idx="2"/>
          </p:cNvCxnSpPr>
          <p:nvPr/>
        </p:nvCxnSpPr>
        <p:spPr>
          <a:xfrm flipH="1" flipV="1">
            <a:off x="8708231" y="3506788"/>
            <a:ext cx="5557" cy="31432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46612" y="3541713"/>
            <a:ext cx="7334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duality</a:t>
            </a:r>
            <a:endParaRPr lang="ko-KR" altLang="en-US" sz="1200" b="0" kern="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97837" y="3538538"/>
            <a:ext cx="73342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solidFill>
                  <a:srgbClr val="0070C0"/>
                </a:solidFill>
                <a:latin typeface="+mn-ea"/>
                <a:ea typeface="+mn-ea"/>
                <a:cs typeface="Arial" pitchFamily="34" charset="0"/>
              </a:rPr>
              <a:t>duality</a:t>
            </a:r>
            <a:endParaRPr lang="ko-KR" altLang="en-US" sz="1200" b="0" kern="0" dirty="0">
              <a:solidFill>
                <a:srgbClr val="0070C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99250" y="2127250"/>
            <a:ext cx="1152525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Surface-1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49" name="직선 연결선 48"/>
          <p:cNvCxnSpPr>
            <a:stCxn id="38" idx="0"/>
            <a:endCxn id="48" idx="2"/>
          </p:cNvCxnSpPr>
          <p:nvPr/>
        </p:nvCxnSpPr>
        <p:spPr>
          <a:xfrm flipV="1">
            <a:off x="6854825" y="2501900"/>
            <a:ext cx="420687" cy="627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5"/>
          <p:cNvSpPr txBox="1">
            <a:spLocks noChangeArrowheads="1"/>
          </p:cNvSpPr>
          <p:nvPr/>
        </p:nvSpPr>
        <p:spPr bwMode="auto">
          <a:xfrm>
            <a:off x="6802437" y="4689475"/>
            <a:ext cx="762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CB-2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4025" y="3525838"/>
            <a:ext cx="79216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latin typeface="+mn-ea"/>
                <a:ea typeface="+mn-ea"/>
                <a:cs typeface="Arial" pitchFamily="34" charset="0"/>
              </a:rPr>
              <a:t>duality</a:t>
            </a:r>
            <a:endParaRPr lang="ko-KR" altLang="en-US" sz="1200" b="0" kern="0" dirty="0"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52" name="구부러진 연결선 51"/>
          <p:cNvCxnSpPr>
            <a:stCxn id="50" idx="2"/>
            <a:endCxn id="53" idx="2"/>
          </p:cNvCxnSpPr>
          <p:nvPr/>
        </p:nvCxnSpPr>
        <p:spPr>
          <a:xfrm rot="5400000">
            <a:off x="6573431" y="5084356"/>
            <a:ext cx="727889" cy="4921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 52"/>
          <p:cNvSpPr/>
          <p:nvPr/>
        </p:nvSpPr>
        <p:spPr>
          <a:xfrm>
            <a:off x="6553200" y="5694363"/>
            <a:ext cx="138112" cy="838200"/>
          </a:xfrm>
          <a:custGeom>
            <a:avLst/>
            <a:gdLst>
              <a:gd name="connsiteX0" fmla="*/ 0 w 133350"/>
              <a:gd name="connsiteY0" fmla="*/ 347662 h 347662"/>
              <a:gd name="connsiteX1" fmla="*/ 133350 w 133350"/>
              <a:gd name="connsiteY1" fmla="*/ 204787 h 347662"/>
              <a:gd name="connsiteX2" fmla="*/ 133350 w 133350"/>
              <a:gd name="connsiteY2" fmla="*/ 0 h 347662"/>
              <a:gd name="connsiteX3" fmla="*/ 4763 w 133350"/>
              <a:gd name="connsiteY3" fmla="*/ 138112 h 347662"/>
              <a:gd name="connsiteX4" fmla="*/ 0 w 133350"/>
              <a:gd name="connsiteY4" fmla="*/ 347662 h 347662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628649 h 838199"/>
              <a:gd name="connsiteX4" fmla="*/ 0 w 138113"/>
              <a:gd name="connsiteY4" fmla="*/ 838199 h 838199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123824 h 838199"/>
              <a:gd name="connsiteX4" fmla="*/ 0 w 138113"/>
              <a:gd name="connsiteY4" fmla="*/ 838199 h 83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838199">
                <a:moveTo>
                  <a:pt x="0" y="838199"/>
                </a:moveTo>
                <a:lnTo>
                  <a:pt x="133350" y="695324"/>
                </a:lnTo>
                <a:cubicBezTo>
                  <a:pt x="134938" y="463549"/>
                  <a:pt x="136525" y="231775"/>
                  <a:pt x="138113" y="0"/>
                </a:cubicBezTo>
                <a:lnTo>
                  <a:pt x="4763" y="123824"/>
                </a:lnTo>
                <a:cubicBezTo>
                  <a:pt x="3175" y="361949"/>
                  <a:pt x="1588" y="600074"/>
                  <a:pt x="0" y="838199"/>
                </a:cubicBezTo>
                <a:close/>
              </a:path>
            </a:pathLst>
          </a:custGeom>
          <a:solidFill>
            <a:schemeClr val="accent6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6464300" y="5694363"/>
            <a:ext cx="138112" cy="838200"/>
          </a:xfrm>
          <a:custGeom>
            <a:avLst/>
            <a:gdLst>
              <a:gd name="connsiteX0" fmla="*/ 0 w 133350"/>
              <a:gd name="connsiteY0" fmla="*/ 347662 h 347662"/>
              <a:gd name="connsiteX1" fmla="*/ 133350 w 133350"/>
              <a:gd name="connsiteY1" fmla="*/ 204787 h 347662"/>
              <a:gd name="connsiteX2" fmla="*/ 133350 w 133350"/>
              <a:gd name="connsiteY2" fmla="*/ 0 h 347662"/>
              <a:gd name="connsiteX3" fmla="*/ 4763 w 133350"/>
              <a:gd name="connsiteY3" fmla="*/ 138112 h 347662"/>
              <a:gd name="connsiteX4" fmla="*/ 0 w 133350"/>
              <a:gd name="connsiteY4" fmla="*/ 347662 h 347662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628649 h 838199"/>
              <a:gd name="connsiteX4" fmla="*/ 0 w 138113"/>
              <a:gd name="connsiteY4" fmla="*/ 838199 h 838199"/>
              <a:gd name="connsiteX0" fmla="*/ 0 w 138113"/>
              <a:gd name="connsiteY0" fmla="*/ 838199 h 838199"/>
              <a:gd name="connsiteX1" fmla="*/ 133350 w 138113"/>
              <a:gd name="connsiteY1" fmla="*/ 695324 h 838199"/>
              <a:gd name="connsiteX2" fmla="*/ 138113 w 138113"/>
              <a:gd name="connsiteY2" fmla="*/ 0 h 838199"/>
              <a:gd name="connsiteX3" fmla="*/ 4763 w 138113"/>
              <a:gd name="connsiteY3" fmla="*/ 123824 h 838199"/>
              <a:gd name="connsiteX4" fmla="*/ 0 w 138113"/>
              <a:gd name="connsiteY4" fmla="*/ 838199 h 838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13" h="838199">
                <a:moveTo>
                  <a:pt x="0" y="838199"/>
                </a:moveTo>
                <a:lnTo>
                  <a:pt x="133350" y="695324"/>
                </a:lnTo>
                <a:cubicBezTo>
                  <a:pt x="134938" y="463549"/>
                  <a:pt x="136525" y="231775"/>
                  <a:pt x="138113" y="0"/>
                </a:cubicBezTo>
                <a:lnTo>
                  <a:pt x="4763" y="123824"/>
                </a:lnTo>
                <a:cubicBezTo>
                  <a:pt x="3175" y="361949"/>
                  <a:pt x="1588" y="600074"/>
                  <a:pt x="0" y="838199"/>
                </a:cubicBezTo>
                <a:close/>
              </a:path>
            </a:pathLst>
          </a:custGeom>
          <a:solidFill>
            <a:schemeClr val="accent6">
              <a:lumMod val="75000"/>
              <a:alpha val="27843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>
              <a:cs typeface="Arial" panose="020B0604020202020204" pitchFamily="34" charset="0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6011862" y="4689475"/>
            <a:ext cx="7731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CB-1</a:t>
            </a:r>
            <a:endParaRPr lang="ko-KR" altLang="en-US" sz="1200" b="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6" name="구부러진 연결선 55"/>
          <p:cNvCxnSpPr>
            <a:stCxn id="55" idx="2"/>
            <a:endCxn id="54" idx="3"/>
          </p:cNvCxnSpPr>
          <p:nvPr/>
        </p:nvCxnSpPr>
        <p:spPr>
          <a:xfrm rot="16200000" flipH="1">
            <a:off x="6007885" y="5357008"/>
            <a:ext cx="851713" cy="70644"/>
          </a:xfrm>
          <a:prstGeom prst="curvedConnector4">
            <a:avLst>
              <a:gd name="adj1" fmla="val 42731"/>
              <a:gd name="adj2" fmla="val 870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989637" y="2659063"/>
            <a:ext cx="690563" cy="3746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CB-2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481637" y="4273550"/>
            <a:ext cx="1230313" cy="37465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Transition-2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59" name="꺾인 연결선 58"/>
          <p:cNvCxnSpPr>
            <a:stCxn id="57" idx="2"/>
            <a:endCxn id="58" idx="0"/>
          </p:cNvCxnSpPr>
          <p:nvPr/>
        </p:nvCxnSpPr>
        <p:spPr>
          <a:xfrm rot="5400000">
            <a:off x="5596731" y="3534569"/>
            <a:ext cx="1239837" cy="2381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38" idx="2"/>
            <a:endCxn id="29" idx="0"/>
          </p:cNvCxnSpPr>
          <p:nvPr/>
        </p:nvCxnSpPr>
        <p:spPr>
          <a:xfrm rot="16200000" flipH="1">
            <a:off x="6698059" y="3660378"/>
            <a:ext cx="315912" cy="23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03887" y="3402013"/>
            <a:ext cx="731838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b="0" kern="0" dirty="0">
                <a:latin typeface="+mn-ea"/>
                <a:ea typeface="+mn-ea"/>
                <a:cs typeface="Arial" pitchFamily="34" charset="0"/>
              </a:rPr>
              <a:t>duality</a:t>
            </a:r>
            <a:endParaRPr lang="ko-KR" altLang="en-US" sz="1200" b="0" kern="0" dirty="0"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62" name="꺾인 연결선 61"/>
          <p:cNvCxnSpPr>
            <a:stCxn id="28" idx="2"/>
            <a:endCxn id="58" idx="3"/>
          </p:cNvCxnSpPr>
          <p:nvPr/>
        </p:nvCxnSpPr>
        <p:spPr>
          <a:xfrm rot="5400000">
            <a:off x="7580313" y="3327400"/>
            <a:ext cx="265112" cy="200183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27" idx="2"/>
            <a:endCxn id="58" idx="1"/>
          </p:cNvCxnSpPr>
          <p:nvPr/>
        </p:nvCxnSpPr>
        <p:spPr>
          <a:xfrm rot="16200000" flipH="1">
            <a:off x="4959350" y="3938587"/>
            <a:ext cx="268287" cy="77628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endCxn id="37" idx="1"/>
          </p:cNvCxnSpPr>
          <p:nvPr/>
        </p:nvCxnSpPr>
        <p:spPr>
          <a:xfrm>
            <a:off x="6680200" y="2781300"/>
            <a:ext cx="1727200" cy="5381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5481637" y="1871663"/>
            <a:ext cx="1127125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latin typeface="+mn-ea"/>
                <a:cs typeface="Arial" panose="020B0604020202020204" pitchFamily="34" charset="0"/>
              </a:rPr>
              <a:t>Surface-2</a:t>
            </a:r>
            <a:endParaRPr lang="ko-KR" altLang="en-US" sz="1200" b="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66" name="직선 연결선 65"/>
          <p:cNvCxnSpPr>
            <a:stCxn id="57" idx="0"/>
            <a:endCxn id="65" idx="2"/>
          </p:cNvCxnSpPr>
          <p:nvPr/>
        </p:nvCxnSpPr>
        <p:spPr>
          <a:xfrm flipH="1" flipV="1">
            <a:off x="6045200" y="2246313"/>
            <a:ext cx="290512" cy="41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91087" y="2825750"/>
            <a:ext cx="10985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b="0" kern="0" dirty="0">
                <a:latin typeface="+mn-ea"/>
                <a:ea typeface="+mn-ea"/>
                <a:cs typeface="Arial" pitchFamily="34" charset="0"/>
              </a:rPr>
              <a:t>partially</a:t>
            </a:r>
            <a:br>
              <a:rPr lang="en-US" altLang="ko-KR" sz="1200" b="0" kern="0" dirty="0">
                <a:latin typeface="+mn-ea"/>
                <a:ea typeface="+mn-ea"/>
                <a:cs typeface="Arial" pitchFamily="34" charset="0"/>
              </a:rPr>
            </a:br>
            <a:r>
              <a:rPr lang="en-US" altLang="ko-KR" sz="1200" b="0" kern="0" dirty="0">
                <a:latin typeface="+mn-ea"/>
                <a:ea typeface="+mn-ea"/>
                <a:cs typeface="Arial" pitchFamily="34" charset="0"/>
              </a:rPr>
              <a:t>bounded by</a:t>
            </a:r>
            <a:endParaRPr lang="ko-KR" altLang="en-US" sz="1200" b="0" kern="0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6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/>
      <p:bldP spid="26" grpId="0"/>
      <p:bldP spid="27" grpId="0" animBg="1"/>
      <p:bldP spid="28" grpId="0" animBg="1"/>
      <p:bldP spid="29" grpId="0" animBg="1"/>
      <p:bldP spid="32" grpId="0"/>
      <p:bldP spid="33" grpId="0"/>
      <p:bldP spid="36" grpId="0" animBg="1"/>
      <p:bldP spid="37" grpId="0" animBg="1"/>
      <p:bldP spid="38" grpId="0" animBg="1"/>
      <p:bldP spid="41" grpId="0"/>
      <p:bldP spid="44" grpId="0"/>
      <p:bldP spid="45" grpId="0"/>
      <p:bldP spid="48" grpId="0" animBg="1"/>
      <p:bldP spid="50" grpId="0"/>
      <p:bldP spid="51" grpId="0"/>
      <p:bldP spid="55" grpId="0"/>
      <p:bldP spid="57" grpId="0" animBg="1"/>
      <p:bldP spid="58" grpId="0" animBg="1"/>
      <p:bldP spid="61" grpId="0"/>
      <p:bldP spid="65" grpId="0" animBg="1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cs typeface="Arial" panose="020B0604020202020204" pitchFamily="34" charset="0"/>
              </a:rPr>
              <a:t>Improvement of Core Module (1) – </a:t>
            </a:r>
            <a:r>
              <a:rPr lang="en-US" altLang="ko-KR" dirty="0" err="1">
                <a:cs typeface="Arial" panose="020B0604020202020204" pitchFamily="34" charset="0"/>
              </a:rPr>
              <a:t>CellSpaceBoundary</a:t>
            </a:r>
            <a:r>
              <a:rPr lang="en-US" altLang="ko-KR" dirty="0">
                <a:cs typeface="Arial" panose="020B0604020202020204" pitchFamily="34" charset="0"/>
              </a:rPr>
              <a:t> in Thin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Issue 1 – Geometry of Cell Boundary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Issue 2 – Backward compatibility with 1.0.2 ?</a:t>
            </a:r>
          </a:p>
          <a:p>
            <a:pPr lvl="1"/>
            <a:r>
              <a:rPr lang="en-US" altLang="ko-KR" dirty="0" smtClean="0"/>
              <a:t>Yes since it is an extension from 0..1 to 0..2</a:t>
            </a:r>
          </a:p>
          <a:p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67625" y="2595562"/>
            <a:ext cx="1023938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Solid-2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654425" y="2600325"/>
            <a:ext cx="1023938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Solid-1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3911600" y="3432175"/>
            <a:ext cx="519113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878763" y="3435350"/>
            <a:ext cx="601662" cy="37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981700" y="3432175"/>
            <a:ext cx="688975" cy="3746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CB-1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70" name="직선 연결선 69"/>
          <p:cNvCxnSpPr>
            <a:stCxn id="67" idx="3"/>
            <a:endCxn id="69" idx="1"/>
          </p:cNvCxnSpPr>
          <p:nvPr/>
        </p:nvCxnSpPr>
        <p:spPr>
          <a:xfrm>
            <a:off x="4430713" y="3619500"/>
            <a:ext cx="1550987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27"/>
          <p:cNvSpPr txBox="1">
            <a:spLocks noChangeArrowheads="1"/>
          </p:cNvSpPr>
          <p:nvPr/>
        </p:nvSpPr>
        <p:spPr bwMode="auto">
          <a:xfrm>
            <a:off x="6694488" y="3157537"/>
            <a:ext cx="115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92E5C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092E5C"/>
              </a:buClr>
              <a:buChar char="–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092E5C"/>
              </a:buClr>
              <a:buChar char="•"/>
              <a:defRPr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092E5C"/>
              </a:buClr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92E5C"/>
              </a:buClr>
              <a:buChar char="»"/>
              <a:defRPr sz="16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partially</a:t>
            </a:r>
            <a:b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lang="en-US" altLang="ko-KR" sz="1200">
                <a:solidFill>
                  <a:schemeClr val="tx1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bounded by</a:t>
            </a:r>
            <a:endParaRPr lang="ko-KR" altLang="en-US" sz="1200">
              <a:solidFill>
                <a:schemeClr val="tx1"/>
              </a:solidFill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72" name="직선 연결선 71"/>
          <p:cNvCxnSpPr>
            <a:stCxn id="68" idx="0"/>
            <a:endCxn id="65" idx="2"/>
          </p:cNvCxnSpPr>
          <p:nvPr/>
        </p:nvCxnSpPr>
        <p:spPr>
          <a:xfrm flipV="1">
            <a:off x="8178800" y="2970212"/>
            <a:ext cx="0" cy="465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67" idx="0"/>
            <a:endCxn id="66" idx="2"/>
          </p:cNvCxnSpPr>
          <p:nvPr/>
        </p:nvCxnSpPr>
        <p:spPr>
          <a:xfrm flipH="1" flipV="1">
            <a:off x="4167188" y="2974975"/>
            <a:ext cx="31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6170613" y="2430462"/>
            <a:ext cx="1152525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Surface-1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75" name="직선 연결선 74"/>
          <p:cNvCxnSpPr>
            <a:stCxn id="69" idx="0"/>
            <a:endCxn id="74" idx="2"/>
          </p:cNvCxnSpPr>
          <p:nvPr/>
        </p:nvCxnSpPr>
        <p:spPr>
          <a:xfrm flipV="1">
            <a:off x="6326188" y="2805112"/>
            <a:ext cx="420687" cy="627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5461000" y="2962275"/>
            <a:ext cx="690563" cy="37465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CB-2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994400" y="1608821"/>
            <a:ext cx="1673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kern="0" dirty="0" smtClean="0">
                <a:latin typeface="Arial" pitchFamily="34" charset="0"/>
                <a:ea typeface="맑은 고딕"/>
                <a:cs typeface="Arial" pitchFamily="34" charset="0"/>
              </a:rPr>
              <a:t>the same geometry with reversed orientation?</a:t>
            </a:r>
            <a:endParaRPr lang="ko-KR" altLang="en-US" sz="12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78" name="꺾인 연결선 77"/>
          <p:cNvCxnSpPr>
            <a:endCxn id="68" idx="1"/>
          </p:cNvCxnSpPr>
          <p:nvPr/>
        </p:nvCxnSpPr>
        <p:spPr>
          <a:xfrm>
            <a:off x="6151563" y="3084512"/>
            <a:ext cx="1727200" cy="5381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/>
          <p:cNvSpPr/>
          <p:nvPr/>
        </p:nvSpPr>
        <p:spPr>
          <a:xfrm>
            <a:off x="4953000" y="2174875"/>
            <a:ext cx="1127125" cy="3746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 dirty="0">
                <a:cs typeface="Arial" panose="020B0604020202020204" pitchFamily="34" charset="0"/>
              </a:rPr>
              <a:t>Surface-2</a:t>
            </a:r>
            <a:endParaRPr lang="ko-KR" altLang="en-US" sz="1400" dirty="0">
              <a:cs typeface="Arial" panose="020B0604020202020204" pitchFamily="34" charset="0"/>
            </a:endParaRPr>
          </a:p>
        </p:txBody>
      </p:sp>
      <p:cxnSp>
        <p:nvCxnSpPr>
          <p:cNvPr id="80" name="직선 연결선 79"/>
          <p:cNvCxnSpPr>
            <a:stCxn id="76" idx="0"/>
            <a:endCxn id="79" idx="2"/>
          </p:cNvCxnSpPr>
          <p:nvPr/>
        </p:nvCxnSpPr>
        <p:spPr>
          <a:xfrm flipH="1" flipV="1">
            <a:off x="5516563" y="2549525"/>
            <a:ext cx="290512" cy="41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362450" y="3128962"/>
            <a:ext cx="109855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  <a:t>partially</a:t>
            </a:r>
            <a:b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</a:br>
            <a:r>
              <a:rPr lang="en-US" altLang="ko-KR" sz="1200" kern="0" dirty="0">
                <a:latin typeface="Arial" pitchFamily="34" charset="0"/>
                <a:ea typeface="맑은 고딕"/>
                <a:cs typeface="Arial" pitchFamily="34" charset="0"/>
              </a:rPr>
              <a:t>bounded by</a:t>
            </a:r>
            <a:endParaRPr lang="ko-KR" altLang="en-US" sz="12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83" name="구부러진 연결선 82"/>
          <p:cNvCxnSpPr>
            <a:stCxn id="77" idx="1"/>
            <a:endCxn id="79" idx="0"/>
          </p:cNvCxnSpPr>
          <p:nvPr/>
        </p:nvCxnSpPr>
        <p:spPr bwMode="auto">
          <a:xfrm rot="10800000" flipV="1">
            <a:off x="5516564" y="1931987"/>
            <a:ext cx="477837" cy="242888"/>
          </a:xfrm>
          <a:prstGeom prst="curvedConnector2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구부러진 연결선 83"/>
          <p:cNvCxnSpPr>
            <a:stCxn id="77" idx="3"/>
            <a:endCxn id="65" idx="0"/>
          </p:cNvCxnSpPr>
          <p:nvPr/>
        </p:nvCxnSpPr>
        <p:spPr bwMode="auto">
          <a:xfrm>
            <a:off x="7667625" y="1931987"/>
            <a:ext cx="511969" cy="663575"/>
          </a:xfrm>
          <a:prstGeom prst="curvedConnector2">
            <a:avLst/>
          </a:prstGeom>
          <a:noFill/>
          <a:ln w="12700" cap="flat" cmpd="sng" algn="ctr">
            <a:solidFill>
              <a:srgbClr val="96969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1" grpId="0"/>
      <p:bldP spid="74" grpId="0" animBg="1"/>
      <p:bldP spid="76" grpId="0" animBg="1"/>
      <p:bldP spid="77" grpId="0"/>
      <p:bldP spid="79" grpId="0" animBg="1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Improvement of Core Module (2) - </a:t>
            </a:r>
            <a:r>
              <a:rPr lang="en-US" altLang="ko-KR" dirty="0" err="1" smtClean="0"/>
              <a:t>Storey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cs typeface="Arial" panose="020B0604020202020204" pitchFamily="34" charset="0"/>
              </a:rPr>
              <a:t>Background</a:t>
            </a:r>
          </a:p>
          <a:p>
            <a:pPr lvl="1"/>
            <a:r>
              <a:rPr lang="en-US" altLang="ko-KR" dirty="0" smtClean="0">
                <a:cs typeface="Arial" panose="020B0604020202020204" pitchFamily="34" charset="0"/>
              </a:rPr>
              <a:t>Floor </a:t>
            </a:r>
            <a:r>
              <a:rPr lang="en-US" altLang="ko-KR" dirty="0">
                <a:cs typeface="Arial" panose="020B0604020202020204" pitchFamily="34" charset="0"/>
              </a:rPr>
              <a:t>is an important information type by many applications but not included in </a:t>
            </a:r>
            <a:r>
              <a:rPr lang="en-US" altLang="ko-KR" dirty="0" err="1">
                <a:cs typeface="Arial" panose="020B0604020202020204" pitchFamily="34" charset="0"/>
              </a:rPr>
              <a:t>IndoorGML</a:t>
            </a:r>
            <a:r>
              <a:rPr lang="en-US" altLang="ko-KR" dirty="0"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altLang="ko-KR" dirty="0">
                <a:cs typeface="Arial" panose="020B0604020202020204" pitchFamily="34" charset="0"/>
              </a:rPr>
              <a:t>Floor may be included as an attribute of each feature </a:t>
            </a:r>
            <a:r>
              <a:rPr lang="en-US" altLang="ko-KR" dirty="0" smtClean="0">
                <a:cs typeface="Arial" panose="020B0604020202020204" pitchFamily="34" charset="0"/>
              </a:rPr>
              <a:t>type</a:t>
            </a:r>
            <a:endParaRPr lang="en-US" altLang="ko-KR" dirty="0">
              <a:cs typeface="Arial" panose="020B0604020202020204" pitchFamily="34" charset="0"/>
            </a:endParaRPr>
          </a:p>
          <a:p>
            <a:r>
              <a:rPr lang="en-US" altLang="ko-KR" dirty="0" smtClean="0">
                <a:cs typeface="Arial" panose="020B0604020202020204" pitchFamily="34" charset="0"/>
              </a:rPr>
              <a:t>Proposal: Include it into </a:t>
            </a:r>
            <a:r>
              <a:rPr lang="en-US" altLang="ko-KR" dirty="0" err="1" smtClean="0">
                <a:cs typeface="Arial" panose="020B0604020202020204" pitchFamily="34" charset="0"/>
              </a:rPr>
              <a:t>IndoorGML</a:t>
            </a:r>
            <a:r>
              <a:rPr lang="en-US" altLang="ko-KR" dirty="0" smtClean="0">
                <a:cs typeface="Arial" panose="020B0604020202020204" pitchFamily="34" charset="0"/>
              </a:rPr>
              <a:t> 1.1 </a:t>
            </a:r>
          </a:p>
          <a:p>
            <a:pPr lvl="1"/>
            <a:r>
              <a:rPr lang="en-US" altLang="ko-KR" dirty="0" smtClean="0">
                <a:cs typeface="Arial" panose="020B0604020202020204" pitchFamily="34" charset="0"/>
              </a:rPr>
              <a:t>as an attribute of </a:t>
            </a:r>
            <a:r>
              <a:rPr lang="en-US" altLang="ko-KR" dirty="0" err="1" smtClean="0">
                <a:cs typeface="Arial" panose="020B0604020202020204" pitchFamily="34" charset="0"/>
              </a:rPr>
              <a:t>CellSpace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cs typeface="Arial" panose="020B0604020202020204" pitchFamily="34" charset="0"/>
              </a:rPr>
              <a:t>With an informative guideline on how to define </a:t>
            </a:r>
            <a:r>
              <a:rPr lang="en-US" altLang="ko-KR" dirty="0" err="1" smtClean="0">
                <a:cs typeface="Arial" panose="020B0604020202020204" pitchFamily="34" charset="0"/>
              </a:rPr>
              <a:t>storey</a:t>
            </a:r>
            <a:endParaRPr lang="en-US" altLang="ko-KR" dirty="0" smtClean="0">
              <a:cs typeface="Arial" panose="020B0604020202020204" pitchFamily="34" charset="0"/>
            </a:endParaRPr>
          </a:p>
          <a:p>
            <a:pPr lvl="2"/>
            <a:r>
              <a:rPr lang="en-US" altLang="ko-KR" dirty="0" smtClean="0">
                <a:cs typeface="Arial" panose="020B0604020202020204" pitchFamily="34" charset="0"/>
              </a:rPr>
              <a:t>In Korea and Japan, it starts from 1, while it starts from 0 in Europe and North America.</a:t>
            </a:r>
          </a:p>
          <a:p>
            <a:pPr lvl="2"/>
            <a:r>
              <a:rPr lang="en-US" altLang="ko-KR" dirty="0" smtClean="0">
                <a:cs typeface="Arial" panose="020B0604020202020204" pitchFamily="34" charset="0"/>
              </a:rPr>
              <a:t>Mezzanine or 7.5 floor (being John Malkovich)</a:t>
            </a:r>
          </a:p>
          <a:p>
            <a:pPr lvl="2"/>
            <a:r>
              <a:rPr lang="en-US" altLang="ko-KR" dirty="0" smtClean="0">
                <a:cs typeface="Arial" panose="020B0604020202020204" pitchFamily="34" charset="0"/>
              </a:rPr>
              <a:t>Unclear cases like Guggenheim Museum in NY, Mercedes Benz Building in Stuttgart</a:t>
            </a:r>
          </a:p>
          <a:p>
            <a:pPr lvl="1"/>
            <a:r>
              <a:rPr lang="en-US" altLang="ko-KR" dirty="0" smtClean="0">
                <a:cs typeface="Arial" panose="020B0604020202020204" pitchFamily="34" charset="0"/>
              </a:rPr>
              <a:t>OK with backward compatibility</a:t>
            </a:r>
          </a:p>
          <a:p>
            <a:pPr lvl="2"/>
            <a:endParaRPr lang="en-US" altLang="ko-KR" dirty="0"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2017 Open Geospatial Consortium</a:t>
            </a:r>
            <a:endParaRPr lang="en-US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2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5620" y="65933"/>
            <a:ext cx="9118380" cy="7874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Improvement of Core </a:t>
            </a:r>
            <a:r>
              <a:rPr lang="en-US" altLang="ko-KR" dirty="0" smtClean="0"/>
              <a:t>Module </a:t>
            </a:r>
            <a:r>
              <a:rPr lang="en-US" altLang="ko-KR" dirty="0"/>
              <a:t>(2)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Storey</a:t>
            </a:r>
            <a:endParaRPr lang="ko-KR" altLang="en-US" dirty="0">
              <a:cs typeface="Arial" panose="020B0604020202020204" pitchFamily="34" charset="0"/>
            </a:endParaRPr>
          </a:p>
        </p:txBody>
      </p:sp>
      <p:sp>
        <p:nvSpPr>
          <p:cNvPr id="25604" name="바닥글 개체 틀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G Times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b="0" smtClean="0">
                <a:solidFill>
                  <a:srgbClr val="092E5C"/>
                </a:solidFill>
                <a:latin typeface="Arial" panose="020B0604020202020204" pitchFamily="34" charset="0"/>
              </a:rPr>
              <a:t>Copyright © 2017 Open Geospatial Consortium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147067" y="4100938"/>
            <a:ext cx="1374844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State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4416" y="4106669"/>
            <a:ext cx="1482180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Transition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8" name="꺾인 연결선 7"/>
          <p:cNvCxnSpPr>
            <a:stCxn id="104" idx="2"/>
            <a:endCxn id="10" idx="2"/>
          </p:cNvCxnSpPr>
          <p:nvPr/>
        </p:nvCxnSpPr>
        <p:spPr>
          <a:xfrm rot="16200000" flipH="1">
            <a:off x="3960184" y="3906962"/>
            <a:ext cx="684142" cy="191350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9" name="꺾인 연결선 8"/>
          <p:cNvCxnSpPr>
            <a:stCxn id="7" idx="2"/>
            <a:endCxn id="11" idx="2"/>
          </p:cNvCxnSpPr>
          <p:nvPr/>
        </p:nvCxnSpPr>
        <p:spPr>
          <a:xfrm rot="5400000">
            <a:off x="5624249" y="4774528"/>
            <a:ext cx="664972" cy="197542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다이아몬드 9"/>
          <p:cNvSpPr/>
          <p:nvPr/>
        </p:nvSpPr>
        <p:spPr>
          <a:xfrm flipV="1">
            <a:off x="5207137" y="5205786"/>
            <a:ext cx="103741" cy="144715"/>
          </a:xfrm>
          <a:prstGeom prst="diamond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" name="다이아몬드 10"/>
          <p:cNvSpPr/>
          <p:nvPr/>
        </p:nvSpPr>
        <p:spPr>
          <a:xfrm flipV="1">
            <a:off x="5806093" y="5205785"/>
            <a:ext cx="103741" cy="144715"/>
          </a:xfrm>
          <a:prstGeom prst="diamond">
            <a:avLst/>
          </a:prstGeom>
          <a:solidFill>
            <a:sysClr val="windowText" lastClr="000000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37893" y="5370904"/>
            <a:ext cx="1764757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SpaceLayer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54640" y="2522259"/>
            <a:ext cx="1608392" cy="4341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CellSpace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38197" y="2511952"/>
            <a:ext cx="2187145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CellSpaceBoundary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15" name="꺾인 연결선 14"/>
          <p:cNvCxnSpPr>
            <a:stCxn id="17" idx="0"/>
            <a:endCxn id="7" idx="0"/>
          </p:cNvCxnSpPr>
          <p:nvPr/>
        </p:nvCxnSpPr>
        <p:spPr>
          <a:xfrm rot="16200000" flipH="1">
            <a:off x="5028882" y="3080046"/>
            <a:ext cx="1167783" cy="885463"/>
          </a:xfrm>
          <a:prstGeom prst="bentConnector3">
            <a:avLst>
              <a:gd name="adj1" fmla="val 4885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51132" y="2938886"/>
            <a:ext cx="837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 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2184" y="4315741"/>
            <a:ext cx="37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9084" y="4532520"/>
            <a:ext cx="401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1..*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23" name="직선 화살표 연결선 22"/>
          <p:cNvCxnSpPr>
            <a:stCxn id="13" idx="3"/>
            <a:endCxn id="14" idx="1"/>
          </p:cNvCxnSpPr>
          <p:nvPr/>
        </p:nvCxnSpPr>
        <p:spPr>
          <a:xfrm flipV="1">
            <a:off x="3463032" y="2729024"/>
            <a:ext cx="975165" cy="103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94362" y="2511951"/>
            <a:ext cx="4117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4414" y="2496588"/>
            <a:ext cx="153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332228" y="6225864"/>
            <a:ext cx="2083456" cy="419809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MultiLayeredGraph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34255" y="5413149"/>
            <a:ext cx="2208519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InterLayerConnection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6080457" y="6068709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9" name="다이아몬드 28"/>
          <p:cNvSpPr/>
          <p:nvPr/>
        </p:nvSpPr>
        <p:spPr>
          <a:xfrm flipV="1">
            <a:off x="4832946" y="6081149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571081" y="4532520"/>
            <a:ext cx="410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2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94931" y="5812680"/>
            <a:ext cx="347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32" name="꺾인 연결선 198"/>
          <p:cNvCxnSpPr>
            <a:endCxn id="28" idx="0"/>
          </p:cNvCxnSpPr>
          <p:nvPr/>
        </p:nvCxnSpPr>
        <p:spPr>
          <a:xfrm>
            <a:off x="6132328" y="5805048"/>
            <a:ext cx="0" cy="26366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7" idx="2"/>
            <a:endCxn id="29" idx="2"/>
          </p:cNvCxnSpPr>
          <p:nvPr/>
        </p:nvCxnSpPr>
        <p:spPr>
          <a:xfrm rot="16200000" flipH="1">
            <a:off x="4044738" y="5241070"/>
            <a:ext cx="233856" cy="14463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6" idx="2"/>
            <a:endCxn id="27" idx="0"/>
          </p:cNvCxnSpPr>
          <p:nvPr/>
        </p:nvCxnSpPr>
        <p:spPr>
          <a:xfrm rot="16200000" flipH="1">
            <a:off x="2697469" y="4672102"/>
            <a:ext cx="878067" cy="604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38515" y="2723440"/>
            <a:ext cx="11299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 smtClean="0">
                <a:latin typeface="Arial" pitchFamily="34" charset="0"/>
                <a:ea typeface="맑은 고딕"/>
                <a:cs typeface="Arial" pitchFamily="34" charset="0"/>
              </a:rPr>
              <a:t>partialboundedBy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81114" y="4100297"/>
            <a:ext cx="63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latin typeface="Arial" pitchFamily="34" charset="0"/>
                <a:ea typeface="맑은 고딕"/>
                <a:cs typeface="Arial" pitchFamily="34" charset="0"/>
              </a:rPr>
              <a:t>connects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82901" y="5195905"/>
            <a:ext cx="11223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>
                <a:latin typeface="Arial" pitchFamily="34" charset="0"/>
                <a:ea typeface="맑은 고딕"/>
                <a:cs typeface="Arial" pitchFamily="34" charset="0"/>
              </a:rPr>
              <a:t>interConnects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1307" y="5939395"/>
            <a:ext cx="802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>
                <a:latin typeface="Arial" pitchFamily="34" charset="0"/>
                <a:ea typeface="맑은 고딕"/>
                <a:cs typeface="Arial" pitchFamily="34" charset="0"/>
              </a:rPr>
              <a:t>interEdges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39759" y="4713679"/>
            <a:ext cx="785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latin typeface="Arial" pitchFamily="34" charset="0"/>
                <a:ea typeface="맑은 고딕"/>
                <a:cs typeface="Arial" pitchFamily="34" charset="0"/>
              </a:rPr>
              <a:t>edges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060" y="4838269"/>
            <a:ext cx="615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smtClean="0">
                <a:latin typeface="Arial" pitchFamily="34" charset="0"/>
                <a:ea typeface="맑은 고딕"/>
                <a:cs typeface="Arial" pitchFamily="34" charset="0"/>
              </a:rPr>
              <a:t>nodes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84198" y="5853265"/>
            <a:ext cx="816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 smtClean="0">
                <a:latin typeface="Arial" pitchFamily="34" charset="0"/>
                <a:cs typeface="Arial" pitchFamily="34" charset="0"/>
              </a:rPr>
              <a:t>spaceLayers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1965" y="3320732"/>
            <a:ext cx="54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latin typeface="Arial" pitchFamily="34" charset="0"/>
                <a:ea typeface="맑은 고딕"/>
                <a:cs typeface="Arial" pitchFamily="34" charset="0"/>
              </a:rPr>
              <a:t>duality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49529" y="3239159"/>
            <a:ext cx="546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latin typeface="Arial" pitchFamily="34" charset="0"/>
                <a:ea typeface="맑은 고딕"/>
                <a:cs typeface="Arial" pitchFamily="34" charset="0"/>
              </a:rPr>
              <a:t>duality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7" name="다이아몬드 46"/>
          <p:cNvSpPr/>
          <p:nvPr/>
        </p:nvSpPr>
        <p:spPr>
          <a:xfrm>
            <a:off x="3064524" y="2514733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48" name="다이아몬드 47"/>
          <p:cNvSpPr/>
          <p:nvPr/>
        </p:nvSpPr>
        <p:spPr>
          <a:xfrm>
            <a:off x="6432309" y="2516729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2230514" y="4382039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2282385" y="2807832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5" name="다이아몬드 54"/>
          <p:cNvSpPr/>
          <p:nvPr/>
        </p:nvSpPr>
        <p:spPr>
          <a:xfrm>
            <a:off x="3278599" y="2814182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56" name="다이아몬드 55"/>
          <p:cNvSpPr/>
          <p:nvPr/>
        </p:nvSpPr>
        <p:spPr>
          <a:xfrm>
            <a:off x="4707157" y="2516729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77" name="꺾인 연결선 76"/>
          <p:cNvCxnSpPr>
            <a:stCxn id="13" idx="2"/>
            <a:endCxn id="6" idx="0"/>
          </p:cNvCxnSpPr>
          <p:nvPr/>
        </p:nvCxnSpPr>
        <p:spPr>
          <a:xfrm rot="16200000" flipH="1">
            <a:off x="2174395" y="3440843"/>
            <a:ext cx="1144535" cy="175653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0" name="직사각형 79"/>
          <p:cNvSpPr/>
          <p:nvPr/>
        </p:nvSpPr>
        <p:spPr>
          <a:xfrm>
            <a:off x="6971358" y="3252797"/>
            <a:ext cx="1819757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rIns="36000"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IndoorFeatures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1" name="다이아몬드 80"/>
          <p:cNvSpPr/>
          <p:nvPr/>
        </p:nvSpPr>
        <p:spPr>
          <a:xfrm>
            <a:off x="4203218" y="1676857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2" name="다이아몬드 81"/>
          <p:cNvSpPr/>
          <p:nvPr/>
        </p:nvSpPr>
        <p:spPr>
          <a:xfrm>
            <a:off x="7829364" y="3686941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67203" y="4782963"/>
            <a:ext cx="1087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>
                <a:latin typeface="Arial" pitchFamily="34" charset="0"/>
                <a:ea typeface="맑은 고딕"/>
                <a:cs typeface="Arial" pitchFamily="34" charset="0"/>
              </a:rPr>
              <a:t>multiLayeredGraph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6" name="다이아몬드 85"/>
          <p:cNvSpPr/>
          <p:nvPr/>
        </p:nvSpPr>
        <p:spPr>
          <a:xfrm>
            <a:off x="3279654" y="2514733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96596" y="2840628"/>
            <a:ext cx="1403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>
                <a:latin typeface="Arial" pitchFamily="34" charset="0"/>
                <a:ea typeface="맑은 고딕"/>
                <a:cs typeface="Arial" pitchFamily="34" charset="0"/>
              </a:rPr>
              <a:t>p</a:t>
            </a:r>
            <a:r>
              <a:rPr lang="en-US" altLang="ko-KR" sz="800" kern="0" dirty="0" err="1" smtClean="0">
                <a:latin typeface="Arial" pitchFamily="34" charset="0"/>
                <a:ea typeface="맑은 고딕"/>
                <a:cs typeface="Arial" pitchFamily="34" charset="0"/>
              </a:rPr>
              <a:t>rimalSpaceFeatures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10557" y="1066800"/>
            <a:ext cx="37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06093" y="5805048"/>
            <a:ext cx="386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1..*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097848" y="1249972"/>
            <a:ext cx="2491106" cy="434144"/>
          </a:xfrm>
          <a:prstGeom prst="rect">
            <a:avLst/>
          </a:prstGeom>
          <a:solidFill>
            <a:srgbClr val="FFFFDD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en-US" altLang="ko-KR" sz="10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&lt;&lt;Feature&gt;&gt;</a:t>
            </a:r>
          </a:p>
          <a:p>
            <a:pPr algn="ctr" latinLnBrk="0">
              <a:defRPr/>
            </a:pP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IndoorCore</a:t>
            </a:r>
            <a:r>
              <a:rPr lang="en-US" altLang="ko-KR" sz="1000" kern="0" dirty="0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::</a:t>
            </a:r>
            <a:r>
              <a:rPr lang="en-US" altLang="ko-KR" sz="1000" kern="0" dirty="0" err="1" smtClean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PrimalSpaceFeatures</a:t>
            </a:r>
            <a:endParaRPr lang="ko-KR" altLang="en-US" sz="10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1" name="다이아몬드 90"/>
          <p:cNvSpPr/>
          <p:nvPr/>
        </p:nvSpPr>
        <p:spPr>
          <a:xfrm flipV="1">
            <a:off x="7829365" y="3105109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61447" y="2283557"/>
            <a:ext cx="37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281819" y="1751917"/>
            <a:ext cx="98006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>
                <a:latin typeface="Arial" pitchFamily="34" charset="0"/>
                <a:ea typeface="맑은 고딕"/>
                <a:cs typeface="Arial" pitchFamily="34" charset="0"/>
              </a:rPr>
              <a:t>cellSpaceMember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94" name="직선 연결선 93"/>
          <p:cNvCxnSpPr>
            <a:stCxn id="109" idx="1"/>
            <a:endCxn id="106" idx="3"/>
          </p:cNvCxnSpPr>
          <p:nvPr/>
        </p:nvCxnSpPr>
        <p:spPr>
          <a:xfrm flipH="1">
            <a:off x="3515974" y="4322554"/>
            <a:ext cx="1794904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5" name="다이아몬드 94"/>
          <p:cNvSpPr/>
          <p:nvPr/>
        </p:nvSpPr>
        <p:spPr>
          <a:xfrm>
            <a:off x="5126171" y="1684116"/>
            <a:ext cx="103741" cy="144715"/>
          </a:xfrm>
          <a:prstGeom prst="diamond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6" name="다이아몬드 95"/>
          <p:cNvSpPr/>
          <p:nvPr/>
        </p:nvSpPr>
        <p:spPr>
          <a:xfrm>
            <a:off x="5038687" y="2516729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196619" y="1962632"/>
            <a:ext cx="141621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 err="1" smtClean="0">
                <a:latin typeface="Arial" pitchFamily="34" charset="0"/>
                <a:ea typeface="맑은 고딕"/>
                <a:cs typeface="Arial" pitchFamily="34" charset="0"/>
              </a:rPr>
              <a:t>cellSpaceBoundaryMember</a:t>
            </a:r>
            <a:endParaRPr lang="ko-KR" altLang="en-US" sz="800" kern="0" dirty="0"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539371" y="2283557"/>
            <a:ext cx="370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0..*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cxnSp>
        <p:nvCxnSpPr>
          <p:cNvPr id="99" name="꺾인 연결선 98"/>
          <p:cNvCxnSpPr>
            <a:stCxn id="82" idx="2"/>
            <a:endCxn id="26" idx="3"/>
          </p:cNvCxnSpPr>
          <p:nvPr/>
        </p:nvCxnSpPr>
        <p:spPr>
          <a:xfrm rot="5400000">
            <a:off x="5846404" y="4400937"/>
            <a:ext cx="2604113" cy="14655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90" idx="0"/>
            <a:endCxn id="91" idx="2"/>
          </p:cNvCxnSpPr>
          <p:nvPr/>
        </p:nvCxnSpPr>
        <p:spPr>
          <a:xfrm rot="16200000" flipH="1">
            <a:off x="5184749" y="408623"/>
            <a:ext cx="1855137" cy="3537835"/>
          </a:xfrm>
          <a:prstGeom prst="bentConnector3">
            <a:avLst>
              <a:gd name="adj1" fmla="val -1232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13" idx="0"/>
            <a:endCxn id="81" idx="2"/>
          </p:cNvCxnSpPr>
          <p:nvPr/>
        </p:nvCxnSpPr>
        <p:spPr>
          <a:xfrm rot="5400000" flipH="1" flipV="1">
            <a:off x="3106619" y="1373790"/>
            <a:ext cx="700687" cy="15962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14" idx="0"/>
            <a:endCxn id="95" idx="2"/>
          </p:cNvCxnSpPr>
          <p:nvPr/>
        </p:nvCxnSpPr>
        <p:spPr>
          <a:xfrm rot="16200000" flipV="1">
            <a:off x="5013346" y="1993528"/>
            <a:ext cx="683121" cy="353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다이아몬드 103"/>
          <p:cNvSpPr/>
          <p:nvPr/>
        </p:nvSpPr>
        <p:spPr>
          <a:xfrm>
            <a:off x="3293632" y="4376929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05" name="다이아몬드 104"/>
          <p:cNvSpPr/>
          <p:nvPr/>
        </p:nvSpPr>
        <p:spPr>
          <a:xfrm>
            <a:off x="3400234" y="4102099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06" name="다이아몬드 105"/>
          <p:cNvSpPr/>
          <p:nvPr/>
        </p:nvSpPr>
        <p:spPr>
          <a:xfrm>
            <a:off x="3400234" y="4250196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07" name="다이아몬드 106"/>
          <p:cNvSpPr/>
          <p:nvPr/>
        </p:nvSpPr>
        <p:spPr>
          <a:xfrm>
            <a:off x="3400234" y="4394911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08" name="다이아몬드 107"/>
          <p:cNvSpPr/>
          <p:nvPr/>
        </p:nvSpPr>
        <p:spPr>
          <a:xfrm>
            <a:off x="5310878" y="4102099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09" name="다이아몬드 108"/>
          <p:cNvSpPr/>
          <p:nvPr/>
        </p:nvSpPr>
        <p:spPr>
          <a:xfrm>
            <a:off x="5310878" y="4250196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0" name="다이아몬드 109"/>
          <p:cNvSpPr/>
          <p:nvPr/>
        </p:nvSpPr>
        <p:spPr>
          <a:xfrm>
            <a:off x="5310878" y="4394911"/>
            <a:ext cx="115740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82076" y="3891225"/>
            <a:ext cx="41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33996" y="3909177"/>
            <a:ext cx="41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3" name="다이아몬드 112"/>
          <p:cNvSpPr/>
          <p:nvPr/>
        </p:nvSpPr>
        <p:spPr>
          <a:xfrm>
            <a:off x="3140438" y="2807832"/>
            <a:ext cx="103741" cy="144715"/>
          </a:xfrm>
          <a:prstGeom prst="diamond">
            <a:avLst/>
          </a:prstGeom>
          <a:noFill/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latinLnBrk="0">
              <a:defRPr/>
            </a:pPr>
            <a:endParaRPr lang="ko-KR" altLang="en-US" sz="1050" kern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06388" y="4298180"/>
            <a:ext cx="410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2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257110" y="3004984"/>
            <a:ext cx="837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defRPr/>
            </a:pPr>
            <a:r>
              <a:rPr lang="en-US" altLang="ko-KR" sz="800" kern="0" dirty="0">
                <a:solidFill>
                  <a:sysClr val="windowText" lastClr="000000"/>
                </a:solidFill>
                <a:latin typeface="Arial" pitchFamily="34" charset="0"/>
                <a:ea typeface="맑은 고딕"/>
                <a:cs typeface="Arial" pitchFamily="34" charset="0"/>
              </a:rPr>
              <a:t> 0..1</a:t>
            </a:r>
            <a:endParaRPr lang="ko-KR" altLang="en-US" sz="800" kern="0" dirty="0">
              <a:solidFill>
                <a:sysClr val="windowText" lastClr="000000"/>
              </a:solidFill>
              <a:latin typeface="Arial" pitchFamily="34" charset="0"/>
              <a:ea typeface="맑은 고딕"/>
              <a:cs typeface="Aria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9BF124-AF04-5448-81DF-7A81BF3CA46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0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GC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GC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>
          <a:defRPr dirty="0" err="1" smtClean="0"/>
        </a:defPPr>
      </a:lstStyle>
    </a:txDef>
  </a:objectDefaults>
  <a:extraClrSchemeLst>
    <a:extraClrScheme>
      <a:clrScheme name="OGC_PowerPoi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GC_PowerPoint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GC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434</Words>
  <Application>Microsoft Office PowerPoint</Application>
  <PresentationFormat>화면 슬라이드 쇼(4:3)</PresentationFormat>
  <Paragraphs>147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CG Times</vt:lpstr>
      <vt:lpstr>MS PGothic</vt:lpstr>
      <vt:lpstr>맑은 고딕</vt:lpstr>
      <vt:lpstr>Arial</vt:lpstr>
      <vt:lpstr>Arial Black</vt:lpstr>
      <vt:lpstr>Times New Roman</vt:lpstr>
      <vt:lpstr>OGC_PowerPoint_Template</vt:lpstr>
      <vt:lpstr>Improvement of IndoorGML Core Module</vt:lpstr>
      <vt:lpstr>Improvement of Core Module (1) – CellSpaceBoundary in Thin Model</vt:lpstr>
      <vt:lpstr>Improvement of Core Module (1) – CellSpaceBoundary in Thin Model</vt:lpstr>
      <vt:lpstr>Improvement of Core Module (1) – CellSpaceBoundary in Thin Model</vt:lpstr>
      <vt:lpstr>Improvement of Core Module (1) – CellSpaceBoundary in Thin Model</vt:lpstr>
      <vt:lpstr>Improvement of Core Module (2) - Storey</vt:lpstr>
      <vt:lpstr>Improvement of Core Module (2) - Storey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Volunteered Geographic Information (VGI) Workshop</dc:title>
  <dc:subject>OGC TC/PC</dc:subject>
  <dc:creator>Scott Simmons</dc:creator>
  <cp:lastModifiedBy>LIK</cp:lastModifiedBy>
  <cp:revision>51</cp:revision>
  <cp:lastPrinted>2003-02-03T21:59:32Z</cp:lastPrinted>
  <dcterms:created xsi:type="dcterms:W3CDTF">2015-09-08T23:47:11Z</dcterms:created>
  <dcterms:modified xsi:type="dcterms:W3CDTF">2017-05-30T11:11:52Z</dcterms:modified>
</cp:coreProperties>
</file>