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5"/>
  </p:sldMasterIdLst>
  <p:notesMasterIdLst>
    <p:notesMasterId r:id="rId14"/>
  </p:notesMasterIdLst>
  <p:handoutMasterIdLst>
    <p:handoutMasterId r:id="rId15"/>
  </p:handoutMasterIdLst>
  <p:sldIdLst>
    <p:sldId id="755" r:id="rId6"/>
    <p:sldId id="749" r:id="rId7"/>
    <p:sldId id="741" r:id="rId8"/>
    <p:sldId id="757" r:id="rId9"/>
    <p:sldId id="756" r:id="rId10"/>
    <p:sldId id="758" r:id="rId11"/>
    <p:sldId id="759" r:id="rId12"/>
    <p:sldId id="736" r:id="rId1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205392"/>
    <a:srgbClr val="26568A"/>
    <a:srgbClr val="2D65A3"/>
    <a:srgbClr val="265C8A"/>
    <a:srgbClr val="00FF00"/>
    <a:srgbClr val="FFFF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4" autoAdjust="0"/>
    <p:restoredTop sz="91837" autoAdjust="0"/>
  </p:normalViewPr>
  <p:slideViewPr>
    <p:cSldViewPr snapToGrid="0">
      <p:cViewPr varScale="1">
        <p:scale>
          <a:sx n="118" d="100"/>
          <a:sy n="118" d="100"/>
        </p:scale>
        <p:origin x="14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t" anchorCtr="0" compatLnSpc="1">
            <a:prstTxWarp prst="textNoShape">
              <a:avLst/>
            </a:prstTxWarp>
          </a:bodyPr>
          <a:lstStyle>
            <a:lvl1pPr defTabSz="93013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t" anchorCtr="0" compatLnSpc="1">
            <a:prstTxWarp prst="textNoShape">
              <a:avLst/>
            </a:prstTxWarp>
          </a:bodyPr>
          <a:lstStyle>
            <a:lvl1pPr algn="r" defTabSz="93013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b" anchorCtr="0" compatLnSpc="1">
            <a:prstTxWarp prst="textNoShape">
              <a:avLst/>
            </a:prstTxWarp>
          </a:bodyPr>
          <a:lstStyle>
            <a:lvl1pPr defTabSz="93013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/>
            </a:lvl1pPr>
          </a:lstStyle>
          <a:p>
            <a:fld id="{C157C5D7-A78A-491F-8DF1-05E186023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33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t" anchorCtr="0" compatLnSpc="1">
            <a:prstTxWarp prst="textNoShape">
              <a:avLst/>
            </a:prstTxWarp>
          </a:bodyPr>
          <a:lstStyle>
            <a:lvl1pPr defTabSz="93013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t" anchorCtr="0" compatLnSpc="1">
            <a:prstTxWarp prst="textNoShape">
              <a:avLst/>
            </a:prstTxWarp>
          </a:bodyPr>
          <a:lstStyle>
            <a:lvl1pPr algn="r" defTabSz="93013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b" anchorCtr="0" compatLnSpc="1">
            <a:prstTxWarp prst="textNoShape">
              <a:avLst/>
            </a:prstTxWarp>
          </a:bodyPr>
          <a:lstStyle>
            <a:lvl1pPr defTabSz="93013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/>
            </a:lvl1pPr>
          </a:lstStyle>
          <a:p>
            <a:fld id="{7EDB3221-7D9E-4C59-A75F-B4325E9F36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895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50825" y="1125538"/>
            <a:ext cx="7543800" cy="519112"/>
          </a:xfrm>
        </p:spPr>
        <p:txBody>
          <a:bodyPr>
            <a:sp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1913" y="4292600"/>
            <a:ext cx="7543800" cy="366713"/>
          </a:xfrm>
        </p:spPr>
        <p:txBody>
          <a:bodyPr>
            <a:spAutoFit/>
          </a:bodyPr>
          <a:lstStyle>
            <a:lvl1pPr marL="0" indent="0" algn="r">
              <a:buFont typeface="Wingdings" pitchFamily="2" charset="2"/>
              <a:buNone/>
              <a:defRPr sz="1800" b="0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592138" y="6062663"/>
            <a:ext cx="7959725" cy="685800"/>
            <a:chOff x="592774" y="6153422"/>
            <a:chExt cx="7958453" cy="685800"/>
          </a:xfrm>
        </p:grpSpPr>
        <p:pic>
          <p:nvPicPr>
            <p:cNvPr id="6" name="Picture 3" descr="flightsafety_logo_color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2894" y="6351802"/>
              <a:ext cx="1368333" cy="289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1"/>
            <p:cNvSpPr>
              <a:spLocks noChangeArrowheads="1"/>
            </p:cNvSpPr>
            <p:nvPr userDrawn="1"/>
          </p:nvSpPr>
          <p:spPr bwMode="auto">
            <a:xfrm>
              <a:off x="2286000" y="6373212"/>
              <a:ext cx="45720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205392"/>
                  </a:solidFill>
                </a:rPr>
                <a:t>The best safety device in any aircraft is a well-trained crew.</a:t>
              </a:r>
              <a:r>
                <a:rPr lang="en-US" altLang="en-US" sz="1000" baseline="30000">
                  <a:solidFill>
                    <a:srgbClr val="205392"/>
                  </a:solidFill>
                </a:rPr>
                <a:t>TM</a:t>
              </a:r>
              <a:endParaRPr lang="en-US" altLang="en-US" sz="1000">
                <a:solidFill>
                  <a:srgbClr val="205392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74" y="6153422"/>
              <a:ext cx="70463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498539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5E52C9-123B-4963-B8A6-D60D6E1FE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981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23875"/>
            <a:ext cx="1998662" cy="5426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523875"/>
            <a:ext cx="5845175" cy="542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1BBA2F-4DFC-4351-88B4-4F9DD800E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063404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3875"/>
            <a:ext cx="79946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13" y="1500188"/>
            <a:ext cx="3921125" cy="4449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500188"/>
            <a:ext cx="3922712" cy="4449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AB54D9-D5B6-443B-B93B-0454A2CEB9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893454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3875"/>
            <a:ext cx="79946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8013" y="1500188"/>
            <a:ext cx="7996237" cy="4449762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76C1F7-7052-47E4-A52D-8A1C7BBCD7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33868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B03F83-F4BE-4C91-B693-8966557D81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21360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E5FFB1-42A1-40A7-A18A-823810F8A4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70058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500188"/>
            <a:ext cx="3921125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500188"/>
            <a:ext cx="3922712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4E19B5-FB7C-46A2-A2B8-BC944C9BF0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79812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189D8C-78C3-44B6-B4DF-52E51564CA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20787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8A23B-150E-47C4-BD8C-65B03DC59A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39613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CDC655-28CE-4142-BDAD-78CFEE1755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08173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AB00A8-79BE-404F-BE0A-4EBDBAE1F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7085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FC63ED-32F3-418B-88CB-836141B407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9482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23875"/>
            <a:ext cx="7994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0" tIns="45680" rIns="91360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500188"/>
            <a:ext cx="7996237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0" tIns="45680" rIns="91360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1295400" y="5638800"/>
            <a:ext cx="1825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60" tIns="45680" rIns="91360" bIns="4568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65000"/>
              <a:buFont typeface="Wingdings" pitchFamily="2" charset="2"/>
              <a:buNone/>
              <a:defRPr/>
            </a:pP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4213" y="6308725"/>
            <a:ext cx="2894012" cy="230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360" tIns="45680" rIns="91360" bIns="4568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tx2"/>
              </a:buClr>
              <a:buSzPct val="65000"/>
              <a:buFont typeface="Wingdings" pitchFamily="2" charset="2"/>
              <a:buNone/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1030" name="Group 4"/>
          <p:cNvGrpSpPr>
            <a:grpSpLocks/>
          </p:cNvGrpSpPr>
          <p:nvPr userDrawn="1"/>
        </p:nvGrpSpPr>
        <p:grpSpPr bwMode="auto">
          <a:xfrm>
            <a:off x="592138" y="6062663"/>
            <a:ext cx="7959725" cy="685800"/>
            <a:chOff x="592774" y="6153422"/>
            <a:chExt cx="7958453" cy="685800"/>
          </a:xfrm>
        </p:grpSpPr>
        <p:pic>
          <p:nvPicPr>
            <p:cNvPr id="1032" name="Picture 3" descr="flightsafety_logo_color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2894" y="6351802"/>
              <a:ext cx="1368333" cy="289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Rectangle 1"/>
            <p:cNvSpPr>
              <a:spLocks noChangeArrowheads="1"/>
            </p:cNvSpPr>
            <p:nvPr userDrawn="1"/>
          </p:nvSpPr>
          <p:spPr bwMode="auto">
            <a:xfrm>
              <a:off x="2286000" y="6373212"/>
              <a:ext cx="45720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205392"/>
                  </a:solidFill>
                </a:rPr>
                <a:t>The best safety device in any aircraft is a well-trained crew.</a:t>
              </a:r>
              <a:r>
                <a:rPr lang="en-US" altLang="en-US" sz="1000" baseline="30000">
                  <a:solidFill>
                    <a:srgbClr val="205392"/>
                  </a:solidFill>
                </a:rPr>
                <a:t>TM</a:t>
              </a:r>
              <a:endParaRPr lang="en-US" altLang="en-US" sz="1000">
                <a:solidFill>
                  <a:srgbClr val="205392"/>
                </a:solidFill>
              </a:endParaRPr>
            </a:p>
          </p:txBody>
        </p:sp>
        <p:pic>
          <p:nvPicPr>
            <p:cNvPr id="1034" name="Picture 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74" y="6153422"/>
              <a:ext cx="70463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619500" y="6630988"/>
            <a:ext cx="1905000" cy="214312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205392"/>
                </a:solidFill>
              </a:defRPr>
            </a:lvl1pPr>
          </a:lstStyle>
          <a:p>
            <a:fld id="{52D259AF-D5A4-4CF9-9C4E-FF8F74606D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  <p:sldLayoutId id="2147484265" r:id="rId12"/>
    <p:sldLayoutId id="2147484266" r:id="rId13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265C8A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rgbClr val="265C8A"/>
        </a:buClr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5C8A"/>
        </a:buClr>
        <a:buFont typeface="Wingdings" panose="05000000000000000000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Clr>
          <a:srgbClr val="265C8A"/>
        </a:buClr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Font typeface="Wingdings" panose="05000000000000000000" pitchFamily="2" charset="2"/>
        <a:buChar char="§"/>
        <a:defRPr b="1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Font typeface="Wingdings" pitchFamily="2" charset="2"/>
        <a:buChar char="§"/>
        <a:defRPr b="1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Font typeface="Wingdings" pitchFamily="2" charset="2"/>
        <a:buChar char="§"/>
        <a:defRPr b="1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Font typeface="Wingdings" pitchFamily="2" charset="2"/>
        <a:buChar char="§"/>
        <a:defRPr b="1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Font typeface="Wingdings" pitchFamily="2" charset="2"/>
        <a:buChar char="§"/>
        <a:defRPr b="1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50825" y="1125538"/>
            <a:ext cx="8286272" cy="523139"/>
          </a:xfrm>
        </p:spPr>
        <p:txBody>
          <a:bodyPr/>
          <a:lstStyle/>
          <a:p>
            <a:r>
              <a:rPr lang="en-US" dirty="0" smtClean="0"/>
              <a:t>Change Request 499 – Datasets.xml 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Ryan Franz – </a:t>
            </a:r>
            <a:r>
              <a:rPr lang="en-US" dirty="0" err="1" smtClean="0"/>
              <a:t>FlightSafety</a:t>
            </a:r>
            <a:r>
              <a:rPr lang="en-US" dirty="0" smtClean="0"/>
              <a:t> International</a:t>
            </a:r>
            <a:endParaRPr lang="en-US" dirty="0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205038"/>
            <a:ext cx="8351838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1602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 with the Dataset.xml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Old Data</a:t>
            </a:r>
          </a:p>
          <a:p>
            <a:pPr lvl="1"/>
            <a:r>
              <a:rPr lang="en-US" dirty="0" smtClean="0"/>
              <a:t>The data contained by the file reflects CDB 3.0</a:t>
            </a:r>
          </a:p>
          <a:p>
            <a:endParaRPr lang="en-US" dirty="0" smtClean="0"/>
          </a:p>
          <a:p>
            <a:r>
              <a:rPr lang="en-US" dirty="0" smtClean="0"/>
              <a:t>Lack of Usefulness</a:t>
            </a:r>
          </a:p>
          <a:p>
            <a:pPr lvl="1"/>
            <a:r>
              <a:rPr lang="en-US" dirty="0" smtClean="0"/>
              <a:t>It only contains the dataset codes associated with the dataset label</a:t>
            </a:r>
          </a:p>
          <a:p>
            <a:pPr lvl="1"/>
            <a:r>
              <a:rPr lang="en-US" dirty="0" smtClean="0"/>
              <a:t>Together, they can be used to create one level of the directory structure, but not a full directory path</a:t>
            </a:r>
          </a:p>
          <a:p>
            <a:endParaRPr lang="en-US" dirty="0" smtClean="0"/>
          </a:p>
          <a:p>
            <a:r>
              <a:rPr lang="en-US" dirty="0" smtClean="0"/>
              <a:t>No mention of it in the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080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1576"/>
            <a:ext cx="8229600" cy="685800"/>
          </a:xfrm>
        </p:spPr>
        <p:txBody>
          <a:bodyPr/>
          <a:lstStyle/>
          <a:p>
            <a:r>
              <a:rPr lang="en-US" dirty="0" smtClean="0"/>
              <a:t>Current Dataset.xml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20" y="917376"/>
            <a:ext cx="5030514" cy="514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27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Update the file</a:t>
            </a:r>
          </a:p>
          <a:p>
            <a:pPr lvl="1"/>
            <a:r>
              <a:rPr lang="en-US" dirty="0" smtClean="0"/>
              <a:t>Update with OGC CDB 1.0 dataset list</a:t>
            </a:r>
          </a:p>
          <a:p>
            <a:endParaRPr lang="en-US" dirty="0" smtClean="0"/>
          </a:p>
          <a:p>
            <a:r>
              <a:rPr lang="en-US" dirty="0" smtClean="0"/>
              <a:t>Add directory naming</a:t>
            </a:r>
          </a:p>
          <a:p>
            <a:pPr lvl="1"/>
            <a:r>
              <a:rPr lang="en-US" dirty="0" smtClean="0"/>
              <a:t>Add enumerations for each directory naming type</a:t>
            </a:r>
          </a:p>
          <a:p>
            <a:pPr lvl="2"/>
            <a:r>
              <a:rPr lang="en-US" dirty="0" smtClean="0"/>
              <a:t>Found in Volume 1 Section 3</a:t>
            </a:r>
          </a:p>
          <a:p>
            <a:pPr lvl="2"/>
            <a:r>
              <a:rPr lang="en-US" dirty="0" smtClean="0"/>
              <a:t>7 unique types found, so far</a:t>
            </a:r>
          </a:p>
          <a:p>
            <a:pPr lvl="1"/>
            <a:endParaRPr lang="en-US" dirty="0"/>
          </a:p>
          <a:p>
            <a:r>
              <a:rPr lang="en-US" dirty="0" smtClean="0"/>
              <a:t>Add file types</a:t>
            </a:r>
          </a:p>
          <a:p>
            <a:pPr lvl="1"/>
            <a:r>
              <a:rPr lang="en-US" dirty="0" smtClean="0"/>
              <a:t>Should each dataset contain a default file type?</a:t>
            </a:r>
          </a:p>
          <a:p>
            <a:pPr lvl="1"/>
            <a:r>
              <a:rPr lang="en-US" dirty="0" smtClean="0"/>
              <a:t>Should each dataset contain an enumeration for building a filename? </a:t>
            </a:r>
          </a:p>
          <a:p>
            <a:endParaRPr lang="en-US" dirty="0" smtClean="0"/>
          </a:p>
          <a:p>
            <a:r>
              <a:rPr lang="en-US" dirty="0" smtClean="0"/>
              <a:t>Modify the spec to mention what this file is and recommended uses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642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1576"/>
            <a:ext cx="8229600" cy="685800"/>
          </a:xfrm>
        </p:spPr>
        <p:txBody>
          <a:bodyPr/>
          <a:lstStyle/>
          <a:p>
            <a:r>
              <a:rPr lang="en-US" dirty="0" smtClean="0"/>
              <a:t>Proposed Dataset.xml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73" y="917377"/>
            <a:ext cx="4375434" cy="54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5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Directory naming</a:t>
            </a:r>
          </a:p>
          <a:p>
            <a:pPr lvl="1"/>
            <a:r>
              <a:rPr lang="en-US" dirty="0" smtClean="0"/>
              <a:t>For example, dataset 001 is a Tiled dataset</a:t>
            </a:r>
          </a:p>
          <a:p>
            <a:pPr lvl="2"/>
            <a:r>
              <a:rPr lang="en-US" dirty="0" smtClean="0"/>
              <a:t>Directory is </a:t>
            </a:r>
            <a:r>
              <a:rPr lang="en-US" b="1" dirty="0" smtClean="0"/>
              <a:t>CDB\Tiles\[NS]xx\[EW]xxx\001_Elevation\</a:t>
            </a:r>
            <a:r>
              <a:rPr lang="en-US" b="1" dirty="0" err="1" smtClean="0"/>
              <a:t>Lxx</a:t>
            </a:r>
            <a:r>
              <a:rPr lang="en-US" b="1" dirty="0" smtClean="0"/>
              <a:t>\</a:t>
            </a:r>
            <a:r>
              <a:rPr lang="en-US" b="1" dirty="0" err="1" smtClean="0"/>
              <a:t>Ux</a:t>
            </a:r>
            <a:endParaRPr lang="en-US" b="1" dirty="0" smtClean="0"/>
          </a:p>
          <a:p>
            <a:pPr lvl="1"/>
            <a:r>
              <a:rPr lang="en-US" dirty="0" smtClean="0"/>
              <a:t>For example, dataset 400 is a </a:t>
            </a:r>
            <a:r>
              <a:rPr lang="en-US" dirty="0" err="1" smtClean="0"/>
              <a:t>NavData</a:t>
            </a:r>
            <a:r>
              <a:rPr lang="en-US" dirty="0" smtClean="0"/>
              <a:t> dataset</a:t>
            </a:r>
          </a:p>
          <a:p>
            <a:pPr lvl="2"/>
            <a:r>
              <a:rPr lang="en-US" dirty="0" smtClean="0"/>
              <a:t>Directory is </a:t>
            </a:r>
            <a:r>
              <a:rPr lang="en-US" b="1" dirty="0" smtClean="0"/>
              <a:t>CDB\Navigation\400_NavData</a:t>
            </a:r>
          </a:p>
          <a:p>
            <a:r>
              <a:rPr lang="en-US" dirty="0" smtClean="0"/>
              <a:t>File type</a:t>
            </a:r>
          </a:p>
          <a:p>
            <a:pPr lvl="1"/>
            <a:r>
              <a:rPr lang="en-US" dirty="0" smtClean="0"/>
              <a:t>Are the files tiff, or .dbf, or jp2?</a:t>
            </a:r>
          </a:p>
          <a:p>
            <a:r>
              <a:rPr lang="en-US" dirty="0" smtClean="0"/>
              <a:t>File naming</a:t>
            </a:r>
          </a:p>
          <a:p>
            <a:pPr lvl="1"/>
            <a:r>
              <a:rPr lang="en-US" dirty="0" smtClean="0"/>
              <a:t>Dataset 001 example:</a:t>
            </a:r>
          </a:p>
          <a:p>
            <a:pPr lvl="2"/>
            <a:r>
              <a:rPr lang="en-US" dirty="0" smtClean="0"/>
              <a:t>[NS]xx[EW]xxx_D001_Sxxx_Txxx_Lxx_Ux_Rx.ext</a:t>
            </a:r>
          </a:p>
          <a:p>
            <a:pPr lvl="1"/>
            <a:r>
              <a:rPr lang="en-US" dirty="0" smtClean="0"/>
              <a:t>Dataset 400 example:</a:t>
            </a:r>
          </a:p>
          <a:p>
            <a:pPr lvl="2"/>
            <a:r>
              <a:rPr lang="en-US" dirty="0" smtClean="0"/>
              <a:t>D400_Sxxx_Txxx.ext</a:t>
            </a:r>
          </a:p>
        </p:txBody>
      </p:sp>
    </p:spTree>
    <p:extLst>
      <p:ext uri="{BB962C8B-B14F-4D97-AF65-F5344CB8AC3E}">
        <p14:creationId xmlns:p14="http://schemas.microsoft.com/office/powerpoint/2010/main" val="12217784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this proposal sufficient to create any CDB </a:t>
            </a:r>
            <a:r>
              <a:rPr lang="en-US" dirty="0" err="1" smtClean="0"/>
              <a:t>filepath</a:t>
            </a:r>
            <a:r>
              <a:rPr lang="en-US" dirty="0" smtClean="0"/>
              <a:t> and filename?</a:t>
            </a:r>
          </a:p>
          <a:p>
            <a:endParaRPr lang="en-US" dirty="0" smtClean="0"/>
          </a:p>
          <a:p>
            <a:r>
              <a:rPr lang="en-US" dirty="0" smtClean="0"/>
              <a:t>Do we want to replicate Datasets.xml at the Tile level (in case the Tile contains a different file type/extension?</a:t>
            </a:r>
          </a:p>
          <a:p>
            <a:endParaRPr lang="en-US" dirty="0"/>
          </a:p>
          <a:p>
            <a:r>
              <a:rPr lang="en-US" dirty="0" smtClean="0"/>
              <a:t>Can we simplify Section 3 down to just the unique directory types and </a:t>
            </a:r>
            <a:r>
              <a:rPr lang="en-US" smtClean="0"/>
              <a:t>filename types?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8508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DC655-28CE-4142-BDAD-78CFEE1755B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4130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ightSafety PowerPoint Template">
  <a:themeElements>
    <a:clrScheme name="FlightSafety PowerPoint Template 1">
      <a:dk1>
        <a:srgbClr val="000000"/>
      </a:dk1>
      <a:lt1>
        <a:srgbClr val="FFFFFF"/>
      </a:lt1>
      <a:dk2>
        <a:srgbClr val="1B86A7"/>
      </a:dk2>
      <a:lt2>
        <a:srgbClr val="7DA6B9"/>
      </a:lt2>
      <a:accent1>
        <a:srgbClr val="266B8A"/>
      </a:accent1>
      <a:accent2>
        <a:srgbClr val="F2D34E"/>
      </a:accent2>
      <a:accent3>
        <a:srgbClr val="FFFFFF"/>
      </a:accent3>
      <a:accent4>
        <a:srgbClr val="000000"/>
      </a:accent4>
      <a:accent5>
        <a:srgbClr val="ACBAC4"/>
      </a:accent5>
      <a:accent6>
        <a:srgbClr val="DBBF46"/>
      </a:accent6>
      <a:hlink>
        <a:srgbClr val="F98109"/>
      </a:hlink>
      <a:folHlink>
        <a:srgbClr val="A9C3D1"/>
      </a:folHlink>
    </a:clrScheme>
    <a:fontScheme name="FlightSafety 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28016" tIns="64008" rIns="128016" bIns="64008" numCol="1" anchor="t" anchorCtr="0" compatLnSpc="1">
        <a:prstTxWarp prst="textNoShape">
          <a:avLst/>
        </a:prstTxWarp>
        <a:spAutoFit/>
      </a:bodyPr>
      <a:lstStyle>
        <a:defPPr marL="0" marR="0" indent="0" algn="l" defTabSz="13001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28016" tIns="64008" rIns="128016" bIns="64008" numCol="1" anchor="t" anchorCtr="0" compatLnSpc="1">
        <a:prstTxWarp prst="textNoShape">
          <a:avLst/>
        </a:prstTxWarp>
        <a:spAutoFit/>
      </a:bodyPr>
      <a:lstStyle>
        <a:defPPr marL="0" marR="0" indent="0" algn="l" defTabSz="13001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lightSafety PowerPoint Template 1">
        <a:dk1>
          <a:srgbClr val="000000"/>
        </a:dk1>
        <a:lt1>
          <a:srgbClr val="FFFFFF"/>
        </a:lt1>
        <a:dk2>
          <a:srgbClr val="1B86A7"/>
        </a:dk2>
        <a:lt2>
          <a:srgbClr val="7DA6B9"/>
        </a:lt2>
        <a:accent1>
          <a:srgbClr val="266B8A"/>
        </a:accent1>
        <a:accent2>
          <a:srgbClr val="F2D34E"/>
        </a:accent2>
        <a:accent3>
          <a:srgbClr val="FFFFFF"/>
        </a:accent3>
        <a:accent4>
          <a:srgbClr val="000000"/>
        </a:accent4>
        <a:accent5>
          <a:srgbClr val="ACBAC4"/>
        </a:accent5>
        <a:accent6>
          <a:srgbClr val="DBBF46"/>
        </a:accent6>
        <a:hlink>
          <a:srgbClr val="F98109"/>
        </a:hlink>
        <a:folHlink>
          <a:srgbClr val="A9C3D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12484FC21A3B47822997D17DCBB700" ma:contentTypeVersion="1" ma:contentTypeDescription="Create a new document." ma:contentTypeScope="" ma:versionID="700797fb50b657231dd8de5adcef7108">
  <xsd:schema xmlns:xsd="http://www.w3.org/2001/XMLSchema" xmlns:xs="http://www.w3.org/2001/XMLSchema" xmlns:p="http://schemas.microsoft.com/office/2006/metadata/properties" xmlns:ns2="3ca9ef07-0b0e-4db7-867d-8c01cf3512d9" targetNamespace="http://schemas.microsoft.com/office/2006/metadata/properties" ma:root="true" ma:fieldsID="d425d0a0c1f9437825c9a1a6d8996c57" ns2:_="">
    <xsd:import namespace="3ca9ef07-0b0e-4db7-867d-8c01cf3512d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a9ef07-0b0e-4db7-867d-8c01cf3512d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ca9ef07-0b0e-4db7-867d-8c01cf3512d9">FSIVSS-528-647</_dlc_DocId>
    <_dlc_DocIdUrl xmlns="3ca9ef07-0b0e-4db7-867d-8c01cf3512d9">
      <Url>http://portal.vss.fsi.com/mps/eng/DBEng/_layouts/DocIdRedir.aspx?ID=FSIVSS-528-647</Url>
      <Description>FSIVSS-528-647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86B5518-5891-4FA4-9D81-CB69137359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55D307-CDA3-4215-9630-B1EAD8B610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a9ef07-0b0e-4db7-867d-8c01cf3512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FC03A8-C0C1-4C4B-8CF6-A378755277E9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3ca9ef07-0b0e-4db7-867d-8c01cf3512d9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41476B6-1B58-4AB6-B1BF-DA559612540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J:\Marketing\Direct Marketing\Bombardier Branding\Bombardier PowerPoint Template.pot</Template>
  <TotalTime>26128</TotalTime>
  <Words>260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FlightSafety PowerPoint Template</vt:lpstr>
      <vt:lpstr>Change Request 499 – Datasets.xml updates</vt:lpstr>
      <vt:lpstr>Current Issues with the Dataset.xml file</vt:lpstr>
      <vt:lpstr>Current Dataset.xml file</vt:lpstr>
      <vt:lpstr>Proposals</vt:lpstr>
      <vt:lpstr>Proposed Dataset.xml file</vt:lpstr>
      <vt:lpstr>How to use it</vt:lpstr>
      <vt:lpstr>Open Questions</vt:lpstr>
      <vt:lpstr>PowerPoint Presentation</vt:lpstr>
    </vt:vector>
  </TitlesOfParts>
  <Company>FlightSafety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Phillips</dc:creator>
  <cp:lastModifiedBy>Franz, Ryan</cp:lastModifiedBy>
  <cp:revision>730</cp:revision>
  <dcterms:created xsi:type="dcterms:W3CDTF">2004-11-09T19:13:50Z</dcterms:created>
  <dcterms:modified xsi:type="dcterms:W3CDTF">2017-09-28T21:23:38Z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9395a554-a313-48bf-a7da-3baffdd2ad41</vt:lpwstr>
  </property>
  <property fmtid="{D5CDD505-2E9C-101B-9397-08002B2CF9AE}" pid="3" name="ContentTypeId">
    <vt:lpwstr>0x0101009A12484FC21A3B47822997D17DCBB700</vt:lpwstr>
  </property>
</Properties>
</file>