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9" r:id="rId1"/>
  </p:sldMasterIdLst>
  <p:sldIdLst>
    <p:sldId id="256" r:id="rId2"/>
    <p:sldId id="257" r:id="rId3"/>
    <p:sldId id="262" r:id="rId4"/>
    <p:sldId id="263" r:id="rId5"/>
    <p:sldId id="258" r:id="rId6"/>
    <p:sldId id="259" r:id="rId7"/>
    <p:sldId id="260" r:id="rId8"/>
    <p:sldId id="261"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05"/>
    <p:restoredTop sz="94599"/>
  </p:normalViewPr>
  <p:slideViewPr>
    <p:cSldViewPr snapToGrid="0" snapToObjects="1">
      <p:cViewPr varScale="1">
        <p:scale>
          <a:sx n="75" d="100"/>
          <a:sy n="75" d="100"/>
        </p:scale>
        <p:origin x="160"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5/23/20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6868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5/23/20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129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5/23/20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18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5/23/20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413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3E5059C3-6A89-4494-99FF-5A4D6FFD50EB}" type="datetimeFigureOut">
              <a:rPr lang="en-US" smtClean="0"/>
              <a:t>5/23/20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00567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5/23/20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63864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5/23/20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55182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AF3416-4057-4DAA-829D-4CA07428D088}" type="datetimeFigureOut">
              <a:rPr lang="en-US" smtClean="0"/>
              <a:t>5/23/20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689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5/23/20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575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5/23/20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9853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5/23/20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369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CBC1C18-307B-4F68-A007-B5B542270E8D}" type="datetimeFigureOut">
              <a:rPr lang="en-US" smtClean="0"/>
              <a:t>5/23/20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9286933"/>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6E69-99AC-6F4A-8BF6-1F76D78942CC}"/>
              </a:ext>
            </a:extLst>
          </p:cNvPr>
          <p:cNvSpPr>
            <a:spLocks noGrp="1"/>
          </p:cNvSpPr>
          <p:nvPr>
            <p:ph type="ctrTitle"/>
          </p:nvPr>
        </p:nvSpPr>
        <p:spPr>
          <a:xfrm>
            <a:off x="3578817" y="1595033"/>
            <a:ext cx="6224874" cy="2878157"/>
          </a:xfrm>
        </p:spPr>
        <p:txBody>
          <a:bodyPr>
            <a:normAutofit/>
          </a:bodyPr>
          <a:lstStyle/>
          <a:p>
            <a:r>
              <a:rPr lang="en-US" sz="8000" b="1" u="sng" dirty="0"/>
              <a:t>Cross-Site Scripting </a:t>
            </a:r>
          </a:p>
        </p:txBody>
      </p:sp>
      <p:sp>
        <p:nvSpPr>
          <p:cNvPr id="3" name="TextBox 2">
            <a:extLst>
              <a:ext uri="{FF2B5EF4-FFF2-40B4-BE49-F238E27FC236}">
                <a16:creationId xmlns:a16="http://schemas.microsoft.com/office/drawing/2014/main" id="{DC3A7616-4028-8442-94ED-14FEFB7F5782}"/>
              </a:ext>
            </a:extLst>
          </p:cNvPr>
          <p:cNvSpPr txBox="1"/>
          <p:nvPr/>
        </p:nvSpPr>
        <p:spPr>
          <a:xfrm>
            <a:off x="4386021" y="4473190"/>
            <a:ext cx="3285640" cy="646331"/>
          </a:xfrm>
          <a:prstGeom prst="rect">
            <a:avLst/>
          </a:prstGeom>
          <a:noFill/>
        </p:spPr>
        <p:txBody>
          <a:bodyPr wrap="square" rtlCol="0">
            <a:spAutoFit/>
          </a:bodyPr>
          <a:lstStyle/>
          <a:p>
            <a:r>
              <a:rPr lang="en-US" dirty="0"/>
              <a:t>Omar Dayya – 201611504</a:t>
            </a:r>
          </a:p>
          <a:p>
            <a:r>
              <a:rPr lang="en-US" dirty="0"/>
              <a:t> Bariş Mert - 201611041</a:t>
            </a:r>
          </a:p>
        </p:txBody>
      </p:sp>
    </p:spTree>
    <p:extLst>
      <p:ext uri="{BB962C8B-B14F-4D97-AF65-F5344CB8AC3E}">
        <p14:creationId xmlns:p14="http://schemas.microsoft.com/office/powerpoint/2010/main" val="145650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D189-974C-9446-94AA-6B21A70A3700}"/>
              </a:ext>
            </a:extLst>
          </p:cNvPr>
          <p:cNvSpPr>
            <a:spLocks noGrp="1"/>
          </p:cNvSpPr>
          <p:nvPr>
            <p:ph type="title"/>
          </p:nvPr>
        </p:nvSpPr>
        <p:spPr/>
        <p:txBody>
          <a:bodyPr/>
          <a:lstStyle/>
          <a:p>
            <a:r>
              <a:rPr lang="en-US" dirty="0"/>
              <a:t>Escaping</a:t>
            </a:r>
          </a:p>
        </p:txBody>
      </p:sp>
      <p:sp>
        <p:nvSpPr>
          <p:cNvPr id="3" name="Content Placeholder 2">
            <a:extLst>
              <a:ext uri="{FF2B5EF4-FFF2-40B4-BE49-F238E27FC236}">
                <a16:creationId xmlns:a16="http://schemas.microsoft.com/office/drawing/2014/main" id="{D159EDC8-C12F-574F-B186-03736D65C51E}"/>
              </a:ext>
            </a:extLst>
          </p:cNvPr>
          <p:cNvSpPr>
            <a:spLocks noGrp="1"/>
          </p:cNvSpPr>
          <p:nvPr>
            <p:ph idx="1"/>
          </p:nvPr>
        </p:nvSpPr>
        <p:spPr/>
        <p:txBody>
          <a:bodyPr/>
          <a:lstStyle/>
          <a:p>
            <a:r>
              <a:rPr lang="en-US" dirty="0"/>
              <a:t>Another approach is to disable the scripts by performing Escaping. This approach analyses the input data and modifies certain standard characters used for scripting. These escape characters tell the browser to interpret the scripts as data and not in any other way.</a:t>
            </a:r>
          </a:p>
          <a:p>
            <a:r>
              <a:rPr lang="en-US" dirty="0" err="1"/>
              <a:t>Eg</a:t>
            </a:r>
            <a:r>
              <a:rPr lang="en-US" dirty="0"/>
              <a:t>: In HTML dangerous characters can be escaped by using the &amp;# sequence followed by the character code.</a:t>
            </a:r>
          </a:p>
          <a:p>
            <a:r>
              <a:rPr lang="en-US" dirty="0"/>
              <a:t>An escaped '&lt;' character would therefore be written stored as '&amp;#60'</a:t>
            </a:r>
          </a:p>
          <a:p>
            <a:r>
              <a:rPr lang="en-US" dirty="0"/>
              <a:t>An escaped '&gt;' character would therefore be written stored as '&amp;#62'</a:t>
            </a:r>
          </a:p>
          <a:p>
            <a:r>
              <a:rPr lang="en-US" dirty="0"/>
              <a:t>There exists many tools such as automated XSS scanners that web-server owners should use to verify whether or not their server is vulnerable to XSS attacks.</a:t>
            </a:r>
          </a:p>
          <a:p>
            <a:endParaRPr lang="en-US" dirty="0"/>
          </a:p>
        </p:txBody>
      </p:sp>
    </p:spTree>
    <p:extLst>
      <p:ext uri="{BB962C8B-B14F-4D97-AF65-F5344CB8AC3E}">
        <p14:creationId xmlns:p14="http://schemas.microsoft.com/office/powerpoint/2010/main" val="266233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08DE-D42E-524F-87B2-B481D6FB3079}"/>
              </a:ext>
            </a:extLst>
          </p:cNvPr>
          <p:cNvSpPr>
            <a:spLocks noGrp="1"/>
          </p:cNvSpPr>
          <p:nvPr>
            <p:ph type="title"/>
          </p:nvPr>
        </p:nvSpPr>
        <p:spPr/>
        <p:txBody>
          <a:bodyPr/>
          <a:lstStyle/>
          <a:p>
            <a:r>
              <a:rPr lang="en-US" dirty="0" err="1"/>
              <a:t>FilterinG</a:t>
            </a:r>
            <a:endParaRPr lang="en-US" dirty="0"/>
          </a:p>
        </p:txBody>
      </p:sp>
      <p:sp>
        <p:nvSpPr>
          <p:cNvPr id="3" name="Content Placeholder 2">
            <a:extLst>
              <a:ext uri="{FF2B5EF4-FFF2-40B4-BE49-F238E27FC236}">
                <a16:creationId xmlns:a16="http://schemas.microsoft.com/office/drawing/2014/main" id="{02DC7A27-6BFD-CA45-AD77-8CF3674E568F}"/>
              </a:ext>
            </a:extLst>
          </p:cNvPr>
          <p:cNvSpPr>
            <a:spLocks noGrp="1"/>
          </p:cNvSpPr>
          <p:nvPr>
            <p:ph idx="1"/>
          </p:nvPr>
        </p:nvSpPr>
        <p:spPr/>
        <p:txBody>
          <a:bodyPr/>
          <a:lstStyle/>
          <a:p>
            <a:r>
              <a:rPr lang="en-US" dirty="0"/>
              <a:t>A simple yet effective way of preventing XSS attacks is to pass all inputted data through a filter which will identify and remove dangerous keywords. The filter could look for common scripting strings, such as the HTML &lt;SCRIPT&gt; tag or JavaScript commands which are not expected as input, hence preventing scripts containing such strings from running on the web-server.</a:t>
            </a:r>
          </a:p>
        </p:txBody>
      </p:sp>
    </p:spTree>
    <p:extLst>
      <p:ext uri="{BB962C8B-B14F-4D97-AF65-F5344CB8AC3E}">
        <p14:creationId xmlns:p14="http://schemas.microsoft.com/office/powerpoint/2010/main" val="340600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6D13E-10DC-5444-9336-820F39FB27B5}"/>
              </a:ext>
            </a:extLst>
          </p:cNvPr>
          <p:cNvSpPr>
            <a:spLocks noGrp="1"/>
          </p:cNvSpPr>
          <p:nvPr>
            <p:ph idx="1"/>
          </p:nvPr>
        </p:nvSpPr>
        <p:spPr>
          <a:xfrm>
            <a:off x="1433937" y="2076771"/>
            <a:ext cx="9020309" cy="4267639"/>
          </a:xfrm>
        </p:spPr>
        <p:txBody>
          <a:bodyPr>
            <a:normAutofit/>
          </a:bodyPr>
          <a:lstStyle/>
          <a:p>
            <a:pPr marL="0" indent="0">
              <a:lnSpc>
                <a:spcPct val="150000"/>
              </a:lnSpc>
              <a:buNone/>
            </a:pPr>
            <a:r>
              <a:rPr lang="en-US" dirty="0"/>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a:t>
            </a:r>
          </a:p>
        </p:txBody>
      </p:sp>
      <p:sp>
        <p:nvSpPr>
          <p:cNvPr id="4" name="Title 1">
            <a:extLst>
              <a:ext uri="{FF2B5EF4-FFF2-40B4-BE49-F238E27FC236}">
                <a16:creationId xmlns:a16="http://schemas.microsoft.com/office/drawing/2014/main" id="{F10F6136-C2EB-8A48-9D6F-1C0EDC736B36}"/>
              </a:ext>
            </a:extLst>
          </p:cNvPr>
          <p:cNvSpPr>
            <a:spLocks noGrp="1"/>
          </p:cNvSpPr>
          <p:nvPr>
            <p:ph type="title"/>
          </p:nvPr>
        </p:nvSpPr>
        <p:spPr>
          <a:xfrm>
            <a:off x="1433937" y="808057"/>
            <a:ext cx="8283499" cy="509300"/>
          </a:xfrm>
        </p:spPr>
        <p:txBody>
          <a:bodyPr>
            <a:normAutofit fontScale="90000"/>
          </a:bodyPr>
          <a:lstStyle/>
          <a:p>
            <a:r>
              <a:rPr lang="en-US" dirty="0">
                <a:solidFill>
                  <a:srgbClr val="FF0000"/>
                </a:solidFill>
              </a:rPr>
              <a:t>What is Cross-site Scripting ?</a:t>
            </a:r>
          </a:p>
        </p:txBody>
      </p:sp>
    </p:spTree>
    <p:extLst>
      <p:ext uri="{BB962C8B-B14F-4D97-AF65-F5344CB8AC3E}">
        <p14:creationId xmlns:p14="http://schemas.microsoft.com/office/powerpoint/2010/main" val="88321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54D4-032E-844B-8D86-EF9B0BB20CA9}"/>
              </a:ext>
            </a:extLst>
          </p:cNvPr>
          <p:cNvSpPr>
            <a:spLocks noGrp="1"/>
          </p:cNvSpPr>
          <p:nvPr>
            <p:ph type="title"/>
          </p:nvPr>
        </p:nvSpPr>
        <p:spPr/>
        <p:txBody>
          <a:bodyPr/>
          <a:lstStyle/>
          <a:p>
            <a:r>
              <a:rPr lang="en-US" dirty="0"/>
              <a:t>What can </a:t>
            </a:r>
            <a:r>
              <a:rPr lang="en-US" dirty="0" err="1"/>
              <a:t>xss</a:t>
            </a:r>
            <a:r>
              <a:rPr lang="en-US" dirty="0"/>
              <a:t> do ?</a:t>
            </a:r>
          </a:p>
        </p:txBody>
      </p:sp>
      <p:sp>
        <p:nvSpPr>
          <p:cNvPr id="3" name="Content Placeholder 2">
            <a:extLst>
              <a:ext uri="{FF2B5EF4-FFF2-40B4-BE49-F238E27FC236}">
                <a16:creationId xmlns:a16="http://schemas.microsoft.com/office/drawing/2014/main" id="{CA15F2A7-D795-714B-910A-C46342C3E704}"/>
              </a:ext>
            </a:extLst>
          </p:cNvPr>
          <p:cNvSpPr>
            <a:spLocks noGrp="1"/>
          </p:cNvSpPr>
          <p:nvPr>
            <p:ph idx="1"/>
          </p:nvPr>
        </p:nvSpPr>
        <p:spPr>
          <a:xfrm>
            <a:off x="1069848" y="2121408"/>
            <a:ext cx="10058400" cy="4050792"/>
          </a:xfrm>
        </p:spPr>
        <p:txBody>
          <a:bodyPr/>
          <a:lstStyle/>
          <a:p>
            <a:pPr>
              <a:lnSpc>
                <a:spcPct val="150000"/>
              </a:lnSpc>
            </a:pPr>
            <a:r>
              <a:rPr lang="en-US" dirty="0"/>
              <a:t>Stealing cookies, also known as “Session Hijacking”.</a:t>
            </a:r>
          </a:p>
          <a:p>
            <a:pPr>
              <a:lnSpc>
                <a:spcPct val="150000"/>
              </a:lnSpc>
            </a:pPr>
            <a:r>
              <a:rPr lang="en-US" dirty="0"/>
              <a:t>Redirecting users to another website.</a:t>
            </a:r>
          </a:p>
          <a:p>
            <a:pPr>
              <a:lnSpc>
                <a:spcPct val="150000"/>
              </a:lnSpc>
            </a:pPr>
            <a:r>
              <a:rPr lang="en-US" dirty="0"/>
              <a:t>Displaying contents on your website.</a:t>
            </a:r>
          </a:p>
          <a:p>
            <a:pPr>
              <a:lnSpc>
                <a:spcPct val="150000"/>
              </a:lnSpc>
            </a:pPr>
            <a:r>
              <a:rPr lang="en-US" dirty="0"/>
              <a:t>Perform port scans over the customer’s internal network.</a:t>
            </a:r>
          </a:p>
          <a:p>
            <a:pPr>
              <a:lnSpc>
                <a:spcPct val="150000"/>
              </a:lnSpc>
            </a:pPr>
            <a:endParaRPr lang="en-US" dirty="0"/>
          </a:p>
        </p:txBody>
      </p:sp>
    </p:spTree>
    <p:extLst>
      <p:ext uri="{BB962C8B-B14F-4D97-AF65-F5344CB8AC3E}">
        <p14:creationId xmlns:p14="http://schemas.microsoft.com/office/powerpoint/2010/main" val="283392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CD55-A87B-9044-9856-A9381801DA31}"/>
              </a:ext>
            </a:extLst>
          </p:cNvPr>
          <p:cNvSpPr>
            <a:spLocks noGrp="1"/>
          </p:cNvSpPr>
          <p:nvPr>
            <p:ph type="title"/>
          </p:nvPr>
        </p:nvSpPr>
        <p:spPr/>
        <p:txBody>
          <a:bodyPr/>
          <a:lstStyle/>
          <a:p>
            <a:r>
              <a:rPr lang="en-US" dirty="0"/>
              <a:t>KEY CONEPT OF XSS</a:t>
            </a:r>
          </a:p>
        </p:txBody>
      </p:sp>
      <p:sp>
        <p:nvSpPr>
          <p:cNvPr id="3" name="Content Placeholder 2">
            <a:extLst>
              <a:ext uri="{FF2B5EF4-FFF2-40B4-BE49-F238E27FC236}">
                <a16:creationId xmlns:a16="http://schemas.microsoft.com/office/drawing/2014/main" id="{5B874BD1-B76D-1042-B2B8-09DECE38B0BC}"/>
              </a:ext>
            </a:extLst>
          </p:cNvPr>
          <p:cNvSpPr>
            <a:spLocks noGrp="1"/>
          </p:cNvSpPr>
          <p:nvPr>
            <p:ph idx="1"/>
          </p:nvPr>
        </p:nvSpPr>
        <p:spPr/>
        <p:txBody>
          <a:bodyPr/>
          <a:lstStyle/>
          <a:p>
            <a:pPr lvl="0">
              <a:lnSpc>
                <a:spcPct val="150000"/>
              </a:lnSpc>
            </a:pPr>
            <a:r>
              <a:rPr lang="en-US" dirty="0"/>
              <a:t>XSS is a web-based attack performed on vulnerable web applications.</a:t>
            </a:r>
          </a:p>
          <a:p>
            <a:pPr lvl="0">
              <a:lnSpc>
                <a:spcPct val="150000"/>
              </a:lnSpc>
            </a:pPr>
            <a:r>
              <a:rPr lang="en-US" dirty="0"/>
              <a:t>In XSS attacks, the victim is the user and not the application.</a:t>
            </a:r>
          </a:p>
          <a:p>
            <a:pPr lvl="0">
              <a:lnSpc>
                <a:spcPct val="150000"/>
              </a:lnSpc>
            </a:pPr>
            <a:r>
              <a:rPr lang="en-US" dirty="0"/>
              <a:t>In XSS attacks, malicious content is delivered to users using JavaScript.</a:t>
            </a:r>
          </a:p>
          <a:p>
            <a:pPr marL="0" indent="0">
              <a:buNone/>
            </a:pPr>
            <a:endParaRPr lang="en-US" dirty="0"/>
          </a:p>
        </p:txBody>
      </p:sp>
    </p:spTree>
    <p:extLst>
      <p:ext uri="{BB962C8B-B14F-4D97-AF65-F5344CB8AC3E}">
        <p14:creationId xmlns:p14="http://schemas.microsoft.com/office/powerpoint/2010/main" val="100181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C525922-6279-9848-81EC-2C68D2658E6C}"/>
              </a:ext>
            </a:extLst>
          </p:cNvPr>
          <p:cNvSpPr txBox="1">
            <a:spLocks/>
          </p:cNvSpPr>
          <p:nvPr/>
        </p:nvSpPr>
        <p:spPr>
          <a:xfrm>
            <a:off x="1433937" y="2076771"/>
            <a:ext cx="9020309" cy="426763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50000"/>
              </a:lnSpc>
            </a:pPr>
            <a:r>
              <a:rPr lang="en-US" dirty="0"/>
              <a:t>Stored XSS Attacks</a:t>
            </a:r>
          </a:p>
          <a:p>
            <a:pPr>
              <a:lnSpc>
                <a:spcPct val="150000"/>
              </a:lnSpc>
            </a:pPr>
            <a:r>
              <a:rPr lang="en-US" dirty="0"/>
              <a:t>Reflected XSS Attacks</a:t>
            </a:r>
          </a:p>
          <a:p>
            <a:pPr>
              <a:lnSpc>
                <a:spcPct val="150000"/>
              </a:lnSpc>
            </a:pPr>
            <a:r>
              <a:rPr lang="en-US" dirty="0"/>
              <a:t>DOM Based XSS Attacks</a:t>
            </a:r>
          </a:p>
        </p:txBody>
      </p:sp>
      <p:sp>
        <p:nvSpPr>
          <p:cNvPr id="5" name="Title 1">
            <a:extLst>
              <a:ext uri="{FF2B5EF4-FFF2-40B4-BE49-F238E27FC236}">
                <a16:creationId xmlns:a16="http://schemas.microsoft.com/office/drawing/2014/main" id="{D2D7AECE-D49F-7F49-ADE6-870F51A3DF49}"/>
              </a:ext>
            </a:extLst>
          </p:cNvPr>
          <p:cNvSpPr>
            <a:spLocks noGrp="1"/>
          </p:cNvSpPr>
          <p:nvPr>
            <p:ph type="title"/>
          </p:nvPr>
        </p:nvSpPr>
        <p:spPr>
          <a:xfrm>
            <a:off x="1433937" y="808057"/>
            <a:ext cx="8283499" cy="509300"/>
          </a:xfrm>
        </p:spPr>
        <p:txBody>
          <a:bodyPr>
            <a:normAutofit fontScale="90000"/>
          </a:bodyPr>
          <a:lstStyle/>
          <a:p>
            <a:r>
              <a:rPr lang="en-US" dirty="0">
                <a:solidFill>
                  <a:srgbClr val="FF0000"/>
                </a:solidFill>
              </a:rPr>
              <a:t>Types of XSS</a:t>
            </a:r>
          </a:p>
        </p:txBody>
      </p:sp>
    </p:spTree>
    <p:extLst>
      <p:ext uri="{BB962C8B-B14F-4D97-AF65-F5344CB8AC3E}">
        <p14:creationId xmlns:p14="http://schemas.microsoft.com/office/powerpoint/2010/main" val="47192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1699D3A-0CC5-8241-8A7E-3AF73782B507}"/>
              </a:ext>
            </a:extLst>
          </p:cNvPr>
          <p:cNvSpPr txBox="1">
            <a:spLocks/>
          </p:cNvSpPr>
          <p:nvPr/>
        </p:nvSpPr>
        <p:spPr>
          <a:xfrm>
            <a:off x="1433937" y="2076771"/>
            <a:ext cx="9020309" cy="426763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50000"/>
              </a:lnSpc>
            </a:pPr>
            <a:r>
              <a:rPr lang="en-US" dirty="0"/>
              <a:t>Stored attacks are those where the injected script is permanently stored on the target servers, such as in a database, in a message forum, visitor log, comment field, etc. The victim then retrieves the malicious script from the server when it requests the stored information. Stored XSS is also sometimes referred to as Persistent or Type-I XSS.</a:t>
            </a:r>
          </a:p>
        </p:txBody>
      </p:sp>
      <p:sp>
        <p:nvSpPr>
          <p:cNvPr id="5" name="Title 1">
            <a:extLst>
              <a:ext uri="{FF2B5EF4-FFF2-40B4-BE49-F238E27FC236}">
                <a16:creationId xmlns:a16="http://schemas.microsoft.com/office/drawing/2014/main" id="{18082543-CD53-2F4E-926E-4632ADC035E0}"/>
              </a:ext>
            </a:extLst>
          </p:cNvPr>
          <p:cNvSpPr>
            <a:spLocks noGrp="1"/>
          </p:cNvSpPr>
          <p:nvPr>
            <p:ph type="title"/>
          </p:nvPr>
        </p:nvSpPr>
        <p:spPr>
          <a:xfrm>
            <a:off x="1433937" y="808057"/>
            <a:ext cx="8283499" cy="509300"/>
          </a:xfrm>
        </p:spPr>
        <p:txBody>
          <a:bodyPr>
            <a:normAutofit fontScale="90000"/>
          </a:bodyPr>
          <a:lstStyle/>
          <a:p>
            <a:r>
              <a:rPr lang="en-US" dirty="0"/>
              <a:t>Stored </a:t>
            </a:r>
            <a:r>
              <a:rPr lang="en-US" dirty="0" err="1"/>
              <a:t>Xss</a:t>
            </a:r>
            <a:r>
              <a:rPr lang="en-US" dirty="0"/>
              <a:t> Attack</a:t>
            </a:r>
            <a:endParaRPr lang="en-US" dirty="0">
              <a:solidFill>
                <a:srgbClr val="FF0000"/>
              </a:solidFill>
            </a:endParaRPr>
          </a:p>
        </p:txBody>
      </p:sp>
    </p:spTree>
    <p:extLst>
      <p:ext uri="{BB962C8B-B14F-4D97-AF65-F5344CB8AC3E}">
        <p14:creationId xmlns:p14="http://schemas.microsoft.com/office/powerpoint/2010/main" val="284718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1633E-2C91-8B49-8AD2-D78B05A8060B}"/>
              </a:ext>
            </a:extLst>
          </p:cNvPr>
          <p:cNvSpPr txBox="1">
            <a:spLocks/>
          </p:cNvSpPr>
          <p:nvPr/>
        </p:nvSpPr>
        <p:spPr>
          <a:xfrm>
            <a:off x="1433937" y="2076771"/>
            <a:ext cx="9020309" cy="4267639"/>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50000"/>
              </a:lnSpc>
            </a:pPr>
            <a:r>
              <a:rPr lang="en-US" dirty="0"/>
              <a:t>Reflected attacks are those where the injected script is reflected off the web server, such as in an error message, search result, or any other response that includes some or all of the input sent to the server as part of the request. Reflected attacks are delivered to victims via another route, such as in an e-mail message, or on some other website. When a user is tricked into clicking on a malicious link, submitting a specially crafted form, or even just browsing to a malicious site, the injected code travels to the vulnerable web site, which reflects the attack back to the user’s browser. The browser then executes the code because it came from a “trusted” server. </a:t>
            </a:r>
          </a:p>
        </p:txBody>
      </p:sp>
      <p:sp>
        <p:nvSpPr>
          <p:cNvPr id="4" name="Title 1">
            <a:extLst>
              <a:ext uri="{FF2B5EF4-FFF2-40B4-BE49-F238E27FC236}">
                <a16:creationId xmlns:a16="http://schemas.microsoft.com/office/drawing/2014/main" id="{0182E303-2A9A-8445-BB05-229043347A9F}"/>
              </a:ext>
            </a:extLst>
          </p:cNvPr>
          <p:cNvSpPr>
            <a:spLocks noGrp="1"/>
          </p:cNvSpPr>
          <p:nvPr>
            <p:ph type="title"/>
          </p:nvPr>
        </p:nvSpPr>
        <p:spPr>
          <a:xfrm>
            <a:off x="1433937" y="808057"/>
            <a:ext cx="8283499" cy="509300"/>
          </a:xfrm>
        </p:spPr>
        <p:txBody>
          <a:bodyPr>
            <a:normAutofit fontScale="90000"/>
          </a:bodyPr>
          <a:lstStyle/>
          <a:p>
            <a:r>
              <a:rPr lang="en-US" dirty="0"/>
              <a:t>Reflected </a:t>
            </a:r>
            <a:r>
              <a:rPr lang="en-US" dirty="0" err="1"/>
              <a:t>Xss</a:t>
            </a:r>
            <a:r>
              <a:rPr lang="en-US" dirty="0"/>
              <a:t> Attack</a:t>
            </a:r>
            <a:endParaRPr lang="en-US" dirty="0">
              <a:solidFill>
                <a:srgbClr val="FF0000"/>
              </a:solidFill>
            </a:endParaRPr>
          </a:p>
        </p:txBody>
      </p:sp>
    </p:spTree>
    <p:extLst>
      <p:ext uri="{BB962C8B-B14F-4D97-AF65-F5344CB8AC3E}">
        <p14:creationId xmlns:p14="http://schemas.microsoft.com/office/powerpoint/2010/main" val="11448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4A33-868D-644A-AE26-13198B77DFB3}"/>
              </a:ext>
            </a:extLst>
          </p:cNvPr>
          <p:cNvSpPr>
            <a:spLocks noGrp="1"/>
          </p:cNvSpPr>
          <p:nvPr>
            <p:ph type="title"/>
          </p:nvPr>
        </p:nvSpPr>
        <p:spPr/>
        <p:txBody>
          <a:bodyPr/>
          <a:lstStyle/>
          <a:p>
            <a:r>
              <a:rPr lang="en-US" dirty="0"/>
              <a:t>Dom-based </a:t>
            </a:r>
            <a:r>
              <a:rPr lang="en-US" dirty="0" err="1"/>
              <a:t>Xss</a:t>
            </a:r>
            <a:r>
              <a:rPr lang="en-US" dirty="0"/>
              <a:t> Attack</a:t>
            </a:r>
          </a:p>
        </p:txBody>
      </p:sp>
      <p:sp>
        <p:nvSpPr>
          <p:cNvPr id="3" name="Content Placeholder 2">
            <a:extLst>
              <a:ext uri="{FF2B5EF4-FFF2-40B4-BE49-F238E27FC236}">
                <a16:creationId xmlns:a16="http://schemas.microsoft.com/office/drawing/2014/main" id="{BA462EF4-086E-5442-B7BC-C4A1BE68F687}"/>
              </a:ext>
            </a:extLst>
          </p:cNvPr>
          <p:cNvSpPr>
            <a:spLocks noGrp="1"/>
          </p:cNvSpPr>
          <p:nvPr>
            <p:ph idx="1"/>
          </p:nvPr>
        </p:nvSpPr>
        <p:spPr/>
        <p:txBody>
          <a:bodyPr/>
          <a:lstStyle/>
          <a:p>
            <a:pPr>
              <a:lnSpc>
                <a:spcPct val="150000"/>
              </a:lnSpc>
            </a:pPr>
            <a:r>
              <a:rPr lang="en-US" dirty="0"/>
              <a:t>DOM Based </a:t>
            </a:r>
            <a:r>
              <a:rPr lang="en-US" dirty="0" err="1"/>
              <a:t>XSSis</a:t>
            </a:r>
            <a:r>
              <a:rPr lang="en-US" dirty="0"/>
              <a:t> an XSS attack wherein the attack payload is executed as a result of modifying the DOM “environment” in the victim’s browser used by the original client side script, so that the client side code runs in an “unexpected” manner.</a:t>
            </a:r>
          </a:p>
        </p:txBody>
      </p:sp>
    </p:spTree>
    <p:extLst>
      <p:ext uri="{BB962C8B-B14F-4D97-AF65-F5344CB8AC3E}">
        <p14:creationId xmlns:p14="http://schemas.microsoft.com/office/powerpoint/2010/main" val="348239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7A59-4C70-8F4E-9788-D54BFEF1CAF3}"/>
              </a:ext>
            </a:extLst>
          </p:cNvPr>
          <p:cNvSpPr>
            <a:spLocks noGrp="1"/>
          </p:cNvSpPr>
          <p:nvPr>
            <p:ph type="title"/>
          </p:nvPr>
        </p:nvSpPr>
        <p:spPr/>
        <p:txBody>
          <a:bodyPr/>
          <a:lstStyle/>
          <a:p>
            <a:r>
              <a:rPr lang="en-US" dirty="0"/>
              <a:t>Prevention</a:t>
            </a:r>
          </a:p>
        </p:txBody>
      </p:sp>
      <p:sp>
        <p:nvSpPr>
          <p:cNvPr id="3" name="Content Placeholder 2">
            <a:extLst>
              <a:ext uri="{FF2B5EF4-FFF2-40B4-BE49-F238E27FC236}">
                <a16:creationId xmlns:a16="http://schemas.microsoft.com/office/drawing/2014/main" id="{0825A050-9A97-E643-9006-A0070AACA8F5}"/>
              </a:ext>
            </a:extLst>
          </p:cNvPr>
          <p:cNvSpPr>
            <a:spLocks noGrp="1"/>
          </p:cNvSpPr>
          <p:nvPr>
            <p:ph idx="1"/>
          </p:nvPr>
        </p:nvSpPr>
        <p:spPr/>
        <p:txBody>
          <a:bodyPr/>
          <a:lstStyle/>
          <a:p>
            <a:r>
              <a:rPr lang="en-US" dirty="0"/>
              <a:t>Cross-site scripting strongly depends on the ability of an attacker to input specially crafted data into a web-server or web application. The problem stems from the fact that a user is able to input such data in the first place. The best way to prevention XSS attacks is through Filtering and Escaping.</a:t>
            </a:r>
          </a:p>
          <a:p>
            <a:pPr marL="0" indent="0">
              <a:buNone/>
            </a:pPr>
            <a:br>
              <a:rPr lang="en-US" dirty="0"/>
            </a:br>
            <a:endParaRPr lang="en-US" dirty="0"/>
          </a:p>
        </p:txBody>
      </p:sp>
    </p:spTree>
    <p:extLst>
      <p:ext uri="{BB962C8B-B14F-4D97-AF65-F5344CB8AC3E}">
        <p14:creationId xmlns:p14="http://schemas.microsoft.com/office/powerpoint/2010/main" val="2822012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{D540559B-D455-574A-BACC-801A355C8784}tf10001070</Template>
  <TotalTime>2141</TotalTime>
  <Words>613</Words>
  <Application>Microsoft Macintosh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Rockwell</vt:lpstr>
      <vt:lpstr>Rockwell Condensed</vt:lpstr>
      <vt:lpstr>Rockwell Extra Bold</vt:lpstr>
      <vt:lpstr>Wingdings</vt:lpstr>
      <vt:lpstr>Wood Type</vt:lpstr>
      <vt:lpstr>Cross-Site Scripting </vt:lpstr>
      <vt:lpstr>What is Cross-site Scripting ?</vt:lpstr>
      <vt:lpstr>What can xss do ?</vt:lpstr>
      <vt:lpstr>KEY CONEPT OF XSS</vt:lpstr>
      <vt:lpstr>Types of XSS</vt:lpstr>
      <vt:lpstr>Stored Xss Attack</vt:lpstr>
      <vt:lpstr>Reflected Xss Attack</vt:lpstr>
      <vt:lpstr>Dom-based Xss Attack</vt:lpstr>
      <vt:lpstr>Prevention</vt:lpstr>
      <vt:lpstr>Escaping</vt:lpstr>
      <vt:lpstr>FilterinG</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ARP Spoofing</dc:title>
  <dc:creator>Omar Dayya</dc:creator>
  <cp:lastModifiedBy>Omar Dayya</cp:lastModifiedBy>
  <cp:revision>27</cp:revision>
  <dcterms:created xsi:type="dcterms:W3CDTF">2020-04-18T13:16:41Z</dcterms:created>
  <dcterms:modified xsi:type="dcterms:W3CDTF">2020-05-23T15:23:14Z</dcterms:modified>
</cp:coreProperties>
</file>