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8" r:id="rId3"/>
    <p:sldId id="279" r:id="rId4"/>
    <p:sldId id="280" r:id="rId5"/>
    <p:sldId id="281" r:id="rId6"/>
    <p:sldId id="283" r:id="rId7"/>
    <p:sldId id="284" r:id="rId8"/>
    <p:sldId id="286" r:id="rId9"/>
    <p:sldId id="304" r:id="rId10"/>
    <p:sldId id="302" r:id="rId11"/>
    <p:sldId id="307" r:id="rId12"/>
    <p:sldId id="308" r:id="rId13"/>
    <p:sldId id="306" r:id="rId14"/>
    <p:sldId id="309" r:id="rId15"/>
    <p:sldId id="289" r:id="rId16"/>
    <p:sldId id="290" r:id="rId17"/>
    <p:sldId id="299" r:id="rId18"/>
    <p:sldId id="300" r:id="rId19"/>
    <p:sldId id="292" r:id="rId20"/>
    <p:sldId id="293" r:id="rId21"/>
    <p:sldId id="294" r:id="rId22"/>
    <p:sldId id="295" r:id="rId23"/>
    <p:sldId id="296" r:id="rId24"/>
    <p:sldId id="291" r:id="rId25"/>
    <p:sldId id="298" r:id="rId26"/>
    <p:sldId id="268" r:id="rId27"/>
    <p:sldId id="315" r:id="rId2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049DD0-0B33-2129-3BD9-3285DC2C52C8}"/>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E43F78E8-4AF2-202D-F292-F586E5CEAE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2C12A75A-FF08-A3A7-1DB9-4C5312E8D5DB}"/>
              </a:ext>
            </a:extLst>
          </p:cNvPr>
          <p:cNvSpPr>
            <a:spLocks noGrp="1"/>
          </p:cNvSpPr>
          <p:nvPr>
            <p:ph type="dt" sz="half" idx="10"/>
          </p:nvPr>
        </p:nvSpPr>
        <p:spPr/>
        <p:txBody>
          <a:bodyPr/>
          <a:lstStyle/>
          <a:p>
            <a:fld id="{F5B46952-1387-4890-8E97-51FED193A840}" type="datetimeFigureOut">
              <a:rPr lang="de-DE" smtClean="0"/>
              <a:t>05.04.2024</a:t>
            </a:fld>
            <a:endParaRPr lang="de-DE"/>
          </a:p>
        </p:txBody>
      </p:sp>
      <p:sp>
        <p:nvSpPr>
          <p:cNvPr id="5" name="Fußzeilenplatzhalter 4">
            <a:extLst>
              <a:ext uri="{FF2B5EF4-FFF2-40B4-BE49-F238E27FC236}">
                <a16:creationId xmlns:a16="http://schemas.microsoft.com/office/drawing/2014/main" id="{FB9B5EF5-6250-849F-74D2-D638D220757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90E8ED9-2AD0-07F0-EBF7-9AE720C9CD33}"/>
              </a:ext>
            </a:extLst>
          </p:cNvPr>
          <p:cNvSpPr>
            <a:spLocks noGrp="1"/>
          </p:cNvSpPr>
          <p:nvPr>
            <p:ph type="sldNum" sz="quarter" idx="12"/>
          </p:nvPr>
        </p:nvSpPr>
        <p:spPr/>
        <p:txBody>
          <a:bodyPr/>
          <a:lstStyle/>
          <a:p>
            <a:fld id="{1F114D2C-3D80-47C2-B2C7-0EBEDDCD5790}" type="slidenum">
              <a:rPr lang="de-DE" smtClean="0"/>
              <a:t>‹Nr.›</a:t>
            </a:fld>
            <a:endParaRPr lang="de-DE"/>
          </a:p>
        </p:txBody>
      </p:sp>
    </p:spTree>
    <p:extLst>
      <p:ext uri="{BB962C8B-B14F-4D97-AF65-F5344CB8AC3E}">
        <p14:creationId xmlns:p14="http://schemas.microsoft.com/office/powerpoint/2010/main" val="2639189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14BAF5-65CD-0F6E-32DA-2D05494AA983}"/>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F9E3CEC5-3A3B-0520-3479-C1641D964445}"/>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C952C87-68ED-AA24-6D83-C45D1F5BC4F2}"/>
              </a:ext>
            </a:extLst>
          </p:cNvPr>
          <p:cNvSpPr>
            <a:spLocks noGrp="1"/>
          </p:cNvSpPr>
          <p:nvPr>
            <p:ph type="dt" sz="half" idx="10"/>
          </p:nvPr>
        </p:nvSpPr>
        <p:spPr/>
        <p:txBody>
          <a:bodyPr/>
          <a:lstStyle/>
          <a:p>
            <a:fld id="{F5B46952-1387-4890-8E97-51FED193A840}" type="datetimeFigureOut">
              <a:rPr lang="de-DE" smtClean="0"/>
              <a:t>05.04.2024</a:t>
            </a:fld>
            <a:endParaRPr lang="de-DE"/>
          </a:p>
        </p:txBody>
      </p:sp>
      <p:sp>
        <p:nvSpPr>
          <p:cNvPr id="5" name="Fußzeilenplatzhalter 4">
            <a:extLst>
              <a:ext uri="{FF2B5EF4-FFF2-40B4-BE49-F238E27FC236}">
                <a16:creationId xmlns:a16="http://schemas.microsoft.com/office/drawing/2014/main" id="{4B8D4F64-15B9-A5D1-70EA-CAD89B5626E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295727A-D916-B465-66E4-93EDCF5F2471}"/>
              </a:ext>
            </a:extLst>
          </p:cNvPr>
          <p:cNvSpPr>
            <a:spLocks noGrp="1"/>
          </p:cNvSpPr>
          <p:nvPr>
            <p:ph type="sldNum" sz="quarter" idx="12"/>
          </p:nvPr>
        </p:nvSpPr>
        <p:spPr/>
        <p:txBody>
          <a:bodyPr/>
          <a:lstStyle/>
          <a:p>
            <a:fld id="{1F114D2C-3D80-47C2-B2C7-0EBEDDCD5790}" type="slidenum">
              <a:rPr lang="de-DE" smtClean="0"/>
              <a:t>‹Nr.›</a:t>
            </a:fld>
            <a:endParaRPr lang="de-DE"/>
          </a:p>
        </p:txBody>
      </p:sp>
    </p:spTree>
    <p:extLst>
      <p:ext uri="{BB962C8B-B14F-4D97-AF65-F5344CB8AC3E}">
        <p14:creationId xmlns:p14="http://schemas.microsoft.com/office/powerpoint/2010/main" val="3377012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16E3056-01B6-A57F-9450-464C72D040AA}"/>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EAFC5B0A-FB4A-6373-6F45-B7662808523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0F354E5-908F-9E27-0701-9349ECD76738}"/>
              </a:ext>
            </a:extLst>
          </p:cNvPr>
          <p:cNvSpPr>
            <a:spLocks noGrp="1"/>
          </p:cNvSpPr>
          <p:nvPr>
            <p:ph type="dt" sz="half" idx="10"/>
          </p:nvPr>
        </p:nvSpPr>
        <p:spPr/>
        <p:txBody>
          <a:bodyPr/>
          <a:lstStyle/>
          <a:p>
            <a:fld id="{F5B46952-1387-4890-8E97-51FED193A840}" type="datetimeFigureOut">
              <a:rPr lang="de-DE" smtClean="0"/>
              <a:t>05.04.2024</a:t>
            </a:fld>
            <a:endParaRPr lang="de-DE"/>
          </a:p>
        </p:txBody>
      </p:sp>
      <p:sp>
        <p:nvSpPr>
          <p:cNvPr id="5" name="Fußzeilenplatzhalter 4">
            <a:extLst>
              <a:ext uri="{FF2B5EF4-FFF2-40B4-BE49-F238E27FC236}">
                <a16:creationId xmlns:a16="http://schemas.microsoft.com/office/drawing/2014/main" id="{43CAC5F8-F36B-7ABF-40FE-0543287D791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30CF11D-39FF-75FB-66CB-D88AE927D769}"/>
              </a:ext>
            </a:extLst>
          </p:cNvPr>
          <p:cNvSpPr>
            <a:spLocks noGrp="1"/>
          </p:cNvSpPr>
          <p:nvPr>
            <p:ph type="sldNum" sz="quarter" idx="12"/>
          </p:nvPr>
        </p:nvSpPr>
        <p:spPr/>
        <p:txBody>
          <a:bodyPr/>
          <a:lstStyle/>
          <a:p>
            <a:fld id="{1F114D2C-3D80-47C2-B2C7-0EBEDDCD5790}" type="slidenum">
              <a:rPr lang="de-DE" smtClean="0"/>
              <a:t>‹Nr.›</a:t>
            </a:fld>
            <a:endParaRPr lang="de-DE"/>
          </a:p>
        </p:txBody>
      </p:sp>
    </p:spTree>
    <p:extLst>
      <p:ext uri="{BB962C8B-B14F-4D97-AF65-F5344CB8AC3E}">
        <p14:creationId xmlns:p14="http://schemas.microsoft.com/office/powerpoint/2010/main" val="98525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B254A0-36E5-44AC-0D87-04ECAAA715F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B2587E7-00F8-70D6-D543-7FDE671735E4}"/>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E86E071-0DA8-88EA-3F1F-2EE1721EE8D5}"/>
              </a:ext>
            </a:extLst>
          </p:cNvPr>
          <p:cNvSpPr>
            <a:spLocks noGrp="1"/>
          </p:cNvSpPr>
          <p:nvPr>
            <p:ph type="dt" sz="half" idx="10"/>
          </p:nvPr>
        </p:nvSpPr>
        <p:spPr/>
        <p:txBody>
          <a:bodyPr/>
          <a:lstStyle/>
          <a:p>
            <a:fld id="{F5B46952-1387-4890-8E97-51FED193A840}" type="datetimeFigureOut">
              <a:rPr lang="de-DE" smtClean="0"/>
              <a:t>05.04.2024</a:t>
            </a:fld>
            <a:endParaRPr lang="de-DE"/>
          </a:p>
        </p:txBody>
      </p:sp>
      <p:sp>
        <p:nvSpPr>
          <p:cNvPr id="5" name="Fußzeilenplatzhalter 4">
            <a:extLst>
              <a:ext uri="{FF2B5EF4-FFF2-40B4-BE49-F238E27FC236}">
                <a16:creationId xmlns:a16="http://schemas.microsoft.com/office/drawing/2014/main" id="{AC9CB199-885B-622D-DD5E-2307473D948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CB21E98-B454-0FC9-1E8E-E849CB615A54}"/>
              </a:ext>
            </a:extLst>
          </p:cNvPr>
          <p:cNvSpPr>
            <a:spLocks noGrp="1"/>
          </p:cNvSpPr>
          <p:nvPr>
            <p:ph type="sldNum" sz="quarter" idx="12"/>
          </p:nvPr>
        </p:nvSpPr>
        <p:spPr/>
        <p:txBody>
          <a:bodyPr/>
          <a:lstStyle/>
          <a:p>
            <a:fld id="{1F114D2C-3D80-47C2-B2C7-0EBEDDCD5790}" type="slidenum">
              <a:rPr lang="de-DE" smtClean="0"/>
              <a:t>‹Nr.›</a:t>
            </a:fld>
            <a:endParaRPr lang="de-DE"/>
          </a:p>
        </p:txBody>
      </p:sp>
    </p:spTree>
    <p:extLst>
      <p:ext uri="{BB962C8B-B14F-4D97-AF65-F5344CB8AC3E}">
        <p14:creationId xmlns:p14="http://schemas.microsoft.com/office/powerpoint/2010/main" val="2536103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028090-6346-ABBC-089D-0822D4A0460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A19663C1-ECD1-6A55-A1F9-05D5BBC8897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11060927-2613-EB77-C66D-B1AC23D0D70B}"/>
              </a:ext>
            </a:extLst>
          </p:cNvPr>
          <p:cNvSpPr>
            <a:spLocks noGrp="1"/>
          </p:cNvSpPr>
          <p:nvPr>
            <p:ph type="dt" sz="half" idx="10"/>
          </p:nvPr>
        </p:nvSpPr>
        <p:spPr/>
        <p:txBody>
          <a:bodyPr/>
          <a:lstStyle/>
          <a:p>
            <a:fld id="{F5B46952-1387-4890-8E97-51FED193A840}" type="datetimeFigureOut">
              <a:rPr lang="de-DE" smtClean="0"/>
              <a:t>05.04.2024</a:t>
            </a:fld>
            <a:endParaRPr lang="de-DE"/>
          </a:p>
        </p:txBody>
      </p:sp>
      <p:sp>
        <p:nvSpPr>
          <p:cNvPr id="5" name="Fußzeilenplatzhalter 4">
            <a:extLst>
              <a:ext uri="{FF2B5EF4-FFF2-40B4-BE49-F238E27FC236}">
                <a16:creationId xmlns:a16="http://schemas.microsoft.com/office/drawing/2014/main" id="{7F9102DC-4923-280F-24D7-6623D057E5D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AF50DC8-4D60-1EF5-A626-82E8C549F2AA}"/>
              </a:ext>
            </a:extLst>
          </p:cNvPr>
          <p:cNvSpPr>
            <a:spLocks noGrp="1"/>
          </p:cNvSpPr>
          <p:nvPr>
            <p:ph type="sldNum" sz="quarter" idx="12"/>
          </p:nvPr>
        </p:nvSpPr>
        <p:spPr/>
        <p:txBody>
          <a:bodyPr/>
          <a:lstStyle/>
          <a:p>
            <a:fld id="{1F114D2C-3D80-47C2-B2C7-0EBEDDCD5790}" type="slidenum">
              <a:rPr lang="de-DE" smtClean="0"/>
              <a:t>‹Nr.›</a:t>
            </a:fld>
            <a:endParaRPr lang="de-DE"/>
          </a:p>
        </p:txBody>
      </p:sp>
    </p:spTree>
    <p:extLst>
      <p:ext uri="{BB962C8B-B14F-4D97-AF65-F5344CB8AC3E}">
        <p14:creationId xmlns:p14="http://schemas.microsoft.com/office/powerpoint/2010/main" val="2378016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D1E1BD-181F-5C27-2E04-BB8DFBE6B44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541C7CF-09FA-C4F0-0656-9488BA1D22F4}"/>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8DECEAE-F508-9B18-A41A-284E22D4778D}"/>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649AD579-7278-2B55-127D-D8C43C4A346E}"/>
              </a:ext>
            </a:extLst>
          </p:cNvPr>
          <p:cNvSpPr>
            <a:spLocks noGrp="1"/>
          </p:cNvSpPr>
          <p:nvPr>
            <p:ph type="dt" sz="half" idx="10"/>
          </p:nvPr>
        </p:nvSpPr>
        <p:spPr/>
        <p:txBody>
          <a:bodyPr/>
          <a:lstStyle/>
          <a:p>
            <a:fld id="{F5B46952-1387-4890-8E97-51FED193A840}" type="datetimeFigureOut">
              <a:rPr lang="de-DE" smtClean="0"/>
              <a:t>05.04.2024</a:t>
            </a:fld>
            <a:endParaRPr lang="de-DE"/>
          </a:p>
        </p:txBody>
      </p:sp>
      <p:sp>
        <p:nvSpPr>
          <p:cNvPr id="6" name="Fußzeilenplatzhalter 5">
            <a:extLst>
              <a:ext uri="{FF2B5EF4-FFF2-40B4-BE49-F238E27FC236}">
                <a16:creationId xmlns:a16="http://schemas.microsoft.com/office/drawing/2014/main" id="{9C62E0A8-503B-338B-7DDA-EA213D78685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EE3E250-3EA6-8E6C-C1B5-2E7147DE7EE5}"/>
              </a:ext>
            </a:extLst>
          </p:cNvPr>
          <p:cNvSpPr>
            <a:spLocks noGrp="1"/>
          </p:cNvSpPr>
          <p:nvPr>
            <p:ph type="sldNum" sz="quarter" idx="12"/>
          </p:nvPr>
        </p:nvSpPr>
        <p:spPr/>
        <p:txBody>
          <a:bodyPr/>
          <a:lstStyle/>
          <a:p>
            <a:fld id="{1F114D2C-3D80-47C2-B2C7-0EBEDDCD5790}" type="slidenum">
              <a:rPr lang="de-DE" smtClean="0"/>
              <a:t>‹Nr.›</a:t>
            </a:fld>
            <a:endParaRPr lang="de-DE"/>
          </a:p>
        </p:txBody>
      </p:sp>
    </p:spTree>
    <p:extLst>
      <p:ext uri="{BB962C8B-B14F-4D97-AF65-F5344CB8AC3E}">
        <p14:creationId xmlns:p14="http://schemas.microsoft.com/office/powerpoint/2010/main" val="3024946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3E4E03-4C61-967C-FA0F-1D726D815C5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939CC6F7-E561-F678-ABE7-ACF508940C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628841A-7E99-FAD8-26C0-2FB943467DA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0329674-DCAA-4B9C-BD47-5F1C6310FC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27DA659-9FC0-D81A-81B7-E27BB6B88F3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61F01CEF-FE2A-877E-E06F-69C599B50771}"/>
              </a:ext>
            </a:extLst>
          </p:cNvPr>
          <p:cNvSpPr>
            <a:spLocks noGrp="1"/>
          </p:cNvSpPr>
          <p:nvPr>
            <p:ph type="dt" sz="half" idx="10"/>
          </p:nvPr>
        </p:nvSpPr>
        <p:spPr/>
        <p:txBody>
          <a:bodyPr/>
          <a:lstStyle/>
          <a:p>
            <a:fld id="{F5B46952-1387-4890-8E97-51FED193A840}" type="datetimeFigureOut">
              <a:rPr lang="de-DE" smtClean="0"/>
              <a:t>05.04.2024</a:t>
            </a:fld>
            <a:endParaRPr lang="de-DE"/>
          </a:p>
        </p:txBody>
      </p:sp>
      <p:sp>
        <p:nvSpPr>
          <p:cNvPr id="8" name="Fußzeilenplatzhalter 7">
            <a:extLst>
              <a:ext uri="{FF2B5EF4-FFF2-40B4-BE49-F238E27FC236}">
                <a16:creationId xmlns:a16="http://schemas.microsoft.com/office/drawing/2014/main" id="{88BEC861-486C-62F0-23AF-800EA9B4A679}"/>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9D255F95-A82C-E30F-2E38-F259A5DA3509}"/>
              </a:ext>
            </a:extLst>
          </p:cNvPr>
          <p:cNvSpPr>
            <a:spLocks noGrp="1"/>
          </p:cNvSpPr>
          <p:nvPr>
            <p:ph type="sldNum" sz="quarter" idx="12"/>
          </p:nvPr>
        </p:nvSpPr>
        <p:spPr/>
        <p:txBody>
          <a:bodyPr/>
          <a:lstStyle/>
          <a:p>
            <a:fld id="{1F114D2C-3D80-47C2-B2C7-0EBEDDCD5790}" type="slidenum">
              <a:rPr lang="de-DE" smtClean="0"/>
              <a:t>‹Nr.›</a:t>
            </a:fld>
            <a:endParaRPr lang="de-DE"/>
          </a:p>
        </p:txBody>
      </p:sp>
    </p:spTree>
    <p:extLst>
      <p:ext uri="{BB962C8B-B14F-4D97-AF65-F5344CB8AC3E}">
        <p14:creationId xmlns:p14="http://schemas.microsoft.com/office/powerpoint/2010/main" val="826252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6C6A47-C6AA-2EE6-C2C7-31B118931F9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A67393B4-74C5-43D8-4885-E88FCCB6A5FF}"/>
              </a:ext>
            </a:extLst>
          </p:cNvPr>
          <p:cNvSpPr>
            <a:spLocks noGrp="1"/>
          </p:cNvSpPr>
          <p:nvPr>
            <p:ph type="dt" sz="half" idx="10"/>
          </p:nvPr>
        </p:nvSpPr>
        <p:spPr/>
        <p:txBody>
          <a:bodyPr/>
          <a:lstStyle/>
          <a:p>
            <a:fld id="{F5B46952-1387-4890-8E97-51FED193A840}" type="datetimeFigureOut">
              <a:rPr lang="de-DE" smtClean="0"/>
              <a:t>05.04.2024</a:t>
            </a:fld>
            <a:endParaRPr lang="de-DE"/>
          </a:p>
        </p:txBody>
      </p:sp>
      <p:sp>
        <p:nvSpPr>
          <p:cNvPr id="4" name="Fußzeilenplatzhalter 3">
            <a:extLst>
              <a:ext uri="{FF2B5EF4-FFF2-40B4-BE49-F238E27FC236}">
                <a16:creationId xmlns:a16="http://schemas.microsoft.com/office/drawing/2014/main" id="{B8E471EB-A5AF-43CB-F69E-0CBA7F8C66C4}"/>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282AF1CF-A1B2-1759-A1D2-511BCD21CFA1}"/>
              </a:ext>
            </a:extLst>
          </p:cNvPr>
          <p:cNvSpPr>
            <a:spLocks noGrp="1"/>
          </p:cNvSpPr>
          <p:nvPr>
            <p:ph type="sldNum" sz="quarter" idx="12"/>
          </p:nvPr>
        </p:nvSpPr>
        <p:spPr/>
        <p:txBody>
          <a:bodyPr/>
          <a:lstStyle/>
          <a:p>
            <a:fld id="{1F114D2C-3D80-47C2-B2C7-0EBEDDCD5790}" type="slidenum">
              <a:rPr lang="de-DE" smtClean="0"/>
              <a:t>‹Nr.›</a:t>
            </a:fld>
            <a:endParaRPr lang="de-DE"/>
          </a:p>
        </p:txBody>
      </p:sp>
    </p:spTree>
    <p:extLst>
      <p:ext uri="{BB962C8B-B14F-4D97-AF65-F5344CB8AC3E}">
        <p14:creationId xmlns:p14="http://schemas.microsoft.com/office/powerpoint/2010/main" val="31475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141EF22-BAE2-0B6C-CC5F-40AF70C4098E}"/>
              </a:ext>
            </a:extLst>
          </p:cNvPr>
          <p:cNvSpPr>
            <a:spLocks noGrp="1"/>
          </p:cNvSpPr>
          <p:nvPr>
            <p:ph type="dt" sz="half" idx="10"/>
          </p:nvPr>
        </p:nvSpPr>
        <p:spPr/>
        <p:txBody>
          <a:bodyPr/>
          <a:lstStyle/>
          <a:p>
            <a:fld id="{F5B46952-1387-4890-8E97-51FED193A840}" type="datetimeFigureOut">
              <a:rPr lang="de-DE" smtClean="0"/>
              <a:t>05.04.2024</a:t>
            </a:fld>
            <a:endParaRPr lang="de-DE"/>
          </a:p>
        </p:txBody>
      </p:sp>
      <p:sp>
        <p:nvSpPr>
          <p:cNvPr id="3" name="Fußzeilenplatzhalter 2">
            <a:extLst>
              <a:ext uri="{FF2B5EF4-FFF2-40B4-BE49-F238E27FC236}">
                <a16:creationId xmlns:a16="http://schemas.microsoft.com/office/drawing/2014/main" id="{ADFCA33C-4DC2-4908-4357-8492DA8E920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971DF7D6-DBCD-96CA-2A77-12CD0B3205C4}"/>
              </a:ext>
            </a:extLst>
          </p:cNvPr>
          <p:cNvSpPr>
            <a:spLocks noGrp="1"/>
          </p:cNvSpPr>
          <p:nvPr>
            <p:ph type="sldNum" sz="quarter" idx="12"/>
          </p:nvPr>
        </p:nvSpPr>
        <p:spPr/>
        <p:txBody>
          <a:bodyPr/>
          <a:lstStyle/>
          <a:p>
            <a:fld id="{1F114D2C-3D80-47C2-B2C7-0EBEDDCD5790}" type="slidenum">
              <a:rPr lang="de-DE" smtClean="0"/>
              <a:t>‹Nr.›</a:t>
            </a:fld>
            <a:endParaRPr lang="de-DE"/>
          </a:p>
        </p:txBody>
      </p:sp>
    </p:spTree>
    <p:extLst>
      <p:ext uri="{BB962C8B-B14F-4D97-AF65-F5344CB8AC3E}">
        <p14:creationId xmlns:p14="http://schemas.microsoft.com/office/powerpoint/2010/main" val="666214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7B2DD6-8764-1610-010A-E95E46F2FAC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DB4B5A27-90C0-F9CD-5586-C9C260746A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BA647C7A-49C7-5B51-245C-947D42E7A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66A4A94-DDE8-A4D3-72F3-824DB52E0E40}"/>
              </a:ext>
            </a:extLst>
          </p:cNvPr>
          <p:cNvSpPr>
            <a:spLocks noGrp="1"/>
          </p:cNvSpPr>
          <p:nvPr>
            <p:ph type="dt" sz="half" idx="10"/>
          </p:nvPr>
        </p:nvSpPr>
        <p:spPr/>
        <p:txBody>
          <a:bodyPr/>
          <a:lstStyle/>
          <a:p>
            <a:fld id="{F5B46952-1387-4890-8E97-51FED193A840}" type="datetimeFigureOut">
              <a:rPr lang="de-DE" smtClean="0"/>
              <a:t>05.04.2024</a:t>
            </a:fld>
            <a:endParaRPr lang="de-DE"/>
          </a:p>
        </p:txBody>
      </p:sp>
      <p:sp>
        <p:nvSpPr>
          <p:cNvPr id="6" name="Fußzeilenplatzhalter 5">
            <a:extLst>
              <a:ext uri="{FF2B5EF4-FFF2-40B4-BE49-F238E27FC236}">
                <a16:creationId xmlns:a16="http://schemas.microsoft.com/office/drawing/2014/main" id="{8FFCB135-3A88-1D07-4574-7C3E0A61D14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5A2237D-C69A-D9FB-D0B3-5450F0F4102D}"/>
              </a:ext>
            </a:extLst>
          </p:cNvPr>
          <p:cNvSpPr>
            <a:spLocks noGrp="1"/>
          </p:cNvSpPr>
          <p:nvPr>
            <p:ph type="sldNum" sz="quarter" idx="12"/>
          </p:nvPr>
        </p:nvSpPr>
        <p:spPr/>
        <p:txBody>
          <a:bodyPr/>
          <a:lstStyle/>
          <a:p>
            <a:fld id="{1F114D2C-3D80-47C2-B2C7-0EBEDDCD5790}" type="slidenum">
              <a:rPr lang="de-DE" smtClean="0"/>
              <a:t>‹Nr.›</a:t>
            </a:fld>
            <a:endParaRPr lang="de-DE"/>
          </a:p>
        </p:txBody>
      </p:sp>
    </p:spTree>
    <p:extLst>
      <p:ext uri="{BB962C8B-B14F-4D97-AF65-F5344CB8AC3E}">
        <p14:creationId xmlns:p14="http://schemas.microsoft.com/office/powerpoint/2010/main" val="3419853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F0B49F-7271-F91C-26EA-B5D343FC8D9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24C207F-8681-9696-B614-AF24680B28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857327E4-A957-A476-9C55-808EC8EE3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C464610-1291-E9B7-AC0F-AA6F63252EB6}"/>
              </a:ext>
            </a:extLst>
          </p:cNvPr>
          <p:cNvSpPr>
            <a:spLocks noGrp="1"/>
          </p:cNvSpPr>
          <p:nvPr>
            <p:ph type="dt" sz="half" idx="10"/>
          </p:nvPr>
        </p:nvSpPr>
        <p:spPr/>
        <p:txBody>
          <a:bodyPr/>
          <a:lstStyle/>
          <a:p>
            <a:fld id="{F5B46952-1387-4890-8E97-51FED193A840}" type="datetimeFigureOut">
              <a:rPr lang="de-DE" smtClean="0"/>
              <a:t>05.04.2024</a:t>
            </a:fld>
            <a:endParaRPr lang="de-DE"/>
          </a:p>
        </p:txBody>
      </p:sp>
      <p:sp>
        <p:nvSpPr>
          <p:cNvPr id="6" name="Fußzeilenplatzhalter 5">
            <a:extLst>
              <a:ext uri="{FF2B5EF4-FFF2-40B4-BE49-F238E27FC236}">
                <a16:creationId xmlns:a16="http://schemas.microsoft.com/office/drawing/2014/main" id="{88006E5D-E258-A96E-370D-BAC3FCA3AE9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D05DE2C-F30A-6AF8-79CC-BFC7862A1DD4}"/>
              </a:ext>
            </a:extLst>
          </p:cNvPr>
          <p:cNvSpPr>
            <a:spLocks noGrp="1"/>
          </p:cNvSpPr>
          <p:nvPr>
            <p:ph type="sldNum" sz="quarter" idx="12"/>
          </p:nvPr>
        </p:nvSpPr>
        <p:spPr/>
        <p:txBody>
          <a:bodyPr/>
          <a:lstStyle/>
          <a:p>
            <a:fld id="{1F114D2C-3D80-47C2-B2C7-0EBEDDCD5790}" type="slidenum">
              <a:rPr lang="de-DE" smtClean="0"/>
              <a:t>‹Nr.›</a:t>
            </a:fld>
            <a:endParaRPr lang="de-DE"/>
          </a:p>
        </p:txBody>
      </p:sp>
    </p:spTree>
    <p:extLst>
      <p:ext uri="{BB962C8B-B14F-4D97-AF65-F5344CB8AC3E}">
        <p14:creationId xmlns:p14="http://schemas.microsoft.com/office/powerpoint/2010/main" val="3090165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13634E2-E49A-E3C0-9967-C00D95D388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1BCAFA49-D437-B9DD-FEB8-164176427D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0704D60-5272-6DD6-7DBC-9A30D2E20C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5B46952-1387-4890-8E97-51FED193A840}" type="datetimeFigureOut">
              <a:rPr lang="de-DE" smtClean="0"/>
              <a:t>05.04.2024</a:t>
            </a:fld>
            <a:endParaRPr lang="de-DE"/>
          </a:p>
        </p:txBody>
      </p:sp>
      <p:sp>
        <p:nvSpPr>
          <p:cNvPr id="5" name="Fußzeilenplatzhalter 4">
            <a:extLst>
              <a:ext uri="{FF2B5EF4-FFF2-40B4-BE49-F238E27FC236}">
                <a16:creationId xmlns:a16="http://schemas.microsoft.com/office/drawing/2014/main" id="{F6860656-4499-4085-82AB-2ED55D859C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2391E7CA-CE1C-B7F0-3D4B-A0AC482BAF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F114D2C-3D80-47C2-B2C7-0EBEDDCD5790}" type="slidenum">
              <a:rPr lang="de-DE" smtClean="0"/>
              <a:t>‹Nr.›</a:t>
            </a:fld>
            <a:endParaRPr lang="de-DE"/>
          </a:p>
        </p:txBody>
      </p:sp>
    </p:spTree>
    <p:extLst>
      <p:ext uri="{BB962C8B-B14F-4D97-AF65-F5344CB8AC3E}">
        <p14:creationId xmlns:p14="http://schemas.microsoft.com/office/powerpoint/2010/main" val="2167514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ipcc.ch/report/ar6/syr/figures/figure-spm-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ipcc.ch/report/ar6/syr/figures/csb-2-figure-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ipcc.ch/report/ar6/syr/figures/figure-spm-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de-DE" altLang="de-DE" dirty="0"/>
              <a:t>Außerschulische Lernorte</a:t>
            </a:r>
          </a:p>
        </p:txBody>
      </p:sp>
      <p:sp>
        <p:nvSpPr>
          <p:cNvPr id="3075" name="Rectangle 3"/>
          <p:cNvSpPr>
            <a:spLocks noGrp="1" noChangeArrowheads="1"/>
          </p:cNvSpPr>
          <p:nvPr>
            <p:ph type="subTitle" idx="1"/>
          </p:nvPr>
        </p:nvSpPr>
        <p:spPr/>
        <p:txBody>
          <a:bodyPr/>
          <a:lstStyle/>
          <a:p>
            <a:r>
              <a:rPr lang="de-DE" altLang="de-DE" dirty="0"/>
              <a:t>Rieke Ammoneit, Leoni Dörfel, Jonas Obert, Chris Reudenbach</a:t>
            </a:r>
          </a:p>
          <a:p>
            <a:r>
              <a:rPr lang="de-DE" altLang="de-DE" dirty="0"/>
              <a:t>Sommersemester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6C2FEF-7D3C-AD9B-1F09-111E4845A560}"/>
              </a:ext>
            </a:extLst>
          </p:cNvPr>
          <p:cNvSpPr>
            <a:spLocks noGrp="1"/>
          </p:cNvSpPr>
          <p:nvPr>
            <p:ph type="title"/>
          </p:nvPr>
        </p:nvSpPr>
        <p:spPr/>
        <p:txBody>
          <a:bodyPr/>
          <a:lstStyle/>
          <a:p>
            <a:r>
              <a:rPr lang="de-DE" dirty="0"/>
              <a:t>Wissenschaftliche Erkenntnisse</a:t>
            </a:r>
          </a:p>
        </p:txBody>
      </p:sp>
      <p:sp>
        <p:nvSpPr>
          <p:cNvPr id="3" name="Inhaltsplatzhalter 2">
            <a:extLst>
              <a:ext uri="{FF2B5EF4-FFF2-40B4-BE49-F238E27FC236}">
                <a16:creationId xmlns:a16="http://schemas.microsoft.com/office/drawing/2014/main" id="{DE5477AE-1FDA-3DD1-ABBA-0814A13F29CA}"/>
              </a:ext>
            </a:extLst>
          </p:cNvPr>
          <p:cNvSpPr>
            <a:spLocks noGrp="1"/>
          </p:cNvSpPr>
          <p:nvPr>
            <p:ph idx="1"/>
          </p:nvPr>
        </p:nvSpPr>
        <p:spPr/>
        <p:txBody>
          <a:bodyPr/>
          <a:lstStyle/>
          <a:p>
            <a:pPr marL="182562" indent="0">
              <a:buNone/>
            </a:pPr>
            <a:r>
              <a:rPr lang="de-DE" dirty="0"/>
              <a:t>Diskutieren Sie nun die Zukunftsprognosen aus wissenschaftlicher Sicht in Zweierteams. </a:t>
            </a:r>
          </a:p>
          <a:p>
            <a:endParaRPr lang="de-DE" dirty="0"/>
          </a:p>
          <a:p>
            <a:r>
              <a:rPr lang="de-DE" dirty="0">
                <a:hlinkClick r:id="rId2"/>
              </a:rPr>
              <a:t>https://www.ipcc.ch/report/ar6/syr/figures/figure-spm-1</a:t>
            </a:r>
            <a:endParaRPr lang="de-DE" dirty="0"/>
          </a:p>
          <a:p>
            <a:r>
              <a:rPr lang="de-DE" dirty="0"/>
              <a:t>Was bedeuten die 5 Szenarien? Wovon hängen Sie ab?</a:t>
            </a:r>
          </a:p>
          <a:p>
            <a:r>
              <a:rPr lang="de-DE" dirty="0"/>
              <a:t>Wie warm wird es auf der Erde sein, wenn Sie 50 sind?</a:t>
            </a:r>
          </a:p>
          <a:p>
            <a:r>
              <a:rPr lang="de-DE" dirty="0"/>
              <a:t>Was können Gründe dafür sein, dass sich die Erde in den oberen drei Szenarien nach 2100 weiter erwärmt?</a:t>
            </a:r>
          </a:p>
        </p:txBody>
      </p:sp>
      <p:sp>
        <p:nvSpPr>
          <p:cNvPr id="4" name="Foliennummernplatzhalter 3">
            <a:extLst>
              <a:ext uri="{FF2B5EF4-FFF2-40B4-BE49-F238E27FC236}">
                <a16:creationId xmlns:a16="http://schemas.microsoft.com/office/drawing/2014/main" id="{89B4EAB2-C6D3-D56F-9B0B-9A0698D359B0}"/>
              </a:ext>
            </a:extLst>
          </p:cNvPr>
          <p:cNvSpPr>
            <a:spLocks noGrp="1"/>
          </p:cNvSpPr>
          <p:nvPr>
            <p:ph type="sldNum" sz="quarter" idx="11"/>
          </p:nvPr>
        </p:nvSpPr>
        <p:spPr/>
        <p:txBody>
          <a:bodyPr/>
          <a:lstStyle/>
          <a:p>
            <a:fld id="{BBF1D1B4-E841-4758-A151-E986DE5B1775}" type="slidenum">
              <a:rPr lang="de-DE" altLang="de-DE" smtClean="0"/>
              <a:pPr/>
              <a:t>10</a:t>
            </a:fld>
            <a:endParaRPr lang="de-DE" altLang="de-DE"/>
          </a:p>
        </p:txBody>
      </p:sp>
    </p:spTree>
    <p:extLst>
      <p:ext uri="{BB962C8B-B14F-4D97-AF65-F5344CB8AC3E}">
        <p14:creationId xmlns:p14="http://schemas.microsoft.com/office/powerpoint/2010/main" val="726216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377724-6FF7-4338-D138-58E84F97911F}"/>
              </a:ext>
            </a:extLst>
          </p:cNvPr>
          <p:cNvSpPr>
            <a:spLocks noGrp="1"/>
          </p:cNvSpPr>
          <p:nvPr>
            <p:ph type="title"/>
          </p:nvPr>
        </p:nvSpPr>
        <p:spPr>
          <a:xfrm>
            <a:off x="1919288" y="908720"/>
            <a:ext cx="2461846" cy="1143000"/>
          </a:xfrm>
        </p:spPr>
        <p:txBody>
          <a:bodyPr>
            <a:normAutofit fontScale="90000"/>
          </a:bodyPr>
          <a:lstStyle/>
          <a:p>
            <a:r>
              <a:rPr lang="de-DE" b="1" dirty="0"/>
              <a:t>Cross-</a:t>
            </a:r>
            <a:r>
              <a:rPr lang="de-DE" b="1" dirty="0" err="1"/>
              <a:t>Section</a:t>
            </a:r>
            <a:r>
              <a:rPr lang="de-DE" b="1" dirty="0"/>
              <a:t> Box.2, Figure 1</a:t>
            </a:r>
            <a:br>
              <a:rPr lang="de-DE" b="1" dirty="0"/>
            </a:br>
            <a:endParaRPr lang="de-DE" dirty="0"/>
          </a:p>
        </p:txBody>
      </p:sp>
      <p:sp>
        <p:nvSpPr>
          <p:cNvPr id="3" name="Inhaltsplatzhalter 2">
            <a:extLst>
              <a:ext uri="{FF2B5EF4-FFF2-40B4-BE49-F238E27FC236}">
                <a16:creationId xmlns:a16="http://schemas.microsoft.com/office/drawing/2014/main" id="{140C270D-EF5E-5B38-A5B5-4078B828AC92}"/>
              </a:ext>
            </a:extLst>
          </p:cNvPr>
          <p:cNvSpPr>
            <a:spLocks noGrp="1"/>
          </p:cNvSpPr>
          <p:nvPr>
            <p:ph idx="1"/>
          </p:nvPr>
        </p:nvSpPr>
        <p:spPr/>
        <p:txBody>
          <a:bodyPr/>
          <a:lstStyle/>
          <a:p>
            <a:endParaRPr lang="de-DE"/>
          </a:p>
        </p:txBody>
      </p:sp>
      <p:sp>
        <p:nvSpPr>
          <p:cNvPr id="4" name="Foliennummernplatzhalter 3">
            <a:extLst>
              <a:ext uri="{FF2B5EF4-FFF2-40B4-BE49-F238E27FC236}">
                <a16:creationId xmlns:a16="http://schemas.microsoft.com/office/drawing/2014/main" id="{3C5095A1-15E0-5EF8-9D27-23C0EA4D49FC}"/>
              </a:ext>
            </a:extLst>
          </p:cNvPr>
          <p:cNvSpPr>
            <a:spLocks noGrp="1"/>
          </p:cNvSpPr>
          <p:nvPr>
            <p:ph type="sldNum" sz="quarter" idx="11"/>
          </p:nvPr>
        </p:nvSpPr>
        <p:spPr/>
        <p:txBody>
          <a:bodyPr/>
          <a:lstStyle/>
          <a:p>
            <a:fld id="{BBF1D1B4-E841-4758-A151-E986DE5B1775}" type="slidenum">
              <a:rPr lang="de-DE" altLang="de-DE" smtClean="0"/>
              <a:pPr/>
              <a:t>11</a:t>
            </a:fld>
            <a:endParaRPr lang="de-DE" altLang="de-DE"/>
          </a:p>
        </p:txBody>
      </p:sp>
      <p:pic>
        <p:nvPicPr>
          <p:cNvPr id="6" name="Grafik 5">
            <a:extLst>
              <a:ext uri="{FF2B5EF4-FFF2-40B4-BE49-F238E27FC236}">
                <a16:creationId xmlns:a16="http://schemas.microsoft.com/office/drawing/2014/main" id="{A2E5E4D1-3F62-367E-02D8-CAEECA39BF67}"/>
              </a:ext>
            </a:extLst>
          </p:cNvPr>
          <p:cNvPicPr>
            <a:picLocks noChangeAspect="1"/>
          </p:cNvPicPr>
          <p:nvPr/>
        </p:nvPicPr>
        <p:blipFill>
          <a:blip r:embed="rId2"/>
          <a:stretch>
            <a:fillRect/>
          </a:stretch>
        </p:blipFill>
        <p:spPr>
          <a:xfrm>
            <a:off x="4443046" y="44624"/>
            <a:ext cx="6224954" cy="6858000"/>
          </a:xfrm>
          <a:prstGeom prst="rect">
            <a:avLst/>
          </a:prstGeom>
        </p:spPr>
      </p:pic>
    </p:spTree>
    <p:extLst>
      <p:ext uri="{BB962C8B-B14F-4D97-AF65-F5344CB8AC3E}">
        <p14:creationId xmlns:p14="http://schemas.microsoft.com/office/powerpoint/2010/main" val="3873263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C79601-5C31-5D86-4289-49EBC86AACEC}"/>
              </a:ext>
            </a:extLst>
          </p:cNvPr>
          <p:cNvSpPr>
            <a:spLocks noGrp="1"/>
          </p:cNvSpPr>
          <p:nvPr>
            <p:ph type="title"/>
          </p:nvPr>
        </p:nvSpPr>
        <p:spPr/>
        <p:txBody>
          <a:bodyPr/>
          <a:lstStyle/>
          <a:p>
            <a:r>
              <a:rPr lang="de-DE" b="1" dirty="0"/>
              <a:t>Figure SPM.5</a:t>
            </a:r>
            <a:br>
              <a:rPr lang="de-DE" b="1" dirty="0"/>
            </a:br>
            <a:endParaRPr lang="de-DE" dirty="0"/>
          </a:p>
        </p:txBody>
      </p:sp>
      <p:sp>
        <p:nvSpPr>
          <p:cNvPr id="3" name="Inhaltsplatzhalter 2">
            <a:extLst>
              <a:ext uri="{FF2B5EF4-FFF2-40B4-BE49-F238E27FC236}">
                <a16:creationId xmlns:a16="http://schemas.microsoft.com/office/drawing/2014/main" id="{26FF72D4-F1AC-8C6E-F24C-85AADF65953C}"/>
              </a:ext>
            </a:extLst>
          </p:cNvPr>
          <p:cNvSpPr>
            <a:spLocks noGrp="1"/>
          </p:cNvSpPr>
          <p:nvPr>
            <p:ph idx="1"/>
          </p:nvPr>
        </p:nvSpPr>
        <p:spPr/>
        <p:txBody>
          <a:bodyPr/>
          <a:lstStyle/>
          <a:p>
            <a:endParaRPr lang="de-DE"/>
          </a:p>
        </p:txBody>
      </p:sp>
      <p:sp>
        <p:nvSpPr>
          <p:cNvPr id="4" name="Foliennummernplatzhalter 3">
            <a:extLst>
              <a:ext uri="{FF2B5EF4-FFF2-40B4-BE49-F238E27FC236}">
                <a16:creationId xmlns:a16="http://schemas.microsoft.com/office/drawing/2014/main" id="{8252D5E8-D36D-BA8D-DF1D-4461C13CBF2B}"/>
              </a:ext>
            </a:extLst>
          </p:cNvPr>
          <p:cNvSpPr>
            <a:spLocks noGrp="1"/>
          </p:cNvSpPr>
          <p:nvPr>
            <p:ph type="sldNum" sz="quarter" idx="11"/>
          </p:nvPr>
        </p:nvSpPr>
        <p:spPr/>
        <p:txBody>
          <a:bodyPr/>
          <a:lstStyle/>
          <a:p>
            <a:fld id="{BBF1D1B4-E841-4758-A151-E986DE5B1775}" type="slidenum">
              <a:rPr lang="de-DE" altLang="de-DE" smtClean="0"/>
              <a:pPr/>
              <a:t>12</a:t>
            </a:fld>
            <a:endParaRPr lang="de-DE" altLang="de-DE"/>
          </a:p>
        </p:txBody>
      </p:sp>
      <p:pic>
        <p:nvPicPr>
          <p:cNvPr id="6" name="Grafik 5">
            <a:extLst>
              <a:ext uri="{FF2B5EF4-FFF2-40B4-BE49-F238E27FC236}">
                <a16:creationId xmlns:a16="http://schemas.microsoft.com/office/drawing/2014/main" id="{FEE543CE-6319-C62E-CA3E-FC95D73ABB47}"/>
              </a:ext>
            </a:extLst>
          </p:cNvPr>
          <p:cNvPicPr>
            <a:picLocks noChangeAspect="1"/>
          </p:cNvPicPr>
          <p:nvPr/>
        </p:nvPicPr>
        <p:blipFill>
          <a:blip r:embed="rId2"/>
          <a:stretch>
            <a:fillRect/>
          </a:stretch>
        </p:blipFill>
        <p:spPr>
          <a:xfrm>
            <a:off x="5231904" y="31805"/>
            <a:ext cx="5344510" cy="6858000"/>
          </a:xfrm>
          <a:prstGeom prst="rect">
            <a:avLst/>
          </a:prstGeom>
        </p:spPr>
      </p:pic>
    </p:spTree>
    <p:extLst>
      <p:ext uri="{BB962C8B-B14F-4D97-AF65-F5344CB8AC3E}">
        <p14:creationId xmlns:p14="http://schemas.microsoft.com/office/powerpoint/2010/main" val="1193915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2F2A8B-A898-1E5B-1F83-AC7DF32437D7}"/>
              </a:ext>
            </a:extLst>
          </p:cNvPr>
          <p:cNvSpPr>
            <a:spLocks noGrp="1"/>
          </p:cNvSpPr>
          <p:nvPr>
            <p:ph type="title"/>
          </p:nvPr>
        </p:nvSpPr>
        <p:spPr/>
        <p:txBody>
          <a:bodyPr/>
          <a:lstStyle/>
          <a:p>
            <a:r>
              <a:rPr lang="de-DE" b="1" dirty="0"/>
              <a:t>Figure SPM.1</a:t>
            </a:r>
            <a:endParaRPr lang="de-DE" dirty="0"/>
          </a:p>
        </p:txBody>
      </p:sp>
      <p:sp>
        <p:nvSpPr>
          <p:cNvPr id="3" name="Inhaltsplatzhalter 2">
            <a:extLst>
              <a:ext uri="{FF2B5EF4-FFF2-40B4-BE49-F238E27FC236}">
                <a16:creationId xmlns:a16="http://schemas.microsoft.com/office/drawing/2014/main" id="{BC4E12A6-9F54-2BC1-2045-54DE50C60011}"/>
              </a:ext>
            </a:extLst>
          </p:cNvPr>
          <p:cNvSpPr>
            <a:spLocks noGrp="1"/>
          </p:cNvSpPr>
          <p:nvPr>
            <p:ph idx="1"/>
          </p:nvPr>
        </p:nvSpPr>
        <p:spPr/>
        <p:txBody>
          <a:bodyPr/>
          <a:lstStyle/>
          <a:p>
            <a:endParaRPr lang="de-DE"/>
          </a:p>
        </p:txBody>
      </p:sp>
      <p:sp>
        <p:nvSpPr>
          <p:cNvPr id="4" name="Foliennummernplatzhalter 3">
            <a:extLst>
              <a:ext uri="{FF2B5EF4-FFF2-40B4-BE49-F238E27FC236}">
                <a16:creationId xmlns:a16="http://schemas.microsoft.com/office/drawing/2014/main" id="{649D6C35-6F18-B44C-A401-4ACBA55A3BA2}"/>
              </a:ext>
            </a:extLst>
          </p:cNvPr>
          <p:cNvSpPr>
            <a:spLocks noGrp="1"/>
          </p:cNvSpPr>
          <p:nvPr>
            <p:ph type="sldNum" sz="quarter" idx="11"/>
          </p:nvPr>
        </p:nvSpPr>
        <p:spPr/>
        <p:txBody>
          <a:bodyPr/>
          <a:lstStyle/>
          <a:p>
            <a:fld id="{BBF1D1B4-E841-4758-A151-E986DE5B1775}" type="slidenum">
              <a:rPr lang="de-DE" altLang="de-DE" smtClean="0"/>
              <a:pPr/>
              <a:t>13</a:t>
            </a:fld>
            <a:endParaRPr lang="de-DE" altLang="de-DE"/>
          </a:p>
        </p:txBody>
      </p:sp>
      <p:pic>
        <p:nvPicPr>
          <p:cNvPr id="6" name="Grafik 5">
            <a:extLst>
              <a:ext uri="{FF2B5EF4-FFF2-40B4-BE49-F238E27FC236}">
                <a16:creationId xmlns:a16="http://schemas.microsoft.com/office/drawing/2014/main" id="{E41A3196-45D4-679F-B6A8-9CD557AA7F65}"/>
              </a:ext>
            </a:extLst>
          </p:cNvPr>
          <p:cNvPicPr>
            <a:picLocks noChangeAspect="1"/>
          </p:cNvPicPr>
          <p:nvPr/>
        </p:nvPicPr>
        <p:blipFill>
          <a:blip r:embed="rId2"/>
          <a:stretch>
            <a:fillRect/>
          </a:stretch>
        </p:blipFill>
        <p:spPr>
          <a:xfrm>
            <a:off x="1981201" y="1417638"/>
            <a:ext cx="7900525" cy="4614754"/>
          </a:xfrm>
          <a:prstGeom prst="rect">
            <a:avLst/>
          </a:prstGeom>
        </p:spPr>
      </p:pic>
    </p:spTree>
    <p:extLst>
      <p:ext uri="{BB962C8B-B14F-4D97-AF65-F5344CB8AC3E}">
        <p14:creationId xmlns:p14="http://schemas.microsoft.com/office/powerpoint/2010/main" val="2125422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93DC8A-8C17-9D91-3505-D9FCB5C076E7}"/>
              </a:ext>
            </a:extLst>
          </p:cNvPr>
          <p:cNvSpPr>
            <a:spLocks noGrp="1"/>
          </p:cNvSpPr>
          <p:nvPr>
            <p:ph type="title"/>
          </p:nvPr>
        </p:nvSpPr>
        <p:spPr/>
        <p:txBody>
          <a:bodyPr/>
          <a:lstStyle/>
          <a:p>
            <a:r>
              <a:rPr lang="de-DE" b="1" dirty="0"/>
              <a:t>Figure 4.2</a:t>
            </a:r>
            <a:br>
              <a:rPr lang="de-DE" b="1" dirty="0"/>
            </a:br>
            <a:endParaRPr lang="de-DE" dirty="0"/>
          </a:p>
        </p:txBody>
      </p:sp>
      <p:sp>
        <p:nvSpPr>
          <p:cNvPr id="3" name="Inhaltsplatzhalter 2">
            <a:extLst>
              <a:ext uri="{FF2B5EF4-FFF2-40B4-BE49-F238E27FC236}">
                <a16:creationId xmlns:a16="http://schemas.microsoft.com/office/drawing/2014/main" id="{66D8456F-55E4-6899-10D7-096783F6BE7E}"/>
              </a:ext>
            </a:extLst>
          </p:cNvPr>
          <p:cNvSpPr>
            <a:spLocks noGrp="1"/>
          </p:cNvSpPr>
          <p:nvPr>
            <p:ph idx="1"/>
          </p:nvPr>
        </p:nvSpPr>
        <p:spPr/>
        <p:txBody>
          <a:bodyPr/>
          <a:lstStyle/>
          <a:p>
            <a:endParaRPr lang="de-DE"/>
          </a:p>
        </p:txBody>
      </p:sp>
      <p:sp>
        <p:nvSpPr>
          <p:cNvPr id="4" name="Foliennummernplatzhalter 3">
            <a:extLst>
              <a:ext uri="{FF2B5EF4-FFF2-40B4-BE49-F238E27FC236}">
                <a16:creationId xmlns:a16="http://schemas.microsoft.com/office/drawing/2014/main" id="{C8E76891-E0FE-7182-48A5-9903BE82A6A3}"/>
              </a:ext>
            </a:extLst>
          </p:cNvPr>
          <p:cNvSpPr>
            <a:spLocks noGrp="1"/>
          </p:cNvSpPr>
          <p:nvPr>
            <p:ph type="sldNum" sz="quarter" idx="11"/>
          </p:nvPr>
        </p:nvSpPr>
        <p:spPr/>
        <p:txBody>
          <a:bodyPr/>
          <a:lstStyle/>
          <a:p>
            <a:fld id="{BBF1D1B4-E841-4758-A151-E986DE5B1775}" type="slidenum">
              <a:rPr lang="de-DE" altLang="de-DE" smtClean="0"/>
              <a:pPr/>
              <a:t>14</a:t>
            </a:fld>
            <a:endParaRPr lang="de-DE" altLang="de-DE"/>
          </a:p>
        </p:txBody>
      </p:sp>
      <p:pic>
        <p:nvPicPr>
          <p:cNvPr id="6" name="Grafik 5">
            <a:extLst>
              <a:ext uri="{FF2B5EF4-FFF2-40B4-BE49-F238E27FC236}">
                <a16:creationId xmlns:a16="http://schemas.microsoft.com/office/drawing/2014/main" id="{A1BFC75C-46C0-1F25-5665-E3674AD9B845}"/>
              </a:ext>
            </a:extLst>
          </p:cNvPr>
          <p:cNvPicPr>
            <a:picLocks noChangeAspect="1"/>
          </p:cNvPicPr>
          <p:nvPr/>
        </p:nvPicPr>
        <p:blipFill rotWithShape="1">
          <a:blip r:embed="rId2"/>
          <a:srcRect l="4906" t="12199" b="9121"/>
          <a:stretch/>
        </p:blipFill>
        <p:spPr>
          <a:xfrm>
            <a:off x="2299747" y="1152720"/>
            <a:ext cx="7592506" cy="5395913"/>
          </a:xfrm>
          <a:prstGeom prst="rect">
            <a:avLst/>
          </a:prstGeom>
        </p:spPr>
      </p:pic>
    </p:spTree>
    <p:extLst>
      <p:ext uri="{BB962C8B-B14F-4D97-AF65-F5344CB8AC3E}">
        <p14:creationId xmlns:p14="http://schemas.microsoft.com/office/powerpoint/2010/main" val="119809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EDB18C-BF71-185C-A1CC-7F70CCE42E2B}"/>
              </a:ext>
            </a:extLst>
          </p:cNvPr>
          <p:cNvSpPr>
            <a:spLocks noGrp="1"/>
          </p:cNvSpPr>
          <p:nvPr>
            <p:ph type="title"/>
          </p:nvPr>
        </p:nvSpPr>
        <p:spPr/>
        <p:txBody>
          <a:bodyPr/>
          <a:lstStyle/>
          <a:p>
            <a:r>
              <a:rPr lang="de-DE" dirty="0"/>
              <a:t>Lehrkraft in Zeiten unsicherer Zukünfte</a:t>
            </a:r>
          </a:p>
        </p:txBody>
      </p:sp>
      <p:sp>
        <p:nvSpPr>
          <p:cNvPr id="3" name="Inhaltsplatzhalter 2">
            <a:extLst>
              <a:ext uri="{FF2B5EF4-FFF2-40B4-BE49-F238E27FC236}">
                <a16:creationId xmlns:a16="http://schemas.microsoft.com/office/drawing/2014/main" id="{5EA4AD83-6BAC-AEE2-0930-0469EBEC431D}"/>
              </a:ext>
            </a:extLst>
          </p:cNvPr>
          <p:cNvSpPr>
            <a:spLocks noGrp="1"/>
          </p:cNvSpPr>
          <p:nvPr>
            <p:ph idx="1"/>
          </p:nvPr>
        </p:nvSpPr>
        <p:spPr>
          <a:xfrm>
            <a:off x="1981200" y="1700809"/>
            <a:ext cx="8229600" cy="4049713"/>
          </a:xfrm>
        </p:spPr>
        <p:txBody>
          <a:bodyPr>
            <a:normAutofit fontScale="85000" lnSpcReduction="20000"/>
          </a:bodyPr>
          <a:lstStyle/>
          <a:p>
            <a:pPr marL="182562" indent="0">
              <a:buNone/>
            </a:pPr>
            <a:r>
              <a:rPr lang="de-DE" dirty="0"/>
              <a:t>Diskutieren Sie mit Ihrem Nachbar/Ihrer Nachbarin was die globale Erderwärmung und die damit verbundenen unsicheren Zukunftsaussichten für Sie als werdende Erdkundelehrkraft bedeuten.</a:t>
            </a:r>
          </a:p>
          <a:p>
            <a:r>
              <a:rPr lang="de-DE" dirty="0"/>
              <a:t>Welche Werte und Kompetenzen, wollen Sie im Kontext der globalen Erderwärmung vermitteln?</a:t>
            </a:r>
          </a:p>
          <a:p>
            <a:r>
              <a:rPr lang="de-DE" dirty="0"/>
              <a:t>Welche Bedeutung hat die BNE für Ihre Überzeugung als Erdkundelehrkraft zu arbeiten?</a:t>
            </a:r>
          </a:p>
          <a:p>
            <a:r>
              <a:rPr lang="de-DE" dirty="0"/>
              <a:t>Was motiviert Sie die neue Generationen auszubilden?</a:t>
            </a:r>
          </a:p>
          <a:p>
            <a:endParaRPr lang="de-DE" dirty="0"/>
          </a:p>
          <a:p>
            <a:pPr marL="182562" indent="0">
              <a:buNone/>
            </a:pPr>
            <a:endParaRPr lang="de-DE" dirty="0"/>
          </a:p>
          <a:p>
            <a:pPr marL="182562" indent="0">
              <a:buNone/>
            </a:pPr>
            <a:r>
              <a:rPr lang="de-DE" dirty="0" err="1"/>
              <a:t>Wordcloud</a:t>
            </a:r>
            <a:r>
              <a:rPr lang="de-DE" dirty="0"/>
              <a:t> oder Notizen in </a:t>
            </a:r>
            <a:r>
              <a:rPr lang="de-DE" dirty="0" err="1"/>
              <a:t>Particify</a:t>
            </a:r>
            <a:r>
              <a:rPr lang="de-DE" dirty="0"/>
              <a:t>?</a:t>
            </a:r>
          </a:p>
        </p:txBody>
      </p:sp>
      <p:sp>
        <p:nvSpPr>
          <p:cNvPr id="4" name="Foliennummernplatzhalter 3">
            <a:extLst>
              <a:ext uri="{FF2B5EF4-FFF2-40B4-BE49-F238E27FC236}">
                <a16:creationId xmlns:a16="http://schemas.microsoft.com/office/drawing/2014/main" id="{36E5B10A-474F-974B-7E1A-1826782726FF}"/>
              </a:ext>
            </a:extLst>
          </p:cNvPr>
          <p:cNvSpPr>
            <a:spLocks noGrp="1"/>
          </p:cNvSpPr>
          <p:nvPr>
            <p:ph type="sldNum" sz="quarter" idx="11"/>
          </p:nvPr>
        </p:nvSpPr>
        <p:spPr/>
        <p:txBody>
          <a:bodyPr/>
          <a:lstStyle/>
          <a:p>
            <a:fld id="{BBF1D1B4-E841-4758-A151-E986DE5B1775}" type="slidenum">
              <a:rPr lang="de-DE" altLang="de-DE" smtClean="0"/>
              <a:pPr/>
              <a:t>15</a:t>
            </a:fld>
            <a:endParaRPr lang="de-DE" altLang="de-DE"/>
          </a:p>
        </p:txBody>
      </p:sp>
    </p:spTree>
    <p:extLst>
      <p:ext uri="{BB962C8B-B14F-4D97-AF65-F5344CB8AC3E}">
        <p14:creationId xmlns:p14="http://schemas.microsoft.com/office/powerpoint/2010/main" val="524493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8ADFA2-38A0-8F88-6D48-2D7035995230}"/>
              </a:ext>
            </a:extLst>
          </p:cNvPr>
          <p:cNvSpPr>
            <a:spLocks noGrp="1"/>
          </p:cNvSpPr>
          <p:nvPr>
            <p:ph type="title"/>
          </p:nvPr>
        </p:nvSpPr>
        <p:spPr/>
        <p:txBody>
          <a:bodyPr/>
          <a:lstStyle/>
          <a:p>
            <a:r>
              <a:rPr lang="de-DE" dirty="0"/>
              <a:t>Resilienz</a:t>
            </a:r>
          </a:p>
        </p:txBody>
      </p:sp>
      <p:sp>
        <p:nvSpPr>
          <p:cNvPr id="3" name="Inhaltsplatzhalter 2">
            <a:extLst>
              <a:ext uri="{FF2B5EF4-FFF2-40B4-BE49-F238E27FC236}">
                <a16:creationId xmlns:a16="http://schemas.microsoft.com/office/drawing/2014/main" id="{899C324A-E9A4-7C3C-65A5-4D6C8921972F}"/>
              </a:ext>
            </a:extLst>
          </p:cNvPr>
          <p:cNvSpPr>
            <a:spLocks noGrp="1"/>
          </p:cNvSpPr>
          <p:nvPr>
            <p:ph idx="1"/>
          </p:nvPr>
        </p:nvSpPr>
        <p:spPr/>
        <p:txBody>
          <a:bodyPr/>
          <a:lstStyle/>
          <a:p>
            <a:pPr marL="182562" indent="0">
              <a:buNone/>
            </a:pPr>
            <a:r>
              <a:rPr lang="de-DE" dirty="0"/>
              <a:t>Die Fähigkeit eines Individuums, einer Gemeinschaft, einer Gesellschaft oder eines Ökosystems, den Stress- und Schockwellen eines dramatischen, traumatischen und oft unvorhergesehenen Ereignisses oder einer Entwicklung standzuhalten, zu überleben und sich an sie anzupassen. Die Fähigkeit zum Wiederaufbau ist ein Zeichen der Widerstandsfähigkeit.</a:t>
            </a:r>
          </a:p>
          <a:p>
            <a:pPr marL="182562" indent="0">
              <a:buNone/>
            </a:pPr>
            <a:endParaRPr lang="en-US" sz="2000" dirty="0">
              <a:solidFill>
                <a:srgbClr val="000000"/>
              </a:solidFill>
              <a:latin typeface="ZMYUVJ+GillSansMT"/>
            </a:endParaRPr>
          </a:p>
          <a:p>
            <a:pPr marL="182562" indent="0">
              <a:buNone/>
            </a:pPr>
            <a:r>
              <a:rPr lang="en-US" sz="1800" dirty="0">
                <a:solidFill>
                  <a:srgbClr val="000000"/>
                </a:solidFill>
                <a:latin typeface="ZMYUVJ+GillSansMT"/>
              </a:rPr>
              <a:t>Adapted from Pike, G. and Selby, D. (2011) </a:t>
            </a:r>
            <a:r>
              <a:rPr lang="en-US" sz="1800" i="1" dirty="0">
                <a:solidFill>
                  <a:srgbClr val="000000"/>
                </a:solidFill>
                <a:latin typeface="ZMYUVJ+GillSansMT-Italic"/>
              </a:rPr>
              <a:t>In the Global Classroom </a:t>
            </a:r>
            <a:endParaRPr lang="en-US" sz="1800" dirty="0">
              <a:solidFill>
                <a:srgbClr val="000000"/>
              </a:solidFill>
              <a:latin typeface="ZMYUVJ+GillSansMT"/>
            </a:endParaRPr>
          </a:p>
          <a:p>
            <a:endParaRPr lang="de-DE" dirty="0"/>
          </a:p>
        </p:txBody>
      </p:sp>
      <p:sp>
        <p:nvSpPr>
          <p:cNvPr id="4" name="Foliennummernplatzhalter 3">
            <a:extLst>
              <a:ext uri="{FF2B5EF4-FFF2-40B4-BE49-F238E27FC236}">
                <a16:creationId xmlns:a16="http://schemas.microsoft.com/office/drawing/2014/main" id="{803C015E-BF05-3277-3F03-9633F92F3B84}"/>
              </a:ext>
            </a:extLst>
          </p:cNvPr>
          <p:cNvSpPr>
            <a:spLocks noGrp="1"/>
          </p:cNvSpPr>
          <p:nvPr>
            <p:ph type="sldNum" sz="quarter" idx="11"/>
          </p:nvPr>
        </p:nvSpPr>
        <p:spPr/>
        <p:txBody>
          <a:bodyPr/>
          <a:lstStyle/>
          <a:p>
            <a:fld id="{BBF1D1B4-E841-4758-A151-E986DE5B1775}" type="slidenum">
              <a:rPr lang="de-DE" altLang="de-DE" smtClean="0"/>
              <a:pPr/>
              <a:t>16</a:t>
            </a:fld>
            <a:endParaRPr lang="de-DE" altLang="de-DE"/>
          </a:p>
        </p:txBody>
      </p:sp>
    </p:spTree>
    <p:extLst>
      <p:ext uri="{BB962C8B-B14F-4D97-AF65-F5344CB8AC3E}">
        <p14:creationId xmlns:p14="http://schemas.microsoft.com/office/powerpoint/2010/main" val="3476512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62C2D3-D20B-2215-F0CF-20F9A84BA99D}"/>
              </a:ext>
            </a:extLst>
          </p:cNvPr>
          <p:cNvSpPr>
            <a:spLocks noGrp="1"/>
          </p:cNvSpPr>
          <p:nvPr>
            <p:ph type="title"/>
          </p:nvPr>
        </p:nvSpPr>
        <p:spPr/>
        <p:txBody>
          <a:bodyPr/>
          <a:lstStyle/>
          <a:p>
            <a:r>
              <a:rPr lang="de-DE" dirty="0"/>
              <a:t>Übung im Zweierteam</a:t>
            </a:r>
          </a:p>
        </p:txBody>
      </p:sp>
      <p:sp>
        <p:nvSpPr>
          <p:cNvPr id="3" name="Inhaltsplatzhalter 2">
            <a:extLst>
              <a:ext uri="{FF2B5EF4-FFF2-40B4-BE49-F238E27FC236}">
                <a16:creationId xmlns:a16="http://schemas.microsoft.com/office/drawing/2014/main" id="{AEFF0C80-74FD-FEBF-42D4-C702A1990D55}"/>
              </a:ext>
            </a:extLst>
          </p:cNvPr>
          <p:cNvSpPr>
            <a:spLocks noGrp="1"/>
          </p:cNvSpPr>
          <p:nvPr>
            <p:ph idx="1"/>
          </p:nvPr>
        </p:nvSpPr>
        <p:spPr/>
        <p:txBody>
          <a:bodyPr/>
          <a:lstStyle/>
          <a:p>
            <a:pPr marL="182562" indent="0">
              <a:buNone/>
            </a:pPr>
            <a:r>
              <a:rPr lang="de-DE" dirty="0"/>
              <a:t>In welcher Situationen sind Sie herausfordernd aus Ihren Routinen geraten und haben sich wieder stabilisiert?</a:t>
            </a:r>
          </a:p>
          <a:p>
            <a:r>
              <a:rPr lang="de-DE" dirty="0"/>
              <a:t>Berichten Sie von einer Situation, die Ihnen im Gespräch mit Ihren </a:t>
            </a:r>
            <a:r>
              <a:rPr lang="de-DE" dirty="0" err="1"/>
              <a:t>Kommiliton</a:t>
            </a:r>
            <a:r>
              <a:rPr lang="de-DE" dirty="0"/>
              <a:t>*innen nicht zu privat ist. </a:t>
            </a:r>
          </a:p>
          <a:p>
            <a:r>
              <a:rPr lang="de-DE" dirty="0"/>
              <a:t>Was hat Ihnen dabei geholfen?</a:t>
            </a:r>
          </a:p>
        </p:txBody>
      </p:sp>
      <p:sp>
        <p:nvSpPr>
          <p:cNvPr id="4" name="Foliennummernplatzhalter 3">
            <a:extLst>
              <a:ext uri="{FF2B5EF4-FFF2-40B4-BE49-F238E27FC236}">
                <a16:creationId xmlns:a16="http://schemas.microsoft.com/office/drawing/2014/main" id="{3BE1F4E5-5EC6-685B-C224-78D59BB997F3}"/>
              </a:ext>
            </a:extLst>
          </p:cNvPr>
          <p:cNvSpPr>
            <a:spLocks noGrp="1"/>
          </p:cNvSpPr>
          <p:nvPr>
            <p:ph type="sldNum" sz="quarter" idx="11"/>
          </p:nvPr>
        </p:nvSpPr>
        <p:spPr/>
        <p:txBody>
          <a:bodyPr/>
          <a:lstStyle/>
          <a:p>
            <a:fld id="{BBF1D1B4-E841-4758-A151-E986DE5B1775}" type="slidenum">
              <a:rPr lang="de-DE" altLang="de-DE" smtClean="0"/>
              <a:pPr/>
              <a:t>17</a:t>
            </a:fld>
            <a:endParaRPr lang="de-DE" altLang="de-DE"/>
          </a:p>
        </p:txBody>
      </p:sp>
    </p:spTree>
    <p:extLst>
      <p:ext uri="{BB962C8B-B14F-4D97-AF65-F5344CB8AC3E}">
        <p14:creationId xmlns:p14="http://schemas.microsoft.com/office/powerpoint/2010/main" val="3291334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5D9C52-83A7-27FE-B542-1E28042ADDF9}"/>
              </a:ext>
            </a:extLst>
          </p:cNvPr>
          <p:cNvSpPr>
            <a:spLocks noGrp="1"/>
          </p:cNvSpPr>
          <p:nvPr>
            <p:ph type="title"/>
          </p:nvPr>
        </p:nvSpPr>
        <p:spPr/>
        <p:txBody>
          <a:bodyPr/>
          <a:lstStyle/>
          <a:p>
            <a:r>
              <a:rPr lang="de-DE" dirty="0"/>
              <a:t>Persönliche und gesellschaftliche Resilienz</a:t>
            </a:r>
          </a:p>
        </p:txBody>
      </p:sp>
      <p:sp>
        <p:nvSpPr>
          <p:cNvPr id="3" name="Inhaltsplatzhalter 2">
            <a:extLst>
              <a:ext uri="{FF2B5EF4-FFF2-40B4-BE49-F238E27FC236}">
                <a16:creationId xmlns:a16="http://schemas.microsoft.com/office/drawing/2014/main" id="{7250C64A-B049-6C46-73BA-0724FA145459}"/>
              </a:ext>
            </a:extLst>
          </p:cNvPr>
          <p:cNvSpPr>
            <a:spLocks noGrp="1"/>
          </p:cNvSpPr>
          <p:nvPr>
            <p:ph idx="1"/>
          </p:nvPr>
        </p:nvSpPr>
        <p:spPr/>
        <p:txBody>
          <a:bodyPr/>
          <a:lstStyle/>
          <a:p>
            <a:pPr marL="182562" indent="0">
              <a:buNone/>
            </a:pPr>
            <a:r>
              <a:rPr lang="de-DE" dirty="0"/>
              <a:t>.</a:t>
            </a:r>
          </a:p>
          <a:p>
            <a:r>
              <a:rPr lang="de-DE" dirty="0"/>
              <a:t>Diskutieren Sie nun welche Faktoren, die zur persönlichen Resilienz beitragen auch zu gesellschaftlichen Resilienz beitragen. </a:t>
            </a:r>
          </a:p>
          <a:p>
            <a:r>
              <a:rPr lang="de-DE" dirty="0"/>
              <a:t>Notieren Sie Ihre Ergebnisse dann in der </a:t>
            </a:r>
            <a:r>
              <a:rPr lang="de-DE" dirty="0" err="1"/>
              <a:t>Wordcloud</a:t>
            </a:r>
            <a:r>
              <a:rPr lang="de-DE" dirty="0"/>
              <a:t> bei </a:t>
            </a:r>
            <a:r>
              <a:rPr lang="de-DE" dirty="0" err="1"/>
              <a:t>Particify</a:t>
            </a:r>
            <a:r>
              <a:rPr lang="de-DE" dirty="0"/>
              <a:t>. </a:t>
            </a:r>
          </a:p>
        </p:txBody>
      </p:sp>
      <p:sp>
        <p:nvSpPr>
          <p:cNvPr id="4" name="Foliennummernplatzhalter 3">
            <a:extLst>
              <a:ext uri="{FF2B5EF4-FFF2-40B4-BE49-F238E27FC236}">
                <a16:creationId xmlns:a16="http://schemas.microsoft.com/office/drawing/2014/main" id="{ACD58D81-B414-FF0C-C22D-30C7E5CFCD87}"/>
              </a:ext>
            </a:extLst>
          </p:cNvPr>
          <p:cNvSpPr>
            <a:spLocks noGrp="1"/>
          </p:cNvSpPr>
          <p:nvPr>
            <p:ph type="sldNum" sz="quarter" idx="11"/>
          </p:nvPr>
        </p:nvSpPr>
        <p:spPr/>
        <p:txBody>
          <a:bodyPr/>
          <a:lstStyle/>
          <a:p>
            <a:fld id="{BBF1D1B4-E841-4758-A151-E986DE5B1775}" type="slidenum">
              <a:rPr lang="de-DE" altLang="de-DE" smtClean="0"/>
              <a:pPr/>
              <a:t>18</a:t>
            </a:fld>
            <a:endParaRPr lang="de-DE" altLang="de-DE"/>
          </a:p>
        </p:txBody>
      </p:sp>
    </p:spTree>
    <p:extLst>
      <p:ext uri="{BB962C8B-B14F-4D97-AF65-F5344CB8AC3E}">
        <p14:creationId xmlns:p14="http://schemas.microsoft.com/office/powerpoint/2010/main" val="2990468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553CA4-D1EC-3DFA-80E2-F85C3963A66C}"/>
              </a:ext>
            </a:extLst>
          </p:cNvPr>
          <p:cNvSpPr>
            <a:spLocks noGrp="1"/>
          </p:cNvSpPr>
          <p:nvPr>
            <p:ph type="title"/>
          </p:nvPr>
        </p:nvSpPr>
        <p:spPr/>
        <p:txBody>
          <a:bodyPr/>
          <a:lstStyle/>
          <a:p>
            <a:r>
              <a:rPr lang="de-DE" dirty="0" err="1"/>
              <a:t>Resilienzdimensionen</a:t>
            </a:r>
            <a:endParaRPr lang="de-DE" dirty="0"/>
          </a:p>
        </p:txBody>
      </p:sp>
      <p:sp>
        <p:nvSpPr>
          <p:cNvPr id="3" name="Inhaltsplatzhalter 2">
            <a:extLst>
              <a:ext uri="{FF2B5EF4-FFF2-40B4-BE49-F238E27FC236}">
                <a16:creationId xmlns:a16="http://schemas.microsoft.com/office/drawing/2014/main" id="{9A8EEAFF-EE7B-66CC-C9F4-C127EB5688C0}"/>
              </a:ext>
            </a:extLst>
          </p:cNvPr>
          <p:cNvSpPr>
            <a:spLocks noGrp="1"/>
          </p:cNvSpPr>
          <p:nvPr>
            <p:ph idx="1"/>
          </p:nvPr>
        </p:nvSpPr>
        <p:spPr/>
        <p:txBody>
          <a:bodyPr/>
          <a:lstStyle/>
          <a:p>
            <a:r>
              <a:rPr lang="de-DE" sz="1600" dirty="0"/>
              <a:t>Biologisch </a:t>
            </a:r>
          </a:p>
          <a:p>
            <a:r>
              <a:rPr lang="de-DE" sz="1600" dirty="0"/>
              <a:t>Materiell</a:t>
            </a:r>
          </a:p>
          <a:p>
            <a:r>
              <a:rPr lang="de-DE" sz="1600" dirty="0"/>
              <a:t>Sozial (einschließlich Kultur) </a:t>
            </a:r>
          </a:p>
          <a:p>
            <a:r>
              <a:rPr lang="de-DE" sz="1600" dirty="0"/>
              <a:t>Kognitiv (Wissen und Verstehen) </a:t>
            </a:r>
          </a:p>
          <a:p>
            <a:r>
              <a:rPr lang="de-DE" sz="1600" dirty="0"/>
              <a:t>Emotional</a:t>
            </a:r>
          </a:p>
          <a:p>
            <a:endParaRPr lang="en-US" sz="1800" dirty="0">
              <a:solidFill>
                <a:srgbClr val="EEE0A1"/>
              </a:solidFill>
              <a:latin typeface="BUMCXF+Wingdings-Regular"/>
            </a:endParaRPr>
          </a:p>
          <a:p>
            <a:pPr marL="182562" indent="0">
              <a:buNone/>
            </a:pPr>
            <a:r>
              <a:rPr lang="en-US" sz="1800" dirty="0">
                <a:solidFill>
                  <a:srgbClr val="F2E5B0"/>
                </a:solidFill>
                <a:latin typeface="AYOUJH+Helvetica"/>
              </a:rPr>
              <a:t> </a:t>
            </a:r>
            <a:r>
              <a:rPr lang="en-US" sz="1800" dirty="0">
                <a:solidFill>
                  <a:srgbClr val="000000"/>
                </a:solidFill>
                <a:latin typeface="ZMYUVJ+GillSansMT"/>
              </a:rPr>
              <a:t>After Williamson, J. &amp; Robinson, M. (2006). ‘</a:t>
            </a:r>
            <a:r>
              <a:rPr lang="en-US" sz="1800" i="1" dirty="0">
                <a:solidFill>
                  <a:srgbClr val="000000"/>
                </a:solidFill>
                <a:latin typeface="ZMYUVJ+GillSansMT-Italic"/>
              </a:rPr>
              <a:t>Psychosocial programs or programs aimed at general well-being?</a:t>
            </a:r>
            <a:r>
              <a:rPr lang="en-US" sz="1800" dirty="0">
                <a:solidFill>
                  <a:srgbClr val="000000"/>
                </a:solidFill>
                <a:latin typeface="ZMYUVJ+GillSansMT"/>
              </a:rPr>
              <a:t>’ </a:t>
            </a:r>
            <a:endParaRPr lang="en-US" sz="1800" dirty="0">
              <a:solidFill>
                <a:srgbClr val="000000"/>
              </a:solidFill>
              <a:latin typeface="BUMCXF+Wingdings-Regular"/>
            </a:endParaRPr>
          </a:p>
          <a:p>
            <a:endParaRPr lang="de-DE" dirty="0"/>
          </a:p>
        </p:txBody>
      </p:sp>
      <p:sp>
        <p:nvSpPr>
          <p:cNvPr id="4" name="Foliennummernplatzhalter 3">
            <a:extLst>
              <a:ext uri="{FF2B5EF4-FFF2-40B4-BE49-F238E27FC236}">
                <a16:creationId xmlns:a16="http://schemas.microsoft.com/office/drawing/2014/main" id="{240418B6-2690-8EC9-9270-F9A173A986C4}"/>
              </a:ext>
            </a:extLst>
          </p:cNvPr>
          <p:cNvSpPr>
            <a:spLocks noGrp="1"/>
          </p:cNvSpPr>
          <p:nvPr>
            <p:ph type="sldNum" sz="quarter" idx="11"/>
          </p:nvPr>
        </p:nvSpPr>
        <p:spPr/>
        <p:txBody>
          <a:bodyPr/>
          <a:lstStyle/>
          <a:p>
            <a:fld id="{BBF1D1B4-E841-4758-A151-E986DE5B1775}" type="slidenum">
              <a:rPr lang="de-DE" altLang="de-DE" smtClean="0"/>
              <a:pPr/>
              <a:t>19</a:t>
            </a:fld>
            <a:endParaRPr lang="de-DE" altLang="de-DE"/>
          </a:p>
        </p:txBody>
      </p:sp>
    </p:spTree>
    <p:extLst>
      <p:ext uri="{BB962C8B-B14F-4D97-AF65-F5344CB8AC3E}">
        <p14:creationId xmlns:p14="http://schemas.microsoft.com/office/powerpoint/2010/main" val="2803602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BE6CF8-D1EB-2489-E696-66642A66365A}"/>
              </a:ext>
            </a:extLst>
          </p:cNvPr>
          <p:cNvSpPr>
            <a:spLocks noGrp="1"/>
          </p:cNvSpPr>
          <p:nvPr>
            <p:ph type="title"/>
          </p:nvPr>
        </p:nvSpPr>
        <p:spPr/>
        <p:txBody>
          <a:bodyPr/>
          <a:lstStyle/>
          <a:p>
            <a:r>
              <a:rPr lang="de-DE" dirty="0"/>
              <a:t>Herzlich Willkommen</a:t>
            </a:r>
          </a:p>
        </p:txBody>
      </p:sp>
      <p:sp>
        <p:nvSpPr>
          <p:cNvPr id="3" name="Inhaltsplatzhalter 2">
            <a:extLst>
              <a:ext uri="{FF2B5EF4-FFF2-40B4-BE49-F238E27FC236}">
                <a16:creationId xmlns:a16="http://schemas.microsoft.com/office/drawing/2014/main" id="{3231B9D5-BB4C-9D36-6208-D3454086DFAE}"/>
              </a:ext>
            </a:extLst>
          </p:cNvPr>
          <p:cNvSpPr>
            <a:spLocks noGrp="1"/>
          </p:cNvSpPr>
          <p:nvPr>
            <p:ph idx="1"/>
          </p:nvPr>
        </p:nvSpPr>
        <p:spPr/>
        <p:txBody>
          <a:bodyPr/>
          <a:lstStyle/>
          <a:p>
            <a:pPr marL="182562" indent="0">
              <a:buNone/>
            </a:pPr>
            <a:r>
              <a:rPr lang="de-DE" dirty="0"/>
              <a:t>Kurs besteht aus:</a:t>
            </a:r>
          </a:p>
          <a:p>
            <a:r>
              <a:rPr lang="de-DE" dirty="0"/>
              <a:t>drei Blocktagen</a:t>
            </a:r>
          </a:p>
          <a:p>
            <a:r>
              <a:rPr lang="de-DE" dirty="0"/>
              <a:t>Semesterbegleitender Veranstaltung</a:t>
            </a:r>
          </a:p>
          <a:p>
            <a:endParaRPr lang="de-DE" dirty="0"/>
          </a:p>
          <a:p>
            <a:pPr marL="182562" indent="0">
              <a:buNone/>
            </a:pPr>
            <a:r>
              <a:rPr lang="de-DE" dirty="0"/>
              <a:t>Semesterbegleitende Veranstaltung:</a:t>
            </a:r>
          </a:p>
          <a:p>
            <a:pPr marL="182562" indent="0">
              <a:buNone/>
            </a:pPr>
            <a:r>
              <a:rPr lang="de-DE" dirty="0"/>
              <a:t>Dienstag 10-12 (Dörfel)</a:t>
            </a:r>
          </a:p>
          <a:p>
            <a:pPr marL="182562" indent="0">
              <a:buNone/>
            </a:pPr>
            <a:r>
              <a:rPr lang="de-DE" dirty="0"/>
              <a:t>Donnerstag 12-14 (Ammoneit)</a:t>
            </a:r>
          </a:p>
          <a:p>
            <a:pPr marL="182562" indent="0">
              <a:buNone/>
            </a:pPr>
            <a:r>
              <a:rPr lang="de-DE" dirty="0"/>
              <a:t>Donnerstag 14-16 (Reudenbach)</a:t>
            </a:r>
          </a:p>
          <a:p>
            <a:pPr marL="182562" indent="0">
              <a:buNone/>
            </a:pPr>
            <a:endParaRPr lang="de-DE" dirty="0"/>
          </a:p>
        </p:txBody>
      </p:sp>
      <p:sp>
        <p:nvSpPr>
          <p:cNvPr id="4" name="Foliennummernplatzhalter 3">
            <a:extLst>
              <a:ext uri="{FF2B5EF4-FFF2-40B4-BE49-F238E27FC236}">
                <a16:creationId xmlns:a16="http://schemas.microsoft.com/office/drawing/2014/main" id="{31073B9E-2F6B-E505-5F63-2F87CB1D5CE0}"/>
              </a:ext>
            </a:extLst>
          </p:cNvPr>
          <p:cNvSpPr>
            <a:spLocks noGrp="1"/>
          </p:cNvSpPr>
          <p:nvPr>
            <p:ph type="sldNum" sz="quarter" idx="11"/>
          </p:nvPr>
        </p:nvSpPr>
        <p:spPr/>
        <p:txBody>
          <a:bodyPr/>
          <a:lstStyle/>
          <a:p>
            <a:fld id="{BBF1D1B4-E841-4758-A151-E986DE5B1775}" type="slidenum">
              <a:rPr lang="de-DE" altLang="de-DE" smtClean="0"/>
              <a:pPr/>
              <a:t>2</a:t>
            </a:fld>
            <a:endParaRPr lang="de-DE" altLang="de-DE"/>
          </a:p>
        </p:txBody>
      </p:sp>
    </p:spTree>
    <p:extLst>
      <p:ext uri="{BB962C8B-B14F-4D97-AF65-F5344CB8AC3E}">
        <p14:creationId xmlns:p14="http://schemas.microsoft.com/office/powerpoint/2010/main" val="284182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A75C0F-0902-D9E7-A1C7-C1CE6E673316}"/>
              </a:ext>
            </a:extLst>
          </p:cNvPr>
          <p:cNvSpPr>
            <a:spLocks noGrp="1"/>
          </p:cNvSpPr>
          <p:nvPr>
            <p:ph type="title"/>
          </p:nvPr>
        </p:nvSpPr>
        <p:spPr/>
        <p:txBody>
          <a:bodyPr/>
          <a:lstStyle/>
          <a:p>
            <a:r>
              <a:rPr lang="de-DE" dirty="0"/>
              <a:t>Vulnerabilität</a:t>
            </a:r>
          </a:p>
        </p:txBody>
      </p:sp>
      <p:sp>
        <p:nvSpPr>
          <p:cNvPr id="3" name="Inhaltsplatzhalter 2">
            <a:extLst>
              <a:ext uri="{FF2B5EF4-FFF2-40B4-BE49-F238E27FC236}">
                <a16:creationId xmlns:a16="http://schemas.microsoft.com/office/drawing/2014/main" id="{3757AE53-65A5-B116-AAA3-F3C7EF7FD79F}"/>
              </a:ext>
            </a:extLst>
          </p:cNvPr>
          <p:cNvSpPr>
            <a:spLocks noGrp="1"/>
          </p:cNvSpPr>
          <p:nvPr>
            <p:ph idx="1"/>
          </p:nvPr>
        </p:nvSpPr>
        <p:spPr>
          <a:xfrm>
            <a:off x="1919288" y="1971676"/>
            <a:ext cx="5040808" cy="4049713"/>
          </a:xfrm>
        </p:spPr>
        <p:txBody>
          <a:bodyPr/>
          <a:lstStyle/>
          <a:p>
            <a:pPr marL="182562" indent="0">
              <a:buNone/>
            </a:pPr>
            <a:r>
              <a:rPr lang="de-DE" sz="1600" dirty="0"/>
              <a:t>Das Ausmaß, in dem ein Individuum, eine Gemeinschaft, eine Gesellschaft oder ein Ökosystem nicht in der Lage ist, mit den Stress- und Schockwellen eines dramatischen, traumatischen und oft unerwarteten Ereignisses oder einer unerwarteten Entwicklung umzugehen.</a:t>
            </a:r>
          </a:p>
          <a:p>
            <a:pPr marL="182562" indent="0">
              <a:buNone/>
            </a:pPr>
            <a:endParaRPr lang="en-US" sz="1800" dirty="0">
              <a:solidFill>
                <a:srgbClr val="000000"/>
              </a:solidFill>
              <a:latin typeface="ZMYUVJ+GillSansMT"/>
            </a:endParaRPr>
          </a:p>
          <a:p>
            <a:pPr marL="182562" indent="0">
              <a:buNone/>
            </a:pPr>
            <a:r>
              <a:rPr lang="en-US" sz="1800" dirty="0">
                <a:solidFill>
                  <a:srgbClr val="000000"/>
                </a:solidFill>
                <a:latin typeface="ZMYUVJ+GillSansMT"/>
              </a:rPr>
              <a:t>Adapted from Pike ,G. &amp; Selby, D. (2011). </a:t>
            </a:r>
            <a:r>
              <a:rPr lang="en-US" sz="1800" i="1" dirty="0">
                <a:solidFill>
                  <a:srgbClr val="000000"/>
                </a:solidFill>
                <a:latin typeface="ZMYUVJ+GillSansMT-Italic"/>
              </a:rPr>
              <a:t>In the Global Classroom </a:t>
            </a:r>
            <a:endParaRPr lang="en-US" sz="1800" dirty="0">
              <a:solidFill>
                <a:srgbClr val="000000"/>
              </a:solidFill>
              <a:latin typeface="BUMCXF+Wingdings-Regular"/>
            </a:endParaRPr>
          </a:p>
          <a:p>
            <a:endParaRPr lang="de-DE" dirty="0"/>
          </a:p>
        </p:txBody>
      </p:sp>
      <p:sp>
        <p:nvSpPr>
          <p:cNvPr id="4" name="Foliennummernplatzhalter 3">
            <a:extLst>
              <a:ext uri="{FF2B5EF4-FFF2-40B4-BE49-F238E27FC236}">
                <a16:creationId xmlns:a16="http://schemas.microsoft.com/office/drawing/2014/main" id="{71E5EF33-5C79-B4A5-8096-F60EA3426A0E}"/>
              </a:ext>
            </a:extLst>
          </p:cNvPr>
          <p:cNvSpPr>
            <a:spLocks noGrp="1"/>
          </p:cNvSpPr>
          <p:nvPr>
            <p:ph type="sldNum" sz="quarter" idx="11"/>
          </p:nvPr>
        </p:nvSpPr>
        <p:spPr/>
        <p:txBody>
          <a:bodyPr/>
          <a:lstStyle/>
          <a:p>
            <a:fld id="{BBF1D1B4-E841-4758-A151-E986DE5B1775}" type="slidenum">
              <a:rPr lang="de-DE" altLang="de-DE" smtClean="0"/>
              <a:pPr/>
              <a:t>20</a:t>
            </a:fld>
            <a:endParaRPr lang="de-DE" altLang="de-DE"/>
          </a:p>
        </p:txBody>
      </p:sp>
      <p:pic>
        <p:nvPicPr>
          <p:cNvPr id="5" name="Grafik 4">
            <a:extLst>
              <a:ext uri="{FF2B5EF4-FFF2-40B4-BE49-F238E27FC236}">
                <a16:creationId xmlns:a16="http://schemas.microsoft.com/office/drawing/2014/main" id="{7BEE4CF8-C8AB-2F76-62CE-A5B4214EC62C}"/>
              </a:ext>
            </a:extLst>
          </p:cNvPr>
          <p:cNvPicPr>
            <a:picLocks noChangeAspect="1"/>
          </p:cNvPicPr>
          <p:nvPr/>
        </p:nvPicPr>
        <p:blipFill rotWithShape="1">
          <a:blip r:embed="rId2"/>
          <a:srcRect t="2082"/>
          <a:stretch/>
        </p:blipFill>
        <p:spPr>
          <a:xfrm>
            <a:off x="6944883" y="1760539"/>
            <a:ext cx="3506880" cy="3965427"/>
          </a:xfrm>
          <a:prstGeom prst="rect">
            <a:avLst/>
          </a:prstGeom>
        </p:spPr>
      </p:pic>
    </p:spTree>
    <p:extLst>
      <p:ext uri="{BB962C8B-B14F-4D97-AF65-F5344CB8AC3E}">
        <p14:creationId xmlns:p14="http://schemas.microsoft.com/office/powerpoint/2010/main" val="840032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884740-A822-18FC-8165-4B447FA93067}"/>
              </a:ext>
            </a:extLst>
          </p:cNvPr>
          <p:cNvSpPr>
            <a:spLocks noGrp="1"/>
          </p:cNvSpPr>
          <p:nvPr>
            <p:ph type="title"/>
          </p:nvPr>
        </p:nvSpPr>
        <p:spPr/>
        <p:txBody>
          <a:bodyPr/>
          <a:lstStyle/>
          <a:p>
            <a:r>
              <a:rPr lang="de-DE" dirty="0"/>
              <a:t>Klimawandelvulnerabilität</a:t>
            </a:r>
          </a:p>
        </p:txBody>
      </p:sp>
      <p:sp>
        <p:nvSpPr>
          <p:cNvPr id="3" name="Inhaltsplatzhalter 2">
            <a:extLst>
              <a:ext uri="{FF2B5EF4-FFF2-40B4-BE49-F238E27FC236}">
                <a16:creationId xmlns:a16="http://schemas.microsoft.com/office/drawing/2014/main" id="{15FD3043-CEA8-A537-9ADF-759F161A6E2A}"/>
              </a:ext>
            </a:extLst>
          </p:cNvPr>
          <p:cNvSpPr>
            <a:spLocks noGrp="1"/>
          </p:cNvSpPr>
          <p:nvPr>
            <p:ph idx="1"/>
          </p:nvPr>
        </p:nvSpPr>
        <p:spPr/>
        <p:txBody>
          <a:bodyPr/>
          <a:lstStyle/>
          <a:p>
            <a:pPr marL="182562" indent="0">
              <a:buNone/>
            </a:pPr>
            <a:r>
              <a:rPr lang="de-DE" sz="1600" dirty="0"/>
              <a:t>Das Ausmaß, in dem eine Person, eine Gemeinschaft, eine Gesellschaft oder ein Ökosystem anfällig für die Bedrohungen, Gefahren, Katastrophen, Erschütterungen und Belastungen ist, die durch den Klimawandel verursacht werden, und nicht in der Lage ist, damit umzugehen. Merkmale der Gefährdung:</a:t>
            </a:r>
          </a:p>
          <a:p>
            <a:r>
              <a:rPr lang="de-DE" sz="1600" dirty="0"/>
              <a:t>Ein Gefühl der Wehrlosigkeit </a:t>
            </a:r>
          </a:p>
          <a:p>
            <a:r>
              <a:rPr lang="de-DE" sz="1600" dirty="0"/>
              <a:t>Körperlicher Zusammenbruch </a:t>
            </a:r>
          </a:p>
          <a:p>
            <a:r>
              <a:rPr lang="de-DE" sz="1600" dirty="0"/>
              <a:t>Kultureller Zusammenbruch </a:t>
            </a:r>
          </a:p>
          <a:p>
            <a:r>
              <a:rPr lang="de-DE" sz="1600" dirty="0"/>
              <a:t>Emotionale oder psychische Verletzung bzw. mangelnde Fähigkeit zum Coping</a:t>
            </a:r>
          </a:p>
          <a:p>
            <a:r>
              <a:rPr lang="de-DE" sz="1600" dirty="0"/>
              <a:t>Zusammenbruch sozialer Strukturen und sozialer und ökologischer Prozesse </a:t>
            </a:r>
          </a:p>
          <a:p>
            <a:r>
              <a:rPr lang="de-DE" sz="1600" dirty="0"/>
              <a:t>Unfähigkeit zur Adaption</a:t>
            </a:r>
          </a:p>
          <a:p>
            <a:r>
              <a:rPr lang="de-DE" sz="1600" dirty="0"/>
              <a:t>Aggression und Konflikt</a:t>
            </a:r>
            <a:r>
              <a:rPr lang="en-US" sz="1800" dirty="0">
                <a:solidFill>
                  <a:srgbClr val="F2E5B0"/>
                </a:solidFill>
                <a:latin typeface="AYOUJH+Helvetica"/>
              </a:rPr>
              <a:t> </a:t>
            </a:r>
          </a:p>
          <a:p>
            <a:pPr marL="182562" indent="0">
              <a:buNone/>
            </a:pPr>
            <a:r>
              <a:rPr lang="en-US" sz="1800" dirty="0">
                <a:solidFill>
                  <a:srgbClr val="000000"/>
                </a:solidFill>
                <a:latin typeface="ZMYUVJ+GillSansMT"/>
              </a:rPr>
              <a:t>Adapted from Pike, G. &amp; Selby, D. (2011). </a:t>
            </a:r>
            <a:r>
              <a:rPr lang="en-US" sz="1800" i="1" dirty="0">
                <a:solidFill>
                  <a:srgbClr val="000000"/>
                </a:solidFill>
                <a:latin typeface="ZMYUVJ+GillSansMT-Italic"/>
              </a:rPr>
              <a:t>In the Global Classroom </a:t>
            </a:r>
            <a:endParaRPr lang="en-US" sz="1800" dirty="0">
              <a:solidFill>
                <a:srgbClr val="000000"/>
              </a:solidFill>
              <a:latin typeface="BUMCXF+Wingdings-Regular"/>
            </a:endParaRPr>
          </a:p>
          <a:p>
            <a:endParaRPr lang="de-DE" dirty="0"/>
          </a:p>
        </p:txBody>
      </p:sp>
      <p:sp>
        <p:nvSpPr>
          <p:cNvPr id="4" name="Foliennummernplatzhalter 3">
            <a:extLst>
              <a:ext uri="{FF2B5EF4-FFF2-40B4-BE49-F238E27FC236}">
                <a16:creationId xmlns:a16="http://schemas.microsoft.com/office/drawing/2014/main" id="{CDA15FA9-47D1-007C-E0EE-9491CD8A8F85}"/>
              </a:ext>
            </a:extLst>
          </p:cNvPr>
          <p:cNvSpPr>
            <a:spLocks noGrp="1"/>
          </p:cNvSpPr>
          <p:nvPr>
            <p:ph type="sldNum" sz="quarter" idx="11"/>
          </p:nvPr>
        </p:nvSpPr>
        <p:spPr/>
        <p:txBody>
          <a:bodyPr/>
          <a:lstStyle/>
          <a:p>
            <a:fld id="{BBF1D1B4-E841-4758-A151-E986DE5B1775}" type="slidenum">
              <a:rPr lang="de-DE" altLang="de-DE" smtClean="0"/>
              <a:pPr/>
              <a:t>21</a:t>
            </a:fld>
            <a:endParaRPr lang="de-DE" altLang="de-DE"/>
          </a:p>
        </p:txBody>
      </p:sp>
    </p:spTree>
    <p:extLst>
      <p:ext uri="{BB962C8B-B14F-4D97-AF65-F5344CB8AC3E}">
        <p14:creationId xmlns:p14="http://schemas.microsoft.com/office/powerpoint/2010/main" val="2161038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D6D4CF-4CB1-53D2-14E9-37A5635D8161}"/>
              </a:ext>
            </a:extLst>
          </p:cNvPr>
          <p:cNvSpPr>
            <a:spLocks noGrp="1"/>
          </p:cNvSpPr>
          <p:nvPr>
            <p:ph type="title"/>
          </p:nvPr>
        </p:nvSpPr>
        <p:spPr/>
        <p:txBody>
          <a:bodyPr/>
          <a:lstStyle/>
          <a:p>
            <a:r>
              <a:rPr lang="de-DE" dirty="0" err="1"/>
              <a:t>Klimawandelresilienz</a:t>
            </a:r>
            <a:r>
              <a:rPr lang="de-DE" dirty="0"/>
              <a:t> </a:t>
            </a:r>
          </a:p>
        </p:txBody>
      </p:sp>
      <p:sp>
        <p:nvSpPr>
          <p:cNvPr id="3" name="Inhaltsplatzhalter 2">
            <a:extLst>
              <a:ext uri="{FF2B5EF4-FFF2-40B4-BE49-F238E27FC236}">
                <a16:creationId xmlns:a16="http://schemas.microsoft.com/office/drawing/2014/main" id="{69A6D8D3-D210-887C-1920-BFA5EC0F8CD4}"/>
              </a:ext>
            </a:extLst>
          </p:cNvPr>
          <p:cNvSpPr>
            <a:spLocks noGrp="1"/>
          </p:cNvSpPr>
          <p:nvPr>
            <p:ph idx="1"/>
          </p:nvPr>
        </p:nvSpPr>
        <p:spPr/>
        <p:txBody>
          <a:bodyPr/>
          <a:lstStyle/>
          <a:p>
            <a:pPr marL="182562" indent="0">
              <a:buNone/>
            </a:pPr>
            <a:r>
              <a:rPr lang="de-DE" sz="1600" dirty="0"/>
              <a:t>Die Fähigkeit einer Person, einer Gemeinschaft, einer Gesellschaft oder eines Ökosystems, die durch den Klimawandel verursachten Bedrohungen, Gefahren, Katastrophen, Erschütterungen und Belastungen zu überleben und sich danach wieder aufzubauen. Merkmale der Resilienz: </a:t>
            </a:r>
          </a:p>
          <a:p>
            <a:r>
              <a:rPr lang="de-DE" sz="1600" dirty="0"/>
              <a:t>Emotionale, psychologische und kulturelle Stabilität </a:t>
            </a:r>
          </a:p>
          <a:p>
            <a:r>
              <a:rPr lang="de-DE" sz="1600" dirty="0"/>
              <a:t>Die Fähigkeit, positiv und hoffnungsvoll zu bleiben </a:t>
            </a:r>
          </a:p>
          <a:p>
            <a:r>
              <a:rPr lang="de-DE" sz="1600" dirty="0"/>
              <a:t>Die Fähigkeit zur Anpassung und Transformation </a:t>
            </a:r>
          </a:p>
          <a:p>
            <a:r>
              <a:rPr lang="de-DE" sz="1600" dirty="0"/>
              <a:t>Die Geschwindigkeit und Robustheit bei Rückkehr zu einem stabilen Zustand.</a:t>
            </a:r>
          </a:p>
          <a:p>
            <a:pPr marL="182562" indent="0">
              <a:buNone/>
            </a:pPr>
            <a:r>
              <a:rPr lang="en-US" sz="1800" dirty="0">
                <a:solidFill>
                  <a:srgbClr val="000000"/>
                </a:solidFill>
                <a:latin typeface="ZMYUVJ+GillSansMT"/>
              </a:rPr>
              <a:t>Adapted from </a:t>
            </a:r>
            <a:r>
              <a:rPr lang="en-US" sz="1800" dirty="0" err="1">
                <a:solidFill>
                  <a:srgbClr val="000000"/>
                </a:solidFill>
                <a:latin typeface="ZMYUVJ+GillSansMT"/>
              </a:rPr>
              <a:t>Pike,G</a:t>
            </a:r>
            <a:r>
              <a:rPr lang="en-US" sz="1800" dirty="0">
                <a:solidFill>
                  <a:srgbClr val="000000"/>
                </a:solidFill>
                <a:latin typeface="ZMYUVJ+GillSansMT"/>
              </a:rPr>
              <a:t>. &amp; </a:t>
            </a:r>
            <a:r>
              <a:rPr lang="en-US" sz="1800" dirty="0" err="1">
                <a:solidFill>
                  <a:srgbClr val="000000"/>
                </a:solidFill>
                <a:latin typeface="ZMYUVJ+GillSansMT"/>
              </a:rPr>
              <a:t>Selby,D</a:t>
            </a:r>
            <a:r>
              <a:rPr lang="en-US" sz="1800" dirty="0">
                <a:solidFill>
                  <a:srgbClr val="000000"/>
                </a:solidFill>
                <a:latin typeface="ZMYUVJ+GillSansMT"/>
              </a:rPr>
              <a:t>. (2011). </a:t>
            </a:r>
            <a:r>
              <a:rPr lang="en-US" sz="1800" i="1" dirty="0">
                <a:solidFill>
                  <a:srgbClr val="000000"/>
                </a:solidFill>
                <a:latin typeface="ZMYUVJ+GillSansMT-Italic"/>
              </a:rPr>
              <a:t>In the Global Classroom </a:t>
            </a:r>
            <a:endParaRPr lang="en-US" sz="1800" dirty="0">
              <a:solidFill>
                <a:srgbClr val="000000"/>
              </a:solidFill>
              <a:latin typeface="BUMCXF+Wingdings-Regular"/>
            </a:endParaRPr>
          </a:p>
          <a:p>
            <a:endParaRPr lang="de-DE" dirty="0"/>
          </a:p>
        </p:txBody>
      </p:sp>
      <p:sp>
        <p:nvSpPr>
          <p:cNvPr id="4" name="Foliennummernplatzhalter 3">
            <a:extLst>
              <a:ext uri="{FF2B5EF4-FFF2-40B4-BE49-F238E27FC236}">
                <a16:creationId xmlns:a16="http://schemas.microsoft.com/office/drawing/2014/main" id="{01E5E76C-B8FE-7BD8-2E12-A52DC32307D5}"/>
              </a:ext>
            </a:extLst>
          </p:cNvPr>
          <p:cNvSpPr>
            <a:spLocks noGrp="1"/>
          </p:cNvSpPr>
          <p:nvPr>
            <p:ph type="sldNum" sz="quarter" idx="11"/>
          </p:nvPr>
        </p:nvSpPr>
        <p:spPr/>
        <p:txBody>
          <a:bodyPr/>
          <a:lstStyle/>
          <a:p>
            <a:fld id="{BBF1D1B4-E841-4758-A151-E986DE5B1775}" type="slidenum">
              <a:rPr lang="de-DE" altLang="de-DE" smtClean="0"/>
              <a:pPr/>
              <a:t>22</a:t>
            </a:fld>
            <a:endParaRPr lang="de-DE" altLang="de-DE"/>
          </a:p>
        </p:txBody>
      </p:sp>
    </p:spTree>
    <p:extLst>
      <p:ext uri="{BB962C8B-B14F-4D97-AF65-F5344CB8AC3E}">
        <p14:creationId xmlns:p14="http://schemas.microsoft.com/office/powerpoint/2010/main" val="3581913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8923A7-ACE9-A1FF-A746-515A3C5E2E20}"/>
              </a:ext>
            </a:extLst>
          </p:cNvPr>
          <p:cNvSpPr>
            <a:spLocks noGrp="1"/>
          </p:cNvSpPr>
          <p:nvPr>
            <p:ph type="title"/>
          </p:nvPr>
        </p:nvSpPr>
        <p:spPr/>
        <p:txBody>
          <a:bodyPr/>
          <a:lstStyle/>
          <a:p>
            <a:r>
              <a:rPr lang="de-DE" dirty="0"/>
              <a:t>Resilienz vs. Vulnerabilität</a:t>
            </a:r>
          </a:p>
        </p:txBody>
      </p:sp>
      <p:sp>
        <p:nvSpPr>
          <p:cNvPr id="3" name="Inhaltsplatzhalter 2">
            <a:extLst>
              <a:ext uri="{FF2B5EF4-FFF2-40B4-BE49-F238E27FC236}">
                <a16:creationId xmlns:a16="http://schemas.microsoft.com/office/drawing/2014/main" id="{3597D3AE-A984-9E81-9B48-113E818748BF}"/>
              </a:ext>
            </a:extLst>
          </p:cNvPr>
          <p:cNvSpPr>
            <a:spLocks noGrp="1"/>
          </p:cNvSpPr>
          <p:nvPr>
            <p:ph idx="1"/>
          </p:nvPr>
        </p:nvSpPr>
        <p:spPr/>
        <p:txBody>
          <a:bodyPr/>
          <a:lstStyle/>
          <a:p>
            <a:endParaRPr lang="de-DE" sz="1600" dirty="0"/>
          </a:p>
          <a:p>
            <a:pPr marL="182562" indent="0">
              <a:buNone/>
            </a:pPr>
            <a:r>
              <a:rPr lang="de-DE" sz="1600" dirty="0"/>
              <a:t>Der Grad der Resilienz und Vulnerabilität wird von der Art und dem Ausmaß der Klimabedrohung und dem Ausmaß abhängen, in dem Einzelpersonen, Gemeinschaften und Gesellschaften über die Zukunft nachgedacht und sich insbesondere auf den Umgang mit Schock und Unsicherheit vorbereitet haben.</a:t>
            </a:r>
          </a:p>
          <a:p>
            <a:pPr marL="182562" indent="0">
              <a:buNone/>
            </a:pPr>
            <a:r>
              <a:rPr lang="en-US" sz="1800" dirty="0">
                <a:solidFill>
                  <a:srgbClr val="EEE0A1"/>
                </a:solidFill>
                <a:latin typeface="BUMCXF+Wingdings-Regular"/>
              </a:rPr>
              <a:t>"</a:t>
            </a:r>
            <a:r>
              <a:rPr lang="en-US" sz="1800" dirty="0">
                <a:solidFill>
                  <a:srgbClr val="F2E5B0"/>
                </a:solidFill>
                <a:latin typeface="AYOUJH+Helvetica"/>
              </a:rPr>
              <a:t>! </a:t>
            </a:r>
            <a:endParaRPr lang="en-US" sz="1800" dirty="0">
              <a:solidFill>
                <a:srgbClr val="000000"/>
              </a:solidFill>
              <a:latin typeface="ZMYUVJ+GillSansMT"/>
            </a:endParaRPr>
          </a:p>
          <a:p>
            <a:pPr marL="182562" indent="0">
              <a:buNone/>
            </a:pPr>
            <a:r>
              <a:rPr lang="en-US" sz="1800" dirty="0">
                <a:solidFill>
                  <a:srgbClr val="000000"/>
                </a:solidFill>
                <a:latin typeface="ZMYUVJ+GillSansMT"/>
              </a:rPr>
              <a:t>Adapted from </a:t>
            </a:r>
            <a:r>
              <a:rPr lang="en-US" sz="1800" dirty="0" err="1">
                <a:solidFill>
                  <a:srgbClr val="000000"/>
                </a:solidFill>
                <a:latin typeface="ZMYUVJ+GillSansMT"/>
              </a:rPr>
              <a:t>Pike,G</a:t>
            </a:r>
            <a:r>
              <a:rPr lang="en-US" sz="1800" dirty="0">
                <a:solidFill>
                  <a:srgbClr val="000000"/>
                </a:solidFill>
                <a:latin typeface="ZMYUVJ+GillSansMT"/>
              </a:rPr>
              <a:t>. &amp; </a:t>
            </a:r>
            <a:r>
              <a:rPr lang="en-US" sz="1800" dirty="0" err="1">
                <a:solidFill>
                  <a:srgbClr val="000000"/>
                </a:solidFill>
                <a:latin typeface="ZMYUVJ+GillSansMT"/>
              </a:rPr>
              <a:t>Selby,D</a:t>
            </a:r>
            <a:r>
              <a:rPr lang="en-US" sz="1800" dirty="0">
                <a:solidFill>
                  <a:srgbClr val="000000"/>
                </a:solidFill>
                <a:latin typeface="ZMYUVJ+GillSansMT"/>
              </a:rPr>
              <a:t>. (2011). </a:t>
            </a:r>
            <a:r>
              <a:rPr lang="en-US" sz="1800" i="1" dirty="0">
                <a:solidFill>
                  <a:srgbClr val="000000"/>
                </a:solidFill>
                <a:latin typeface="ZMYUVJ+GillSansMT-Italic"/>
              </a:rPr>
              <a:t>In the Global Classroom </a:t>
            </a:r>
            <a:endParaRPr lang="en-US" sz="1800" dirty="0">
              <a:solidFill>
                <a:srgbClr val="000000"/>
              </a:solidFill>
              <a:latin typeface="BUMCXF+Wingdings-Regular"/>
            </a:endParaRPr>
          </a:p>
          <a:p>
            <a:endParaRPr lang="de-DE" dirty="0"/>
          </a:p>
        </p:txBody>
      </p:sp>
      <p:sp>
        <p:nvSpPr>
          <p:cNvPr id="4" name="Foliennummernplatzhalter 3">
            <a:extLst>
              <a:ext uri="{FF2B5EF4-FFF2-40B4-BE49-F238E27FC236}">
                <a16:creationId xmlns:a16="http://schemas.microsoft.com/office/drawing/2014/main" id="{F530B6B0-49B9-56BF-22EF-B16E09E84D11}"/>
              </a:ext>
            </a:extLst>
          </p:cNvPr>
          <p:cNvSpPr>
            <a:spLocks noGrp="1"/>
          </p:cNvSpPr>
          <p:nvPr>
            <p:ph type="sldNum" sz="quarter" idx="11"/>
          </p:nvPr>
        </p:nvSpPr>
        <p:spPr/>
        <p:txBody>
          <a:bodyPr/>
          <a:lstStyle/>
          <a:p>
            <a:fld id="{BBF1D1B4-E841-4758-A151-E986DE5B1775}" type="slidenum">
              <a:rPr lang="de-DE" altLang="de-DE" smtClean="0"/>
              <a:pPr/>
              <a:t>23</a:t>
            </a:fld>
            <a:endParaRPr lang="de-DE" altLang="de-DE"/>
          </a:p>
        </p:txBody>
      </p:sp>
    </p:spTree>
    <p:extLst>
      <p:ext uri="{BB962C8B-B14F-4D97-AF65-F5344CB8AC3E}">
        <p14:creationId xmlns:p14="http://schemas.microsoft.com/office/powerpoint/2010/main" val="2974830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C2722C-F4AA-21FC-A554-64986F54154A}"/>
              </a:ext>
            </a:extLst>
          </p:cNvPr>
          <p:cNvSpPr>
            <a:spLocks noGrp="1"/>
          </p:cNvSpPr>
          <p:nvPr>
            <p:ph type="title"/>
          </p:nvPr>
        </p:nvSpPr>
        <p:spPr/>
        <p:txBody>
          <a:bodyPr/>
          <a:lstStyle/>
          <a:p>
            <a:r>
              <a:rPr lang="de-DE" dirty="0"/>
              <a:t>Institutionalisierung der Resilienz</a:t>
            </a:r>
          </a:p>
        </p:txBody>
      </p:sp>
      <p:sp>
        <p:nvSpPr>
          <p:cNvPr id="3" name="Inhaltsplatzhalter 2">
            <a:extLst>
              <a:ext uri="{FF2B5EF4-FFF2-40B4-BE49-F238E27FC236}">
                <a16:creationId xmlns:a16="http://schemas.microsoft.com/office/drawing/2014/main" id="{A714205B-2102-19F2-F701-35881CC345AA}"/>
              </a:ext>
            </a:extLst>
          </p:cNvPr>
          <p:cNvSpPr>
            <a:spLocks noGrp="1"/>
          </p:cNvSpPr>
          <p:nvPr>
            <p:ph idx="1"/>
          </p:nvPr>
        </p:nvSpPr>
        <p:spPr>
          <a:xfrm>
            <a:off x="1981200" y="1417639"/>
            <a:ext cx="8229600" cy="4049713"/>
          </a:xfrm>
        </p:spPr>
        <p:txBody>
          <a:bodyPr>
            <a:normAutofit fontScale="77500" lnSpcReduction="20000"/>
          </a:bodyPr>
          <a:lstStyle/>
          <a:p>
            <a:pPr marL="182562" indent="0">
              <a:buNone/>
            </a:pPr>
            <a:r>
              <a:rPr lang="de-DE" dirty="0"/>
              <a:t>Fünf Handlungsprioritäten im </a:t>
            </a:r>
            <a:r>
              <a:rPr lang="en-US" dirty="0"/>
              <a:t>Hyogo Framework for Action (HFA) </a:t>
            </a:r>
            <a:r>
              <a:rPr lang="de-DE" dirty="0" err="1"/>
              <a:t>Hyogo</a:t>
            </a:r>
            <a:r>
              <a:rPr lang="de-DE" dirty="0"/>
              <a:t>-Aktionsrahmen (HFA) 2005–2015: Aufbau der Widerstandsfähigkeit von Nationen und Gemeinschaften gegenüber Katastrophen </a:t>
            </a:r>
          </a:p>
          <a:p>
            <a:r>
              <a:rPr lang="de-DE" dirty="0"/>
              <a:t>Die Reduzierung des Katastrophenrisikos zur nationalen und lokalen Priorität mit einer starken institutionellen Grundlage für die Umsetzung machen.</a:t>
            </a:r>
          </a:p>
          <a:p>
            <a:r>
              <a:rPr lang="de-DE" dirty="0"/>
              <a:t>Katastrophenrisiken identifizieren, bewerten und überwachen und Frühwarnung verbessern. </a:t>
            </a:r>
          </a:p>
          <a:p>
            <a:r>
              <a:rPr lang="de-DE" b="1" dirty="0"/>
              <a:t>Wissen, Innovation und Bildung auf allen Ebenen nutzen, um eine Kultur der Sicherheit und Widerstandsfähigkeit aufzubauen.</a:t>
            </a:r>
          </a:p>
          <a:p>
            <a:r>
              <a:rPr lang="de-DE" dirty="0"/>
              <a:t>Zugrunde liegenden Risikofaktoren reduzieren. </a:t>
            </a:r>
          </a:p>
          <a:p>
            <a:r>
              <a:rPr lang="de-DE" dirty="0"/>
              <a:t>Stärkung der Katastrophenvorsorge für eine wirksame Reaktion auf allen Ebenen.</a:t>
            </a:r>
          </a:p>
        </p:txBody>
      </p:sp>
      <p:sp>
        <p:nvSpPr>
          <p:cNvPr id="4" name="Foliennummernplatzhalter 3">
            <a:extLst>
              <a:ext uri="{FF2B5EF4-FFF2-40B4-BE49-F238E27FC236}">
                <a16:creationId xmlns:a16="http://schemas.microsoft.com/office/drawing/2014/main" id="{3AE5DC6F-277C-7BDF-7051-8E3697A2A81D}"/>
              </a:ext>
            </a:extLst>
          </p:cNvPr>
          <p:cNvSpPr>
            <a:spLocks noGrp="1"/>
          </p:cNvSpPr>
          <p:nvPr>
            <p:ph type="sldNum" sz="quarter" idx="11"/>
          </p:nvPr>
        </p:nvSpPr>
        <p:spPr/>
        <p:txBody>
          <a:bodyPr/>
          <a:lstStyle/>
          <a:p>
            <a:fld id="{BBF1D1B4-E841-4758-A151-E986DE5B1775}" type="slidenum">
              <a:rPr lang="de-DE" altLang="de-DE" smtClean="0"/>
              <a:pPr/>
              <a:t>24</a:t>
            </a:fld>
            <a:endParaRPr lang="de-DE" altLang="de-DE"/>
          </a:p>
        </p:txBody>
      </p:sp>
    </p:spTree>
    <p:extLst>
      <p:ext uri="{BB962C8B-B14F-4D97-AF65-F5344CB8AC3E}">
        <p14:creationId xmlns:p14="http://schemas.microsoft.com/office/powerpoint/2010/main" val="2494041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CD9011-6523-D9B0-A99D-C88C9C914BED}"/>
              </a:ext>
            </a:extLst>
          </p:cNvPr>
          <p:cNvSpPr>
            <a:spLocks noGrp="1"/>
          </p:cNvSpPr>
          <p:nvPr>
            <p:ph type="title"/>
          </p:nvPr>
        </p:nvSpPr>
        <p:spPr/>
        <p:txBody>
          <a:bodyPr/>
          <a:lstStyle/>
          <a:p>
            <a:r>
              <a:rPr lang="de-DE" dirty="0"/>
              <a:t>Klimawandelbildung</a:t>
            </a:r>
          </a:p>
        </p:txBody>
      </p:sp>
      <p:sp>
        <p:nvSpPr>
          <p:cNvPr id="4" name="Foliennummernplatzhalter 3">
            <a:extLst>
              <a:ext uri="{FF2B5EF4-FFF2-40B4-BE49-F238E27FC236}">
                <a16:creationId xmlns:a16="http://schemas.microsoft.com/office/drawing/2014/main" id="{BFE4E12C-195B-F7DC-80B8-A00D1F53AFC2}"/>
              </a:ext>
            </a:extLst>
          </p:cNvPr>
          <p:cNvSpPr>
            <a:spLocks noGrp="1"/>
          </p:cNvSpPr>
          <p:nvPr>
            <p:ph type="sldNum" sz="quarter" idx="11"/>
          </p:nvPr>
        </p:nvSpPr>
        <p:spPr/>
        <p:txBody>
          <a:bodyPr/>
          <a:lstStyle/>
          <a:p>
            <a:fld id="{BBF1D1B4-E841-4758-A151-E986DE5B1775}" type="slidenum">
              <a:rPr lang="de-DE" altLang="de-DE" smtClean="0"/>
              <a:pPr/>
              <a:t>25</a:t>
            </a:fld>
            <a:endParaRPr lang="de-DE" altLang="de-DE"/>
          </a:p>
        </p:txBody>
      </p:sp>
      <p:sp>
        <p:nvSpPr>
          <p:cNvPr id="5" name="Rectangle 3">
            <a:extLst>
              <a:ext uri="{FF2B5EF4-FFF2-40B4-BE49-F238E27FC236}">
                <a16:creationId xmlns:a16="http://schemas.microsoft.com/office/drawing/2014/main" id="{5E50C793-924B-0F45-CBA9-9E82407CC70F}"/>
              </a:ext>
            </a:extLst>
          </p:cNvPr>
          <p:cNvSpPr/>
          <p:nvPr/>
        </p:nvSpPr>
        <p:spPr>
          <a:xfrm>
            <a:off x="2423592" y="1961451"/>
            <a:ext cx="1656184" cy="864096"/>
          </a:xfrm>
          <a:prstGeom prst="rect">
            <a:avLst/>
          </a:prstGeom>
          <a:solidFill>
            <a:srgbClr val="518FD2"/>
          </a:solidFill>
          <a:ln>
            <a:solidFill>
              <a:srgbClr val="3C5EA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Nachhaltige Entwicklung</a:t>
            </a:r>
          </a:p>
        </p:txBody>
      </p:sp>
      <p:sp>
        <p:nvSpPr>
          <p:cNvPr id="6" name="Rectangle 6">
            <a:extLst>
              <a:ext uri="{FF2B5EF4-FFF2-40B4-BE49-F238E27FC236}">
                <a16:creationId xmlns:a16="http://schemas.microsoft.com/office/drawing/2014/main" id="{FA69DF0C-B180-3A83-DF29-09F32D5A8EF5}"/>
              </a:ext>
            </a:extLst>
          </p:cNvPr>
          <p:cNvSpPr/>
          <p:nvPr/>
        </p:nvSpPr>
        <p:spPr>
          <a:xfrm>
            <a:off x="4295800" y="1961451"/>
            <a:ext cx="1656184" cy="864096"/>
          </a:xfrm>
          <a:prstGeom prst="rect">
            <a:avLst/>
          </a:prstGeom>
          <a:solidFill>
            <a:srgbClr val="518FD2"/>
          </a:solidFill>
          <a:ln>
            <a:solidFill>
              <a:srgbClr val="3C5EA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Mitigation</a:t>
            </a:r>
          </a:p>
        </p:txBody>
      </p:sp>
      <p:sp>
        <p:nvSpPr>
          <p:cNvPr id="7" name="Rectangle 7">
            <a:extLst>
              <a:ext uri="{FF2B5EF4-FFF2-40B4-BE49-F238E27FC236}">
                <a16:creationId xmlns:a16="http://schemas.microsoft.com/office/drawing/2014/main" id="{70A27256-96C7-E5A1-9D4E-D61C669CBAE6}"/>
              </a:ext>
            </a:extLst>
          </p:cNvPr>
          <p:cNvSpPr/>
          <p:nvPr/>
        </p:nvSpPr>
        <p:spPr>
          <a:xfrm>
            <a:off x="6168008" y="1961451"/>
            <a:ext cx="1656184" cy="864096"/>
          </a:xfrm>
          <a:prstGeom prst="rect">
            <a:avLst/>
          </a:prstGeom>
          <a:solidFill>
            <a:srgbClr val="518FD2"/>
          </a:solidFill>
          <a:ln>
            <a:solidFill>
              <a:srgbClr val="3C5EA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Adaption</a:t>
            </a:r>
          </a:p>
        </p:txBody>
      </p:sp>
      <p:sp>
        <p:nvSpPr>
          <p:cNvPr id="8" name="Rectangle 8">
            <a:extLst>
              <a:ext uri="{FF2B5EF4-FFF2-40B4-BE49-F238E27FC236}">
                <a16:creationId xmlns:a16="http://schemas.microsoft.com/office/drawing/2014/main" id="{765BF7C8-17D8-BD6E-F4AA-18ABAE882601}"/>
              </a:ext>
            </a:extLst>
          </p:cNvPr>
          <p:cNvSpPr/>
          <p:nvPr/>
        </p:nvSpPr>
        <p:spPr>
          <a:xfrm>
            <a:off x="8040216" y="1961451"/>
            <a:ext cx="1656184" cy="864096"/>
          </a:xfrm>
          <a:prstGeom prst="rect">
            <a:avLst/>
          </a:prstGeom>
          <a:solidFill>
            <a:srgbClr val="518FD2"/>
          </a:solidFill>
          <a:ln>
            <a:solidFill>
              <a:srgbClr val="3C5EA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Katastrophenprävention</a:t>
            </a:r>
          </a:p>
        </p:txBody>
      </p:sp>
      <p:sp>
        <p:nvSpPr>
          <p:cNvPr id="9" name="TextBox 9">
            <a:extLst>
              <a:ext uri="{FF2B5EF4-FFF2-40B4-BE49-F238E27FC236}">
                <a16:creationId xmlns:a16="http://schemas.microsoft.com/office/drawing/2014/main" id="{95227591-B0FF-AF05-E8CC-50B115FEA29D}"/>
              </a:ext>
            </a:extLst>
          </p:cNvPr>
          <p:cNvSpPr txBox="1"/>
          <p:nvPr/>
        </p:nvSpPr>
        <p:spPr>
          <a:xfrm>
            <a:off x="2423592" y="1418584"/>
            <a:ext cx="2808312" cy="369332"/>
          </a:xfrm>
          <a:prstGeom prst="rect">
            <a:avLst/>
          </a:prstGeom>
          <a:noFill/>
        </p:spPr>
        <p:txBody>
          <a:bodyPr wrap="square" rtlCol="0">
            <a:spAutoFit/>
          </a:bodyPr>
          <a:lstStyle/>
          <a:p>
            <a:r>
              <a:rPr lang="de-DE" dirty="0"/>
              <a:t>Bildung für...</a:t>
            </a:r>
          </a:p>
        </p:txBody>
      </p:sp>
      <p:sp>
        <p:nvSpPr>
          <p:cNvPr id="10" name="Rectangle 10">
            <a:extLst>
              <a:ext uri="{FF2B5EF4-FFF2-40B4-BE49-F238E27FC236}">
                <a16:creationId xmlns:a16="http://schemas.microsoft.com/office/drawing/2014/main" id="{586D6A0F-4DF5-39FB-B7BF-B6BF0819B564}"/>
              </a:ext>
            </a:extLst>
          </p:cNvPr>
          <p:cNvSpPr/>
          <p:nvPr/>
        </p:nvSpPr>
        <p:spPr>
          <a:xfrm>
            <a:off x="2423592" y="3113579"/>
            <a:ext cx="1656184" cy="2664296"/>
          </a:xfrm>
          <a:prstGeom prst="rect">
            <a:avLst/>
          </a:prstGeom>
          <a:noFill/>
          <a:ln>
            <a:solidFill>
              <a:srgbClr val="3C5EA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rgbClr val="002060"/>
                </a:solidFill>
              </a:rPr>
              <a:t>Werte, Wissen und Fähigkeiten um eine friedliche und nachhaltige Welt zu gestalten.</a:t>
            </a:r>
          </a:p>
        </p:txBody>
      </p:sp>
      <p:sp>
        <p:nvSpPr>
          <p:cNvPr id="11" name="Rectangle 11">
            <a:extLst>
              <a:ext uri="{FF2B5EF4-FFF2-40B4-BE49-F238E27FC236}">
                <a16:creationId xmlns:a16="http://schemas.microsoft.com/office/drawing/2014/main" id="{E2590392-D0B6-581E-A827-50A129994765}"/>
              </a:ext>
            </a:extLst>
          </p:cNvPr>
          <p:cNvSpPr/>
          <p:nvPr/>
        </p:nvSpPr>
        <p:spPr>
          <a:xfrm>
            <a:off x="4316256" y="3113579"/>
            <a:ext cx="1656184" cy="2664296"/>
          </a:xfrm>
          <a:prstGeom prst="rect">
            <a:avLst/>
          </a:prstGeom>
          <a:noFill/>
          <a:ln>
            <a:solidFill>
              <a:srgbClr val="3C5EA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rgbClr val="002060"/>
                </a:solidFill>
              </a:rPr>
              <a:t>Werte, Wissen und Fähigkeiten die helfen Entscheidungen zu treffen, die den Klimawandel abschwächen.</a:t>
            </a:r>
          </a:p>
        </p:txBody>
      </p:sp>
      <p:sp>
        <p:nvSpPr>
          <p:cNvPr id="12" name="Rectangle 12">
            <a:extLst>
              <a:ext uri="{FF2B5EF4-FFF2-40B4-BE49-F238E27FC236}">
                <a16:creationId xmlns:a16="http://schemas.microsoft.com/office/drawing/2014/main" id="{7361E950-A380-A082-38AE-38CE40C5EA32}"/>
              </a:ext>
            </a:extLst>
          </p:cNvPr>
          <p:cNvSpPr/>
          <p:nvPr/>
        </p:nvSpPr>
        <p:spPr>
          <a:xfrm>
            <a:off x="6186837" y="3113579"/>
            <a:ext cx="1656184" cy="2664296"/>
          </a:xfrm>
          <a:prstGeom prst="rect">
            <a:avLst/>
          </a:prstGeom>
          <a:noFill/>
          <a:ln>
            <a:solidFill>
              <a:srgbClr val="3C5EA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rgbClr val="002060"/>
                </a:solidFill>
              </a:rPr>
              <a:t>Durch Bildung Vulnarabilität von Communities reduzieren.</a:t>
            </a:r>
          </a:p>
        </p:txBody>
      </p:sp>
      <p:sp>
        <p:nvSpPr>
          <p:cNvPr id="13" name="Rectangle 13">
            <a:extLst>
              <a:ext uri="{FF2B5EF4-FFF2-40B4-BE49-F238E27FC236}">
                <a16:creationId xmlns:a16="http://schemas.microsoft.com/office/drawing/2014/main" id="{335CD9C3-CBD1-CF00-862E-B3177741519F}"/>
              </a:ext>
            </a:extLst>
          </p:cNvPr>
          <p:cNvSpPr/>
          <p:nvPr/>
        </p:nvSpPr>
        <p:spPr>
          <a:xfrm>
            <a:off x="8079994" y="3113579"/>
            <a:ext cx="1656184" cy="2664296"/>
          </a:xfrm>
          <a:prstGeom prst="rect">
            <a:avLst/>
          </a:prstGeom>
          <a:noFill/>
          <a:ln>
            <a:solidFill>
              <a:srgbClr val="3C5EA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rgbClr val="002060"/>
                </a:solidFill>
              </a:rPr>
              <a:t>Handlungs-fähigkeit für Natur-katsrophen präventiv ausbilden.</a:t>
            </a:r>
          </a:p>
        </p:txBody>
      </p:sp>
      <p:sp>
        <p:nvSpPr>
          <p:cNvPr id="14" name="TextBox 2">
            <a:extLst>
              <a:ext uri="{FF2B5EF4-FFF2-40B4-BE49-F238E27FC236}">
                <a16:creationId xmlns:a16="http://schemas.microsoft.com/office/drawing/2014/main" id="{715E2A75-A7DB-F0D2-8517-836157D60F01}"/>
              </a:ext>
            </a:extLst>
          </p:cNvPr>
          <p:cNvSpPr txBox="1"/>
          <p:nvPr/>
        </p:nvSpPr>
        <p:spPr>
          <a:xfrm>
            <a:off x="2298406" y="5881243"/>
            <a:ext cx="5381771" cy="566309"/>
          </a:xfrm>
          <a:prstGeom prst="rect">
            <a:avLst/>
          </a:prstGeom>
          <a:noFill/>
        </p:spPr>
        <p:txBody>
          <a:bodyPr wrap="square" rtlCol="0">
            <a:spAutoFit/>
          </a:bodyPr>
          <a:lstStyle/>
          <a:p>
            <a:pPr marL="182562">
              <a:spcBef>
                <a:spcPct val="20000"/>
              </a:spcBef>
            </a:pPr>
            <a:r>
              <a:rPr lang="de-DE" sz="1400" i="1" dirty="0">
                <a:solidFill>
                  <a:srgbClr val="003366"/>
                </a:solidFill>
              </a:rPr>
              <a:t>Fig 3. Klimawandelbilung. Nach: UNEP, UNESCO 2011</a:t>
            </a:r>
          </a:p>
          <a:p>
            <a:pPr marL="182562">
              <a:spcBef>
                <a:spcPct val="20000"/>
              </a:spcBef>
            </a:pPr>
            <a:endParaRPr lang="de-DE" sz="1400" i="1" dirty="0">
              <a:solidFill>
                <a:srgbClr val="003366"/>
              </a:solidFill>
            </a:endParaRPr>
          </a:p>
        </p:txBody>
      </p:sp>
    </p:spTree>
    <p:extLst>
      <p:ext uri="{BB962C8B-B14F-4D97-AF65-F5344CB8AC3E}">
        <p14:creationId xmlns:p14="http://schemas.microsoft.com/office/powerpoint/2010/main" val="2405990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99CC-7126-0251-FE4C-19A420CCA341}"/>
              </a:ext>
            </a:extLst>
          </p:cNvPr>
          <p:cNvSpPr>
            <a:spLocks noGrp="1"/>
          </p:cNvSpPr>
          <p:nvPr>
            <p:ph type="title"/>
          </p:nvPr>
        </p:nvSpPr>
        <p:spPr/>
        <p:txBody>
          <a:bodyPr/>
          <a:lstStyle/>
          <a:p>
            <a:r>
              <a:rPr lang="de-DE" dirty="0"/>
              <a:t>Resilienzbildung </a:t>
            </a:r>
          </a:p>
        </p:txBody>
      </p:sp>
      <p:sp>
        <p:nvSpPr>
          <p:cNvPr id="4" name="Rectangle 3">
            <a:extLst>
              <a:ext uri="{FF2B5EF4-FFF2-40B4-BE49-F238E27FC236}">
                <a16:creationId xmlns:a16="http://schemas.microsoft.com/office/drawing/2014/main" id="{C53F961F-BB36-66CF-8D4B-00C10F7565EF}"/>
              </a:ext>
            </a:extLst>
          </p:cNvPr>
          <p:cNvSpPr/>
          <p:nvPr/>
        </p:nvSpPr>
        <p:spPr>
          <a:xfrm>
            <a:off x="3700834" y="2780928"/>
            <a:ext cx="2304256" cy="1296144"/>
          </a:xfrm>
          <a:prstGeom prst="rect">
            <a:avLst/>
          </a:prstGeom>
          <a:solidFill>
            <a:srgbClr val="518FD2"/>
          </a:solidFill>
          <a:ln>
            <a:solidFill>
              <a:srgbClr val="3C5EA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Adaption</a:t>
            </a:r>
          </a:p>
        </p:txBody>
      </p:sp>
      <p:sp>
        <p:nvSpPr>
          <p:cNvPr id="5" name="Rectangle 4">
            <a:extLst>
              <a:ext uri="{FF2B5EF4-FFF2-40B4-BE49-F238E27FC236}">
                <a16:creationId xmlns:a16="http://schemas.microsoft.com/office/drawing/2014/main" id="{839D8553-F9F1-AD49-9382-383861C458C3}"/>
              </a:ext>
            </a:extLst>
          </p:cNvPr>
          <p:cNvSpPr/>
          <p:nvPr/>
        </p:nvSpPr>
        <p:spPr>
          <a:xfrm>
            <a:off x="6358539" y="2780928"/>
            <a:ext cx="2304256" cy="1296144"/>
          </a:xfrm>
          <a:prstGeom prst="rect">
            <a:avLst/>
          </a:prstGeom>
          <a:solidFill>
            <a:srgbClr val="518FD2"/>
          </a:solidFill>
          <a:ln>
            <a:solidFill>
              <a:srgbClr val="3C5EA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Katastrophen-prävention</a:t>
            </a:r>
          </a:p>
        </p:txBody>
      </p:sp>
      <p:sp>
        <p:nvSpPr>
          <p:cNvPr id="6" name="Isosceles Triangle 5">
            <a:extLst>
              <a:ext uri="{FF2B5EF4-FFF2-40B4-BE49-F238E27FC236}">
                <a16:creationId xmlns:a16="http://schemas.microsoft.com/office/drawing/2014/main" id="{9D9D90DC-0520-9F27-8DBB-A81BF3F9B9AA}"/>
              </a:ext>
            </a:extLst>
          </p:cNvPr>
          <p:cNvSpPr/>
          <p:nvPr/>
        </p:nvSpPr>
        <p:spPr>
          <a:xfrm>
            <a:off x="3694243" y="1484784"/>
            <a:ext cx="4968552" cy="1080120"/>
          </a:xfrm>
          <a:prstGeom prst="triangle">
            <a:avLst/>
          </a:prstGeom>
          <a:solidFill>
            <a:srgbClr val="518FD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Resilienz</a:t>
            </a:r>
          </a:p>
        </p:txBody>
      </p:sp>
      <p:sp>
        <p:nvSpPr>
          <p:cNvPr id="7" name="TextBox 6">
            <a:extLst>
              <a:ext uri="{FF2B5EF4-FFF2-40B4-BE49-F238E27FC236}">
                <a16:creationId xmlns:a16="http://schemas.microsoft.com/office/drawing/2014/main" id="{8996A925-1E75-3854-CEF1-07B8145E1E0B}"/>
              </a:ext>
            </a:extLst>
          </p:cNvPr>
          <p:cNvSpPr txBox="1"/>
          <p:nvPr/>
        </p:nvSpPr>
        <p:spPr>
          <a:xfrm>
            <a:off x="2470107" y="4720358"/>
            <a:ext cx="7416824" cy="1015663"/>
          </a:xfrm>
          <a:prstGeom prst="rect">
            <a:avLst/>
          </a:prstGeom>
          <a:noFill/>
        </p:spPr>
        <p:txBody>
          <a:bodyPr wrap="square" rtlCol="0">
            <a:spAutoFit/>
          </a:bodyPr>
          <a:lstStyle/>
          <a:p>
            <a:pPr marL="182562">
              <a:spcBef>
                <a:spcPct val="20000"/>
              </a:spcBef>
            </a:pPr>
            <a:r>
              <a:rPr lang="de-DE" sz="2000" dirty="0">
                <a:solidFill>
                  <a:srgbClr val="003366"/>
                </a:solidFill>
              </a:rPr>
              <a:t>Resilienzbildung soll die Individuen unterstützen resilient auf durch den Klimawandel bedingte Herausforderungen zu reagieren und zu einer resilienten Gesellschaft beitragen. </a:t>
            </a:r>
          </a:p>
        </p:txBody>
      </p:sp>
      <p:sp>
        <p:nvSpPr>
          <p:cNvPr id="8" name="Slide Number Placeholder 7">
            <a:extLst>
              <a:ext uri="{FF2B5EF4-FFF2-40B4-BE49-F238E27FC236}">
                <a16:creationId xmlns:a16="http://schemas.microsoft.com/office/drawing/2014/main" id="{E42B9F22-76E2-8920-2DA4-0EDC1FE8C52C}"/>
              </a:ext>
            </a:extLst>
          </p:cNvPr>
          <p:cNvSpPr>
            <a:spLocks noGrp="1"/>
          </p:cNvSpPr>
          <p:nvPr>
            <p:ph type="sldNum" sz="quarter" idx="11"/>
          </p:nvPr>
        </p:nvSpPr>
        <p:spPr/>
        <p:txBody>
          <a:bodyPr/>
          <a:lstStyle/>
          <a:p>
            <a:fld id="{BBF1D1B4-E841-4758-A151-E986DE5B1775}" type="slidenum">
              <a:rPr lang="de-DE" altLang="de-DE" smtClean="0"/>
              <a:pPr/>
              <a:t>26</a:t>
            </a:fld>
            <a:endParaRPr lang="de-DE" altLang="de-DE"/>
          </a:p>
        </p:txBody>
      </p:sp>
      <p:sp>
        <p:nvSpPr>
          <p:cNvPr id="3" name="TextBox 2">
            <a:extLst>
              <a:ext uri="{FF2B5EF4-FFF2-40B4-BE49-F238E27FC236}">
                <a16:creationId xmlns:a16="http://schemas.microsoft.com/office/drawing/2014/main" id="{D42DD6EC-6871-A669-B132-D371231034C8}"/>
              </a:ext>
            </a:extLst>
          </p:cNvPr>
          <p:cNvSpPr txBox="1"/>
          <p:nvPr/>
        </p:nvSpPr>
        <p:spPr>
          <a:xfrm>
            <a:off x="3704173" y="4181330"/>
            <a:ext cx="3744416" cy="307777"/>
          </a:xfrm>
          <a:prstGeom prst="rect">
            <a:avLst/>
          </a:prstGeom>
          <a:noFill/>
        </p:spPr>
        <p:txBody>
          <a:bodyPr wrap="square" rtlCol="0">
            <a:spAutoFit/>
          </a:bodyPr>
          <a:lstStyle/>
          <a:p>
            <a:r>
              <a:rPr lang="de-DE" sz="1400" i="1" dirty="0">
                <a:solidFill>
                  <a:srgbClr val="003366"/>
                </a:solidFill>
              </a:rPr>
              <a:t>Fig 4. Resilienzbildung</a:t>
            </a:r>
          </a:p>
        </p:txBody>
      </p:sp>
    </p:spTree>
    <p:extLst>
      <p:ext uri="{BB962C8B-B14F-4D97-AF65-F5344CB8AC3E}">
        <p14:creationId xmlns:p14="http://schemas.microsoft.com/office/powerpoint/2010/main" val="3566954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EDB18C-BF71-185C-A1CC-7F70CCE42E2B}"/>
              </a:ext>
            </a:extLst>
          </p:cNvPr>
          <p:cNvSpPr>
            <a:spLocks noGrp="1"/>
          </p:cNvSpPr>
          <p:nvPr>
            <p:ph type="title"/>
          </p:nvPr>
        </p:nvSpPr>
        <p:spPr/>
        <p:txBody>
          <a:bodyPr/>
          <a:lstStyle/>
          <a:p>
            <a:r>
              <a:rPr lang="de-DE" dirty="0"/>
              <a:t>Lehrkraft in Zeiten unsicherer Zukünfte</a:t>
            </a:r>
          </a:p>
        </p:txBody>
      </p:sp>
      <p:sp>
        <p:nvSpPr>
          <p:cNvPr id="3" name="Inhaltsplatzhalter 2">
            <a:extLst>
              <a:ext uri="{FF2B5EF4-FFF2-40B4-BE49-F238E27FC236}">
                <a16:creationId xmlns:a16="http://schemas.microsoft.com/office/drawing/2014/main" id="{5EA4AD83-6BAC-AEE2-0930-0469EBEC431D}"/>
              </a:ext>
            </a:extLst>
          </p:cNvPr>
          <p:cNvSpPr>
            <a:spLocks noGrp="1"/>
          </p:cNvSpPr>
          <p:nvPr>
            <p:ph idx="1"/>
          </p:nvPr>
        </p:nvSpPr>
        <p:spPr>
          <a:xfrm>
            <a:off x="1981200" y="1700809"/>
            <a:ext cx="8229600" cy="4049713"/>
          </a:xfrm>
        </p:spPr>
        <p:txBody>
          <a:bodyPr>
            <a:normAutofit fontScale="85000" lnSpcReduction="20000"/>
          </a:bodyPr>
          <a:lstStyle/>
          <a:p>
            <a:pPr marL="182562" indent="0">
              <a:buNone/>
            </a:pPr>
            <a:r>
              <a:rPr lang="de-DE" dirty="0"/>
              <a:t>Diskutieren Sie mit Ihrem Nachbar/Ihrer Nachbarin was die globale Erderwärmung und die damit verbundenen unsicheren Zukunftsaussichten für Sie als werdende Erdkundelehrkraft bedeuten.</a:t>
            </a:r>
          </a:p>
          <a:p>
            <a:r>
              <a:rPr lang="de-DE" dirty="0"/>
              <a:t>Welche Werte und Kompetenzen, wollen Sie im Kontext der globalen Erderwärmung vermitteln?</a:t>
            </a:r>
          </a:p>
          <a:p>
            <a:r>
              <a:rPr lang="de-DE" dirty="0"/>
              <a:t>Welche Bedeutung hat die BNE für Ihre Überzeugung als Erdkundelehrkraft zu arbeiten?</a:t>
            </a:r>
          </a:p>
          <a:p>
            <a:r>
              <a:rPr lang="de-DE" dirty="0"/>
              <a:t>Was motiviert Sie die neue Generationen auszubilden?</a:t>
            </a:r>
          </a:p>
          <a:p>
            <a:endParaRPr lang="de-DE" dirty="0"/>
          </a:p>
          <a:p>
            <a:pPr marL="182562" indent="0">
              <a:buNone/>
            </a:pPr>
            <a:r>
              <a:rPr lang="de-DE" dirty="0"/>
              <a:t>Formulieren Sie Ihre Notizen aus und laden Sie die Antworten bis Mitternacht im Ilias-Ordner hoch. </a:t>
            </a:r>
          </a:p>
          <a:p>
            <a:pPr marL="182562" indent="0">
              <a:buNone/>
            </a:pPr>
            <a:endParaRPr lang="de-DE" dirty="0"/>
          </a:p>
        </p:txBody>
      </p:sp>
      <p:sp>
        <p:nvSpPr>
          <p:cNvPr id="4" name="Foliennummernplatzhalter 3">
            <a:extLst>
              <a:ext uri="{FF2B5EF4-FFF2-40B4-BE49-F238E27FC236}">
                <a16:creationId xmlns:a16="http://schemas.microsoft.com/office/drawing/2014/main" id="{36E5B10A-474F-974B-7E1A-1826782726FF}"/>
              </a:ext>
            </a:extLst>
          </p:cNvPr>
          <p:cNvSpPr>
            <a:spLocks noGrp="1"/>
          </p:cNvSpPr>
          <p:nvPr>
            <p:ph type="sldNum" sz="quarter" idx="11"/>
          </p:nvPr>
        </p:nvSpPr>
        <p:spPr/>
        <p:txBody>
          <a:bodyPr/>
          <a:lstStyle/>
          <a:p>
            <a:fld id="{BBF1D1B4-E841-4758-A151-E986DE5B1775}" type="slidenum">
              <a:rPr lang="de-DE" altLang="de-DE" smtClean="0"/>
              <a:pPr/>
              <a:t>27</a:t>
            </a:fld>
            <a:endParaRPr lang="de-DE" altLang="de-DE"/>
          </a:p>
        </p:txBody>
      </p:sp>
    </p:spTree>
    <p:extLst>
      <p:ext uri="{BB962C8B-B14F-4D97-AF65-F5344CB8AC3E}">
        <p14:creationId xmlns:p14="http://schemas.microsoft.com/office/powerpoint/2010/main" val="2590352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F1EE95-92B6-FBAC-E528-A7A2E8E5AD6F}"/>
              </a:ext>
            </a:extLst>
          </p:cNvPr>
          <p:cNvSpPr>
            <a:spLocks noGrp="1"/>
          </p:cNvSpPr>
          <p:nvPr>
            <p:ph type="title"/>
          </p:nvPr>
        </p:nvSpPr>
        <p:spPr/>
        <p:txBody>
          <a:bodyPr/>
          <a:lstStyle/>
          <a:p>
            <a:r>
              <a:rPr lang="de-DE" dirty="0"/>
              <a:t>Studien- und Prüfungsleistung</a:t>
            </a:r>
          </a:p>
        </p:txBody>
      </p:sp>
      <p:sp>
        <p:nvSpPr>
          <p:cNvPr id="3" name="Inhaltsplatzhalter 2">
            <a:extLst>
              <a:ext uri="{FF2B5EF4-FFF2-40B4-BE49-F238E27FC236}">
                <a16:creationId xmlns:a16="http://schemas.microsoft.com/office/drawing/2014/main" id="{6FAA7C53-0579-017F-97C1-87E0FE436592}"/>
              </a:ext>
            </a:extLst>
          </p:cNvPr>
          <p:cNvSpPr>
            <a:spLocks noGrp="1"/>
          </p:cNvSpPr>
          <p:nvPr>
            <p:ph idx="1"/>
          </p:nvPr>
        </p:nvSpPr>
        <p:spPr>
          <a:xfrm>
            <a:off x="2005541" y="1628801"/>
            <a:ext cx="8229600" cy="4049713"/>
          </a:xfrm>
        </p:spPr>
        <p:txBody>
          <a:bodyPr>
            <a:normAutofit fontScale="92500" lnSpcReduction="20000"/>
          </a:bodyPr>
          <a:lstStyle/>
          <a:p>
            <a:pPr marL="182562" indent="0">
              <a:buNone/>
            </a:pPr>
            <a:r>
              <a:rPr lang="de-DE" dirty="0"/>
              <a:t>Studienleistung:</a:t>
            </a:r>
          </a:p>
          <a:p>
            <a:r>
              <a:rPr lang="de-DE" dirty="0"/>
              <a:t>Entwicklung und Durchführung eines Außerschulischen Lernorts für Ihre </a:t>
            </a:r>
            <a:r>
              <a:rPr lang="de-DE" dirty="0" err="1"/>
              <a:t>Kommiliton</a:t>
            </a:r>
            <a:r>
              <a:rPr lang="de-DE" dirty="0"/>
              <a:t>*innen (1,5 Stunden) in Dreiergruppen</a:t>
            </a:r>
          </a:p>
          <a:p>
            <a:r>
              <a:rPr lang="de-DE" dirty="0"/>
              <a:t>Exkursionstagebuch, das Sie während der anderen Exkursionen führen</a:t>
            </a:r>
          </a:p>
          <a:p>
            <a:pPr marL="182562" indent="0">
              <a:buNone/>
            </a:pPr>
            <a:endParaRPr lang="de-DE" dirty="0"/>
          </a:p>
          <a:p>
            <a:pPr marL="182562" indent="0">
              <a:buNone/>
            </a:pPr>
            <a:r>
              <a:rPr lang="de-DE" dirty="0"/>
              <a:t>Prüfungsleistung:</a:t>
            </a:r>
          </a:p>
          <a:p>
            <a:r>
              <a:rPr lang="de-DE" dirty="0"/>
              <a:t>Anpassung des Konzeptes für die Schule</a:t>
            </a:r>
          </a:p>
          <a:p>
            <a:r>
              <a:rPr lang="de-DE" dirty="0"/>
              <a:t>Bündige Darstellung, die Veröffentlichung auf Homepage erlaubt</a:t>
            </a:r>
          </a:p>
        </p:txBody>
      </p:sp>
      <p:sp>
        <p:nvSpPr>
          <p:cNvPr id="4" name="Foliennummernplatzhalter 3">
            <a:extLst>
              <a:ext uri="{FF2B5EF4-FFF2-40B4-BE49-F238E27FC236}">
                <a16:creationId xmlns:a16="http://schemas.microsoft.com/office/drawing/2014/main" id="{D5D49ABD-57CC-0CE1-A0C8-957C41985BE4}"/>
              </a:ext>
            </a:extLst>
          </p:cNvPr>
          <p:cNvSpPr>
            <a:spLocks noGrp="1"/>
          </p:cNvSpPr>
          <p:nvPr>
            <p:ph type="sldNum" sz="quarter" idx="11"/>
          </p:nvPr>
        </p:nvSpPr>
        <p:spPr/>
        <p:txBody>
          <a:bodyPr/>
          <a:lstStyle/>
          <a:p>
            <a:fld id="{BBF1D1B4-E841-4758-A151-E986DE5B1775}" type="slidenum">
              <a:rPr lang="de-DE" altLang="de-DE" smtClean="0"/>
              <a:pPr/>
              <a:t>3</a:t>
            </a:fld>
            <a:endParaRPr lang="de-DE" altLang="de-DE"/>
          </a:p>
        </p:txBody>
      </p:sp>
    </p:spTree>
    <p:extLst>
      <p:ext uri="{BB962C8B-B14F-4D97-AF65-F5344CB8AC3E}">
        <p14:creationId xmlns:p14="http://schemas.microsoft.com/office/powerpoint/2010/main" val="2933915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7DAEA7-9448-0C9D-BB76-9F8B26D1A911}"/>
              </a:ext>
            </a:extLst>
          </p:cNvPr>
          <p:cNvSpPr>
            <a:spLocks noGrp="1"/>
          </p:cNvSpPr>
          <p:nvPr>
            <p:ph type="title"/>
          </p:nvPr>
        </p:nvSpPr>
        <p:spPr>
          <a:xfrm>
            <a:off x="1861138" y="76498"/>
            <a:ext cx="8229600" cy="1143000"/>
          </a:xfrm>
        </p:spPr>
        <p:txBody>
          <a:bodyPr/>
          <a:lstStyle/>
          <a:p>
            <a:r>
              <a:rPr lang="de-DE" dirty="0"/>
              <a:t>Die Blocktage</a:t>
            </a:r>
          </a:p>
        </p:txBody>
      </p:sp>
      <p:sp>
        <p:nvSpPr>
          <p:cNvPr id="4" name="Foliennummernplatzhalter 3">
            <a:extLst>
              <a:ext uri="{FF2B5EF4-FFF2-40B4-BE49-F238E27FC236}">
                <a16:creationId xmlns:a16="http://schemas.microsoft.com/office/drawing/2014/main" id="{D4A1F319-7E97-85D4-9A2E-4FE20283149D}"/>
              </a:ext>
            </a:extLst>
          </p:cNvPr>
          <p:cNvSpPr>
            <a:spLocks noGrp="1"/>
          </p:cNvSpPr>
          <p:nvPr>
            <p:ph type="sldNum" sz="quarter" idx="11"/>
          </p:nvPr>
        </p:nvSpPr>
        <p:spPr/>
        <p:txBody>
          <a:bodyPr/>
          <a:lstStyle/>
          <a:p>
            <a:fld id="{BBF1D1B4-E841-4758-A151-E986DE5B1775}" type="slidenum">
              <a:rPr lang="de-DE" altLang="de-DE" smtClean="0"/>
              <a:pPr/>
              <a:t>4</a:t>
            </a:fld>
            <a:endParaRPr lang="de-DE" altLang="de-DE"/>
          </a:p>
        </p:txBody>
      </p:sp>
      <p:grpSp>
        <p:nvGrpSpPr>
          <p:cNvPr id="90" name="Gruppieren 89">
            <a:extLst>
              <a:ext uri="{FF2B5EF4-FFF2-40B4-BE49-F238E27FC236}">
                <a16:creationId xmlns:a16="http://schemas.microsoft.com/office/drawing/2014/main" id="{7CECDCFE-421D-B017-9454-A6D186D5F704}"/>
              </a:ext>
            </a:extLst>
          </p:cNvPr>
          <p:cNvGrpSpPr/>
          <p:nvPr/>
        </p:nvGrpSpPr>
        <p:grpSpPr>
          <a:xfrm>
            <a:off x="7599289" y="1091138"/>
            <a:ext cx="2614422" cy="5280984"/>
            <a:chOff x="5854313" y="-42468"/>
            <a:chExt cx="4811864" cy="5322763"/>
          </a:xfrm>
        </p:grpSpPr>
        <p:sp>
          <p:nvSpPr>
            <p:cNvPr id="93" name="Textfeld 92">
              <a:extLst>
                <a:ext uri="{FF2B5EF4-FFF2-40B4-BE49-F238E27FC236}">
                  <a16:creationId xmlns:a16="http://schemas.microsoft.com/office/drawing/2014/main" id="{6CA8CDBE-AC76-F598-4C7C-FB16AF4E1E63}"/>
                </a:ext>
              </a:extLst>
            </p:cNvPr>
            <p:cNvSpPr txBox="1"/>
            <p:nvPr/>
          </p:nvSpPr>
          <p:spPr>
            <a:xfrm>
              <a:off x="8107224" y="-42468"/>
              <a:ext cx="1988614" cy="338554"/>
            </a:xfrm>
            <a:prstGeom prst="rect">
              <a:avLst/>
            </a:prstGeom>
            <a:noFill/>
          </p:spPr>
          <p:txBody>
            <a:bodyPr wrap="square" rtlCol="0">
              <a:spAutoFit/>
            </a:bodyPr>
            <a:lstStyle/>
            <a:p>
              <a:r>
                <a:rPr lang="de-DE" sz="1600" b="1" kern="0" dirty="0" err="1">
                  <a:solidFill>
                    <a:prstClr val="black"/>
                  </a:solidFill>
                  <a:latin typeface="Calibri" panose="020F0502020204030204"/>
                </a:rPr>
                <a:t>Blocktag</a:t>
              </a:r>
              <a:r>
                <a:rPr lang="de-DE" sz="1600" b="1" kern="0" dirty="0">
                  <a:solidFill>
                    <a:prstClr val="black"/>
                  </a:solidFill>
                  <a:latin typeface="Calibri" panose="020F0502020204030204"/>
                </a:rPr>
                <a:t> 3</a:t>
              </a:r>
            </a:p>
          </p:txBody>
        </p:sp>
        <p:sp>
          <p:nvSpPr>
            <p:cNvPr id="94" name="Rechteck 93">
              <a:extLst>
                <a:ext uri="{FF2B5EF4-FFF2-40B4-BE49-F238E27FC236}">
                  <a16:creationId xmlns:a16="http://schemas.microsoft.com/office/drawing/2014/main" id="{15EA1A6E-66BE-FAB3-EAEB-ECD1B2D1BA1B}"/>
                </a:ext>
              </a:extLst>
            </p:cNvPr>
            <p:cNvSpPr/>
            <p:nvPr/>
          </p:nvSpPr>
          <p:spPr>
            <a:xfrm>
              <a:off x="7714822" y="553212"/>
              <a:ext cx="2934000" cy="982336"/>
            </a:xfrm>
            <a:prstGeom prst="rect">
              <a:avLst/>
            </a:prstGeom>
            <a:solidFill>
              <a:srgbClr val="7030A0"/>
            </a:solidFill>
            <a:ln w="12700" cap="flat" cmpd="sng" algn="ctr">
              <a:solidFill>
                <a:srgbClr val="4472C4">
                  <a:shade val="50000"/>
                </a:srgbClr>
              </a:solidFill>
              <a:prstDash val="solid"/>
              <a:miter lim="800000"/>
            </a:ln>
            <a:effectLst/>
          </p:spPr>
          <p:txBody>
            <a:bodyPr rtlCol="0" anchor="ctr"/>
            <a:lstStyle/>
            <a:p>
              <a:pPr algn="ctr"/>
              <a:endParaRPr lang="de-DE" sz="1100" kern="0">
                <a:solidFill>
                  <a:prstClr val="white"/>
                </a:solidFill>
                <a:latin typeface="Calibri" panose="020F0502020204030204"/>
              </a:endParaRPr>
            </a:p>
          </p:txBody>
        </p:sp>
        <p:sp>
          <p:nvSpPr>
            <p:cNvPr id="95" name="Rechteck 94">
              <a:extLst>
                <a:ext uri="{FF2B5EF4-FFF2-40B4-BE49-F238E27FC236}">
                  <a16:creationId xmlns:a16="http://schemas.microsoft.com/office/drawing/2014/main" id="{AE0D7094-F601-12CE-B6B6-A44D926096CE}"/>
                </a:ext>
              </a:extLst>
            </p:cNvPr>
            <p:cNvSpPr/>
            <p:nvPr/>
          </p:nvSpPr>
          <p:spPr>
            <a:xfrm>
              <a:off x="7457456" y="3758181"/>
              <a:ext cx="3205079" cy="397251"/>
            </a:xfrm>
            <a:prstGeom prst="rect">
              <a:avLst/>
            </a:prstGeom>
            <a:solidFill>
              <a:srgbClr val="7030A0"/>
            </a:solidFill>
            <a:ln w="12700" cap="flat" cmpd="sng" algn="ctr">
              <a:solidFill>
                <a:srgbClr val="4472C4">
                  <a:shade val="50000"/>
                </a:srgbClr>
              </a:solidFill>
              <a:prstDash val="solid"/>
              <a:miter lim="800000"/>
            </a:ln>
            <a:effectLst/>
          </p:spPr>
          <p:txBody>
            <a:bodyPr rtlCol="0" anchor="ctr"/>
            <a:lstStyle/>
            <a:p>
              <a:pPr algn="ctr"/>
              <a:endParaRPr lang="de-DE" sz="1100" kern="0">
                <a:solidFill>
                  <a:prstClr val="white"/>
                </a:solidFill>
                <a:latin typeface="Calibri" panose="020F0502020204030204"/>
              </a:endParaRPr>
            </a:p>
          </p:txBody>
        </p:sp>
        <p:sp>
          <p:nvSpPr>
            <p:cNvPr id="96" name="Rechteck 95">
              <a:extLst>
                <a:ext uri="{FF2B5EF4-FFF2-40B4-BE49-F238E27FC236}">
                  <a16:creationId xmlns:a16="http://schemas.microsoft.com/office/drawing/2014/main" id="{DB12CE32-5B62-919D-46AB-249F6C64C0E6}"/>
                </a:ext>
              </a:extLst>
            </p:cNvPr>
            <p:cNvSpPr/>
            <p:nvPr/>
          </p:nvSpPr>
          <p:spPr>
            <a:xfrm>
              <a:off x="7774570" y="3815107"/>
              <a:ext cx="2428813" cy="303402"/>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algn="ctr"/>
              <a:r>
                <a:rPr lang="de-DE" sz="1100" kern="0" dirty="0">
                  <a:solidFill>
                    <a:prstClr val="white"/>
                  </a:solidFill>
                  <a:latin typeface="Calibri" panose="020F0502020204030204"/>
                </a:rPr>
                <a:t>Terminabsprachen und </a:t>
              </a:r>
              <a:r>
                <a:rPr lang="de-DE" sz="1100" kern="0" dirty="0" err="1">
                  <a:solidFill>
                    <a:prstClr val="white"/>
                  </a:solidFill>
                  <a:latin typeface="Calibri" panose="020F0502020204030204"/>
                </a:rPr>
                <a:t>Orga</a:t>
              </a:r>
              <a:endParaRPr lang="de-DE" sz="1100" kern="0" dirty="0">
                <a:solidFill>
                  <a:prstClr val="white"/>
                </a:solidFill>
                <a:latin typeface="Calibri" panose="020F0502020204030204"/>
              </a:endParaRPr>
            </a:p>
          </p:txBody>
        </p:sp>
        <p:sp>
          <p:nvSpPr>
            <p:cNvPr id="97" name="Rechteck 96">
              <a:extLst>
                <a:ext uri="{FF2B5EF4-FFF2-40B4-BE49-F238E27FC236}">
                  <a16:creationId xmlns:a16="http://schemas.microsoft.com/office/drawing/2014/main" id="{A2FEE272-890D-5988-1377-CB9CA3B9AC52}"/>
                </a:ext>
              </a:extLst>
            </p:cNvPr>
            <p:cNvSpPr/>
            <p:nvPr/>
          </p:nvSpPr>
          <p:spPr>
            <a:xfrm>
              <a:off x="6944277" y="4239643"/>
              <a:ext cx="567914" cy="1003025"/>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a:endParaRPr lang="de-DE" sz="1400" kern="0" dirty="0">
                <a:solidFill>
                  <a:prstClr val="white"/>
                </a:solidFill>
                <a:latin typeface="Calibri" panose="020F0502020204030204"/>
              </a:endParaRPr>
            </a:p>
          </p:txBody>
        </p:sp>
        <p:sp>
          <p:nvSpPr>
            <p:cNvPr id="98" name="Textfeld 97">
              <a:extLst>
                <a:ext uri="{FF2B5EF4-FFF2-40B4-BE49-F238E27FC236}">
                  <a16:creationId xmlns:a16="http://schemas.microsoft.com/office/drawing/2014/main" id="{FE28FD86-C562-7032-3B78-A586876AF030}"/>
                </a:ext>
              </a:extLst>
            </p:cNvPr>
            <p:cNvSpPr txBox="1"/>
            <p:nvPr/>
          </p:nvSpPr>
          <p:spPr>
            <a:xfrm>
              <a:off x="6871538" y="2068614"/>
              <a:ext cx="443638" cy="527359"/>
            </a:xfrm>
            <a:prstGeom prst="rect">
              <a:avLst/>
            </a:prstGeom>
            <a:noFill/>
          </p:spPr>
          <p:txBody>
            <a:bodyPr wrap="square" rtlCol="0">
              <a:spAutoFit/>
            </a:bodyPr>
            <a:lstStyle/>
            <a:p>
              <a:r>
                <a:rPr lang="de-DE" sz="1400" kern="0" dirty="0">
                  <a:solidFill>
                    <a:prstClr val="white"/>
                  </a:solidFill>
                  <a:latin typeface="Calibri" panose="020F0502020204030204"/>
                </a:rPr>
                <a:t>4‘</a:t>
              </a:r>
            </a:p>
          </p:txBody>
        </p:sp>
        <p:sp>
          <p:nvSpPr>
            <p:cNvPr id="99" name="Textfeld 98">
              <a:extLst>
                <a:ext uri="{FF2B5EF4-FFF2-40B4-BE49-F238E27FC236}">
                  <a16:creationId xmlns:a16="http://schemas.microsoft.com/office/drawing/2014/main" id="{BC883BBC-0B5B-060F-334D-2F2CADEA8A42}"/>
                </a:ext>
              </a:extLst>
            </p:cNvPr>
            <p:cNvSpPr txBox="1"/>
            <p:nvPr/>
          </p:nvSpPr>
          <p:spPr>
            <a:xfrm>
              <a:off x="6817210" y="3167592"/>
              <a:ext cx="567914" cy="961655"/>
            </a:xfrm>
            <a:prstGeom prst="rect">
              <a:avLst/>
            </a:prstGeom>
            <a:noFill/>
          </p:spPr>
          <p:txBody>
            <a:bodyPr wrap="square" rtlCol="0">
              <a:spAutoFit/>
            </a:bodyPr>
            <a:lstStyle/>
            <a:p>
              <a:r>
                <a:rPr lang="de-DE" sz="1400" kern="0" dirty="0">
                  <a:solidFill>
                    <a:prstClr val="white"/>
                  </a:solidFill>
                  <a:latin typeface="Calibri" panose="020F0502020204030204"/>
                </a:rPr>
                <a:t>120‘</a:t>
              </a:r>
            </a:p>
          </p:txBody>
        </p:sp>
        <p:sp>
          <p:nvSpPr>
            <p:cNvPr id="101" name="Textfeld 100">
              <a:extLst>
                <a:ext uri="{FF2B5EF4-FFF2-40B4-BE49-F238E27FC236}">
                  <a16:creationId xmlns:a16="http://schemas.microsoft.com/office/drawing/2014/main" id="{10E7C96E-D606-2310-9475-00EBFF91DDBC}"/>
                </a:ext>
              </a:extLst>
            </p:cNvPr>
            <p:cNvSpPr txBox="1"/>
            <p:nvPr/>
          </p:nvSpPr>
          <p:spPr>
            <a:xfrm>
              <a:off x="5887004" y="742460"/>
              <a:ext cx="1074115" cy="604912"/>
            </a:xfrm>
            <a:prstGeom prst="rect">
              <a:avLst/>
            </a:prstGeom>
            <a:noFill/>
          </p:spPr>
          <p:txBody>
            <a:bodyPr wrap="square" rtlCol="0">
              <a:spAutoFit/>
            </a:bodyPr>
            <a:lstStyle/>
            <a:p>
              <a:r>
                <a:rPr lang="de-DE" sz="1100" b="1" kern="0" dirty="0">
                  <a:solidFill>
                    <a:prstClr val="black"/>
                  </a:solidFill>
                  <a:latin typeface="Calibri" panose="020F0502020204030204"/>
                </a:rPr>
                <a:t>10:00 – 11:00</a:t>
              </a:r>
            </a:p>
          </p:txBody>
        </p:sp>
        <p:sp>
          <p:nvSpPr>
            <p:cNvPr id="102" name="Textfeld 101">
              <a:extLst>
                <a:ext uri="{FF2B5EF4-FFF2-40B4-BE49-F238E27FC236}">
                  <a16:creationId xmlns:a16="http://schemas.microsoft.com/office/drawing/2014/main" id="{39CB0CB7-6DEF-ACE9-E42A-940990CBDAF0}"/>
                </a:ext>
              </a:extLst>
            </p:cNvPr>
            <p:cNvSpPr txBox="1"/>
            <p:nvPr/>
          </p:nvSpPr>
          <p:spPr>
            <a:xfrm>
              <a:off x="5876968" y="2000592"/>
              <a:ext cx="1081806" cy="604912"/>
            </a:xfrm>
            <a:prstGeom prst="rect">
              <a:avLst/>
            </a:prstGeom>
            <a:noFill/>
          </p:spPr>
          <p:txBody>
            <a:bodyPr wrap="square" rtlCol="0">
              <a:spAutoFit/>
            </a:bodyPr>
            <a:lstStyle/>
            <a:p>
              <a:r>
                <a:rPr lang="de-DE" sz="1100" b="1" kern="0" dirty="0">
                  <a:solidFill>
                    <a:prstClr val="black"/>
                  </a:solidFill>
                  <a:latin typeface="Calibri" panose="020F0502020204030204"/>
                </a:rPr>
                <a:t>11:00 – 14:30</a:t>
              </a:r>
            </a:p>
          </p:txBody>
        </p:sp>
        <p:sp>
          <p:nvSpPr>
            <p:cNvPr id="103" name="Textfeld 102">
              <a:extLst>
                <a:ext uri="{FF2B5EF4-FFF2-40B4-BE49-F238E27FC236}">
                  <a16:creationId xmlns:a16="http://schemas.microsoft.com/office/drawing/2014/main" id="{8FE0A37E-3092-23D2-3A4F-8325F9874A5B}"/>
                </a:ext>
              </a:extLst>
            </p:cNvPr>
            <p:cNvSpPr txBox="1"/>
            <p:nvPr/>
          </p:nvSpPr>
          <p:spPr>
            <a:xfrm>
              <a:off x="5854313" y="4372494"/>
              <a:ext cx="1084151" cy="604912"/>
            </a:xfrm>
            <a:prstGeom prst="rect">
              <a:avLst/>
            </a:prstGeom>
            <a:noFill/>
          </p:spPr>
          <p:txBody>
            <a:bodyPr wrap="square" rtlCol="0">
              <a:spAutoFit/>
            </a:bodyPr>
            <a:lstStyle/>
            <a:p>
              <a:r>
                <a:rPr lang="de-DE" sz="1100" b="1" kern="0" dirty="0">
                  <a:solidFill>
                    <a:prstClr val="black"/>
                  </a:solidFill>
                  <a:latin typeface="Calibri" panose="020F0502020204030204"/>
                </a:rPr>
                <a:t>15:30 –</a:t>
              </a:r>
            </a:p>
            <a:p>
              <a:r>
                <a:rPr lang="de-DE" sz="1100" b="1" kern="0" dirty="0">
                  <a:solidFill>
                    <a:prstClr val="black"/>
                  </a:solidFill>
                  <a:latin typeface="Calibri" panose="020F0502020204030204"/>
                </a:rPr>
                <a:t>16: 30</a:t>
              </a:r>
            </a:p>
          </p:txBody>
        </p:sp>
        <p:sp>
          <p:nvSpPr>
            <p:cNvPr id="104" name="Rechteck 103">
              <a:extLst>
                <a:ext uri="{FF2B5EF4-FFF2-40B4-BE49-F238E27FC236}">
                  <a16:creationId xmlns:a16="http://schemas.microsoft.com/office/drawing/2014/main" id="{1DCD33F1-1460-FE19-F566-C25CC8DED1B9}"/>
                </a:ext>
              </a:extLst>
            </p:cNvPr>
            <p:cNvSpPr/>
            <p:nvPr/>
          </p:nvSpPr>
          <p:spPr>
            <a:xfrm>
              <a:off x="6831518" y="559392"/>
              <a:ext cx="629581" cy="98233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a:endParaRPr lang="de-DE" sz="1100" kern="0">
                <a:solidFill>
                  <a:prstClr val="white"/>
                </a:solidFill>
                <a:latin typeface="Calibri" panose="020F0502020204030204"/>
              </a:endParaRPr>
            </a:p>
          </p:txBody>
        </p:sp>
        <p:sp>
          <p:nvSpPr>
            <p:cNvPr id="105" name="Textfeld 104">
              <a:extLst>
                <a:ext uri="{FF2B5EF4-FFF2-40B4-BE49-F238E27FC236}">
                  <a16:creationId xmlns:a16="http://schemas.microsoft.com/office/drawing/2014/main" id="{AA68A39A-2977-5870-4EC8-43BCE52630A8}"/>
                </a:ext>
              </a:extLst>
            </p:cNvPr>
            <p:cNvSpPr txBox="1"/>
            <p:nvPr/>
          </p:nvSpPr>
          <p:spPr>
            <a:xfrm>
              <a:off x="6720442" y="932401"/>
              <a:ext cx="678025" cy="527359"/>
            </a:xfrm>
            <a:prstGeom prst="rect">
              <a:avLst/>
            </a:prstGeom>
            <a:noFill/>
          </p:spPr>
          <p:txBody>
            <a:bodyPr wrap="square" rtlCol="0">
              <a:spAutoFit/>
            </a:bodyPr>
            <a:lstStyle/>
            <a:p>
              <a:r>
                <a:rPr lang="de-DE" sz="1400" kern="0" dirty="0">
                  <a:solidFill>
                    <a:prstClr val="white"/>
                  </a:solidFill>
                  <a:latin typeface="Calibri" panose="020F0502020204030204"/>
                </a:rPr>
                <a:t>60‘</a:t>
              </a:r>
            </a:p>
          </p:txBody>
        </p:sp>
        <p:sp>
          <p:nvSpPr>
            <p:cNvPr id="106" name="Rechteck 105">
              <a:extLst>
                <a:ext uri="{FF2B5EF4-FFF2-40B4-BE49-F238E27FC236}">
                  <a16:creationId xmlns:a16="http://schemas.microsoft.com/office/drawing/2014/main" id="{DBF905EC-21ED-1CC5-1001-66ECBBCA4482}"/>
                </a:ext>
              </a:extLst>
            </p:cNvPr>
            <p:cNvSpPr/>
            <p:nvPr/>
          </p:nvSpPr>
          <p:spPr>
            <a:xfrm>
              <a:off x="6952535" y="1838808"/>
              <a:ext cx="381162" cy="1691678"/>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a:endParaRPr lang="de-DE" sz="1100" kern="0">
                <a:solidFill>
                  <a:prstClr val="white"/>
                </a:solidFill>
                <a:latin typeface="Calibri" panose="020F0502020204030204"/>
              </a:endParaRPr>
            </a:p>
          </p:txBody>
        </p:sp>
        <p:sp>
          <p:nvSpPr>
            <p:cNvPr id="107" name="Textfeld 106">
              <a:extLst>
                <a:ext uri="{FF2B5EF4-FFF2-40B4-BE49-F238E27FC236}">
                  <a16:creationId xmlns:a16="http://schemas.microsoft.com/office/drawing/2014/main" id="{17015A75-8F02-4CF4-0D2C-682BF3B79B08}"/>
                </a:ext>
              </a:extLst>
            </p:cNvPr>
            <p:cNvSpPr txBox="1"/>
            <p:nvPr/>
          </p:nvSpPr>
          <p:spPr>
            <a:xfrm>
              <a:off x="6922750" y="2212648"/>
              <a:ext cx="567914" cy="961655"/>
            </a:xfrm>
            <a:prstGeom prst="rect">
              <a:avLst/>
            </a:prstGeom>
            <a:noFill/>
          </p:spPr>
          <p:txBody>
            <a:bodyPr wrap="square" rtlCol="0">
              <a:spAutoFit/>
            </a:bodyPr>
            <a:lstStyle/>
            <a:p>
              <a:r>
                <a:rPr lang="de-DE" sz="1400" kern="0" dirty="0">
                  <a:solidFill>
                    <a:prstClr val="white"/>
                  </a:solidFill>
                  <a:latin typeface="Calibri" panose="020F0502020204030204"/>
                </a:rPr>
                <a:t>150‘</a:t>
              </a:r>
            </a:p>
          </p:txBody>
        </p:sp>
        <p:sp>
          <p:nvSpPr>
            <p:cNvPr id="108" name="Rechteck 107">
              <a:extLst>
                <a:ext uri="{FF2B5EF4-FFF2-40B4-BE49-F238E27FC236}">
                  <a16:creationId xmlns:a16="http://schemas.microsoft.com/office/drawing/2014/main" id="{CBA9420A-0E60-6BCA-8A2A-53FF47C08C5C}"/>
                </a:ext>
              </a:extLst>
            </p:cNvPr>
            <p:cNvSpPr/>
            <p:nvPr/>
          </p:nvSpPr>
          <p:spPr>
            <a:xfrm>
              <a:off x="7461098" y="1829989"/>
              <a:ext cx="3205079" cy="1679426"/>
            </a:xfrm>
            <a:prstGeom prst="rect">
              <a:avLst/>
            </a:prstGeom>
            <a:solidFill>
              <a:srgbClr val="7030A0"/>
            </a:solidFill>
            <a:ln w="12700" cap="flat" cmpd="sng" algn="ctr">
              <a:solidFill>
                <a:srgbClr val="4472C4">
                  <a:shade val="50000"/>
                </a:srgbClr>
              </a:solidFill>
              <a:prstDash val="solid"/>
              <a:miter lim="800000"/>
            </a:ln>
            <a:effectLst/>
          </p:spPr>
          <p:txBody>
            <a:bodyPr rtlCol="0" anchor="ctr"/>
            <a:lstStyle/>
            <a:p>
              <a:pPr algn="ctr"/>
              <a:endParaRPr lang="de-DE" sz="1100" kern="0" dirty="0">
                <a:solidFill>
                  <a:prstClr val="white"/>
                </a:solidFill>
                <a:latin typeface="Calibri" panose="020F0502020204030204"/>
              </a:endParaRPr>
            </a:p>
          </p:txBody>
        </p:sp>
        <p:sp>
          <p:nvSpPr>
            <p:cNvPr id="112" name="Rechteck 111">
              <a:extLst>
                <a:ext uri="{FF2B5EF4-FFF2-40B4-BE49-F238E27FC236}">
                  <a16:creationId xmlns:a16="http://schemas.microsoft.com/office/drawing/2014/main" id="{60CF380B-10D5-B833-F6AF-76FCA91B91C2}"/>
                </a:ext>
              </a:extLst>
            </p:cNvPr>
            <p:cNvSpPr/>
            <p:nvPr/>
          </p:nvSpPr>
          <p:spPr>
            <a:xfrm>
              <a:off x="6961119" y="3758181"/>
              <a:ext cx="381162" cy="39725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a:endParaRPr lang="de-DE" sz="1100" kern="0" dirty="0">
                <a:solidFill>
                  <a:prstClr val="white"/>
                </a:solidFill>
                <a:latin typeface="Calibri" panose="020F0502020204030204"/>
              </a:endParaRPr>
            </a:p>
          </p:txBody>
        </p:sp>
        <p:sp>
          <p:nvSpPr>
            <p:cNvPr id="113" name="Textfeld 112">
              <a:extLst>
                <a:ext uri="{FF2B5EF4-FFF2-40B4-BE49-F238E27FC236}">
                  <a16:creationId xmlns:a16="http://schemas.microsoft.com/office/drawing/2014/main" id="{64B19ECC-A184-7A51-9684-997C521F749F}"/>
                </a:ext>
              </a:extLst>
            </p:cNvPr>
            <p:cNvSpPr txBox="1"/>
            <p:nvPr/>
          </p:nvSpPr>
          <p:spPr>
            <a:xfrm>
              <a:off x="6720441" y="3817497"/>
              <a:ext cx="774918" cy="310212"/>
            </a:xfrm>
            <a:prstGeom prst="rect">
              <a:avLst/>
            </a:prstGeom>
            <a:noFill/>
          </p:spPr>
          <p:txBody>
            <a:bodyPr wrap="square" rtlCol="0">
              <a:spAutoFit/>
            </a:bodyPr>
            <a:lstStyle/>
            <a:p>
              <a:r>
                <a:rPr lang="de-DE" sz="1400" kern="0" dirty="0">
                  <a:solidFill>
                    <a:prstClr val="white"/>
                  </a:solidFill>
                  <a:latin typeface="Calibri" panose="020F0502020204030204"/>
                </a:rPr>
                <a:t>30‘</a:t>
              </a:r>
            </a:p>
          </p:txBody>
        </p:sp>
        <p:sp>
          <p:nvSpPr>
            <p:cNvPr id="114" name="Rechteck 113">
              <a:extLst>
                <a:ext uri="{FF2B5EF4-FFF2-40B4-BE49-F238E27FC236}">
                  <a16:creationId xmlns:a16="http://schemas.microsoft.com/office/drawing/2014/main" id="{34522E16-E878-01EC-E1D3-10940A4AD636}"/>
                </a:ext>
              </a:extLst>
            </p:cNvPr>
            <p:cNvSpPr/>
            <p:nvPr/>
          </p:nvSpPr>
          <p:spPr>
            <a:xfrm>
              <a:off x="7714327" y="2112792"/>
              <a:ext cx="2576036" cy="1054798"/>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algn="ctr"/>
              <a:r>
                <a:rPr lang="de-DE" sz="1100" kern="0" dirty="0">
                  <a:solidFill>
                    <a:prstClr val="white"/>
                  </a:solidFill>
                  <a:latin typeface="Calibri" panose="020F0502020204030204"/>
                </a:rPr>
                <a:t>Freie Arbeit und Beratung</a:t>
              </a:r>
            </a:p>
          </p:txBody>
        </p:sp>
        <p:sp>
          <p:nvSpPr>
            <p:cNvPr id="115" name="Textfeld 114">
              <a:extLst>
                <a:ext uri="{FF2B5EF4-FFF2-40B4-BE49-F238E27FC236}">
                  <a16:creationId xmlns:a16="http://schemas.microsoft.com/office/drawing/2014/main" id="{2590AFF2-8DD3-AA92-26D0-3E899A554790}"/>
                </a:ext>
              </a:extLst>
            </p:cNvPr>
            <p:cNvSpPr txBox="1"/>
            <p:nvPr/>
          </p:nvSpPr>
          <p:spPr>
            <a:xfrm>
              <a:off x="5897744" y="3768755"/>
              <a:ext cx="1081807" cy="261610"/>
            </a:xfrm>
            <a:prstGeom prst="rect">
              <a:avLst/>
            </a:prstGeom>
            <a:noFill/>
          </p:spPr>
          <p:txBody>
            <a:bodyPr wrap="square" rtlCol="0">
              <a:spAutoFit/>
            </a:bodyPr>
            <a:lstStyle/>
            <a:p>
              <a:r>
                <a:rPr lang="de-DE" sz="1100" b="1" kern="0" dirty="0">
                  <a:solidFill>
                    <a:prstClr val="black"/>
                  </a:solidFill>
                  <a:latin typeface="Calibri" panose="020F0502020204030204"/>
                </a:rPr>
                <a:t>14:30</a:t>
              </a:r>
            </a:p>
          </p:txBody>
        </p:sp>
        <p:sp>
          <p:nvSpPr>
            <p:cNvPr id="116" name="Textfeld 115">
              <a:extLst>
                <a:ext uri="{FF2B5EF4-FFF2-40B4-BE49-F238E27FC236}">
                  <a16:creationId xmlns:a16="http://schemas.microsoft.com/office/drawing/2014/main" id="{21ED4824-4C1B-6A99-0CC1-718B2DF87D11}"/>
                </a:ext>
              </a:extLst>
            </p:cNvPr>
            <p:cNvSpPr txBox="1"/>
            <p:nvPr/>
          </p:nvSpPr>
          <p:spPr>
            <a:xfrm>
              <a:off x="7002867" y="4318640"/>
              <a:ext cx="567914" cy="961655"/>
            </a:xfrm>
            <a:prstGeom prst="rect">
              <a:avLst/>
            </a:prstGeom>
            <a:noFill/>
          </p:spPr>
          <p:txBody>
            <a:bodyPr wrap="square" rtlCol="0">
              <a:spAutoFit/>
            </a:bodyPr>
            <a:lstStyle/>
            <a:p>
              <a:r>
                <a:rPr lang="de-DE" sz="1400" kern="0" dirty="0">
                  <a:solidFill>
                    <a:prstClr val="white"/>
                  </a:solidFill>
                  <a:latin typeface="Calibri" panose="020F0502020204030204"/>
                </a:rPr>
                <a:t>120‘</a:t>
              </a:r>
            </a:p>
          </p:txBody>
        </p:sp>
        <p:sp>
          <p:nvSpPr>
            <p:cNvPr id="118" name="Rechteck 117">
              <a:extLst>
                <a:ext uri="{FF2B5EF4-FFF2-40B4-BE49-F238E27FC236}">
                  <a16:creationId xmlns:a16="http://schemas.microsoft.com/office/drawing/2014/main" id="{6E63CE1B-FAF9-B589-B180-A129902DB1E2}"/>
                </a:ext>
              </a:extLst>
            </p:cNvPr>
            <p:cNvSpPr/>
            <p:nvPr/>
          </p:nvSpPr>
          <p:spPr>
            <a:xfrm>
              <a:off x="8148385" y="804361"/>
              <a:ext cx="2142473" cy="433213"/>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algn="ctr"/>
              <a:r>
                <a:rPr lang="de-DE" sz="1100" kern="0" dirty="0">
                  <a:solidFill>
                    <a:prstClr val="white"/>
                  </a:solidFill>
                  <a:latin typeface="Calibri" panose="020F0502020204030204"/>
                </a:rPr>
                <a:t>Präsentationen der Ideen</a:t>
              </a:r>
            </a:p>
          </p:txBody>
        </p:sp>
      </p:grpSp>
      <p:grpSp>
        <p:nvGrpSpPr>
          <p:cNvPr id="119" name="Gruppieren 118">
            <a:extLst>
              <a:ext uri="{FF2B5EF4-FFF2-40B4-BE49-F238E27FC236}">
                <a16:creationId xmlns:a16="http://schemas.microsoft.com/office/drawing/2014/main" id="{D307F3AC-2775-350B-588F-9930EA2B2C9A}"/>
              </a:ext>
            </a:extLst>
          </p:cNvPr>
          <p:cNvGrpSpPr/>
          <p:nvPr/>
        </p:nvGrpSpPr>
        <p:grpSpPr>
          <a:xfrm>
            <a:off x="4871279" y="1054591"/>
            <a:ext cx="2961683" cy="5397070"/>
            <a:chOff x="295188" y="81725"/>
            <a:chExt cx="3182618" cy="5397070"/>
          </a:xfrm>
        </p:grpSpPr>
        <p:sp>
          <p:nvSpPr>
            <p:cNvPr id="120" name="Textfeld 119">
              <a:extLst>
                <a:ext uri="{FF2B5EF4-FFF2-40B4-BE49-F238E27FC236}">
                  <a16:creationId xmlns:a16="http://schemas.microsoft.com/office/drawing/2014/main" id="{00AED45C-E111-4DA0-FE84-D2FC05D54761}"/>
                </a:ext>
              </a:extLst>
            </p:cNvPr>
            <p:cNvSpPr txBox="1"/>
            <p:nvPr/>
          </p:nvSpPr>
          <p:spPr>
            <a:xfrm>
              <a:off x="1414121" y="81725"/>
              <a:ext cx="2063685" cy="338554"/>
            </a:xfrm>
            <a:prstGeom prst="rect">
              <a:avLst/>
            </a:prstGeom>
            <a:noFill/>
          </p:spPr>
          <p:txBody>
            <a:bodyPr wrap="square" rtlCol="0">
              <a:spAutoFit/>
            </a:bodyPr>
            <a:lstStyle/>
            <a:p>
              <a:r>
                <a:rPr lang="de-DE" sz="1600" b="1" kern="0" dirty="0" err="1">
                  <a:solidFill>
                    <a:prstClr val="black"/>
                  </a:solidFill>
                  <a:latin typeface="Calibri" panose="020F0502020204030204"/>
                </a:rPr>
                <a:t>Blocktag</a:t>
              </a:r>
              <a:r>
                <a:rPr lang="de-DE" sz="1600" b="1" kern="0" dirty="0">
                  <a:solidFill>
                    <a:prstClr val="black"/>
                  </a:solidFill>
                  <a:latin typeface="Calibri" panose="020F0502020204030204"/>
                </a:rPr>
                <a:t> 2</a:t>
              </a:r>
            </a:p>
          </p:txBody>
        </p:sp>
        <p:sp>
          <p:nvSpPr>
            <p:cNvPr id="121" name="Rechteck 120">
              <a:extLst>
                <a:ext uri="{FF2B5EF4-FFF2-40B4-BE49-F238E27FC236}">
                  <a16:creationId xmlns:a16="http://schemas.microsoft.com/office/drawing/2014/main" id="{B31ED1C8-B103-9F48-0A2E-1337BE79EC84}"/>
                </a:ext>
              </a:extLst>
            </p:cNvPr>
            <p:cNvSpPr/>
            <p:nvPr/>
          </p:nvSpPr>
          <p:spPr>
            <a:xfrm>
              <a:off x="1548289" y="563803"/>
              <a:ext cx="1480662" cy="378694"/>
            </a:xfrm>
            <a:prstGeom prst="rect">
              <a:avLst/>
            </a:prstGeom>
            <a:solidFill>
              <a:srgbClr val="FFC000"/>
            </a:solidFill>
            <a:ln w="12700" cap="flat" cmpd="sng" algn="ctr">
              <a:solidFill>
                <a:srgbClr val="4472C4">
                  <a:shade val="50000"/>
                </a:srgbClr>
              </a:solidFill>
              <a:prstDash val="solid"/>
              <a:miter lim="800000"/>
            </a:ln>
            <a:effectLst/>
          </p:spPr>
          <p:txBody>
            <a:bodyPr rtlCol="0" anchor="ctr"/>
            <a:lstStyle/>
            <a:p>
              <a:pPr algn="ctr"/>
              <a:endParaRPr lang="de-DE" sz="1100" kern="0" dirty="0">
                <a:solidFill>
                  <a:prstClr val="white"/>
                </a:solidFill>
                <a:latin typeface="Calibri" panose="020F0502020204030204"/>
              </a:endParaRPr>
            </a:p>
          </p:txBody>
        </p:sp>
        <p:sp>
          <p:nvSpPr>
            <p:cNvPr id="122" name="Textfeld 121">
              <a:extLst>
                <a:ext uri="{FF2B5EF4-FFF2-40B4-BE49-F238E27FC236}">
                  <a16:creationId xmlns:a16="http://schemas.microsoft.com/office/drawing/2014/main" id="{29553F99-E47F-EE2C-3E87-DFBA9E45BA91}"/>
                </a:ext>
              </a:extLst>
            </p:cNvPr>
            <p:cNvSpPr txBox="1"/>
            <p:nvPr/>
          </p:nvSpPr>
          <p:spPr>
            <a:xfrm>
              <a:off x="295188" y="124654"/>
              <a:ext cx="703566" cy="261610"/>
            </a:xfrm>
            <a:prstGeom prst="rect">
              <a:avLst/>
            </a:prstGeom>
            <a:noFill/>
          </p:spPr>
          <p:txBody>
            <a:bodyPr wrap="square" rtlCol="0">
              <a:spAutoFit/>
            </a:bodyPr>
            <a:lstStyle/>
            <a:p>
              <a:r>
                <a:rPr lang="de-DE" sz="1100" b="1" kern="0" dirty="0">
                  <a:solidFill>
                    <a:prstClr val="black"/>
                  </a:solidFill>
                  <a:latin typeface="Calibri" panose="020F0502020204030204"/>
                </a:rPr>
                <a:t>Zeiten</a:t>
              </a:r>
            </a:p>
          </p:txBody>
        </p:sp>
        <p:sp>
          <p:nvSpPr>
            <p:cNvPr id="123" name="Textfeld 122">
              <a:extLst>
                <a:ext uri="{FF2B5EF4-FFF2-40B4-BE49-F238E27FC236}">
                  <a16:creationId xmlns:a16="http://schemas.microsoft.com/office/drawing/2014/main" id="{78F0FAA7-76BD-F616-7880-B67514B394FA}"/>
                </a:ext>
              </a:extLst>
            </p:cNvPr>
            <p:cNvSpPr txBox="1"/>
            <p:nvPr/>
          </p:nvSpPr>
          <p:spPr>
            <a:xfrm>
              <a:off x="295188" y="4346837"/>
              <a:ext cx="703566" cy="430887"/>
            </a:xfrm>
            <a:prstGeom prst="rect">
              <a:avLst/>
            </a:prstGeom>
            <a:noFill/>
          </p:spPr>
          <p:txBody>
            <a:bodyPr wrap="square" rtlCol="0">
              <a:spAutoFit/>
            </a:bodyPr>
            <a:lstStyle/>
            <a:p>
              <a:r>
                <a:rPr lang="de-DE" sz="1100" b="1" kern="0" dirty="0">
                  <a:solidFill>
                    <a:prstClr val="black"/>
                  </a:solidFill>
                  <a:latin typeface="Calibri" panose="020F0502020204030204"/>
                </a:rPr>
                <a:t>14:00 –</a:t>
              </a:r>
            </a:p>
            <a:p>
              <a:r>
                <a:rPr lang="de-DE" sz="1100" b="1" kern="0" dirty="0">
                  <a:solidFill>
                    <a:prstClr val="black"/>
                  </a:solidFill>
                  <a:latin typeface="Calibri" panose="020F0502020204030204"/>
                </a:rPr>
                <a:t>16:30</a:t>
              </a:r>
            </a:p>
          </p:txBody>
        </p:sp>
        <p:sp>
          <p:nvSpPr>
            <p:cNvPr id="124" name="Rechteck 123">
              <a:extLst>
                <a:ext uri="{FF2B5EF4-FFF2-40B4-BE49-F238E27FC236}">
                  <a16:creationId xmlns:a16="http://schemas.microsoft.com/office/drawing/2014/main" id="{29878F97-CF75-8647-4B25-7E2122FE34D4}"/>
                </a:ext>
              </a:extLst>
            </p:cNvPr>
            <p:cNvSpPr/>
            <p:nvPr/>
          </p:nvSpPr>
          <p:spPr>
            <a:xfrm>
              <a:off x="1557212" y="1293163"/>
              <a:ext cx="1386103" cy="1146708"/>
            </a:xfrm>
            <a:prstGeom prst="rect">
              <a:avLst/>
            </a:prstGeom>
            <a:solidFill>
              <a:srgbClr val="92D050"/>
            </a:solidFill>
            <a:ln w="12700" cap="flat" cmpd="sng" algn="ctr">
              <a:solidFill>
                <a:srgbClr val="4472C4">
                  <a:shade val="50000"/>
                </a:srgbClr>
              </a:solidFill>
              <a:prstDash val="solid"/>
              <a:miter lim="800000"/>
            </a:ln>
            <a:effectLst/>
          </p:spPr>
          <p:txBody>
            <a:bodyPr rtlCol="0" anchor="ctr"/>
            <a:lstStyle/>
            <a:p>
              <a:pPr algn="ctr"/>
              <a:endParaRPr lang="de-DE" sz="1100" kern="0" dirty="0">
                <a:solidFill>
                  <a:prstClr val="white"/>
                </a:solidFill>
                <a:latin typeface="Calibri" panose="020F0502020204030204"/>
              </a:endParaRPr>
            </a:p>
          </p:txBody>
        </p:sp>
        <p:sp>
          <p:nvSpPr>
            <p:cNvPr id="125" name="Rechteck 124">
              <a:extLst>
                <a:ext uri="{FF2B5EF4-FFF2-40B4-BE49-F238E27FC236}">
                  <a16:creationId xmlns:a16="http://schemas.microsoft.com/office/drawing/2014/main" id="{BA377565-6509-6824-2102-6E5FD8C99C6E}"/>
                </a:ext>
              </a:extLst>
            </p:cNvPr>
            <p:cNvSpPr/>
            <p:nvPr/>
          </p:nvSpPr>
          <p:spPr>
            <a:xfrm>
              <a:off x="1696699" y="623733"/>
              <a:ext cx="1116351" cy="267722"/>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algn="ctr"/>
              <a:r>
                <a:rPr lang="de-DE" sz="1100" kern="0" dirty="0" err="1">
                  <a:solidFill>
                    <a:prstClr val="white"/>
                  </a:solidFill>
                  <a:latin typeface="Calibri" panose="020F0502020204030204"/>
                </a:rPr>
                <a:t>Orga</a:t>
              </a:r>
              <a:r>
                <a:rPr lang="de-DE" sz="1100" kern="0" dirty="0">
                  <a:solidFill>
                    <a:prstClr val="white"/>
                  </a:solidFill>
                  <a:latin typeface="Calibri" panose="020F0502020204030204"/>
                </a:rPr>
                <a:t> II </a:t>
              </a:r>
            </a:p>
          </p:txBody>
        </p:sp>
        <p:sp>
          <p:nvSpPr>
            <p:cNvPr id="126" name="Rechteck 125">
              <a:extLst>
                <a:ext uri="{FF2B5EF4-FFF2-40B4-BE49-F238E27FC236}">
                  <a16:creationId xmlns:a16="http://schemas.microsoft.com/office/drawing/2014/main" id="{9AEBE92E-2335-A287-3E27-1B2589468645}"/>
                </a:ext>
              </a:extLst>
            </p:cNvPr>
            <p:cNvSpPr/>
            <p:nvPr/>
          </p:nvSpPr>
          <p:spPr>
            <a:xfrm>
              <a:off x="1032959" y="563803"/>
              <a:ext cx="381162" cy="37869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a:endParaRPr lang="de-DE" sz="1100" kern="0" dirty="0">
                <a:solidFill>
                  <a:prstClr val="white"/>
                </a:solidFill>
                <a:latin typeface="Calibri" panose="020F0502020204030204"/>
              </a:endParaRPr>
            </a:p>
          </p:txBody>
        </p:sp>
        <p:sp>
          <p:nvSpPr>
            <p:cNvPr id="127" name="Rechteck 126">
              <a:extLst>
                <a:ext uri="{FF2B5EF4-FFF2-40B4-BE49-F238E27FC236}">
                  <a16:creationId xmlns:a16="http://schemas.microsoft.com/office/drawing/2014/main" id="{32D5689D-72DE-EABF-64F8-A24355C5BDAB}"/>
                </a:ext>
              </a:extLst>
            </p:cNvPr>
            <p:cNvSpPr/>
            <p:nvPr/>
          </p:nvSpPr>
          <p:spPr>
            <a:xfrm>
              <a:off x="1042058" y="1305507"/>
              <a:ext cx="381162" cy="113774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a:endParaRPr lang="de-DE" sz="1100" kern="0">
                <a:solidFill>
                  <a:prstClr val="white"/>
                </a:solidFill>
                <a:latin typeface="Calibri" panose="020F0502020204030204"/>
              </a:endParaRPr>
            </a:p>
          </p:txBody>
        </p:sp>
        <p:sp>
          <p:nvSpPr>
            <p:cNvPr id="128" name="Rechteck 127">
              <a:extLst>
                <a:ext uri="{FF2B5EF4-FFF2-40B4-BE49-F238E27FC236}">
                  <a16:creationId xmlns:a16="http://schemas.microsoft.com/office/drawing/2014/main" id="{97456500-8FD9-158A-EA66-B998E6F0A7FF}"/>
                </a:ext>
              </a:extLst>
            </p:cNvPr>
            <p:cNvSpPr/>
            <p:nvPr/>
          </p:nvSpPr>
          <p:spPr>
            <a:xfrm>
              <a:off x="1547198" y="2688263"/>
              <a:ext cx="1386103" cy="1055512"/>
            </a:xfrm>
            <a:prstGeom prst="rect">
              <a:avLst/>
            </a:prstGeom>
            <a:solidFill>
              <a:srgbClr val="FFC000"/>
            </a:solidFill>
            <a:ln w="12700" cap="flat" cmpd="sng" algn="ctr">
              <a:solidFill>
                <a:srgbClr val="4472C4">
                  <a:shade val="50000"/>
                </a:srgbClr>
              </a:solidFill>
              <a:prstDash val="solid"/>
              <a:miter lim="800000"/>
            </a:ln>
            <a:effectLst/>
          </p:spPr>
          <p:txBody>
            <a:bodyPr rtlCol="0" anchor="ctr"/>
            <a:lstStyle/>
            <a:p>
              <a:pPr algn="ctr"/>
              <a:endParaRPr lang="de-DE" sz="1100" kern="0">
                <a:solidFill>
                  <a:prstClr val="white"/>
                </a:solidFill>
                <a:latin typeface="Calibri" panose="020F0502020204030204"/>
              </a:endParaRPr>
            </a:p>
          </p:txBody>
        </p:sp>
        <p:sp>
          <p:nvSpPr>
            <p:cNvPr id="129" name="Rechteck 128">
              <a:extLst>
                <a:ext uri="{FF2B5EF4-FFF2-40B4-BE49-F238E27FC236}">
                  <a16:creationId xmlns:a16="http://schemas.microsoft.com/office/drawing/2014/main" id="{F5B189AA-A500-70E3-1F6B-331677C5226D}"/>
                </a:ext>
              </a:extLst>
            </p:cNvPr>
            <p:cNvSpPr/>
            <p:nvPr/>
          </p:nvSpPr>
          <p:spPr>
            <a:xfrm>
              <a:off x="1040937" y="2698317"/>
              <a:ext cx="336236" cy="1045458"/>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a:endParaRPr lang="de-DE" sz="1100" kern="0">
                <a:solidFill>
                  <a:prstClr val="white"/>
                </a:solidFill>
                <a:latin typeface="Calibri" panose="020F0502020204030204"/>
              </a:endParaRPr>
            </a:p>
          </p:txBody>
        </p:sp>
        <p:sp>
          <p:nvSpPr>
            <p:cNvPr id="130" name="Rechteck 129">
              <a:extLst>
                <a:ext uri="{FF2B5EF4-FFF2-40B4-BE49-F238E27FC236}">
                  <a16:creationId xmlns:a16="http://schemas.microsoft.com/office/drawing/2014/main" id="{CBE2E927-7C7C-4A2C-A490-E75BE8020FE2}"/>
                </a:ext>
              </a:extLst>
            </p:cNvPr>
            <p:cNvSpPr/>
            <p:nvPr/>
          </p:nvSpPr>
          <p:spPr>
            <a:xfrm>
              <a:off x="1027208" y="4053624"/>
              <a:ext cx="381162" cy="1425171"/>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a:endParaRPr lang="de-DE" sz="1100" kern="0" dirty="0">
                <a:solidFill>
                  <a:prstClr val="white"/>
                </a:solidFill>
                <a:latin typeface="Calibri" panose="020F0502020204030204"/>
              </a:endParaRPr>
            </a:p>
          </p:txBody>
        </p:sp>
        <p:sp>
          <p:nvSpPr>
            <p:cNvPr id="131" name="Textfeld 130">
              <a:extLst>
                <a:ext uri="{FF2B5EF4-FFF2-40B4-BE49-F238E27FC236}">
                  <a16:creationId xmlns:a16="http://schemas.microsoft.com/office/drawing/2014/main" id="{D7099BA8-F989-E839-5506-2388DF67A130}"/>
                </a:ext>
              </a:extLst>
            </p:cNvPr>
            <p:cNvSpPr txBox="1"/>
            <p:nvPr/>
          </p:nvSpPr>
          <p:spPr>
            <a:xfrm>
              <a:off x="2114267" y="981176"/>
              <a:ext cx="627132" cy="261610"/>
            </a:xfrm>
            <a:prstGeom prst="rect">
              <a:avLst/>
            </a:prstGeom>
            <a:noFill/>
          </p:spPr>
          <p:txBody>
            <a:bodyPr wrap="square" rtlCol="0">
              <a:spAutoFit/>
            </a:bodyPr>
            <a:lstStyle/>
            <a:p>
              <a:r>
                <a:rPr lang="de-DE" sz="1100" b="1" kern="0" dirty="0">
                  <a:solidFill>
                    <a:prstClr val="black"/>
                  </a:solidFill>
                  <a:latin typeface="Calibri" panose="020F0502020204030204"/>
                </a:rPr>
                <a:t>A</a:t>
              </a:r>
            </a:p>
          </p:txBody>
        </p:sp>
        <p:sp>
          <p:nvSpPr>
            <p:cNvPr id="132" name="Textfeld 131">
              <a:extLst>
                <a:ext uri="{FF2B5EF4-FFF2-40B4-BE49-F238E27FC236}">
                  <a16:creationId xmlns:a16="http://schemas.microsoft.com/office/drawing/2014/main" id="{99B09E2A-AC0C-548B-E20B-4AB76ED63FAF}"/>
                </a:ext>
              </a:extLst>
            </p:cNvPr>
            <p:cNvSpPr txBox="1"/>
            <p:nvPr/>
          </p:nvSpPr>
          <p:spPr>
            <a:xfrm>
              <a:off x="1020273" y="590060"/>
              <a:ext cx="443638" cy="307777"/>
            </a:xfrm>
            <a:prstGeom prst="rect">
              <a:avLst/>
            </a:prstGeom>
            <a:noFill/>
          </p:spPr>
          <p:txBody>
            <a:bodyPr wrap="square" rtlCol="0">
              <a:spAutoFit/>
            </a:bodyPr>
            <a:lstStyle/>
            <a:p>
              <a:r>
                <a:rPr lang="de-DE" sz="1400" kern="0" dirty="0">
                  <a:solidFill>
                    <a:prstClr val="white"/>
                  </a:solidFill>
                  <a:latin typeface="Calibri" panose="020F0502020204030204"/>
                </a:rPr>
                <a:t>15‘</a:t>
              </a:r>
            </a:p>
          </p:txBody>
        </p:sp>
        <p:sp>
          <p:nvSpPr>
            <p:cNvPr id="133" name="Textfeld 132">
              <a:extLst>
                <a:ext uri="{FF2B5EF4-FFF2-40B4-BE49-F238E27FC236}">
                  <a16:creationId xmlns:a16="http://schemas.microsoft.com/office/drawing/2014/main" id="{237D96F0-1C80-7BE7-6DFC-13119D80FF2F}"/>
                </a:ext>
              </a:extLst>
            </p:cNvPr>
            <p:cNvSpPr txBox="1"/>
            <p:nvPr/>
          </p:nvSpPr>
          <p:spPr>
            <a:xfrm>
              <a:off x="1013366" y="1844522"/>
              <a:ext cx="443638" cy="307777"/>
            </a:xfrm>
            <a:prstGeom prst="rect">
              <a:avLst/>
            </a:prstGeom>
            <a:noFill/>
          </p:spPr>
          <p:txBody>
            <a:bodyPr wrap="square" rtlCol="0">
              <a:spAutoFit/>
            </a:bodyPr>
            <a:lstStyle/>
            <a:p>
              <a:r>
                <a:rPr lang="de-DE" sz="1400" kern="0" dirty="0">
                  <a:solidFill>
                    <a:prstClr val="white"/>
                  </a:solidFill>
                  <a:latin typeface="Calibri" panose="020F0502020204030204"/>
                </a:rPr>
                <a:t>90‘</a:t>
              </a:r>
            </a:p>
          </p:txBody>
        </p:sp>
        <p:sp>
          <p:nvSpPr>
            <p:cNvPr id="134" name="Textfeld 133">
              <a:extLst>
                <a:ext uri="{FF2B5EF4-FFF2-40B4-BE49-F238E27FC236}">
                  <a16:creationId xmlns:a16="http://schemas.microsoft.com/office/drawing/2014/main" id="{608892B6-4FF7-D76A-B02E-6B57C8BEB262}"/>
                </a:ext>
              </a:extLst>
            </p:cNvPr>
            <p:cNvSpPr txBox="1"/>
            <p:nvPr/>
          </p:nvSpPr>
          <p:spPr>
            <a:xfrm>
              <a:off x="1031801" y="3160797"/>
              <a:ext cx="443638" cy="307777"/>
            </a:xfrm>
            <a:prstGeom prst="rect">
              <a:avLst/>
            </a:prstGeom>
            <a:noFill/>
          </p:spPr>
          <p:txBody>
            <a:bodyPr wrap="square" rtlCol="0">
              <a:spAutoFit/>
            </a:bodyPr>
            <a:lstStyle/>
            <a:p>
              <a:r>
                <a:rPr lang="de-DE" sz="1400" kern="0" dirty="0">
                  <a:solidFill>
                    <a:prstClr val="white"/>
                  </a:solidFill>
                  <a:latin typeface="Calibri" panose="020F0502020204030204"/>
                </a:rPr>
                <a:t>90‘</a:t>
              </a:r>
            </a:p>
          </p:txBody>
        </p:sp>
        <p:sp>
          <p:nvSpPr>
            <p:cNvPr id="135" name="Textfeld 134">
              <a:extLst>
                <a:ext uri="{FF2B5EF4-FFF2-40B4-BE49-F238E27FC236}">
                  <a16:creationId xmlns:a16="http://schemas.microsoft.com/office/drawing/2014/main" id="{9F28F432-A3DC-AD68-5EB9-1EA38C689BB6}"/>
                </a:ext>
              </a:extLst>
            </p:cNvPr>
            <p:cNvSpPr txBox="1"/>
            <p:nvPr/>
          </p:nvSpPr>
          <p:spPr>
            <a:xfrm>
              <a:off x="1016788" y="4606756"/>
              <a:ext cx="619471" cy="307777"/>
            </a:xfrm>
            <a:prstGeom prst="rect">
              <a:avLst/>
            </a:prstGeom>
            <a:noFill/>
          </p:spPr>
          <p:txBody>
            <a:bodyPr wrap="square" rtlCol="0">
              <a:spAutoFit/>
            </a:bodyPr>
            <a:lstStyle/>
            <a:p>
              <a:r>
                <a:rPr lang="de-DE" sz="1400" kern="0" dirty="0">
                  <a:solidFill>
                    <a:prstClr val="white"/>
                  </a:solidFill>
                  <a:latin typeface="Calibri" panose="020F0502020204030204"/>
                </a:rPr>
                <a:t>120</a:t>
              </a:r>
            </a:p>
          </p:txBody>
        </p:sp>
        <p:sp>
          <p:nvSpPr>
            <p:cNvPr id="136" name="Textfeld 135">
              <a:extLst>
                <a:ext uri="{FF2B5EF4-FFF2-40B4-BE49-F238E27FC236}">
                  <a16:creationId xmlns:a16="http://schemas.microsoft.com/office/drawing/2014/main" id="{D5D66D6E-F480-3307-4D15-2BAE253E038B}"/>
                </a:ext>
              </a:extLst>
            </p:cNvPr>
            <p:cNvSpPr txBox="1"/>
            <p:nvPr/>
          </p:nvSpPr>
          <p:spPr>
            <a:xfrm>
              <a:off x="329036" y="590060"/>
              <a:ext cx="703566" cy="430887"/>
            </a:xfrm>
            <a:prstGeom prst="rect">
              <a:avLst/>
            </a:prstGeom>
            <a:noFill/>
          </p:spPr>
          <p:txBody>
            <a:bodyPr wrap="square" rtlCol="0">
              <a:spAutoFit/>
            </a:bodyPr>
            <a:lstStyle/>
            <a:p>
              <a:r>
                <a:rPr lang="de-DE" sz="1100" b="1" kern="0" dirty="0">
                  <a:solidFill>
                    <a:prstClr val="black"/>
                  </a:solidFill>
                  <a:latin typeface="Calibri" panose="020F0502020204030204"/>
                </a:rPr>
                <a:t>9:30 – 9:45</a:t>
              </a:r>
            </a:p>
          </p:txBody>
        </p:sp>
        <p:sp>
          <p:nvSpPr>
            <p:cNvPr id="137" name="Textfeld 136">
              <a:extLst>
                <a:ext uri="{FF2B5EF4-FFF2-40B4-BE49-F238E27FC236}">
                  <a16:creationId xmlns:a16="http://schemas.microsoft.com/office/drawing/2014/main" id="{E0524800-59D1-9554-D474-C2352EF072A3}"/>
                </a:ext>
              </a:extLst>
            </p:cNvPr>
            <p:cNvSpPr txBox="1"/>
            <p:nvPr/>
          </p:nvSpPr>
          <p:spPr>
            <a:xfrm>
              <a:off x="326691" y="1227398"/>
              <a:ext cx="703566" cy="430887"/>
            </a:xfrm>
            <a:prstGeom prst="rect">
              <a:avLst/>
            </a:prstGeom>
            <a:noFill/>
          </p:spPr>
          <p:txBody>
            <a:bodyPr wrap="square" rtlCol="0">
              <a:spAutoFit/>
            </a:bodyPr>
            <a:lstStyle/>
            <a:p>
              <a:r>
                <a:rPr lang="de-DE" sz="1100" b="1" kern="0" dirty="0">
                  <a:solidFill>
                    <a:prstClr val="black"/>
                  </a:solidFill>
                  <a:latin typeface="Calibri" panose="020F0502020204030204"/>
                </a:rPr>
                <a:t>9:45 – 11:15</a:t>
              </a:r>
            </a:p>
          </p:txBody>
        </p:sp>
        <p:sp>
          <p:nvSpPr>
            <p:cNvPr id="138" name="Textfeld 137">
              <a:extLst>
                <a:ext uri="{FF2B5EF4-FFF2-40B4-BE49-F238E27FC236}">
                  <a16:creationId xmlns:a16="http://schemas.microsoft.com/office/drawing/2014/main" id="{D679C615-E7A2-491A-AB3B-E7A9EF53319A}"/>
                </a:ext>
              </a:extLst>
            </p:cNvPr>
            <p:cNvSpPr txBox="1"/>
            <p:nvPr/>
          </p:nvSpPr>
          <p:spPr>
            <a:xfrm>
              <a:off x="326691" y="2682034"/>
              <a:ext cx="703566" cy="430887"/>
            </a:xfrm>
            <a:prstGeom prst="rect">
              <a:avLst/>
            </a:prstGeom>
            <a:noFill/>
          </p:spPr>
          <p:txBody>
            <a:bodyPr wrap="square" rtlCol="0">
              <a:spAutoFit/>
            </a:bodyPr>
            <a:lstStyle/>
            <a:p>
              <a:r>
                <a:rPr lang="de-DE" sz="1100" b="1" kern="0" dirty="0">
                  <a:solidFill>
                    <a:prstClr val="black"/>
                  </a:solidFill>
                  <a:latin typeface="Calibri" panose="020F0502020204030204"/>
                </a:rPr>
                <a:t>11:30 – 13:00</a:t>
              </a:r>
            </a:p>
          </p:txBody>
        </p:sp>
        <p:sp>
          <p:nvSpPr>
            <p:cNvPr id="139" name="Rechteck 138">
              <a:extLst>
                <a:ext uri="{FF2B5EF4-FFF2-40B4-BE49-F238E27FC236}">
                  <a16:creationId xmlns:a16="http://schemas.microsoft.com/office/drawing/2014/main" id="{3A0D14A3-ABC7-4E01-7CE5-91D39EAB6844}"/>
                </a:ext>
              </a:extLst>
            </p:cNvPr>
            <p:cNvSpPr/>
            <p:nvPr/>
          </p:nvSpPr>
          <p:spPr>
            <a:xfrm>
              <a:off x="1540517" y="4068921"/>
              <a:ext cx="1419491" cy="1409874"/>
            </a:xfrm>
            <a:prstGeom prst="rect">
              <a:avLst/>
            </a:prstGeom>
            <a:solidFill>
              <a:srgbClr val="7030A0"/>
            </a:solidFill>
            <a:ln w="12700" cap="flat" cmpd="sng" algn="ctr">
              <a:solidFill>
                <a:srgbClr val="4472C4">
                  <a:shade val="50000"/>
                </a:srgbClr>
              </a:solidFill>
              <a:prstDash val="solid"/>
              <a:miter lim="800000"/>
            </a:ln>
            <a:effectLst/>
          </p:spPr>
          <p:txBody>
            <a:bodyPr rtlCol="0" anchor="ctr"/>
            <a:lstStyle/>
            <a:p>
              <a:pPr algn="ctr"/>
              <a:endParaRPr lang="de-DE" sz="1100" kern="0">
                <a:solidFill>
                  <a:prstClr val="white"/>
                </a:solidFill>
                <a:latin typeface="Calibri" panose="020F0502020204030204"/>
              </a:endParaRPr>
            </a:p>
          </p:txBody>
        </p:sp>
        <p:sp>
          <p:nvSpPr>
            <p:cNvPr id="140" name="Rechteck 139">
              <a:extLst>
                <a:ext uri="{FF2B5EF4-FFF2-40B4-BE49-F238E27FC236}">
                  <a16:creationId xmlns:a16="http://schemas.microsoft.com/office/drawing/2014/main" id="{1C0D6202-2DFF-3986-F96E-3FCF44066598}"/>
                </a:ext>
              </a:extLst>
            </p:cNvPr>
            <p:cNvSpPr/>
            <p:nvPr/>
          </p:nvSpPr>
          <p:spPr>
            <a:xfrm>
              <a:off x="1593513" y="2816780"/>
              <a:ext cx="1293471" cy="726379"/>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algn="ctr"/>
              <a:r>
                <a:rPr lang="de-DE" sz="1100" kern="0" dirty="0">
                  <a:solidFill>
                    <a:prstClr val="white"/>
                  </a:solidFill>
                  <a:latin typeface="Calibri" panose="020F0502020204030204"/>
                </a:rPr>
                <a:t>Sammlung und Besprechung </a:t>
              </a:r>
            </a:p>
          </p:txBody>
        </p:sp>
      </p:grpSp>
      <p:sp>
        <p:nvSpPr>
          <p:cNvPr id="141" name="Rechteck 140">
            <a:extLst>
              <a:ext uri="{FF2B5EF4-FFF2-40B4-BE49-F238E27FC236}">
                <a16:creationId xmlns:a16="http://schemas.microsoft.com/office/drawing/2014/main" id="{F0598D0A-70D5-0EC7-32C1-F4525830FE0C}"/>
              </a:ext>
            </a:extLst>
          </p:cNvPr>
          <p:cNvSpPr/>
          <p:nvPr/>
        </p:nvSpPr>
        <p:spPr>
          <a:xfrm>
            <a:off x="8603205" y="5364310"/>
            <a:ext cx="1561662" cy="997695"/>
          </a:xfrm>
          <a:prstGeom prst="rect">
            <a:avLst/>
          </a:prstGeom>
          <a:solidFill>
            <a:srgbClr val="7030A0"/>
          </a:solidFill>
          <a:ln w="12700" cap="flat" cmpd="sng" algn="ctr">
            <a:solidFill>
              <a:srgbClr val="4472C4">
                <a:shade val="50000"/>
              </a:srgbClr>
            </a:solidFill>
            <a:prstDash val="solid"/>
            <a:miter lim="800000"/>
          </a:ln>
          <a:effectLst/>
        </p:spPr>
        <p:txBody>
          <a:bodyPr rtlCol="0" anchor="ctr"/>
          <a:lstStyle/>
          <a:p>
            <a:pPr algn="ctr"/>
            <a:endParaRPr lang="de-DE" sz="1100" kern="0">
              <a:solidFill>
                <a:prstClr val="white"/>
              </a:solidFill>
              <a:latin typeface="Calibri" panose="020F0502020204030204"/>
            </a:endParaRPr>
          </a:p>
        </p:txBody>
      </p:sp>
      <p:sp>
        <p:nvSpPr>
          <p:cNvPr id="142" name="Rechteck 141">
            <a:extLst>
              <a:ext uri="{FF2B5EF4-FFF2-40B4-BE49-F238E27FC236}">
                <a16:creationId xmlns:a16="http://schemas.microsoft.com/office/drawing/2014/main" id="{EFA20C18-D59A-7548-E863-EFDE97A36308}"/>
              </a:ext>
            </a:extLst>
          </p:cNvPr>
          <p:cNvSpPr/>
          <p:nvPr/>
        </p:nvSpPr>
        <p:spPr>
          <a:xfrm>
            <a:off x="8789021" y="5625769"/>
            <a:ext cx="1225924" cy="532267"/>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algn="ctr"/>
            <a:r>
              <a:rPr lang="de-DE" sz="1100" kern="0" dirty="0">
                <a:solidFill>
                  <a:prstClr val="white"/>
                </a:solidFill>
                <a:latin typeface="Calibri" panose="020F0502020204030204"/>
              </a:rPr>
              <a:t>Sprechstunden</a:t>
            </a:r>
          </a:p>
        </p:txBody>
      </p:sp>
      <p:sp>
        <p:nvSpPr>
          <p:cNvPr id="143" name="Rechteck 142">
            <a:extLst>
              <a:ext uri="{FF2B5EF4-FFF2-40B4-BE49-F238E27FC236}">
                <a16:creationId xmlns:a16="http://schemas.microsoft.com/office/drawing/2014/main" id="{6803ABD6-3E1C-98C7-719F-52B925DD6B39}"/>
              </a:ext>
            </a:extLst>
          </p:cNvPr>
          <p:cNvSpPr/>
          <p:nvPr/>
        </p:nvSpPr>
        <p:spPr>
          <a:xfrm>
            <a:off x="6114800" y="2370432"/>
            <a:ext cx="1151665" cy="984742"/>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algn="ctr"/>
            <a:r>
              <a:rPr lang="de-DE" sz="1100" kern="0" dirty="0">
                <a:solidFill>
                  <a:prstClr val="white"/>
                </a:solidFill>
                <a:latin typeface="Calibri" panose="020F0502020204030204"/>
              </a:rPr>
              <a:t>Resilienz-Spurensuche</a:t>
            </a:r>
          </a:p>
        </p:txBody>
      </p:sp>
      <p:grpSp>
        <p:nvGrpSpPr>
          <p:cNvPr id="144" name="Gruppieren 143">
            <a:extLst>
              <a:ext uri="{FF2B5EF4-FFF2-40B4-BE49-F238E27FC236}">
                <a16:creationId xmlns:a16="http://schemas.microsoft.com/office/drawing/2014/main" id="{65AE69CF-D8E0-966C-CC76-243AA9B6E478}"/>
              </a:ext>
            </a:extLst>
          </p:cNvPr>
          <p:cNvGrpSpPr/>
          <p:nvPr/>
        </p:nvGrpSpPr>
        <p:grpSpPr>
          <a:xfrm>
            <a:off x="2040544" y="1048210"/>
            <a:ext cx="2961683" cy="5397071"/>
            <a:chOff x="295188" y="81725"/>
            <a:chExt cx="3182618" cy="5397071"/>
          </a:xfrm>
        </p:grpSpPr>
        <p:sp>
          <p:nvSpPr>
            <p:cNvPr id="145" name="Textfeld 144">
              <a:extLst>
                <a:ext uri="{FF2B5EF4-FFF2-40B4-BE49-F238E27FC236}">
                  <a16:creationId xmlns:a16="http://schemas.microsoft.com/office/drawing/2014/main" id="{0BFD4190-F48D-31E2-FC63-F22D6CF3A672}"/>
                </a:ext>
              </a:extLst>
            </p:cNvPr>
            <p:cNvSpPr txBox="1"/>
            <p:nvPr/>
          </p:nvSpPr>
          <p:spPr>
            <a:xfrm>
              <a:off x="1414121" y="81725"/>
              <a:ext cx="2063685" cy="338554"/>
            </a:xfrm>
            <a:prstGeom prst="rect">
              <a:avLst/>
            </a:prstGeom>
            <a:noFill/>
          </p:spPr>
          <p:txBody>
            <a:bodyPr wrap="square" rtlCol="0">
              <a:spAutoFit/>
            </a:bodyPr>
            <a:lstStyle/>
            <a:p>
              <a:r>
                <a:rPr lang="de-DE" sz="1600" b="1" kern="0" dirty="0">
                  <a:solidFill>
                    <a:prstClr val="black"/>
                  </a:solidFill>
                  <a:latin typeface="Calibri" panose="020F0502020204030204"/>
                </a:rPr>
                <a:t>Blocktag 1</a:t>
              </a:r>
            </a:p>
          </p:txBody>
        </p:sp>
        <p:sp>
          <p:nvSpPr>
            <p:cNvPr id="146" name="Rechteck 145">
              <a:extLst>
                <a:ext uri="{FF2B5EF4-FFF2-40B4-BE49-F238E27FC236}">
                  <a16:creationId xmlns:a16="http://schemas.microsoft.com/office/drawing/2014/main" id="{87077B3F-7567-6BD3-C11E-2623B8392261}"/>
                </a:ext>
              </a:extLst>
            </p:cNvPr>
            <p:cNvSpPr/>
            <p:nvPr/>
          </p:nvSpPr>
          <p:spPr>
            <a:xfrm>
              <a:off x="1548289" y="563803"/>
              <a:ext cx="1480662" cy="378694"/>
            </a:xfrm>
            <a:prstGeom prst="rect">
              <a:avLst/>
            </a:prstGeom>
            <a:solidFill>
              <a:srgbClr val="FFC000"/>
            </a:solidFill>
            <a:ln w="12700" cap="flat" cmpd="sng" algn="ctr">
              <a:solidFill>
                <a:srgbClr val="4472C4">
                  <a:shade val="50000"/>
                </a:srgbClr>
              </a:solidFill>
              <a:prstDash val="solid"/>
              <a:miter lim="800000"/>
            </a:ln>
            <a:effectLst/>
          </p:spPr>
          <p:txBody>
            <a:bodyPr rtlCol="0" anchor="ctr"/>
            <a:lstStyle/>
            <a:p>
              <a:pPr algn="ctr"/>
              <a:endParaRPr lang="de-DE" sz="1100" kern="0" dirty="0">
                <a:solidFill>
                  <a:prstClr val="white"/>
                </a:solidFill>
                <a:latin typeface="Calibri" panose="020F0502020204030204"/>
              </a:endParaRPr>
            </a:p>
          </p:txBody>
        </p:sp>
        <p:sp>
          <p:nvSpPr>
            <p:cNvPr id="147" name="Textfeld 146">
              <a:extLst>
                <a:ext uri="{FF2B5EF4-FFF2-40B4-BE49-F238E27FC236}">
                  <a16:creationId xmlns:a16="http://schemas.microsoft.com/office/drawing/2014/main" id="{7B27B737-DF00-97BA-3CDB-9804BEDDDD1E}"/>
                </a:ext>
              </a:extLst>
            </p:cNvPr>
            <p:cNvSpPr txBox="1"/>
            <p:nvPr/>
          </p:nvSpPr>
          <p:spPr>
            <a:xfrm>
              <a:off x="295188" y="124654"/>
              <a:ext cx="703566" cy="261610"/>
            </a:xfrm>
            <a:prstGeom prst="rect">
              <a:avLst/>
            </a:prstGeom>
            <a:noFill/>
          </p:spPr>
          <p:txBody>
            <a:bodyPr wrap="square" rtlCol="0">
              <a:spAutoFit/>
            </a:bodyPr>
            <a:lstStyle/>
            <a:p>
              <a:r>
                <a:rPr lang="de-DE" sz="1100" b="1" kern="0" dirty="0">
                  <a:solidFill>
                    <a:prstClr val="black"/>
                  </a:solidFill>
                  <a:latin typeface="Calibri" panose="020F0502020204030204"/>
                </a:rPr>
                <a:t>Zeiten</a:t>
              </a:r>
            </a:p>
          </p:txBody>
        </p:sp>
        <p:sp>
          <p:nvSpPr>
            <p:cNvPr id="148" name="Textfeld 147">
              <a:extLst>
                <a:ext uri="{FF2B5EF4-FFF2-40B4-BE49-F238E27FC236}">
                  <a16:creationId xmlns:a16="http://schemas.microsoft.com/office/drawing/2014/main" id="{3AF00551-CFB0-2B40-66AC-0699E9AA5AC4}"/>
                </a:ext>
              </a:extLst>
            </p:cNvPr>
            <p:cNvSpPr txBox="1"/>
            <p:nvPr/>
          </p:nvSpPr>
          <p:spPr>
            <a:xfrm>
              <a:off x="295188" y="4346837"/>
              <a:ext cx="703566" cy="430887"/>
            </a:xfrm>
            <a:prstGeom prst="rect">
              <a:avLst/>
            </a:prstGeom>
            <a:noFill/>
          </p:spPr>
          <p:txBody>
            <a:bodyPr wrap="square" rtlCol="0">
              <a:spAutoFit/>
            </a:bodyPr>
            <a:lstStyle/>
            <a:p>
              <a:r>
                <a:rPr lang="de-DE" sz="1100" b="1" kern="0" dirty="0">
                  <a:solidFill>
                    <a:prstClr val="black"/>
                  </a:solidFill>
                  <a:latin typeface="Calibri" panose="020F0502020204030204"/>
                </a:rPr>
                <a:t>14:00 –</a:t>
              </a:r>
            </a:p>
            <a:p>
              <a:r>
                <a:rPr lang="de-DE" sz="1100" b="1" kern="0" dirty="0">
                  <a:solidFill>
                    <a:prstClr val="black"/>
                  </a:solidFill>
                  <a:latin typeface="Calibri" panose="020F0502020204030204"/>
                </a:rPr>
                <a:t>16:30</a:t>
              </a:r>
            </a:p>
          </p:txBody>
        </p:sp>
        <p:sp>
          <p:nvSpPr>
            <p:cNvPr id="149" name="Rechteck 148">
              <a:extLst>
                <a:ext uri="{FF2B5EF4-FFF2-40B4-BE49-F238E27FC236}">
                  <a16:creationId xmlns:a16="http://schemas.microsoft.com/office/drawing/2014/main" id="{82A51E80-11AA-3DEE-32EB-3F346F73D58E}"/>
                </a:ext>
              </a:extLst>
            </p:cNvPr>
            <p:cNvSpPr/>
            <p:nvPr/>
          </p:nvSpPr>
          <p:spPr>
            <a:xfrm>
              <a:off x="1557212" y="1293163"/>
              <a:ext cx="1386103" cy="1141856"/>
            </a:xfrm>
            <a:prstGeom prst="rect">
              <a:avLst/>
            </a:prstGeom>
            <a:solidFill>
              <a:srgbClr val="FFC000"/>
            </a:solidFill>
            <a:ln w="12700" cap="flat" cmpd="sng" algn="ctr">
              <a:solidFill>
                <a:srgbClr val="4472C4">
                  <a:shade val="50000"/>
                </a:srgbClr>
              </a:solidFill>
              <a:prstDash val="solid"/>
              <a:miter lim="800000"/>
            </a:ln>
            <a:effectLst/>
          </p:spPr>
          <p:txBody>
            <a:bodyPr rtlCol="0" anchor="ctr"/>
            <a:lstStyle/>
            <a:p>
              <a:pPr algn="ctr"/>
              <a:endParaRPr lang="de-DE" sz="1100" kern="0">
                <a:solidFill>
                  <a:prstClr val="white"/>
                </a:solidFill>
                <a:latin typeface="Calibri" panose="020F0502020204030204"/>
              </a:endParaRPr>
            </a:p>
          </p:txBody>
        </p:sp>
        <p:sp>
          <p:nvSpPr>
            <p:cNvPr id="150" name="Rechteck 149">
              <a:extLst>
                <a:ext uri="{FF2B5EF4-FFF2-40B4-BE49-F238E27FC236}">
                  <a16:creationId xmlns:a16="http://schemas.microsoft.com/office/drawing/2014/main" id="{067B3522-73C0-8C4B-7958-856C504F2690}"/>
                </a:ext>
              </a:extLst>
            </p:cNvPr>
            <p:cNvSpPr/>
            <p:nvPr/>
          </p:nvSpPr>
          <p:spPr>
            <a:xfrm>
              <a:off x="1696699" y="653613"/>
              <a:ext cx="1116351" cy="240731"/>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algn="ctr"/>
              <a:r>
                <a:rPr lang="de-DE" sz="1100" kern="0" dirty="0" err="1">
                  <a:solidFill>
                    <a:prstClr val="white"/>
                  </a:solidFill>
                  <a:latin typeface="Calibri" panose="020F0502020204030204"/>
                </a:rPr>
                <a:t>Orga</a:t>
              </a:r>
              <a:r>
                <a:rPr lang="de-DE" sz="1100" kern="0" dirty="0">
                  <a:solidFill>
                    <a:prstClr val="white"/>
                  </a:solidFill>
                  <a:latin typeface="Calibri" panose="020F0502020204030204"/>
                </a:rPr>
                <a:t> I </a:t>
              </a:r>
            </a:p>
          </p:txBody>
        </p:sp>
        <p:sp>
          <p:nvSpPr>
            <p:cNvPr id="151" name="Rechteck 150">
              <a:extLst>
                <a:ext uri="{FF2B5EF4-FFF2-40B4-BE49-F238E27FC236}">
                  <a16:creationId xmlns:a16="http://schemas.microsoft.com/office/drawing/2014/main" id="{8486DAB5-D11D-FFDF-825F-36147B2A7050}"/>
                </a:ext>
              </a:extLst>
            </p:cNvPr>
            <p:cNvSpPr/>
            <p:nvPr/>
          </p:nvSpPr>
          <p:spPr>
            <a:xfrm>
              <a:off x="1032959" y="563803"/>
              <a:ext cx="381162" cy="37869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a:endParaRPr lang="de-DE" sz="1100" kern="0" dirty="0">
                <a:solidFill>
                  <a:prstClr val="white"/>
                </a:solidFill>
                <a:latin typeface="Calibri" panose="020F0502020204030204"/>
              </a:endParaRPr>
            </a:p>
          </p:txBody>
        </p:sp>
        <p:sp>
          <p:nvSpPr>
            <p:cNvPr id="152" name="Rechteck 151">
              <a:extLst>
                <a:ext uri="{FF2B5EF4-FFF2-40B4-BE49-F238E27FC236}">
                  <a16:creationId xmlns:a16="http://schemas.microsoft.com/office/drawing/2014/main" id="{660AF63E-BCDA-7F60-6E02-FADBA5D75868}"/>
                </a:ext>
              </a:extLst>
            </p:cNvPr>
            <p:cNvSpPr/>
            <p:nvPr/>
          </p:nvSpPr>
          <p:spPr>
            <a:xfrm>
              <a:off x="1042058" y="1305507"/>
              <a:ext cx="381162" cy="113774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a:endParaRPr lang="de-DE" sz="1100" kern="0">
                <a:solidFill>
                  <a:prstClr val="white"/>
                </a:solidFill>
                <a:latin typeface="Calibri" panose="020F0502020204030204"/>
              </a:endParaRPr>
            </a:p>
          </p:txBody>
        </p:sp>
        <p:sp>
          <p:nvSpPr>
            <p:cNvPr id="153" name="Rechteck 152">
              <a:extLst>
                <a:ext uri="{FF2B5EF4-FFF2-40B4-BE49-F238E27FC236}">
                  <a16:creationId xmlns:a16="http://schemas.microsoft.com/office/drawing/2014/main" id="{721E311E-97F3-206B-652B-6C9846DF8870}"/>
                </a:ext>
              </a:extLst>
            </p:cNvPr>
            <p:cNvSpPr/>
            <p:nvPr/>
          </p:nvSpPr>
          <p:spPr>
            <a:xfrm>
              <a:off x="1547198" y="2688264"/>
              <a:ext cx="1386103" cy="1056692"/>
            </a:xfrm>
            <a:prstGeom prst="rect">
              <a:avLst/>
            </a:prstGeom>
            <a:solidFill>
              <a:srgbClr val="FFC000"/>
            </a:solidFill>
            <a:ln w="12700" cap="flat" cmpd="sng" algn="ctr">
              <a:solidFill>
                <a:srgbClr val="4472C4">
                  <a:shade val="50000"/>
                </a:srgbClr>
              </a:solidFill>
              <a:prstDash val="solid"/>
              <a:miter lim="800000"/>
            </a:ln>
            <a:effectLst/>
          </p:spPr>
          <p:txBody>
            <a:bodyPr rtlCol="0" anchor="ctr"/>
            <a:lstStyle/>
            <a:p>
              <a:pPr algn="ctr"/>
              <a:endParaRPr lang="de-DE" sz="1100" kern="0" dirty="0">
                <a:solidFill>
                  <a:prstClr val="white"/>
                </a:solidFill>
                <a:latin typeface="Calibri" panose="020F0502020204030204"/>
              </a:endParaRPr>
            </a:p>
          </p:txBody>
        </p:sp>
        <p:sp>
          <p:nvSpPr>
            <p:cNvPr id="154" name="Rechteck 153">
              <a:extLst>
                <a:ext uri="{FF2B5EF4-FFF2-40B4-BE49-F238E27FC236}">
                  <a16:creationId xmlns:a16="http://schemas.microsoft.com/office/drawing/2014/main" id="{A2A71C90-A57B-5263-4EA9-454ED8343187}"/>
                </a:ext>
              </a:extLst>
            </p:cNvPr>
            <p:cNvSpPr/>
            <p:nvPr/>
          </p:nvSpPr>
          <p:spPr>
            <a:xfrm>
              <a:off x="1042058" y="2688263"/>
              <a:ext cx="352543" cy="105669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a:endParaRPr lang="de-DE" sz="1100" kern="0">
                <a:solidFill>
                  <a:prstClr val="white"/>
                </a:solidFill>
                <a:latin typeface="Calibri" panose="020F0502020204030204"/>
              </a:endParaRPr>
            </a:p>
          </p:txBody>
        </p:sp>
        <p:sp>
          <p:nvSpPr>
            <p:cNvPr id="155" name="Rechteck 154">
              <a:extLst>
                <a:ext uri="{FF2B5EF4-FFF2-40B4-BE49-F238E27FC236}">
                  <a16:creationId xmlns:a16="http://schemas.microsoft.com/office/drawing/2014/main" id="{494740A1-9670-2B90-77F6-F3B5FB836118}"/>
                </a:ext>
              </a:extLst>
            </p:cNvPr>
            <p:cNvSpPr/>
            <p:nvPr/>
          </p:nvSpPr>
          <p:spPr>
            <a:xfrm>
              <a:off x="1038368" y="3998201"/>
              <a:ext cx="381162" cy="1480595"/>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algn="ctr"/>
              <a:endParaRPr lang="de-DE" sz="1100" kern="0" dirty="0">
                <a:solidFill>
                  <a:prstClr val="white"/>
                </a:solidFill>
                <a:latin typeface="Calibri" panose="020F0502020204030204"/>
              </a:endParaRPr>
            </a:p>
          </p:txBody>
        </p:sp>
        <p:sp>
          <p:nvSpPr>
            <p:cNvPr id="156" name="Textfeld 155">
              <a:extLst>
                <a:ext uri="{FF2B5EF4-FFF2-40B4-BE49-F238E27FC236}">
                  <a16:creationId xmlns:a16="http://schemas.microsoft.com/office/drawing/2014/main" id="{36B27C3B-827C-B057-CFC7-29D146DAE264}"/>
                </a:ext>
              </a:extLst>
            </p:cNvPr>
            <p:cNvSpPr txBox="1"/>
            <p:nvPr/>
          </p:nvSpPr>
          <p:spPr>
            <a:xfrm>
              <a:off x="2114267" y="981176"/>
              <a:ext cx="627132" cy="261610"/>
            </a:xfrm>
            <a:prstGeom prst="rect">
              <a:avLst/>
            </a:prstGeom>
            <a:noFill/>
          </p:spPr>
          <p:txBody>
            <a:bodyPr wrap="square" rtlCol="0">
              <a:spAutoFit/>
            </a:bodyPr>
            <a:lstStyle/>
            <a:p>
              <a:r>
                <a:rPr lang="de-DE" sz="1100" b="1" kern="0" dirty="0">
                  <a:solidFill>
                    <a:prstClr val="black"/>
                  </a:solidFill>
                  <a:latin typeface="Calibri" panose="020F0502020204030204"/>
                </a:rPr>
                <a:t>A</a:t>
              </a:r>
            </a:p>
          </p:txBody>
        </p:sp>
        <p:sp>
          <p:nvSpPr>
            <p:cNvPr id="157" name="Textfeld 156">
              <a:extLst>
                <a:ext uri="{FF2B5EF4-FFF2-40B4-BE49-F238E27FC236}">
                  <a16:creationId xmlns:a16="http://schemas.microsoft.com/office/drawing/2014/main" id="{D00060D5-F64E-DF6E-28AC-A044FAE04A51}"/>
                </a:ext>
              </a:extLst>
            </p:cNvPr>
            <p:cNvSpPr txBox="1"/>
            <p:nvPr/>
          </p:nvSpPr>
          <p:spPr>
            <a:xfrm>
              <a:off x="1020273" y="590060"/>
              <a:ext cx="443638" cy="307777"/>
            </a:xfrm>
            <a:prstGeom prst="rect">
              <a:avLst/>
            </a:prstGeom>
            <a:noFill/>
          </p:spPr>
          <p:txBody>
            <a:bodyPr wrap="square" rtlCol="0">
              <a:spAutoFit/>
            </a:bodyPr>
            <a:lstStyle/>
            <a:p>
              <a:r>
                <a:rPr lang="de-DE" sz="1400" kern="0" dirty="0">
                  <a:solidFill>
                    <a:prstClr val="white"/>
                  </a:solidFill>
                  <a:latin typeface="Calibri" panose="020F0502020204030204"/>
                </a:rPr>
                <a:t>15‘</a:t>
              </a:r>
            </a:p>
          </p:txBody>
        </p:sp>
        <p:sp>
          <p:nvSpPr>
            <p:cNvPr id="158" name="Textfeld 157">
              <a:extLst>
                <a:ext uri="{FF2B5EF4-FFF2-40B4-BE49-F238E27FC236}">
                  <a16:creationId xmlns:a16="http://schemas.microsoft.com/office/drawing/2014/main" id="{0EB3418D-E5A6-2BC3-DC5C-FFF7E1C2DED5}"/>
                </a:ext>
              </a:extLst>
            </p:cNvPr>
            <p:cNvSpPr txBox="1"/>
            <p:nvPr/>
          </p:nvSpPr>
          <p:spPr>
            <a:xfrm>
              <a:off x="1013366" y="1844522"/>
              <a:ext cx="443638" cy="307777"/>
            </a:xfrm>
            <a:prstGeom prst="rect">
              <a:avLst/>
            </a:prstGeom>
            <a:noFill/>
          </p:spPr>
          <p:txBody>
            <a:bodyPr wrap="square" rtlCol="0">
              <a:spAutoFit/>
            </a:bodyPr>
            <a:lstStyle/>
            <a:p>
              <a:r>
                <a:rPr lang="de-DE" sz="1400" kern="0" dirty="0">
                  <a:solidFill>
                    <a:prstClr val="white"/>
                  </a:solidFill>
                  <a:latin typeface="Calibri" panose="020F0502020204030204"/>
                </a:rPr>
                <a:t>90‘</a:t>
              </a:r>
            </a:p>
          </p:txBody>
        </p:sp>
        <p:sp>
          <p:nvSpPr>
            <p:cNvPr id="159" name="Textfeld 158">
              <a:extLst>
                <a:ext uri="{FF2B5EF4-FFF2-40B4-BE49-F238E27FC236}">
                  <a16:creationId xmlns:a16="http://schemas.microsoft.com/office/drawing/2014/main" id="{4DEB6424-BF0D-CC30-7DF7-21891E2432D9}"/>
                </a:ext>
              </a:extLst>
            </p:cNvPr>
            <p:cNvSpPr txBox="1"/>
            <p:nvPr/>
          </p:nvSpPr>
          <p:spPr>
            <a:xfrm>
              <a:off x="1031801" y="3160797"/>
              <a:ext cx="443638" cy="307777"/>
            </a:xfrm>
            <a:prstGeom prst="rect">
              <a:avLst/>
            </a:prstGeom>
            <a:noFill/>
          </p:spPr>
          <p:txBody>
            <a:bodyPr wrap="square" rtlCol="0">
              <a:spAutoFit/>
            </a:bodyPr>
            <a:lstStyle/>
            <a:p>
              <a:r>
                <a:rPr lang="de-DE" sz="1400" kern="0" dirty="0">
                  <a:solidFill>
                    <a:prstClr val="white"/>
                  </a:solidFill>
                  <a:latin typeface="Calibri" panose="020F0502020204030204"/>
                </a:rPr>
                <a:t>90‘</a:t>
              </a:r>
            </a:p>
          </p:txBody>
        </p:sp>
        <p:sp>
          <p:nvSpPr>
            <p:cNvPr id="160" name="Textfeld 159">
              <a:extLst>
                <a:ext uri="{FF2B5EF4-FFF2-40B4-BE49-F238E27FC236}">
                  <a16:creationId xmlns:a16="http://schemas.microsoft.com/office/drawing/2014/main" id="{754E1047-B447-CB31-B998-A3FD675DBAD3}"/>
                </a:ext>
              </a:extLst>
            </p:cNvPr>
            <p:cNvSpPr txBox="1"/>
            <p:nvPr/>
          </p:nvSpPr>
          <p:spPr>
            <a:xfrm>
              <a:off x="955040" y="4607937"/>
              <a:ext cx="539161" cy="307777"/>
            </a:xfrm>
            <a:prstGeom prst="rect">
              <a:avLst/>
            </a:prstGeom>
            <a:noFill/>
          </p:spPr>
          <p:txBody>
            <a:bodyPr wrap="square" rtlCol="0">
              <a:spAutoFit/>
            </a:bodyPr>
            <a:lstStyle/>
            <a:p>
              <a:r>
                <a:rPr lang="de-DE" sz="1400" kern="0" dirty="0">
                  <a:solidFill>
                    <a:prstClr val="white"/>
                  </a:solidFill>
                  <a:latin typeface="Calibri" panose="020F0502020204030204"/>
                </a:rPr>
                <a:t>120‘</a:t>
              </a:r>
            </a:p>
          </p:txBody>
        </p:sp>
        <p:sp>
          <p:nvSpPr>
            <p:cNvPr id="161" name="Textfeld 160">
              <a:extLst>
                <a:ext uri="{FF2B5EF4-FFF2-40B4-BE49-F238E27FC236}">
                  <a16:creationId xmlns:a16="http://schemas.microsoft.com/office/drawing/2014/main" id="{43562696-C2F5-3C78-DDDA-8F5DA7EB28A1}"/>
                </a:ext>
              </a:extLst>
            </p:cNvPr>
            <p:cNvSpPr txBox="1"/>
            <p:nvPr/>
          </p:nvSpPr>
          <p:spPr>
            <a:xfrm>
              <a:off x="329036" y="590060"/>
              <a:ext cx="703566" cy="430887"/>
            </a:xfrm>
            <a:prstGeom prst="rect">
              <a:avLst/>
            </a:prstGeom>
            <a:noFill/>
          </p:spPr>
          <p:txBody>
            <a:bodyPr wrap="square" rtlCol="0">
              <a:spAutoFit/>
            </a:bodyPr>
            <a:lstStyle/>
            <a:p>
              <a:r>
                <a:rPr lang="de-DE" sz="1100" b="1" kern="0" dirty="0">
                  <a:solidFill>
                    <a:prstClr val="black"/>
                  </a:solidFill>
                  <a:latin typeface="Calibri" panose="020F0502020204030204"/>
                </a:rPr>
                <a:t>9:30 – 9:45</a:t>
              </a:r>
            </a:p>
          </p:txBody>
        </p:sp>
        <p:sp>
          <p:nvSpPr>
            <p:cNvPr id="162" name="Textfeld 161">
              <a:extLst>
                <a:ext uri="{FF2B5EF4-FFF2-40B4-BE49-F238E27FC236}">
                  <a16:creationId xmlns:a16="http://schemas.microsoft.com/office/drawing/2014/main" id="{6AD594D4-0EB6-96AD-0490-3C9826CDF00E}"/>
                </a:ext>
              </a:extLst>
            </p:cNvPr>
            <p:cNvSpPr txBox="1"/>
            <p:nvPr/>
          </p:nvSpPr>
          <p:spPr>
            <a:xfrm>
              <a:off x="326691" y="1227398"/>
              <a:ext cx="703566" cy="430887"/>
            </a:xfrm>
            <a:prstGeom prst="rect">
              <a:avLst/>
            </a:prstGeom>
            <a:noFill/>
          </p:spPr>
          <p:txBody>
            <a:bodyPr wrap="square" rtlCol="0">
              <a:spAutoFit/>
            </a:bodyPr>
            <a:lstStyle/>
            <a:p>
              <a:r>
                <a:rPr lang="de-DE" sz="1100" b="1" kern="0" dirty="0">
                  <a:solidFill>
                    <a:prstClr val="black"/>
                  </a:solidFill>
                  <a:latin typeface="Calibri" panose="020F0502020204030204"/>
                </a:rPr>
                <a:t>9:45 – 11:15</a:t>
              </a:r>
            </a:p>
          </p:txBody>
        </p:sp>
        <p:sp>
          <p:nvSpPr>
            <p:cNvPr id="163" name="Textfeld 162">
              <a:extLst>
                <a:ext uri="{FF2B5EF4-FFF2-40B4-BE49-F238E27FC236}">
                  <a16:creationId xmlns:a16="http://schemas.microsoft.com/office/drawing/2014/main" id="{1A1DEC73-3883-88E0-3D8D-C60DA5CD1D7F}"/>
                </a:ext>
              </a:extLst>
            </p:cNvPr>
            <p:cNvSpPr txBox="1"/>
            <p:nvPr/>
          </p:nvSpPr>
          <p:spPr>
            <a:xfrm>
              <a:off x="326691" y="2682034"/>
              <a:ext cx="703566" cy="430887"/>
            </a:xfrm>
            <a:prstGeom prst="rect">
              <a:avLst/>
            </a:prstGeom>
            <a:noFill/>
          </p:spPr>
          <p:txBody>
            <a:bodyPr wrap="square" rtlCol="0">
              <a:spAutoFit/>
            </a:bodyPr>
            <a:lstStyle/>
            <a:p>
              <a:r>
                <a:rPr lang="de-DE" sz="1100" b="1" kern="0" dirty="0">
                  <a:solidFill>
                    <a:prstClr val="black"/>
                  </a:solidFill>
                  <a:latin typeface="Calibri" panose="020F0502020204030204"/>
                </a:rPr>
                <a:t>11:30 – 13:00</a:t>
              </a:r>
            </a:p>
          </p:txBody>
        </p:sp>
        <p:grpSp>
          <p:nvGrpSpPr>
            <p:cNvPr id="164" name="Gruppieren 163">
              <a:extLst>
                <a:ext uri="{FF2B5EF4-FFF2-40B4-BE49-F238E27FC236}">
                  <a16:creationId xmlns:a16="http://schemas.microsoft.com/office/drawing/2014/main" id="{3B5F62AD-81BA-4331-C9BA-B03BE41733A1}"/>
                </a:ext>
              </a:extLst>
            </p:cNvPr>
            <p:cNvGrpSpPr/>
            <p:nvPr/>
          </p:nvGrpSpPr>
          <p:grpSpPr>
            <a:xfrm>
              <a:off x="1540517" y="3998201"/>
              <a:ext cx="1419491" cy="1480595"/>
              <a:chOff x="3087229" y="2489818"/>
              <a:chExt cx="1419491" cy="1480595"/>
            </a:xfrm>
          </p:grpSpPr>
          <p:sp>
            <p:nvSpPr>
              <p:cNvPr id="166" name="Rechteck 165">
                <a:extLst>
                  <a:ext uri="{FF2B5EF4-FFF2-40B4-BE49-F238E27FC236}">
                    <a16:creationId xmlns:a16="http://schemas.microsoft.com/office/drawing/2014/main" id="{D719A433-7907-9A35-C0C8-ED750D899723}"/>
                  </a:ext>
                </a:extLst>
              </p:cNvPr>
              <p:cNvSpPr/>
              <p:nvPr/>
            </p:nvSpPr>
            <p:spPr>
              <a:xfrm>
                <a:off x="3087229" y="2489818"/>
                <a:ext cx="1419491" cy="1480595"/>
              </a:xfrm>
              <a:prstGeom prst="rect">
                <a:avLst/>
              </a:prstGeom>
              <a:solidFill>
                <a:srgbClr val="FFC000"/>
              </a:solidFill>
              <a:ln w="12700" cap="flat" cmpd="sng" algn="ctr">
                <a:solidFill>
                  <a:srgbClr val="4472C4">
                    <a:shade val="50000"/>
                  </a:srgbClr>
                </a:solidFill>
                <a:prstDash val="solid"/>
                <a:miter lim="800000"/>
              </a:ln>
              <a:effectLst/>
            </p:spPr>
            <p:txBody>
              <a:bodyPr rtlCol="0" anchor="ctr"/>
              <a:lstStyle/>
              <a:p>
                <a:pPr algn="ctr"/>
                <a:endParaRPr lang="de-DE" sz="1100" kern="0">
                  <a:solidFill>
                    <a:prstClr val="white"/>
                  </a:solidFill>
                  <a:latin typeface="Calibri" panose="020F0502020204030204"/>
                </a:endParaRPr>
              </a:p>
            </p:txBody>
          </p:sp>
          <p:sp>
            <p:nvSpPr>
              <p:cNvPr id="167" name="Rechteck 166">
                <a:extLst>
                  <a:ext uri="{FF2B5EF4-FFF2-40B4-BE49-F238E27FC236}">
                    <a16:creationId xmlns:a16="http://schemas.microsoft.com/office/drawing/2014/main" id="{0AA9807B-2FF7-7E24-2F60-4681C4BCE15B}"/>
                  </a:ext>
                </a:extLst>
              </p:cNvPr>
              <p:cNvSpPr/>
              <p:nvPr/>
            </p:nvSpPr>
            <p:spPr>
              <a:xfrm>
                <a:off x="3115037" y="2575573"/>
                <a:ext cx="1351690" cy="370335"/>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algn="ctr"/>
                <a:r>
                  <a:rPr lang="de-DE" sz="1100" kern="0" dirty="0">
                    <a:solidFill>
                      <a:prstClr val="white"/>
                    </a:solidFill>
                    <a:latin typeface="Calibri" panose="020F0502020204030204"/>
                  </a:rPr>
                  <a:t>Übung</a:t>
                </a:r>
              </a:p>
            </p:txBody>
          </p:sp>
        </p:grpSp>
        <p:sp>
          <p:nvSpPr>
            <p:cNvPr id="165" name="Rechteck 164">
              <a:extLst>
                <a:ext uri="{FF2B5EF4-FFF2-40B4-BE49-F238E27FC236}">
                  <a16:creationId xmlns:a16="http://schemas.microsoft.com/office/drawing/2014/main" id="{36B4C988-58AA-C847-F966-55E86B9B58CB}"/>
                </a:ext>
              </a:extLst>
            </p:cNvPr>
            <p:cNvSpPr/>
            <p:nvPr/>
          </p:nvSpPr>
          <p:spPr>
            <a:xfrm>
              <a:off x="1593513" y="2842047"/>
              <a:ext cx="1293471" cy="726379"/>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algn="ctr"/>
              <a:r>
                <a:rPr lang="de-DE" sz="1100" kern="0" dirty="0">
                  <a:solidFill>
                    <a:prstClr val="white"/>
                  </a:solidFill>
                  <a:latin typeface="Calibri" panose="020F0502020204030204"/>
                </a:rPr>
                <a:t>Reflektion der eigenen Position</a:t>
              </a:r>
            </a:p>
          </p:txBody>
        </p:sp>
      </p:grpSp>
      <p:sp>
        <p:nvSpPr>
          <p:cNvPr id="168" name="Rechteck 167">
            <a:extLst>
              <a:ext uri="{FF2B5EF4-FFF2-40B4-BE49-F238E27FC236}">
                <a16:creationId xmlns:a16="http://schemas.microsoft.com/office/drawing/2014/main" id="{F57322DC-D253-6E71-9B92-08FF20D13245}"/>
              </a:ext>
            </a:extLst>
          </p:cNvPr>
          <p:cNvSpPr/>
          <p:nvPr/>
        </p:nvSpPr>
        <p:spPr>
          <a:xfrm>
            <a:off x="3233865" y="5612676"/>
            <a:ext cx="1256340" cy="405507"/>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algn="ctr"/>
            <a:r>
              <a:rPr lang="de-DE" sz="1100" kern="0" dirty="0">
                <a:solidFill>
                  <a:prstClr val="white"/>
                </a:solidFill>
                <a:latin typeface="Calibri" panose="020F0502020204030204"/>
              </a:rPr>
              <a:t>Input </a:t>
            </a:r>
          </a:p>
        </p:txBody>
      </p:sp>
      <p:sp>
        <p:nvSpPr>
          <p:cNvPr id="171" name="Rechteck 170">
            <a:extLst>
              <a:ext uri="{FF2B5EF4-FFF2-40B4-BE49-F238E27FC236}">
                <a16:creationId xmlns:a16="http://schemas.microsoft.com/office/drawing/2014/main" id="{A6E5BBE4-8A2C-CEEF-D020-93FA7E025ED2}"/>
              </a:ext>
            </a:extLst>
          </p:cNvPr>
          <p:cNvSpPr/>
          <p:nvPr/>
        </p:nvSpPr>
        <p:spPr>
          <a:xfrm>
            <a:off x="3292966" y="2386803"/>
            <a:ext cx="1132218" cy="874089"/>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algn="ctr"/>
            <a:r>
              <a:rPr lang="de-DE" sz="1100" kern="0" dirty="0">
                <a:solidFill>
                  <a:prstClr val="white"/>
                </a:solidFill>
                <a:latin typeface="Calibri" panose="020F0502020204030204"/>
              </a:rPr>
              <a:t>interaktive Einführung</a:t>
            </a:r>
          </a:p>
        </p:txBody>
      </p:sp>
      <p:sp>
        <p:nvSpPr>
          <p:cNvPr id="173" name="Rechteck 172">
            <a:extLst>
              <a:ext uri="{FF2B5EF4-FFF2-40B4-BE49-F238E27FC236}">
                <a16:creationId xmlns:a16="http://schemas.microsoft.com/office/drawing/2014/main" id="{F993426E-877E-9F2A-FFDC-CBF77D178331}"/>
              </a:ext>
            </a:extLst>
          </p:cNvPr>
          <p:cNvSpPr/>
          <p:nvPr/>
        </p:nvSpPr>
        <p:spPr>
          <a:xfrm>
            <a:off x="6089600" y="5221576"/>
            <a:ext cx="1164666" cy="405507"/>
          </a:xfrm>
          <a:prstGeom prst="rect">
            <a:avLst/>
          </a:prstGeom>
          <a:solidFill>
            <a:srgbClr val="4472C4">
              <a:lumMod val="40000"/>
              <a:lumOff val="60000"/>
            </a:srgbClr>
          </a:solidFill>
          <a:ln w="12700" cap="flat" cmpd="sng" algn="ctr">
            <a:solidFill>
              <a:srgbClr val="4472C4">
                <a:shade val="50000"/>
              </a:srgbClr>
            </a:solidFill>
            <a:prstDash val="solid"/>
            <a:miter lim="800000"/>
          </a:ln>
          <a:effectLst/>
        </p:spPr>
        <p:txBody>
          <a:bodyPr rtlCol="0" anchor="ctr"/>
          <a:lstStyle/>
          <a:p>
            <a:pPr algn="ctr"/>
            <a:r>
              <a:rPr lang="de-DE" sz="1100" kern="0" dirty="0">
                <a:solidFill>
                  <a:prstClr val="white"/>
                </a:solidFill>
                <a:latin typeface="Calibri" panose="020F0502020204030204"/>
              </a:rPr>
              <a:t>Austausch und Ideenskizzen</a:t>
            </a:r>
          </a:p>
        </p:txBody>
      </p:sp>
      <p:sp>
        <p:nvSpPr>
          <p:cNvPr id="175" name="Textfeld 174">
            <a:extLst>
              <a:ext uri="{FF2B5EF4-FFF2-40B4-BE49-F238E27FC236}">
                <a16:creationId xmlns:a16="http://schemas.microsoft.com/office/drawing/2014/main" id="{41F1E96C-7CBF-8E97-DAAC-A8180746A932}"/>
              </a:ext>
            </a:extLst>
          </p:cNvPr>
          <p:cNvSpPr txBox="1"/>
          <p:nvPr/>
        </p:nvSpPr>
        <p:spPr>
          <a:xfrm>
            <a:off x="7984377" y="1121373"/>
            <a:ext cx="654725" cy="261610"/>
          </a:xfrm>
          <a:prstGeom prst="rect">
            <a:avLst/>
          </a:prstGeom>
          <a:noFill/>
        </p:spPr>
        <p:txBody>
          <a:bodyPr wrap="square" rtlCol="0">
            <a:spAutoFit/>
          </a:bodyPr>
          <a:lstStyle/>
          <a:p>
            <a:r>
              <a:rPr lang="de-DE" sz="1100" b="1" kern="0" dirty="0">
                <a:solidFill>
                  <a:prstClr val="black"/>
                </a:solidFill>
                <a:latin typeface="Calibri" panose="020F0502020204030204"/>
              </a:rPr>
              <a:t>Zeiten</a:t>
            </a:r>
          </a:p>
        </p:txBody>
      </p:sp>
      <p:sp>
        <p:nvSpPr>
          <p:cNvPr id="176" name="Textfeld 175">
            <a:extLst>
              <a:ext uri="{FF2B5EF4-FFF2-40B4-BE49-F238E27FC236}">
                <a16:creationId xmlns:a16="http://schemas.microsoft.com/office/drawing/2014/main" id="{ED016DDB-7815-BCD7-C2AE-8A49467FFA8E}"/>
              </a:ext>
            </a:extLst>
          </p:cNvPr>
          <p:cNvSpPr txBox="1"/>
          <p:nvPr/>
        </p:nvSpPr>
        <p:spPr>
          <a:xfrm>
            <a:off x="4943872" y="274638"/>
            <a:ext cx="5189928" cy="369332"/>
          </a:xfrm>
          <a:prstGeom prst="rect">
            <a:avLst/>
          </a:prstGeom>
          <a:noFill/>
        </p:spPr>
        <p:txBody>
          <a:bodyPr wrap="square" rtlCol="0">
            <a:spAutoFit/>
          </a:bodyPr>
          <a:lstStyle/>
          <a:p>
            <a:r>
              <a:rPr lang="de-DE" b="1" dirty="0">
                <a:solidFill>
                  <a:srgbClr val="FFC000"/>
                </a:solidFill>
              </a:rPr>
              <a:t>Hörsaal</a:t>
            </a:r>
            <a:r>
              <a:rPr lang="de-DE" dirty="0"/>
              <a:t>, </a:t>
            </a:r>
            <a:r>
              <a:rPr lang="de-DE" b="1" dirty="0">
                <a:solidFill>
                  <a:srgbClr val="92D050"/>
                </a:solidFill>
              </a:rPr>
              <a:t>draußen</a:t>
            </a:r>
            <a:r>
              <a:rPr lang="de-DE" dirty="0"/>
              <a:t>, </a:t>
            </a:r>
            <a:r>
              <a:rPr lang="de-DE" b="1" dirty="0">
                <a:solidFill>
                  <a:srgbClr val="7030A0"/>
                </a:solidFill>
              </a:rPr>
              <a:t>Seminarräume</a:t>
            </a:r>
          </a:p>
        </p:txBody>
      </p:sp>
      <p:sp>
        <p:nvSpPr>
          <p:cNvPr id="177" name="Rechteck 176">
            <a:extLst>
              <a:ext uri="{FF2B5EF4-FFF2-40B4-BE49-F238E27FC236}">
                <a16:creationId xmlns:a16="http://schemas.microsoft.com/office/drawing/2014/main" id="{8635676A-9D8A-8332-5F84-8546035675B3}"/>
              </a:ext>
            </a:extLst>
          </p:cNvPr>
          <p:cNvSpPr/>
          <p:nvPr/>
        </p:nvSpPr>
        <p:spPr>
          <a:xfrm>
            <a:off x="5481779" y="6265014"/>
            <a:ext cx="2133600" cy="5440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C00000"/>
                </a:solidFill>
              </a:rPr>
              <a:t>Ideenskizze bis 24:00 Uhr abgeben</a:t>
            </a:r>
          </a:p>
        </p:txBody>
      </p:sp>
      <p:sp>
        <p:nvSpPr>
          <p:cNvPr id="178" name="Rechteck 177">
            <a:extLst>
              <a:ext uri="{FF2B5EF4-FFF2-40B4-BE49-F238E27FC236}">
                <a16:creationId xmlns:a16="http://schemas.microsoft.com/office/drawing/2014/main" id="{DBB05CC2-E763-30A3-BA37-5DEB1ED06744}"/>
              </a:ext>
            </a:extLst>
          </p:cNvPr>
          <p:cNvSpPr/>
          <p:nvPr/>
        </p:nvSpPr>
        <p:spPr>
          <a:xfrm>
            <a:off x="2538054" y="6251517"/>
            <a:ext cx="2133600" cy="5440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C00000"/>
                </a:solidFill>
              </a:rPr>
              <a:t>Reflexion bis 24:00 Uhr abgeben</a:t>
            </a:r>
          </a:p>
        </p:txBody>
      </p:sp>
      <p:sp>
        <p:nvSpPr>
          <p:cNvPr id="179" name="Rechteck 178">
            <a:extLst>
              <a:ext uri="{FF2B5EF4-FFF2-40B4-BE49-F238E27FC236}">
                <a16:creationId xmlns:a16="http://schemas.microsoft.com/office/drawing/2014/main" id="{40A9BE3A-A12F-41B1-EA4C-1CF465FDBBE6}"/>
              </a:ext>
            </a:extLst>
          </p:cNvPr>
          <p:cNvSpPr/>
          <p:nvPr/>
        </p:nvSpPr>
        <p:spPr>
          <a:xfrm>
            <a:off x="8192822" y="6287420"/>
            <a:ext cx="2133600" cy="5440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rgbClr val="C00000"/>
                </a:solidFill>
              </a:rPr>
              <a:t>Exposé bis 24:00 Uhr abgeben</a:t>
            </a:r>
          </a:p>
        </p:txBody>
      </p:sp>
    </p:spTree>
    <p:extLst>
      <p:ext uri="{BB962C8B-B14F-4D97-AF65-F5344CB8AC3E}">
        <p14:creationId xmlns:p14="http://schemas.microsoft.com/office/powerpoint/2010/main" val="2625047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5F435B-CC89-84F4-141B-1B135DE9A58C}"/>
              </a:ext>
            </a:extLst>
          </p:cNvPr>
          <p:cNvSpPr>
            <a:spLocks noGrp="1"/>
          </p:cNvSpPr>
          <p:nvPr>
            <p:ph type="title"/>
          </p:nvPr>
        </p:nvSpPr>
        <p:spPr/>
        <p:txBody>
          <a:bodyPr/>
          <a:lstStyle/>
          <a:p>
            <a:r>
              <a:rPr lang="de-DE" dirty="0"/>
              <a:t>Interaktive Einführung: Zukunftsvisionen </a:t>
            </a:r>
          </a:p>
        </p:txBody>
      </p:sp>
      <p:sp>
        <p:nvSpPr>
          <p:cNvPr id="3" name="Inhaltsplatzhalter 2">
            <a:extLst>
              <a:ext uri="{FF2B5EF4-FFF2-40B4-BE49-F238E27FC236}">
                <a16:creationId xmlns:a16="http://schemas.microsoft.com/office/drawing/2014/main" id="{5A7C0F5F-C76A-18F9-AF42-428579CE4988}"/>
              </a:ext>
            </a:extLst>
          </p:cNvPr>
          <p:cNvSpPr>
            <a:spLocks noGrp="1"/>
          </p:cNvSpPr>
          <p:nvPr>
            <p:ph idx="1"/>
          </p:nvPr>
        </p:nvSpPr>
        <p:spPr/>
        <p:txBody>
          <a:bodyPr/>
          <a:lstStyle/>
          <a:p>
            <a:pPr marL="182562" indent="0">
              <a:buNone/>
            </a:pPr>
            <a:r>
              <a:rPr lang="de-DE" dirty="0"/>
              <a:t>Versuchen Sie die Zukunft zu visualisieren. Welche Bilder und Vorstellungen haben Sie? Überlegen und zeichnen Sie zunächst alleine ohne sich mit anderen auszutauschen. Sie sind frei in der Wahl Ihrer  Schwerpunkte und Zeithorizonten. Die künstlerische oder handwerkliche Umsetzung ist dabei nicht wesentlich. </a:t>
            </a:r>
          </a:p>
          <a:p>
            <a:pPr marL="182562" indent="0">
              <a:buNone/>
            </a:pPr>
            <a:r>
              <a:rPr lang="de-DE" dirty="0"/>
              <a:t>Sie haben 15 Minuten Zeit.</a:t>
            </a:r>
          </a:p>
          <a:p>
            <a:endParaRPr lang="de-DE" dirty="0"/>
          </a:p>
        </p:txBody>
      </p:sp>
      <p:sp>
        <p:nvSpPr>
          <p:cNvPr id="4" name="Foliennummernplatzhalter 3">
            <a:extLst>
              <a:ext uri="{FF2B5EF4-FFF2-40B4-BE49-F238E27FC236}">
                <a16:creationId xmlns:a16="http://schemas.microsoft.com/office/drawing/2014/main" id="{30179B1B-C6CA-8030-891F-844E656EA7D0}"/>
              </a:ext>
            </a:extLst>
          </p:cNvPr>
          <p:cNvSpPr>
            <a:spLocks noGrp="1"/>
          </p:cNvSpPr>
          <p:nvPr>
            <p:ph type="sldNum" sz="quarter" idx="11"/>
          </p:nvPr>
        </p:nvSpPr>
        <p:spPr/>
        <p:txBody>
          <a:bodyPr/>
          <a:lstStyle/>
          <a:p>
            <a:fld id="{BBF1D1B4-E841-4758-A151-E986DE5B1775}" type="slidenum">
              <a:rPr lang="de-DE" altLang="de-DE" smtClean="0"/>
              <a:pPr/>
              <a:t>5</a:t>
            </a:fld>
            <a:endParaRPr lang="de-DE" altLang="de-DE"/>
          </a:p>
        </p:txBody>
      </p:sp>
    </p:spTree>
    <p:extLst>
      <p:ext uri="{BB962C8B-B14F-4D97-AF65-F5344CB8AC3E}">
        <p14:creationId xmlns:p14="http://schemas.microsoft.com/office/powerpoint/2010/main" val="1634094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6838AC-B1FF-1DF5-D9D7-2A4C8393F502}"/>
              </a:ext>
            </a:extLst>
          </p:cNvPr>
          <p:cNvSpPr>
            <a:spLocks noGrp="1"/>
          </p:cNvSpPr>
          <p:nvPr>
            <p:ph type="title"/>
          </p:nvPr>
        </p:nvSpPr>
        <p:spPr/>
        <p:txBody>
          <a:bodyPr/>
          <a:lstStyle/>
          <a:p>
            <a:r>
              <a:rPr lang="de-DE" dirty="0"/>
              <a:t>Zukunftsvisionen</a:t>
            </a:r>
          </a:p>
        </p:txBody>
      </p:sp>
      <p:sp>
        <p:nvSpPr>
          <p:cNvPr id="3" name="Inhaltsplatzhalter 2">
            <a:extLst>
              <a:ext uri="{FF2B5EF4-FFF2-40B4-BE49-F238E27FC236}">
                <a16:creationId xmlns:a16="http://schemas.microsoft.com/office/drawing/2014/main" id="{4A559C59-6491-EF79-5127-75039BA3005A}"/>
              </a:ext>
            </a:extLst>
          </p:cNvPr>
          <p:cNvSpPr>
            <a:spLocks noGrp="1"/>
          </p:cNvSpPr>
          <p:nvPr>
            <p:ph idx="1"/>
          </p:nvPr>
        </p:nvSpPr>
        <p:spPr/>
        <p:txBody>
          <a:bodyPr/>
          <a:lstStyle/>
          <a:p>
            <a:pPr marL="182562" indent="0">
              <a:buNone/>
            </a:pPr>
            <a:r>
              <a:rPr lang="de-DE" dirty="0"/>
              <a:t>Tauschen Sie sich nun mit Ihren Sitznachbar*innen, und den </a:t>
            </a:r>
            <a:r>
              <a:rPr lang="de-DE" dirty="0" err="1"/>
              <a:t>Kommiliton</a:t>
            </a:r>
            <a:r>
              <a:rPr lang="de-DE" dirty="0"/>
              <a:t>*innen, die hinter ihnen bzw. vor ihnen sitzen aus, sodass Sie ein Sechserteam bilden. Erklären Sie sich gegenseitig was auf Ihren Bildern zu sehen ist. </a:t>
            </a:r>
          </a:p>
          <a:p>
            <a:endParaRPr lang="de-DE" dirty="0"/>
          </a:p>
          <a:p>
            <a:r>
              <a:rPr lang="de-DE" dirty="0"/>
              <a:t>Welche Gemeinsamkeiten stellen Sie fest?</a:t>
            </a:r>
          </a:p>
          <a:p>
            <a:r>
              <a:rPr lang="de-DE" dirty="0"/>
              <a:t>Welche Unterschiede bestehen?</a:t>
            </a:r>
          </a:p>
          <a:p>
            <a:r>
              <a:rPr lang="de-DE" dirty="0"/>
              <a:t>Spiegelt sich der Einfluss des Klimawandels in den Bildern wider? Wenn ja wie? Wenn nein, warum nicht?</a:t>
            </a:r>
          </a:p>
        </p:txBody>
      </p:sp>
      <p:sp>
        <p:nvSpPr>
          <p:cNvPr id="4" name="Foliennummernplatzhalter 3">
            <a:extLst>
              <a:ext uri="{FF2B5EF4-FFF2-40B4-BE49-F238E27FC236}">
                <a16:creationId xmlns:a16="http://schemas.microsoft.com/office/drawing/2014/main" id="{BC4B3640-CBF9-6922-BB18-0B57542E6FA6}"/>
              </a:ext>
            </a:extLst>
          </p:cNvPr>
          <p:cNvSpPr>
            <a:spLocks noGrp="1"/>
          </p:cNvSpPr>
          <p:nvPr>
            <p:ph type="sldNum" sz="quarter" idx="11"/>
          </p:nvPr>
        </p:nvSpPr>
        <p:spPr/>
        <p:txBody>
          <a:bodyPr/>
          <a:lstStyle/>
          <a:p>
            <a:fld id="{BBF1D1B4-E841-4758-A151-E986DE5B1775}" type="slidenum">
              <a:rPr lang="de-DE" altLang="de-DE" smtClean="0"/>
              <a:pPr/>
              <a:t>6</a:t>
            </a:fld>
            <a:endParaRPr lang="de-DE" altLang="de-DE"/>
          </a:p>
        </p:txBody>
      </p:sp>
    </p:spTree>
    <p:extLst>
      <p:ext uri="{BB962C8B-B14F-4D97-AF65-F5344CB8AC3E}">
        <p14:creationId xmlns:p14="http://schemas.microsoft.com/office/powerpoint/2010/main" val="3619122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C3907BD8-448E-22E9-1F7E-ADE3DD27F47A}"/>
              </a:ext>
            </a:extLst>
          </p:cNvPr>
          <p:cNvPicPr>
            <a:picLocks noChangeAspect="1"/>
          </p:cNvPicPr>
          <p:nvPr/>
        </p:nvPicPr>
        <p:blipFill>
          <a:blip r:embed="rId2"/>
          <a:stretch>
            <a:fillRect/>
          </a:stretch>
        </p:blipFill>
        <p:spPr>
          <a:xfrm>
            <a:off x="2351584" y="1760538"/>
            <a:ext cx="8229600" cy="4125920"/>
          </a:xfrm>
          <a:prstGeom prst="rect">
            <a:avLst/>
          </a:prstGeom>
        </p:spPr>
      </p:pic>
      <p:sp>
        <p:nvSpPr>
          <p:cNvPr id="2" name="Titel 1">
            <a:extLst>
              <a:ext uri="{FF2B5EF4-FFF2-40B4-BE49-F238E27FC236}">
                <a16:creationId xmlns:a16="http://schemas.microsoft.com/office/drawing/2014/main" id="{D85304B9-536A-635D-CD20-BA50015F6F5E}"/>
              </a:ext>
            </a:extLst>
          </p:cNvPr>
          <p:cNvSpPr>
            <a:spLocks noGrp="1"/>
          </p:cNvSpPr>
          <p:nvPr>
            <p:ph type="title"/>
          </p:nvPr>
        </p:nvSpPr>
        <p:spPr/>
        <p:txBody>
          <a:bodyPr/>
          <a:lstStyle/>
          <a:p>
            <a:r>
              <a:rPr lang="de-DE" dirty="0"/>
              <a:t>Übersicht über die Szenarien</a:t>
            </a:r>
          </a:p>
        </p:txBody>
      </p:sp>
      <p:sp>
        <p:nvSpPr>
          <p:cNvPr id="3" name="Inhaltsplatzhalter 2">
            <a:extLst>
              <a:ext uri="{FF2B5EF4-FFF2-40B4-BE49-F238E27FC236}">
                <a16:creationId xmlns:a16="http://schemas.microsoft.com/office/drawing/2014/main" id="{7A74260B-5A24-C105-5A55-FA06DB1C3774}"/>
              </a:ext>
            </a:extLst>
          </p:cNvPr>
          <p:cNvSpPr>
            <a:spLocks noGrp="1"/>
          </p:cNvSpPr>
          <p:nvPr>
            <p:ph idx="1"/>
          </p:nvPr>
        </p:nvSpPr>
        <p:spPr/>
        <p:txBody>
          <a:bodyPr/>
          <a:lstStyle/>
          <a:p>
            <a:pPr marL="182562" indent="0">
              <a:buNone/>
            </a:pPr>
            <a:r>
              <a:rPr lang="de-DE" dirty="0"/>
              <a:t>Melden Sie sich bitte bei </a:t>
            </a:r>
            <a:r>
              <a:rPr lang="de-DE" dirty="0" err="1"/>
              <a:t>Partifiy</a:t>
            </a:r>
            <a:r>
              <a:rPr lang="de-DE" dirty="0"/>
              <a:t> an! </a:t>
            </a:r>
          </a:p>
        </p:txBody>
      </p:sp>
      <p:sp>
        <p:nvSpPr>
          <p:cNvPr id="4" name="Foliennummernplatzhalter 3">
            <a:extLst>
              <a:ext uri="{FF2B5EF4-FFF2-40B4-BE49-F238E27FC236}">
                <a16:creationId xmlns:a16="http://schemas.microsoft.com/office/drawing/2014/main" id="{5133E7DE-8C47-2DA7-6802-4382E9836F0A}"/>
              </a:ext>
            </a:extLst>
          </p:cNvPr>
          <p:cNvSpPr>
            <a:spLocks noGrp="1"/>
          </p:cNvSpPr>
          <p:nvPr>
            <p:ph type="sldNum" sz="quarter" idx="11"/>
          </p:nvPr>
        </p:nvSpPr>
        <p:spPr/>
        <p:txBody>
          <a:bodyPr/>
          <a:lstStyle/>
          <a:p>
            <a:fld id="{BBF1D1B4-E841-4758-A151-E986DE5B1775}" type="slidenum">
              <a:rPr lang="de-DE" altLang="de-DE" smtClean="0"/>
              <a:pPr/>
              <a:t>7</a:t>
            </a:fld>
            <a:endParaRPr lang="de-DE" altLang="de-DE"/>
          </a:p>
        </p:txBody>
      </p:sp>
    </p:spTree>
    <p:extLst>
      <p:ext uri="{BB962C8B-B14F-4D97-AF65-F5344CB8AC3E}">
        <p14:creationId xmlns:p14="http://schemas.microsoft.com/office/powerpoint/2010/main" val="2432175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6C2FEF-7D3C-AD9B-1F09-111E4845A560}"/>
              </a:ext>
            </a:extLst>
          </p:cNvPr>
          <p:cNvSpPr>
            <a:spLocks noGrp="1"/>
          </p:cNvSpPr>
          <p:nvPr>
            <p:ph type="title"/>
          </p:nvPr>
        </p:nvSpPr>
        <p:spPr/>
        <p:txBody>
          <a:bodyPr/>
          <a:lstStyle/>
          <a:p>
            <a:r>
              <a:rPr lang="de-DE" dirty="0"/>
              <a:t>Wissenschaftliche Erkenntnisse</a:t>
            </a:r>
          </a:p>
        </p:txBody>
      </p:sp>
      <p:sp>
        <p:nvSpPr>
          <p:cNvPr id="3" name="Inhaltsplatzhalter 2">
            <a:extLst>
              <a:ext uri="{FF2B5EF4-FFF2-40B4-BE49-F238E27FC236}">
                <a16:creationId xmlns:a16="http://schemas.microsoft.com/office/drawing/2014/main" id="{DE5477AE-1FDA-3DD1-ABBA-0814A13F29CA}"/>
              </a:ext>
            </a:extLst>
          </p:cNvPr>
          <p:cNvSpPr>
            <a:spLocks noGrp="1"/>
          </p:cNvSpPr>
          <p:nvPr>
            <p:ph idx="1"/>
          </p:nvPr>
        </p:nvSpPr>
        <p:spPr/>
        <p:txBody>
          <a:bodyPr/>
          <a:lstStyle/>
          <a:p>
            <a:pPr marL="182562" indent="0">
              <a:buNone/>
            </a:pPr>
            <a:r>
              <a:rPr lang="de-DE" dirty="0"/>
              <a:t>Diskutieren Sie nun die Zukunftsprognosen aus wissenschaftlicher Sicht in Zweierteams. </a:t>
            </a:r>
          </a:p>
          <a:p>
            <a:endParaRPr lang="de-DE" dirty="0"/>
          </a:p>
          <a:p>
            <a:r>
              <a:rPr lang="de-DE" dirty="0">
                <a:hlinkClick r:id="rId2"/>
              </a:rPr>
              <a:t>https://www.ipcc.ch/report/ar6/syr/figures/csb-2-figure-1</a:t>
            </a:r>
            <a:endParaRPr lang="de-DE" dirty="0"/>
          </a:p>
          <a:p>
            <a:r>
              <a:rPr lang="de-DE" dirty="0"/>
              <a:t>Was bedeuten die 5 Szenarien? Wovon hängen Sie ab?</a:t>
            </a:r>
          </a:p>
          <a:p>
            <a:r>
              <a:rPr lang="de-DE" dirty="0"/>
              <a:t>Was können Gründe dafür sein, dass sich die Erde in den oberen drei Szenarien nach 2100 weiter erwärmt?</a:t>
            </a:r>
          </a:p>
          <a:p>
            <a:r>
              <a:rPr lang="de-DE" dirty="0"/>
              <a:t>Was bedeutet die Prozentzahl in Klammern in Sektion b)?</a:t>
            </a:r>
          </a:p>
          <a:p>
            <a:r>
              <a:rPr lang="de-DE" dirty="0"/>
              <a:t>Was bedeuten die flächigen Einfärbungen in den Graphen?</a:t>
            </a:r>
          </a:p>
        </p:txBody>
      </p:sp>
      <p:sp>
        <p:nvSpPr>
          <p:cNvPr id="4" name="Foliennummernplatzhalter 3">
            <a:extLst>
              <a:ext uri="{FF2B5EF4-FFF2-40B4-BE49-F238E27FC236}">
                <a16:creationId xmlns:a16="http://schemas.microsoft.com/office/drawing/2014/main" id="{89B4EAB2-C6D3-D56F-9B0B-9A0698D359B0}"/>
              </a:ext>
            </a:extLst>
          </p:cNvPr>
          <p:cNvSpPr>
            <a:spLocks noGrp="1"/>
          </p:cNvSpPr>
          <p:nvPr>
            <p:ph type="sldNum" sz="quarter" idx="11"/>
          </p:nvPr>
        </p:nvSpPr>
        <p:spPr/>
        <p:txBody>
          <a:bodyPr/>
          <a:lstStyle/>
          <a:p>
            <a:fld id="{BBF1D1B4-E841-4758-A151-E986DE5B1775}" type="slidenum">
              <a:rPr lang="de-DE" altLang="de-DE" smtClean="0"/>
              <a:pPr/>
              <a:t>8</a:t>
            </a:fld>
            <a:endParaRPr lang="de-DE" altLang="de-DE"/>
          </a:p>
        </p:txBody>
      </p:sp>
    </p:spTree>
    <p:extLst>
      <p:ext uri="{BB962C8B-B14F-4D97-AF65-F5344CB8AC3E}">
        <p14:creationId xmlns:p14="http://schemas.microsoft.com/office/powerpoint/2010/main" val="2082333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6C2FEF-7D3C-AD9B-1F09-111E4845A560}"/>
              </a:ext>
            </a:extLst>
          </p:cNvPr>
          <p:cNvSpPr>
            <a:spLocks noGrp="1"/>
          </p:cNvSpPr>
          <p:nvPr>
            <p:ph type="title"/>
          </p:nvPr>
        </p:nvSpPr>
        <p:spPr/>
        <p:txBody>
          <a:bodyPr/>
          <a:lstStyle/>
          <a:p>
            <a:r>
              <a:rPr lang="de-DE" dirty="0"/>
              <a:t>Wissenschaftliche Erkenntnisse</a:t>
            </a:r>
          </a:p>
        </p:txBody>
      </p:sp>
      <p:sp>
        <p:nvSpPr>
          <p:cNvPr id="3" name="Inhaltsplatzhalter 2">
            <a:extLst>
              <a:ext uri="{FF2B5EF4-FFF2-40B4-BE49-F238E27FC236}">
                <a16:creationId xmlns:a16="http://schemas.microsoft.com/office/drawing/2014/main" id="{DE5477AE-1FDA-3DD1-ABBA-0814A13F29CA}"/>
              </a:ext>
            </a:extLst>
          </p:cNvPr>
          <p:cNvSpPr>
            <a:spLocks noGrp="1"/>
          </p:cNvSpPr>
          <p:nvPr>
            <p:ph idx="1"/>
          </p:nvPr>
        </p:nvSpPr>
        <p:spPr/>
        <p:txBody>
          <a:bodyPr>
            <a:normAutofit lnSpcReduction="10000"/>
          </a:bodyPr>
          <a:lstStyle/>
          <a:p>
            <a:pPr marL="182562" indent="0">
              <a:buNone/>
            </a:pPr>
            <a:r>
              <a:rPr lang="de-DE" dirty="0"/>
              <a:t>Diskutieren Sie nun die Zukunftsprognosen aus wissenschaftlicher Sicht in Zweierteams. </a:t>
            </a:r>
          </a:p>
          <a:p>
            <a:endParaRPr lang="de-DE" dirty="0"/>
          </a:p>
          <a:p>
            <a:r>
              <a:rPr lang="de-DE" dirty="0">
                <a:hlinkClick r:id="rId2"/>
              </a:rPr>
              <a:t>https://www.ipcc.ch/report/ar6/syr/figures/figure-spm-5</a:t>
            </a:r>
            <a:r>
              <a:rPr lang="de-DE" dirty="0"/>
              <a:t> </a:t>
            </a:r>
          </a:p>
          <a:p>
            <a:r>
              <a:rPr lang="de-DE" dirty="0"/>
              <a:t>Welche Szenarien finden Sie in der Abbildung wieder?</a:t>
            </a:r>
          </a:p>
          <a:p>
            <a:r>
              <a:rPr lang="de-DE" dirty="0"/>
              <a:t>Was bedeuten die flächigen Einfärbungen in den Graphen?</a:t>
            </a:r>
          </a:p>
          <a:p>
            <a:r>
              <a:rPr lang="de-DE" dirty="0"/>
              <a:t>Haben die implementierten politischen Vorgaben in der jüngeren Vergangenheit die modellierte Wirkung erzielt?</a:t>
            </a:r>
          </a:p>
          <a:p>
            <a:r>
              <a:rPr lang="de-DE" dirty="0"/>
              <a:t>Was bedeutet der Blick in die jüngere Vergangenheit für unsere Modellannahmen in der Zukunft? </a:t>
            </a:r>
          </a:p>
        </p:txBody>
      </p:sp>
      <p:sp>
        <p:nvSpPr>
          <p:cNvPr id="4" name="Foliennummernplatzhalter 3">
            <a:extLst>
              <a:ext uri="{FF2B5EF4-FFF2-40B4-BE49-F238E27FC236}">
                <a16:creationId xmlns:a16="http://schemas.microsoft.com/office/drawing/2014/main" id="{89B4EAB2-C6D3-D56F-9B0B-9A0698D359B0}"/>
              </a:ext>
            </a:extLst>
          </p:cNvPr>
          <p:cNvSpPr>
            <a:spLocks noGrp="1"/>
          </p:cNvSpPr>
          <p:nvPr>
            <p:ph type="sldNum" sz="quarter" idx="11"/>
          </p:nvPr>
        </p:nvSpPr>
        <p:spPr/>
        <p:txBody>
          <a:bodyPr/>
          <a:lstStyle/>
          <a:p>
            <a:fld id="{BBF1D1B4-E841-4758-A151-E986DE5B1775}" type="slidenum">
              <a:rPr lang="de-DE" altLang="de-DE" smtClean="0"/>
              <a:pPr/>
              <a:t>9</a:t>
            </a:fld>
            <a:endParaRPr lang="de-DE" altLang="de-DE"/>
          </a:p>
        </p:txBody>
      </p:sp>
    </p:spTree>
    <p:extLst>
      <p:ext uri="{BB962C8B-B14F-4D97-AF65-F5344CB8AC3E}">
        <p14:creationId xmlns:p14="http://schemas.microsoft.com/office/powerpoint/2010/main" val="195297944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1479</Words>
  <Application>Microsoft Office PowerPoint</Application>
  <PresentationFormat>Breitbild</PresentationFormat>
  <Paragraphs>224</Paragraphs>
  <Slides>27</Slides>
  <Notes>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27</vt:i4>
      </vt:variant>
    </vt:vector>
  </HeadingPairs>
  <TitlesOfParts>
    <vt:vector size="36" baseType="lpstr">
      <vt:lpstr>Aptos</vt:lpstr>
      <vt:lpstr>Aptos Display</vt:lpstr>
      <vt:lpstr>Arial</vt:lpstr>
      <vt:lpstr>AYOUJH+Helvetica</vt:lpstr>
      <vt:lpstr>BUMCXF+Wingdings-Regular</vt:lpstr>
      <vt:lpstr>Calibri</vt:lpstr>
      <vt:lpstr>ZMYUVJ+GillSansMT</vt:lpstr>
      <vt:lpstr>ZMYUVJ+GillSansMT-Italic</vt:lpstr>
      <vt:lpstr>Office</vt:lpstr>
      <vt:lpstr>Außerschulische Lernorte</vt:lpstr>
      <vt:lpstr>Herzlich Willkommen</vt:lpstr>
      <vt:lpstr>Studien- und Prüfungsleistung</vt:lpstr>
      <vt:lpstr>Die Blocktage</vt:lpstr>
      <vt:lpstr>Interaktive Einführung: Zukunftsvisionen </vt:lpstr>
      <vt:lpstr>Zukunftsvisionen</vt:lpstr>
      <vt:lpstr>Übersicht über die Szenarien</vt:lpstr>
      <vt:lpstr>Wissenschaftliche Erkenntnisse</vt:lpstr>
      <vt:lpstr>Wissenschaftliche Erkenntnisse</vt:lpstr>
      <vt:lpstr>Wissenschaftliche Erkenntnisse</vt:lpstr>
      <vt:lpstr>Cross-Section Box.2, Figure 1 </vt:lpstr>
      <vt:lpstr>Figure SPM.5 </vt:lpstr>
      <vt:lpstr>Figure SPM.1</vt:lpstr>
      <vt:lpstr>Figure 4.2 </vt:lpstr>
      <vt:lpstr>Lehrkraft in Zeiten unsicherer Zukünfte</vt:lpstr>
      <vt:lpstr>Resilienz</vt:lpstr>
      <vt:lpstr>Übung im Zweierteam</vt:lpstr>
      <vt:lpstr>Persönliche und gesellschaftliche Resilienz</vt:lpstr>
      <vt:lpstr>Resilienzdimensionen</vt:lpstr>
      <vt:lpstr>Vulnerabilität</vt:lpstr>
      <vt:lpstr>Klimawandelvulnerabilität</vt:lpstr>
      <vt:lpstr>Klimawandelresilienz </vt:lpstr>
      <vt:lpstr>Resilienz vs. Vulnerabilität</vt:lpstr>
      <vt:lpstr>Institutionalisierung der Resilienz</vt:lpstr>
      <vt:lpstr>Klimawandelbildung</vt:lpstr>
      <vt:lpstr>Resilienzbildung </vt:lpstr>
      <vt:lpstr>Lehrkraft in Zeiten unsicherer Zukünfte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Außerschulische Lernorte</dc:title>
  <dc:creator>Rieke Ammoneit</dc:creator>
  <cp:lastModifiedBy>Rieke Ammoneit</cp:lastModifiedBy>
  <cp:revision>1</cp:revision>
  <dcterms:created xsi:type="dcterms:W3CDTF">2024-04-05T20:01:45Z</dcterms:created>
  <dcterms:modified xsi:type="dcterms:W3CDTF">2024-04-05T20:04:20Z</dcterms:modified>
</cp:coreProperties>
</file>