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embeddedFontLst>
    <p:embeddedFont>
      <p:font typeface="Play"/>
      <p:regular r:id="rId32"/>
      <p:bold r:id="rId33"/>
    </p:embeddedFont>
    <p:embeddedFont>
      <p:font typeface="Noto Sans Symbols"/>
      <p:regular r:id="rId34"/>
      <p:bold r:id="rId35"/>
    </p:embeddedFont>
    <p:embeddedFont>
      <p:font typeface="Helvetica Neue"/>
      <p:regular r:id="rId36"/>
      <p:bold r:id="rId37"/>
      <p:italic r:id="rId38"/>
      <p:boldItalic r:id="rId39"/>
    </p:embeddedFont>
    <p:embeddedFont>
      <p:font typeface="Gill Sans"/>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GillSans-regular.fntdata"/><Relationship Id="rId20" Type="http://schemas.openxmlformats.org/officeDocument/2006/relationships/slide" Target="slides/slide16.xml"/><Relationship Id="rId41" Type="http://schemas.openxmlformats.org/officeDocument/2006/relationships/font" Target="fonts/GillSans-bold.fntdata"/><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Play-bold.fntdata"/><Relationship Id="rId10" Type="http://schemas.openxmlformats.org/officeDocument/2006/relationships/slide" Target="slides/slide6.xml"/><Relationship Id="rId32" Type="http://schemas.openxmlformats.org/officeDocument/2006/relationships/font" Target="fonts/Play-regular.fntdata"/><Relationship Id="rId13" Type="http://schemas.openxmlformats.org/officeDocument/2006/relationships/slide" Target="slides/slide9.xml"/><Relationship Id="rId35" Type="http://schemas.openxmlformats.org/officeDocument/2006/relationships/font" Target="fonts/NotoSansSymbols-bold.fntdata"/><Relationship Id="rId12" Type="http://schemas.openxmlformats.org/officeDocument/2006/relationships/slide" Target="slides/slide8.xml"/><Relationship Id="rId34" Type="http://schemas.openxmlformats.org/officeDocument/2006/relationships/font" Target="fonts/NotoSansSymbols-regular.fntdata"/><Relationship Id="rId15" Type="http://schemas.openxmlformats.org/officeDocument/2006/relationships/slide" Target="slides/slide11.xml"/><Relationship Id="rId37" Type="http://schemas.openxmlformats.org/officeDocument/2006/relationships/font" Target="fonts/HelveticaNeue-bold.fntdata"/><Relationship Id="rId14" Type="http://schemas.openxmlformats.org/officeDocument/2006/relationships/slide" Target="slides/slide10.xml"/><Relationship Id="rId36" Type="http://schemas.openxmlformats.org/officeDocument/2006/relationships/font" Target="fonts/HelveticaNeue-regular.fntdata"/><Relationship Id="rId17" Type="http://schemas.openxmlformats.org/officeDocument/2006/relationships/slide" Target="slides/slide13.xml"/><Relationship Id="rId39" Type="http://schemas.openxmlformats.org/officeDocument/2006/relationships/font" Target="fonts/HelveticaNeue-boldItalic.fntdata"/><Relationship Id="rId16" Type="http://schemas.openxmlformats.org/officeDocument/2006/relationships/slide" Target="slides/slide12.xml"/><Relationship Id="rId38" Type="http://schemas.openxmlformats.org/officeDocument/2006/relationships/font" Target="fonts/HelveticaNeue-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www.ipcc.ch/report/ar6/syr/figures/figure-spm-1"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www.ipcc.ch/report/ar6/syr/figures/csb-2-figure-1"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www.ipcc.ch/report/ar6/syr/figures/figure-spm-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GB"/>
              <a:t>Außerschulische Lernorte</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Rieke Ammoneit, Leoni Dörfel, Jonas Obert, Chris Reudenbach</a:t>
            </a:r>
            <a:endParaRPr/>
          </a:p>
          <a:p>
            <a:pPr indent="0" lvl="0" marL="0" rtl="0" algn="ctr">
              <a:lnSpc>
                <a:spcPct val="90000"/>
              </a:lnSpc>
              <a:spcBef>
                <a:spcPts val="1000"/>
              </a:spcBef>
              <a:spcAft>
                <a:spcPts val="0"/>
              </a:spcAft>
              <a:buClr>
                <a:schemeClr val="dk1"/>
              </a:buClr>
              <a:buSzPts val="2400"/>
              <a:buNone/>
            </a:pPr>
            <a:r>
              <a:rPr lang="en-GB"/>
              <a:t>Sommersemester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Wissenschaftliche Erkenntnisse</a:t>
            </a:r>
            <a:endParaRPr/>
          </a:p>
        </p:txBody>
      </p:sp>
      <p:sp>
        <p:nvSpPr>
          <p:cNvPr id="226" name="Google Shape;226;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Diskutieren Sie nun die Zukunftsprognosen aus wissenschaftlicher Sicht in Zweierteams.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u="sng">
                <a:solidFill>
                  <a:schemeClr val="hlink"/>
                </a:solidFill>
                <a:hlinkClick r:id="rId3"/>
              </a:rPr>
              <a:t>https://www.ipcc.ch/report/ar6/syr/figures/figure-spm-1</a:t>
            </a:r>
            <a:endParaRPr/>
          </a:p>
          <a:p>
            <a:pPr indent="-228600" lvl="0" marL="228600" rtl="0" algn="l">
              <a:lnSpc>
                <a:spcPct val="90000"/>
              </a:lnSpc>
              <a:spcBef>
                <a:spcPts val="1000"/>
              </a:spcBef>
              <a:spcAft>
                <a:spcPts val="0"/>
              </a:spcAft>
              <a:buClr>
                <a:schemeClr val="dk1"/>
              </a:buClr>
              <a:buSzPts val="2800"/>
              <a:buChar char="•"/>
            </a:pPr>
            <a:r>
              <a:rPr lang="en-GB"/>
              <a:t>Was bedeuten die 5 Szenarien? Wovon hängen Sie ab?</a:t>
            </a:r>
            <a:endParaRPr/>
          </a:p>
          <a:p>
            <a:pPr indent="-228600" lvl="0" marL="228600" rtl="0" algn="l">
              <a:lnSpc>
                <a:spcPct val="90000"/>
              </a:lnSpc>
              <a:spcBef>
                <a:spcPts val="1000"/>
              </a:spcBef>
              <a:spcAft>
                <a:spcPts val="0"/>
              </a:spcAft>
              <a:buClr>
                <a:schemeClr val="dk1"/>
              </a:buClr>
              <a:buSzPts val="2800"/>
              <a:buChar char="•"/>
            </a:pPr>
            <a:r>
              <a:rPr lang="en-GB"/>
              <a:t>Wie warm wird es auf der Erde sein, wenn Sie 50 sind?</a:t>
            </a:r>
            <a:endParaRPr/>
          </a:p>
          <a:p>
            <a:pPr indent="-228600" lvl="0" marL="228600" rtl="0" algn="l">
              <a:lnSpc>
                <a:spcPct val="90000"/>
              </a:lnSpc>
              <a:spcBef>
                <a:spcPts val="1000"/>
              </a:spcBef>
              <a:spcAft>
                <a:spcPts val="0"/>
              </a:spcAft>
              <a:buClr>
                <a:schemeClr val="dk1"/>
              </a:buClr>
              <a:buSzPts val="2800"/>
              <a:buChar char="•"/>
            </a:pPr>
            <a:r>
              <a:rPr lang="en-GB"/>
              <a:t>Was können Gründe dafür sein, dass sich die Erde in den oberen drei Szenarien nach 2100 weiter erwärmt?</a:t>
            </a:r>
            <a:endParaRPr/>
          </a:p>
        </p:txBody>
      </p:sp>
      <p:sp>
        <p:nvSpPr>
          <p:cNvPr id="227" name="Google Shape;227;p22"/>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1919288" y="908720"/>
            <a:ext cx="2461846" cy="11430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GB"/>
              <a:t>Cross-Section Box.2, Figure 1</a:t>
            </a:r>
            <a:br>
              <a:rPr b="1" lang="en-GB"/>
            </a:br>
            <a:endParaRPr/>
          </a:p>
        </p:txBody>
      </p:sp>
      <p:sp>
        <p:nvSpPr>
          <p:cNvPr id="233" name="Google Shape;23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34" name="Google Shape;234;p23"/>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pic>
        <p:nvPicPr>
          <p:cNvPr id="235" name="Google Shape;235;p23"/>
          <p:cNvPicPr preferRelativeResize="0"/>
          <p:nvPr/>
        </p:nvPicPr>
        <p:blipFill rotWithShape="1">
          <a:blip r:embed="rId3">
            <a:alphaModFix/>
          </a:blip>
          <a:srcRect b="0" l="0" r="0" t="0"/>
          <a:stretch/>
        </p:blipFill>
        <p:spPr>
          <a:xfrm>
            <a:off x="4443046" y="44624"/>
            <a:ext cx="6224954"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GB"/>
              <a:t>Figure SPM.5</a:t>
            </a:r>
            <a:br>
              <a:rPr b="1" lang="en-GB"/>
            </a:br>
            <a:endParaRPr/>
          </a:p>
        </p:txBody>
      </p:sp>
      <p:sp>
        <p:nvSpPr>
          <p:cNvPr id="241" name="Google Shape;241;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42" name="Google Shape;242;p2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pic>
        <p:nvPicPr>
          <p:cNvPr id="243" name="Google Shape;243;p24"/>
          <p:cNvPicPr preferRelativeResize="0"/>
          <p:nvPr/>
        </p:nvPicPr>
        <p:blipFill rotWithShape="1">
          <a:blip r:embed="rId3">
            <a:alphaModFix/>
          </a:blip>
          <a:srcRect b="0" l="0" r="0" t="0"/>
          <a:stretch/>
        </p:blipFill>
        <p:spPr>
          <a:xfrm>
            <a:off x="5231904" y="31805"/>
            <a:ext cx="5344510" cy="6858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GB"/>
              <a:t>Figure SPM.1</a:t>
            </a:r>
            <a:endParaRPr/>
          </a:p>
        </p:txBody>
      </p:sp>
      <p:sp>
        <p:nvSpPr>
          <p:cNvPr id="249" name="Google Shape;249;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50" name="Google Shape;250;p25"/>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pic>
        <p:nvPicPr>
          <p:cNvPr id="251" name="Google Shape;251;p25"/>
          <p:cNvPicPr preferRelativeResize="0"/>
          <p:nvPr/>
        </p:nvPicPr>
        <p:blipFill rotWithShape="1">
          <a:blip r:embed="rId3">
            <a:alphaModFix/>
          </a:blip>
          <a:srcRect b="0" l="0" r="0" t="0"/>
          <a:stretch/>
        </p:blipFill>
        <p:spPr>
          <a:xfrm>
            <a:off x="1981201" y="1417638"/>
            <a:ext cx="7900525" cy="461475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GB"/>
              <a:t>Figure 4.2</a:t>
            </a:r>
            <a:br>
              <a:rPr b="1" lang="en-GB"/>
            </a:br>
            <a:endParaRPr/>
          </a:p>
        </p:txBody>
      </p:sp>
      <p:sp>
        <p:nvSpPr>
          <p:cNvPr id="257" name="Google Shape;257;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258" name="Google Shape;258;p26"/>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pic>
        <p:nvPicPr>
          <p:cNvPr id="259" name="Google Shape;259;p26"/>
          <p:cNvPicPr preferRelativeResize="0"/>
          <p:nvPr/>
        </p:nvPicPr>
        <p:blipFill rotWithShape="1">
          <a:blip r:embed="rId3">
            <a:alphaModFix/>
          </a:blip>
          <a:srcRect b="9121" l="4906" r="0" t="12199"/>
          <a:stretch/>
        </p:blipFill>
        <p:spPr>
          <a:xfrm>
            <a:off x="2299747" y="1152720"/>
            <a:ext cx="7592506" cy="539591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Lehrkraft in Zeiten unsicherer Zukünfte</a:t>
            </a:r>
            <a:endParaRPr/>
          </a:p>
        </p:txBody>
      </p:sp>
      <p:sp>
        <p:nvSpPr>
          <p:cNvPr id="265" name="Google Shape;265;p27"/>
          <p:cNvSpPr txBox="1"/>
          <p:nvPr>
            <p:ph idx="1" type="body"/>
          </p:nvPr>
        </p:nvSpPr>
        <p:spPr>
          <a:xfrm>
            <a:off x="1981200" y="1700809"/>
            <a:ext cx="8229600" cy="4049713"/>
          </a:xfrm>
          <a:prstGeom prst="rect">
            <a:avLst/>
          </a:prstGeom>
          <a:noFill/>
          <a:ln>
            <a:noFill/>
          </a:ln>
        </p:spPr>
        <p:txBody>
          <a:bodyPr anchorCtr="0" anchor="t" bIns="45700" lIns="91425" spcFirstLastPara="1" rIns="91425" wrap="square" tIns="45700">
            <a:normAutofit fontScale="85000" lnSpcReduction="20000"/>
          </a:bodyPr>
          <a:lstStyle/>
          <a:p>
            <a:pPr indent="0" lvl="0" marL="182562" rtl="0" algn="l">
              <a:lnSpc>
                <a:spcPct val="90000"/>
              </a:lnSpc>
              <a:spcBef>
                <a:spcPts val="0"/>
              </a:spcBef>
              <a:spcAft>
                <a:spcPts val="0"/>
              </a:spcAft>
              <a:buClr>
                <a:schemeClr val="dk1"/>
              </a:buClr>
              <a:buSzPct val="100000"/>
              <a:buNone/>
            </a:pPr>
            <a:r>
              <a:rPr lang="en-GB"/>
              <a:t>Diskutieren Sie mit Ihrem Nachbar/Ihrer Nachbarin was die globale Erderwärmung und die damit verbundenen unsicheren Zukunftsaussichten für Sie als werdende Erdkundelehrkraft bedeuten.</a:t>
            </a:r>
            <a:endParaRPr/>
          </a:p>
          <a:p>
            <a:pPr indent="-228600" lvl="0" marL="228600" rtl="0" algn="l">
              <a:lnSpc>
                <a:spcPct val="90000"/>
              </a:lnSpc>
              <a:spcBef>
                <a:spcPts val="1000"/>
              </a:spcBef>
              <a:spcAft>
                <a:spcPts val="0"/>
              </a:spcAft>
              <a:buClr>
                <a:schemeClr val="dk1"/>
              </a:buClr>
              <a:buSzPct val="100000"/>
              <a:buChar char="•"/>
            </a:pPr>
            <a:r>
              <a:rPr lang="en-GB"/>
              <a:t>Welche Werte und Kompetenzen, wollen Sie im Kontext der globalen Erderwärmung vermitteln?</a:t>
            </a:r>
            <a:endParaRPr/>
          </a:p>
          <a:p>
            <a:pPr indent="-228600" lvl="0" marL="228600" rtl="0" algn="l">
              <a:lnSpc>
                <a:spcPct val="90000"/>
              </a:lnSpc>
              <a:spcBef>
                <a:spcPts val="1000"/>
              </a:spcBef>
              <a:spcAft>
                <a:spcPts val="0"/>
              </a:spcAft>
              <a:buClr>
                <a:schemeClr val="dk1"/>
              </a:buClr>
              <a:buSzPct val="100000"/>
              <a:buChar char="•"/>
            </a:pPr>
            <a:r>
              <a:rPr lang="en-GB"/>
              <a:t>Welche Bedeutung hat die BNE für Ihre Überzeugung als Erdkundelehrkraft zu arbeiten?</a:t>
            </a:r>
            <a:endParaRPr/>
          </a:p>
          <a:p>
            <a:pPr indent="-228600" lvl="0" marL="228600" rtl="0" algn="l">
              <a:lnSpc>
                <a:spcPct val="90000"/>
              </a:lnSpc>
              <a:spcBef>
                <a:spcPts val="1000"/>
              </a:spcBef>
              <a:spcAft>
                <a:spcPts val="0"/>
              </a:spcAft>
              <a:buClr>
                <a:schemeClr val="dk1"/>
              </a:buClr>
              <a:buSzPct val="100000"/>
              <a:buChar char="•"/>
            </a:pPr>
            <a:r>
              <a:rPr lang="en-GB"/>
              <a:t>Was motiviert Sie die neue Generationen auszubilden?</a:t>
            </a:r>
            <a:endParaRPr/>
          </a:p>
          <a:p>
            <a:pPr indent="-77470" lvl="0" marL="228600" rtl="0" algn="l">
              <a:lnSpc>
                <a:spcPct val="90000"/>
              </a:lnSpc>
              <a:spcBef>
                <a:spcPts val="1000"/>
              </a:spcBef>
              <a:spcAft>
                <a:spcPts val="0"/>
              </a:spcAft>
              <a:buClr>
                <a:schemeClr val="dk1"/>
              </a:buClr>
              <a:buSzPct val="100000"/>
              <a:buNone/>
            </a:pPr>
            <a:r>
              <a:t/>
            </a:r>
            <a:endParaRPr/>
          </a:p>
          <a:p>
            <a:pPr indent="0" lvl="0" marL="182562" rtl="0" algn="l">
              <a:lnSpc>
                <a:spcPct val="90000"/>
              </a:lnSpc>
              <a:spcBef>
                <a:spcPts val="1000"/>
              </a:spcBef>
              <a:spcAft>
                <a:spcPts val="0"/>
              </a:spcAft>
              <a:buClr>
                <a:schemeClr val="dk1"/>
              </a:buClr>
              <a:buSzPct val="100000"/>
              <a:buNone/>
            </a:pPr>
            <a:r>
              <a:t/>
            </a:r>
            <a:endParaRPr/>
          </a:p>
          <a:p>
            <a:pPr indent="0" lvl="0" marL="182562" rtl="0" algn="l">
              <a:lnSpc>
                <a:spcPct val="90000"/>
              </a:lnSpc>
              <a:spcBef>
                <a:spcPts val="1000"/>
              </a:spcBef>
              <a:spcAft>
                <a:spcPts val="0"/>
              </a:spcAft>
              <a:buClr>
                <a:schemeClr val="dk1"/>
              </a:buClr>
              <a:buSzPct val="100000"/>
              <a:buNone/>
            </a:pPr>
            <a:r>
              <a:rPr lang="en-GB"/>
              <a:t>Wordcloud oder Notizen in Particify?</a:t>
            </a:r>
            <a:endParaRPr/>
          </a:p>
        </p:txBody>
      </p:sp>
      <p:sp>
        <p:nvSpPr>
          <p:cNvPr id="266" name="Google Shape;266;p27"/>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Resilienz</a:t>
            </a:r>
            <a:endParaRPr/>
          </a:p>
        </p:txBody>
      </p:sp>
      <p:sp>
        <p:nvSpPr>
          <p:cNvPr id="272" name="Google Shape;272;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Die Fähigkeit eines Individuums, einer Gemeinschaft, einer Gesellschaft oder eines Ökosystems, den Stress- und Schockwellen eines dramatischen, traumatischen und oft unvorhergesehenen Ereignisses oder einer Entwicklung standzuhalten, zu überleben und sich an sie anzupassen. Die Fähigkeit zum Wiederaufbau ist ein Zeichen der Widerstandsfähigkeit.</a:t>
            </a:r>
            <a:endParaRPr/>
          </a:p>
          <a:p>
            <a:pPr indent="0" lvl="0" marL="182562" rtl="0" algn="l">
              <a:lnSpc>
                <a:spcPct val="90000"/>
              </a:lnSpc>
              <a:spcBef>
                <a:spcPts val="1000"/>
              </a:spcBef>
              <a:spcAft>
                <a:spcPts val="0"/>
              </a:spcAft>
              <a:buClr>
                <a:schemeClr val="dk1"/>
              </a:buClr>
              <a:buSzPts val="2000"/>
              <a:buNone/>
            </a:pPr>
            <a:r>
              <a:t/>
            </a:r>
            <a:endParaRPr sz="2000">
              <a:solidFill>
                <a:srgbClr val="000000"/>
              </a:solidFill>
              <a:latin typeface="Gill Sans"/>
              <a:ea typeface="Gill Sans"/>
              <a:cs typeface="Gill Sans"/>
              <a:sym typeface="Gill Sans"/>
            </a:endParaRPr>
          </a:p>
          <a:p>
            <a:pPr indent="0" lvl="0" marL="182562" rtl="0" algn="l">
              <a:lnSpc>
                <a:spcPct val="90000"/>
              </a:lnSpc>
              <a:spcBef>
                <a:spcPts val="1000"/>
              </a:spcBef>
              <a:spcAft>
                <a:spcPts val="0"/>
              </a:spcAft>
              <a:buClr>
                <a:srgbClr val="000000"/>
              </a:buClr>
              <a:buSzPts val="1800"/>
              <a:buNone/>
            </a:pPr>
            <a:r>
              <a:rPr lang="en-GB" sz="1800">
                <a:solidFill>
                  <a:srgbClr val="000000"/>
                </a:solidFill>
                <a:latin typeface="Gill Sans"/>
                <a:ea typeface="Gill Sans"/>
                <a:cs typeface="Gill Sans"/>
                <a:sym typeface="Gill Sans"/>
              </a:rPr>
              <a:t>Adapted from Pike, G. and Selby, D. (2011) </a:t>
            </a:r>
            <a:r>
              <a:rPr i="1" lang="en-GB" sz="1800">
                <a:solidFill>
                  <a:srgbClr val="000000"/>
                </a:solidFill>
                <a:latin typeface="Gill Sans"/>
                <a:ea typeface="Gill Sans"/>
                <a:cs typeface="Gill Sans"/>
                <a:sym typeface="Gill Sans"/>
              </a:rPr>
              <a:t>In the Global Classroom </a:t>
            </a:r>
            <a:endParaRPr sz="1800">
              <a:solidFill>
                <a:srgbClr val="000000"/>
              </a:solidFill>
              <a:latin typeface="Gill Sans"/>
              <a:ea typeface="Gill Sans"/>
              <a:cs typeface="Gill Sans"/>
              <a:sym typeface="Gill Sans"/>
            </a:endParaRPr>
          </a:p>
          <a:p>
            <a:pPr indent="-50800" lvl="0" marL="228600" rtl="0" algn="l">
              <a:lnSpc>
                <a:spcPct val="90000"/>
              </a:lnSpc>
              <a:spcBef>
                <a:spcPts val="1000"/>
              </a:spcBef>
              <a:spcAft>
                <a:spcPts val="0"/>
              </a:spcAft>
              <a:buClr>
                <a:schemeClr val="dk1"/>
              </a:buClr>
              <a:buSzPts val="2800"/>
              <a:buNone/>
            </a:pPr>
            <a:r>
              <a:t/>
            </a:r>
            <a:endParaRPr/>
          </a:p>
        </p:txBody>
      </p:sp>
      <p:sp>
        <p:nvSpPr>
          <p:cNvPr id="273" name="Google Shape;273;p2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Übung im Zweierteam</a:t>
            </a:r>
            <a:endParaRPr/>
          </a:p>
        </p:txBody>
      </p:sp>
      <p:sp>
        <p:nvSpPr>
          <p:cNvPr id="279" name="Google Shape;279;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In welcher Situationen sind Sie herausfordernd aus Ihren Routinen geraten und haben sich wieder stabilisiert?</a:t>
            </a:r>
            <a:endParaRPr/>
          </a:p>
          <a:p>
            <a:pPr indent="-228600" lvl="0" marL="228600" rtl="0" algn="l">
              <a:lnSpc>
                <a:spcPct val="90000"/>
              </a:lnSpc>
              <a:spcBef>
                <a:spcPts val="1000"/>
              </a:spcBef>
              <a:spcAft>
                <a:spcPts val="0"/>
              </a:spcAft>
              <a:buClr>
                <a:schemeClr val="dk1"/>
              </a:buClr>
              <a:buSzPts val="2800"/>
              <a:buChar char="•"/>
            </a:pPr>
            <a:r>
              <a:rPr lang="en-GB"/>
              <a:t>Berichten Sie von einer Situation, die Ihnen im Gespräch mit Ihren Kommiliton*innen nicht zu privat ist. </a:t>
            </a:r>
            <a:endParaRPr/>
          </a:p>
          <a:p>
            <a:pPr indent="-228600" lvl="0" marL="228600" rtl="0" algn="l">
              <a:lnSpc>
                <a:spcPct val="90000"/>
              </a:lnSpc>
              <a:spcBef>
                <a:spcPts val="1000"/>
              </a:spcBef>
              <a:spcAft>
                <a:spcPts val="0"/>
              </a:spcAft>
              <a:buClr>
                <a:schemeClr val="dk1"/>
              </a:buClr>
              <a:buSzPts val="2800"/>
              <a:buChar char="•"/>
            </a:pPr>
            <a:r>
              <a:rPr lang="en-GB"/>
              <a:t>Was hat Ihnen dabei geholfen?</a:t>
            </a:r>
            <a:endParaRPr/>
          </a:p>
        </p:txBody>
      </p:sp>
      <p:sp>
        <p:nvSpPr>
          <p:cNvPr id="280" name="Google Shape;280;p2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Persönliche und gesellschaftliche Resilienz</a:t>
            </a:r>
            <a:endParaRPr/>
          </a:p>
        </p:txBody>
      </p:sp>
      <p:sp>
        <p:nvSpPr>
          <p:cNvPr id="286" name="Google Shape;286;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a:t>
            </a:r>
            <a:endParaRPr/>
          </a:p>
          <a:p>
            <a:pPr indent="-228600" lvl="0" marL="228600" rtl="0" algn="l">
              <a:lnSpc>
                <a:spcPct val="90000"/>
              </a:lnSpc>
              <a:spcBef>
                <a:spcPts val="1000"/>
              </a:spcBef>
              <a:spcAft>
                <a:spcPts val="0"/>
              </a:spcAft>
              <a:buClr>
                <a:schemeClr val="dk1"/>
              </a:buClr>
              <a:buSzPts val="2800"/>
              <a:buChar char="•"/>
            </a:pPr>
            <a:r>
              <a:rPr lang="en-GB"/>
              <a:t>Diskutieren Sie nun welche Faktoren, die zur persönlichen Resilienz beitragen auch zu gesellschaftlichen Resilienz beitragen. </a:t>
            </a:r>
            <a:endParaRPr/>
          </a:p>
          <a:p>
            <a:pPr indent="-228600" lvl="0" marL="228600" rtl="0" algn="l">
              <a:lnSpc>
                <a:spcPct val="90000"/>
              </a:lnSpc>
              <a:spcBef>
                <a:spcPts val="1000"/>
              </a:spcBef>
              <a:spcAft>
                <a:spcPts val="0"/>
              </a:spcAft>
              <a:buClr>
                <a:schemeClr val="dk1"/>
              </a:buClr>
              <a:buSzPts val="2800"/>
              <a:buChar char="•"/>
            </a:pPr>
            <a:r>
              <a:rPr lang="en-GB"/>
              <a:t>Notieren Sie Ihre Ergebnisse dann in der Wordcloud bei Particify. </a:t>
            </a:r>
            <a:endParaRPr/>
          </a:p>
        </p:txBody>
      </p:sp>
      <p:sp>
        <p:nvSpPr>
          <p:cNvPr id="287" name="Google Shape;287;p3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Resilienzdimensionen</a:t>
            </a:r>
            <a:endParaRPr/>
          </a:p>
        </p:txBody>
      </p:sp>
      <p:sp>
        <p:nvSpPr>
          <p:cNvPr id="293" name="Google Shape;29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n-GB" sz="1600"/>
              <a:t>Biologisch </a:t>
            </a:r>
            <a:endParaRPr/>
          </a:p>
          <a:p>
            <a:pPr indent="-228600" lvl="0" marL="228600" rtl="0" algn="l">
              <a:lnSpc>
                <a:spcPct val="90000"/>
              </a:lnSpc>
              <a:spcBef>
                <a:spcPts val="1000"/>
              </a:spcBef>
              <a:spcAft>
                <a:spcPts val="0"/>
              </a:spcAft>
              <a:buClr>
                <a:schemeClr val="dk1"/>
              </a:buClr>
              <a:buSzPts val="1600"/>
              <a:buChar char="•"/>
            </a:pPr>
            <a:r>
              <a:rPr lang="en-GB" sz="1600"/>
              <a:t>Materiell</a:t>
            </a:r>
            <a:endParaRPr/>
          </a:p>
          <a:p>
            <a:pPr indent="-228600" lvl="0" marL="228600" rtl="0" algn="l">
              <a:lnSpc>
                <a:spcPct val="90000"/>
              </a:lnSpc>
              <a:spcBef>
                <a:spcPts val="1000"/>
              </a:spcBef>
              <a:spcAft>
                <a:spcPts val="0"/>
              </a:spcAft>
              <a:buClr>
                <a:schemeClr val="dk1"/>
              </a:buClr>
              <a:buSzPts val="1600"/>
              <a:buChar char="•"/>
            </a:pPr>
            <a:r>
              <a:rPr lang="en-GB" sz="1600"/>
              <a:t>Sozial (einschließlich Kultur) </a:t>
            </a:r>
            <a:endParaRPr/>
          </a:p>
          <a:p>
            <a:pPr indent="-228600" lvl="0" marL="228600" rtl="0" algn="l">
              <a:lnSpc>
                <a:spcPct val="90000"/>
              </a:lnSpc>
              <a:spcBef>
                <a:spcPts val="1000"/>
              </a:spcBef>
              <a:spcAft>
                <a:spcPts val="0"/>
              </a:spcAft>
              <a:buClr>
                <a:schemeClr val="dk1"/>
              </a:buClr>
              <a:buSzPts val="1600"/>
              <a:buChar char="•"/>
            </a:pPr>
            <a:r>
              <a:rPr lang="en-GB" sz="1600"/>
              <a:t>Kognitiv (Wissen und Verstehen) </a:t>
            </a:r>
            <a:endParaRPr/>
          </a:p>
          <a:p>
            <a:pPr indent="-228600" lvl="0" marL="228600" rtl="0" algn="l">
              <a:lnSpc>
                <a:spcPct val="90000"/>
              </a:lnSpc>
              <a:spcBef>
                <a:spcPts val="1000"/>
              </a:spcBef>
              <a:spcAft>
                <a:spcPts val="0"/>
              </a:spcAft>
              <a:buClr>
                <a:schemeClr val="dk1"/>
              </a:buClr>
              <a:buSzPts val="1600"/>
              <a:buChar char="•"/>
            </a:pPr>
            <a:r>
              <a:rPr lang="en-GB" sz="1600"/>
              <a:t>Emotional</a:t>
            </a:r>
            <a:endParaRPr/>
          </a:p>
          <a:p>
            <a:pPr indent="-114300" lvl="0" marL="228600" rtl="0" algn="l">
              <a:lnSpc>
                <a:spcPct val="90000"/>
              </a:lnSpc>
              <a:spcBef>
                <a:spcPts val="1000"/>
              </a:spcBef>
              <a:spcAft>
                <a:spcPts val="0"/>
              </a:spcAft>
              <a:buClr>
                <a:schemeClr val="dk1"/>
              </a:buClr>
              <a:buSzPts val="1800"/>
              <a:buNone/>
            </a:pPr>
            <a:r>
              <a:t/>
            </a:r>
            <a:endParaRPr sz="1800">
              <a:solidFill>
                <a:srgbClr val="EEE0A1"/>
              </a:solidFill>
              <a:latin typeface="Noto Sans Symbols"/>
              <a:ea typeface="Noto Sans Symbols"/>
              <a:cs typeface="Noto Sans Symbols"/>
              <a:sym typeface="Noto Sans Symbols"/>
            </a:endParaRPr>
          </a:p>
          <a:p>
            <a:pPr indent="0" lvl="0" marL="182562" rtl="0" algn="l">
              <a:lnSpc>
                <a:spcPct val="90000"/>
              </a:lnSpc>
              <a:spcBef>
                <a:spcPts val="1000"/>
              </a:spcBef>
              <a:spcAft>
                <a:spcPts val="0"/>
              </a:spcAft>
              <a:buClr>
                <a:srgbClr val="F2E5B0"/>
              </a:buClr>
              <a:buSzPts val="1800"/>
              <a:buNone/>
            </a:pPr>
            <a:r>
              <a:rPr lang="en-GB" sz="1800">
                <a:solidFill>
                  <a:srgbClr val="F2E5B0"/>
                </a:solidFill>
                <a:latin typeface="Helvetica Neue"/>
                <a:ea typeface="Helvetica Neue"/>
                <a:cs typeface="Helvetica Neue"/>
                <a:sym typeface="Helvetica Neue"/>
              </a:rPr>
              <a:t> </a:t>
            </a:r>
            <a:r>
              <a:rPr lang="en-GB" sz="1800">
                <a:solidFill>
                  <a:srgbClr val="000000"/>
                </a:solidFill>
                <a:latin typeface="Gill Sans"/>
                <a:ea typeface="Gill Sans"/>
                <a:cs typeface="Gill Sans"/>
                <a:sym typeface="Gill Sans"/>
              </a:rPr>
              <a:t>After Williamson, J. &amp; Robinson, M. (2006). ‘</a:t>
            </a:r>
            <a:r>
              <a:rPr i="1" lang="en-GB" sz="1800">
                <a:solidFill>
                  <a:srgbClr val="000000"/>
                </a:solidFill>
                <a:latin typeface="Gill Sans"/>
                <a:ea typeface="Gill Sans"/>
                <a:cs typeface="Gill Sans"/>
                <a:sym typeface="Gill Sans"/>
              </a:rPr>
              <a:t>Psychosocial programs or programs aimed at general well-being?</a:t>
            </a:r>
            <a:r>
              <a:rPr lang="en-GB" sz="1800">
                <a:solidFill>
                  <a:srgbClr val="000000"/>
                </a:solidFill>
                <a:latin typeface="Gill Sans"/>
                <a:ea typeface="Gill Sans"/>
                <a:cs typeface="Gill Sans"/>
                <a:sym typeface="Gill Sans"/>
              </a:rPr>
              <a:t>’ </a:t>
            </a:r>
            <a:endParaRPr sz="1800">
              <a:solidFill>
                <a:srgbClr val="000000"/>
              </a:solidFill>
              <a:latin typeface="Noto Sans Symbols"/>
              <a:ea typeface="Noto Sans Symbols"/>
              <a:cs typeface="Noto Sans Symbols"/>
              <a:sym typeface="Noto Sans Symbols"/>
            </a:endParaRPr>
          </a:p>
          <a:p>
            <a:pPr indent="-50800" lvl="0" marL="228600" rtl="0" algn="l">
              <a:lnSpc>
                <a:spcPct val="90000"/>
              </a:lnSpc>
              <a:spcBef>
                <a:spcPts val="1000"/>
              </a:spcBef>
              <a:spcAft>
                <a:spcPts val="0"/>
              </a:spcAft>
              <a:buClr>
                <a:schemeClr val="dk1"/>
              </a:buClr>
              <a:buSzPts val="2800"/>
              <a:buNone/>
            </a:pPr>
            <a:r>
              <a:t/>
            </a:r>
            <a:endParaRPr/>
          </a:p>
        </p:txBody>
      </p:sp>
      <p:sp>
        <p:nvSpPr>
          <p:cNvPr id="294" name="Google Shape;294;p31"/>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Herzlich Willkommen</a:t>
            </a:r>
            <a:endParaRPr/>
          </a:p>
        </p:txBody>
      </p:sp>
      <p:sp>
        <p:nvSpPr>
          <p:cNvPr id="91" name="Google Shape;9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Kurs besteht aus:</a:t>
            </a:r>
            <a:endParaRPr/>
          </a:p>
          <a:p>
            <a:pPr indent="-228600" lvl="0" marL="228600" rtl="0" algn="l">
              <a:lnSpc>
                <a:spcPct val="90000"/>
              </a:lnSpc>
              <a:spcBef>
                <a:spcPts val="1000"/>
              </a:spcBef>
              <a:spcAft>
                <a:spcPts val="0"/>
              </a:spcAft>
              <a:buClr>
                <a:schemeClr val="dk1"/>
              </a:buClr>
              <a:buSzPts val="2800"/>
              <a:buChar char="•"/>
            </a:pPr>
            <a:r>
              <a:rPr lang="en-GB"/>
              <a:t>drei Blocktagen</a:t>
            </a:r>
            <a:endParaRPr/>
          </a:p>
          <a:p>
            <a:pPr indent="-228600" lvl="0" marL="228600" rtl="0" algn="l">
              <a:lnSpc>
                <a:spcPct val="90000"/>
              </a:lnSpc>
              <a:spcBef>
                <a:spcPts val="1000"/>
              </a:spcBef>
              <a:spcAft>
                <a:spcPts val="0"/>
              </a:spcAft>
              <a:buClr>
                <a:schemeClr val="dk1"/>
              </a:buClr>
              <a:buSzPts val="2800"/>
              <a:buChar char="•"/>
            </a:pPr>
            <a:r>
              <a:rPr lang="en-GB"/>
              <a:t>Semesterbegleitender Veranstaltung</a:t>
            </a:r>
            <a:endParaRPr/>
          </a:p>
          <a:p>
            <a:pPr indent="-50800" lvl="0" marL="228600" rtl="0" algn="l">
              <a:lnSpc>
                <a:spcPct val="90000"/>
              </a:lnSpc>
              <a:spcBef>
                <a:spcPts val="1000"/>
              </a:spcBef>
              <a:spcAft>
                <a:spcPts val="0"/>
              </a:spcAft>
              <a:buClr>
                <a:schemeClr val="dk1"/>
              </a:buClr>
              <a:buSzPts val="2800"/>
              <a:buNone/>
            </a:pPr>
            <a:r>
              <a:t/>
            </a:r>
            <a:endParaRPr/>
          </a:p>
          <a:p>
            <a:pPr indent="0" lvl="0" marL="182562" rtl="0" algn="l">
              <a:lnSpc>
                <a:spcPct val="90000"/>
              </a:lnSpc>
              <a:spcBef>
                <a:spcPts val="1000"/>
              </a:spcBef>
              <a:spcAft>
                <a:spcPts val="0"/>
              </a:spcAft>
              <a:buClr>
                <a:schemeClr val="dk1"/>
              </a:buClr>
              <a:buSzPts val="2800"/>
              <a:buNone/>
            </a:pPr>
            <a:r>
              <a:rPr lang="en-GB"/>
              <a:t>Semesterbegleitende Veranstaltung:</a:t>
            </a:r>
            <a:endParaRPr/>
          </a:p>
          <a:p>
            <a:pPr indent="0" lvl="0" marL="182562" rtl="0" algn="l">
              <a:lnSpc>
                <a:spcPct val="90000"/>
              </a:lnSpc>
              <a:spcBef>
                <a:spcPts val="1000"/>
              </a:spcBef>
              <a:spcAft>
                <a:spcPts val="0"/>
              </a:spcAft>
              <a:buClr>
                <a:schemeClr val="dk1"/>
              </a:buClr>
              <a:buSzPts val="2800"/>
              <a:buNone/>
            </a:pPr>
            <a:r>
              <a:rPr lang="en-GB"/>
              <a:t>Dienstag 10-12 (Dörfel)</a:t>
            </a:r>
            <a:endParaRPr/>
          </a:p>
          <a:p>
            <a:pPr indent="0" lvl="0" marL="182562" rtl="0" algn="l">
              <a:lnSpc>
                <a:spcPct val="90000"/>
              </a:lnSpc>
              <a:spcBef>
                <a:spcPts val="1000"/>
              </a:spcBef>
              <a:spcAft>
                <a:spcPts val="0"/>
              </a:spcAft>
              <a:buClr>
                <a:schemeClr val="dk1"/>
              </a:buClr>
              <a:buSzPts val="2800"/>
              <a:buNone/>
            </a:pPr>
            <a:r>
              <a:rPr lang="en-GB"/>
              <a:t>Donnerstag 12-14 (Ammoneit)</a:t>
            </a:r>
            <a:endParaRPr/>
          </a:p>
          <a:p>
            <a:pPr indent="0" lvl="0" marL="182562" rtl="0" algn="l">
              <a:lnSpc>
                <a:spcPct val="90000"/>
              </a:lnSpc>
              <a:spcBef>
                <a:spcPts val="1000"/>
              </a:spcBef>
              <a:spcAft>
                <a:spcPts val="0"/>
              </a:spcAft>
              <a:buClr>
                <a:schemeClr val="dk1"/>
              </a:buClr>
              <a:buSzPts val="2800"/>
              <a:buNone/>
            </a:pPr>
            <a:r>
              <a:rPr lang="en-GB"/>
              <a:t>Donnerstag 14-16 (Reudenbach)</a:t>
            </a:r>
            <a:endParaRPr/>
          </a:p>
          <a:p>
            <a:pPr indent="0" lvl="0" marL="182562" rtl="0" algn="l">
              <a:lnSpc>
                <a:spcPct val="90000"/>
              </a:lnSpc>
              <a:spcBef>
                <a:spcPts val="1000"/>
              </a:spcBef>
              <a:spcAft>
                <a:spcPts val="0"/>
              </a:spcAft>
              <a:buClr>
                <a:schemeClr val="dk1"/>
              </a:buClr>
              <a:buSzPts val="2800"/>
              <a:buNone/>
            </a:pPr>
            <a:r>
              <a:t/>
            </a:r>
            <a:endParaRPr/>
          </a:p>
        </p:txBody>
      </p:sp>
      <p:sp>
        <p:nvSpPr>
          <p:cNvPr id="92" name="Google Shape;92;p1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GB" sz="1200" u="none" cap="none" strike="noStrike">
                <a:solidFill>
                  <a:srgbClr val="757575"/>
                </a:solidFill>
                <a:latin typeface="Arial"/>
                <a:ea typeface="Arial"/>
                <a:cs typeface="Arial"/>
                <a:sym typeface="Arial"/>
              </a:rPr>
              <a:t>‹#›</a:t>
            </a:fld>
            <a:endParaRPr b="0" i="0" sz="1200" u="none" cap="none" strike="noStrike">
              <a:solidFill>
                <a:srgbClr val="757575"/>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Vulnerabilität</a:t>
            </a:r>
            <a:endParaRPr/>
          </a:p>
        </p:txBody>
      </p:sp>
      <p:sp>
        <p:nvSpPr>
          <p:cNvPr id="300" name="Google Shape;300;p32"/>
          <p:cNvSpPr txBox="1"/>
          <p:nvPr>
            <p:ph idx="1" type="body"/>
          </p:nvPr>
        </p:nvSpPr>
        <p:spPr>
          <a:xfrm>
            <a:off x="1919288" y="1971676"/>
            <a:ext cx="5040808" cy="4049713"/>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1600"/>
              <a:buNone/>
            </a:pPr>
            <a:r>
              <a:rPr lang="en-GB" sz="1600"/>
              <a:t>Das Ausmaß, in dem ein Individuum, eine Gemeinschaft, eine Gesellschaft oder ein Ökosystem nicht in der Lage ist, mit den Stress- und Schockwellen eines dramatischen, traumatischen und oft unerwarteten Ereignisses oder einer unerwarteten Entwicklung umzugehen.</a:t>
            </a:r>
            <a:endParaRPr/>
          </a:p>
          <a:p>
            <a:pPr indent="0" lvl="0" marL="182562" rtl="0" algn="l">
              <a:lnSpc>
                <a:spcPct val="90000"/>
              </a:lnSpc>
              <a:spcBef>
                <a:spcPts val="1000"/>
              </a:spcBef>
              <a:spcAft>
                <a:spcPts val="0"/>
              </a:spcAft>
              <a:buClr>
                <a:schemeClr val="dk1"/>
              </a:buClr>
              <a:buSzPts val="1800"/>
              <a:buNone/>
            </a:pPr>
            <a:r>
              <a:t/>
            </a:r>
            <a:endParaRPr sz="1800">
              <a:solidFill>
                <a:srgbClr val="000000"/>
              </a:solidFill>
              <a:latin typeface="Gill Sans"/>
              <a:ea typeface="Gill Sans"/>
              <a:cs typeface="Gill Sans"/>
              <a:sym typeface="Gill Sans"/>
            </a:endParaRPr>
          </a:p>
          <a:p>
            <a:pPr indent="0" lvl="0" marL="182562" rtl="0" algn="l">
              <a:lnSpc>
                <a:spcPct val="90000"/>
              </a:lnSpc>
              <a:spcBef>
                <a:spcPts val="1000"/>
              </a:spcBef>
              <a:spcAft>
                <a:spcPts val="0"/>
              </a:spcAft>
              <a:buClr>
                <a:srgbClr val="000000"/>
              </a:buClr>
              <a:buSzPts val="1800"/>
              <a:buNone/>
            </a:pPr>
            <a:r>
              <a:rPr lang="en-GB" sz="1800">
                <a:solidFill>
                  <a:srgbClr val="000000"/>
                </a:solidFill>
                <a:latin typeface="Gill Sans"/>
                <a:ea typeface="Gill Sans"/>
                <a:cs typeface="Gill Sans"/>
                <a:sym typeface="Gill Sans"/>
              </a:rPr>
              <a:t>Adapted from Pike ,G. &amp; Selby, D. (2011). </a:t>
            </a:r>
            <a:r>
              <a:rPr i="1" lang="en-GB" sz="1800">
                <a:solidFill>
                  <a:srgbClr val="000000"/>
                </a:solidFill>
                <a:latin typeface="Gill Sans"/>
                <a:ea typeface="Gill Sans"/>
                <a:cs typeface="Gill Sans"/>
                <a:sym typeface="Gill Sans"/>
              </a:rPr>
              <a:t>In the Global Classroom </a:t>
            </a:r>
            <a:endParaRPr sz="1800">
              <a:solidFill>
                <a:srgbClr val="000000"/>
              </a:solidFill>
              <a:latin typeface="Noto Sans Symbols"/>
              <a:ea typeface="Noto Sans Symbols"/>
              <a:cs typeface="Noto Sans Symbols"/>
              <a:sym typeface="Noto Sans Symbols"/>
            </a:endParaRPr>
          </a:p>
          <a:p>
            <a:pPr indent="-50800" lvl="0" marL="228600" rtl="0" algn="l">
              <a:lnSpc>
                <a:spcPct val="90000"/>
              </a:lnSpc>
              <a:spcBef>
                <a:spcPts val="1000"/>
              </a:spcBef>
              <a:spcAft>
                <a:spcPts val="0"/>
              </a:spcAft>
              <a:buClr>
                <a:schemeClr val="dk1"/>
              </a:buClr>
              <a:buSzPts val="2800"/>
              <a:buNone/>
            </a:pPr>
            <a:r>
              <a:t/>
            </a:r>
            <a:endParaRPr/>
          </a:p>
        </p:txBody>
      </p:sp>
      <p:sp>
        <p:nvSpPr>
          <p:cNvPr id="301" name="Google Shape;301;p32"/>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pic>
        <p:nvPicPr>
          <p:cNvPr id="302" name="Google Shape;302;p32"/>
          <p:cNvPicPr preferRelativeResize="0"/>
          <p:nvPr/>
        </p:nvPicPr>
        <p:blipFill rotWithShape="1">
          <a:blip r:embed="rId3">
            <a:alphaModFix/>
          </a:blip>
          <a:srcRect b="0" l="0" r="0" t="2081"/>
          <a:stretch/>
        </p:blipFill>
        <p:spPr>
          <a:xfrm>
            <a:off x="6944883" y="1760539"/>
            <a:ext cx="3506880" cy="396542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Klimawandelvulnerabilität</a:t>
            </a:r>
            <a:endParaRPr/>
          </a:p>
        </p:txBody>
      </p:sp>
      <p:sp>
        <p:nvSpPr>
          <p:cNvPr id="308" name="Google Shape;30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1600"/>
              <a:buNone/>
            </a:pPr>
            <a:r>
              <a:rPr lang="en-GB" sz="1600"/>
              <a:t>Das Ausmaß, in dem eine Person, eine Gemeinschaft, eine Gesellschaft oder ein Ökosystem anfällig für die Bedrohungen, Gefahren, Katastrophen, Erschütterungen und Belastungen ist, die durch den Klimawandel verursacht werden, und nicht in der Lage ist, damit umzugehen. Merkmale der Gefährdung:</a:t>
            </a:r>
            <a:endParaRPr/>
          </a:p>
          <a:p>
            <a:pPr indent="-228600" lvl="0" marL="228600" rtl="0" algn="l">
              <a:lnSpc>
                <a:spcPct val="90000"/>
              </a:lnSpc>
              <a:spcBef>
                <a:spcPts val="1000"/>
              </a:spcBef>
              <a:spcAft>
                <a:spcPts val="0"/>
              </a:spcAft>
              <a:buClr>
                <a:schemeClr val="dk1"/>
              </a:buClr>
              <a:buSzPts val="1600"/>
              <a:buChar char="•"/>
            </a:pPr>
            <a:r>
              <a:rPr lang="en-GB" sz="1600"/>
              <a:t>Ein Gefühl der Wehrlosigkeit </a:t>
            </a:r>
            <a:endParaRPr/>
          </a:p>
          <a:p>
            <a:pPr indent="-228600" lvl="0" marL="228600" rtl="0" algn="l">
              <a:lnSpc>
                <a:spcPct val="90000"/>
              </a:lnSpc>
              <a:spcBef>
                <a:spcPts val="1000"/>
              </a:spcBef>
              <a:spcAft>
                <a:spcPts val="0"/>
              </a:spcAft>
              <a:buClr>
                <a:schemeClr val="dk1"/>
              </a:buClr>
              <a:buSzPts val="1600"/>
              <a:buChar char="•"/>
            </a:pPr>
            <a:r>
              <a:rPr lang="en-GB" sz="1600"/>
              <a:t>Körperlicher Zusammenbruch </a:t>
            </a:r>
            <a:endParaRPr/>
          </a:p>
          <a:p>
            <a:pPr indent="-228600" lvl="0" marL="228600" rtl="0" algn="l">
              <a:lnSpc>
                <a:spcPct val="90000"/>
              </a:lnSpc>
              <a:spcBef>
                <a:spcPts val="1000"/>
              </a:spcBef>
              <a:spcAft>
                <a:spcPts val="0"/>
              </a:spcAft>
              <a:buClr>
                <a:schemeClr val="dk1"/>
              </a:buClr>
              <a:buSzPts val="1600"/>
              <a:buChar char="•"/>
            </a:pPr>
            <a:r>
              <a:rPr lang="en-GB" sz="1600"/>
              <a:t>Kultureller Zusammenbruch </a:t>
            </a:r>
            <a:endParaRPr/>
          </a:p>
          <a:p>
            <a:pPr indent="-228600" lvl="0" marL="228600" rtl="0" algn="l">
              <a:lnSpc>
                <a:spcPct val="90000"/>
              </a:lnSpc>
              <a:spcBef>
                <a:spcPts val="1000"/>
              </a:spcBef>
              <a:spcAft>
                <a:spcPts val="0"/>
              </a:spcAft>
              <a:buClr>
                <a:schemeClr val="dk1"/>
              </a:buClr>
              <a:buSzPts val="1600"/>
              <a:buChar char="•"/>
            </a:pPr>
            <a:r>
              <a:rPr lang="en-GB" sz="1600"/>
              <a:t>Emotionale oder psychische Verletzung bzw. mangelnde Fähigkeit zum Coping</a:t>
            </a:r>
            <a:endParaRPr/>
          </a:p>
          <a:p>
            <a:pPr indent="-228600" lvl="0" marL="228600" rtl="0" algn="l">
              <a:lnSpc>
                <a:spcPct val="90000"/>
              </a:lnSpc>
              <a:spcBef>
                <a:spcPts val="1000"/>
              </a:spcBef>
              <a:spcAft>
                <a:spcPts val="0"/>
              </a:spcAft>
              <a:buClr>
                <a:schemeClr val="dk1"/>
              </a:buClr>
              <a:buSzPts val="1600"/>
              <a:buChar char="•"/>
            </a:pPr>
            <a:r>
              <a:rPr lang="en-GB" sz="1600"/>
              <a:t>Zusammenbruch sozialer Strukturen und sozialer und ökologischer Prozesse </a:t>
            </a:r>
            <a:endParaRPr/>
          </a:p>
          <a:p>
            <a:pPr indent="-228600" lvl="0" marL="228600" rtl="0" algn="l">
              <a:lnSpc>
                <a:spcPct val="90000"/>
              </a:lnSpc>
              <a:spcBef>
                <a:spcPts val="1000"/>
              </a:spcBef>
              <a:spcAft>
                <a:spcPts val="0"/>
              </a:spcAft>
              <a:buClr>
                <a:schemeClr val="dk1"/>
              </a:buClr>
              <a:buSzPts val="1600"/>
              <a:buChar char="•"/>
            </a:pPr>
            <a:r>
              <a:rPr lang="en-GB" sz="1600"/>
              <a:t>Unfähigkeit zur Adaption</a:t>
            </a:r>
            <a:endParaRPr/>
          </a:p>
          <a:p>
            <a:pPr indent="-228600" lvl="0" marL="228600" rtl="0" algn="l">
              <a:lnSpc>
                <a:spcPct val="90000"/>
              </a:lnSpc>
              <a:spcBef>
                <a:spcPts val="1000"/>
              </a:spcBef>
              <a:spcAft>
                <a:spcPts val="0"/>
              </a:spcAft>
              <a:buClr>
                <a:schemeClr val="dk1"/>
              </a:buClr>
              <a:buSzPts val="1600"/>
              <a:buChar char="•"/>
            </a:pPr>
            <a:r>
              <a:rPr lang="en-GB" sz="1600"/>
              <a:t>Aggression und Konflikt</a:t>
            </a:r>
            <a:r>
              <a:rPr lang="en-GB" sz="1800">
                <a:solidFill>
                  <a:srgbClr val="F2E5B0"/>
                </a:solidFill>
                <a:latin typeface="Helvetica Neue"/>
                <a:ea typeface="Helvetica Neue"/>
                <a:cs typeface="Helvetica Neue"/>
                <a:sym typeface="Helvetica Neue"/>
              </a:rPr>
              <a:t> </a:t>
            </a:r>
            <a:endParaRPr/>
          </a:p>
          <a:p>
            <a:pPr indent="0" lvl="0" marL="182562" rtl="0" algn="l">
              <a:lnSpc>
                <a:spcPct val="90000"/>
              </a:lnSpc>
              <a:spcBef>
                <a:spcPts val="1000"/>
              </a:spcBef>
              <a:spcAft>
                <a:spcPts val="0"/>
              </a:spcAft>
              <a:buClr>
                <a:srgbClr val="000000"/>
              </a:buClr>
              <a:buSzPts val="1800"/>
              <a:buNone/>
            </a:pPr>
            <a:r>
              <a:rPr lang="en-GB" sz="1800">
                <a:solidFill>
                  <a:srgbClr val="000000"/>
                </a:solidFill>
                <a:latin typeface="Gill Sans"/>
                <a:ea typeface="Gill Sans"/>
                <a:cs typeface="Gill Sans"/>
                <a:sym typeface="Gill Sans"/>
              </a:rPr>
              <a:t>Adapted from Pike, G. &amp; Selby, D. (2011). </a:t>
            </a:r>
            <a:r>
              <a:rPr i="1" lang="en-GB" sz="1800">
                <a:solidFill>
                  <a:srgbClr val="000000"/>
                </a:solidFill>
                <a:latin typeface="Gill Sans"/>
                <a:ea typeface="Gill Sans"/>
                <a:cs typeface="Gill Sans"/>
                <a:sym typeface="Gill Sans"/>
              </a:rPr>
              <a:t>In the Global Classroom </a:t>
            </a:r>
            <a:endParaRPr sz="1800">
              <a:solidFill>
                <a:srgbClr val="000000"/>
              </a:solidFill>
              <a:latin typeface="Noto Sans Symbols"/>
              <a:ea typeface="Noto Sans Symbols"/>
              <a:cs typeface="Noto Sans Symbols"/>
              <a:sym typeface="Noto Sans Symbols"/>
            </a:endParaRPr>
          </a:p>
          <a:p>
            <a:pPr indent="-50800" lvl="0" marL="228600" rtl="0" algn="l">
              <a:lnSpc>
                <a:spcPct val="90000"/>
              </a:lnSpc>
              <a:spcBef>
                <a:spcPts val="1000"/>
              </a:spcBef>
              <a:spcAft>
                <a:spcPts val="0"/>
              </a:spcAft>
              <a:buClr>
                <a:schemeClr val="dk1"/>
              </a:buClr>
              <a:buSzPts val="2800"/>
              <a:buNone/>
            </a:pPr>
            <a:r>
              <a:t/>
            </a:r>
            <a:endParaRPr/>
          </a:p>
        </p:txBody>
      </p:sp>
      <p:sp>
        <p:nvSpPr>
          <p:cNvPr id="309" name="Google Shape;309;p33"/>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Klimawandelresilienz </a:t>
            </a:r>
            <a:endParaRPr/>
          </a:p>
        </p:txBody>
      </p:sp>
      <p:sp>
        <p:nvSpPr>
          <p:cNvPr id="315" name="Google Shape;315;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1600"/>
              <a:buNone/>
            </a:pPr>
            <a:r>
              <a:rPr lang="en-GB" sz="1600"/>
              <a:t>Die Fähigkeit einer Person, einer Gemeinschaft, einer Gesellschaft oder eines Ökosystems, die durch den Klimawandel verursachten Bedrohungen, Gefahren, Katastrophen, Erschütterungen und Belastungen zu überleben und sich danach wieder aufzubauen. Merkmale der Resilienz: </a:t>
            </a:r>
            <a:endParaRPr/>
          </a:p>
          <a:p>
            <a:pPr indent="-228600" lvl="0" marL="228600" rtl="0" algn="l">
              <a:lnSpc>
                <a:spcPct val="90000"/>
              </a:lnSpc>
              <a:spcBef>
                <a:spcPts val="1000"/>
              </a:spcBef>
              <a:spcAft>
                <a:spcPts val="0"/>
              </a:spcAft>
              <a:buClr>
                <a:schemeClr val="dk1"/>
              </a:buClr>
              <a:buSzPts val="1600"/>
              <a:buChar char="•"/>
            </a:pPr>
            <a:r>
              <a:rPr lang="en-GB" sz="1600"/>
              <a:t>Emotionale, psychologische und kulturelle Stabilität </a:t>
            </a:r>
            <a:endParaRPr/>
          </a:p>
          <a:p>
            <a:pPr indent="-228600" lvl="0" marL="228600" rtl="0" algn="l">
              <a:lnSpc>
                <a:spcPct val="90000"/>
              </a:lnSpc>
              <a:spcBef>
                <a:spcPts val="1000"/>
              </a:spcBef>
              <a:spcAft>
                <a:spcPts val="0"/>
              </a:spcAft>
              <a:buClr>
                <a:schemeClr val="dk1"/>
              </a:buClr>
              <a:buSzPts val="1600"/>
              <a:buChar char="•"/>
            </a:pPr>
            <a:r>
              <a:rPr lang="en-GB" sz="1600"/>
              <a:t>Die Fähigkeit, positiv und hoffnungsvoll zu bleiben </a:t>
            </a:r>
            <a:endParaRPr/>
          </a:p>
          <a:p>
            <a:pPr indent="-228600" lvl="0" marL="228600" rtl="0" algn="l">
              <a:lnSpc>
                <a:spcPct val="90000"/>
              </a:lnSpc>
              <a:spcBef>
                <a:spcPts val="1000"/>
              </a:spcBef>
              <a:spcAft>
                <a:spcPts val="0"/>
              </a:spcAft>
              <a:buClr>
                <a:schemeClr val="dk1"/>
              </a:buClr>
              <a:buSzPts val="1600"/>
              <a:buChar char="•"/>
            </a:pPr>
            <a:r>
              <a:rPr lang="en-GB" sz="1600"/>
              <a:t>Die Fähigkeit zur Anpassung und Transformation </a:t>
            </a:r>
            <a:endParaRPr/>
          </a:p>
          <a:p>
            <a:pPr indent="-228600" lvl="0" marL="228600" rtl="0" algn="l">
              <a:lnSpc>
                <a:spcPct val="90000"/>
              </a:lnSpc>
              <a:spcBef>
                <a:spcPts val="1000"/>
              </a:spcBef>
              <a:spcAft>
                <a:spcPts val="0"/>
              </a:spcAft>
              <a:buClr>
                <a:schemeClr val="dk1"/>
              </a:buClr>
              <a:buSzPts val="1600"/>
              <a:buChar char="•"/>
            </a:pPr>
            <a:r>
              <a:rPr lang="en-GB" sz="1600"/>
              <a:t>Die Geschwindigkeit und Robustheit bei Rückkehr zu einem stabilen Zustand.</a:t>
            </a:r>
            <a:endParaRPr/>
          </a:p>
          <a:p>
            <a:pPr indent="0" lvl="0" marL="182562" rtl="0" algn="l">
              <a:lnSpc>
                <a:spcPct val="90000"/>
              </a:lnSpc>
              <a:spcBef>
                <a:spcPts val="1000"/>
              </a:spcBef>
              <a:spcAft>
                <a:spcPts val="0"/>
              </a:spcAft>
              <a:buClr>
                <a:srgbClr val="000000"/>
              </a:buClr>
              <a:buSzPts val="1800"/>
              <a:buNone/>
            </a:pPr>
            <a:r>
              <a:rPr lang="en-GB" sz="1800">
                <a:solidFill>
                  <a:srgbClr val="000000"/>
                </a:solidFill>
                <a:latin typeface="Gill Sans"/>
                <a:ea typeface="Gill Sans"/>
                <a:cs typeface="Gill Sans"/>
                <a:sym typeface="Gill Sans"/>
              </a:rPr>
              <a:t>Adapted from Pike,G. &amp; Selby,D. (2011). </a:t>
            </a:r>
            <a:r>
              <a:rPr i="1" lang="en-GB" sz="1800">
                <a:solidFill>
                  <a:srgbClr val="000000"/>
                </a:solidFill>
                <a:latin typeface="Gill Sans"/>
                <a:ea typeface="Gill Sans"/>
                <a:cs typeface="Gill Sans"/>
                <a:sym typeface="Gill Sans"/>
              </a:rPr>
              <a:t>In the Global Classroom </a:t>
            </a:r>
            <a:endParaRPr sz="1800">
              <a:solidFill>
                <a:srgbClr val="000000"/>
              </a:solidFill>
              <a:latin typeface="Noto Sans Symbols"/>
              <a:ea typeface="Noto Sans Symbols"/>
              <a:cs typeface="Noto Sans Symbols"/>
              <a:sym typeface="Noto Sans Symbols"/>
            </a:endParaRPr>
          </a:p>
          <a:p>
            <a:pPr indent="-50800" lvl="0" marL="228600" rtl="0" algn="l">
              <a:lnSpc>
                <a:spcPct val="90000"/>
              </a:lnSpc>
              <a:spcBef>
                <a:spcPts val="1000"/>
              </a:spcBef>
              <a:spcAft>
                <a:spcPts val="0"/>
              </a:spcAft>
              <a:buClr>
                <a:schemeClr val="dk1"/>
              </a:buClr>
              <a:buSzPts val="2800"/>
              <a:buNone/>
            </a:pPr>
            <a:r>
              <a:t/>
            </a:r>
            <a:endParaRPr/>
          </a:p>
        </p:txBody>
      </p:sp>
      <p:sp>
        <p:nvSpPr>
          <p:cNvPr id="316" name="Google Shape;316;p34"/>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Resilienz vs. Vulnerabilität</a:t>
            </a:r>
            <a:endParaRPr/>
          </a:p>
        </p:txBody>
      </p:sp>
      <p:sp>
        <p:nvSpPr>
          <p:cNvPr id="322" name="Google Shape;322;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127000" lvl="0" marL="228600" rtl="0" algn="l">
              <a:lnSpc>
                <a:spcPct val="90000"/>
              </a:lnSpc>
              <a:spcBef>
                <a:spcPts val="0"/>
              </a:spcBef>
              <a:spcAft>
                <a:spcPts val="0"/>
              </a:spcAft>
              <a:buClr>
                <a:schemeClr val="dk1"/>
              </a:buClr>
              <a:buSzPts val="1600"/>
              <a:buNone/>
            </a:pPr>
            <a:r>
              <a:t/>
            </a:r>
            <a:endParaRPr sz="1600"/>
          </a:p>
          <a:p>
            <a:pPr indent="0" lvl="0" marL="182562" rtl="0" algn="l">
              <a:lnSpc>
                <a:spcPct val="90000"/>
              </a:lnSpc>
              <a:spcBef>
                <a:spcPts val="1000"/>
              </a:spcBef>
              <a:spcAft>
                <a:spcPts val="0"/>
              </a:spcAft>
              <a:buClr>
                <a:schemeClr val="dk1"/>
              </a:buClr>
              <a:buSzPts val="1600"/>
              <a:buNone/>
            </a:pPr>
            <a:r>
              <a:rPr lang="en-GB" sz="1600"/>
              <a:t>Der Grad der Resilienz und Vulnerabilität wird von der Art und dem Ausmaß der Klimabedrohung und dem Ausmaß abhängen, in dem Einzelpersonen, Gemeinschaften und Gesellschaften über die Zukunft nachgedacht und sich insbesondere auf den Umgang mit Schock und Unsicherheit vorbereitet haben.</a:t>
            </a:r>
            <a:endParaRPr/>
          </a:p>
          <a:p>
            <a:pPr indent="0" lvl="0" marL="182562" rtl="0" algn="l">
              <a:lnSpc>
                <a:spcPct val="90000"/>
              </a:lnSpc>
              <a:spcBef>
                <a:spcPts val="1000"/>
              </a:spcBef>
              <a:spcAft>
                <a:spcPts val="0"/>
              </a:spcAft>
              <a:buClr>
                <a:srgbClr val="EEE0A1"/>
              </a:buClr>
              <a:buSzPts val="1800"/>
              <a:buNone/>
            </a:pPr>
            <a:r>
              <a:rPr lang="en-GB" sz="1800">
                <a:solidFill>
                  <a:srgbClr val="EEE0A1"/>
                </a:solidFill>
                <a:latin typeface="Noto Sans Symbols"/>
                <a:ea typeface="Noto Sans Symbols"/>
                <a:cs typeface="Noto Sans Symbols"/>
                <a:sym typeface="Noto Sans Symbols"/>
              </a:rPr>
              <a:t>"</a:t>
            </a:r>
            <a:r>
              <a:rPr lang="en-GB" sz="1800">
                <a:solidFill>
                  <a:srgbClr val="F2E5B0"/>
                </a:solidFill>
                <a:latin typeface="Helvetica Neue"/>
                <a:ea typeface="Helvetica Neue"/>
                <a:cs typeface="Helvetica Neue"/>
                <a:sym typeface="Helvetica Neue"/>
              </a:rPr>
              <a:t>! </a:t>
            </a:r>
            <a:endParaRPr sz="1800">
              <a:solidFill>
                <a:srgbClr val="000000"/>
              </a:solidFill>
              <a:latin typeface="Gill Sans"/>
              <a:ea typeface="Gill Sans"/>
              <a:cs typeface="Gill Sans"/>
              <a:sym typeface="Gill Sans"/>
            </a:endParaRPr>
          </a:p>
          <a:p>
            <a:pPr indent="0" lvl="0" marL="182562" rtl="0" algn="l">
              <a:lnSpc>
                <a:spcPct val="90000"/>
              </a:lnSpc>
              <a:spcBef>
                <a:spcPts val="1000"/>
              </a:spcBef>
              <a:spcAft>
                <a:spcPts val="0"/>
              </a:spcAft>
              <a:buClr>
                <a:srgbClr val="000000"/>
              </a:buClr>
              <a:buSzPts val="1800"/>
              <a:buNone/>
            </a:pPr>
            <a:r>
              <a:rPr lang="en-GB" sz="1800">
                <a:solidFill>
                  <a:srgbClr val="000000"/>
                </a:solidFill>
                <a:latin typeface="Gill Sans"/>
                <a:ea typeface="Gill Sans"/>
                <a:cs typeface="Gill Sans"/>
                <a:sym typeface="Gill Sans"/>
              </a:rPr>
              <a:t>Adapted from Pike,G. &amp; Selby,D. (2011). </a:t>
            </a:r>
            <a:r>
              <a:rPr i="1" lang="en-GB" sz="1800">
                <a:solidFill>
                  <a:srgbClr val="000000"/>
                </a:solidFill>
                <a:latin typeface="Gill Sans"/>
                <a:ea typeface="Gill Sans"/>
                <a:cs typeface="Gill Sans"/>
                <a:sym typeface="Gill Sans"/>
              </a:rPr>
              <a:t>In the Global Classroom </a:t>
            </a:r>
            <a:endParaRPr sz="1800">
              <a:solidFill>
                <a:srgbClr val="000000"/>
              </a:solidFill>
              <a:latin typeface="Noto Sans Symbols"/>
              <a:ea typeface="Noto Sans Symbols"/>
              <a:cs typeface="Noto Sans Symbols"/>
              <a:sym typeface="Noto Sans Symbols"/>
            </a:endParaRPr>
          </a:p>
          <a:p>
            <a:pPr indent="-50800" lvl="0" marL="228600" rtl="0" algn="l">
              <a:lnSpc>
                <a:spcPct val="90000"/>
              </a:lnSpc>
              <a:spcBef>
                <a:spcPts val="1000"/>
              </a:spcBef>
              <a:spcAft>
                <a:spcPts val="0"/>
              </a:spcAft>
              <a:buClr>
                <a:schemeClr val="dk1"/>
              </a:buClr>
              <a:buSzPts val="2800"/>
              <a:buNone/>
            </a:pPr>
            <a:r>
              <a:t/>
            </a:r>
            <a:endParaRPr/>
          </a:p>
        </p:txBody>
      </p:sp>
      <p:sp>
        <p:nvSpPr>
          <p:cNvPr id="323" name="Google Shape;323;p35"/>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Institutionalisierung der Resilienz</a:t>
            </a:r>
            <a:endParaRPr/>
          </a:p>
        </p:txBody>
      </p:sp>
      <p:sp>
        <p:nvSpPr>
          <p:cNvPr id="329" name="Google Shape;329;p36"/>
          <p:cNvSpPr txBox="1"/>
          <p:nvPr>
            <p:ph idx="1" type="body"/>
          </p:nvPr>
        </p:nvSpPr>
        <p:spPr>
          <a:xfrm>
            <a:off x="1981200" y="1417639"/>
            <a:ext cx="8229600" cy="4049713"/>
          </a:xfrm>
          <a:prstGeom prst="rect">
            <a:avLst/>
          </a:prstGeom>
          <a:noFill/>
          <a:ln>
            <a:noFill/>
          </a:ln>
        </p:spPr>
        <p:txBody>
          <a:bodyPr anchorCtr="0" anchor="t" bIns="45700" lIns="91425" spcFirstLastPara="1" rIns="91425" wrap="square" tIns="45700">
            <a:normAutofit fontScale="77500" lnSpcReduction="20000"/>
          </a:bodyPr>
          <a:lstStyle/>
          <a:p>
            <a:pPr indent="0" lvl="0" marL="182562" rtl="0" algn="l">
              <a:lnSpc>
                <a:spcPct val="90000"/>
              </a:lnSpc>
              <a:spcBef>
                <a:spcPts val="0"/>
              </a:spcBef>
              <a:spcAft>
                <a:spcPts val="0"/>
              </a:spcAft>
              <a:buClr>
                <a:schemeClr val="dk1"/>
              </a:buClr>
              <a:buSzPct val="100000"/>
              <a:buNone/>
            </a:pPr>
            <a:r>
              <a:rPr lang="en-GB"/>
              <a:t>Fünf Handlungsprioritäten im Hyogo Framework for Action (HFA) Hyogo-Aktionsrahmen (HFA) 2005–2015: Aufbau der Widerstandsfähigkeit von Nationen und Gemeinschaften gegenüber Katastrophen </a:t>
            </a:r>
            <a:endParaRPr/>
          </a:p>
          <a:p>
            <a:pPr indent="-228600" lvl="0" marL="228600" rtl="0" algn="l">
              <a:lnSpc>
                <a:spcPct val="90000"/>
              </a:lnSpc>
              <a:spcBef>
                <a:spcPts val="1000"/>
              </a:spcBef>
              <a:spcAft>
                <a:spcPts val="0"/>
              </a:spcAft>
              <a:buClr>
                <a:schemeClr val="dk1"/>
              </a:buClr>
              <a:buSzPct val="100000"/>
              <a:buChar char="•"/>
            </a:pPr>
            <a:r>
              <a:rPr lang="en-GB"/>
              <a:t>Die Reduzierung des Katastrophenrisikos zur nationalen und lokalen Priorität mit einer starken institutionellen Grundlage für die Umsetzung machen.</a:t>
            </a:r>
            <a:endParaRPr/>
          </a:p>
          <a:p>
            <a:pPr indent="-228600" lvl="0" marL="228600" rtl="0" algn="l">
              <a:lnSpc>
                <a:spcPct val="90000"/>
              </a:lnSpc>
              <a:spcBef>
                <a:spcPts val="1000"/>
              </a:spcBef>
              <a:spcAft>
                <a:spcPts val="0"/>
              </a:spcAft>
              <a:buClr>
                <a:schemeClr val="dk1"/>
              </a:buClr>
              <a:buSzPct val="100000"/>
              <a:buChar char="•"/>
            </a:pPr>
            <a:r>
              <a:rPr lang="en-GB"/>
              <a:t>Katastrophenrisiken identifizieren, bewerten und überwachen und Frühwarnung verbessern. </a:t>
            </a:r>
            <a:endParaRPr/>
          </a:p>
          <a:p>
            <a:pPr indent="-228600" lvl="0" marL="228600" rtl="0" algn="l">
              <a:lnSpc>
                <a:spcPct val="90000"/>
              </a:lnSpc>
              <a:spcBef>
                <a:spcPts val="1000"/>
              </a:spcBef>
              <a:spcAft>
                <a:spcPts val="0"/>
              </a:spcAft>
              <a:buClr>
                <a:schemeClr val="dk1"/>
              </a:buClr>
              <a:buSzPct val="100000"/>
              <a:buChar char="•"/>
            </a:pPr>
            <a:r>
              <a:rPr b="1" lang="en-GB"/>
              <a:t>Wissen, Innovation und Bildung auf allen Ebenen nutzen, um eine Kultur der Sicherheit und Widerstandsfähigkeit aufzubauen.</a:t>
            </a:r>
            <a:endParaRPr/>
          </a:p>
          <a:p>
            <a:pPr indent="-228600" lvl="0" marL="228600" rtl="0" algn="l">
              <a:lnSpc>
                <a:spcPct val="90000"/>
              </a:lnSpc>
              <a:spcBef>
                <a:spcPts val="1000"/>
              </a:spcBef>
              <a:spcAft>
                <a:spcPts val="0"/>
              </a:spcAft>
              <a:buClr>
                <a:schemeClr val="dk1"/>
              </a:buClr>
              <a:buSzPct val="100000"/>
              <a:buChar char="•"/>
            </a:pPr>
            <a:r>
              <a:rPr lang="en-GB"/>
              <a:t>Zugrunde liegenden Risikofaktoren reduzieren. </a:t>
            </a:r>
            <a:endParaRPr/>
          </a:p>
          <a:p>
            <a:pPr indent="-228600" lvl="0" marL="228600" rtl="0" algn="l">
              <a:lnSpc>
                <a:spcPct val="90000"/>
              </a:lnSpc>
              <a:spcBef>
                <a:spcPts val="1000"/>
              </a:spcBef>
              <a:spcAft>
                <a:spcPts val="0"/>
              </a:spcAft>
              <a:buClr>
                <a:schemeClr val="dk1"/>
              </a:buClr>
              <a:buSzPct val="100000"/>
              <a:buChar char="•"/>
            </a:pPr>
            <a:r>
              <a:rPr lang="en-GB"/>
              <a:t>Stärkung der Katastrophenvorsorge für eine wirksame Reaktion auf allen Ebenen.</a:t>
            </a:r>
            <a:endParaRPr/>
          </a:p>
        </p:txBody>
      </p:sp>
      <p:sp>
        <p:nvSpPr>
          <p:cNvPr id="330" name="Google Shape;330;p36"/>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Klimawandelbildung</a:t>
            </a:r>
            <a:endParaRPr/>
          </a:p>
        </p:txBody>
      </p:sp>
      <p:sp>
        <p:nvSpPr>
          <p:cNvPr id="336" name="Google Shape;336;p37"/>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
        <p:nvSpPr>
          <p:cNvPr id="337" name="Google Shape;337;p37"/>
          <p:cNvSpPr/>
          <p:nvPr/>
        </p:nvSpPr>
        <p:spPr>
          <a:xfrm>
            <a:off x="2423592" y="1961451"/>
            <a:ext cx="1656184" cy="864096"/>
          </a:xfrm>
          <a:prstGeom prst="rect">
            <a:avLst/>
          </a:prstGeom>
          <a:solidFill>
            <a:srgbClr val="518FD2"/>
          </a:solid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Nachhaltige Entwicklung</a:t>
            </a:r>
            <a:endParaRPr/>
          </a:p>
        </p:txBody>
      </p:sp>
      <p:sp>
        <p:nvSpPr>
          <p:cNvPr id="338" name="Google Shape;338;p37"/>
          <p:cNvSpPr/>
          <p:nvPr/>
        </p:nvSpPr>
        <p:spPr>
          <a:xfrm>
            <a:off x="4295800" y="1961451"/>
            <a:ext cx="1656184" cy="864096"/>
          </a:xfrm>
          <a:prstGeom prst="rect">
            <a:avLst/>
          </a:prstGeom>
          <a:solidFill>
            <a:srgbClr val="518FD2"/>
          </a:solid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Mitigation</a:t>
            </a:r>
            <a:endParaRPr/>
          </a:p>
        </p:txBody>
      </p:sp>
      <p:sp>
        <p:nvSpPr>
          <p:cNvPr id="339" name="Google Shape;339;p37"/>
          <p:cNvSpPr/>
          <p:nvPr/>
        </p:nvSpPr>
        <p:spPr>
          <a:xfrm>
            <a:off x="6168008" y="1961451"/>
            <a:ext cx="1656184" cy="864096"/>
          </a:xfrm>
          <a:prstGeom prst="rect">
            <a:avLst/>
          </a:prstGeom>
          <a:solidFill>
            <a:srgbClr val="518FD2"/>
          </a:solid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Adaption</a:t>
            </a:r>
            <a:endParaRPr/>
          </a:p>
        </p:txBody>
      </p:sp>
      <p:sp>
        <p:nvSpPr>
          <p:cNvPr id="340" name="Google Shape;340;p37"/>
          <p:cNvSpPr/>
          <p:nvPr/>
        </p:nvSpPr>
        <p:spPr>
          <a:xfrm>
            <a:off x="8040216" y="1961451"/>
            <a:ext cx="1656184" cy="864096"/>
          </a:xfrm>
          <a:prstGeom prst="rect">
            <a:avLst/>
          </a:prstGeom>
          <a:solidFill>
            <a:srgbClr val="518FD2"/>
          </a:solid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Katastrophenprävention</a:t>
            </a:r>
            <a:endParaRPr/>
          </a:p>
        </p:txBody>
      </p:sp>
      <p:sp>
        <p:nvSpPr>
          <p:cNvPr id="341" name="Google Shape;341;p37"/>
          <p:cNvSpPr txBox="1"/>
          <p:nvPr/>
        </p:nvSpPr>
        <p:spPr>
          <a:xfrm>
            <a:off x="2423592" y="1418584"/>
            <a:ext cx="28083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Arial"/>
                <a:ea typeface="Arial"/>
                <a:cs typeface="Arial"/>
                <a:sym typeface="Arial"/>
              </a:rPr>
              <a:t>Bildung für...</a:t>
            </a:r>
            <a:endParaRPr/>
          </a:p>
        </p:txBody>
      </p:sp>
      <p:sp>
        <p:nvSpPr>
          <p:cNvPr id="342" name="Google Shape;342;p37"/>
          <p:cNvSpPr/>
          <p:nvPr/>
        </p:nvSpPr>
        <p:spPr>
          <a:xfrm>
            <a:off x="2423592" y="3113579"/>
            <a:ext cx="1656184" cy="2664296"/>
          </a:xfrm>
          <a:prstGeom prst="rect">
            <a:avLst/>
          </a:prstGeom>
          <a:no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2060"/>
                </a:solidFill>
                <a:latin typeface="Arial"/>
                <a:ea typeface="Arial"/>
                <a:cs typeface="Arial"/>
                <a:sym typeface="Arial"/>
              </a:rPr>
              <a:t>Werte, Wissen und Fähigkeiten um eine friedliche und nachhaltige Welt zu gestalten.</a:t>
            </a:r>
            <a:endParaRPr/>
          </a:p>
        </p:txBody>
      </p:sp>
      <p:sp>
        <p:nvSpPr>
          <p:cNvPr id="343" name="Google Shape;343;p37"/>
          <p:cNvSpPr/>
          <p:nvPr/>
        </p:nvSpPr>
        <p:spPr>
          <a:xfrm>
            <a:off x="4316256" y="3113579"/>
            <a:ext cx="1656184" cy="2664296"/>
          </a:xfrm>
          <a:prstGeom prst="rect">
            <a:avLst/>
          </a:prstGeom>
          <a:no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2060"/>
                </a:solidFill>
                <a:latin typeface="Arial"/>
                <a:ea typeface="Arial"/>
                <a:cs typeface="Arial"/>
                <a:sym typeface="Arial"/>
              </a:rPr>
              <a:t>Werte, Wissen und Fähigkeiten die helfen Entscheidungen zu treffen, die den Klimawandel abschwächen.</a:t>
            </a:r>
            <a:endParaRPr/>
          </a:p>
        </p:txBody>
      </p:sp>
      <p:sp>
        <p:nvSpPr>
          <p:cNvPr id="344" name="Google Shape;344;p37"/>
          <p:cNvSpPr/>
          <p:nvPr/>
        </p:nvSpPr>
        <p:spPr>
          <a:xfrm>
            <a:off x="6186837" y="3113579"/>
            <a:ext cx="1656184" cy="2664296"/>
          </a:xfrm>
          <a:prstGeom prst="rect">
            <a:avLst/>
          </a:prstGeom>
          <a:no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2060"/>
                </a:solidFill>
                <a:latin typeface="Arial"/>
                <a:ea typeface="Arial"/>
                <a:cs typeface="Arial"/>
                <a:sym typeface="Arial"/>
              </a:rPr>
              <a:t>Durch Bildung Vulnarabilität von Communities reduzieren.</a:t>
            </a:r>
            <a:endParaRPr/>
          </a:p>
        </p:txBody>
      </p:sp>
      <p:sp>
        <p:nvSpPr>
          <p:cNvPr id="345" name="Google Shape;345;p37"/>
          <p:cNvSpPr/>
          <p:nvPr/>
        </p:nvSpPr>
        <p:spPr>
          <a:xfrm>
            <a:off x="8079994" y="3113579"/>
            <a:ext cx="1656184" cy="2664296"/>
          </a:xfrm>
          <a:prstGeom prst="rect">
            <a:avLst/>
          </a:prstGeom>
          <a:no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002060"/>
                </a:solidFill>
                <a:latin typeface="Arial"/>
                <a:ea typeface="Arial"/>
                <a:cs typeface="Arial"/>
                <a:sym typeface="Arial"/>
              </a:rPr>
              <a:t>Handlungs-fähigkeit für Natur-katsrophen präventiv ausbilden.</a:t>
            </a:r>
            <a:endParaRPr/>
          </a:p>
        </p:txBody>
      </p:sp>
      <p:sp>
        <p:nvSpPr>
          <p:cNvPr id="346" name="Google Shape;346;p37"/>
          <p:cNvSpPr txBox="1"/>
          <p:nvPr/>
        </p:nvSpPr>
        <p:spPr>
          <a:xfrm>
            <a:off x="2298406" y="5881243"/>
            <a:ext cx="5381771" cy="566309"/>
          </a:xfrm>
          <a:prstGeom prst="rect">
            <a:avLst/>
          </a:prstGeom>
          <a:noFill/>
          <a:ln>
            <a:noFill/>
          </a:ln>
        </p:spPr>
        <p:txBody>
          <a:bodyPr anchorCtr="0" anchor="t" bIns="45700" lIns="91425" spcFirstLastPara="1" rIns="91425" wrap="square" tIns="45700">
            <a:spAutoFit/>
          </a:bodyPr>
          <a:lstStyle/>
          <a:p>
            <a:pPr indent="0" lvl="0" marL="182562" marR="0" rtl="0" algn="l">
              <a:spcBef>
                <a:spcPts val="0"/>
              </a:spcBef>
              <a:spcAft>
                <a:spcPts val="0"/>
              </a:spcAft>
              <a:buNone/>
            </a:pPr>
            <a:r>
              <a:rPr i="1" lang="en-GB" sz="1400">
                <a:solidFill>
                  <a:srgbClr val="003366"/>
                </a:solidFill>
                <a:latin typeface="Arial"/>
                <a:ea typeface="Arial"/>
                <a:cs typeface="Arial"/>
                <a:sym typeface="Arial"/>
              </a:rPr>
              <a:t>Fig 3. Klimawandelbilung. Nach: UNEP, UNESCO 2011</a:t>
            </a:r>
            <a:endParaRPr/>
          </a:p>
          <a:p>
            <a:pPr indent="0" lvl="0" marL="182562" marR="0" rtl="0" algn="l">
              <a:spcBef>
                <a:spcPts val="280"/>
              </a:spcBef>
              <a:spcAft>
                <a:spcPts val="0"/>
              </a:spcAft>
              <a:buNone/>
            </a:pPr>
            <a:r>
              <a:t/>
            </a:r>
            <a:endParaRPr i="1" sz="1400">
              <a:solidFill>
                <a:srgbClr val="003366"/>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Resilienzbildung </a:t>
            </a:r>
            <a:endParaRPr/>
          </a:p>
        </p:txBody>
      </p:sp>
      <p:sp>
        <p:nvSpPr>
          <p:cNvPr id="352" name="Google Shape;352;p38"/>
          <p:cNvSpPr/>
          <p:nvPr/>
        </p:nvSpPr>
        <p:spPr>
          <a:xfrm>
            <a:off x="3700834" y="2780928"/>
            <a:ext cx="2304256" cy="1296144"/>
          </a:xfrm>
          <a:prstGeom prst="rect">
            <a:avLst/>
          </a:prstGeom>
          <a:solidFill>
            <a:srgbClr val="518FD2"/>
          </a:solid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Adaption</a:t>
            </a:r>
            <a:endParaRPr/>
          </a:p>
        </p:txBody>
      </p:sp>
      <p:sp>
        <p:nvSpPr>
          <p:cNvPr id="353" name="Google Shape;353;p38"/>
          <p:cNvSpPr/>
          <p:nvPr/>
        </p:nvSpPr>
        <p:spPr>
          <a:xfrm>
            <a:off x="6358539" y="2780928"/>
            <a:ext cx="2304256" cy="1296144"/>
          </a:xfrm>
          <a:prstGeom prst="rect">
            <a:avLst/>
          </a:prstGeom>
          <a:solidFill>
            <a:srgbClr val="518FD2"/>
          </a:solidFill>
          <a:ln cap="flat" cmpd="sng" w="19050">
            <a:solidFill>
              <a:srgbClr val="3C5EA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Katastrophen-prävention</a:t>
            </a:r>
            <a:endParaRPr/>
          </a:p>
        </p:txBody>
      </p:sp>
      <p:sp>
        <p:nvSpPr>
          <p:cNvPr id="354" name="Google Shape;354;p38"/>
          <p:cNvSpPr/>
          <p:nvPr/>
        </p:nvSpPr>
        <p:spPr>
          <a:xfrm>
            <a:off x="3694243" y="1484784"/>
            <a:ext cx="4968552" cy="1080120"/>
          </a:xfrm>
          <a:prstGeom prst="triangle">
            <a:avLst>
              <a:gd fmla="val 50000" name="adj"/>
            </a:avLst>
          </a:prstGeom>
          <a:solidFill>
            <a:srgbClr val="518FD2"/>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Arial"/>
                <a:ea typeface="Arial"/>
                <a:cs typeface="Arial"/>
                <a:sym typeface="Arial"/>
              </a:rPr>
              <a:t>Resilienz</a:t>
            </a:r>
            <a:endParaRPr/>
          </a:p>
        </p:txBody>
      </p:sp>
      <p:sp>
        <p:nvSpPr>
          <p:cNvPr id="355" name="Google Shape;355;p38"/>
          <p:cNvSpPr txBox="1"/>
          <p:nvPr/>
        </p:nvSpPr>
        <p:spPr>
          <a:xfrm>
            <a:off x="2470107" y="4720358"/>
            <a:ext cx="7416824" cy="1015663"/>
          </a:xfrm>
          <a:prstGeom prst="rect">
            <a:avLst/>
          </a:prstGeom>
          <a:noFill/>
          <a:ln>
            <a:noFill/>
          </a:ln>
        </p:spPr>
        <p:txBody>
          <a:bodyPr anchorCtr="0" anchor="t" bIns="45700" lIns="91425" spcFirstLastPara="1" rIns="91425" wrap="square" tIns="45700">
            <a:spAutoFit/>
          </a:bodyPr>
          <a:lstStyle/>
          <a:p>
            <a:pPr indent="0" lvl="0" marL="182562" marR="0" rtl="0" algn="l">
              <a:spcBef>
                <a:spcPts val="0"/>
              </a:spcBef>
              <a:spcAft>
                <a:spcPts val="0"/>
              </a:spcAft>
              <a:buNone/>
            </a:pPr>
            <a:r>
              <a:rPr lang="en-GB" sz="2000">
                <a:solidFill>
                  <a:srgbClr val="003366"/>
                </a:solidFill>
                <a:latin typeface="Arial"/>
                <a:ea typeface="Arial"/>
                <a:cs typeface="Arial"/>
                <a:sym typeface="Arial"/>
              </a:rPr>
              <a:t>Resilienzbildung soll die Individuen unterstützen resilient auf durch den Klimawandel bedingte Herausforderungen zu reagieren und zu einer resilienten Gesellschaft beitragen. </a:t>
            </a:r>
            <a:endParaRPr/>
          </a:p>
        </p:txBody>
      </p:sp>
      <p:sp>
        <p:nvSpPr>
          <p:cNvPr id="356" name="Google Shape;356;p3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
        <p:nvSpPr>
          <p:cNvPr id="357" name="Google Shape;357;p38"/>
          <p:cNvSpPr txBox="1"/>
          <p:nvPr/>
        </p:nvSpPr>
        <p:spPr>
          <a:xfrm>
            <a:off x="3704173" y="4181330"/>
            <a:ext cx="374441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GB" sz="1400">
                <a:solidFill>
                  <a:srgbClr val="003366"/>
                </a:solidFill>
                <a:latin typeface="Arial"/>
                <a:ea typeface="Arial"/>
                <a:cs typeface="Arial"/>
                <a:sym typeface="Arial"/>
              </a:rPr>
              <a:t>Fig 4. Resilienzbildung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Lehrkraft in Zeiten unsicherer Zukünfte</a:t>
            </a:r>
            <a:endParaRPr/>
          </a:p>
        </p:txBody>
      </p:sp>
      <p:sp>
        <p:nvSpPr>
          <p:cNvPr id="363" name="Google Shape;363;p39"/>
          <p:cNvSpPr txBox="1"/>
          <p:nvPr>
            <p:ph idx="1" type="body"/>
          </p:nvPr>
        </p:nvSpPr>
        <p:spPr>
          <a:xfrm>
            <a:off x="1981200" y="1700809"/>
            <a:ext cx="8229600" cy="4049713"/>
          </a:xfrm>
          <a:prstGeom prst="rect">
            <a:avLst/>
          </a:prstGeom>
          <a:noFill/>
          <a:ln>
            <a:noFill/>
          </a:ln>
        </p:spPr>
        <p:txBody>
          <a:bodyPr anchorCtr="0" anchor="t" bIns="45700" lIns="91425" spcFirstLastPara="1" rIns="91425" wrap="square" tIns="45700">
            <a:normAutofit fontScale="85000" lnSpcReduction="20000"/>
          </a:bodyPr>
          <a:lstStyle/>
          <a:p>
            <a:pPr indent="0" lvl="0" marL="182562" rtl="0" algn="l">
              <a:lnSpc>
                <a:spcPct val="90000"/>
              </a:lnSpc>
              <a:spcBef>
                <a:spcPts val="0"/>
              </a:spcBef>
              <a:spcAft>
                <a:spcPts val="0"/>
              </a:spcAft>
              <a:buClr>
                <a:schemeClr val="dk1"/>
              </a:buClr>
              <a:buSzPct val="100000"/>
              <a:buNone/>
            </a:pPr>
            <a:r>
              <a:rPr lang="en-GB"/>
              <a:t>Diskutieren Sie mit Ihrem Nachbar/Ihrer Nachbarin was die globale Erderwärmung und die damit verbundenen unsicheren Zukunftsaussichten für Sie als werdende Erdkundelehrkraft bedeuten.</a:t>
            </a:r>
            <a:endParaRPr/>
          </a:p>
          <a:p>
            <a:pPr indent="-228600" lvl="0" marL="228600" rtl="0" algn="l">
              <a:lnSpc>
                <a:spcPct val="90000"/>
              </a:lnSpc>
              <a:spcBef>
                <a:spcPts val="1000"/>
              </a:spcBef>
              <a:spcAft>
                <a:spcPts val="0"/>
              </a:spcAft>
              <a:buClr>
                <a:schemeClr val="dk1"/>
              </a:buClr>
              <a:buSzPct val="100000"/>
              <a:buChar char="•"/>
            </a:pPr>
            <a:r>
              <a:rPr lang="en-GB"/>
              <a:t>Welche Werte und Kompetenzen, wollen Sie im Kontext der globalen Erderwärmung vermitteln?</a:t>
            </a:r>
            <a:endParaRPr/>
          </a:p>
          <a:p>
            <a:pPr indent="-228600" lvl="0" marL="228600" rtl="0" algn="l">
              <a:lnSpc>
                <a:spcPct val="90000"/>
              </a:lnSpc>
              <a:spcBef>
                <a:spcPts val="1000"/>
              </a:spcBef>
              <a:spcAft>
                <a:spcPts val="0"/>
              </a:spcAft>
              <a:buClr>
                <a:schemeClr val="dk1"/>
              </a:buClr>
              <a:buSzPct val="100000"/>
              <a:buChar char="•"/>
            </a:pPr>
            <a:r>
              <a:rPr lang="en-GB"/>
              <a:t>Welche Bedeutung hat die BNE für Ihre Überzeugung als Erdkundelehrkraft zu arbeiten?</a:t>
            </a:r>
            <a:endParaRPr/>
          </a:p>
          <a:p>
            <a:pPr indent="-228600" lvl="0" marL="228600" rtl="0" algn="l">
              <a:lnSpc>
                <a:spcPct val="90000"/>
              </a:lnSpc>
              <a:spcBef>
                <a:spcPts val="1000"/>
              </a:spcBef>
              <a:spcAft>
                <a:spcPts val="0"/>
              </a:spcAft>
              <a:buClr>
                <a:schemeClr val="dk1"/>
              </a:buClr>
              <a:buSzPct val="100000"/>
              <a:buChar char="•"/>
            </a:pPr>
            <a:r>
              <a:rPr lang="en-GB"/>
              <a:t>Was motiviert Sie die neue Generationen auszubilden?</a:t>
            </a:r>
            <a:endParaRPr/>
          </a:p>
          <a:p>
            <a:pPr indent="-77470" lvl="0" marL="228600" rtl="0" algn="l">
              <a:lnSpc>
                <a:spcPct val="90000"/>
              </a:lnSpc>
              <a:spcBef>
                <a:spcPts val="1000"/>
              </a:spcBef>
              <a:spcAft>
                <a:spcPts val="0"/>
              </a:spcAft>
              <a:buClr>
                <a:schemeClr val="dk1"/>
              </a:buClr>
              <a:buSzPct val="100000"/>
              <a:buNone/>
            </a:pPr>
            <a:r>
              <a:t/>
            </a:r>
            <a:endParaRPr/>
          </a:p>
          <a:p>
            <a:pPr indent="0" lvl="0" marL="182562" rtl="0" algn="l">
              <a:lnSpc>
                <a:spcPct val="90000"/>
              </a:lnSpc>
              <a:spcBef>
                <a:spcPts val="1000"/>
              </a:spcBef>
              <a:spcAft>
                <a:spcPts val="0"/>
              </a:spcAft>
              <a:buClr>
                <a:schemeClr val="dk1"/>
              </a:buClr>
              <a:buSzPct val="100000"/>
              <a:buNone/>
            </a:pPr>
            <a:r>
              <a:rPr lang="en-GB"/>
              <a:t>Formulieren Sie Ihre Notizen aus und laden Sie die Antworten bis Mitternacht im Ilias-Ordner hoch. </a:t>
            </a:r>
            <a:endParaRPr/>
          </a:p>
          <a:p>
            <a:pPr indent="0" lvl="0" marL="182562" rtl="0" algn="l">
              <a:lnSpc>
                <a:spcPct val="90000"/>
              </a:lnSpc>
              <a:spcBef>
                <a:spcPts val="1000"/>
              </a:spcBef>
              <a:spcAft>
                <a:spcPts val="0"/>
              </a:spcAft>
              <a:buClr>
                <a:schemeClr val="dk1"/>
              </a:buClr>
              <a:buSzPct val="100000"/>
              <a:buNone/>
            </a:pPr>
            <a:r>
              <a:t/>
            </a:r>
            <a:endParaRPr/>
          </a:p>
        </p:txBody>
      </p:sp>
      <p:sp>
        <p:nvSpPr>
          <p:cNvPr id="364" name="Google Shape;364;p3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Studien- und Prüfungsleistung</a:t>
            </a:r>
            <a:endParaRPr/>
          </a:p>
        </p:txBody>
      </p:sp>
      <p:sp>
        <p:nvSpPr>
          <p:cNvPr id="98" name="Google Shape;98;p15"/>
          <p:cNvSpPr txBox="1"/>
          <p:nvPr>
            <p:ph idx="1" type="body"/>
          </p:nvPr>
        </p:nvSpPr>
        <p:spPr>
          <a:xfrm>
            <a:off x="2005541" y="1628801"/>
            <a:ext cx="8229600" cy="4049713"/>
          </a:xfrm>
          <a:prstGeom prst="rect">
            <a:avLst/>
          </a:prstGeom>
          <a:noFill/>
          <a:ln>
            <a:noFill/>
          </a:ln>
        </p:spPr>
        <p:txBody>
          <a:bodyPr anchorCtr="0" anchor="t" bIns="45700" lIns="91425" spcFirstLastPara="1" rIns="91425" wrap="square" tIns="45700">
            <a:normAutofit fontScale="92500" lnSpcReduction="20000"/>
          </a:bodyPr>
          <a:lstStyle/>
          <a:p>
            <a:pPr indent="0" lvl="0" marL="182562" rtl="0" algn="l">
              <a:lnSpc>
                <a:spcPct val="90000"/>
              </a:lnSpc>
              <a:spcBef>
                <a:spcPts val="0"/>
              </a:spcBef>
              <a:spcAft>
                <a:spcPts val="0"/>
              </a:spcAft>
              <a:buClr>
                <a:schemeClr val="dk1"/>
              </a:buClr>
              <a:buSzPct val="100000"/>
              <a:buNone/>
            </a:pPr>
            <a:r>
              <a:rPr lang="en-GB"/>
              <a:t>Studienleistung:</a:t>
            </a:r>
            <a:endParaRPr/>
          </a:p>
          <a:p>
            <a:pPr indent="-228600" lvl="0" marL="228600" rtl="0" algn="l">
              <a:lnSpc>
                <a:spcPct val="90000"/>
              </a:lnSpc>
              <a:spcBef>
                <a:spcPts val="1000"/>
              </a:spcBef>
              <a:spcAft>
                <a:spcPts val="0"/>
              </a:spcAft>
              <a:buClr>
                <a:schemeClr val="dk1"/>
              </a:buClr>
              <a:buSzPct val="100000"/>
              <a:buChar char="•"/>
            </a:pPr>
            <a:r>
              <a:rPr lang="en-GB"/>
              <a:t>Entwicklung und Durchführung eines Außerschulischen Lernorts für Ihre Kommiliton*innen (1,5 Stunden) in Dreiergruppen</a:t>
            </a:r>
            <a:endParaRPr/>
          </a:p>
          <a:p>
            <a:pPr indent="-228600" lvl="0" marL="228600" rtl="0" algn="l">
              <a:lnSpc>
                <a:spcPct val="90000"/>
              </a:lnSpc>
              <a:spcBef>
                <a:spcPts val="1000"/>
              </a:spcBef>
              <a:spcAft>
                <a:spcPts val="0"/>
              </a:spcAft>
              <a:buClr>
                <a:schemeClr val="dk1"/>
              </a:buClr>
              <a:buSzPct val="100000"/>
              <a:buChar char="•"/>
            </a:pPr>
            <a:r>
              <a:rPr lang="en-GB"/>
              <a:t>Exkursionstagebuch, das Sie während der anderen Exkursionen führen</a:t>
            </a:r>
            <a:endParaRPr/>
          </a:p>
          <a:p>
            <a:pPr indent="0" lvl="0" marL="182562" rtl="0" algn="l">
              <a:lnSpc>
                <a:spcPct val="90000"/>
              </a:lnSpc>
              <a:spcBef>
                <a:spcPts val="1000"/>
              </a:spcBef>
              <a:spcAft>
                <a:spcPts val="0"/>
              </a:spcAft>
              <a:buClr>
                <a:schemeClr val="dk1"/>
              </a:buClr>
              <a:buSzPct val="100000"/>
              <a:buNone/>
            </a:pPr>
            <a:r>
              <a:t/>
            </a:r>
            <a:endParaRPr/>
          </a:p>
          <a:p>
            <a:pPr indent="0" lvl="0" marL="182562" rtl="0" algn="l">
              <a:lnSpc>
                <a:spcPct val="90000"/>
              </a:lnSpc>
              <a:spcBef>
                <a:spcPts val="1000"/>
              </a:spcBef>
              <a:spcAft>
                <a:spcPts val="0"/>
              </a:spcAft>
              <a:buClr>
                <a:schemeClr val="dk1"/>
              </a:buClr>
              <a:buSzPct val="100000"/>
              <a:buNone/>
            </a:pPr>
            <a:r>
              <a:rPr lang="en-GB"/>
              <a:t>Prüfungsleistung:</a:t>
            </a:r>
            <a:endParaRPr/>
          </a:p>
          <a:p>
            <a:pPr indent="-228600" lvl="0" marL="228600" rtl="0" algn="l">
              <a:lnSpc>
                <a:spcPct val="90000"/>
              </a:lnSpc>
              <a:spcBef>
                <a:spcPts val="1000"/>
              </a:spcBef>
              <a:spcAft>
                <a:spcPts val="0"/>
              </a:spcAft>
              <a:buClr>
                <a:schemeClr val="dk1"/>
              </a:buClr>
              <a:buSzPct val="100000"/>
              <a:buChar char="•"/>
            </a:pPr>
            <a:r>
              <a:rPr lang="en-GB"/>
              <a:t>Anpassung des Konzeptes für die Schule</a:t>
            </a:r>
            <a:endParaRPr/>
          </a:p>
          <a:p>
            <a:pPr indent="-228600" lvl="0" marL="228600" rtl="0" algn="l">
              <a:lnSpc>
                <a:spcPct val="90000"/>
              </a:lnSpc>
              <a:spcBef>
                <a:spcPts val="1000"/>
              </a:spcBef>
              <a:spcAft>
                <a:spcPts val="0"/>
              </a:spcAft>
              <a:buClr>
                <a:schemeClr val="dk1"/>
              </a:buClr>
              <a:buSzPct val="100000"/>
              <a:buChar char="•"/>
            </a:pPr>
            <a:r>
              <a:rPr lang="en-GB"/>
              <a:t>Bündige Darstellung, die Veröffentlichung auf Homepage erlaubt</a:t>
            </a:r>
            <a:endParaRPr/>
          </a:p>
        </p:txBody>
      </p:sp>
      <p:sp>
        <p:nvSpPr>
          <p:cNvPr id="99" name="Google Shape;99;p15"/>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GB" sz="1200" u="none" cap="none" strike="noStrike">
                <a:solidFill>
                  <a:srgbClr val="757575"/>
                </a:solidFill>
                <a:latin typeface="Arial"/>
                <a:ea typeface="Arial"/>
                <a:cs typeface="Arial"/>
                <a:sym typeface="Arial"/>
              </a:rPr>
              <a:t>‹#›</a:t>
            </a:fld>
            <a:endParaRPr b="0" i="0" sz="1200" u="none" cap="none" strike="noStrike">
              <a:solidFill>
                <a:srgbClr val="757575"/>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1861138" y="76498"/>
            <a:ext cx="8229600" cy="11430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Die Blocktage</a:t>
            </a:r>
            <a:endParaRPr/>
          </a:p>
        </p:txBody>
      </p:sp>
      <p:sp>
        <p:nvSpPr>
          <p:cNvPr id="105" name="Google Shape;105;p16"/>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b="0" i="0" lang="en-GB" sz="1200" u="none" cap="none" strike="noStrike">
                <a:solidFill>
                  <a:srgbClr val="757575"/>
                </a:solidFill>
                <a:latin typeface="Arial"/>
                <a:ea typeface="Arial"/>
                <a:cs typeface="Arial"/>
                <a:sym typeface="Arial"/>
              </a:rPr>
              <a:t>‹#›</a:t>
            </a:fld>
            <a:endParaRPr b="0" i="0" sz="1200" u="none" cap="none" strike="noStrike">
              <a:solidFill>
                <a:srgbClr val="757575"/>
              </a:solidFill>
              <a:latin typeface="Arial"/>
              <a:ea typeface="Arial"/>
              <a:cs typeface="Arial"/>
              <a:sym typeface="Arial"/>
            </a:endParaRPr>
          </a:p>
        </p:txBody>
      </p:sp>
      <p:grpSp>
        <p:nvGrpSpPr>
          <p:cNvPr id="106" name="Google Shape;106;p16"/>
          <p:cNvGrpSpPr/>
          <p:nvPr/>
        </p:nvGrpSpPr>
        <p:grpSpPr>
          <a:xfrm>
            <a:off x="7599289" y="1091138"/>
            <a:ext cx="2614422" cy="5280984"/>
            <a:chOff x="5854313" y="-42468"/>
            <a:chExt cx="4811864" cy="5322763"/>
          </a:xfrm>
        </p:grpSpPr>
        <p:sp>
          <p:nvSpPr>
            <p:cNvPr id="107" name="Google Shape;107;p16"/>
            <p:cNvSpPr txBox="1"/>
            <p:nvPr/>
          </p:nvSpPr>
          <p:spPr>
            <a:xfrm>
              <a:off x="8107224" y="-42468"/>
              <a:ext cx="1988614"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GB" sz="1600" u="none" cap="none" strike="noStrike">
                  <a:solidFill>
                    <a:srgbClr val="000000"/>
                  </a:solidFill>
                  <a:latin typeface="Calibri"/>
                  <a:ea typeface="Calibri"/>
                  <a:cs typeface="Calibri"/>
                  <a:sym typeface="Calibri"/>
                </a:rPr>
                <a:t>Blocktag 3</a:t>
              </a:r>
              <a:endParaRPr/>
            </a:p>
          </p:txBody>
        </p:sp>
        <p:sp>
          <p:nvSpPr>
            <p:cNvPr id="108" name="Google Shape;108;p16"/>
            <p:cNvSpPr/>
            <p:nvPr/>
          </p:nvSpPr>
          <p:spPr>
            <a:xfrm>
              <a:off x="7714822" y="553212"/>
              <a:ext cx="2934000" cy="982336"/>
            </a:xfrm>
            <a:prstGeom prst="rect">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09" name="Google Shape;109;p16"/>
            <p:cNvSpPr/>
            <p:nvPr/>
          </p:nvSpPr>
          <p:spPr>
            <a:xfrm>
              <a:off x="7457456" y="3758181"/>
              <a:ext cx="3205079" cy="397251"/>
            </a:xfrm>
            <a:prstGeom prst="rect">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10" name="Google Shape;110;p16"/>
            <p:cNvSpPr/>
            <p:nvPr/>
          </p:nvSpPr>
          <p:spPr>
            <a:xfrm>
              <a:off x="7774570" y="3815107"/>
              <a:ext cx="2428813" cy="303402"/>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Terminabsprachen und Orga</a:t>
              </a:r>
              <a:endParaRPr sz="1100">
                <a:solidFill>
                  <a:srgbClr val="FFFFFF"/>
                </a:solidFill>
                <a:latin typeface="Calibri"/>
                <a:ea typeface="Calibri"/>
                <a:cs typeface="Calibri"/>
                <a:sym typeface="Calibri"/>
              </a:endParaRPr>
            </a:p>
          </p:txBody>
        </p:sp>
        <p:sp>
          <p:nvSpPr>
            <p:cNvPr id="111" name="Google Shape;111;p16"/>
            <p:cNvSpPr/>
            <p:nvPr/>
          </p:nvSpPr>
          <p:spPr>
            <a:xfrm>
              <a:off x="6944277" y="4239643"/>
              <a:ext cx="567914" cy="1003025"/>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FFFFFF"/>
                </a:solidFill>
                <a:latin typeface="Calibri"/>
                <a:ea typeface="Calibri"/>
                <a:cs typeface="Calibri"/>
                <a:sym typeface="Calibri"/>
              </a:endParaRPr>
            </a:p>
          </p:txBody>
        </p:sp>
        <p:sp>
          <p:nvSpPr>
            <p:cNvPr id="112" name="Google Shape;112;p16"/>
            <p:cNvSpPr txBox="1"/>
            <p:nvPr/>
          </p:nvSpPr>
          <p:spPr>
            <a:xfrm>
              <a:off x="6871538" y="2068614"/>
              <a:ext cx="443638" cy="5273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4‘</a:t>
              </a:r>
              <a:endParaRPr/>
            </a:p>
          </p:txBody>
        </p:sp>
        <p:sp>
          <p:nvSpPr>
            <p:cNvPr id="113" name="Google Shape;113;p16"/>
            <p:cNvSpPr txBox="1"/>
            <p:nvPr/>
          </p:nvSpPr>
          <p:spPr>
            <a:xfrm>
              <a:off x="6817210" y="3167592"/>
              <a:ext cx="567914" cy="961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120‘</a:t>
              </a:r>
              <a:endParaRPr/>
            </a:p>
          </p:txBody>
        </p:sp>
        <p:sp>
          <p:nvSpPr>
            <p:cNvPr id="114" name="Google Shape;114;p16"/>
            <p:cNvSpPr txBox="1"/>
            <p:nvPr/>
          </p:nvSpPr>
          <p:spPr>
            <a:xfrm>
              <a:off x="5887004" y="742460"/>
              <a:ext cx="1074115" cy="6049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10:00 – 11:00</a:t>
              </a:r>
              <a:endParaRPr/>
            </a:p>
          </p:txBody>
        </p:sp>
        <p:sp>
          <p:nvSpPr>
            <p:cNvPr id="115" name="Google Shape;115;p16"/>
            <p:cNvSpPr txBox="1"/>
            <p:nvPr/>
          </p:nvSpPr>
          <p:spPr>
            <a:xfrm>
              <a:off x="5876968" y="2000592"/>
              <a:ext cx="1081806" cy="6049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11:00 – 14:30</a:t>
              </a:r>
              <a:endParaRPr/>
            </a:p>
          </p:txBody>
        </p:sp>
        <p:sp>
          <p:nvSpPr>
            <p:cNvPr id="116" name="Google Shape;116;p16"/>
            <p:cNvSpPr txBox="1"/>
            <p:nvPr/>
          </p:nvSpPr>
          <p:spPr>
            <a:xfrm>
              <a:off x="5854313" y="4372494"/>
              <a:ext cx="1084151" cy="6049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15:30 –</a:t>
              </a:r>
              <a:endParaRPr/>
            </a:p>
            <a:p>
              <a:pPr indent="0" lvl="0" marL="0" marR="0" rtl="0" algn="l">
                <a:spcBef>
                  <a:spcPts val="0"/>
                </a:spcBef>
                <a:spcAft>
                  <a:spcPts val="0"/>
                </a:spcAft>
                <a:buNone/>
              </a:pPr>
              <a:r>
                <a:rPr b="1" lang="en-GB" sz="1100">
                  <a:solidFill>
                    <a:srgbClr val="000000"/>
                  </a:solidFill>
                  <a:latin typeface="Calibri"/>
                  <a:ea typeface="Calibri"/>
                  <a:cs typeface="Calibri"/>
                  <a:sym typeface="Calibri"/>
                </a:rPr>
                <a:t>16: 30</a:t>
              </a:r>
              <a:endParaRPr/>
            </a:p>
          </p:txBody>
        </p:sp>
        <p:sp>
          <p:nvSpPr>
            <p:cNvPr id="117" name="Google Shape;117;p16"/>
            <p:cNvSpPr/>
            <p:nvPr/>
          </p:nvSpPr>
          <p:spPr>
            <a:xfrm>
              <a:off x="6831518" y="559392"/>
              <a:ext cx="629581" cy="982336"/>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18" name="Google Shape;118;p16"/>
            <p:cNvSpPr txBox="1"/>
            <p:nvPr/>
          </p:nvSpPr>
          <p:spPr>
            <a:xfrm>
              <a:off x="6720442" y="932401"/>
              <a:ext cx="678025" cy="5273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60‘</a:t>
              </a:r>
              <a:endParaRPr/>
            </a:p>
          </p:txBody>
        </p:sp>
        <p:sp>
          <p:nvSpPr>
            <p:cNvPr id="119" name="Google Shape;119;p16"/>
            <p:cNvSpPr/>
            <p:nvPr/>
          </p:nvSpPr>
          <p:spPr>
            <a:xfrm>
              <a:off x="6952535" y="1838808"/>
              <a:ext cx="381162" cy="1691678"/>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20" name="Google Shape;120;p16"/>
            <p:cNvSpPr txBox="1"/>
            <p:nvPr/>
          </p:nvSpPr>
          <p:spPr>
            <a:xfrm>
              <a:off x="6922750" y="2212648"/>
              <a:ext cx="567914" cy="961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150‘</a:t>
              </a:r>
              <a:endParaRPr/>
            </a:p>
          </p:txBody>
        </p:sp>
        <p:sp>
          <p:nvSpPr>
            <p:cNvPr id="121" name="Google Shape;121;p16"/>
            <p:cNvSpPr/>
            <p:nvPr/>
          </p:nvSpPr>
          <p:spPr>
            <a:xfrm>
              <a:off x="7461098" y="1829989"/>
              <a:ext cx="3205079" cy="1679426"/>
            </a:xfrm>
            <a:prstGeom prst="rect">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22" name="Google Shape;122;p16"/>
            <p:cNvSpPr/>
            <p:nvPr/>
          </p:nvSpPr>
          <p:spPr>
            <a:xfrm>
              <a:off x="6961119" y="3758181"/>
              <a:ext cx="381162" cy="397250"/>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23" name="Google Shape;123;p16"/>
            <p:cNvSpPr txBox="1"/>
            <p:nvPr/>
          </p:nvSpPr>
          <p:spPr>
            <a:xfrm>
              <a:off x="6720441" y="3817497"/>
              <a:ext cx="774918" cy="31021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30‘</a:t>
              </a:r>
              <a:endParaRPr/>
            </a:p>
          </p:txBody>
        </p:sp>
        <p:sp>
          <p:nvSpPr>
            <p:cNvPr id="124" name="Google Shape;124;p16"/>
            <p:cNvSpPr/>
            <p:nvPr/>
          </p:nvSpPr>
          <p:spPr>
            <a:xfrm>
              <a:off x="7714327" y="2112792"/>
              <a:ext cx="2576036" cy="1054798"/>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Freie Arbeit und Beratung</a:t>
              </a:r>
              <a:endParaRPr/>
            </a:p>
          </p:txBody>
        </p:sp>
        <p:sp>
          <p:nvSpPr>
            <p:cNvPr id="125" name="Google Shape;125;p16"/>
            <p:cNvSpPr txBox="1"/>
            <p:nvPr/>
          </p:nvSpPr>
          <p:spPr>
            <a:xfrm>
              <a:off x="5897744" y="3768755"/>
              <a:ext cx="1081807"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14:30</a:t>
              </a:r>
              <a:endParaRPr/>
            </a:p>
          </p:txBody>
        </p:sp>
        <p:sp>
          <p:nvSpPr>
            <p:cNvPr id="126" name="Google Shape;126;p16"/>
            <p:cNvSpPr txBox="1"/>
            <p:nvPr/>
          </p:nvSpPr>
          <p:spPr>
            <a:xfrm>
              <a:off x="7002867" y="4318640"/>
              <a:ext cx="567914" cy="961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120‘</a:t>
              </a:r>
              <a:endParaRPr/>
            </a:p>
          </p:txBody>
        </p:sp>
        <p:sp>
          <p:nvSpPr>
            <p:cNvPr id="127" name="Google Shape;127;p16"/>
            <p:cNvSpPr/>
            <p:nvPr/>
          </p:nvSpPr>
          <p:spPr>
            <a:xfrm>
              <a:off x="8148385" y="804361"/>
              <a:ext cx="2142473" cy="433213"/>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Präsentationen der Ideen</a:t>
              </a:r>
              <a:endParaRPr/>
            </a:p>
          </p:txBody>
        </p:sp>
      </p:grpSp>
      <p:grpSp>
        <p:nvGrpSpPr>
          <p:cNvPr id="128" name="Google Shape;128;p16"/>
          <p:cNvGrpSpPr/>
          <p:nvPr/>
        </p:nvGrpSpPr>
        <p:grpSpPr>
          <a:xfrm>
            <a:off x="4871279" y="1054591"/>
            <a:ext cx="2961683" cy="5397070"/>
            <a:chOff x="295188" y="81725"/>
            <a:chExt cx="3182618" cy="5397070"/>
          </a:xfrm>
        </p:grpSpPr>
        <p:sp>
          <p:nvSpPr>
            <p:cNvPr id="129" name="Google Shape;129;p16"/>
            <p:cNvSpPr txBox="1"/>
            <p:nvPr/>
          </p:nvSpPr>
          <p:spPr>
            <a:xfrm>
              <a:off x="1414121" y="81725"/>
              <a:ext cx="20636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000000"/>
                  </a:solidFill>
                  <a:latin typeface="Calibri"/>
                  <a:ea typeface="Calibri"/>
                  <a:cs typeface="Calibri"/>
                  <a:sym typeface="Calibri"/>
                </a:rPr>
                <a:t>Blocktag 2</a:t>
              </a:r>
              <a:endParaRPr/>
            </a:p>
          </p:txBody>
        </p:sp>
        <p:sp>
          <p:nvSpPr>
            <p:cNvPr id="130" name="Google Shape;130;p16"/>
            <p:cNvSpPr/>
            <p:nvPr/>
          </p:nvSpPr>
          <p:spPr>
            <a:xfrm>
              <a:off x="1548289" y="563803"/>
              <a:ext cx="1480662" cy="378694"/>
            </a:xfrm>
            <a:prstGeom prst="rect">
              <a:avLst/>
            </a:prstGeom>
            <a:solidFill>
              <a:srgbClr val="FFC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31" name="Google Shape;131;p16"/>
            <p:cNvSpPr txBox="1"/>
            <p:nvPr/>
          </p:nvSpPr>
          <p:spPr>
            <a:xfrm>
              <a:off x="295188" y="124654"/>
              <a:ext cx="70356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Zeiten</a:t>
              </a:r>
              <a:endParaRPr/>
            </a:p>
          </p:txBody>
        </p:sp>
        <p:sp>
          <p:nvSpPr>
            <p:cNvPr id="132" name="Google Shape;132;p16"/>
            <p:cNvSpPr txBox="1"/>
            <p:nvPr/>
          </p:nvSpPr>
          <p:spPr>
            <a:xfrm>
              <a:off x="295188" y="4346837"/>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14:00 –</a:t>
              </a:r>
              <a:endParaRPr/>
            </a:p>
            <a:p>
              <a:pPr indent="0" lvl="0" marL="0" marR="0" rtl="0" algn="l">
                <a:spcBef>
                  <a:spcPts val="0"/>
                </a:spcBef>
                <a:spcAft>
                  <a:spcPts val="0"/>
                </a:spcAft>
                <a:buNone/>
              </a:pPr>
              <a:r>
                <a:rPr b="1" lang="en-GB" sz="1100">
                  <a:solidFill>
                    <a:srgbClr val="000000"/>
                  </a:solidFill>
                  <a:latin typeface="Calibri"/>
                  <a:ea typeface="Calibri"/>
                  <a:cs typeface="Calibri"/>
                  <a:sym typeface="Calibri"/>
                </a:rPr>
                <a:t>16:30</a:t>
              </a:r>
              <a:endParaRPr/>
            </a:p>
          </p:txBody>
        </p:sp>
        <p:sp>
          <p:nvSpPr>
            <p:cNvPr id="133" name="Google Shape;133;p16"/>
            <p:cNvSpPr/>
            <p:nvPr/>
          </p:nvSpPr>
          <p:spPr>
            <a:xfrm>
              <a:off x="1557212" y="1293163"/>
              <a:ext cx="1386103" cy="1146708"/>
            </a:xfrm>
            <a:prstGeom prst="rect">
              <a:avLst/>
            </a:prstGeom>
            <a:solidFill>
              <a:srgbClr val="92D05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34" name="Google Shape;134;p16"/>
            <p:cNvSpPr/>
            <p:nvPr/>
          </p:nvSpPr>
          <p:spPr>
            <a:xfrm>
              <a:off x="1696699" y="623733"/>
              <a:ext cx="1116351" cy="267722"/>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Orga II </a:t>
              </a:r>
              <a:endParaRPr/>
            </a:p>
          </p:txBody>
        </p:sp>
        <p:sp>
          <p:nvSpPr>
            <p:cNvPr id="135" name="Google Shape;135;p16"/>
            <p:cNvSpPr/>
            <p:nvPr/>
          </p:nvSpPr>
          <p:spPr>
            <a:xfrm>
              <a:off x="1032959" y="563803"/>
              <a:ext cx="381162" cy="378694"/>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36" name="Google Shape;136;p16"/>
            <p:cNvSpPr/>
            <p:nvPr/>
          </p:nvSpPr>
          <p:spPr>
            <a:xfrm>
              <a:off x="1042058" y="1305507"/>
              <a:ext cx="381162" cy="1137743"/>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37" name="Google Shape;137;p16"/>
            <p:cNvSpPr/>
            <p:nvPr/>
          </p:nvSpPr>
          <p:spPr>
            <a:xfrm>
              <a:off x="1547198" y="2688263"/>
              <a:ext cx="1386103" cy="1055512"/>
            </a:xfrm>
            <a:prstGeom prst="rect">
              <a:avLst/>
            </a:prstGeom>
            <a:solidFill>
              <a:srgbClr val="FFC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38" name="Google Shape;138;p16"/>
            <p:cNvSpPr/>
            <p:nvPr/>
          </p:nvSpPr>
          <p:spPr>
            <a:xfrm>
              <a:off x="1040937" y="2698317"/>
              <a:ext cx="336236" cy="1045458"/>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39" name="Google Shape;139;p16"/>
            <p:cNvSpPr/>
            <p:nvPr/>
          </p:nvSpPr>
          <p:spPr>
            <a:xfrm>
              <a:off x="1027208" y="4053624"/>
              <a:ext cx="381162" cy="1425171"/>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40" name="Google Shape;140;p16"/>
            <p:cNvSpPr txBox="1"/>
            <p:nvPr/>
          </p:nvSpPr>
          <p:spPr>
            <a:xfrm>
              <a:off x="2114267" y="981176"/>
              <a:ext cx="62713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A</a:t>
              </a:r>
              <a:endParaRPr/>
            </a:p>
          </p:txBody>
        </p:sp>
        <p:sp>
          <p:nvSpPr>
            <p:cNvPr id="141" name="Google Shape;141;p16"/>
            <p:cNvSpPr txBox="1"/>
            <p:nvPr/>
          </p:nvSpPr>
          <p:spPr>
            <a:xfrm>
              <a:off x="1020273" y="590060"/>
              <a:ext cx="4436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15‘</a:t>
              </a:r>
              <a:endParaRPr/>
            </a:p>
          </p:txBody>
        </p:sp>
        <p:sp>
          <p:nvSpPr>
            <p:cNvPr id="142" name="Google Shape;142;p16"/>
            <p:cNvSpPr txBox="1"/>
            <p:nvPr/>
          </p:nvSpPr>
          <p:spPr>
            <a:xfrm>
              <a:off x="1013366" y="1844522"/>
              <a:ext cx="4436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90‘</a:t>
              </a:r>
              <a:endParaRPr/>
            </a:p>
          </p:txBody>
        </p:sp>
        <p:sp>
          <p:nvSpPr>
            <p:cNvPr id="143" name="Google Shape;143;p16"/>
            <p:cNvSpPr txBox="1"/>
            <p:nvPr/>
          </p:nvSpPr>
          <p:spPr>
            <a:xfrm>
              <a:off x="1031801" y="3160797"/>
              <a:ext cx="4436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90‘</a:t>
              </a:r>
              <a:endParaRPr/>
            </a:p>
          </p:txBody>
        </p:sp>
        <p:sp>
          <p:nvSpPr>
            <p:cNvPr id="144" name="Google Shape;144;p16"/>
            <p:cNvSpPr txBox="1"/>
            <p:nvPr/>
          </p:nvSpPr>
          <p:spPr>
            <a:xfrm>
              <a:off x="1016788" y="4606756"/>
              <a:ext cx="61947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120</a:t>
              </a:r>
              <a:endParaRPr/>
            </a:p>
          </p:txBody>
        </p:sp>
        <p:sp>
          <p:nvSpPr>
            <p:cNvPr id="145" name="Google Shape;145;p16"/>
            <p:cNvSpPr txBox="1"/>
            <p:nvPr/>
          </p:nvSpPr>
          <p:spPr>
            <a:xfrm>
              <a:off x="329036" y="590060"/>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9:30 – 9:45</a:t>
              </a:r>
              <a:endParaRPr/>
            </a:p>
          </p:txBody>
        </p:sp>
        <p:sp>
          <p:nvSpPr>
            <p:cNvPr id="146" name="Google Shape;146;p16"/>
            <p:cNvSpPr txBox="1"/>
            <p:nvPr/>
          </p:nvSpPr>
          <p:spPr>
            <a:xfrm>
              <a:off x="326691" y="1227398"/>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9:45 – 11:15</a:t>
              </a:r>
              <a:endParaRPr/>
            </a:p>
          </p:txBody>
        </p:sp>
        <p:sp>
          <p:nvSpPr>
            <p:cNvPr id="147" name="Google Shape;147;p16"/>
            <p:cNvSpPr txBox="1"/>
            <p:nvPr/>
          </p:nvSpPr>
          <p:spPr>
            <a:xfrm>
              <a:off x="326691" y="2682034"/>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11:30 – 13:00</a:t>
              </a:r>
              <a:endParaRPr/>
            </a:p>
          </p:txBody>
        </p:sp>
        <p:sp>
          <p:nvSpPr>
            <p:cNvPr id="148" name="Google Shape;148;p16"/>
            <p:cNvSpPr/>
            <p:nvPr/>
          </p:nvSpPr>
          <p:spPr>
            <a:xfrm>
              <a:off x="1540517" y="4068921"/>
              <a:ext cx="1419491" cy="1409874"/>
            </a:xfrm>
            <a:prstGeom prst="rect">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49" name="Google Shape;149;p16"/>
            <p:cNvSpPr/>
            <p:nvPr/>
          </p:nvSpPr>
          <p:spPr>
            <a:xfrm>
              <a:off x="1593513" y="2816780"/>
              <a:ext cx="1293471" cy="726379"/>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Sammlung und Besprechung </a:t>
              </a:r>
              <a:endParaRPr/>
            </a:p>
          </p:txBody>
        </p:sp>
      </p:grpSp>
      <p:sp>
        <p:nvSpPr>
          <p:cNvPr id="150" name="Google Shape;150;p16"/>
          <p:cNvSpPr/>
          <p:nvPr/>
        </p:nvSpPr>
        <p:spPr>
          <a:xfrm>
            <a:off x="8603205" y="5364310"/>
            <a:ext cx="1561662" cy="997695"/>
          </a:xfrm>
          <a:prstGeom prst="rect">
            <a:avLst/>
          </a:prstGeom>
          <a:solidFill>
            <a:srgbClr val="7030A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51" name="Google Shape;151;p16"/>
          <p:cNvSpPr/>
          <p:nvPr/>
        </p:nvSpPr>
        <p:spPr>
          <a:xfrm>
            <a:off x="8789021" y="5625769"/>
            <a:ext cx="1225924" cy="532267"/>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Sprechstunden</a:t>
            </a:r>
            <a:endParaRPr/>
          </a:p>
        </p:txBody>
      </p:sp>
      <p:sp>
        <p:nvSpPr>
          <p:cNvPr id="152" name="Google Shape;152;p16"/>
          <p:cNvSpPr/>
          <p:nvPr/>
        </p:nvSpPr>
        <p:spPr>
          <a:xfrm>
            <a:off x="6114800" y="2370432"/>
            <a:ext cx="1151665" cy="984742"/>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Resilienz-Spurensuche</a:t>
            </a:r>
            <a:endParaRPr/>
          </a:p>
        </p:txBody>
      </p:sp>
      <p:grpSp>
        <p:nvGrpSpPr>
          <p:cNvPr id="153" name="Google Shape;153;p16"/>
          <p:cNvGrpSpPr/>
          <p:nvPr/>
        </p:nvGrpSpPr>
        <p:grpSpPr>
          <a:xfrm>
            <a:off x="2040544" y="1048210"/>
            <a:ext cx="2961683" cy="5397071"/>
            <a:chOff x="295188" y="81725"/>
            <a:chExt cx="3182618" cy="5397071"/>
          </a:xfrm>
        </p:grpSpPr>
        <p:sp>
          <p:nvSpPr>
            <p:cNvPr id="154" name="Google Shape;154;p16"/>
            <p:cNvSpPr txBox="1"/>
            <p:nvPr/>
          </p:nvSpPr>
          <p:spPr>
            <a:xfrm>
              <a:off x="1414121" y="81725"/>
              <a:ext cx="2063685"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600">
                  <a:solidFill>
                    <a:srgbClr val="000000"/>
                  </a:solidFill>
                  <a:latin typeface="Calibri"/>
                  <a:ea typeface="Calibri"/>
                  <a:cs typeface="Calibri"/>
                  <a:sym typeface="Calibri"/>
                </a:rPr>
                <a:t>Blocktag 1</a:t>
              </a:r>
              <a:endParaRPr/>
            </a:p>
          </p:txBody>
        </p:sp>
        <p:sp>
          <p:nvSpPr>
            <p:cNvPr id="155" name="Google Shape;155;p16"/>
            <p:cNvSpPr/>
            <p:nvPr/>
          </p:nvSpPr>
          <p:spPr>
            <a:xfrm>
              <a:off x="1548289" y="563803"/>
              <a:ext cx="1480662" cy="378694"/>
            </a:xfrm>
            <a:prstGeom prst="rect">
              <a:avLst/>
            </a:prstGeom>
            <a:solidFill>
              <a:srgbClr val="FFC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56" name="Google Shape;156;p16"/>
            <p:cNvSpPr txBox="1"/>
            <p:nvPr/>
          </p:nvSpPr>
          <p:spPr>
            <a:xfrm>
              <a:off x="295188" y="124654"/>
              <a:ext cx="70356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Zeiten</a:t>
              </a:r>
              <a:endParaRPr/>
            </a:p>
          </p:txBody>
        </p:sp>
        <p:sp>
          <p:nvSpPr>
            <p:cNvPr id="157" name="Google Shape;157;p16"/>
            <p:cNvSpPr txBox="1"/>
            <p:nvPr/>
          </p:nvSpPr>
          <p:spPr>
            <a:xfrm>
              <a:off x="295188" y="4346837"/>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14:00 –</a:t>
              </a:r>
              <a:endParaRPr/>
            </a:p>
            <a:p>
              <a:pPr indent="0" lvl="0" marL="0" marR="0" rtl="0" algn="l">
                <a:spcBef>
                  <a:spcPts val="0"/>
                </a:spcBef>
                <a:spcAft>
                  <a:spcPts val="0"/>
                </a:spcAft>
                <a:buNone/>
              </a:pPr>
              <a:r>
                <a:rPr b="1" lang="en-GB" sz="1100">
                  <a:solidFill>
                    <a:srgbClr val="000000"/>
                  </a:solidFill>
                  <a:latin typeface="Calibri"/>
                  <a:ea typeface="Calibri"/>
                  <a:cs typeface="Calibri"/>
                  <a:sym typeface="Calibri"/>
                </a:rPr>
                <a:t>16:30</a:t>
              </a:r>
              <a:endParaRPr/>
            </a:p>
          </p:txBody>
        </p:sp>
        <p:sp>
          <p:nvSpPr>
            <p:cNvPr id="158" name="Google Shape;158;p16"/>
            <p:cNvSpPr/>
            <p:nvPr/>
          </p:nvSpPr>
          <p:spPr>
            <a:xfrm>
              <a:off x="1557212" y="1293163"/>
              <a:ext cx="1386103" cy="1141856"/>
            </a:xfrm>
            <a:prstGeom prst="rect">
              <a:avLst/>
            </a:prstGeom>
            <a:solidFill>
              <a:srgbClr val="FFC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59" name="Google Shape;159;p16"/>
            <p:cNvSpPr/>
            <p:nvPr/>
          </p:nvSpPr>
          <p:spPr>
            <a:xfrm>
              <a:off x="1696699" y="653613"/>
              <a:ext cx="1116351" cy="240731"/>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Orga I </a:t>
              </a:r>
              <a:endParaRPr/>
            </a:p>
          </p:txBody>
        </p:sp>
        <p:sp>
          <p:nvSpPr>
            <p:cNvPr id="160" name="Google Shape;160;p16"/>
            <p:cNvSpPr/>
            <p:nvPr/>
          </p:nvSpPr>
          <p:spPr>
            <a:xfrm>
              <a:off x="1032959" y="563803"/>
              <a:ext cx="381162" cy="378694"/>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61" name="Google Shape;161;p16"/>
            <p:cNvSpPr/>
            <p:nvPr/>
          </p:nvSpPr>
          <p:spPr>
            <a:xfrm>
              <a:off x="1042058" y="1305507"/>
              <a:ext cx="381162" cy="1137743"/>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62" name="Google Shape;162;p16"/>
            <p:cNvSpPr/>
            <p:nvPr/>
          </p:nvSpPr>
          <p:spPr>
            <a:xfrm>
              <a:off x="1547198" y="2688264"/>
              <a:ext cx="1386103" cy="1056692"/>
            </a:xfrm>
            <a:prstGeom prst="rect">
              <a:avLst/>
            </a:prstGeom>
            <a:solidFill>
              <a:srgbClr val="FFC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63" name="Google Shape;163;p16"/>
            <p:cNvSpPr/>
            <p:nvPr/>
          </p:nvSpPr>
          <p:spPr>
            <a:xfrm>
              <a:off x="1042058" y="2688263"/>
              <a:ext cx="352543" cy="1056693"/>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64" name="Google Shape;164;p16"/>
            <p:cNvSpPr/>
            <p:nvPr/>
          </p:nvSpPr>
          <p:spPr>
            <a:xfrm>
              <a:off x="1038368" y="3998201"/>
              <a:ext cx="381162" cy="1480595"/>
            </a:xfrm>
            <a:prstGeom prst="rect">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65" name="Google Shape;165;p16"/>
            <p:cNvSpPr txBox="1"/>
            <p:nvPr/>
          </p:nvSpPr>
          <p:spPr>
            <a:xfrm>
              <a:off x="2114267" y="981176"/>
              <a:ext cx="627132"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A</a:t>
              </a:r>
              <a:endParaRPr/>
            </a:p>
          </p:txBody>
        </p:sp>
        <p:sp>
          <p:nvSpPr>
            <p:cNvPr id="166" name="Google Shape;166;p16"/>
            <p:cNvSpPr txBox="1"/>
            <p:nvPr/>
          </p:nvSpPr>
          <p:spPr>
            <a:xfrm>
              <a:off x="1020273" y="590060"/>
              <a:ext cx="4436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15‘</a:t>
              </a:r>
              <a:endParaRPr/>
            </a:p>
          </p:txBody>
        </p:sp>
        <p:sp>
          <p:nvSpPr>
            <p:cNvPr id="167" name="Google Shape;167;p16"/>
            <p:cNvSpPr txBox="1"/>
            <p:nvPr/>
          </p:nvSpPr>
          <p:spPr>
            <a:xfrm>
              <a:off x="1013366" y="1844522"/>
              <a:ext cx="4436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90‘</a:t>
              </a:r>
              <a:endParaRPr/>
            </a:p>
          </p:txBody>
        </p:sp>
        <p:sp>
          <p:nvSpPr>
            <p:cNvPr id="168" name="Google Shape;168;p16"/>
            <p:cNvSpPr txBox="1"/>
            <p:nvPr/>
          </p:nvSpPr>
          <p:spPr>
            <a:xfrm>
              <a:off x="1031801" y="3160797"/>
              <a:ext cx="443638"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90‘</a:t>
              </a:r>
              <a:endParaRPr/>
            </a:p>
          </p:txBody>
        </p:sp>
        <p:sp>
          <p:nvSpPr>
            <p:cNvPr id="169" name="Google Shape;169;p16"/>
            <p:cNvSpPr txBox="1"/>
            <p:nvPr/>
          </p:nvSpPr>
          <p:spPr>
            <a:xfrm>
              <a:off x="955040" y="4607937"/>
              <a:ext cx="539161"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400">
                  <a:solidFill>
                    <a:srgbClr val="FFFFFF"/>
                  </a:solidFill>
                  <a:latin typeface="Calibri"/>
                  <a:ea typeface="Calibri"/>
                  <a:cs typeface="Calibri"/>
                  <a:sym typeface="Calibri"/>
                </a:rPr>
                <a:t>120‘</a:t>
              </a:r>
              <a:endParaRPr/>
            </a:p>
          </p:txBody>
        </p:sp>
        <p:sp>
          <p:nvSpPr>
            <p:cNvPr id="170" name="Google Shape;170;p16"/>
            <p:cNvSpPr txBox="1"/>
            <p:nvPr/>
          </p:nvSpPr>
          <p:spPr>
            <a:xfrm>
              <a:off x="329036" y="590060"/>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9:30 – 9:45</a:t>
              </a:r>
              <a:endParaRPr/>
            </a:p>
          </p:txBody>
        </p:sp>
        <p:sp>
          <p:nvSpPr>
            <p:cNvPr id="171" name="Google Shape;171;p16"/>
            <p:cNvSpPr txBox="1"/>
            <p:nvPr/>
          </p:nvSpPr>
          <p:spPr>
            <a:xfrm>
              <a:off x="326691" y="1227398"/>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9:45 – 11:15</a:t>
              </a:r>
              <a:endParaRPr/>
            </a:p>
          </p:txBody>
        </p:sp>
        <p:sp>
          <p:nvSpPr>
            <p:cNvPr id="172" name="Google Shape;172;p16"/>
            <p:cNvSpPr txBox="1"/>
            <p:nvPr/>
          </p:nvSpPr>
          <p:spPr>
            <a:xfrm>
              <a:off x="326691" y="2682034"/>
              <a:ext cx="70356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11:30 – 13:00</a:t>
              </a:r>
              <a:endParaRPr/>
            </a:p>
          </p:txBody>
        </p:sp>
        <p:grpSp>
          <p:nvGrpSpPr>
            <p:cNvPr id="173" name="Google Shape;173;p16"/>
            <p:cNvGrpSpPr/>
            <p:nvPr/>
          </p:nvGrpSpPr>
          <p:grpSpPr>
            <a:xfrm>
              <a:off x="1540517" y="3998201"/>
              <a:ext cx="1419491" cy="1480595"/>
              <a:chOff x="3087229" y="2489818"/>
              <a:chExt cx="1419491" cy="1480595"/>
            </a:xfrm>
          </p:grpSpPr>
          <p:sp>
            <p:nvSpPr>
              <p:cNvPr id="174" name="Google Shape;174;p16"/>
              <p:cNvSpPr/>
              <p:nvPr/>
            </p:nvSpPr>
            <p:spPr>
              <a:xfrm>
                <a:off x="3087229" y="2489818"/>
                <a:ext cx="1419491" cy="1480595"/>
              </a:xfrm>
              <a:prstGeom prst="rect">
                <a:avLst/>
              </a:prstGeom>
              <a:solidFill>
                <a:srgbClr val="FFC000"/>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FFFFFF"/>
                  </a:solidFill>
                  <a:latin typeface="Calibri"/>
                  <a:ea typeface="Calibri"/>
                  <a:cs typeface="Calibri"/>
                  <a:sym typeface="Calibri"/>
                </a:endParaRPr>
              </a:p>
            </p:txBody>
          </p:sp>
          <p:sp>
            <p:nvSpPr>
              <p:cNvPr id="175" name="Google Shape;175;p16"/>
              <p:cNvSpPr/>
              <p:nvPr/>
            </p:nvSpPr>
            <p:spPr>
              <a:xfrm>
                <a:off x="3115037" y="2575573"/>
                <a:ext cx="1351690" cy="370335"/>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Übung</a:t>
                </a:r>
                <a:endParaRPr/>
              </a:p>
            </p:txBody>
          </p:sp>
        </p:grpSp>
        <p:sp>
          <p:nvSpPr>
            <p:cNvPr id="176" name="Google Shape;176;p16"/>
            <p:cNvSpPr/>
            <p:nvPr/>
          </p:nvSpPr>
          <p:spPr>
            <a:xfrm>
              <a:off x="1593513" y="2842047"/>
              <a:ext cx="1293471" cy="726379"/>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Reflektion der eigenen Position</a:t>
              </a:r>
              <a:endParaRPr/>
            </a:p>
          </p:txBody>
        </p:sp>
      </p:grpSp>
      <p:sp>
        <p:nvSpPr>
          <p:cNvPr id="177" name="Google Shape;177;p16"/>
          <p:cNvSpPr/>
          <p:nvPr/>
        </p:nvSpPr>
        <p:spPr>
          <a:xfrm>
            <a:off x="3233865" y="5612676"/>
            <a:ext cx="1256340" cy="405507"/>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Input </a:t>
            </a:r>
            <a:endParaRPr/>
          </a:p>
        </p:txBody>
      </p:sp>
      <p:sp>
        <p:nvSpPr>
          <p:cNvPr id="178" name="Google Shape;178;p16"/>
          <p:cNvSpPr/>
          <p:nvPr/>
        </p:nvSpPr>
        <p:spPr>
          <a:xfrm>
            <a:off x="3292966" y="2386803"/>
            <a:ext cx="1132218" cy="874089"/>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interaktive Einführung</a:t>
            </a:r>
            <a:endParaRPr/>
          </a:p>
        </p:txBody>
      </p:sp>
      <p:sp>
        <p:nvSpPr>
          <p:cNvPr id="179" name="Google Shape;179;p16"/>
          <p:cNvSpPr/>
          <p:nvPr/>
        </p:nvSpPr>
        <p:spPr>
          <a:xfrm>
            <a:off x="6089600" y="5221576"/>
            <a:ext cx="1164666" cy="405507"/>
          </a:xfrm>
          <a:prstGeom prst="rect">
            <a:avLst/>
          </a:prstGeom>
          <a:solidFill>
            <a:srgbClr val="B3C6E7"/>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100">
                <a:solidFill>
                  <a:srgbClr val="FFFFFF"/>
                </a:solidFill>
                <a:latin typeface="Calibri"/>
                <a:ea typeface="Calibri"/>
                <a:cs typeface="Calibri"/>
                <a:sym typeface="Calibri"/>
              </a:rPr>
              <a:t>Austausch und Ideenskizzen</a:t>
            </a:r>
            <a:endParaRPr/>
          </a:p>
        </p:txBody>
      </p:sp>
      <p:sp>
        <p:nvSpPr>
          <p:cNvPr id="180" name="Google Shape;180;p16"/>
          <p:cNvSpPr txBox="1"/>
          <p:nvPr/>
        </p:nvSpPr>
        <p:spPr>
          <a:xfrm>
            <a:off x="7984377" y="1121373"/>
            <a:ext cx="65472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100">
                <a:solidFill>
                  <a:srgbClr val="000000"/>
                </a:solidFill>
                <a:latin typeface="Calibri"/>
                <a:ea typeface="Calibri"/>
                <a:cs typeface="Calibri"/>
                <a:sym typeface="Calibri"/>
              </a:rPr>
              <a:t>Zeiten</a:t>
            </a:r>
            <a:endParaRPr/>
          </a:p>
        </p:txBody>
      </p:sp>
      <p:sp>
        <p:nvSpPr>
          <p:cNvPr id="181" name="Google Shape;181;p16"/>
          <p:cNvSpPr txBox="1"/>
          <p:nvPr/>
        </p:nvSpPr>
        <p:spPr>
          <a:xfrm>
            <a:off x="4943872" y="274638"/>
            <a:ext cx="518992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GB" sz="1800">
                <a:solidFill>
                  <a:srgbClr val="FFC000"/>
                </a:solidFill>
                <a:latin typeface="Arial"/>
                <a:ea typeface="Arial"/>
                <a:cs typeface="Arial"/>
                <a:sym typeface="Arial"/>
              </a:rPr>
              <a:t>Hörsaal</a:t>
            </a:r>
            <a:r>
              <a:rPr lang="en-GB" sz="1800">
                <a:solidFill>
                  <a:schemeClr val="dk1"/>
                </a:solidFill>
                <a:latin typeface="Arial"/>
                <a:ea typeface="Arial"/>
                <a:cs typeface="Arial"/>
                <a:sym typeface="Arial"/>
              </a:rPr>
              <a:t>, </a:t>
            </a:r>
            <a:r>
              <a:rPr b="1" lang="en-GB" sz="1800">
                <a:solidFill>
                  <a:srgbClr val="92D050"/>
                </a:solidFill>
                <a:latin typeface="Arial"/>
                <a:ea typeface="Arial"/>
                <a:cs typeface="Arial"/>
                <a:sym typeface="Arial"/>
              </a:rPr>
              <a:t>draußen</a:t>
            </a:r>
            <a:r>
              <a:rPr lang="en-GB" sz="1800">
                <a:solidFill>
                  <a:schemeClr val="dk1"/>
                </a:solidFill>
                <a:latin typeface="Arial"/>
                <a:ea typeface="Arial"/>
                <a:cs typeface="Arial"/>
                <a:sym typeface="Arial"/>
              </a:rPr>
              <a:t>, </a:t>
            </a:r>
            <a:r>
              <a:rPr b="1" lang="en-GB" sz="1800">
                <a:solidFill>
                  <a:srgbClr val="7030A0"/>
                </a:solidFill>
                <a:latin typeface="Arial"/>
                <a:ea typeface="Arial"/>
                <a:cs typeface="Arial"/>
                <a:sym typeface="Arial"/>
              </a:rPr>
              <a:t>Seminarräume</a:t>
            </a:r>
            <a:endParaRPr/>
          </a:p>
        </p:txBody>
      </p:sp>
      <p:sp>
        <p:nvSpPr>
          <p:cNvPr id="182" name="Google Shape;182;p16"/>
          <p:cNvSpPr/>
          <p:nvPr/>
        </p:nvSpPr>
        <p:spPr>
          <a:xfrm>
            <a:off x="5481779" y="6265014"/>
            <a:ext cx="2133600" cy="54409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rgbClr val="C00000"/>
                </a:solidFill>
                <a:latin typeface="Arial"/>
                <a:ea typeface="Arial"/>
                <a:cs typeface="Arial"/>
                <a:sym typeface="Arial"/>
              </a:rPr>
              <a:t>Ideenskizze bis 24:00 Uhr abgeben</a:t>
            </a:r>
            <a:endParaRPr/>
          </a:p>
        </p:txBody>
      </p:sp>
      <p:sp>
        <p:nvSpPr>
          <p:cNvPr id="183" name="Google Shape;183;p16"/>
          <p:cNvSpPr/>
          <p:nvPr/>
        </p:nvSpPr>
        <p:spPr>
          <a:xfrm>
            <a:off x="2538054" y="6251517"/>
            <a:ext cx="2133600" cy="54409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rgbClr val="C00000"/>
                </a:solidFill>
                <a:latin typeface="Arial"/>
                <a:ea typeface="Arial"/>
                <a:cs typeface="Arial"/>
                <a:sym typeface="Arial"/>
              </a:rPr>
              <a:t>Reflexion bis 24:00 Uhr abgeben</a:t>
            </a:r>
            <a:endParaRPr/>
          </a:p>
        </p:txBody>
      </p:sp>
      <p:sp>
        <p:nvSpPr>
          <p:cNvPr id="184" name="Google Shape;184;p16"/>
          <p:cNvSpPr/>
          <p:nvPr/>
        </p:nvSpPr>
        <p:spPr>
          <a:xfrm>
            <a:off x="8192822" y="6287420"/>
            <a:ext cx="2133600" cy="544090"/>
          </a:xfrm>
          <a:prstGeom prst="rect">
            <a:avLst/>
          </a:prstGeom>
          <a:solidFill>
            <a:schemeClr val="accent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200">
                <a:solidFill>
                  <a:srgbClr val="C00000"/>
                </a:solidFill>
                <a:latin typeface="Arial"/>
                <a:ea typeface="Arial"/>
                <a:cs typeface="Arial"/>
                <a:sym typeface="Arial"/>
              </a:rPr>
              <a:t>Exposé bis 24:00 Uhr abgeben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Interaktive Einführung: Zukunftsvisionen </a:t>
            </a:r>
            <a:endParaRPr/>
          </a:p>
        </p:txBody>
      </p:sp>
      <p:sp>
        <p:nvSpPr>
          <p:cNvPr id="190" name="Google Shape;190;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Versuchen Sie die Zukunft zu visualisieren. Welche Bilder und Vorstellungen haben Sie? Überlegen und zeichnen Sie zunächst alleine ohne sich mit anderen auszutauschen. Sie sind frei in der Wahl Ihrer  Schwerpunkte und Zeithorizonten. Die künstlerische oder handwerkliche Umsetzung ist dabei nicht wesentlich. </a:t>
            </a:r>
            <a:endParaRPr/>
          </a:p>
          <a:p>
            <a:pPr indent="0" lvl="0" marL="182562" rtl="0" algn="l">
              <a:lnSpc>
                <a:spcPct val="90000"/>
              </a:lnSpc>
              <a:spcBef>
                <a:spcPts val="1000"/>
              </a:spcBef>
              <a:spcAft>
                <a:spcPts val="0"/>
              </a:spcAft>
              <a:buClr>
                <a:schemeClr val="dk1"/>
              </a:buClr>
              <a:buSzPts val="2800"/>
              <a:buNone/>
            </a:pPr>
            <a:r>
              <a:rPr lang="en-GB"/>
              <a:t>Sie haben 15 Minuten Zeit.</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91" name="Google Shape;191;p17"/>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Zukunftsvisionen</a:t>
            </a:r>
            <a:endParaRPr/>
          </a:p>
        </p:txBody>
      </p:sp>
      <p:sp>
        <p:nvSpPr>
          <p:cNvPr id="197" name="Google Shape;19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Tauschen Sie sich nun mit Ihren Sitznachbar*innen, und den Kommiliton*innen, die hinter ihnen bzw. vor ihnen sitzen aus, sodass Sie ein Sechserteam bilden. Erklären Sie sich gegenseitig was auf Ihren Bildern zu sehen ist.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a:t>Welche Gemeinsamkeiten stellen Sie fest?</a:t>
            </a:r>
            <a:endParaRPr/>
          </a:p>
          <a:p>
            <a:pPr indent="-228600" lvl="0" marL="228600" rtl="0" algn="l">
              <a:lnSpc>
                <a:spcPct val="90000"/>
              </a:lnSpc>
              <a:spcBef>
                <a:spcPts val="1000"/>
              </a:spcBef>
              <a:spcAft>
                <a:spcPts val="0"/>
              </a:spcAft>
              <a:buClr>
                <a:schemeClr val="dk1"/>
              </a:buClr>
              <a:buSzPts val="2800"/>
              <a:buChar char="•"/>
            </a:pPr>
            <a:r>
              <a:rPr lang="en-GB"/>
              <a:t>Welche Unterschiede bestehen?</a:t>
            </a:r>
            <a:endParaRPr/>
          </a:p>
          <a:p>
            <a:pPr indent="-228600" lvl="0" marL="228600" rtl="0" algn="l">
              <a:lnSpc>
                <a:spcPct val="90000"/>
              </a:lnSpc>
              <a:spcBef>
                <a:spcPts val="1000"/>
              </a:spcBef>
              <a:spcAft>
                <a:spcPts val="0"/>
              </a:spcAft>
              <a:buClr>
                <a:schemeClr val="dk1"/>
              </a:buClr>
              <a:buSzPts val="2800"/>
              <a:buChar char="•"/>
            </a:pPr>
            <a:r>
              <a:rPr lang="en-GB"/>
              <a:t>Spiegelt sich der Einfluss des Klimawandels in den Bildern wider? Wenn ja wie? Wenn nein, warum nicht?</a:t>
            </a:r>
            <a:endParaRPr/>
          </a:p>
        </p:txBody>
      </p:sp>
      <p:sp>
        <p:nvSpPr>
          <p:cNvPr id="198" name="Google Shape;198;p18"/>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19"/>
          <p:cNvPicPr preferRelativeResize="0"/>
          <p:nvPr/>
        </p:nvPicPr>
        <p:blipFill rotWithShape="1">
          <a:blip r:embed="rId3">
            <a:alphaModFix/>
          </a:blip>
          <a:srcRect b="0" l="0" r="0" t="0"/>
          <a:stretch/>
        </p:blipFill>
        <p:spPr>
          <a:xfrm>
            <a:off x="2351584" y="1760538"/>
            <a:ext cx="8229600" cy="4125920"/>
          </a:xfrm>
          <a:prstGeom prst="rect">
            <a:avLst/>
          </a:prstGeom>
          <a:noFill/>
          <a:ln>
            <a:noFill/>
          </a:ln>
        </p:spPr>
      </p:pic>
      <p:sp>
        <p:nvSpPr>
          <p:cNvPr id="204" name="Google Shape;20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Übersicht über die Szenarien</a:t>
            </a:r>
            <a:endParaRPr/>
          </a:p>
        </p:txBody>
      </p:sp>
      <p:sp>
        <p:nvSpPr>
          <p:cNvPr id="205" name="Google Shape;20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Melden Sie sich bitte bei Partifiy an! </a:t>
            </a:r>
            <a:endParaRPr/>
          </a:p>
        </p:txBody>
      </p:sp>
      <p:sp>
        <p:nvSpPr>
          <p:cNvPr id="206" name="Google Shape;206;p19"/>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Wissenschaftliche Erkenntnisse</a:t>
            </a:r>
            <a:endParaRPr/>
          </a:p>
        </p:txBody>
      </p:sp>
      <p:sp>
        <p:nvSpPr>
          <p:cNvPr id="212" name="Google Shape;21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182562" rtl="0" algn="l">
              <a:lnSpc>
                <a:spcPct val="90000"/>
              </a:lnSpc>
              <a:spcBef>
                <a:spcPts val="0"/>
              </a:spcBef>
              <a:spcAft>
                <a:spcPts val="0"/>
              </a:spcAft>
              <a:buClr>
                <a:schemeClr val="dk1"/>
              </a:buClr>
              <a:buSzPts val="2800"/>
              <a:buNone/>
            </a:pPr>
            <a:r>
              <a:rPr lang="en-GB"/>
              <a:t>Diskutieren Sie nun die Zukunftsprognosen aus wissenschaftlicher Sicht in Zweierteams.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u="sng">
                <a:solidFill>
                  <a:schemeClr val="hlink"/>
                </a:solidFill>
                <a:hlinkClick r:id="rId3"/>
              </a:rPr>
              <a:t>https://www.ipcc.ch/report/ar6/syr/figures/csb-2-figure-1</a:t>
            </a:r>
            <a:endParaRPr/>
          </a:p>
          <a:p>
            <a:pPr indent="-228600" lvl="0" marL="228600" rtl="0" algn="l">
              <a:lnSpc>
                <a:spcPct val="90000"/>
              </a:lnSpc>
              <a:spcBef>
                <a:spcPts val="1000"/>
              </a:spcBef>
              <a:spcAft>
                <a:spcPts val="0"/>
              </a:spcAft>
              <a:buClr>
                <a:schemeClr val="dk1"/>
              </a:buClr>
              <a:buSzPts val="2800"/>
              <a:buChar char="•"/>
            </a:pPr>
            <a:r>
              <a:rPr lang="en-GB"/>
              <a:t>Was bedeuten die 5 Szenarien? Wovon hängen Sie ab?</a:t>
            </a:r>
            <a:endParaRPr/>
          </a:p>
          <a:p>
            <a:pPr indent="-228600" lvl="0" marL="228600" rtl="0" algn="l">
              <a:lnSpc>
                <a:spcPct val="90000"/>
              </a:lnSpc>
              <a:spcBef>
                <a:spcPts val="1000"/>
              </a:spcBef>
              <a:spcAft>
                <a:spcPts val="0"/>
              </a:spcAft>
              <a:buClr>
                <a:schemeClr val="dk1"/>
              </a:buClr>
              <a:buSzPts val="2800"/>
              <a:buChar char="•"/>
            </a:pPr>
            <a:r>
              <a:rPr lang="en-GB"/>
              <a:t>Was können Gründe dafür sein, dass sich die Erde in den oberen drei Szenarien nach 2100 weiter erwärmt?</a:t>
            </a:r>
            <a:endParaRPr/>
          </a:p>
          <a:p>
            <a:pPr indent="-228600" lvl="0" marL="228600" rtl="0" algn="l">
              <a:lnSpc>
                <a:spcPct val="90000"/>
              </a:lnSpc>
              <a:spcBef>
                <a:spcPts val="1000"/>
              </a:spcBef>
              <a:spcAft>
                <a:spcPts val="0"/>
              </a:spcAft>
              <a:buClr>
                <a:schemeClr val="dk1"/>
              </a:buClr>
              <a:buSzPts val="2800"/>
              <a:buChar char="•"/>
            </a:pPr>
            <a:r>
              <a:rPr lang="en-GB"/>
              <a:t>Was bedeutet die Prozentzahl in Klammern in Sektion b)?</a:t>
            </a:r>
            <a:endParaRPr/>
          </a:p>
          <a:p>
            <a:pPr indent="-228600" lvl="0" marL="228600" rtl="0" algn="l">
              <a:lnSpc>
                <a:spcPct val="90000"/>
              </a:lnSpc>
              <a:spcBef>
                <a:spcPts val="1000"/>
              </a:spcBef>
              <a:spcAft>
                <a:spcPts val="0"/>
              </a:spcAft>
              <a:buClr>
                <a:schemeClr val="dk1"/>
              </a:buClr>
              <a:buSzPts val="2800"/>
              <a:buChar char="•"/>
            </a:pPr>
            <a:r>
              <a:rPr lang="en-GB"/>
              <a:t>Was bedeuten die flächigen Einfärbungen in den Graphen?</a:t>
            </a:r>
            <a:endParaRPr/>
          </a:p>
        </p:txBody>
      </p:sp>
      <p:sp>
        <p:nvSpPr>
          <p:cNvPr id="213" name="Google Shape;213;p20"/>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Wissenschaftliche Erkenntnisse</a:t>
            </a:r>
            <a:endParaRPr/>
          </a:p>
        </p:txBody>
      </p:sp>
      <p:sp>
        <p:nvSpPr>
          <p:cNvPr id="219" name="Google Shape;21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182562" rtl="0" algn="l">
              <a:lnSpc>
                <a:spcPct val="90000"/>
              </a:lnSpc>
              <a:spcBef>
                <a:spcPts val="0"/>
              </a:spcBef>
              <a:spcAft>
                <a:spcPts val="0"/>
              </a:spcAft>
              <a:buClr>
                <a:schemeClr val="dk1"/>
              </a:buClr>
              <a:buSzPts val="2800"/>
              <a:buNone/>
            </a:pPr>
            <a:r>
              <a:rPr lang="en-GB"/>
              <a:t>Diskutieren Sie nun die Zukunftsprognosen aus wissenschaftlicher Sicht in Zweierteams.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GB" u="sng">
                <a:solidFill>
                  <a:schemeClr val="hlink"/>
                </a:solidFill>
                <a:hlinkClick r:id="rId3"/>
              </a:rPr>
              <a:t>https://www.ipcc.ch/report/ar6/syr/figures/figure-spm-5</a:t>
            </a:r>
            <a:r>
              <a:rPr lang="en-GB"/>
              <a:t> </a:t>
            </a:r>
            <a:endParaRPr/>
          </a:p>
          <a:p>
            <a:pPr indent="-228600" lvl="0" marL="228600" rtl="0" algn="l">
              <a:lnSpc>
                <a:spcPct val="90000"/>
              </a:lnSpc>
              <a:spcBef>
                <a:spcPts val="1000"/>
              </a:spcBef>
              <a:spcAft>
                <a:spcPts val="0"/>
              </a:spcAft>
              <a:buClr>
                <a:schemeClr val="dk1"/>
              </a:buClr>
              <a:buSzPts val="2800"/>
              <a:buChar char="•"/>
            </a:pPr>
            <a:r>
              <a:rPr lang="en-GB"/>
              <a:t>Welche Szenarien finden Sie in der Abbildung wieder?</a:t>
            </a:r>
            <a:endParaRPr/>
          </a:p>
          <a:p>
            <a:pPr indent="-228600" lvl="0" marL="228600" rtl="0" algn="l">
              <a:lnSpc>
                <a:spcPct val="90000"/>
              </a:lnSpc>
              <a:spcBef>
                <a:spcPts val="1000"/>
              </a:spcBef>
              <a:spcAft>
                <a:spcPts val="0"/>
              </a:spcAft>
              <a:buClr>
                <a:schemeClr val="dk1"/>
              </a:buClr>
              <a:buSzPts val="2800"/>
              <a:buChar char="•"/>
            </a:pPr>
            <a:r>
              <a:rPr lang="en-GB"/>
              <a:t>Was bedeuten die flächigen Einfärbungen in den Graphen?</a:t>
            </a:r>
            <a:endParaRPr/>
          </a:p>
          <a:p>
            <a:pPr indent="-228600" lvl="0" marL="228600" rtl="0" algn="l">
              <a:lnSpc>
                <a:spcPct val="90000"/>
              </a:lnSpc>
              <a:spcBef>
                <a:spcPts val="1000"/>
              </a:spcBef>
              <a:spcAft>
                <a:spcPts val="0"/>
              </a:spcAft>
              <a:buClr>
                <a:schemeClr val="dk1"/>
              </a:buClr>
              <a:buSzPts val="2800"/>
              <a:buChar char="•"/>
            </a:pPr>
            <a:r>
              <a:rPr lang="en-GB"/>
              <a:t>Haben die implementierten politischen Vorgaben in der jüngeren Vergangenheit die modellierte Wirkung erzielt?</a:t>
            </a:r>
            <a:endParaRPr/>
          </a:p>
          <a:p>
            <a:pPr indent="-228600" lvl="0" marL="228600" rtl="0" algn="l">
              <a:lnSpc>
                <a:spcPct val="90000"/>
              </a:lnSpc>
              <a:spcBef>
                <a:spcPts val="1000"/>
              </a:spcBef>
              <a:spcAft>
                <a:spcPts val="0"/>
              </a:spcAft>
              <a:buClr>
                <a:schemeClr val="dk1"/>
              </a:buClr>
              <a:buSzPts val="2800"/>
              <a:buChar char="•"/>
            </a:pPr>
            <a:r>
              <a:rPr lang="en-GB"/>
              <a:t>Was bedeutet der Blick in die jüngere Vergangenheit für unsere Modellannahmen in der Zukunft? </a:t>
            </a:r>
            <a:endParaRPr/>
          </a:p>
        </p:txBody>
      </p:sp>
      <p:sp>
        <p:nvSpPr>
          <p:cNvPr id="220" name="Google Shape;220;p21"/>
          <p:cNvSpPr txBox="1"/>
          <p:nvPr>
            <p:ph idx="12" type="sldNum"/>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fld id="{00000000-1234-1234-1234-123412341234}" type="slidenum">
              <a:rPr lang="en-GB" sz="1200">
                <a:solidFill>
                  <a:srgbClr val="757575"/>
                </a:solidFill>
                <a:latin typeface="Arial"/>
                <a:ea typeface="Arial"/>
                <a:cs typeface="Arial"/>
                <a:sym typeface="Arial"/>
              </a:rPr>
              <a:t>‹#›</a:t>
            </a:fld>
            <a:endParaRPr sz="1200">
              <a:solidFill>
                <a:srgbClr val="757575"/>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