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1.xml" ContentType="application/vnd.openxmlformats-officedocument.presentationml.notesSlide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10" d="100"/>
          <a:sy n="110" d="100"/>
        </p:scale>
        <p:origin x="132" y="474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CB4D904-D63C-4356-9527-AD6D2B113D2A}" type="datetimeFigureOut">
              <a:rPr lang="de-DE"/>
              <a:t>11.03.2024</a:t>
            </a:fld>
            <a:endParaRPr lang="de-DE"/>
          </a:p>
        </p:txBody>
      </p:sp>
      <p:sp>
        <p:nvSpPr>
          <p:cNvPr id="4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304038A-8D7B-4A0D-BDA7-043B531D6BA8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Variante C: Alles gemeinsam im Hörsaal</a:t>
            </a:r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304038A-8D7B-4A0D-BDA7-043B531D6BA8}" type="slidenum">
              <a:rPr lang="de-DE"/>
              <a:t>1</a:t>
            </a:fld>
            <a:endParaRPr lang="de-DE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F718E6-7996-8B12-A945-81C60A2D6A4C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49E8CD-286C-222B-807D-4C6B30C869DA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B7B1EC-329C-002C-5EB2-78F81F56B174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070606-7569-2C9D-B604-057FC418F4DF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E15FDF-DD97-7913-8E49-4F423EF9539C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769818-E6BC-A088-DB7F-159BD7D18FA3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48889A5-9748-330E-4C22-33C0F865FA5C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38749D-BCFD-A4B8-B4DC-4FC8C6AD14AB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3A07AE-59B1-8A62-2A05-D411A7921A2E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9BE4DF-CC84-C792-50C2-61C5FA460001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3B3286-5598-59F5-6A38-B2DAFB2872D3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304038A-8D7B-4A0D-BDA7-043B531D6BA8}" type="slidenum">
              <a:rPr lang="de-DE"/>
              <a:t>20</a:t>
            </a:fld>
            <a:endParaRPr lang="de-DE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30D0F5-5C91-F7A5-F026-568DB58095CB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6C02D90-2B5B-5A40-AC5A-F550BF38E208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B88C16-139B-C448-E0CF-BE81D666AE7B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156ECC-3E3B-2C2F-514E-B1E77AA5249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0A54D3-9000-C843-AC17-8F08E54F5E4F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5CE333-22BB-F65E-92A0-D9E2DA0D6433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5A563D-2A5E-387E-FA22-F93384E9A1F6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83DA22A-EEC0-C3AD-E634-8CCA5AF08977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AB3B33-F65C-4F57-A4C7-D23BE011D6F0}" type="datetimeFigureOut">
              <a:rPr lang="de-DE"/>
              <a:t>11.03.2024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7F0E867-00D8-4FEE-852D-3F8677567240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AB3B33-F65C-4F57-A4C7-D23BE011D6F0}" type="datetimeFigureOut">
              <a:rPr lang="de-DE"/>
              <a:t>11.03.2024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7F0E867-00D8-4FEE-852D-3F8677567240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AB3B33-F65C-4F57-A4C7-D23BE011D6F0}" type="datetimeFigureOut">
              <a:rPr lang="de-DE"/>
              <a:t>11.03.2024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7F0E867-00D8-4FEE-852D-3F8677567240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AB3B33-F65C-4F57-A4C7-D23BE011D6F0}" type="datetimeFigureOut">
              <a:rPr lang="de-DE"/>
              <a:t>11.03.2024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7F0E867-00D8-4FEE-852D-3F8677567240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Abschnitts-&#10;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AB3B33-F65C-4F57-A4C7-D23BE011D6F0}" type="datetimeFigureOut">
              <a:rPr lang="de-DE"/>
              <a:t>11.03.2024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7F0E867-00D8-4FEE-852D-3F8677567240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AB3B33-F65C-4F57-A4C7-D23BE011D6F0}" type="datetimeFigureOut">
              <a:rPr lang="de-DE"/>
              <a:t>11.03.2024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7F0E867-00D8-4FEE-852D-3F8677567240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AB3B33-F65C-4F57-A4C7-D23BE011D6F0}" type="datetimeFigureOut">
              <a:rPr lang="de-DE"/>
              <a:t>11.03.2024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7F0E867-00D8-4FEE-852D-3F8677567240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AB3B33-F65C-4F57-A4C7-D23BE011D6F0}" type="datetimeFigureOut">
              <a:rPr lang="de-DE"/>
              <a:t>11.03.2024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7F0E867-00D8-4FEE-852D-3F8677567240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AB3B33-F65C-4F57-A4C7-D23BE011D6F0}" type="datetimeFigureOut">
              <a:rPr lang="de-DE"/>
              <a:t>11.03.2024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7F0E867-00D8-4FEE-852D-3F8677567240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AB3B33-F65C-4F57-A4C7-D23BE011D6F0}" type="datetimeFigureOut">
              <a:rPr lang="de-DE"/>
              <a:t>11.03.2024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7F0E867-00D8-4FEE-852D-3F8677567240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AB3B33-F65C-4F57-A4C7-D23BE011D6F0}" type="datetimeFigureOut">
              <a:rPr lang="de-DE"/>
              <a:t>11.03.2024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7F0E867-00D8-4FEE-852D-3F8677567240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B3B33-F65C-4F57-A4C7-D23BE011D6F0}" type="datetimeFigureOut">
              <a:rPr lang="de-DE"/>
              <a:t>11.03.2024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7F0E867-00D8-4FEE-852D-3F8677567240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 bwMode="auto">
          <a:xfrm>
            <a:off x="7873155" y="143583"/>
            <a:ext cx="3516204" cy="5679124"/>
            <a:chOff x="5876968" y="138545"/>
            <a:chExt cx="6022348" cy="5724054"/>
          </a:xfrm>
        </p:grpSpPr>
        <p:sp>
          <p:nvSpPr>
            <p:cNvPr id="101" name="Rechteck 100"/>
            <p:cNvSpPr/>
            <p:nvPr/>
          </p:nvSpPr>
          <p:spPr bwMode="auto">
            <a:xfrm>
              <a:off x="8945722" y="1966897"/>
              <a:ext cx="1421167" cy="1679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 sz="1100"/>
            </a:p>
          </p:txBody>
        </p:sp>
        <p:sp>
          <p:nvSpPr>
            <p:cNvPr id="102" name="Rechteck 101"/>
            <p:cNvSpPr/>
            <p:nvPr/>
          </p:nvSpPr>
          <p:spPr bwMode="auto">
            <a:xfrm>
              <a:off x="10431682" y="1963609"/>
              <a:ext cx="1421167" cy="1679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 sz="1100"/>
            </a:p>
          </p:txBody>
        </p:sp>
        <p:sp>
          <p:nvSpPr>
            <p:cNvPr id="40" name="Textfeld 39"/>
            <p:cNvSpPr txBox="1"/>
            <p:nvPr/>
          </p:nvSpPr>
          <p:spPr bwMode="auto">
            <a:xfrm>
              <a:off x="9046741" y="138545"/>
              <a:ext cx="1988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600"/>
                <a:t>Blocktag</a:t>
              </a:r>
              <a:r>
                <a:rPr lang="de-DE" sz="1600"/>
                <a:t> 3</a:t>
              </a:r>
              <a:endParaRPr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7890946" y="577922"/>
              <a:ext cx="3374599" cy="982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 sz="1100"/>
            </a:p>
          </p:txBody>
        </p:sp>
        <p:sp>
          <p:nvSpPr>
            <p:cNvPr id="113" name="Rechteck 112"/>
            <p:cNvSpPr/>
            <p:nvPr/>
          </p:nvSpPr>
          <p:spPr bwMode="auto">
            <a:xfrm>
              <a:off x="7457457" y="3758181"/>
              <a:ext cx="4441859" cy="3972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 sz="1100"/>
            </a:p>
          </p:txBody>
        </p:sp>
        <p:sp>
          <p:nvSpPr>
            <p:cNvPr id="114" name="Rechteck 113"/>
            <p:cNvSpPr/>
            <p:nvPr/>
          </p:nvSpPr>
          <p:spPr bwMode="auto">
            <a:xfrm>
              <a:off x="8454584" y="3800721"/>
              <a:ext cx="2428813" cy="3034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de-DE" sz="1100"/>
                <a:t>Terminabsprachen und </a:t>
              </a:r>
              <a:r>
                <a:rPr lang="de-DE" sz="1100"/>
                <a:t>Orga</a:t>
              </a:r>
              <a:endParaRPr lang="de-DE" sz="1100"/>
            </a:p>
          </p:txBody>
        </p:sp>
        <p:sp>
          <p:nvSpPr>
            <p:cNvPr id="120" name="Rechteck 119"/>
            <p:cNvSpPr/>
            <p:nvPr/>
          </p:nvSpPr>
          <p:spPr bwMode="auto">
            <a:xfrm>
              <a:off x="6961119" y="4474458"/>
              <a:ext cx="567914" cy="1003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 sz="1400"/>
            </a:p>
          </p:txBody>
        </p:sp>
        <p:sp>
          <p:nvSpPr>
            <p:cNvPr id="121" name="Textfeld 120"/>
            <p:cNvSpPr txBox="1"/>
            <p:nvPr/>
          </p:nvSpPr>
          <p:spPr bwMode="auto">
            <a:xfrm>
              <a:off x="6871537" y="2068614"/>
              <a:ext cx="443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schemeClr val="bg1"/>
                  </a:solidFill>
                </a:rPr>
                <a:t>4‘</a:t>
              </a:r>
              <a:endParaRPr/>
            </a:p>
          </p:txBody>
        </p:sp>
        <p:sp>
          <p:nvSpPr>
            <p:cNvPr id="125" name="Textfeld 124"/>
            <p:cNvSpPr txBox="1"/>
            <p:nvPr/>
          </p:nvSpPr>
          <p:spPr bwMode="auto">
            <a:xfrm>
              <a:off x="6817210" y="3167591"/>
              <a:ext cx="567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schemeClr val="bg1"/>
                  </a:solidFill>
                </a:rPr>
                <a:t>120‘</a:t>
              </a:r>
              <a:endParaRPr/>
            </a:p>
          </p:txBody>
        </p:sp>
        <p:sp>
          <p:nvSpPr>
            <p:cNvPr id="126" name="Textfeld 125"/>
            <p:cNvSpPr txBox="1"/>
            <p:nvPr/>
          </p:nvSpPr>
          <p:spPr bwMode="auto">
            <a:xfrm>
              <a:off x="6927445" y="5554822"/>
              <a:ext cx="567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schemeClr val="bg1"/>
                  </a:solidFill>
                </a:rPr>
                <a:t>120‘</a:t>
              </a:r>
              <a:endParaRPr/>
            </a:p>
          </p:txBody>
        </p:sp>
        <p:sp>
          <p:nvSpPr>
            <p:cNvPr id="154" name="Textfeld 153"/>
            <p:cNvSpPr txBox="1"/>
            <p:nvPr/>
          </p:nvSpPr>
          <p:spPr bwMode="auto">
            <a:xfrm>
              <a:off x="5887005" y="742460"/>
              <a:ext cx="10741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100" b="1"/>
                <a:t>9:30 – 10:30</a:t>
              </a:r>
              <a:endParaRPr/>
            </a:p>
          </p:txBody>
        </p:sp>
        <p:sp>
          <p:nvSpPr>
            <p:cNvPr id="155" name="Textfeld 154"/>
            <p:cNvSpPr txBox="1"/>
            <p:nvPr/>
          </p:nvSpPr>
          <p:spPr bwMode="auto">
            <a:xfrm>
              <a:off x="5876968" y="2000592"/>
              <a:ext cx="10818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100" b="1"/>
                <a:t>11:00 – 14:30</a:t>
              </a:r>
              <a:endParaRPr/>
            </a:p>
          </p:txBody>
        </p:sp>
        <p:sp>
          <p:nvSpPr>
            <p:cNvPr id="158" name="Textfeld 157"/>
            <p:cNvSpPr txBox="1"/>
            <p:nvPr/>
          </p:nvSpPr>
          <p:spPr bwMode="auto">
            <a:xfrm>
              <a:off x="6034451" y="4723337"/>
              <a:ext cx="926668" cy="604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100" b="1"/>
                <a:t>15:30 –</a:t>
              </a:r>
              <a:endParaRPr/>
            </a:p>
            <a:p>
              <a:pPr>
                <a:defRPr/>
              </a:pPr>
              <a:r>
                <a:rPr lang="de-DE" sz="1100" b="1"/>
                <a:t>16: 30</a:t>
              </a:r>
              <a:endParaRPr/>
            </a:p>
          </p:txBody>
        </p:sp>
        <p:sp>
          <p:nvSpPr>
            <p:cNvPr id="115" name="Rechteck 114"/>
            <p:cNvSpPr/>
            <p:nvPr/>
          </p:nvSpPr>
          <p:spPr bwMode="auto">
            <a:xfrm>
              <a:off x="6704457" y="558040"/>
              <a:ext cx="629581" cy="982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 sz="1100"/>
            </a:p>
          </p:txBody>
        </p:sp>
        <p:sp>
          <p:nvSpPr>
            <p:cNvPr id="129" name="Textfeld 128"/>
            <p:cNvSpPr txBox="1"/>
            <p:nvPr/>
          </p:nvSpPr>
          <p:spPr bwMode="auto">
            <a:xfrm>
              <a:off x="6720442" y="932400"/>
              <a:ext cx="678025" cy="527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schemeClr val="bg1"/>
                  </a:solidFill>
                </a:rPr>
                <a:t>60‘</a:t>
              </a:r>
              <a:endParaRPr/>
            </a:p>
          </p:txBody>
        </p:sp>
        <p:sp>
          <p:nvSpPr>
            <p:cNvPr id="130" name="Rechteck 129"/>
            <p:cNvSpPr/>
            <p:nvPr/>
          </p:nvSpPr>
          <p:spPr bwMode="auto">
            <a:xfrm>
              <a:off x="6952875" y="1955536"/>
              <a:ext cx="381162" cy="16916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 sz="1100"/>
            </a:p>
          </p:txBody>
        </p:sp>
        <p:sp>
          <p:nvSpPr>
            <p:cNvPr id="132" name="Textfeld 131"/>
            <p:cNvSpPr txBox="1"/>
            <p:nvPr/>
          </p:nvSpPr>
          <p:spPr bwMode="auto">
            <a:xfrm>
              <a:off x="6889543" y="2610011"/>
              <a:ext cx="567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schemeClr val="bg1"/>
                  </a:solidFill>
                </a:rPr>
                <a:t>150‘</a:t>
              </a:r>
              <a:endParaRPr/>
            </a:p>
          </p:txBody>
        </p:sp>
        <p:sp>
          <p:nvSpPr>
            <p:cNvPr id="133" name="Rechteck 132"/>
            <p:cNvSpPr/>
            <p:nvPr/>
          </p:nvSpPr>
          <p:spPr bwMode="auto">
            <a:xfrm>
              <a:off x="7443742" y="1967788"/>
              <a:ext cx="1421167" cy="1679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 sz="1100"/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8164667" y="2083377"/>
              <a:ext cx="3561169" cy="293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de-DE" sz="1100"/>
                <a:t>Arbeitsphase A</a:t>
              </a:r>
              <a:endParaRPr/>
            </a:p>
          </p:txBody>
        </p:sp>
        <p:sp>
          <p:nvSpPr>
            <p:cNvPr id="135" name="Rechteck 134"/>
            <p:cNvSpPr/>
            <p:nvPr/>
          </p:nvSpPr>
          <p:spPr bwMode="auto">
            <a:xfrm>
              <a:off x="8149625" y="2493616"/>
              <a:ext cx="3561169" cy="293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de-DE" sz="1100"/>
                <a:t>Arbeitsphase B</a:t>
              </a:r>
              <a:endParaRPr/>
            </a:p>
          </p:txBody>
        </p:sp>
        <p:sp>
          <p:nvSpPr>
            <p:cNvPr id="58" name="Rechteck 57"/>
            <p:cNvSpPr/>
            <p:nvPr/>
          </p:nvSpPr>
          <p:spPr bwMode="auto">
            <a:xfrm>
              <a:off x="8171700" y="2878039"/>
              <a:ext cx="3561169" cy="2895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de-DE" sz="1100"/>
                <a:t>Arbeitsphase A</a:t>
              </a:r>
              <a:endParaRPr/>
            </a:p>
          </p:txBody>
        </p:sp>
        <p:sp>
          <p:nvSpPr>
            <p:cNvPr id="136" name="Rechteck 135"/>
            <p:cNvSpPr/>
            <p:nvPr/>
          </p:nvSpPr>
          <p:spPr bwMode="auto">
            <a:xfrm>
              <a:off x="6961119" y="3758181"/>
              <a:ext cx="381162" cy="397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 sz="1100"/>
            </a:p>
          </p:txBody>
        </p:sp>
        <p:sp>
          <p:nvSpPr>
            <p:cNvPr id="137" name="Textfeld 136"/>
            <p:cNvSpPr txBox="1"/>
            <p:nvPr/>
          </p:nvSpPr>
          <p:spPr bwMode="auto">
            <a:xfrm>
              <a:off x="6978444" y="3817497"/>
              <a:ext cx="4326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schemeClr val="bg1"/>
                  </a:solidFill>
                </a:rPr>
                <a:t>30‘</a:t>
              </a:r>
              <a:endParaRPr/>
            </a:p>
          </p:txBody>
        </p:sp>
        <p:sp>
          <p:nvSpPr>
            <p:cNvPr id="138" name="Rechteck 137"/>
            <p:cNvSpPr/>
            <p:nvPr/>
          </p:nvSpPr>
          <p:spPr bwMode="auto">
            <a:xfrm>
              <a:off x="8171700" y="3256042"/>
              <a:ext cx="3554136" cy="2895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de-DE" sz="1100"/>
                <a:t>Arbeitsphase B</a:t>
              </a:r>
              <a:endParaRPr/>
            </a:p>
          </p:txBody>
        </p:sp>
        <p:sp>
          <p:nvSpPr>
            <p:cNvPr id="159" name="Textfeld 158"/>
            <p:cNvSpPr txBox="1"/>
            <p:nvPr/>
          </p:nvSpPr>
          <p:spPr bwMode="auto">
            <a:xfrm>
              <a:off x="5897744" y="3768755"/>
              <a:ext cx="10818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100" b="1"/>
                <a:t>14:30</a:t>
              </a:r>
              <a:endParaRPr/>
            </a:p>
          </p:txBody>
        </p:sp>
        <p:sp>
          <p:nvSpPr>
            <p:cNvPr id="160" name="Textfeld 159"/>
            <p:cNvSpPr txBox="1"/>
            <p:nvPr/>
          </p:nvSpPr>
          <p:spPr bwMode="auto">
            <a:xfrm>
              <a:off x="6927445" y="4825396"/>
              <a:ext cx="567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schemeClr val="bg1"/>
                  </a:solidFill>
                </a:rPr>
                <a:t>120‘</a:t>
              </a:r>
              <a:endParaRPr/>
            </a:p>
          </p:txBody>
        </p:sp>
        <p:sp>
          <p:nvSpPr>
            <p:cNvPr id="59" name="Rechteck 58"/>
            <p:cNvSpPr/>
            <p:nvPr/>
          </p:nvSpPr>
          <p:spPr bwMode="auto">
            <a:xfrm rot="16199999">
              <a:off x="7049734" y="2557674"/>
              <a:ext cx="1476983" cy="4988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de-DE" sz="1100" i="1"/>
                <a:t>Inhaltliche Entwicklung</a:t>
              </a:r>
              <a:endParaRPr/>
            </a:p>
          </p:txBody>
        </p:sp>
        <p:sp>
          <p:nvSpPr>
            <p:cNvPr id="99" name="Rechteck 98"/>
            <p:cNvSpPr/>
            <p:nvPr/>
          </p:nvSpPr>
          <p:spPr bwMode="auto">
            <a:xfrm>
              <a:off x="8272302" y="889704"/>
              <a:ext cx="2500438" cy="4332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de-DE" sz="1100"/>
                <a:t>Präsentationen der Ideen</a:t>
              </a:r>
              <a:endParaRPr/>
            </a:p>
          </p:txBody>
        </p:sp>
      </p:grpSp>
      <p:grpSp>
        <p:nvGrpSpPr>
          <p:cNvPr id="3" name="Gruppieren 2"/>
          <p:cNvGrpSpPr/>
          <p:nvPr/>
        </p:nvGrpSpPr>
        <p:grpSpPr bwMode="auto">
          <a:xfrm>
            <a:off x="3649755" y="245359"/>
            <a:ext cx="3182618" cy="5291477"/>
            <a:chOff x="295188" y="81725"/>
            <a:chExt cx="3182618" cy="5291477"/>
          </a:xfrm>
        </p:grpSpPr>
        <p:sp>
          <p:nvSpPr>
            <p:cNvPr id="2" name="Textfeld 1"/>
            <p:cNvSpPr txBox="1"/>
            <p:nvPr/>
          </p:nvSpPr>
          <p:spPr bwMode="auto">
            <a:xfrm>
              <a:off x="1414121" y="81725"/>
              <a:ext cx="2063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600"/>
                <a:t>Blocktag</a:t>
              </a:r>
              <a:r>
                <a:rPr lang="de-DE" sz="1600"/>
                <a:t> 2</a:t>
              </a:r>
              <a:endParaRPr/>
            </a:p>
          </p:txBody>
        </p:sp>
        <p:sp>
          <p:nvSpPr>
            <p:cNvPr id="8" name="Rechteck 7"/>
            <p:cNvSpPr/>
            <p:nvPr/>
          </p:nvSpPr>
          <p:spPr bwMode="auto">
            <a:xfrm>
              <a:off x="1548289" y="563803"/>
              <a:ext cx="1480662" cy="37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 sz="1100"/>
            </a:p>
          </p:txBody>
        </p:sp>
        <p:sp>
          <p:nvSpPr>
            <p:cNvPr id="149" name="Textfeld 148"/>
            <p:cNvSpPr txBox="1"/>
            <p:nvPr/>
          </p:nvSpPr>
          <p:spPr bwMode="auto">
            <a:xfrm>
              <a:off x="295188" y="124654"/>
              <a:ext cx="703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100" b="1"/>
                <a:t>Zeiten</a:t>
              </a:r>
              <a:endParaRPr/>
            </a:p>
          </p:txBody>
        </p:sp>
        <p:sp>
          <p:nvSpPr>
            <p:cNvPr id="153" name="Textfeld 152"/>
            <p:cNvSpPr txBox="1"/>
            <p:nvPr/>
          </p:nvSpPr>
          <p:spPr bwMode="auto">
            <a:xfrm>
              <a:off x="295188" y="4346837"/>
              <a:ext cx="7035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100" b="1"/>
                <a:t>14:00 –</a:t>
              </a:r>
              <a:endParaRPr/>
            </a:p>
            <a:p>
              <a:pPr>
                <a:defRPr/>
              </a:pPr>
              <a:r>
                <a:rPr lang="de-DE" sz="1100" b="1"/>
                <a:t>16:30</a:t>
              </a:r>
              <a:endParaRPr/>
            </a:p>
          </p:txBody>
        </p:sp>
        <p:sp>
          <p:nvSpPr>
            <p:cNvPr id="41" name="Rechteck 40"/>
            <p:cNvSpPr/>
            <p:nvPr/>
          </p:nvSpPr>
          <p:spPr bwMode="auto">
            <a:xfrm>
              <a:off x="1557212" y="1293162"/>
              <a:ext cx="1386103" cy="131243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 sz="1100"/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1696699" y="568136"/>
              <a:ext cx="1116351" cy="3743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de-DE" sz="1100"/>
                <a:t>Orga</a:t>
              </a:r>
              <a:r>
                <a:rPr lang="de-DE" sz="1100"/>
                <a:t> II </a:t>
              </a:r>
              <a:endParaRPr/>
            </a:p>
          </p:txBody>
        </p:sp>
        <p:sp>
          <p:nvSpPr>
            <p:cNvPr id="4" name="Rechteck 3"/>
            <p:cNvSpPr/>
            <p:nvPr/>
          </p:nvSpPr>
          <p:spPr bwMode="auto">
            <a:xfrm>
              <a:off x="1032959" y="563803"/>
              <a:ext cx="381162" cy="37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 sz="1100"/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1042058" y="1305507"/>
              <a:ext cx="381162" cy="13000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 sz="1100"/>
            </a:p>
          </p:txBody>
        </p:sp>
        <p:sp>
          <p:nvSpPr>
            <p:cNvPr id="84" name="Rechteck 83"/>
            <p:cNvSpPr/>
            <p:nvPr/>
          </p:nvSpPr>
          <p:spPr bwMode="auto">
            <a:xfrm>
              <a:off x="1547198" y="2688263"/>
              <a:ext cx="1386103" cy="105551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 sz="1100"/>
            </a:p>
          </p:txBody>
        </p:sp>
        <p:sp>
          <p:nvSpPr>
            <p:cNvPr id="97" name="Rechteck 96"/>
            <p:cNvSpPr/>
            <p:nvPr/>
          </p:nvSpPr>
          <p:spPr bwMode="auto">
            <a:xfrm>
              <a:off x="1042058" y="2688263"/>
              <a:ext cx="336235" cy="1045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 sz="1100"/>
            </a:p>
          </p:txBody>
        </p:sp>
        <p:sp>
          <p:nvSpPr>
            <p:cNvPr id="98" name="Rechteck 97"/>
            <p:cNvSpPr/>
            <p:nvPr/>
          </p:nvSpPr>
          <p:spPr bwMode="auto">
            <a:xfrm>
              <a:off x="1027208" y="4053625"/>
              <a:ext cx="381162" cy="13000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 sz="1100"/>
            </a:p>
          </p:txBody>
        </p:sp>
        <p:sp>
          <p:nvSpPr>
            <p:cNvPr id="109" name="Textfeld 108"/>
            <p:cNvSpPr txBox="1"/>
            <p:nvPr/>
          </p:nvSpPr>
          <p:spPr bwMode="auto">
            <a:xfrm>
              <a:off x="2114267" y="981176"/>
              <a:ext cx="6271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100" b="1"/>
                <a:t>A</a:t>
              </a:r>
              <a:endParaRPr/>
            </a:p>
          </p:txBody>
        </p:sp>
        <p:sp>
          <p:nvSpPr>
            <p:cNvPr id="19" name="Textfeld 18"/>
            <p:cNvSpPr txBox="1"/>
            <p:nvPr/>
          </p:nvSpPr>
          <p:spPr bwMode="auto">
            <a:xfrm>
              <a:off x="1020272" y="590060"/>
              <a:ext cx="443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schemeClr val="bg1"/>
                  </a:solidFill>
                </a:rPr>
                <a:t>15‘</a:t>
              </a:r>
              <a:endParaRPr/>
            </a:p>
          </p:txBody>
        </p:sp>
        <p:sp>
          <p:nvSpPr>
            <p:cNvPr id="122" name="Textfeld 121"/>
            <p:cNvSpPr txBox="1"/>
            <p:nvPr/>
          </p:nvSpPr>
          <p:spPr bwMode="auto">
            <a:xfrm>
              <a:off x="1013366" y="1844522"/>
              <a:ext cx="443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schemeClr val="bg1"/>
                  </a:solidFill>
                </a:rPr>
                <a:t>90‘</a:t>
              </a:r>
              <a:endParaRPr/>
            </a:p>
          </p:txBody>
        </p:sp>
        <p:sp>
          <p:nvSpPr>
            <p:cNvPr id="123" name="Textfeld 122"/>
            <p:cNvSpPr txBox="1"/>
            <p:nvPr/>
          </p:nvSpPr>
          <p:spPr bwMode="auto">
            <a:xfrm>
              <a:off x="1031801" y="3160797"/>
              <a:ext cx="443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schemeClr val="bg1"/>
                  </a:solidFill>
                </a:rPr>
                <a:t>90‘</a:t>
              </a:r>
              <a:endParaRPr/>
            </a:p>
          </p:txBody>
        </p:sp>
        <p:sp>
          <p:nvSpPr>
            <p:cNvPr id="124" name="Textfeld 123"/>
            <p:cNvSpPr txBox="1"/>
            <p:nvPr/>
          </p:nvSpPr>
          <p:spPr bwMode="auto">
            <a:xfrm>
              <a:off x="1016788" y="4606756"/>
              <a:ext cx="619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schemeClr val="bg1"/>
                  </a:solidFill>
                </a:rPr>
                <a:t>120</a:t>
              </a:r>
              <a:endParaRPr/>
            </a:p>
          </p:txBody>
        </p:sp>
        <p:sp>
          <p:nvSpPr>
            <p:cNvPr id="150" name="Textfeld 149"/>
            <p:cNvSpPr txBox="1"/>
            <p:nvPr/>
          </p:nvSpPr>
          <p:spPr bwMode="auto">
            <a:xfrm>
              <a:off x="329036" y="590060"/>
              <a:ext cx="7035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100" b="1"/>
                <a:t>9:30 – 9:45</a:t>
              </a:r>
              <a:endParaRPr/>
            </a:p>
          </p:txBody>
        </p:sp>
        <p:sp>
          <p:nvSpPr>
            <p:cNvPr id="151" name="Textfeld 150"/>
            <p:cNvSpPr txBox="1"/>
            <p:nvPr/>
          </p:nvSpPr>
          <p:spPr bwMode="auto">
            <a:xfrm>
              <a:off x="326691" y="1227398"/>
              <a:ext cx="7035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100" b="1"/>
                <a:t>9:45 – 11:15</a:t>
              </a:r>
              <a:endParaRPr/>
            </a:p>
          </p:txBody>
        </p:sp>
        <p:sp>
          <p:nvSpPr>
            <p:cNvPr id="152" name="Textfeld 151"/>
            <p:cNvSpPr txBox="1"/>
            <p:nvPr/>
          </p:nvSpPr>
          <p:spPr bwMode="auto">
            <a:xfrm>
              <a:off x="326691" y="2682034"/>
              <a:ext cx="7035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100" b="1"/>
                <a:t>11:30 – 13:00</a:t>
              </a:r>
              <a:endParaRPr/>
            </a:p>
          </p:txBody>
        </p:sp>
        <p:sp>
          <p:nvSpPr>
            <p:cNvPr id="104" name="Rechteck 103"/>
            <p:cNvSpPr/>
            <p:nvPr/>
          </p:nvSpPr>
          <p:spPr bwMode="auto">
            <a:xfrm>
              <a:off x="1540516" y="4068921"/>
              <a:ext cx="1419491" cy="13042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 sz="1100"/>
            </a:p>
          </p:txBody>
        </p:sp>
        <p:sp>
          <p:nvSpPr>
            <p:cNvPr id="118" name="Rechteck 117"/>
            <p:cNvSpPr/>
            <p:nvPr/>
          </p:nvSpPr>
          <p:spPr bwMode="auto">
            <a:xfrm>
              <a:off x="1590078" y="2728633"/>
              <a:ext cx="1293471" cy="7263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de-DE" sz="1100"/>
                <a:t>Übung Outdoor </a:t>
              </a:r>
              <a:r>
                <a:rPr lang="de-DE" sz="1100"/>
                <a:t>education</a:t>
              </a:r>
              <a:endParaRPr lang="de-DE" sz="1100"/>
            </a:p>
          </p:txBody>
        </p:sp>
      </p:grpSp>
      <p:sp>
        <p:nvSpPr>
          <p:cNvPr id="112" name="Rechteck 111"/>
          <p:cNvSpPr/>
          <p:nvPr/>
        </p:nvSpPr>
        <p:spPr bwMode="auto">
          <a:xfrm>
            <a:off x="8897271" y="4445462"/>
            <a:ext cx="2372117" cy="997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 sz="1100"/>
          </a:p>
        </p:txBody>
      </p:sp>
      <p:sp>
        <p:nvSpPr>
          <p:cNvPr id="127" name="Rechteck 126"/>
          <p:cNvSpPr/>
          <p:nvPr/>
        </p:nvSpPr>
        <p:spPr bwMode="auto">
          <a:xfrm>
            <a:off x="9200068" y="4715489"/>
            <a:ext cx="1884492" cy="532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 sz="1100"/>
              <a:t>Sprechstunden mit vorheriger Anmeldung</a:t>
            </a:r>
            <a:endParaRPr/>
          </a:p>
        </p:txBody>
      </p:sp>
      <p:sp>
        <p:nvSpPr>
          <p:cNvPr id="11" name="Rechteck 10"/>
          <p:cNvSpPr/>
          <p:nvPr/>
        </p:nvSpPr>
        <p:spPr bwMode="auto">
          <a:xfrm>
            <a:off x="4944645" y="1492092"/>
            <a:ext cx="1325684" cy="12148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 sz="1100"/>
              <a:t>Exkursion </a:t>
            </a:r>
            <a:endParaRPr lang="de-DE" sz="1100"/>
          </a:p>
        </p:txBody>
      </p:sp>
      <p:grpSp>
        <p:nvGrpSpPr>
          <p:cNvPr id="13" name="Gruppieren 12"/>
          <p:cNvGrpSpPr/>
          <p:nvPr/>
        </p:nvGrpSpPr>
        <p:grpSpPr bwMode="auto">
          <a:xfrm>
            <a:off x="447588" y="234125"/>
            <a:ext cx="3182618" cy="5291477"/>
            <a:chOff x="295188" y="81725"/>
            <a:chExt cx="3182618" cy="5291477"/>
          </a:xfrm>
        </p:grpSpPr>
        <p:sp>
          <p:nvSpPr>
            <p:cNvPr id="15" name="Textfeld 14"/>
            <p:cNvSpPr txBox="1"/>
            <p:nvPr/>
          </p:nvSpPr>
          <p:spPr bwMode="auto">
            <a:xfrm>
              <a:off x="1414121" y="81725"/>
              <a:ext cx="2063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600"/>
                <a:t>Blocktag 1</a:t>
              </a:r>
              <a:endParaRPr/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1548289" y="563803"/>
              <a:ext cx="1480662" cy="37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 sz="1100"/>
            </a:p>
          </p:txBody>
        </p:sp>
        <p:sp>
          <p:nvSpPr>
            <p:cNvPr id="17" name="Textfeld 16"/>
            <p:cNvSpPr txBox="1"/>
            <p:nvPr/>
          </p:nvSpPr>
          <p:spPr bwMode="auto">
            <a:xfrm>
              <a:off x="295188" y="124654"/>
              <a:ext cx="703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100" b="1"/>
                <a:t>Zeiten</a:t>
              </a:r>
              <a:endParaRPr/>
            </a:p>
          </p:txBody>
        </p:sp>
        <p:sp>
          <p:nvSpPr>
            <p:cNvPr id="18" name="Textfeld 17"/>
            <p:cNvSpPr txBox="1"/>
            <p:nvPr/>
          </p:nvSpPr>
          <p:spPr bwMode="auto">
            <a:xfrm>
              <a:off x="295188" y="4346837"/>
              <a:ext cx="7035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100" b="1"/>
                <a:t>14:00 –</a:t>
              </a:r>
              <a:endParaRPr/>
            </a:p>
            <a:p>
              <a:pPr>
                <a:defRPr/>
              </a:pPr>
              <a:r>
                <a:rPr lang="de-DE" sz="1100" b="1"/>
                <a:t>16:30</a:t>
              </a:r>
              <a:endParaRPr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1557212" y="1293162"/>
              <a:ext cx="1386103" cy="131243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 sz="1100"/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1696699" y="568136"/>
              <a:ext cx="1116351" cy="3743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de-DE" sz="1100"/>
                <a:t>Orga</a:t>
              </a:r>
              <a:r>
                <a:rPr lang="de-DE" sz="1100"/>
                <a:t> I </a:t>
              </a:r>
              <a:endParaRPr/>
            </a:p>
          </p:txBody>
        </p:sp>
        <p:sp>
          <p:nvSpPr>
            <p:cNvPr id="26" name="Rechteck 25"/>
            <p:cNvSpPr/>
            <p:nvPr/>
          </p:nvSpPr>
          <p:spPr bwMode="auto">
            <a:xfrm>
              <a:off x="1032959" y="563803"/>
              <a:ext cx="381162" cy="37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 sz="1100"/>
            </a:p>
          </p:txBody>
        </p:sp>
        <p:sp>
          <p:nvSpPr>
            <p:cNvPr id="27" name="Rechteck 26"/>
            <p:cNvSpPr/>
            <p:nvPr/>
          </p:nvSpPr>
          <p:spPr bwMode="auto">
            <a:xfrm>
              <a:off x="1042058" y="1305507"/>
              <a:ext cx="381162" cy="13000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 sz="1100"/>
            </a:p>
          </p:txBody>
        </p:sp>
        <p:sp>
          <p:nvSpPr>
            <p:cNvPr id="28" name="Rechteck 27"/>
            <p:cNvSpPr/>
            <p:nvPr/>
          </p:nvSpPr>
          <p:spPr bwMode="auto">
            <a:xfrm>
              <a:off x="1547198" y="2688264"/>
              <a:ext cx="1386103" cy="105669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 sz="1100"/>
            </a:p>
          </p:txBody>
        </p:sp>
        <p:sp>
          <p:nvSpPr>
            <p:cNvPr id="29" name="Rechteck 28"/>
            <p:cNvSpPr/>
            <p:nvPr/>
          </p:nvSpPr>
          <p:spPr bwMode="auto">
            <a:xfrm>
              <a:off x="1042058" y="2688263"/>
              <a:ext cx="352543" cy="10566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 sz="1100"/>
            </a:p>
          </p:txBody>
        </p:sp>
        <p:sp>
          <p:nvSpPr>
            <p:cNvPr id="30" name="Rechteck 29"/>
            <p:cNvSpPr/>
            <p:nvPr/>
          </p:nvSpPr>
          <p:spPr bwMode="auto">
            <a:xfrm>
              <a:off x="1038367" y="4071018"/>
              <a:ext cx="381162" cy="13000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 sz="1100"/>
            </a:p>
          </p:txBody>
        </p:sp>
        <p:sp>
          <p:nvSpPr>
            <p:cNvPr id="31" name="Textfeld 30"/>
            <p:cNvSpPr txBox="1"/>
            <p:nvPr/>
          </p:nvSpPr>
          <p:spPr bwMode="auto">
            <a:xfrm>
              <a:off x="2114267" y="981176"/>
              <a:ext cx="6271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100" b="1"/>
                <a:t>A</a:t>
              </a:r>
              <a:endParaRPr/>
            </a:p>
          </p:txBody>
        </p:sp>
        <p:sp>
          <p:nvSpPr>
            <p:cNvPr id="32" name="Textfeld 31"/>
            <p:cNvSpPr txBox="1"/>
            <p:nvPr/>
          </p:nvSpPr>
          <p:spPr bwMode="auto">
            <a:xfrm>
              <a:off x="1020272" y="590060"/>
              <a:ext cx="443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schemeClr val="bg1"/>
                  </a:solidFill>
                </a:rPr>
                <a:t>15‘</a:t>
              </a:r>
              <a:endParaRPr/>
            </a:p>
          </p:txBody>
        </p:sp>
        <p:sp>
          <p:nvSpPr>
            <p:cNvPr id="33" name="Textfeld 32"/>
            <p:cNvSpPr txBox="1"/>
            <p:nvPr/>
          </p:nvSpPr>
          <p:spPr bwMode="auto">
            <a:xfrm>
              <a:off x="1013366" y="1844522"/>
              <a:ext cx="443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schemeClr val="bg1"/>
                  </a:solidFill>
                </a:rPr>
                <a:t>90‘</a:t>
              </a:r>
              <a:endParaRPr/>
            </a:p>
          </p:txBody>
        </p:sp>
        <p:sp>
          <p:nvSpPr>
            <p:cNvPr id="34" name="Textfeld 33"/>
            <p:cNvSpPr txBox="1"/>
            <p:nvPr/>
          </p:nvSpPr>
          <p:spPr bwMode="auto">
            <a:xfrm>
              <a:off x="1031801" y="3160797"/>
              <a:ext cx="443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schemeClr val="bg1"/>
                  </a:solidFill>
                </a:rPr>
                <a:t>90‘</a:t>
              </a:r>
              <a:endParaRPr/>
            </a:p>
          </p:txBody>
        </p:sp>
        <p:sp>
          <p:nvSpPr>
            <p:cNvPr id="36" name="Textfeld 35"/>
            <p:cNvSpPr txBox="1"/>
            <p:nvPr/>
          </p:nvSpPr>
          <p:spPr bwMode="auto">
            <a:xfrm>
              <a:off x="955040" y="4607937"/>
              <a:ext cx="5391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schemeClr val="bg1"/>
                  </a:solidFill>
                </a:rPr>
                <a:t>120‘</a:t>
              </a:r>
              <a:endParaRPr/>
            </a:p>
          </p:txBody>
        </p:sp>
        <p:sp>
          <p:nvSpPr>
            <p:cNvPr id="37" name="Textfeld 36"/>
            <p:cNvSpPr txBox="1"/>
            <p:nvPr/>
          </p:nvSpPr>
          <p:spPr bwMode="auto">
            <a:xfrm>
              <a:off x="329036" y="590060"/>
              <a:ext cx="7035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100" b="1"/>
                <a:t>9:30 – 9:45</a:t>
              </a:r>
              <a:endParaRPr/>
            </a:p>
          </p:txBody>
        </p:sp>
        <p:sp>
          <p:nvSpPr>
            <p:cNvPr id="39" name="Textfeld 38"/>
            <p:cNvSpPr txBox="1"/>
            <p:nvPr/>
          </p:nvSpPr>
          <p:spPr bwMode="auto">
            <a:xfrm>
              <a:off x="326691" y="1227398"/>
              <a:ext cx="7035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100" b="1"/>
                <a:t>9:45 – 11:15</a:t>
              </a:r>
              <a:endParaRPr/>
            </a:p>
          </p:txBody>
        </p:sp>
        <p:sp>
          <p:nvSpPr>
            <p:cNvPr id="42" name="Textfeld 41"/>
            <p:cNvSpPr txBox="1"/>
            <p:nvPr/>
          </p:nvSpPr>
          <p:spPr bwMode="auto">
            <a:xfrm>
              <a:off x="326691" y="2682034"/>
              <a:ext cx="7035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de-DE" sz="1100" b="1"/>
                <a:t>11:30 – 13:00</a:t>
              </a:r>
              <a:endParaRPr/>
            </a:p>
          </p:txBody>
        </p:sp>
        <p:grpSp>
          <p:nvGrpSpPr>
            <p:cNvPr id="43" name="Gruppieren 42"/>
            <p:cNvGrpSpPr/>
            <p:nvPr/>
          </p:nvGrpSpPr>
          <p:grpSpPr bwMode="auto">
            <a:xfrm>
              <a:off x="1540516" y="4068921"/>
              <a:ext cx="1419491" cy="1304281"/>
              <a:chOff x="3087228" y="2560538"/>
              <a:chExt cx="1419491" cy="1304281"/>
            </a:xfrm>
          </p:grpSpPr>
          <p:sp>
            <p:nvSpPr>
              <p:cNvPr id="45" name="Rechteck 44"/>
              <p:cNvSpPr/>
              <p:nvPr/>
            </p:nvSpPr>
            <p:spPr bwMode="auto">
              <a:xfrm>
                <a:off x="3087228" y="2560538"/>
                <a:ext cx="1419491" cy="130428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de-DE" sz="1100"/>
              </a:p>
            </p:txBody>
          </p:sp>
          <p:sp>
            <p:nvSpPr>
              <p:cNvPr id="46" name="Rechteck 45"/>
              <p:cNvSpPr/>
              <p:nvPr/>
            </p:nvSpPr>
            <p:spPr bwMode="auto">
              <a:xfrm>
                <a:off x="3115355" y="2603637"/>
                <a:ext cx="1351690" cy="3703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 sz="1100"/>
                  <a:t>Climate Change Education</a:t>
                </a:r>
                <a:endParaRPr/>
              </a:p>
            </p:txBody>
          </p:sp>
        </p:grpSp>
        <p:sp>
          <p:nvSpPr>
            <p:cNvPr id="44" name="Rechteck 43"/>
            <p:cNvSpPr/>
            <p:nvPr/>
          </p:nvSpPr>
          <p:spPr bwMode="auto">
            <a:xfrm>
              <a:off x="1590078" y="2728633"/>
              <a:ext cx="1293471" cy="7263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de-DE" sz="1100"/>
                <a:t>Reflektion Erbe</a:t>
              </a:r>
              <a:endParaRPr/>
            </a:p>
          </p:txBody>
        </p:sp>
      </p:grpSp>
      <p:sp>
        <p:nvSpPr>
          <p:cNvPr id="49" name="Rechteck 48"/>
          <p:cNvSpPr/>
          <p:nvPr/>
        </p:nvSpPr>
        <p:spPr bwMode="auto">
          <a:xfrm>
            <a:off x="1721043" y="4675307"/>
            <a:ext cx="1351690" cy="405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 sz="1100"/>
              <a:t>Resilienz - Übung</a:t>
            </a:r>
            <a:endParaRPr/>
          </a:p>
        </p:txBody>
      </p:sp>
      <p:sp>
        <p:nvSpPr>
          <p:cNvPr id="50" name="Rechteck 49"/>
          <p:cNvSpPr/>
          <p:nvPr/>
        </p:nvSpPr>
        <p:spPr bwMode="auto">
          <a:xfrm>
            <a:off x="1721043" y="5097856"/>
            <a:ext cx="1351690" cy="405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 sz="1100"/>
              <a:t>Brainstroming</a:t>
            </a:r>
            <a:r>
              <a:rPr lang="de-DE" sz="1100"/>
              <a:t> </a:t>
            </a:r>
            <a:r>
              <a:rPr lang="de-DE" sz="1100"/>
              <a:t>Aslo</a:t>
            </a:r>
            <a:endParaRPr lang="de-DE" sz="1100"/>
          </a:p>
        </p:txBody>
      </p:sp>
      <p:sp>
        <p:nvSpPr>
          <p:cNvPr id="51" name="Rechteck 50"/>
          <p:cNvSpPr/>
          <p:nvPr/>
        </p:nvSpPr>
        <p:spPr bwMode="auto">
          <a:xfrm>
            <a:off x="1741598" y="1984191"/>
            <a:ext cx="1325684" cy="351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 sz="1100"/>
              <a:t>Finde jemanden, der..</a:t>
            </a:r>
            <a:endParaRPr/>
          </a:p>
        </p:txBody>
      </p:sp>
      <p:sp>
        <p:nvSpPr>
          <p:cNvPr id="52" name="Rechteck 51"/>
          <p:cNvSpPr/>
          <p:nvPr/>
        </p:nvSpPr>
        <p:spPr bwMode="auto">
          <a:xfrm>
            <a:off x="1743668" y="1492161"/>
            <a:ext cx="1325684" cy="462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 sz="1100"/>
              <a:t>Zukunft zeichnen</a:t>
            </a:r>
            <a:endParaRPr/>
          </a:p>
        </p:txBody>
      </p:sp>
      <p:sp>
        <p:nvSpPr>
          <p:cNvPr id="53" name="Rechteck 52"/>
          <p:cNvSpPr/>
          <p:nvPr/>
        </p:nvSpPr>
        <p:spPr bwMode="auto">
          <a:xfrm>
            <a:off x="1741597" y="2369436"/>
            <a:ext cx="1325684" cy="337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 sz="1100"/>
              <a:t>IPPC</a:t>
            </a:r>
            <a:endParaRPr/>
          </a:p>
        </p:txBody>
      </p:sp>
      <p:sp>
        <p:nvSpPr>
          <p:cNvPr id="56" name="Rechteck 55"/>
          <p:cNvSpPr/>
          <p:nvPr/>
        </p:nvSpPr>
        <p:spPr bwMode="auto">
          <a:xfrm>
            <a:off x="4928984" y="4715490"/>
            <a:ext cx="1351690" cy="405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 sz="1100"/>
              <a:t>AsLo</a:t>
            </a:r>
            <a:r>
              <a:rPr lang="de-DE" sz="1100"/>
              <a:t> – </a:t>
            </a:r>
            <a:r>
              <a:rPr lang="de-DE" sz="1100"/>
              <a:t>austausch</a:t>
            </a:r>
            <a:endParaRPr lang="de-DE" sz="1100"/>
          </a:p>
        </p:txBody>
      </p:sp>
      <p:sp>
        <p:nvSpPr>
          <p:cNvPr id="57" name="Rechteck 56"/>
          <p:cNvSpPr/>
          <p:nvPr/>
        </p:nvSpPr>
        <p:spPr bwMode="auto">
          <a:xfrm>
            <a:off x="4898932" y="5204840"/>
            <a:ext cx="1378999" cy="2892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 sz="1100"/>
              <a:t>Aslo</a:t>
            </a:r>
            <a:r>
              <a:rPr lang="de-DE" sz="1100"/>
              <a:t> -Ideenskizze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Block 3 </a:t>
            </a:r>
            <a:r>
              <a:rPr lang="de-DE"/>
              <a:t>Reslienz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Kurzer Input</a:t>
            </a:r>
            <a:endParaRPr/>
          </a:p>
          <a:p>
            <a:pPr>
              <a:defRPr/>
            </a:pPr>
            <a:r>
              <a:rPr lang="de-DE"/>
              <a:t>Lineal zurückschnappen lassen</a:t>
            </a:r>
            <a:endParaRPr/>
          </a:p>
          <a:p>
            <a:pPr>
              <a:defRPr/>
            </a:pPr>
            <a:r>
              <a:rPr lang="de-DE"/>
              <a:t>2 er Übung – </a:t>
            </a:r>
            <a:endParaRPr/>
          </a:p>
          <a:p>
            <a:pPr lvl="1">
              <a:defRPr/>
            </a:pPr>
            <a:r>
              <a:rPr lang="de-DE"/>
              <a:t>wann ist man selbst „</a:t>
            </a:r>
            <a:r>
              <a:rPr lang="de-DE"/>
              <a:t>bounced</a:t>
            </a:r>
            <a:r>
              <a:rPr lang="de-DE"/>
              <a:t> back“</a:t>
            </a:r>
            <a:endParaRPr/>
          </a:p>
          <a:p>
            <a:pPr lvl="1">
              <a:defRPr/>
            </a:pPr>
            <a:r>
              <a:rPr lang="de-DE"/>
              <a:t> was hat dazu beigetragen</a:t>
            </a:r>
            <a:endParaRPr/>
          </a:p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Übertrage Gruppe oder Gesellschaft?</a:t>
            </a:r>
            <a:endParaRPr/>
          </a:p>
          <a:p>
            <a:pPr>
              <a:defRPr/>
            </a:pPr>
            <a:r>
              <a:rPr lang="de-DE"/>
              <a:t>Jeweils 2 2er Gruppen (4)</a:t>
            </a:r>
            <a:endParaRPr/>
          </a:p>
          <a:p>
            <a:pPr>
              <a:defRPr/>
            </a:pPr>
            <a:r>
              <a:rPr lang="de-DE"/>
              <a:t>Kurzer Input…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047204" y="0"/>
            <a:ext cx="809759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933653" y="0"/>
            <a:ext cx="832469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3377990" y="1020199"/>
            <a:ext cx="1518962" cy="3702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/>
              <a:t>Physisch</a:t>
            </a:r>
            <a:endParaRPr/>
          </a:p>
        </p:txBody>
      </p:sp>
      <p:sp>
        <p:nvSpPr>
          <p:cNvPr id="5" name="Rechteck 4"/>
          <p:cNvSpPr/>
          <p:nvPr/>
        </p:nvSpPr>
        <p:spPr bwMode="auto">
          <a:xfrm>
            <a:off x="5380601" y="1020199"/>
            <a:ext cx="1579418" cy="3702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/>
              <a:t>Umwelt</a:t>
            </a:r>
            <a:endParaRPr/>
          </a:p>
        </p:txBody>
      </p:sp>
      <p:sp>
        <p:nvSpPr>
          <p:cNvPr id="6" name="Rechteck 5"/>
          <p:cNvSpPr/>
          <p:nvPr/>
        </p:nvSpPr>
        <p:spPr bwMode="auto">
          <a:xfrm>
            <a:off x="7625039" y="1020199"/>
            <a:ext cx="1654988" cy="37029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/>
              <a:t>Sozial</a:t>
            </a:r>
            <a:endParaRPr/>
          </a:p>
        </p:txBody>
      </p:sp>
      <p:sp>
        <p:nvSpPr>
          <p:cNvPr id="7" name="Rechteck 6"/>
          <p:cNvSpPr/>
          <p:nvPr/>
        </p:nvSpPr>
        <p:spPr bwMode="auto">
          <a:xfrm>
            <a:off x="9848064" y="1020199"/>
            <a:ext cx="1654988" cy="3702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/>
              <a:t>wirtschaftlich</a:t>
            </a:r>
            <a:endParaRPr/>
          </a:p>
        </p:txBody>
      </p:sp>
      <p:sp>
        <p:nvSpPr>
          <p:cNvPr id="8" name="Textfeld 7"/>
          <p:cNvSpPr txBox="1"/>
          <p:nvPr/>
        </p:nvSpPr>
        <p:spPr bwMode="auto">
          <a:xfrm>
            <a:off x="294722" y="1804104"/>
            <a:ext cx="2259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/>
              <a:t>Grundlagen für klimabedingte lokale Risiken vermittelt</a:t>
            </a:r>
            <a:endParaRPr/>
          </a:p>
        </p:txBody>
      </p:sp>
      <p:sp>
        <p:nvSpPr>
          <p:cNvPr id="9" name="Textfeld 8"/>
          <p:cNvSpPr txBox="1"/>
          <p:nvPr/>
        </p:nvSpPr>
        <p:spPr bwMode="auto">
          <a:xfrm>
            <a:off x="294722" y="2949543"/>
            <a:ext cx="245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/>
              <a:t>Sicherheitsmaßnahmen trainiert</a:t>
            </a:r>
            <a:endParaRPr/>
          </a:p>
        </p:txBody>
      </p:sp>
      <p:sp>
        <p:nvSpPr>
          <p:cNvPr id="11" name="Textfeld 10"/>
          <p:cNvSpPr txBox="1"/>
          <p:nvPr/>
        </p:nvSpPr>
        <p:spPr bwMode="auto">
          <a:xfrm>
            <a:off x="294722" y="3946589"/>
            <a:ext cx="2357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/>
              <a:t>Faktoren die zu Katastrophen führen adressiert</a:t>
            </a:r>
            <a:endParaRPr/>
          </a:p>
        </p:txBody>
      </p:sp>
      <p:sp>
        <p:nvSpPr>
          <p:cNvPr id="13" name="Textfeld 12"/>
          <p:cNvSpPr txBox="1"/>
          <p:nvPr/>
        </p:nvSpPr>
        <p:spPr bwMode="auto">
          <a:xfrm>
            <a:off x="343844" y="5123663"/>
            <a:ext cx="2063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/>
              <a:t>Einen gemeinschaftlichen konstruktiven  Umgang mit Risiken bewirkt</a:t>
            </a:r>
            <a:endParaRPr/>
          </a:p>
        </p:txBody>
      </p:sp>
      <p:sp>
        <p:nvSpPr>
          <p:cNvPr id="14" name="Textfeld 13"/>
          <p:cNvSpPr txBox="1"/>
          <p:nvPr/>
        </p:nvSpPr>
        <p:spPr bwMode="auto">
          <a:xfrm>
            <a:off x="343844" y="792525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b="1"/>
              <a:t>Lernort der: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2. Tag Block 1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5192306" cy="4351338"/>
          </a:xfrm>
        </p:spPr>
        <p:txBody>
          <a:bodyPr/>
          <a:lstStyle/>
          <a:p>
            <a:pPr>
              <a:defRPr/>
            </a:pPr>
            <a:r>
              <a:rPr lang="de-DE"/>
              <a:t>Bildungsstandards durchsuchen – welche Bildungsziele draußen?</a:t>
            </a:r>
            <a:endParaRPr/>
          </a:p>
          <a:p>
            <a:pPr>
              <a:defRPr/>
            </a:pPr>
            <a:r>
              <a:rPr lang="de-DE"/>
              <a:t>Also wozu (clustern) und wie/ welche Methoden (clustern)</a:t>
            </a:r>
            <a:endParaRPr/>
          </a:p>
          <a:p>
            <a:pPr>
              <a:defRPr/>
            </a:pPr>
            <a:r>
              <a:rPr lang="de-DE"/>
              <a:t>Outdoor </a:t>
            </a:r>
            <a:r>
              <a:rPr lang="de-DE"/>
              <a:t>education</a:t>
            </a:r>
            <a:r>
              <a:rPr lang="de-DE"/>
              <a:t>, </a:t>
            </a:r>
            <a:r>
              <a:rPr lang="de-DE"/>
              <a:t>vlt</a:t>
            </a:r>
            <a:r>
              <a:rPr lang="de-DE"/>
              <a:t> clustern zu: </a:t>
            </a:r>
            <a:r>
              <a:rPr lang="de-DE"/>
              <a:t>cognitive</a:t>
            </a:r>
            <a:r>
              <a:rPr lang="de-DE"/>
              <a:t>, motorisch, affektiv, sozial</a:t>
            </a:r>
            <a:endParaRPr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419426" y="747338"/>
            <a:ext cx="3934374" cy="53633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Block 2 Orientierungsübung im Gelände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Standortbestimmung und Enten??</a:t>
            </a:r>
            <a:endParaRPr/>
          </a:p>
          <a:p>
            <a:pPr>
              <a:defRPr/>
            </a:pPr>
            <a:r>
              <a:rPr lang="de-DE"/>
              <a:t>Klassische Rally, eingezeichnet auf Karte und mit Kompass?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Block 3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Rückbesinnung auf Ideen: Was weiterentwickeln?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9466" y="0"/>
            <a:ext cx="12113068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Tag 1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32500" lnSpcReduction="20000"/>
          </a:bodyPr>
          <a:lstStyle/>
          <a:p>
            <a:pPr>
              <a:defRPr/>
            </a:pPr>
            <a:r>
              <a:rPr lang="de-DE"/>
              <a:t>Kurze </a:t>
            </a:r>
            <a:r>
              <a:rPr lang="de-DE"/>
              <a:t>Orga</a:t>
            </a:r>
            <a:endParaRPr lang="de-DE"/>
          </a:p>
          <a:p>
            <a:pPr>
              <a:defRPr/>
            </a:pPr>
            <a:r>
              <a:rPr lang="de-DE"/>
              <a:t>Bild malen (40 Minuten) (am Ende wiederholen)</a:t>
            </a:r>
            <a:endParaRPr/>
          </a:p>
          <a:p>
            <a:pPr>
              <a:defRPr/>
            </a:pPr>
            <a:r>
              <a:rPr lang="de-DE"/>
              <a:t>Finde jemanden der… (20 Minuten) S. 318</a:t>
            </a:r>
            <a:endParaRPr/>
          </a:p>
          <a:p>
            <a:pPr>
              <a:defRPr/>
            </a:pPr>
            <a:r>
              <a:rPr lang="de-DE"/>
              <a:t>Climate Change – was erwartet uns (20 Minuten (mit Rückfragen und Diskussion)) oder Abbildungen von der ICCP reingeben</a:t>
            </a:r>
            <a:endParaRPr/>
          </a:p>
          <a:p>
            <a:pPr>
              <a:defRPr/>
            </a:pPr>
            <a:r>
              <a:rPr lang="de-DE"/>
              <a:t>Reflektion </a:t>
            </a:r>
            <a:r>
              <a:rPr lang="de-DE"/>
              <a:t>Inherentence</a:t>
            </a:r>
            <a:r>
              <a:rPr lang="de-DE"/>
              <a:t> –aber kein Brief sondern [Gefühle gegenüber älteren Generationen, Gefühle gegenüber jüngeren Generationen, Perspektive fürs eigene Leben, Perspektive für die Vorbereitung der jüngeren Generation] – oder Brief an jemanden vor 25 Jahren und jemanden in 25 Jahren (60 Minuten) (am Ende wiederholen)</a:t>
            </a:r>
            <a:endParaRPr/>
          </a:p>
          <a:p>
            <a:pPr>
              <a:defRPr/>
            </a:pPr>
            <a:r>
              <a:rPr lang="de-DE"/>
              <a:t>Pause</a:t>
            </a:r>
            <a:endParaRPr/>
          </a:p>
          <a:p>
            <a:pPr>
              <a:defRPr/>
            </a:pPr>
            <a:r>
              <a:rPr lang="de-DE"/>
              <a:t>Climate Change Education mit Blitzlicht zum Bildungsauftrag (10 Minuten) oder insgesamt 45 Minuten Vortrag mit interaktiven Elementen </a:t>
            </a:r>
            <a:endParaRPr/>
          </a:p>
          <a:p>
            <a:pPr>
              <a:defRPr/>
            </a:pPr>
            <a:r>
              <a:rPr lang="de-DE"/>
              <a:t>Mitigation and </a:t>
            </a:r>
            <a:r>
              <a:rPr lang="de-DE"/>
              <a:t>Adapation</a:t>
            </a:r>
            <a:r>
              <a:rPr lang="de-DE"/>
              <a:t> </a:t>
            </a:r>
            <a:endParaRPr/>
          </a:p>
          <a:p>
            <a:pPr>
              <a:defRPr/>
            </a:pPr>
            <a:r>
              <a:rPr lang="de-DE"/>
              <a:t>Destaster </a:t>
            </a:r>
            <a:r>
              <a:rPr lang="de-DE"/>
              <a:t>Prevention</a:t>
            </a:r>
            <a:endParaRPr lang="de-DE"/>
          </a:p>
          <a:p>
            <a:pPr>
              <a:defRPr/>
            </a:pPr>
            <a:r>
              <a:rPr lang="de-DE"/>
              <a:t>Vulnerability</a:t>
            </a:r>
            <a:r>
              <a:rPr lang="de-DE"/>
              <a:t> and </a:t>
            </a:r>
            <a:r>
              <a:rPr lang="de-DE"/>
              <a:t>Resilience</a:t>
            </a: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Pause</a:t>
            </a:r>
            <a:endParaRPr/>
          </a:p>
          <a:p>
            <a:pPr>
              <a:defRPr/>
            </a:pPr>
            <a:r>
              <a:rPr lang="de-DE"/>
              <a:t>[Adaption oder </a:t>
            </a:r>
            <a:r>
              <a:rPr lang="de-DE"/>
              <a:t>Mititgation</a:t>
            </a:r>
            <a:r>
              <a:rPr lang="de-DE"/>
              <a:t>]</a:t>
            </a:r>
            <a:endParaRPr/>
          </a:p>
          <a:p>
            <a:pPr>
              <a:defRPr/>
            </a:pPr>
            <a:r>
              <a:rPr lang="de-DE"/>
              <a:t>Resilience</a:t>
            </a:r>
            <a:r>
              <a:rPr lang="de-DE"/>
              <a:t> – Individual – Community</a:t>
            </a:r>
            <a:endParaRPr/>
          </a:p>
          <a:p>
            <a:pPr>
              <a:defRPr/>
            </a:pPr>
            <a:r>
              <a:rPr lang="de-DE"/>
              <a:t>Kurzvortrag zu </a:t>
            </a:r>
            <a:r>
              <a:rPr lang="de-DE"/>
              <a:t>Resilience</a:t>
            </a:r>
            <a:r>
              <a:rPr lang="de-DE"/>
              <a:t> Abbildungen von Folie 5 und 6 </a:t>
            </a:r>
            <a:endParaRPr/>
          </a:p>
          <a:p>
            <a:pPr>
              <a:defRPr/>
            </a:pPr>
            <a:r>
              <a:rPr lang="de-DE"/>
              <a:t>[Gruppentische zu verschiedenen Konzepten (</a:t>
            </a:r>
            <a:r>
              <a:rPr lang="de-DE"/>
              <a:t>Communty</a:t>
            </a:r>
            <a:r>
              <a:rPr lang="de-DE"/>
              <a:t> Monitoring, ]</a:t>
            </a:r>
            <a:endParaRPr/>
          </a:p>
          <a:p>
            <a:pPr>
              <a:defRPr/>
            </a:pPr>
            <a:r>
              <a:rPr lang="de-DE"/>
              <a:t>Puzzel</a:t>
            </a:r>
            <a:r>
              <a:rPr lang="de-DE"/>
              <a:t> der Beispiele und Ebenen  (den Dimensionen von 4 und 5 zu ordnen) oder noch mal auf Bedrohungen durch Erderwärmung eingehen</a:t>
            </a:r>
            <a:endParaRPr/>
          </a:p>
          <a:p>
            <a:pPr>
              <a:defRPr/>
            </a:pPr>
            <a:r>
              <a:rPr lang="de-DE"/>
              <a:t>Brainsstorming</a:t>
            </a:r>
            <a:r>
              <a:rPr lang="de-DE"/>
              <a:t> </a:t>
            </a:r>
            <a:r>
              <a:rPr lang="de-DE"/>
              <a:t>AsLo</a:t>
            </a:r>
            <a:r>
              <a:rPr lang="de-DE"/>
              <a:t> (</a:t>
            </a:r>
            <a:r>
              <a:rPr lang="de-DE"/>
              <a:t>themen</a:t>
            </a:r>
            <a:r>
              <a:rPr lang="de-DE"/>
              <a:t>) (zu Dimensionen aus 4 und 5 auf Kärtchen) </a:t>
            </a:r>
            <a:endParaRPr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707605" y="365125"/>
            <a:ext cx="5027602" cy="5562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Klimawandelbildung</a:t>
            </a:r>
            <a:endParaRPr/>
          </a:p>
        </p:txBody>
      </p:sp>
      <p:sp>
        <p:nvSpPr>
          <p:cNvPr id="4" name="Rectangle 3"/>
          <p:cNvSpPr/>
          <p:nvPr/>
        </p:nvSpPr>
        <p:spPr bwMode="auto">
          <a:xfrm>
            <a:off x="2567608" y="1988840"/>
            <a:ext cx="1656184" cy="864096"/>
          </a:xfrm>
          <a:prstGeom prst="rect">
            <a:avLst/>
          </a:prstGeom>
          <a:solidFill>
            <a:srgbClr val="518FD2"/>
          </a:solidFill>
          <a:ln>
            <a:solidFill>
              <a:srgbClr val="3C5E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/>
              <a:t>Nachhaltige Entwicklung</a:t>
            </a:r>
            <a:endParaRPr/>
          </a:p>
        </p:txBody>
      </p:sp>
      <p:sp>
        <p:nvSpPr>
          <p:cNvPr id="7" name="Rectangle 6"/>
          <p:cNvSpPr/>
          <p:nvPr/>
        </p:nvSpPr>
        <p:spPr bwMode="auto">
          <a:xfrm>
            <a:off x="4439816" y="1988840"/>
            <a:ext cx="1656184" cy="864096"/>
          </a:xfrm>
          <a:prstGeom prst="rect">
            <a:avLst/>
          </a:prstGeom>
          <a:solidFill>
            <a:srgbClr val="518FD2"/>
          </a:solidFill>
          <a:ln>
            <a:solidFill>
              <a:srgbClr val="3C5E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/>
              <a:t>Mitigation</a:t>
            </a:r>
            <a:endParaRPr/>
          </a:p>
        </p:txBody>
      </p:sp>
      <p:sp>
        <p:nvSpPr>
          <p:cNvPr id="8" name="Rectangle 7"/>
          <p:cNvSpPr/>
          <p:nvPr/>
        </p:nvSpPr>
        <p:spPr bwMode="auto">
          <a:xfrm>
            <a:off x="6312024" y="1988840"/>
            <a:ext cx="1656184" cy="864096"/>
          </a:xfrm>
          <a:prstGeom prst="rect">
            <a:avLst/>
          </a:prstGeom>
          <a:solidFill>
            <a:srgbClr val="518FD2"/>
          </a:solidFill>
          <a:ln>
            <a:solidFill>
              <a:srgbClr val="3C5E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/>
              <a:t>Adaption</a:t>
            </a:r>
            <a:endParaRPr/>
          </a:p>
        </p:txBody>
      </p:sp>
      <p:sp>
        <p:nvSpPr>
          <p:cNvPr id="9" name="Rectangle 8"/>
          <p:cNvSpPr/>
          <p:nvPr/>
        </p:nvSpPr>
        <p:spPr bwMode="auto">
          <a:xfrm>
            <a:off x="8184232" y="1988840"/>
            <a:ext cx="1656184" cy="864096"/>
          </a:xfrm>
          <a:prstGeom prst="rect">
            <a:avLst/>
          </a:prstGeom>
          <a:solidFill>
            <a:srgbClr val="518FD2"/>
          </a:solidFill>
          <a:ln>
            <a:solidFill>
              <a:srgbClr val="3C5E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/>
              <a:t>Katastrophenprävention</a:t>
            </a:r>
            <a:endParaRPr/>
          </a:p>
        </p:txBody>
      </p:sp>
      <p:sp>
        <p:nvSpPr>
          <p:cNvPr id="10" name="TextBox 9"/>
          <p:cNvSpPr txBox="1"/>
          <p:nvPr/>
        </p:nvSpPr>
        <p:spPr bwMode="auto">
          <a:xfrm>
            <a:off x="2567608" y="1445973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/>
              <a:t>Bildung für...</a:t>
            </a:r>
            <a:endParaRPr/>
          </a:p>
        </p:txBody>
      </p:sp>
      <p:sp>
        <p:nvSpPr>
          <p:cNvPr id="11" name="Rectangle 10"/>
          <p:cNvSpPr/>
          <p:nvPr/>
        </p:nvSpPr>
        <p:spPr bwMode="auto">
          <a:xfrm>
            <a:off x="2567608" y="3140968"/>
            <a:ext cx="1656184" cy="2664295"/>
          </a:xfrm>
          <a:prstGeom prst="rect">
            <a:avLst/>
          </a:prstGeom>
          <a:noFill/>
          <a:ln>
            <a:solidFill>
              <a:srgbClr val="3C5E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>
                <a:solidFill>
                  <a:srgbClr val="002060"/>
                </a:solidFill>
              </a:rPr>
              <a:t>Werte, Wissen und Fähigkeiten um eine friedliche und nachhaltige Welt zu gestalten.</a:t>
            </a:r>
            <a:endParaRPr/>
          </a:p>
        </p:txBody>
      </p:sp>
      <p:sp>
        <p:nvSpPr>
          <p:cNvPr id="12" name="Rectangle 11"/>
          <p:cNvSpPr/>
          <p:nvPr/>
        </p:nvSpPr>
        <p:spPr bwMode="auto">
          <a:xfrm>
            <a:off x="4460272" y="3140968"/>
            <a:ext cx="1656184" cy="2664295"/>
          </a:xfrm>
          <a:prstGeom prst="rect">
            <a:avLst/>
          </a:prstGeom>
          <a:noFill/>
          <a:ln>
            <a:solidFill>
              <a:srgbClr val="3C5E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>
                <a:solidFill>
                  <a:srgbClr val="002060"/>
                </a:solidFill>
              </a:rPr>
              <a:t>Werte, Wissen und Fähigkeiten die helfen Entscheidungen zu treffen, die den Klimawandel abschwächen.</a:t>
            </a:r>
            <a:endParaRPr/>
          </a:p>
        </p:txBody>
      </p:sp>
      <p:sp>
        <p:nvSpPr>
          <p:cNvPr id="13" name="Rectangle 12"/>
          <p:cNvSpPr/>
          <p:nvPr/>
        </p:nvSpPr>
        <p:spPr bwMode="auto">
          <a:xfrm>
            <a:off x="6330853" y="3140968"/>
            <a:ext cx="1656184" cy="2664295"/>
          </a:xfrm>
          <a:prstGeom prst="rect">
            <a:avLst/>
          </a:prstGeom>
          <a:noFill/>
          <a:ln>
            <a:solidFill>
              <a:srgbClr val="3C5E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>
                <a:solidFill>
                  <a:srgbClr val="002060"/>
                </a:solidFill>
              </a:rPr>
              <a:t>Durch Bildung Vulnarabilität von Communities reduzieren.</a:t>
            </a:r>
            <a:endParaRPr/>
          </a:p>
        </p:txBody>
      </p:sp>
      <p:sp>
        <p:nvSpPr>
          <p:cNvPr id="14" name="Rectangle 13"/>
          <p:cNvSpPr/>
          <p:nvPr/>
        </p:nvSpPr>
        <p:spPr bwMode="auto">
          <a:xfrm>
            <a:off x="8224010" y="3140968"/>
            <a:ext cx="1656184" cy="2664295"/>
          </a:xfrm>
          <a:prstGeom prst="rect">
            <a:avLst/>
          </a:prstGeom>
          <a:noFill/>
          <a:ln>
            <a:solidFill>
              <a:srgbClr val="3C5E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>
                <a:solidFill>
                  <a:srgbClr val="002060"/>
                </a:solidFill>
              </a:rPr>
              <a:t>Handlungs-fähigkeit für Natur-katsrophen präventiv ausbilden.</a:t>
            </a:r>
            <a:endParaRPr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/>
          <a:p>
            <a:pPr>
              <a:defRPr/>
            </a:pPr>
            <a:fld id="{BBF1D1B4-E841-4758-A151-E986DE5B1775}" type="slidenum">
              <a:rPr lang="de-DE"/>
              <a:t>2</a:t>
            </a:fld>
            <a:endParaRPr lang="de-DE"/>
          </a:p>
        </p:txBody>
      </p:sp>
      <p:sp>
        <p:nvSpPr>
          <p:cNvPr id="3" name="TextBox 2"/>
          <p:cNvSpPr txBox="1"/>
          <p:nvPr/>
        </p:nvSpPr>
        <p:spPr bwMode="auto">
          <a:xfrm>
            <a:off x="2442421" y="5908631"/>
            <a:ext cx="538177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2">
              <a:spcBef>
                <a:spcPts val="0"/>
              </a:spcBef>
              <a:defRPr/>
            </a:pPr>
            <a:r>
              <a:rPr lang="de-DE" sz="1400" i="1">
                <a:solidFill>
                  <a:srgbClr val="003366"/>
                </a:solidFill>
              </a:rPr>
              <a:t>Fig 3. Klimawandelbilung. Nach: UNEP, UNESCO 2011</a:t>
            </a:r>
            <a:endParaRPr/>
          </a:p>
          <a:p>
            <a:pPr marL="182562">
              <a:spcBef>
                <a:spcPts val="0"/>
              </a:spcBef>
              <a:defRPr/>
            </a:pPr>
            <a:endParaRPr lang="de-DE" sz="1400" i="1">
              <a:solidFill>
                <a:srgbClr val="0033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Tag 2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Der Außerschulische Lernort (Vortrag?)</a:t>
            </a:r>
            <a:endParaRPr/>
          </a:p>
          <a:p>
            <a:pPr>
              <a:defRPr/>
            </a:pPr>
            <a:r>
              <a:rPr lang="de-DE"/>
              <a:t>Räumliche Orientierung</a:t>
            </a:r>
            <a:endParaRPr/>
          </a:p>
          <a:p>
            <a:pPr>
              <a:defRPr/>
            </a:pPr>
            <a:r>
              <a:rPr lang="de-DE"/>
              <a:t>Feldmethoden</a:t>
            </a:r>
            <a:endParaRPr/>
          </a:p>
          <a:p>
            <a:pPr>
              <a:defRPr/>
            </a:pPr>
            <a:r>
              <a:rPr lang="de-DE"/>
              <a:t>Pause</a:t>
            </a:r>
            <a:endParaRPr/>
          </a:p>
          <a:p>
            <a:pPr>
              <a:defRPr/>
            </a:pPr>
            <a:r>
              <a:rPr lang="de-DE"/>
              <a:t>Digiatle</a:t>
            </a:r>
            <a:r>
              <a:rPr lang="de-DE"/>
              <a:t> Tools (</a:t>
            </a:r>
            <a:r>
              <a:rPr lang="de-DE"/>
              <a:t>phillip</a:t>
            </a:r>
            <a:r>
              <a:rPr lang="de-DE"/>
              <a:t>)</a:t>
            </a:r>
            <a:endParaRPr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Tag 3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Resilienzbildung </a:t>
            </a:r>
            <a:endParaRPr/>
          </a:p>
        </p:txBody>
      </p:sp>
      <p:sp>
        <p:nvSpPr>
          <p:cNvPr id="4" name="Rectangle 3"/>
          <p:cNvSpPr/>
          <p:nvPr/>
        </p:nvSpPr>
        <p:spPr bwMode="auto">
          <a:xfrm>
            <a:off x="3700834" y="2780928"/>
            <a:ext cx="2304256" cy="1296144"/>
          </a:xfrm>
          <a:prstGeom prst="rect">
            <a:avLst/>
          </a:prstGeom>
          <a:solidFill>
            <a:srgbClr val="518FD2"/>
          </a:solidFill>
          <a:ln>
            <a:solidFill>
              <a:srgbClr val="3C5E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/>
              <a:t>Adaption</a:t>
            </a:r>
            <a:endParaRPr/>
          </a:p>
        </p:txBody>
      </p:sp>
      <p:sp>
        <p:nvSpPr>
          <p:cNvPr id="5" name="Rectangle 4"/>
          <p:cNvSpPr/>
          <p:nvPr/>
        </p:nvSpPr>
        <p:spPr bwMode="auto">
          <a:xfrm>
            <a:off x="6358539" y="2780928"/>
            <a:ext cx="2304256" cy="1296144"/>
          </a:xfrm>
          <a:prstGeom prst="rect">
            <a:avLst/>
          </a:prstGeom>
          <a:solidFill>
            <a:srgbClr val="518FD2"/>
          </a:solidFill>
          <a:ln>
            <a:solidFill>
              <a:srgbClr val="3C5E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/>
              <a:t>Katastrophen-prävention</a:t>
            </a:r>
            <a:endParaRPr/>
          </a:p>
        </p:txBody>
      </p:sp>
      <p:sp>
        <p:nvSpPr>
          <p:cNvPr id="6" name="Isosceles Triangle 5"/>
          <p:cNvSpPr/>
          <p:nvPr/>
        </p:nvSpPr>
        <p:spPr bwMode="auto">
          <a:xfrm>
            <a:off x="3694243" y="1484784"/>
            <a:ext cx="4968552" cy="1080120"/>
          </a:xfrm>
          <a:prstGeom prst="triangle">
            <a:avLst>
              <a:gd name="adj" fmla="val 50000"/>
            </a:avLst>
          </a:prstGeom>
          <a:solidFill>
            <a:srgbClr val="518F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/>
              <a:t>Resilienz</a:t>
            </a:r>
            <a:endParaRPr/>
          </a:p>
        </p:txBody>
      </p:sp>
      <p:sp>
        <p:nvSpPr>
          <p:cNvPr id="7" name="TextBox 6"/>
          <p:cNvSpPr txBox="1"/>
          <p:nvPr/>
        </p:nvSpPr>
        <p:spPr bwMode="auto">
          <a:xfrm>
            <a:off x="2470107" y="4720358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2">
              <a:spcBef>
                <a:spcPts val="0"/>
              </a:spcBef>
              <a:defRPr/>
            </a:pPr>
            <a:r>
              <a:rPr lang="de-DE" sz="2000">
                <a:solidFill>
                  <a:srgbClr val="003366"/>
                </a:solidFill>
              </a:rPr>
              <a:t>Resilienzbildung soll die Individuen unterstützen resilient auf durch den Klimawandel bedingte Herausforderungen zu reagieren und zu einer resilienten Gesellschaft beitragen. </a:t>
            </a:r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/>
          <a:p>
            <a:pPr>
              <a:defRPr/>
            </a:pPr>
            <a:fld id="{BBF1D1B4-E841-4758-A151-E986DE5B1775}" type="slidenum">
              <a:rPr lang="de-DE"/>
              <a:t>3</a:t>
            </a:fld>
            <a:endParaRPr lang="de-DE"/>
          </a:p>
        </p:txBody>
      </p:sp>
      <p:sp>
        <p:nvSpPr>
          <p:cNvPr id="3" name="TextBox 2"/>
          <p:cNvSpPr txBox="1"/>
          <p:nvPr/>
        </p:nvSpPr>
        <p:spPr bwMode="auto">
          <a:xfrm>
            <a:off x="3704173" y="4181330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1400" i="1">
                <a:solidFill>
                  <a:srgbClr val="003366"/>
                </a:solidFill>
              </a:rPr>
              <a:t>Fig 4. Resilienzbildung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438388" y="1085729"/>
            <a:ext cx="5315223" cy="4686541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 bwMode="auto">
          <a:xfrm>
            <a:off x="1193800" y="2044700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/>
              <a:t>S.27</a:t>
            </a:r>
            <a:endParaRPr/>
          </a:p>
        </p:txBody>
      </p:sp>
      <p:sp>
        <p:nvSpPr>
          <p:cNvPr id="11" name="Rechteck 10"/>
          <p:cNvSpPr/>
          <p:nvPr/>
        </p:nvSpPr>
        <p:spPr bwMode="auto">
          <a:xfrm>
            <a:off x="4555068" y="4169833"/>
            <a:ext cx="1473200" cy="10795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11"/>
          <p:cNvSpPr/>
          <p:nvPr/>
        </p:nvSpPr>
        <p:spPr bwMode="auto">
          <a:xfrm>
            <a:off x="6527801" y="4174066"/>
            <a:ext cx="1473200" cy="10795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Rechteck 12"/>
          <p:cNvSpPr/>
          <p:nvPr/>
        </p:nvSpPr>
        <p:spPr bwMode="auto">
          <a:xfrm>
            <a:off x="5414434" y="1458262"/>
            <a:ext cx="1473200" cy="10795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Rechteck 1"/>
          <p:cNvSpPr/>
          <p:nvPr/>
        </p:nvSpPr>
        <p:spPr bwMode="auto">
          <a:xfrm>
            <a:off x="7015481" y="2683934"/>
            <a:ext cx="1473200" cy="10795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" name="Textfeld 2"/>
          <p:cNvSpPr txBox="1"/>
          <p:nvPr/>
        </p:nvSpPr>
        <p:spPr bwMode="auto">
          <a:xfrm>
            <a:off x="2205317" y="377160"/>
            <a:ext cx="1218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b="1"/>
              <a:t>Dimensions</a:t>
            </a:r>
            <a:r>
              <a:rPr lang="de-DE" b="1"/>
              <a:t> </a:t>
            </a:r>
            <a:r>
              <a:rPr lang="de-DE" b="1"/>
              <a:t>of</a:t>
            </a:r>
            <a:r>
              <a:rPr lang="de-DE" b="1"/>
              <a:t> </a:t>
            </a:r>
            <a:r>
              <a:rPr lang="de-DE" b="1"/>
              <a:t>Disaster</a:t>
            </a:r>
            <a:r>
              <a:rPr lang="de-DE" b="1"/>
              <a:t> Risk </a:t>
            </a:r>
            <a:r>
              <a:rPr lang="de-DE" b="1"/>
              <a:t>Reduction</a:t>
            </a:r>
            <a:r>
              <a:rPr lang="de-DE" b="1"/>
              <a:t> Education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Vulnerability</a:t>
            </a:r>
            <a:r>
              <a:rPr lang="de-DE"/>
              <a:t> </a:t>
            </a:r>
            <a:r>
              <a:rPr lang="de-DE"/>
              <a:t>Factors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S. 23</a:t>
            </a:r>
            <a:endParaRPr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843068" y="1690688"/>
            <a:ext cx="4340292" cy="5012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3377990" y="1020199"/>
            <a:ext cx="1518962" cy="3702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/>
              <a:t>Physisch</a:t>
            </a:r>
            <a:endParaRPr/>
          </a:p>
        </p:txBody>
      </p:sp>
      <p:sp>
        <p:nvSpPr>
          <p:cNvPr id="5" name="Rechteck 4"/>
          <p:cNvSpPr/>
          <p:nvPr/>
        </p:nvSpPr>
        <p:spPr bwMode="auto">
          <a:xfrm>
            <a:off x="5380601" y="1020199"/>
            <a:ext cx="1579418" cy="3702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/>
              <a:t>Umwelt</a:t>
            </a:r>
            <a:endParaRPr/>
          </a:p>
        </p:txBody>
      </p:sp>
      <p:sp>
        <p:nvSpPr>
          <p:cNvPr id="6" name="Rechteck 5"/>
          <p:cNvSpPr/>
          <p:nvPr/>
        </p:nvSpPr>
        <p:spPr bwMode="auto">
          <a:xfrm>
            <a:off x="7625039" y="1020199"/>
            <a:ext cx="1654988" cy="37029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/>
              <a:t>Sozial</a:t>
            </a:r>
            <a:endParaRPr/>
          </a:p>
        </p:txBody>
      </p:sp>
      <p:sp>
        <p:nvSpPr>
          <p:cNvPr id="7" name="Rechteck 6"/>
          <p:cNvSpPr/>
          <p:nvPr/>
        </p:nvSpPr>
        <p:spPr bwMode="auto">
          <a:xfrm>
            <a:off x="9848064" y="1020199"/>
            <a:ext cx="1654988" cy="3702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/>
              <a:t>wirtschaftlich</a:t>
            </a:r>
            <a:endParaRPr/>
          </a:p>
        </p:txBody>
      </p:sp>
      <p:sp>
        <p:nvSpPr>
          <p:cNvPr id="8" name="Textfeld 7"/>
          <p:cNvSpPr txBox="1"/>
          <p:nvPr/>
        </p:nvSpPr>
        <p:spPr bwMode="auto">
          <a:xfrm>
            <a:off x="294722" y="1804104"/>
            <a:ext cx="2259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/>
              <a:t>Grundlagen für klimabedingte lokale Risiken vermittelt</a:t>
            </a:r>
            <a:endParaRPr/>
          </a:p>
        </p:txBody>
      </p:sp>
      <p:sp>
        <p:nvSpPr>
          <p:cNvPr id="9" name="Textfeld 8"/>
          <p:cNvSpPr txBox="1"/>
          <p:nvPr/>
        </p:nvSpPr>
        <p:spPr bwMode="auto">
          <a:xfrm>
            <a:off x="294722" y="2949543"/>
            <a:ext cx="245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/>
              <a:t>Sicherheitsmaßnahmen trainiert</a:t>
            </a:r>
            <a:endParaRPr/>
          </a:p>
        </p:txBody>
      </p:sp>
      <p:sp>
        <p:nvSpPr>
          <p:cNvPr id="11" name="Textfeld 10"/>
          <p:cNvSpPr txBox="1"/>
          <p:nvPr/>
        </p:nvSpPr>
        <p:spPr bwMode="auto">
          <a:xfrm>
            <a:off x="294722" y="3946589"/>
            <a:ext cx="2357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/>
              <a:t>Faktoren die zu Katastrophen führen adressiert</a:t>
            </a:r>
            <a:endParaRPr/>
          </a:p>
        </p:txBody>
      </p:sp>
      <p:sp>
        <p:nvSpPr>
          <p:cNvPr id="13" name="Textfeld 12"/>
          <p:cNvSpPr txBox="1"/>
          <p:nvPr/>
        </p:nvSpPr>
        <p:spPr bwMode="auto">
          <a:xfrm>
            <a:off x="343844" y="5123663"/>
            <a:ext cx="2063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/>
              <a:t>Einen gemeinschaftlichen konstruktiven  Umgang mit Risiken bewirkt</a:t>
            </a:r>
            <a:endParaRPr/>
          </a:p>
        </p:txBody>
      </p:sp>
      <p:sp>
        <p:nvSpPr>
          <p:cNvPr id="14" name="Textfeld 13"/>
          <p:cNvSpPr txBox="1"/>
          <p:nvPr/>
        </p:nvSpPr>
        <p:spPr bwMode="auto">
          <a:xfrm>
            <a:off x="343844" y="792525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b="1"/>
              <a:t>Lernort der: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Block 1 - Einstieg und </a:t>
            </a:r>
            <a:r>
              <a:rPr lang="de-DE"/>
              <a:t>Sensiblisierung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4345919" cy="4351338"/>
          </a:xfrm>
        </p:spPr>
        <p:txBody>
          <a:bodyPr/>
          <a:lstStyle/>
          <a:p>
            <a:pPr>
              <a:defRPr/>
            </a:pPr>
            <a:r>
              <a:rPr lang="de-DE"/>
              <a:t>Zukunft </a:t>
            </a:r>
            <a:r>
              <a:rPr lang="de-DE"/>
              <a:t>zeichen</a:t>
            </a:r>
            <a:endParaRPr lang="de-DE"/>
          </a:p>
          <a:p>
            <a:pPr>
              <a:defRPr/>
            </a:pPr>
            <a:r>
              <a:rPr lang="de-DE"/>
              <a:t>Finde jemanden, der… (im Raum </a:t>
            </a:r>
            <a:r>
              <a:rPr lang="de-DE"/>
              <a:t>ereben</a:t>
            </a:r>
            <a:r>
              <a:rPr lang="de-DE"/>
              <a:t>)</a:t>
            </a:r>
            <a:endParaRPr/>
          </a:p>
          <a:p>
            <a:pPr>
              <a:defRPr/>
            </a:pPr>
            <a:r>
              <a:rPr lang="de-DE"/>
              <a:t>IPPC Abbildungen </a:t>
            </a:r>
            <a:r>
              <a:rPr lang="de-DE"/>
              <a:t>intrepretieren</a:t>
            </a:r>
            <a:r>
              <a:rPr lang="de-DE"/>
              <a:t>, z.B. </a:t>
            </a:r>
            <a:endParaRPr/>
          </a:p>
          <a:p>
            <a:pPr marL="0" indent="0">
              <a:buNone/>
              <a:defRPr/>
            </a:pPr>
            <a:endParaRPr lang="de-DE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3"/>
          <a:srcRect l="0" t="57749" r="0" b="0"/>
          <a:stretch/>
        </p:blipFill>
        <p:spPr bwMode="auto">
          <a:xfrm>
            <a:off x="5355945" y="2878416"/>
            <a:ext cx="5997855" cy="32985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Block 2 – Reflektion persönlicher und professioneller Relevanz</a:t>
            </a:r>
            <a:endParaRPr/>
          </a:p>
        </p:txBody>
      </p:sp>
      <p:graphicFrame>
        <p:nvGraphicFramePr>
          <p:cNvPr id="10" name="Inhaltsplatzhalter 9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838200" y="2876050"/>
          <a:ext cx="5524816" cy="3146302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762408"/>
                <a:gridCol w="2762408"/>
              </a:tblGrid>
              <a:tr h="85712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Erbe vorherige Generationen gut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Erbe vorheriger Generationen schlecht</a:t>
                      </a:r>
                      <a:endParaRPr/>
                    </a:p>
                  </a:txBody>
                  <a:tcPr/>
                </a:tc>
              </a:tr>
              <a:tr h="2289182"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Inhaltsplatzhalter 9"/>
          <p:cNvGraphicFramePr>
            <a:graphicFrameLocks xmlns:a="http://schemas.openxmlformats.org/drawingml/2006/main"/>
          </p:cNvGraphicFramePr>
          <p:nvPr/>
        </p:nvGraphicFramePr>
        <p:xfrm>
          <a:off x="6507228" y="2876050"/>
          <a:ext cx="5524816" cy="3146302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762408"/>
                <a:gridCol w="2762408"/>
              </a:tblGrid>
              <a:tr h="85712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Erbe vorherige Generationen gut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Erbe vorheriger Generationen schlecht</a:t>
                      </a:r>
                      <a:endParaRPr/>
                    </a:p>
                  </a:txBody>
                  <a:tcPr/>
                </a:tc>
              </a:tr>
              <a:tr h="2289182"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feld 11"/>
          <p:cNvSpPr txBox="1"/>
          <p:nvPr/>
        </p:nvSpPr>
        <p:spPr bwMode="auto">
          <a:xfrm>
            <a:off x="8784411" y="2336380"/>
            <a:ext cx="256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/>
              <a:t>2050</a:t>
            </a:r>
            <a:endParaRPr/>
          </a:p>
        </p:txBody>
      </p:sp>
      <p:sp>
        <p:nvSpPr>
          <p:cNvPr id="13" name="Textfeld 12"/>
          <p:cNvSpPr txBox="1"/>
          <p:nvPr/>
        </p:nvSpPr>
        <p:spPr bwMode="auto">
          <a:xfrm>
            <a:off x="3129868" y="2336380"/>
            <a:ext cx="256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/>
              <a:t>heute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Block 2 – Outdoor Education Übung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Gruppenarbeit mit anschließender Vorstellung</a:t>
            </a:r>
            <a:endParaRPr/>
          </a:p>
          <a:p>
            <a:pPr marL="0" indent="0">
              <a:buNone/>
              <a:defRPr/>
            </a:pPr>
            <a:endParaRPr lang="de-DE"/>
          </a:p>
          <a:p>
            <a:pPr marL="0" indent="0">
              <a:buNone/>
              <a:defRPr/>
            </a:pPr>
            <a:endParaRPr lang="de-DE"/>
          </a:p>
        </p:txBody>
      </p:sp>
      <p:sp>
        <p:nvSpPr>
          <p:cNvPr id="4" name="Rechteck 3"/>
          <p:cNvSpPr/>
          <p:nvPr/>
        </p:nvSpPr>
        <p:spPr bwMode="auto">
          <a:xfrm>
            <a:off x="1186453" y="2796099"/>
            <a:ext cx="3967438" cy="1488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>
                <a:solidFill>
                  <a:schemeClr val="tx1"/>
                </a:solidFill>
              </a:rPr>
              <a:t>Gedanken bzgl. ältere Generation</a:t>
            </a:r>
            <a:endParaRPr/>
          </a:p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5306291" y="2796099"/>
            <a:ext cx="3967438" cy="14887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>
                <a:solidFill>
                  <a:schemeClr val="tx1"/>
                </a:solidFill>
              </a:rPr>
              <a:t>Gedanken bzgl. jüngerer Generation</a:t>
            </a:r>
            <a:endParaRPr/>
          </a:p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1186453" y="4486531"/>
            <a:ext cx="3967438" cy="14887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>
                <a:solidFill>
                  <a:schemeClr val="tx1"/>
                </a:solidFill>
              </a:rPr>
              <a:t>Bedeutung fürs persönliche Leben</a:t>
            </a:r>
            <a:endParaRPr/>
          </a:p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5306291" y="4460081"/>
            <a:ext cx="3967438" cy="14887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>
                <a:solidFill>
                  <a:schemeClr val="tx1"/>
                </a:solidFill>
              </a:rPr>
              <a:t>Bedeutung fürs professionelle Arbeiten</a:t>
            </a:r>
            <a:endParaRPr/>
          </a:p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934720" y="4378960"/>
            <a:ext cx="8666480" cy="17980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onlyoffice/7.5.1.23</Application>
  <DocSecurity>0</DocSecurity>
  <PresentationFormat>Breitbild</PresentationFormat>
  <Paragraphs>0</Paragraphs>
  <Slides>21</Slides>
  <Notes>21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Phillip Bengel</dc:creator>
  <cp:keywords/>
  <dc:description/>
  <dc:identifier/>
  <dc:language/>
  <cp:lastModifiedBy>Christoph Reudenbach</cp:lastModifiedBy>
  <cp:revision>49</cp:revision>
  <dcterms:created xsi:type="dcterms:W3CDTF">2022-12-09T10:24:13Z</dcterms:created>
  <dcterms:modified xsi:type="dcterms:W3CDTF">2024-04-04T22:02:32Z</dcterms:modified>
  <cp:category/>
  <cp:contentStatus/>
  <cp:version/>
</cp:coreProperties>
</file>