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76" r:id="rId2"/>
    <p:sldId id="277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4"/>
    <p:restoredTop sz="93721"/>
  </p:normalViewPr>
  <p:slideViewPr>
    <p:cSldViewPr snapToGrid="0" snapToObjects="1">
      <p:cViewPr varScale="1">
        <p:scale>
          <a:sx n="75" d="100"/>
          <a:sy n="75" d="100"/>
        </p:scale>
        <p:origin x="37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D26B9-B522-B14D-A803-150E2DE86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95708D-A054-424A-947D-EB0C442F2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2C651-443D-4045-B8F9-33794C03C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B7B9-51B7-554E-B758-5DAABA7FA0A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1FB57D-3968-844C-93A6-804D51067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98251-B830-3946-8153-912B75393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E5AC-7A8D-1A4C-99F6-639EC360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620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E9CD2-EBFE-A146-B2E8-A72CC5F6A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98ACA-EF35-874D-AE30-A0BD412574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109A9-C87E-8F4C-BF4B-869E0EE5C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B7B9-51B7-554E-B758-5DAABA7FA0A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1D5A2C-D0CD-1344-A688-AAA686A3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5AD44-19DD-2747-B115-4E56758CD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E5AC-7A8D-1A4C-99F6-639EC360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525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6AB294-F4AA-4444-B2B8-E8EF6CC3AA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B32D6-8D9C-D84C-B6CD-B23561A36B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32B2F-5F44-6D47-94DF-619622772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B7B9-51B7-554E-B758-5DAABA7FA0A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13629-4FCD-4148-B7AC-B05730618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BCE6F-40E4-864B-801A-7FB86CF5A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E5AC-7A8D-1A4C-99F6-639EC360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70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7DFB30-56BE-E34C-8908-7367C56A9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1C64D-E01D-C640-B856-3A4E1F9BC1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1FD25-1D7B-B54E-B28C-747A37B04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B7B9-51B7-554E-B758-5DAABA7FA0A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0043F-A590-2141-8517-9F52D37A4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7A414-14C3-3143-96A7-917C43D3B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E5AC-7A8D-1A4C-99F6-639EC360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4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A2F51-A8E5-0A44-9951-B8E1C7930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AE14A8-D7FA-8F4A-8DC3-F54CB388F5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6EACE-8D3F-444D-97BF-A7A348B0F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B7B9-51B7-554E-B758-5DAABA7FA0A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A64E3D-7477-0342-99B0-E3B9470B3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33F65-1C90-104F-B333-AFA4FD9396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E5AC-7A8D-1A4C-99F6-639EC360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35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25FFE-D973-9F48-8C85-5A3D0066B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605C5-597B-5F4F-A555-8761F35D48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57F38D-EBD6-504B-A9F2-83E2BA3638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4057-9034-3444-AAA3-7EF920559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B7B9-51B7-554E-B758-5DAABA7FA0A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001D13-D558-5E4B-BB0E-CADFE9438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59EEE9-8FD7-BB49-A96D-510E99408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E5AC-7A8D-1A4C-99F6-639EC360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0418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4CAF2-B347-2942-AB26-A7DF5BF77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89168-0AD9-EE49-80ED-BA76FBD14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CD75F6-E22B-9E49-9CA7-C56ACCA24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CFB2AF-5E2A-354B-8C12-AAFCCE7D0B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CC2FC0-6055-7344-BA19-2D8C72FD9F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5D4CB-2B16-6B46-8B17-DA0907291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B7B9-51B7-554E-B758-5DAABA7FA0A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61025F-6A90-D24C-AA4E-19534640D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B948C7-15CF-9143-9154-8FD821936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E5AC-7A8D-1A4C-99F6-639EC360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370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50598-5961-CD4E-854A-B209CEAF3E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AA1BB7-F494-B44E-82D2-A1896B910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B7B9-51B7-554E-B758-5DAABA7FA0A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F6D3AC-3F2B-EA48-81E5-81D3BBC825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2D364A-418F-2545-AD28-21A72D9EC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E5AC-7A8D-1A4C-99F6-639EC360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2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514313-2631-F34E-BDCB-22E46B959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B7B9-51B7-554E-B758-5DAABA7FA0A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B8784F-114B-3C44-BC2B-A842E6FE7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A226A5-4F11-BE49-976C-9392EB51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E5AC-7A8D-1A4C-99F6-639EC360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324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82F80-6DE3-EC41-82DD-6C79B391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424BD-785A-5246-ACD5-1C2C5DD942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B4EF36-B929-0743-A241-03FD3A8808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09C97-4E50-3A4A-BB62-C90439A8B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B7B9-51B7-554E-B758-5DAABA7FA0A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82CEED-C562-4B4B-ABAA-27337CC7A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E5F90F-7B77-344D-B80B-3F65FF6B6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E5AC-7A8D-1A4C-99F6-639EC360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143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89073-0F01-D840-A477-E09DBF1C0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EA5467-38EC-5A4F-884C-7B3F2BD5B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11639-8BFD-B84F-B093-EDC6DAB21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EC3B7-7C6B-9A48-B1DB-E8D4476E76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AB7B9-51B7-554E-B758-5DAABA7FA0A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70F37E-A50C-8C41-82B1-62F7A11DD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8C21B4-D3FF-BF49-A3BD-96057CF96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69E5AC-7A8D-1A4C-99F6-639EC360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937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8440CA-3DDE-694E-A5DB-5A2368F20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0904E-401A-1D4E-95CD-41192D509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FF825-03A6-1E42-98C3-AEE3D0951D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1AB7B9-51B7-554E-B758-5DAABA7FA0AB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FB231-31EF-5640-B27A-14DCF9DF4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F552E-0C55-DF4B-A95F-FEB11253C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69E5AC-7A8D-1A4C-99F6-639EC360E6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816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AD876-732D-0240-A8A5-4C20AE8DBED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6000" dirty="0"/>
              <a:t>Sequences- Tuples and Dictionaries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5C8C55-FA11-A041-9D33-F4E3D0C999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4738"/>
            <a:ext cx="9144000" cy="2392362"/>
          </a:xfrm>
        </p:spPr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b="1" dirty="0"/>
              <a:t>Mohammad Hammoud</a:t>
            </a:r>
          </a:p>
          <a:p>
            <a:r>
              <a:rPr lang="en-US" sz="2800" b="1" dirty="0">
                <a:solidFill>
                  <a:srgbClr val="C00000"/>
                </a:solidFill>
              </a:rPr>
              <a:t>Carnegie Mellon University in Qatar</a:t>
            </a:r>
          </a:p>
        </p:txBody>
      </p:sp>
    </p:spTree>
    <p:extLst>
      <p:ext uri="{BB962C8B-B14F-4D97-AF65-F5344CB8AC3E}">
        <p14:creationId xmlns:p14="http://schemas.microsoft.com/office/powerpoint/2010/main" val="2881384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8E6D-BD6F-2549-B5B8-51F89CBA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9145-698B-5644-A699-683A4FCC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Python, you can use a dictionary to store elements with </a:t>
            </a:r>
            <a:r>
              <a:rPr lang="en-US" i="1" u="sng" dirty="0"/>
              <a:t>keys of any types</a:t>
            </a:r>
            <a:r>
              <a:rPr lang="en-US" dirty="0"/>
              <a:t> (not necessarily only integers like lists and tuples) and </a:t>
            </a:r>
            <a:r>
              <a:rPr lang="en-US" i="1" u="sng" dirty="0"/>
              <a:t>values of any types</a:t>
            </a:r>
            <a:r>
              <a:rPr lang="en-US" dirty="0"/>
              <a:t> as well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The above dictionary can be defined in Python as follows:</a:t>
            </a:r>
          </a:p>
          <a:p>
            <a:pPr marL="457200" lvl="1" indent="0">
              <a:buNone/>
            </a:pPr>
            <a:r>
              <a:rPr lang="en-US" dirty="0"/>
              <a:t>       </a:t>
            </a:r>
            <a:r>
              <a:rPr lang="en-US" dirty="0" err="1"/>
              <a:t>dic</a:t>
            </a:r>
            <a:r>
              <a:rPr lang="en-US" dirty="0"/>
              <a:t> = {</a:t>
            </a:r>
            <a:r>
              <a:rPr lang="en-US" dirty="0">
                <a:solidFill>
                  <a:srgbClr val="FF0000"/>
                </a:solidFill>
              </a:rPr>
              <a:t>"NUM"</a:t>
            </a:r>
            <a:r>
              <a:rPr lang="en-US" dirty="0"/>
              <a:t>:45, </a:t>
            </a:r>
            <a:r>
              <a:rPr lang="en-US" dirty="0">
                <a:solidFill>
                  <a:srgbClr val="FF0000"/>
                </a:solidFill>
              </a:rPr>
              <a:t>1000</a:t>
            </a:r>
            <a:r>
              <a:rPr lang="en-US" dirty="0"/>
              <a:t>:"coding", </a:t>
            </a:r>
            <a:r>
              <a:rPr lang="en-US" dirty="0">
                <a:solidFill>
                  <a:srgbClr val="FF0000"/>
                </a:solidFill>
              </a:rPr>
              <a:t>2000</a:t>
            </a:r>
            <a:r>
              <a:rPr lang="en-US" dirty="0"/>
              <a:t>:4.5, </a:t>
            </a:r>
            <a:r>
              <a:rPr lang="en-US" dirty="0">
                <a:solidFill>
                  <a:srgbClr val="FF0000"/>
                </a:solidFill>
              </a:rPr>
              <a:t>3.4</a:t>
            </a:r>
            <a:r>
              <a:rPr lang="en-US" dirty="0"/>
              <a:t>:7, </a:t>
            </a:r>
            <a:r>
              <a:rPr lang="en-US" dirty="0">
                <a:solidFill>
                  <a:srgbClr val="FF0000"/>
                </a:solidFill>
              </a:rPr>
              <a:t>"XXX"</a:t>
            </a:r>
            <a:r>
              <a:rPr lang="en-US" dirty="0"/>
              <a:t>:89}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673001-2743-5F40-8E36-3A0E41097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349912"/>
              </p:ext>
            </p:extLst>
          </p:nvPr>
        </p:nvGraphicFramePr>
        <p:xfrm>
          <a:off x="1816847" y="3184958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4613123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905841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429030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974935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43536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“Coding”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037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3BAB93-C159-9243-9528-C6E5D74D3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543632"/>
              </p:ext>
            </p:extLst>
          </p:nvPr>
        </p:nvGraphicFramePr>
        <p:xfrm>
          <a:off x="1816847" y="3555798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4613123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905841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429030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974935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43536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“NUM”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3.4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“XXX”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903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026FB8C-15A5-1148-8DF3-C22AA3B8A7DC}"/>
              </a:ext>
            </a:extLst>
          </p:cNvPr>
          <p:cNvSpPr txBox="1"/>
          <p:nvPr/>
        </p:nvSpPr>
        <p:spPr>
          <a:xfrm>
            <a:off x="153865" y="3976921"/>
            <a:ext cx="29479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keys of different types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A9DCD7-DBFA-E64E-9259-354905A2E399}"/>
              </a:ext>
            </a:extLst>
          </p:cNvPr>
          <p:cNvCxnSpPr/>
          <p:nvPr/>
        </p:nvCxnSpPr>
        <p:spPr>
          <a:xfrm flipV="1">
            <a:off x="1816847" y="3741218"/>
            <a:ext cx="424329" cy="18542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4603E072-142A-ED41-B4B4-8FB35B16D57C}"/>
              </a:ext>
            </a:extLst>
          </p:cNvPr>
          <p:cNvSpPr txBox="1"/>
          <p:nvPr/>
        </p:nvSpPr>
        <p:spPr>
          <a:xfrm>
            <a:off x="1285550" y="6095976"/>
            <a:ext cx="9190593" cy="461665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Each element is a </a:t>
            </a:r>
            <a:r>
              <a:rPr lang="en-US" sz="2400" i="1" u="sng" dirty="0" err="1">
                <a:solidFill>
                  <a:srgbClr val="FF0000"/>
                </a:solidFill>
              </a:rPr>
              <a:t>key</a:t>
            </a:r>
            <a:r>
              <a:rPr lang="en-US" sz="2400" i="1" u="sng" dirty="0" err="1"/>
              <a:t>:value</a:t>
            </a:r>
            <a:r>
              <a:rPr lang="en-US" sz="2400" dirty="0"/>
              <a:t> pair, and elements are separated by commas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C5F9FE3-D149-AD46-9BFD-DF587D65D264}"/>
              </a:ext>
            </a:extLst>
          </p:cNvPr>
          <p:cNvCxnSpPr/>
          <p:nvPr/>
        </p:nvCxnSpPr>
        <p:spPr>
          <a:xfrm flipH="1">
            <a:off x="2850776" y="5414682"/>
            <a:ext cx="251012" cy="2868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80B6216-0CC1-6F47-83F7-08D852AFB29F}"/>
              </a:ext>
            </a:extLst>
          </p:cNvPr>
          <p:cNvSpPr txBox="1"/>
          <p:nvPr/>
        </p:nvSpPr>
        <p:spPr>
          <a:xfrm>
            <a:off x="2504445" y="5605657"/>
            <a:ext cx="597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key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6CCE50E-E7AF-D84A-ACEE-C9E6DBD39B98}"/>
              </a:ext>
            </a:extLst>
          </p:cNvPr>
          <p:cNvCxnSpPr>
            <a:cxnSpLocks/>
            <a:endCxn id="20" idx="0"/>
          </p:cNvCxnSpPr>
          <p:nvPr/>
        </p:nvCxnSpPr>
        <p:spPr>
          <a:xfrm>
            <a:off x="3786123" y="5421555"/>
            <a:ext cx="318370" cy="2127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7A0BFA6-1634-6E4D-9DF3-BC6C256B1D86}"/>
              </a:ext>
            </a:extLst>
          </p:cNvPr>
          <p:cNvSpPr txBox="1"/>
          <p:nvPr/>
        </p:nvSpPr>
        <p:spPr>
          <a:xfrm>
            <a:off x="3675529" y="5634311"/>
            <a:ext cx="857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value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865510" y="3976921"/>
            <a:ext cx="3221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Values of different types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10094259" y="3370378"/>
            <a:ext cx="381885" cy="60654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3734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animBg="1"/>
      <p:bldP spid="18" grpId="0"/>
      <p:bldP spid="20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8E6D-BD6F-2549-B5B8-51F89CBA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9145-698B-5644-A699-683A4FCC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summary, dictionaries:</a:t>
            </a:r>
          </a:p>
          <a:p>
            <a:pPr lvl="1"/>
            <a:r>
              <a:rPr lang="en-US" dirty="0"/>
              <a:t>Can contain any and different types of elements (i.e., keys and values) </a:t>
            </a:r>
          </a:p>
          <a:p>
            <a:pPr lvl="1"/>
            <a:r>
              <a:rPr lang="en-US" dirty="0"/>
              <a:t>Can contain only </a:t>
            </a:r>
            <a:r>
              <a:rPr lang="en-US" i="1" dirty="0"/>
              <a:t>unique</a:t>
            </a:r>
            <a:r>
              <a:rPr lang="en-US" dirty="0"/>
              <a:t> keys but duplicate values</a:t>
            </a:r>
          </a:p>
          <a:p>
            <a:pPr marL="914400" lvl="2" indent="0">
              <a:buNone/>
            </a:pPr>
            <a:endParaRPr lang="en-US" sz="2200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Can be indexed </a:t>
            </a:r>
            <a:r>
              <a:rPr lang="en-US" i="1" dirty="0"/>
              <a:t>but only </a:t>
            </a:r>
            <a:r>
              <a:rPr lang="en-US" dirty="0"/>
              <a:t>through keys (i.e., dic2[“a”] will return 1 but dic2[0] will return an error since there is no element with key 0 in dic2 above)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5C51D5-D77D-294B-A466-D363882465EE}"/>
              </a:ext>
            </a:extLst>
          </p:cNvPr>
          <p:cNvSpPr txBox="1"/>
          <p:nvPr/>
        </p:nvSpPr>
        <p:spPr>
          <a:xfrm>
            <a:off x="6764382" y="3539627"/>
            <a:ext cx="28424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Output: {'a': 2, 'b': 2}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E46BD9-54BA-0C4A-8800-6407E42D429F}"/>
              </a:ext>
            </a:extLst>
          </p:cNvPr>
          <p:cNvSpPr txBox="1"/>
          <p:nvPr/>
        </p:nvSpPr>
        <p:spPr>
          <a:xfrm>
            <a:off x="2456329" y="3385740"/>
            <a:ext cx="3278542" cy="76944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dirty="0"/>
              <a:t>dic2 = {"a":1, "a":2, "b":2}</a:t>
            </a:r>
          </a:p>
          <a:p>
            <a:r>
              <a:rPr lang="en-US" sz="2200" dirty="0"/>
              <a:t>print(dic2)</a:t>
            </a:r>
          </a:p>
        </p:txBody>
      </p:sp>
      <p:sp>
        <p:nvSpPr>
          <p:cNvPr id="6" name="Striped Right Arrow 5">
            <a:extLst>
              <a:ext uri="{FF2B5EF4-FFF2-40B4-BE49-F238E27FC236}">
                <a16:creationId xmlns:a16="http://schemas.microsoft.com/office/drawing/2014/main" id="{059C0EE6-A00D-6F4D-8619-DA52FA220D23}"/>
              </a:ext>
            </a:extLst>
          </p:cNvPr>
          <p:cNvSpPr/>
          <p:nvPr/>
        </p:nvSpPr>
        <p:spPr>
          <a:xfrm>
            <a:off x="5878591" y="3476846"/>
            <a:ext cx="573741" cy="587228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E0B128-550C-594E-B4CF-752F53C9B496}"/>
              </a:ext>
            </a:extLst>
          </p:cNvPr>
          <p:cNvSpPr txBox="1"/>
          <p:nvPr/>
        </p:nvSpPr>
        <p:spPr>
          <a:xfrm>
            <a:off x="6773657" y="4354198"/>
            <a:ext cx="54183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The element “a”:2 will override the element “a”:1 </a:t>
            </a:r>
          </a:p>
          <a:p>
            <a:r>
              <a:rPr lang="en-US" sz="2000" dirty="0"/>
              <a:t>because only ONE element can have key “a”</a:t>
            </a:r>
          </a:p>
        </p:txBody>
      </p:sp>
      <p:sp>
        <p:nvSpPr>
          <p:cNvPr id="8" name="Right Bracket 7">
            <a:extLst>
              <a:ext uri="{FF2B5EF4-FFF2-40B4-BE49-F238E27FC236}">
                <a16:creationId xmlns:a16="http://schemas.microsoft.com/office/drawing/2014/main" id="{22C95F76-B502-534F-9B4E-E393741B8C6F}"/>
              </a:ext>
            </a:extLst>
          </p:cNvPr>
          <p:cNvSpPr/>
          <p:nvPr/>
        </p:nvSpPr>
        <p:spPr>
          <a:xfrm rot="5400000">
            <a:off x="8286581" y="3765016"/>
            <a:ext cx="54085" cy="526638"/>
          </a:xfrm>
          <a:prstGeom prst="rightBracket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D24EDAD-4497-0B4A-BDA4-3B35A7BB52ED}"/>
              </a:ext>
            </a:extLst>
          </p:cNvPr>
          <p:cNvCxnSpPr>
            <a:stCxn id="8" idx="2"/>
          </p:cNvCxnSpPr>
          <p:nvPr/>
        </p:nvCxnSpPr>
        <p:spPr>
          <a:xfrm flipH="1">
            <a:off x="8185604" y="4055378"/>
            <a:ext cx="128020" cy="2656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0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8E6D-BD6F-2549-B5B8-51F89CBA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9145-698B-5644-A699-683A4FCC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summary, dictionaries:</a:t>
            </a:r>
          </a:p>
          <a:p>
            <a:pPr lvl="1"/>
            <a:r>
              <a:rPr lang="en-US" dirty="0"/>
              <a:t>CANNOT be concatenated </a:t>
            </a:r>
          </a:p>
          <a:p>
            <a:pPr lvl="1"/>
            <a:r>
              <a:rPr lang="en-US" dirty="0"/>
              <a:t>CANNOT be repeated </a:t>
            </a:r>
          </a:p>
          <a:p>
            <a:pPr lvl="1"/>
            <a:r>
              <a:rPr lang="en-US" dirty="0"/>
              <a:t>Can be nested (e.g., d = {"first":{1:1}, "second":{2:"a"}}</a:t>
            </a:r>
          </a:p>
          <a:p>
            <a:pPr lvl="1"/>
            <a:r>
              <a:rPr lang="en-US" dirty="0"/>
              <a:t>Can be passed to a function and will result in a </a:t>
            </a:r>
            <a:r>
              <a:rPr lang="en-US" i="1" dirty="0"/>
              <a:t>pass-by-reference</a:t>
            </a:r>
            <a:r>
              <a:rPr lang="en-US" dirty="0"/>
              <a:t> and not </a:t>
            </a:r>
            <a:r>
              <a:rPr lang="en-US" i="1" dirty="0"/>
              <a:t>pass-by-value</a:t>
            </a:r>
            <a:r>
              <a:rPr lang="en-US" dirty="0"/>
              <a:t> behavior since it is </a:t>
            </a:r>
            <a:r>
              <a:rPr lang="en-US" i="1" u="sng" dirty="0"/>
              <a:t>immutable</a:t>
            </a:r>
            <a:r>
              <a:rPr lang="en-US" i="1" dirty="0"/>
              <a:t> </a:t>
            </a:r>
            <a:r>
              <a:rPr lang="en-US" dirty="0"/>
              <a:t>(like lists)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86AF978-2933-A248-B025-E132BD1FDC7A}"/>
              </a:ext>
            </a:extLst>
          </p:cNvPr>
          <p:cNvSpPr txBox="1"/>
          <p:nvPr/>
        </p:nvSpPr>
        <p:spPr>
          <a:xfrm>
            <a:off x="6580663" y="4652578"/>
            <a:ext cx="432932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Output: 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{'first': {1: 1}, 'second': {2: 'a'}}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{'first': [1, 2, 3], 'second': {2: 'a'}}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33069-76FD-6A4A-8969-2FBD6AA94C54}"/>
              </a:ext>
            </a:extLst>
          </p:cNvPr>
          <p:cNvSpPr txBox="1"/>
          <p:nvPr/>
        </p:nvSpPr>
        <p:spPr>
          <a:xfrm>
            <a:off x="1828800" y="4174634"/>
            <a:ext cx="3110212" cy="255454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def func1(d):</a:t>
            </a:r>
          </a:p>
          <a:p>
            <a:r>
              <a:rPr lang="en-US" sz="2000" dirty="0"/>
              <a:t>    d["first"] = [1, 2, 3]</a:t>
            </a:r>
          </a:p>
          <a:p>
            <a:endParaRPr lang="en-US" sz="2000" dirty="0"/>
          </a:p>
          <a:p>
            <a:r>
              <a:rPr lang="en-US" sz="2000" dirty="0" err="1"/>
              <a:t>dic</a:t>
            </a:r>
            <a:r>
              <a:rPr lang="en-US" sz="2000" dirty="0"/>
              <a:t> = {"first":{1:1}, "second":{2:"a"}}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dic</a:t>
            </a:r>
            <a:r>
              <a:rPr lang="en-US" sz="2000" dirty="0"/>
              <a:t>)</a:t>
            </a:r>
          </a:p>
          <a:p>
            <a:r>
              <a:rPr lang="en-US" sz="2000" dirty="0"/>
              <a:t>func1(</a:t>
            </a:r>
            <a:r>
              <a:rPr lang="en-US" sz="2000" dirty="0" err="1"/>
              <a:t>dic</a:t>
            </a:r>
            <a:r>
              <a:rPr lang="en-US" sz="2000" dirty="0"/>
              <a:t>)</a:t>
            </a:r>
          </a:p>
          <a:p>
            <a:r>
              <a:rPr lang="en-US" sz="2000" dirty="0"/>
              <a:t>print(</a:t>
            </a:r>
            <a:r>
              <a:rPr lang="en-US" sz="2000" dirty="0" err="1"/>
              <a:t>dic</a:t>
            </a:r>
            <a:r>
              <a:rPr lang="en-US" sz="2000" dirty="0"/>
              <a:t>)</a:t>
            </a:r>
          </a:p>
        </p:txBody>
      </p:sp>
      <p:sp>
        <p:nvSpPr>
          <p:cNvPr id="6" name="Striped Right Arrow 5">
            <a:extLst>
              <a:ext uri="{FF2B5EF4-FFF2-40B4-BE49-F238E27FC236}">
                <a16:creationId xmlns:a16="http://schemas.microsoft.com/office/drawing/2014/main" id="{E7CA8409-D27D-E549-9908-B131972F5CC8}"/>
              </a:ext>
            </a:extLst>
          </p:cNvPr>
          <p:cNvSpPr/>
          <p:nvPr/>
        </p:nvSpPr>
        <p:spPr>
          <a:xfrm>
            <a:off x="5074506" y="4936295"/>
            <a:ext cx="1062347" cy="1048893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93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8E6D-BD6F-2549-B5B8-51F89CBA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9145-698B-5644-A699-683A4FCC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summary, dictionaries:</a:t>
            </a:r>
          </a:p>
          <a:p>
            <a:pPr lvl="1"/>
            <a:r>
              <a:rPr lang="en-US" dirty="0"/>
              <a:t>Can be iterated over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804EE-4C37-E94F-9C14-F3237E0A6ABB}"/>
              </a:ext>
            </a:extLst>
          </p:cNvPr>
          <p:cNvSpPr txBox="1"/>
          <p:nvPr/>
        </p:nvSpPr>
        <p:spPr>
          <a:xfrm>
            <a:off x="4051828" y="5658006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Output: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B9452-8E69-C24D-AC20-4073FA545662}"/>
              </a:ext>
            </a:extLst>
          </p:cNvPr>
          <p:cNvSpPr txBox="1"/>
          <p:nvPr/>
        </p:nvSpPr>
        <p:spPr>
          <a:xfrm>
            <a:off x="3495067" y="2756125"/>
            <a:ext cx="5077539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dic</a:t>
            </a:r>
            <a:r>
              <a:rPr lang="en-US" sz="2400" dirty="0"/>
              <a:t> = {"first": 1, "second": 2, "third": 3}</a:t>
            </a:r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</a:t>
            </a:r>
            <a:r>
              <a:rPr lang="en-US" sz="2400" dirty="0" err="1"/>
              <a:t>dic</a:t>
            </a:r>
            <a:r>
              <a:rPr lang="en-US" sz="2400" dirty="0"/>
              <a:t>:</a:t>
            </a:r>
          </a:p>
          <a:p>
            <a:r>
              <a:rPr lang="en-US" sz="2400" dirty="0"/>
              <a:t>    print(</a:t>
            </a:r>
            <a:r>
              <a:rPr lang="en-US" sz="2400" dirty="0" err="1"/>
              <a:t>i</a:t>
            </a:r>
            <a:r>
              <a:rPr lang="en-US" sz="2400" dirty="0"/>
              <a:t>)</a:t>
            </a:r>
          </a:p>
        </p:txBody>
      </p:sp>
      <p:sp>
        <p:nvSpPr>
          <p:cNvPr id="6" name="Striped Right Arrow 5">
            <a:extLst>
              <a:ext uri="{FF2B5EF4-FFF2-40B4-BE49-F238E27FC236}">
                <a16:creationId xmlns:a16="http://schemas.microsoft.com/office/drawing/2014/main" id="{21D4856E-E59D-0248-82E0-6D5EEEB89970}"/>
              </a:ext>
            </a:extLst>
          </p:cNvPr>
          <p:cNvSpPr/>
          <p:nvPr/>
        </p:nvSpPr>
        <p:spPr>
          <a:xfrm rot="5400000">
            <a:off x="5609764" y="4098118"/>
            <a:ext cx="1062347" cy="1048893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75B4DE-A64F-5247-BF96-3C1BF73190BE}"/>
              </a:ext>
            </a:extLst>
          </p:cNvPr>
          <p:cNvSpPr txBox="1"/>
          <p:nvPr/>
        </p:nvSpPr>
        <p:spPr>
          <a:xfrm>
            <a:off x="7280965" y="5886086"/>
            <a:ext cx="3108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How to get the values?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F543F4-CAE9-1144-9A18-F6222C719B91}"/>
              </a:ext>
            </a:extLst>
          </p:cNvPr>
          <p:cNvSpPr txBox="1"/>
          <p:nvPr/>
        </p:nvSpPr>
        <p:spPr>
          <a:xfrm>
            <a:off x="5802488" y="5288675"/>
            <a:ext cx="10856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first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second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third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FCE53C-76DD-8347-AD74-F019409AEBB6}"/>
              </a:ext>
            </a:extLst>
          </p:cNvPr>
          <p:cNvSpPr txBox="1"/>
          <p:nvPr/>
        </p:nvSpPr>
        <p:spPr>
          <a:xfrm>
            <a:off x="7280965" y="5424421"/>
            <a:ext cx="40729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/>
              <a:t>ONLY the keys will be returned.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E5251B67-7057-8949-BDE9-4585DD6D7CC0}"/>
              </a:ext>
            </a:extLst>
          </p:cNvPr>
          <p:cNvSpPr/>
          <p:nvPr/>
        </p:nvSpPr>
        <p:spPr>
          <a:xfrm>
            <a:off x="6888170" y="5288675"/>
            <a:ext cx="193948" cy="1200329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4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7" grpId="0"/>
      <p:bldP spid="8" grpId="0"/>
      <p:bldP spid="9" grpId="0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8E6D-BD6F-2549-B5B8-51F89CBA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9145-698B-5644-A699-683A4FCC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summary, dictionaries:</a:t>
            </a:r>
          </a:p>
          <a:p>
            <a:pPr lvl="1"/>
            <a:r>
              <a:rPr lang="en-US" dirty="0"/>
              <a:t>Can be iterated over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804EE-4C37-E94F-9C14-F3237E0A6ABB}"/>
              </a:ext>
            </a:extLst>
          </p:cNvPr>
          <p:cNvSpPr txBox="1"/>
          <p:nvPr/>
        </p:nvSpPr>
        <p:spPr>
          <a:xfrm>
            <a:off x="4051828" y="5658006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Output: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B9452-8E69-C24D-AC20-4073FA545662}"/>
              </a:ext>
            </a:extLst>
          </p:cNvPr>
          <p:cNvSpPr txBox="1"/>
          <p:nvPr/>
        </p:nvSpPr>
        <p:spPr>
          <a:xfrm>
            <a:off x="3495067" y="2756125"/>
            <a:ext cx="5077539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dic</a:t>
            </a:r>
            <a:r>
              <a:rPr lang="en-US" sz="2400" dirty="0"/>
              <a:t> = {"first": 1, "second": 2, "third": 3}</a:t>
            </a:r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</a:t>
            </a:r>
            <a:r>
              <a:rPr lang="en-US" sz="2400" dirty="0" err="1"/>
              <a:t>dic</a:t>
            </a:r>
            <a:r>
              <a:rPr lang="en-US" sz="2400" dirty="0"/>
              <a:t>:</a:t>
            </a:r>
          </a:p>
          <a:p>
            <a:r>
              <a:rPr lang="en-US" sz="2400" dirty="0"/>
              <a:t>    print(</a:t>
            </a:r>
            <a:r>
              <a:rPr lang="en-US" sz="2400" b="1" dirty="0" err="1">
                <a:solidFill>
                  <a:srgbClr val="FF0000"/>
                </a:solidFill>
              </a:rPr>
              <a:t>dic</a:t>
            </a:r>
            <a:r>
              <a:rPr lang="en-US" sz="2400" b="1" dirty="0">
                <a:solidFill>
                  <a:srgbClr val="FF0000"/>
                </a:solidFill>
              </a:rPr>
              <a:t>[</a:t>
            </a:r>
            <a:r>
              <a:rPr lang="en-US" sz="2400" dirty="0" err="1"/>
              <a:t>i</a:t>
            </a:r>
            <a:r>
              <a:rPr lang="en-US" sz="2400" b="1" dirty="0">
                <a:solidFill>
                  <a:srgbClr val="FF0000"/>
                </a:solidFill>
              </a:rPr>
              <a:t>]</a:t>
            </a:r>
            <a:r>
              <a:rPr lang="en-US" sz="2400" dirty="0"/>
              <a:t>)</a:t>
            </a:r>
          </a:p>
        </p:txBody>
      </p:sp>
      <p:sp>
        <p:nvSpPr>
          <p:cNvPr id="6" name="Striped Right Arrow 5">
            <a:extLst>
              <a:ext uri="{FF2B5EF4-FFF2-40B4-BE49-F238E27FC236}">
                <a16:creationId xmlns:a16="http://schemas.microsoft.com/office/drawing/2014/main" id="{21D4856E-E59D-0248-82E0-6D5EEEB89970}"/>
              </a:ext>
            </a:extLst>
          </p:cNvPr>
          <p:cNvSpPr/>
          <p:nvPr/>
        </p:nvSpPr>
        <p:spPr>
          <a:xfrm rot="5400000">
            <a:off x="5609764" y="4098118"/>
            <a:ext cx="1062347" cy="1048893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F543F4-CAE9-1144-9A18-F6222C719B91}"/>
              </a:ext>
            </a:extLst>
          </p:cNvPr>
          <p:cNvSpPr txBox="1"/>
          <p:nvPr/>
        </p:nvSpPr>
        <p:spPr>
          <a:xfrm>
            <a:off x="5976002" y="5314672"/>
            <a:ext cx="34015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1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2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3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FCE53C-76DD-8347-AD74-F019409AEBB6}"/>
              </a:ext>
            </a:extLst>
          </p:cNvPr>
          <p:cNvSpPr txBox="1"/>
          <p:nvPr/>
        </p:nvSpPr>
        <p:spPr>
          <a:xfrm>
            <a:off x="7154641" y="5632798"/>
            <a:ext cx="47173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FF0000"/>
                </a:solidFill>
              </a:rPr>
              <a:t>Values can be accessed via indexing!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E5251B67-7057-8949-BDE9-4585DD6D7CC0}"/>
              </a:ext>
            </a:extLst>
          </p:cNvPr>
          <p:cNvSpPr/>
          <p:nvPr/>
        </p:nvSpPr>
        <p:spPr>
          <a:xfrm>
            <a:off x="6888170" y="5288675"/>
            <a:ext cx="193948" cy="1200329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858B145-BB0A-E547-A1F3-2576D34E1594}"/>
              </a:ext>
            </a:extLst>
          </p:cNvPr>
          <p:cNvCxnSpPr/>
          <p:nvPr/>
        </p:nvCxnSpPr>
        <p:spPr>
          <a:xfrm>
            <a:off x="5390183" y="3721374"/>
            <a:ext cx="412314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DCC2B62-63B2-F54F-9641-B43D64B6F163}"/>
              </a:ext>
            </a:extLst>
          </p:cNvPr>
          <p:cNvCxnSpPr/>
          <p:nvPr/>
        </p:nvCxnSpPr>
        <p:spPr>
          <a:xfrm>
            <a:off x="9513332" y="3721374"/>
            <a:ext cx="0" cy="169703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291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/>
      <p:bldP spid="9" grpId="0"/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8E6D-BD6F-2549-B5B8-51F89CBA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Adding Elements to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9145-698B-5644-A699-683A4FCC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add elements to a dictionary?</a:t>
            </a:r>
          </a:p>
          <a:p>
            <a:pPr lvl="1"/>
            <a:r>
              <a:rPr lang="en-US" dirty="0"/>
              <a:t>By indexing the dictionary via a key and assigning a corresponding value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804EE-4C37-E94F-9C14-F3237E0A6ABB}"/>
              </a:ext>
            </a:extLst>
          </p:cNvPr>
          <p:cNvSpPr txBox="1"/>
          <p:nvPr/>
        </p:nvSpPr>
        <p:spPr>
          <a:xfrm>
            <a:off x="2070324" y="5370048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Output: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B9452-8E69-C24D-AC20-4073FA545662}"/>
              </a:ext>
            </a:extLst>
          </p:cNvPr>
          <p:cNvSpPr txBox="1"/>
          <p:nvPr/>
        </p:nvSpPr>
        <p:spPr>
          <a:xfrm>
            <a:off x="3306730" y="2749170"/>
            <a:ext cx="5077539" cy="156966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dic</a:t>
            </a:r>
            <a:r>
              <a:rPr lang="en-US" sz="2400" dirty="0"/>
              <a:t> = {"first": 1, "second": 2, "third": 3}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dic</a:t>
            </a:r>
            <a:r>
              <a:rPr lang="en-US" sz="2400" dirty="0"/>
              <a:t>)</a:t>
            </a:r>
          </a:p>
          <a:p>
            <a:r>
              <a:rPr lang="en-US" sz="2400" b="1" dirty="0" err="1">
                <a:solidFill>
                  <a:srgbClr val="FF0000"/>
                </a:solidFill>
              </a:rPr>
              <a:t>dic</a:t>
            </a:r>
            <a:r>
              <a:rPr lang="en-US" sz="2400" b="1" dirty="0">
                <a:solidFill>
                  <a:srgbClr val="FF0000"/>
                </a:solidFill>
              </a:rPr>
              <a:t>["fourth"] = 4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dic</a:t>
            </a:r>
            <a:r>
              <a:rPr lang="en-US" sz="2400" dirty="0"/>
              <a:t>)</a:t>
            </a:r>
          </a:p>
        </p:txBody>
      </p:sp>
      <p:sp>
        <p:nvSpPr>
          <p:cNvPr id="6" name="Striped Right Arrow 5">
            <a:extLst>
              <a:ext uri="{FF2B5EF4-FFF2-40B4-BE49-F238E27FC236}">
                <a16:creationId xmlns:a16="http://schemas.microsoft.com/office/drawing/2014/main" id="{21D4856E-E59D-0248-82E0-6D5EEEB89970}"/>
              </a:ext>
            </a:extLst>
          </p:cNvPr>
          <p:cNvSpPr/>
          <p:nvPr/>
        </p:nvSpPr>
        <p:spPr>
          <a:xfrm rot="5400000">
            <a:off x="5541512" y="4227660"/>
            <a:ext cx="607976" cy="1048893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F543F4-CAE9-1144-9A18-F6222C719B91}"/>
              </a:ext>
            </a:extLst>
          </p:cNvPr>
          <p:cNvSpPr txBox="1"/>
          <p:nvPr/>
        </p:nvSpPr>
        <p:spPr>
          <a:xfrm>
            <a:off x="3626022" y="5185383"/>
            <a:ext cx="54878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{'first': 1, 'second': 2, 'third': 3}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{'first': 1, 'second': 2, 'third': 3, 'fourth': 4}</a:t>
            </a:r>
          </a:p>
        </p:txBody>
      </p:sp>
    </p:spTree>
    <p:extLst>
      <p:ext uri="{BB962C8B-B14F-4D97-AF65-F5344CB8AC3E}">
        <p14:creationId xmlns:p14="http://schemas.microsoft.com/office/powerpoint/2010/main" val="16104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8E6D-BD6F-2549-B5B8-51F89CBA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Adding Elements to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9145-698B-5644-A699-683A4FCC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add elements to a dictionary?</a:t>
            </a:r>
          </a:p>
          <a:p>
            <a:pPr lvl="1"/>
            <a:r>
              <a:rPr lang="en-US" dirty="0"/>
              <a:t>By indexing the dictionary via a key and assigning a corresponding value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804EE-4C37-E94F-9C14-F3237E0A6ABB}"/>
              </a:ext>
            </a:extLst>
          </p:cNvPr>
          <p:cNvSpPr txBox="1"/>
          <p:nvPr/>
        </p:nvSpPr>
        <p:spPr>
          <a:xfrm>
            <a:off x="2070324" y="5370048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Output: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B9452-8E69-C24D-AC20-4073FA545662}"/>
              </a:ext>
            </a:extLst>
          </p:cNvPr>
          <p:cNvSpPr txBox="1"/>
          <p:nvPr/>
        </p:nvSpPr>
        <p:spPr>
          <a:xfrm>
            <a:off x="3306730" y="2749170"/>
            <a:ext cx="5077539" cy="156966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dic</a:t>
            </a:r>
            <a:r>
              <a:rPr lang="en-US" sz="2400" dirty="0"/>
              <a:t> = {"first": 1, "second": 2, "third": 3}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dic</a:t>
            </a:r>
            <a:r>
              <a:rPr lang="en-US" sz="2400" dirty="0"/>
              <a:t>)</a:t>
            </a:r>
          </a:p>
          <a:p>
            <a:r>
              <a:rPr lang="en-US" sz="2400" b="1" dirty="0" err="1">
                <a:solidFill>
                  <a:srgbClr val="00B050"/>
                </a:solidFill>
              </a:rPr>
              <a:t>dic</a:t>
            </a:r>
            <a:r>
              <a:rPr lang="en-US" sz="2400" b="1" dirty="0">
                <a:solidFill>
                  <a:srgbClr val="00B050"/>
                </a:solidFill>
              </a:rPr>
              <a:t>[”second"] = 4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dic</a:t>
            </a:r>
            <a:r>
              <a:rPr lang="en-US" sz="2400" dirty="0"/>
              <a:t>)</a:t>
            </a:r>
          </a:p>
        </p:txBody>
      </p:sp>
      <p:sp>
        <p:nvSpPr>
          <p:cNvPr id="6" name="Striped Right Arrow 5">
            <a:extLst>
              <a:ext uri="{FF2B5EF4-FFF2-40B4-BE49-F238E27FC236}">
                <a16:creationId xmlns:a16="http://schemas.microsoft.com/office/drawing/2014/main" id="{21D4856E-E59D-0248-82E0-6D5EEEB89970}"/>
              </a:ext>
            </a:extLst>
          </p:cNvPr>
          <p:cNvSpPr/>
          <p:nvPr/>
        </p:nvSpPr>
        <p:spPr>
          <a:xfrm rot="5400000">
            <a:off x="5541512" y="4227660"/>
            <a:ext cx="607976" cy="1048893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F543F4-CAE9-1144-9A18-F6222C719B91}"/>
              </a:ext>
            </a:extLst>
          </p:cNvPr>
          <p:cNvSpPr txBox="1"/>
          <p:nvPr/>
        </p:nvSpPr>
        <p:spPr>
          <a:xfrm>
            <a:off x="3626022" y="5185383"/>
            <a:ext cx="40802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{'first': 1, 'second': 2, 'third': 3}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{'first': 1, 'second’: </a:t>
            </a:r>
            <a:r>
              <a:rPr lang="en-US" sz="2400" b="1" dirty="0">
                <a:solidFill>
                  <a:srgbClr val="00B050"/>
                </a:solidFill>
              </a:rPr>
              <a:t>4</a:t>
            </a:r>
            <a:r>
              <a:rPr lang="en-US" sz="2400" b="1" dirty="0">
                <a:solidFill>
                  <a:srgbClr val="0070C0"/>
                </a:solidFill>
              </a:rPr>
              <a:t>, 'third': 3}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F11F3A0-53BF-3A48-BD57-5DE67E4A8339}"/>
              </a:ext>
            </a:extLst>
          </p:cNvPr>
          <p:cNvSpPr txBox="1"/>
          <p:nvPr/>
        </p:nvSpPr>
        <p:spPr>
          <a:xfrm>
            <a:off x="8563827" y="3534000"/>
            <a:ext cx="362817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00B050"/>
                </a:solidFill>
              </a:rPr>
              <a:t>If the key already exists, </a:t>
            </a:r>
            <a:br>
              <a:rPr lang="en-US" sz="2400" i="1" dirty="0">
                <a:solidFill>
                  <a:srgbClr val="00B050"/>
                </a:solidFill>
              </a:rPr>
            </a:br>
            <a:r>
              <a:rPr lang="en-US" sz="2400" i="1" dirty="0">
                <a:solidFill>
                  <a:srgbClr val="00B050"/>
                </a:solidFill>
              </a:rPr>
              <a:t>the value will be overridden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DD50C2-8CE0-EA4E-924B-7AA9E65837D3}"/>
              </a:ext>
            </a:extLst>
          </p:cNvPr>
          <p:cNvCxnSpPr/>
          <p:nvPr/>
        </p:nvCxnSpPr>
        <p:spPr>
          <a:xfrm>
            <a:off x="5666164" y="3693459"/>
            <a:ext cx="2868236" cy="30783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5411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 animBg="1"/>
      <p:bldP spid="8" grpId="0"/>
      <p:bldP spid="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8E6D-BD6F-2549-B5B8-51F89CBA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Deleting Elements to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9145-698B-5644-A699-683A4FCC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delete elements in a dictionary?</a:t>
            </a:r>
          </a:p>
          <a:p>
            <a:pPr lvl="1"/>
            <a:r>
              <a:rPr lang="en-US" dirty="0"/>
              <a:t>By using </a:t>
            </a:r>
            <a:r>
              <a:rPr lang="en-US" b="1" dirty="0">
                <a:solidFill>
                  <a:srgbClr val="FF0000"/>
                </a:solidFill>
              </a:rPr>
              <a:t>del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804EE-4C37-E94F-9C14-F3237E0A6ABB}"/>
              </a:ext>
            </a:extLst>
          </p:cNvPr>
          <p:cNvSpPr txBox="1"/>
          <p:nvPr/>
        </p:nvSpPr>
        <p:spPr>
          <a:xfrm>
            <a:off x="8471124" y="3136316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Output: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B9452-8E69-C24D-AC20-4073FA545662}"/>
              </a:ext>
            </a:extLst>
          </p:cNvPr>
          <p:cNvSpPr txBox="1"/>
          <p:nvPr/>
        </p:nvSpPr>
        <p:spPr>
          <a:xfrm>
            <a:off x="365725" y="3078641"/>
            <a:ext cx="4940288" cy="2308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dic</a:t>
            </a:r>
            <a:r>
              <a:rPr lang="en-US" sz="2400" dirty="0"/>
              <a:t> = {"first": 1, "second": 2, "third": 3}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dic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dic</a:t>
            </a:r>
            <a:r>
              <a:rPr lang="en-US" sz="2400" dirty="0"/>
              <a:t>["fourth"] = 4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dic</a:t>
            </a:r>
            <a:r>
              <a:rPr lang="en-US" sz="2400" dirty="0"/>
              <a:t>)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del</a:t>
            </a:r>
            <a:r>
              <a:rPr lang="en-US" sz="2400" dirty="0"/>
              <a:t> </a:t>
            </a:r>
            <a:r>
              <a:rPr lang="en-US" sz="2400" dirty="0" err="1"/>
              <a:t>dic</a:t>
            </a:r>
            <a:r>
              <a:rPr lang="en-US" sz="2400" dirty="0"/>
              <a:t>["first"]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dic</a:t>
            </a:r>
            <a:r>
              <a:rPr lang="en-US" sz="2400" dirty="0"/>
              <a:t>)</a:t>
            </a:r>
          </a:p>
        </p:txBody>
      </p:sp>
      <p:sp>
        <p:nvSpPr>
          <p:cNvPr id="6" name="Striped Right Arrow 5">
            <a:extLst>
              <a:ext uri="{FF2B5EF4-FFF2-40B4-BE49-F238E27FC236}">
                <a16:creationId xmlns:a16="http://schemas.microsoft.com/office/drawing/2014/main" id="{21D4856E-E59D-0248-82E0-6D5EEEB89970}"/>
              </a:ext>
            </a:extLst>
          </p:cNvPr>
          <p:cNvSpPr/>
          <p:nvPr/>
        </p:nvSpPr>
        <p:spPr>
          <a:xfrm>
            <a:off x="5426370" y="3784075"/>
            <a:ext cx="1039866" cy="1048893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F543F4-CAE9-1144-9A18-F6222C719B91}"/>
              </a:ext>
            </a:extLst>
          </p:cNvPr>
          <p:cNvSpPr txBox="1"/>
          <p:nvPr/>
        </p:nvSpPr>
        <p:spPr>
          <a:xfrm>
            <a:off x="6586593" y="3732918"/>
            <a:ext cx="5487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{'first': 1, 'second': 2, 'third': 3}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{'first': 1, 'second': 2, 'third': 3, 'fourth': 4}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{'second': 2, 'third': 3, 'fourth': 4}</a:t>
            </a:r>
          </a:p>
        </p:txBody>
      </p:sp>
    </p:spTree>
    <p:extLst>
      <p:ext uri="{BB962C8B-B14F-4D97-AF65-F5344CB8AC3E}">
        <p14:creationId xmlns:p14="http://schemas.microsoft.com/office/powerpoint/2010/main" val="77210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8E6D-BD6F-2549-B5B8-51F89CBA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Deleting Elements to a Dictionary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9145-698B-5644-A699-683A4FCC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to delete elements in a dictionary?</a:t>
            </a:r>
          </a:p>
          <a:p>
            <a:pPr lvl="1"/>
            <a:r>
              <a:rPr lang="en-US" dirty="0"/>
              <a:t>Or by using the function </a:t>
            </a:r>
            <a:r>
              <a:rPr lang="en-US" b="1" dirty="0">
                <a:solidFill>
                  <a:srgbClr val="00B050"/>
                </a:solidFill>
              </a:rPr>
              <a:t>pop(key)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9804EE-4C37-E94F-9C14-F3237E0A6ABB}"/>
              </a:ext>
            </a:extLst>
          </p:cNvPr>
          <p:cNvSpPr txBox="1"/>
          <p:nvPr/>
        </p:nvSpPr>
        <p:spPr>
          <a:xfrm>
            <a:off x="8471124" y="3136316"/>
            <a:ext cx="1188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Output: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DB9452-8E69-C24D-AC20-4073FA545662}"/>
              </a:ext>
            </a:extLst>
          </p:cNvPr>
          <p:cNvSpPr txBox="1"/>
          <p:nvPr/>
        </p:nvSpPr>
        <p:spPr>
          <a:xfrm>
            <a:off x="365725" y="3078641"/>
            <a:ext cx="4940288" cy="2308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dic</a:t>
            </a:r>
            <a:r>
              <a:rPr lang="en-US" sz="2400" dirty="0"/>
              <a:t> = {"first": 1, "second": 2, "third": 3}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dic</a:t>
            </a:r>
            <a:r>
              <a:rPr lang="en-US" sz="2400" dirty="0"/>
              <a:t>)</a:t>
            </a:r>
          </a:p>
          <a:p>
            <a:r>
              <a:rPr lang="en-US" sz="2400" dirty="0" err="1"/>
              <a:t>dic</a:t>
            </a:r>
            <a:r>
              <a:rPr lang="en-US" sz="2400" dirty="0"/>
              <a:t>["fourth"] = 4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dic</a:t>
            </a:r>
            <a:r>
              <a:rPr lang="en-US" sz="2400" dirty="0"/>
              <a:t>)</a:t>
            </a:r>
          </a:p>
          <a:p>
            <a:r>
              <a:rPr lang="en-US" sz="2400" b="1" dirty="0" err="1">
                <a:solidFill>
                  <a:srgbClr val="00B050"/>
                </a:solidFill>
              </a:rPr>
              <a:t>dic.pop</a:t>
            </a:r>
            <a:r>
              <a:rPr lang="en-US" sz="2400" b="1" dirty="0">
                <a:solidFill>
                  <a:srgbClr val="00B050"/>
                </a:solidFill>
              </a:rPr>
              <a:t>(“first”)</a:t>
            </a:r>
          </a:p>
          <a:p>
            <a:r>
              <a:rPr lang="en-US" sz="2400" dirty="0"/>
              <a:t>print(</a:t>
            </a:r>
            <a:r>
              <a:rPr lang="en-US" sz="2400" dirty="0" err="1"/>
              <a:t>dic</a:t>
            </a:r>
            <a:r>
              <a:rPr lang="en-US" sz="2400" dirty="0"/>
              <a:t>)</a:t>
            </a:r>
          </a:p>
        </p:txBody>
      </p:sp>
      <p:sp>
        <p:nvSpPr>
          <p:cNvPr id="6" name="Striped Right Arrow 5">
            <a:extLst>
              <a:ext uri="{FF2B5EF4-FFF2-40B4-BE49-F238E27FC236}">
                <a16:creationId xmlns:a16="http://schemas.microsoft.com/office/drawing/2014/main" id="{21D4856E-E59D-0248-82E0-6D5EEEB89970}"/>
              </a:ext>
            </a:extLst>
          </p:cNvPr>
          <p:cNvSpPr/>
          <p:nvPr/>
        </p:nvSpPr>
        <p:spPr>
          <a:xfrm>
            <a:off x="5426370" y="3784075"/>
            <a:ext cx="1039866" cy="1048893"/>
          </a:xfrm>
          <a:prstGeom prst="stripedRightArrow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F543F4-CAE9-1144-9A18-F6222C719B91}"/>
              </a:ext>
            </a:extLst>
          </p:cNvPr>
          <p:cNvSpPr txBox="1"/>
          <p:nvPr/>
        </p:nvSpPr>
        <p:spPr>
          <a:xfrm>
            <a:off x="6586593" y="3732918"/>
            <a:ext cx="54878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{'first': 1, 'second': 2, 'third': 3}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{'first': 1, 'second': 2, 'third': 3, 'fourth': 4}</a:t>
            </a:r>
          </a:p>
          <a:p>
            <a:r>
              <a:rPr lang="en-US" sz="2400" b="1" dirty="0">
                <a:solidFill>
                  <a:srgbClr val="0070C0"/>
                </a:solidFill>
              </a:rPr>
              <a:t>{'second': 2, 'third': 3, 'fourth': 4}</a:t>
            </a:r>
          </a:p>
        </p:txBody>
      </p:sp>
    </p:spTree>
    <p:extLst>
      <p:ext uri="{BB962C8B-B14F-4D97-AF65-F5344CB8AC3E}">
        <p14:creationId xmlns:p14="http://schemas.microsoft.com/office/powerpoint/2010/main" val="406887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8E6D-BD6F-2549-B5B8-51F89CBA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Dictionary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9145-698B-5644-A699-683A4FCC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other functions can also be used with dictionaries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681E0D4-94E9-3B43-9FB9-3B195092C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25177"/>
              </p:ext>
            </p:extLst>
          </p:nvPr>
        </p:nvGraphicFramePr>
        <p:xfrm>
          <a:off x="838200" y="2610803"/>
          <a:ext cx="10780058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373">
                  <a:extLst>
                    <a:ext uri="{9D8B030D-6E8A-4147-A177-3AD203B41FA5}">
                      <a16:colId xmlns:a16="http://schemas.microsoft.com/office/drawing/2014/main" val="2862403510"/>
                    </a:ext>
                  </a:extLst>
                </a:gridCol>
                <a:gridCol w="8345685">
                  <a:extLst>
                    <a:ext uri="{9D8B030D-6E8A-4147-A177-3AD203B41FA5}">
                      <a16:colId xmlns:a16="http://schemas.microsoft.com/office/drawing/2014/main" val="2690095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07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dic.clear</a:t>
                      </a:r>
                      <a:r>
                        <a:rPr lang="en-US" sz="2400" dirty="0"/>
                        <a:t>()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all the elements from dictionary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</a:t>
                      </a:r>
                      <a:endParaRPr lang="en-US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982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dic.copy</a:t>
                      </a:r>
                      <a:r>
                        <a:rPr lang="en-US" sz="2400" dirty="0"/>
                        <a:t>()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Returns a copy of dictionary </a:t>
                      </a:r>
                      <a:r>
                        <a:rPr lang="en-US" sz="2400" dirty="0" err="1"/>
                        <a:t>dic</a:t>
                      </a:r>
                      <a:endParaRPr lang="en-US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693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dic.items</a:t>
                      </a:r>
                      <a:r>
                        <a:rPr lang="en-US" sz="2400" dirty="0"/>
                        <a:t>()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Returns a list containing a tuple for each key-value pair in dictionary </a:t>
                      </a:r>
                      <a:r>
                        <a:rPr lang="en-US" sz="2400" dirty="0" err="1"/>
                        <a:t>dic</a:t>
                      </a:r>
                      <a:endParaRPr lang="en-US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70777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dic.get</a:t>
                      </a:r>
                      <a:r>
                        <a:rPr lang="en-US" sz="2400" dirty="0"/>
                        <a:t>(k)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Returns the value of the specified key k from dictionary </a:t>
                      </a:r>
                      <a:r>
                        <a:rPr lang="en-US" sz="2400" dirty="0" err="1"/>
                        <a:t>dic</a:t>
                      </a:r>
                      <a:endParaRPr lang="en-US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769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dic.keys</a:t>
                      </a:r>
                      <a:r>
                        <a:rPr lang="en-US" sz="2400" dirty="0"/>
                        <a:t>()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Returns a list containing all the keys of dictionary </a:t>
                      </a:r>
                      <a:r>
                        <a:rPr lang="en-US" sz="2400" dirty="0" err="1"/>
                        <a:t>dic</a:t>
                      </a:r>
                      <a:endParaRPr lang="en-US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6810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dic.pop</a:t>
                      </a:r>
                      <a:r>
                        <a:rPr lang="en-US" sz="2400" dirty="0"/>
                        <a:t>(k)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Removes the element with the specified key k from dictionary </a:t>
                      </a:r>
                      <a:r>
                        <a:rPr lang="en-US" sz="2400" dirty="0" err="1"/>
                        <a:t>dic</a:t>
                      </a:r>
                      <a:endParaRPr lang="en-US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02681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3816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959B-1AF6-6242-9059-A58077684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Today…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1FB08-0D9A-744A-A038-1F1CE7073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70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Last Session:</a:t>
            </a:r>
          </a:p>
          <a:p>
            <a:pPr lvl="1"/>
            <a:r>
              <a:rPr lang="en-US" dirty="0"/>
              <a:t>Sequences- Part III (Matrix Operations as an Application on Lists)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70C0"/>
                </a:solidFill>
              </a:rPr>
              <a:t>Today’s Session:</a:t>
            </a:r>
          </a:p>
          <a:p>
            <a:pPr lvl="1"/>
            <a:r>
              <a:rPr lang="en-US" dirty="0"/>
              <a:t>Sequences- Part IV:</a:t>
            </a:r>
          </a:p>
          <a:p>
            <a:pPr lvl="2"/>
            <a:r>
              <a:rPr lang="en-US" sz="2400" dirty="0"/>
              <a:t>Tuples</a:t>
            </a:r>
          </a:p>
          <a:p>
            <a:pPr lvl="2"/>
            <a:r>
              <a:rPr lang="en-US" sz="2400" dirty="0"/>
              <a:t>Dictionaries</a:t>
            </a:r>
          </a:p>
          <a:p>
            <a:pPr lvl="2"/>
            <a:endParaRPr lang="en-US" sz="2400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0916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8E6D-BD6F-2549-B5B8-51F89CBA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Dictionary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9145-698B-5644-A699-683A4FCC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other functions can also be used with dictionaries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681E0D4-94E9-3B43-9FB9-3B195092C5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163965"/>
              </p:ext>
            </p:extLst>
          </p:nvPr>
        </p:nvGraphicFramePr>
        <p:xfrm>
          <a:off x="838200" y="2610803"/>
          <a:ext cx="10780058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4373">
                  <a:extLst>
                    <a:ext uri="{9D8B030D-6E8A-4147-A177-3AD203B41FA5}">
                      <a16:colId xmlns:a16="http://schemas.microsoft.com/office/drawing/2014/main" val="2862403510"/>
                    </a:ext>
                  </a:extLst>
                </a:gridCol>
                <a:gridCol w="8345685">
                  <a:extLst>
                    <a:ext uri="{9D8B030D-6E8A-4147-A177-3AD203B41FA5}">
                      <a16:colId xmlns:a16="http://schemas.microsoft.com/office/drawing/2014/main" val="2690095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Function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0744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dic.popitem</a:t>
                      </a:r>
                      <a:r>
                        <a:rPr lang="en-US" sz="2400" dirty="0"/>
                        <a:t>()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Removes the last inserted key-value pair in dictionary </a:t>
                      </a:r>
                      <a:r>
                        <a:rPr lang="en-US" sz="24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dic</a:t>
                      </a:r>
                      <a:endParaRPr lang="en-US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8982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dic.values</a:t>
                      </a:r>
                      <a:r>
                        <a:rPr lang="en-US" sz="2400" dirty="0"/>
                        <a:t>()</a:t>
                      </a: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Returns a list of all the values in dictionary </a:t>
                      </a:r>
                      <a:r>
                        <a:rPr lang="en-US" sz="2400" dirty="0" err="1"/>
                        <a:t>dic</a:t>
                      </a:r>
                      <a:endParaRPr lang="en-US" sz="2400" dirty="0"/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693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9392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8E6D-BD6F-2549-B5B8-51F89CBA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Next Lecture…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9145-698B-5644-A699-683A4FCC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Practice on Tuples and Dictionaries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03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8E6D-BD6F-2549-B5B8-51F89CBA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9145-698B-5644-A699-683A4FCC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Tuples are very similar to lists, but they are </a:t>
            </a:r>
            <a:r>
              <a:rPr lang="en-US" i="1" dirty="0"/>
              <a:t>immutable</a:t>
            </a:r>
            <a:r>
              <a:rPr lang="en-US" dirty="0"/>
              <a:t> (i.e., unchangeable)</a:t>
            </a:r>
          </a:p>
          <a:p>
            <a:endParaRPr lang="en-US" dirty="0"/>
          </a:p>
          <a:p>
            <a:r>
              <a:rPr lang="en-US" dirty="0"/>
              <a:t>Tuples are written with round brackets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156DFC-713B-9540-A94F-87602DE7138F}"/>
              </a:ext>
            </a:extLst>
          </p:cNvPr>
          <p:cNvSpPr txBox="1"/>
          <p:nvPr/>
        </p:nvSpPr>
        <p:spPr>
          <a:xfrm>
            <a:off x="4230746" y="3854824"/>
            <a:ext cx="3225563" cy="2308324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t1 = (1, 2, 3)</a:t>
            </a:r>
          </a:p>
          <a:p>
            <a:r>
              <a:rPr lang="en-US" sz="2400" dirty="0"/>
              <a:t>t2 = (“a”, “b”, “c”, ”d”)</a:t>
            </a:r>
          </a:p>
          <a:p>
            <a:r>
              <a:rPr lang="en-US" sz="2400" dirty="0"/>
              <a:t>t3 = (200, “A”, [4, 5], 3.2)</a:t>
            </a:r>
          </a:p>
          <a:p>
            <a:r>
              <a:rPr lang="en-US" sz="2400" dirty="0"/>
              <a:t>print(t1)</a:t>
            </a:r>
          </a:p>
          <a:p>
            <a:r>
              <a:rPr lang="en-US" sz="2400" dirty="0"/>
              <a:t>print(t2)</a:t>
            </a:r>
          </a:p>
          <a:p>
            <a:r>
              <a:rPr lang="en-US" sz="2400" dirty="0"/>
              <a:t>print(t3)</a:t>
            </a:r>
          </a:p>
        </p:txBody>
      </p:sp>
    </p:spTree>
    <p:extLst>
      <p:ext uri="{BB962C8B-B14F-4D97-AF65-F5344CB8AC3E}">
        <p14:creationId xmlns:p14="http://schemas.microsoft.com/office/powerpoint/2010/main" val="2100145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8E6D-BD6F-2549-B5B8-51F89CBA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9145-698B-5644-A699-683A4FCC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lists, tuples can:</a:t>
            </a:r>
          </a:p>
          <a:p>
            <a:pPr lvl="1"/>
            <a:r>
              <a:rPr lang="en-US" dirty="0"/>
              <a:t>Contain any and different types of elements </a:t>
            </a:r>
          </a:p>
          <a:p>
            <a:pPr lvl="1"/>
            <a:r>
              <a:rPr lang="en-US" dirty="0"/>
              <a:t>Contain duplicate elements (e.g., (1, 1, 2))</a:t>
            </a:r>
          </a:p>
          <a:p>
            <a:pPr lvl="1"/>
            <a:r>
              <a:rPr lang="en-US" dirty="0"/>
              <a:t>Be indexed exactly in the same way (i.e., using the [] brackets)</a:t>
            </a:r>
          </a:p>
          <a:p>
            <a:pPr lvl="1"/>
            <a:r>
              <a:rPr lang="en-US" dirty="0"/>
              <a:t>Be sliced exactly in the same way (i.e., using the [::] notation)</a:t>
            </a:r>
          </a:p>
          <a:p>
            <a:pPr lvl="1"/>
            <a:r>
              <a:rPr lang="en-US" dirty="0"/>
              <a:t>Be concatenated (e.g., t = (1, 2, 3) + (“a”, “b”, “c”))</a:t>
            </a:r>
          </a:p>
          <a:p>
            <a:pPr lvl="1"/>
            <a:r>
              <a:rPr lang="en-US" dirty="0"/>
              <a:t>Be repeated (e.g., t = (“a”, “b”) * 10)</a:t>
            </a:r>
          </a:p>
          <a:p>
            <a:pPr lvl="1"/>
            <a:r>
              <a:rPr lang="en-US" dirty="0"/>
              <a:t>Be nested (e.g., t = ((1, 2), (3, 4), ((“a”, “b”, ”c”), 3.4))</a:t>
            </a:r>
          </a:p>
          <a:p>
            <a:pPr lvl="1"/>
            <a:r>
              <a:rPr lang="en-US" dirty="0"/>
              <a:t>Be passed to a function, but will result in </a:t>
            </a:r>
            <a:r>
              <a:rPr lang="en-US" i="1" dirty="0"/>
              <a:t>pass-by-value</a:t>
            </a:r>
            <a:r>
              <a:rPr lang="en-US" dirty="0"/>
              <a:t> and not </a:t>
            </a:r>
            <a:r>
              <a:rPr lang="en-US" i="1" dirty="0"/>
              <a:t>pass-by-reference</a:t>
            </a:r>
            <a:r>
              <a:rPr lang="en-US" dirty="0"/>
              <a:t> outcome since it is immutable</a:t>
            </a:r>
          </a:p>
          <a:p>
            <a:pPr lvl="1"/>
            <a:r>
              <a:rPr lang="en-US" dirty="0"/>
              <a:t>Be iterated over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3996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8E6D-BD6F-2549-B5B8-51F89CBA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9145-698B-5644-A699-683A4FCC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7012E-5048-CC46-9C3C-CC094ADA1D9B}"/>
              </a:ext>
            </a:extLst>
          </p:cNvPr>
          <p:cNvSpPr txBox="1"/>
          <p:nvPr/>
        </p:nvSpPr>
        <p:spPr>
          <a:xfrm>
            <a:off x="1991029" y="1690688"/>
            <a:ext cx="4176690" cy="452431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t1 = ("a", "b", "c")</a:t>
            </a:r>
          </a:p>
          <a:p>
            <a:r>
              <a:rPr lang="en-US" sz="2400" dirty="0"/>
              <a:t>print(t1[::-1])</a:t>
            </a:r>
          </a:p>
          <a:p>
            <a:r>
              <a:rPr lang="en-US" sz="2400" dirty="0"/>
              <a:t>t2 = ("a", "b", "c")</a:t>
            </a:r>
          </a:p>
          <a:p>
            <a:r>
              <a:rPr lang="en-US" sz="2400" dirty="0"/>
              <a:t>t3 = t1 + t2</a:t>
            </a:r>
          </a:p>
          <a:p>
            <a:r>
              <a:rPr lang="en-US" sz="2400" dirty="0"/>
              <a:t>print(t3)</a:t>
            </a:r>
          </a:p>
          <a:p>
            <a:r>
              <a:rPr lang="en-US" sz="2400" dirty="0"/>
              <a:t>t3 = t3 * 4</a:t>
            </a:r>
          </a:p>
          <a:p>
            <a:r>
              <a:rPr lang="en-US" sz="2400" dirty="0"/>
              <a:t>print(t3)</a:t>
            </a:r>
          </a:p>
          <a:p>
            <a:endParaRPr lang="en-US" sz="2400" dirty="0"/>
          </a:p>
          <a:p>
            <a:r>
              <a:rPr lang="en-US" sz="2400" dirty="0"/>
              <a:t>for </a:t>
            </a:r>
            <a:r>
              <a:rPr lang="en-US" sz="2400" dirty="0" err="1"/>
              <a:t>i</a:t>
            </a:r>
            <a:r>
              <a:rPr lang="en-US" sz="2400" dirty="0"/>
              <a:t> in t3:</a:t>
            </a:r>
          </a:p>
          <a:p>
            <a:r>
              <a:rPr lang="en-US" sz="2400" dirty="0"/>
              <a:t>    print(</a:t>
            </a:r>
            <a:r>
              <a:rPr lang="en-US" sz="2400" dirty="0" err="1"/>
              <a:t>i</a:t>
            </a:r>
            <a:r>
              <a:rPr lang="en-US" sz="2400" dirty="0"/>
              <a:t>, end = " ")</a:t>
            </a:r>
          </a:p>
          <a:p>
            <a:endParaRPr lang="en-US" sz="2400" dirty="0"/>
          </a:p>
          <a:p>
            <a:r>
              <a:rPr lang="en-US" sz="2400" dirty="0"/>
              <a:t>print()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DE718D-2341-5D48-8067-12AC9490BB5E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783109" y="1914338"/>
            <a:ext cx="3007894" cy="380627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F72A9F-0590-D747-A2C6-82DFE7DC4A5C}"/>
              </a:ext>
            </a:extLst>
          </p:cNvPr>
          <p:cNvSpPr txBox="1"/>
          <p:nvPr/>
        </p:nvSpPr>
        <p:spPr>
          <a:xfrm>
            <a:off x="6791003" y="1314173"/>
            <a:ext cx="4818370" cy="1200329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This will print the elements of t1 in </a:t>
            </a:r>
          </a:p>
          <a:p>
            <a:r>
              <a:rPr lang="en-US" sz="2400" dirty="0"/>
              <a:t>a </a:t>
            </a:r>
            <a:r>
              <a:rPr lang="en-US" sz="2400" i="1" dirty="0">
                <a:solidFill>
                  <a:srgbClr val="C00000"/>
                </a:solidFill>
              </a:rPr>
              <a:t>reversed order</a:t>
            </a:r>
            <a:r>
              <a:rPr lang="en-US" sz="2400" dirty="0"/>
              <a:t>, but will not change </a:t>
            </a:r>
          </a:p>
          <a:p>
            <a:r>
              <a:rPr lang="en-US" sz="2400" dirty="0"/>
              <a:t>t1 itself since it is immutable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A31BD43-20C4-4A4E-89A3-940CF31FF210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532095" y="3079743"/>
            <a:ext cx="3258908" cy="354526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150AE00-96FF-B044-BA96-6CE339AFBD0B}"/>
              </a:ext>
            </a:extLst>
          </p:cNvPr>
          <p:cNvSpPr txBox="1"/>
          <p:nvPr/>
        </p:nvSpPr>
        <p:spPr>
          <a:xfrm>
            <a:off x="6791003" y="2649439"/>
            <a:ext cx="4818370" cy="1569660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will concatenate t1 and t2 and </a:t>
            </a:r>
            <a:br>
              <a:rPr lang="en-US" sz="2400" dirty="0"/>
            </a:br>
            <a:r>
              <a:rPr lang="en-US" sz="2400" dirty="0"/>
              <a:t>assign the result to t3 (again, t1 and</a:t>
            </a:r>
            <a:br>
              <a:rPr lang="en-US" sz="2400" dirty="0"/>
            </a:br>
            <a:r>
              <a:rPr lang="en-US" sz="2400" dirty="0"/>
              <a:t>t2 will be unchanged since they are </a:t>
            </a:r>
            <a:br>
              <a:rPr lang="en-US" sz="2400" dirty="0"/>
            </a:br>
            <a:r>
              <a:rPr lang="en-US" sz="2400" dirty="0"/>
              <a:t>immutable)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D294DA-4235-CD41-A3CA-9BE7E17D57C5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532095" y="3765168"/>
            <a:ext cx="3258908" cy="1718228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93FE79-2179-F744-B11E-280EE5766E71}"/>
              </a:ext>
            </a:extLst>
          </p:cNvPr>
          <p:cNvSpPr txBox="1"/>
          <p:nvPr/>
        </p:nvSpPr>
        <p:spPr>
          <a:xfrm>
            <a:off x="6791003" y="4329234"/>
            <a:ext cx="4818370" cy="2308324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will repeat t3 four times and </a:t>
            </a:r>
            <a:br>
              <a:rPr lang="en-US" sz="2400" dirty="0"/>
            </a:br>
            <a:r>
              <a:rPr lang="en-US" sz="2400" dirty="0"/>
              <a:t>assign the result to t3. Hence,</a:t>
            </a:r>
          </a:p>
          <a:p>
            <a:r>
              <a:rPr lang="en-US" sz="2400" dirty="0"/>
              <a:t>t3 will be </a:t>
            </a:r>
            <a:r>
              <a:rPr lang="en-US" sz="2400" i="1" dirty="0"/>
              <a:t>overwritten</a:t>
            </a:r>
            <a:r>
              <a:rPr lang="en-US" sz="2400" dirty="0"/>
              <a:t> (i.e.,  NOT </a:t>
            </a:r>
            <a:br>
              <a:rPr lang="en-US" sz="2400" dirty="0"/>
            </a:br>
            <a:r>
              <a:rPr lang="en-US" sz="2400" dirty="0"/>
              <a:t>changed in place- because it is immutable-, but redefined with a new value)</a:t>
            </a:r>
          </a:p>
        </p:txBody>
      </p:sp>
    </p:spTree>
    <p:extLst>
      <p:ext uri="{BB962C8B-B14F-4D97-AF65-F5344CB8AC3E}">
        <p14:creationId xmlns:p14="http://schemas.microsoft.com/office/powerpoint/2010/main" val="335591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8E6D-BD6F-2549-B5B8-51F89CBA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9145-698B-5644-A699-683A4FCC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7012E-5048-CC46-9C3C-CC094ADA1D9B}"/>
              </a:ext>
            </a:extLst>
          </p:cNvPr>
          <p:cNvSpPr txBox="1"/>
          <p:nvPr/>
        </p:nvSpPr>
        <p:spPr>
          <a:xfrm>
            <a:off x="1991029" y="1690688"/>
            <a:ext cx="4176690" cy="193899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t4 = ((1, 2, 3), ("a", "b", "c"))</a:t>
            </a:r>
          </a:p>
          <a:p>
            <a:r>
              <a:rPr lang="en-US" sz="2400" dirty="0"/>
              <a:t>for j in t4:</a:t>
            </a:r>
          </a:p>
          <a:p>
            <a:r>
              <a:rPr lang="en-US" sz="2400" dirty="0"/>
              <a:t>    for k in j:</a:t>
            </a:r>
          </a:p>
          <a:p>
            <a:r>
              <a:rPr lang="en-US" sz="2400" dirty="0"/>
              <a:t>        print(</a:t>
            </a:r>
            <a:r>
              <a:rPr lang="en-US" sz="2400" dirty="0" err="1"/>
              <a:t>k,end</a:t>
            </a:r>
            <a:r>
              <a:rPr lang="en-US" sz="2400" dirty="0"/>
              <a:t> = " ")</a:t>
            </a:r>
          </a:p>
          <a:p>
            <a:r>
              <a:rPr lang="en-US" sz="2400" dirty="0"/>
              <a:t>    print()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DE718D-2341-5D48-8067-12AC9490BB5E}"/>
              </a:ext>
            </a:extLst>
          </p:cNvPr>
          <p:cNvCxnSpPr>
            <a:cxnSpLocks/>
            <a:stCxn id="8" idx="1"/>
          </p:cNvCxnSpPr>
          <p:nvPr/>
        </p:nvCxnSpPr>
        <p:spPr>
          <a:xfrm flipH="1" flipV="1">
            <a:off x="5665695" y="1914339"/>
            <a:ext cx="1125308" cy="553996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F72A9F-0590-D747-A2C6-82DFE7DC4A5C}"/>
              </a:ext>
            </a:extLst>
          </p:cNvPr>
          <p:cNvSpPr txBox="1"/>
          <p:nvPr/>
        </p:nvSpPr>
        <p:spPr>
          <a:xfrm>
            <a:off x="6791003" y="1314173"/>
            <a:ext cx="5042984" cy="2308324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This is an example of nesting, where </a:t>
            </a:r>
            <a:br>
              <a:rPr lang="en-US" sz="2400" dirty="0"/>
            </a:br>
            <a:r>
              <a:rPr lang="en-US" sz="2400" dirty="0"/>
              <a:t>a matrix with 2 rows and</a:t>
            </a:r>
            <a:br>
              <a:rPr lang="en-US" sz="2400" dirty="0"/>
            </a:br>
            <a:r>
              <a:rPr lang="en-US" sz="2400" dirty="0"/>
              <a:t>3 columns is created. The first row </a:t>
            </a:r>
            <a:br>
              <a:rPr lang="en-US" sz="2400" dirty="0"/>
            </a:br>
            <a:r>
              <a:rPr lang="en-US" sz="2400" dirty="0"/>
              <a:t>includes the elements 1, 2, and 3. </a:t>
            </a:r>
            <a:br>
              <a:rPr lang="en-US" sz="2400" dirty="0"/>
            </a:br>
            <a:r>
              <a:rPr lang="en-US" sz="2400" dirty="0"/>
              <a:t>The second row includes the elements </a:t>
            </a:r>
            <a:br>
              <a:rPr lang="en-US" sz="2400" dirty="0"/>
            </a:br>
            <a:r>
              <a:rPr lang="en-US" sz="2400" dirty="0"/>
              <a:t>“a”, “b”, and “c”.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D294DA-4235-CD41-A3CA-9BE7E17D57C5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352801" y="2312895"/>
            <a:ext cx="3438202" cy="2258650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93FE79-2179-F744-B11E-280EE5766E71}"/>
              </a:ext>
            </a:extLst>
          </p:cNvPr>
          <p:cNvSpPr txBox="1"/>
          <p:nvPr/>
        </p:nvSpPr>
        <p:spPr>
          <a:xfrm>
            <a:off x="6791003" y="3786715"/>
            <a:ext cx="5006820" cy="1569660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</a:t>
            </a:r>
            <a:r>
              <a:rPr lang="en-US" sz="2400" i="1" dirty="0">
                <a:solidFill>
                  <a:srgbClr val="C00000"/>
                </a:solidFill>
              </a:rPr>
              <a:t>outer loop </a:t>
            </a:r>
            <a:r>
              <a:rPr lang="en-US" sz="2400" dirty="0"/>
              <a:t>iterates over each element in t4; that is, it gets first the element (1, 2, 3) and second the element (“a”, “b”, “c”)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0F1B99-F817-ED4C-B70C-29FF120439DF}"/>
              </a:ext>
            </a:extLst>
          </p:cNvPr>
          <p:cNvCxnSpPr>
            <a:cxnSpLocks/>
          </p:cNvCxnSpPr>
          <p:nvPr/>
        </p:nvCxnSpPr>
        <p:spPr>
          <a:xfrm flipV="1">
            <a:off x="1367745" y="2706763"/>
            <a:ext cx="860461" cy="1680344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E980D45-F7E6-5F42-88B3-C495B29BBF88}"/>
              </a:ext>
            </a:extLst>
          </p:cNvPr>
          <p:cNvSpPr txBox="1"/>
          <p:nvPr/>
        </p:nvSpPr>
        <p:spPr>
          <a:xfrm>
            <a:off x="1093694" y="4387107"/>
            <a:ext cx="4713574" cy="2308324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</a:t>
            </a:r>
            <a:r>
              <a:rPr lang="en-US" sz="2400" i="1" dirty="0">
                <a:solidFill>
                  <a:srgbClr val="C00000"/>
                </a:solidFill>
              </a:rPr>
              <a:t>inner loop </a:t>
            </a:r>
            <a:r>
              <a:rPr lang="en-US" sz="2400" dirty="0"/>
              <a:t>iterates over each element read by the outer loop; that is, it first iterates over the elements of the element (1, 2, 3), and second it iterates over the elements of the element (“a”, “b”, “c”)</a:t>
            </a:r>
          </a:p>
        </p:txBody>
      </p:sp>
    </p:spTree>
    <p:extLst>
      <p:ext uri="{BB962C8B-B14F-4D97-AF65-F5344CB8AC3E}">
        <p14:creationId xmlns:p14="http://schemas.microsoft.com/office/powerpoint/2010/main" val="237619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8E6D-BD6F-2549-B5B8-51F89CBA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9145-698B-5644-A699-683A4FCC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57012E-5048-CC46-9C3C-CC094ADA1D9B}"/>
              </a:ext>
            </a:extLst>
          </p:cNvPr>
          <p:cNvSpPr txBox="1"/>
          <p:nvPr/>
        </p:nvSpPr>
        <p:spPr>
          <a:xfrm>
            <a:off x="1991029" y="1690688"/>
            <a:ext cx="2975418" cy="2677656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def func1(t):</a:t>
            </a:r>
          </a:p>
          <a:p>
            <a:r>
              <a:rPr lang="en-US" sz="2400" dirty="0"/>
              <a:t>    t = t * 2</a:t>
            </a:r>
          </a:p>
          <a:p>
            <a:endParaRPr lang="en-US" sz="2400" dirty="0"/>
          </a:p>
          <a:p>
            <a:r>
              <a:rPr lang="en-US" sz="2400" dirty="0"/>
              <a:t>t = (1, 2, 3)</a:t>
            </a:r>
          </a:p>
          <a:p>
            <a:r>
              <a:rPr lang="en-US" sz="2400" dirty="0"/>
              <a:t>print(t)</a:t>
            </a:r>
          </a:p>
          <a:p>
            <a:r>
              <a:rPr lang="en-US" sz="2400" dirty="0"/>
              <a:t>func1(t)</a:t>
            </a:r>
          </a:p>
          <a:p>
            <a:r>
              <a:rPr lang="en-US" sz="2400" dirty="0"/>
              <a:t>print(t)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7DE718D-2341-5D48-8067-12AC9490BB5E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3173509" y="3249835"/>
            <a:ext cx="2975416" cy="174683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CF72A9F-0590-D747-A2C6-82DFE7DC4A5C}"/>
              </a:ext>
            </a:extLst>
          </p:cNvPr>
          <p:cNvSpPr txBox="1"/>
          <p:nvPr/>
        </p:nvSpPr>
        <p:spPr>
          <a:xfrm>
            <a:off x="6148925" y="3019002"/>
            <a:ext cx="3122971" cy="461665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This will output (1, 2, 3)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D294DA-4235-CD41-A3CA-9BE7E17D57C5}"/>
              </a:ext>
            </a:extLst>
          </p:cNvPr>
          <p:cNvCxnSpPr>
            <a:cxnSpLocks/>
            <a:stCxn id="14" idx="1"/>
          </p:cNvCxnSpPr>
          <p:nvPr/>
        </p:nvCxnSpPr>
        <p:spPr>
          <a:xfrm flipH="1" flipV="1">
            <a:off x="3012141" y="4141699"/>
            <a:ext cx="3778862" cy="429846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393FE79-2179-F744-B11E-280EE5766E71}"/>
              </a:ext>
            </a:extLst>
          </p:cNvPr>
          <p:cNvSpPr txBox="1"/>
          <p:nvPr/>
        </p:nvSpPr>
        <p:spPr>
          <a:xfrm>
            <a:off x="6791003" y="3786715"/>
            <a:ext cx="4562797" cy="1569660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This will also output (1, 2, 3) since tuples are immutable, hence, will always exhibit a passed-by-value behavior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2C32D5E-DA83-7548-991A-CAD9AFBE1931}"/>
              </a:ext>
            </a:extLst>
          </p:cNvPr>
          <p:cNvCxnSpPr>
            <a:cxnSpLocks/>
          </p:cNvCxnSpPr>
          <p:nvPr/>
        </p:nvCxnSpPr>
        <p:spPr>
          <a:xfrm flipH="1">
            <a:off x="3415555" y="1735512"/>
            <a:ext cx="2070292" cy="531276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A583165-E250-B040-B937-C4323556B924}"/>
              </a:ext>
            </a:extLst>
          </p:cNvPr>
          <p:cNvSpPr txBox="1"/>
          <p:nvPr/>
        </p:nvSpPr>
        <p:spPr>
          <a:xfrm>
            <a:off x="5517462" y="1518142"/>
            <a:ext cx="5875006" cy="1200329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This change on </a:t>
            </a:r>
            <a:r>
              <a:rPr lang="en-US" sz="2400" i="1" dirty="0"/>
              <a:t>t</a:t>
            </a:r>
            <a:r>
              <a:rPr lang="en-US" sz="2400" dirty="0"/>
              <a:t> remains </a:t>
            </a:r>
            <a:r>
              <a:rPr lang="en-US" sz="2400" i="1" dirty="0"/>
              <a:t>local</a:t>
            </a:r>
            <a:r>
              <a:rPr lang="en-US" sz="2400" dirty="0"/>
              <a:t> to the function</a:t>
            </a:r>
            <a:br>
              <a:rPr lang="en-US" sz="2400" dirty="0"/>
            </a:br>
            <a:r>
              <a:rPr lang="en-US" sz="2400" dirty="0"/>
              <a:t>since a value of </a:t>
            </a:r>
            <a:r>
              <a:rPr lang="en-US" sz="2400" i="1" dirty="0"/>
              <a:t>t</a:t>
            </a:r>
            <a:r>
              <a:rPr lang="en-US" sz="2400" dirty="0"/>
              <a:t> was passed and not a </a:t>
            </a:r>
            <a:br>
              <a:rPr lang="en-US" sz="2400" dirty="0"/>
            </a:br>
            <a:r>
              <a:rPr lang="en-US" sz="2400" i="1" dirty="0"/>
              <a:t>reference</a:t>
            </a:r>
            <a:r>
              <a:rPr lang="en-US" sz="2400" dirty="0"/>
              <a:t> to it</a:t>
            </a:r>
          </a:p>
        </p:txBody>
      </p:sp>
    </p:spTree>
    <p:extLst>
      <p:ext uri="{BB962C8B-B14F-4D97-AF65-F5344CB8AC3E}">
        <p14:creationId xmlns:p14="http://schemas.microsoft.com/office/powerpoint/2010/main" val="3611468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4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8E6D-BD6F-2549-B5B8-51F89CBA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Using Functions with Tuples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9145-698B-5644-A699-683A4FCC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also use functions with tuples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868D36-351D-1F45-8A5B-1DC1995CD492}"/>
              </a:ext>
            </a:extLst>
          </p:cNvPr>
          <p:cNvSpPr txBox="1"/>
          <p:nvPr/>
        </p:nvSpPr>
        <p:spPr>
          <a:xfrm>
            <a:off x="1991029" y="2662466"/>
            <a:ext cx="2975418" cy="1200329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t1 = (1, 2, 3, 1, 5, 1)</a:t>
            </a:r>
          </a:p>
          <a:p>
            <a:r>
              <a:rPr lang="en-US" sz="2400" dirty="0"/>
              <a:t>print(t1.count(1))</a:t>
            </a:r>
          </a:p>
          <a:p>
            <a:r>
              <a:rPr lang="en-US" sz="2400" dirty="0"/>
              <a:t>print(t1.index(1))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EFD947-D32B-8249-8452-8F17B7845ABA}"/>
              </a:ext>
            </a:extLst>
          </p:cNvPr>
          <p:cNvCxnSpPr>
            <a:cxnSpLocks/>
          </p:cNvCxnSpPr>
          <p:nvPr/>
        </p:nvCxnSpPr>
        <p:spPr>
          <a:xfrm flipH="1">
            <a:off x="4215087" y="3030071"/>
            <a:ext cx="1263707" cy="246104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460217A-9A15-3A47-BC77-58EBC08E4B6D}"/>
              </a:ext>
            </a:extLst>
          </p:cNvPr>
          <p:cNvSpPr txBox="1"/>
          <p:nvPr/>
        </p:nvSpPr>
        <p:spPr>
          <a:xfrm>
            <a:off x="5478794" y="2429906"/>
            <a:ext cx="5993115" cy="1200329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The count(</a:t>
            </a:r>
            <a:r>
              <a:rPr lang="en-US" sz="2400" i="1" dirty="0"/>
              <a:t>x</a:t>
            </a:r>
            <a:r>
              <a:rPr lang="en-US" sz="2400" dirty="0"/>
              <a:t>) function returns the number of </a:t>
            </a:r>
            <a:br>
              <a:rPr lang="en-US" sz="2400" dirty="0"/>
            </a:br>
            <a:r>
              <a:rPr lang="en-US" sz="2400" dirty="0"/>
              <a:t>elements with the specified value </a:t>
            </a:r>
            <a:r>
              <a:rPr lang="en-US" sz="2400" i="1" dirty="0"/>
              <a:t>x</a:t>
            </a:r>
            <a:r>
              <a:rPr lang="en-US" sz="2400" dirty="0"/>
              <a:t> (e.g., </a:t>
            </a:r>
            <a:r>
              <a:rPr lang="en-US" sz="2400" i="1" dirty="0"/>
              <a:t>x</a:t>
            </a:r>
            <a:r>
              <a:rPr lang="en-US" sz="2400" dirty="0"/>
              <a:t> is 1 </a:t>
            </a:r>
            <a:br>
              <a:rPr lang="en-US" sz="2400" dirty="0"/>
            </a:br>
            <a:r>
              <a:rPr lang="en-US" sz="2400" dirty="0"/>
              <a:t>in this example)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93DA509-59AB-9041-A9E0-84C5F88AB0EA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072812" y="3643785"/>
            <a:ext cx="1405982" cy="902977"/>
          </a:xfrm>
          <a:prstGeom prst="straightConnector1">
            <a:avLst/>
          </a:prstGeom>
          <a:ln>
            <a:solidFill>
              <a:srgbClr val="00B05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07DC95A-D052-D942-8883-22B7329694F0}"/>
              </a:ext>
            </a:extLst>
          </p:cNvPr>
          <p:cNvSpPr txBox="1"/>
          <p:nvPr/>
        </p:nvSpPr>
        <p:spPr>
          <a:xfrm>
            <a:off x="5478794" y="3946597"/>
            <a:ext cx="5993115" cy="1200329"/>
          </a:xfrm>
          <a:prstGeom prst="rect">
            <a:avLst/>
          </a:prstGeom>
          <a:noFill/>
          <a:ln>
            <a:solidFill>
              <a:srgbClr val="00B050"/>
            </a:solidFill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index(</a:t>
            </a:r>
            <a:r>
              <a:rPr lang="en-US" sz="2400" i="1" dirty="0"/>
              <a:t>x</a:t>
            </a:r>
            <a:r>
              <a:rPr lang="en-US" sz="2400" dirty="0"/>
              <a:t>) function returns the index of the </a:t>
            </a:r>
            <a:r>
              <a:rPr lang="en-US" sz="2400" i="1" u="sng" dirty="0"/>
              <a:t>first  element</a:t>
            </a:r>
            <a:r>
              <a:rPr lang="en-US" sz="2400" dirty="0"/>
              <a:t> with the specified value </a:t>
            </a:r>
            <a:r>
              <a:rPr lang="en-US" sz="2400" i="1" dirty="0"/>
              <a:t>x</a:t>
            </a:r>
            <a:r>
              <a:rPr lang="en-US" sz="2400" dirty="0"/>
              <a:t> (e.g., x is 1 in this example)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FB0A53-9CB5-AD46-B57B-767DBC00A0DE}"/>
              </a:ext>
            </a:extLst>
          </p:cNvPr>
          <p:cNvSpPr txBox="1"/>
          <p:nvPr/>
        </p:nvSpPr>
        <p:spPr>
          <a:xfrm>
            <a:off x="2884665" y="3997732"/>
            <a:ext cx="118814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Output: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3</a:t>
            </a:r>
          </a:p>
          <a:p>
            <a:pPr algn="ctr"/>
            <a:r>
              <a:rPr lang="en-US" sz="2400" dirty="0">
                <a:solidFill>
                  <a:srgbClr val="0070C0"/>
                </a:solidFill>
              </a:rPr>
              <a:t>0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515DB7E9-9852-E54C-BE39-F20FD866CDC8}"/>
              </a:ext>
            </a:extLst>
          </p:cNvPr>
          <p:cNvSpPr/>
          <p:nvPr/>
        </p:nvSpPr>
        <p:spPr>
          <a:xfrm>
            <a:off x="990599" y="5383135"/>
            <a:ext cx="10481309" cy="878541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In fact, Python has only these two built-in functions that can be used on tuples</a:t>
            </a:r>
          </a:p>
        </p:txBody>
      </p:sp>
    </p:spTree>
    <p:extLst>
      <p:ext uri="{BB962C8B-B14F-4D97-AF65-F5344CB8AC3E}">
        <p14:creationId xmlns:p14="http://schemas.microsoft.com/office/powerpoint/2010/main" val="216687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9" grpId="0" animBg="1"/>
      <p:bldP spid="10" grpId="0"/>
      <p:bldP spid="1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08E6D-BD6F-2549-B5B8-51F89CBA6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Towards Dictionaries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B09145-698B-5644-A699-683A4FCC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Lists and tuples hold elements with </a:t>
            </a:r>
            <a:r>
              <a:rPr lang="en-US" i="1" u="sng" dirty="0"/>
              <a:t>only integer</a:t>
            </a:r>
            <a:r>
              <a:rPr lang="en-US" i="1" dirty="0"/>
              <a:t> </a:t>
            </a:r>
            <a:r>
              <a:rPr lang="en-US" dirty="0"/>
              <a:t>indices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 in essence, each element has an </a:t>
            </a:r>
            <a:r>
              <a:rPr lang="en-US" i="1" dirty="0"/>
              <a:t>index</a:t>
            </a:r>
            <a:r>
              <a:rPr lang="en-US" dirty="0"/>
              <a:t> (or a </a:t>
            </a:r>
            <a:r>
              <a:rPr lang="en-US" i="1" u="sng" dirty="0"/>
              <a:t>key</a:t>
            </a:r>
            <a:r>
              <a:rPr lang="en-US" dirty="0"/>
              <a:t>) which can </a:t>
            </a:r>
            <a:r>
              <a:rPr lang="en-US" i="1" dirty="0"/>
              <a:t>only</a:t>
            </a:r>
            <a:r>
              <a:rPr lang="en-US" dirty="0"/>
              <a:t> be an integer, and a </a:t>
            </a:r>
            <a:r>
              <a:rPr lang="en-US" i="1" u="sng" dirty="0"/>
              <a:t>value</a:t>
            </a:r>
            <a:r>
              <a:rPr lang="en-US" dirty="0"/>
              <a:t> which can be of any type (e.g., in the above list/tuple, the first element has key 0 and value 45)</a:t>
            </a:r>
          </a:p>
          <a:p>
            <a:pPr lvl="1"/>
            <a:r>
              <a:rPr lang="en-US" i="1" dirty="0"/>
              <a:t>What if we want to store elements with non-integer indices (or </a:t>
            </a:r>
            <a:r>
              <a:rPr lang="en-US" i="1" u="sng" dirty="0"/>
              <a:t>keys</a:t>
            </a:r>
            <a:r>
              <a:rPr lang="en-US" i="1" dirty="0"/>
              <a:t>)?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3673001-2743-5F40-8E36-3A0E410974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917871"/>
              </p:ext>
            </p:extLst>
          </p:nvPr>
        </p:nvGraphicFramePr>
        <p:xfrm>
          <a:off x="1816847" y="276361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4613123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905841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429030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974935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43536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“Coding”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90375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A3BAB93-C159-9243-9528-C6E5D74D3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3571921"/>
              </p:ext>
            </p:extLst>
          </p:nvPr>
        </p:nvGraphicFramePr>
        <p:xfrm>
          <a:off x="1816847" y="3134459"/>
          <a:ext cx="8128000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34613123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9058419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94290305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9749357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843536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9037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026FB8C-15A5-1148-8DF3-C22AA3B8A7DC}"/>
              </a:ext>
            </a:extLst>
          </p:cNvPr>
          <p:cNvSpPr txBox="1"/>
          <p:nvPr/>
        </p:nvSpPr>
        <p:spPr>
          <a:xfrm>
            <a:off x="623047" y="3170297"/>
            <a:ext cx="1145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Integer </a:t>
            </a:r>
            <a:br>
              <a:rPr lang="en-US" sz="2400" dirty="0">
                <a:solidFill>
                  <a:srgbClr val="FF0000"/>
                </a:solidFill>
              </a:rPr>
            </a:br>
            <a:r>
              <a:rPr lang="en-US" sz="2400" dirty="0">
                <a:solidFill>
                  <a:srgbClr val="FF0000"/>
                </a:solidFill>
              </a:rPr>
              <a:t>Indices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A9DCD7-DBFA-E64E-9259-354905A2E399}"/>
              </a:ext>
            </a:extLst>
          </p:cNvPr>
          <p:cNvCxnSpPr/>
          <p:nvPr/>
        </p:nvCxnSpPr>
        <p:spPr>
          <a:xfrm flipV="1">
            <a:off x="1816847" y="3319879"/>
            <a:ext cx="424329" cy="185420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23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2106</TotalTime>
  <Words>1933</Words>
  <Application>Microsoft Office PowerPoint</Application>
  <PresentationFormat>Widescreen</PresentationFormat>
  <Paragraphs>283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Sequences- Tuples and Dictionaries</vt:lpstr>
      <vt:lpstr>Today…</vt:lpstr>
      <vt:lpstr>Tuples</vt:lpstr>
      <vt:lpstr>Tuples</vt:lpstr>
      <vt:lpstr>Examples</vt:lpstr>
      <vt:lpstr>Examples</vt:lpstr>
      <vt:lpstr>Examples</vt:lpstr>
      <vt:lpstr>Using Functions with Tuples</vt:lpstr>
      <vt:lpstr>Towards Dictionaries</vt:lpstr>
      <vt:lpstr>Dictionaries</vt:lpstr>
      <vt:lpstr>Dictionaries</vt:lpstr>
      <vt:lpstr>Dictionaries</vt:lpstr>
      <vt:lpstr>Dictionaries</vt:lpstr>
      <vt:lpstr>Dictionaries</vt:lpstr>
      <vt:lpstr>Adding Elements to a Dictionary</vt:lpstr>
      <vt:lpstr>Adding Elements to a Dictionary</vt:lpstr>
      <vt:lpstr>Deleting Elements to a Dictionary</vt:lpstr>
      <vt:lpstr>Deleting Elements to a Dictionary</vt:lpstr>
      <vt:lpstr>Dictionary Functions</vt:lpstr>
      <vt:lpstr>Dictionary Functions</vt:lpstr>
      <vt:lpstr>Next Lecture…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Guo, Hongyu</cp:lastModifiedBy>
  <cp:revision>53</cp:revision>
  <dcterms:created xsi:type="dcterms:W3CDTF">2018-11-14T08:03:13Z</dcterms:created>
  <dcterms:modified xsi:type="dcterms:W3CDTF">2024-09-22T07:44:22Z</dcterms:modified>
</cp:coreProperties>
</file>