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F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EC2-0313-4F5E-8A69-3D6AFED81F14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0F35D-8319-4673-89F6-9F7952C90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0F35D-8319-4673-89F6-9F7952C909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8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F099-11C3-8248-73BC-854205C44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46415-82D3-4FCE-1874-24838DF1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F6DDE-9D58-C36B-ACE7-407C53A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BB6D0-0615-D450-57F2-6B2BC8D7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73079-AEC8-B6A4-D3A1-257059D8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3209-04D8-2BC0-DC19-67AB5FC3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FEC54-902E-B284-A707-3B08F9CA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79E44-0543-93EA-9C46-90A2FF14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AE4FA-3670-E124-73FE-829DA7D8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513B3-52B1-6D2D-E897-40FFD52F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D1398-B75B-A499-716D-D52EBA87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6F379-E8E3-B48A-7B0B-825C20BC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13D43-A038-C07A-E321-DF77C083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AD3DF-4BA5-791F-FAB6-69E2EBD6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79C72-1A38-D344-AB44-2DAD9D42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3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F8DC-4883-92D1-7977-5429E7B6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995EA-1B85-F0A4-E4F1-BC48A250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3D3B-F5A3-F05D-EF15-74C131B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33BA7-5E3D-ECE1-0EA3-1BF9DB2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0B52A-A85C-4957-09F6-D486767C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9CCD-8F50-6822-7390-0EB31FA4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C5A3B-092B-1E26-4816-C7D62742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8A181-5D5F-7E91-C9E2-7E5CD111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4C99B-D740-3C03-54A8-BE6186B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6868B-5638-77D8-CA21-72360C2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D5D3-6F60-E669-4C1B-8B3C71E1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417B-71A9-34A8-4A97-F3B6FCF8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74E1A-9021-26E1-C403-2E40E426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2C83F-CC92-0444-6F2C-9029A83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869CB-8E1E-D51E-8503-120395AA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31AA9-8202-3F6C-047F-1489A8B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4668D-8F0F-C243-B02D-50794AA8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684EC-95C9-6932-289B-DEEB2C6C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FA9E0-DFAB-7DD3-013C-7BE8EB8D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672FE-1B51-2B14-8E02-C2086C9C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7EFC8-31B2-E7AF-C447-053958CCB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81B11-F712-F3CC-9C55-D38888F2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BB722F-F33B-7A5C-4E7D-3BE11A7F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2776D-1AF9-8B70-2155-EAC297F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6D9A9-B4C1-34A4-4294-E874361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EE272-AF86-70B5-70ED-5D4735D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DB61CA-71CE-07D2-08E2-4524E3B6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E7522-489B-0785-369A-F959FBDC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4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9EFD0-5EEF-7A08-F488-07E2010D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3590D3-71E9-75F9-38AA-AA0D412A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36FCD-50FC-D553-CCD0-1905EACE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99A52-4740-8132-2165-DF214362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CF590-508B-C521-E041-1AC3E27F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337B2-B5CC-C57C-B7AA-389AD4EF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63F4E-7632-1A0D-F715-AB77C777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D87DB-79A2-7A8E-E630-9D4B4B9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1532D-18B1-F144-71A9-E5EA439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552E-7FD2-E5FC-A5DB-BDE0C938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11033-8384-C0E8-056E-7DF13A85D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A741C-E81D-6A47-A6F9-2C85E7C2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8602E-06B3-5B18-1F46-55766D2E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B3C9B-DF79-C893-73D3-AC057EF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ED87E-8689-6154-0A5C-97F0322D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4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50858-BE64-0F92-6C83-E0E790B6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2C224-E340-911D-563F-58D4C58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20351-A0CD-9EA4-4708-C8A57A68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75BE8-F089-494B-93E0-7C7A4D7D751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2AB86-A852-5A95-D188-2C8228559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FABE-6A8A-9A09-697B-012ED3B40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9D216-B5E1-47ED-B72E-005E9F70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3A0F7-6C60-84D9-8CE4-52F3C2D62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DF6A3-9E66-86DB-88E8-61EDF4FA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DC821-E561-12EA-8BC3-45B044AA03EB}"/>
              </a:ext>
            </a:extLst>
          </p:cNvPr>
          <p:cNvSpPr/>
          <p:nvPr/>
        </p:nvSpPr>
        <p:spPr>
          <a:xfrm>
            <a:off x="221091" y="5383490"/>
            <a:ext cx="11749236" cy="1229745"/>
          </a:xfrm>
          <a:prstGeom prst="rect">
            <a:avLst/>
          </a:prstGeom>
          <a:solidFill>
            <a:srgbClr val="FFC5C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D99CE-0D89-5F08-E88E-AD2639EC4783}"/>
              </a:ext>
            </a:extLst>
          </p:cNvPr>
          <p:cNvSpPr txBox="1"/>
          <p:nvPr/>
        </p:nvSpPr>
        <p:spPr>
          <a:xfrm>
            <a:off x="269579" y="5640667"/>
            <a:ext cx="218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민심</a:t>
            </a:r>
            <a:r>
              <a:rPr lang="en-US" altLang="ko-KR" sz="1400" dirty="0"/>
              <a:t>, </a:t>
            </a:r>
            <a:r>
              <a:rPr lang="ko-KR" altLang="en-US" sz="1400" dirty="0"/>
              <a:t>군사력</a:t>
            </a:r>
            <a:r>
              <a:rPr lang="en-US" altLang="ko-KR" sz="1400" dirty="0"/>
              <a:t>, </a:t>
            </a:r>
            <a:r>
              <a:rPr lang="ko-KR" altLang="en-US" sz="1400" dirty="0"/>
              <a:t>종교권위가</a:t>
            </a:r>
            <a:endParaRPr lang="en-US" altLang="ko-KR" sz="1400" dirty="0"/>
          </a:p>
          <a:p>
            <a:r>
              <a:rPr lang="ko-KR" altLang="en-US" b="1" dirty="0"/>
              <a:t>낮아지는 행위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46752A-9FDE-C272-AD2F-3E8493137359}"/>
              </a:ext>
            </a:extLst>
          </p:cNvPr>
          <p:cNvSpPr/>
          <p:nvPr/>
        </p:nvSpPr>
        <p:spPr>
          <a:xfrm>
            <a:off x="221091" y="3602680"/>
            <a:ext cx="11749236" cy="1523634"/>
          </a:xfrm>
          <a:prstGeom prst="rect">
            <a:avLst/>
          </a:prstGeom>
          <a:solidFill>
            <a:srgbClr val="FFF8C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E9BB7F-BE84-8AD6-D5DE-EED425A561D4}"/>
              </a:ext>
            </a:extLst>
          </p:cNvPr>
          <p:cNvSpPr/>
          <p:nvPr/>
        </p:nvSpPr>
        <p:spPr>
          <a:xfrm>
            <a:off x="9418781" y="2920997"/>
            <a:ext cx="1787236" cy="55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131C56-8836-98F2-369A-0B416D8D6E8F}"/>
              </a:ext>
            </a:extLst>
          </p:cNvPr>
          <p:cNvSpPr/>
          <p:nvPr/>
        </p:nvSpPr>
        <p:spPr>
          <a:xfrm>
            <a:off x="6262249" y="2920997"/>
            <a:ext cx="1787236" cy="554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0DE0A-645D-F62C-8449-3E713E92D646}"/>
              </a:ext>
            </a:extLst>
          </p:cNvPr>
          <p:cNvSpPr/>
          <p:nvPr/>
        </p:nvSpPr>
        <p:spPr>
          <a:xfrm>
            <a:off x="2721267" y="2920997"/>
            <a:ext cx="1787236" cy="55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729D4A-F4AF-43E4-3525-7FF83C5EF378}"/>
              </a:ext>
            </a:extLst>
          </p:cNvPr>
          <p:cNvSpPr/>
          <p:nvPr/>
        </p:nvSpPr>
        <p:spPr>
          <a:xfrm>
            <a:off x="5364016" y="336971"/>
            <a:ext cx="3537527" cy="1099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D5A71-464F-198D-4180-C3C7060C80C7}"/>
              </a:ext>
            </a:extLst>
          </p:cNvPr>
          <p:cNvSpPr txBox="1"/>
          <p:nvPr/>
        </p:nvSpPr>
        <p:spPr>
          <a:xfrm>
            <a:off x="5765798" y="655703"/>
            <a:ext cx="273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대통령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56B7A-5400-B08C-E590-2431D4DC164A}"/>
              </a:ext>
            </a:extLst>
          </p:cNvPr>
          <p:cNvSpPr txBox="1"/>
          <p:nvPr/>
        </p:nvSpPr>
        <p:spPr>
          <a:xfrm>
            <a:off x="3203865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9771-E165-4EE4-8899-A99CB4723ED7}"/>
              </a:ext>
            </a:extLst>
          </p:cNvPr>
          <p:cNvSpPr txBox="1"/>
          <p:nvPr/>
        </p:nvSpPr>
        <p:spPr>
          <a:xfrm>
            <a:off x="6781793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군대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72144-BB53-687D-4B22-90CC869CAC3E}"/>
              </a:ext>
            </a:extLst>
          </p:cNvPr>
          <p:cNvSpPr txBox="1"/>
          <p:nvPr/>
        </p:nvSpPr>
        <p:spPr>
          <a:xfrm>
            <a:off x="9906000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종교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5CE93-253D-190D-98C3-667932A8FF55}"/>
              </a:ext>
            </a:extLst>
          </p:cNvPr>
          <p:cNvSpPr txBox="1"/>
          <p:nvPr/>
        </p:nvSpPr>
        <p:spPr>
          <a:xfrm>
            <a:off x="2759362" y="3750320"/>
            <a:ext cx="22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복지시설 건설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36364-FEBA-B21C-86E0-0EBC100B0462}"/>
              </a:ext>
            </a:extLst>
          </p:cNvPr>
          <p:cNvSpPr txBox="1"/>
          <p:nvPr/>
        </p:nvSpPr>
        <p:spPr>
          <a:xfrm>
            <a:off x="6436583" y="3701310"/>
            <a:ext cx="147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군부대 </a:t>
            </a:r>
            <a:r>
              <a:rPr lang="ko-KR" altLang="en-US" dirty="0"/>
              <a:t>건설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746F0-2C54-0B93-2D01-C42B85FA369E}"/>
              </a:ext>
            </a:extLst>
          </p:cNvPr>
          <p:cNvSpPr txBox="1"/>
          <p:nvPr/>
        </p:nvSpPr>
        <p:spPr>
          <a:xfrm>
            <a:off x="9536542" y="3701310"/>
            <a:ext cx="18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종교시설 건설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9F029-F2A8-D63F-88DF-E5A3634C3587}"/>
              </a:ext>
            </a:extLst>
          </p:cNvPr>
          <p:cNvSpPr txBox="1"/>
          <p:nvPr/>
        </p:nvSpPr>
        <p:spPr>
          <a:xfrm>
            <a:off x="2759362" y="4209969"/>
            <a:ext cx="174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복지정책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3FCDE-A8C0-2811-5582-6632903C6C2A}"/>
              </a:ext>
            </a:extLst>
          </p:cNvPr>
          <p:cNvSpPr txBox="1"/>
          <p:nvPr/>
        </p:nvSpPr>
        <p:spPr>
          <a:xfrm>
            <a:off x="6146213" y="4168663"/>
            <a:ext cx="201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국방부 예산 확대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6FF72-AD93-0DDD-178C-64376429A45A}"/>
              </a:ext>
            </a:extLst>
          </p:cNvPr>
          <p:cNvSpPr txBox="1"/>
          <p:nvPr/>
        </p:nvSpPr>
        <p:spPr>
          <a:xfrm>
            <a:off x="9497865" y="4168663"/>
            <a:ext cx="201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세금 징수 중단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C1651-C42B-74E1-FC1A-0193278508FD}"/>
              </a:ext>
            </a:extLst>
          </p:cNvPr>
          <p:cNvSpPr txBox="1"/>
          <p:nvPr/>
        </p:nvSpPr>
        <p:spPr>
          <a:xfrm>
            <a:off x="2740314" y="5658595"/>
            <a:ext cx="174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세금 추가 징수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BB4C4-5763-0731-2FCA-879D8768D683}"/>
              </a:ext>
            </a:extLst>
          </p:cNvPr>
          <p:cNvSpPr txBox="1"/>
          <p:nvPr/>
        </p:nvSpPr>
        <p:spPr>
          <a:xfrm>
            <a:off x="6300344" y="5658595"/>
            <a:ext cx="174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군인 월급 감소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A08AA-13CE-C1C6-F078-9D108A8B0539}"/>
              </a:ext>
            </a:extLst>
          </p:cNvPr>
          <p:cNvSpPr txBox="1"/>
          <p:nvPr/>
        </p:nvSpPr>
        <p:spPr>
          <a:xfrm>
            <a:off x="8958692" y="5658595"/>
            <a:ext cx="270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민심과 군사력이 높아짐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9B512-61B4-7A45-7584-C98F9810ECF2}"/>
              </a:ext>
            </a:extLst>
          </p:cNvPr>
          <p:cNvSpPr txBox="1"/>
          <p:nvPr/>
        </p:nvSpPr>
        <p:spPr>
          <a:xfrm>
            <a:off x="269579" y="3859856"/>
            <a:ext cx="218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민심</a:t>
            </a:r>
            <a:r>
              <a:rPr lang="en-US" altLang="ko-KR" sz="1400" dirty="0"/>
              <a:t>, </a:t>
            </a:r>
            <a:r>
              <a:rPr lang="ko-KR" altLang="en-US" sz="1400" dirty="0"/>
              <a:t>군사력</a:t>
            </a:r>
            <a:r>
              <a:rPr lang="en-US" altLang="ko-KR" sz="1400" dirty="0"/>
              <a:t>, </a:t>
            </a:r>
            <a:r>
              <a:rPr lang="ko-KR" altLang="en-US" sz="1400" dirty="0"/>
              <a:t>종교권위가</a:t>
            </a:r>
            <a:endParaRPr lang="en-US" altLang="ko-KR" sz="1400" dirty="0"/>
          </a:p>
          <a:p>
            <a:r>
              <a:rPr lang="ko-KR" altLang="en-US" b="1" dirty="0"/>
              <a:t>높아지는 행위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CB3E2AC-82FA-8829-D4AB-397A44B2EB7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7132780" y="1436099"/>
            <a:ext cx="23087" cy="148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C2C7B6B-AFFF-3797-AAB0-27651DC65A2E}"/>
              </a:ext>
            </a:extLst>
          </p:cNvPr>
          <p:cNvCxnSpPr>
            <a:stCxn id="2" idx="1"/>
            <a:endCxn id="7" idx="0"/>
          </p:cNvCxnSpPr>
          <p:nvPr/>
        </p:nvCxnSpPr>
        <p:spPr>
          <a:xfrm rot="10800000" flipV="1">
            <a:off x="3614886" y="886535"/>
            <a:ext cx="1749131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BD48C67-BE9A-EF09-E686-D900F5B2D85C}"/>
              </a:ext>
            </a:extLst>
          </p:cNvPr>
          <p:cNvCxnSpPr>
            <a:stCxn id="2" idx="3"/>
            <a:endCxn id="9" idx="0"/>
          </p:cNvCxnSpPr>
          <p:nvPr/>
        </p:nvCxnSpPr>
        <p:spPr>
          <a:xfrm>
            <a:off x="8901543" y="886535"/>
            <a:ext cx="1410856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23A3D-2F79-5393-32D9-3AABEDF7A699}"/>
              </a:ext>
            </a:extLst>
          </p:cNvPr>
          <p:cNvSpPr txBox="1"/>
          <p:nvPr/>
        </p:nvSpPr>
        <p:spPr>
          <a:xfrm>
            <a:off x="3273425" y="2424322"/>
            <a:ext cx="721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민심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2329F-9608-9F48-5BA9-5AD5513D8752}"/>
              </a:ext>
            </a:extLst>
          </p:cNvPr>
          <p:cNvSpPr txBox="1"/>
          <p:nvPr/>
        </p:nvSpPr>
        <p:spPr>
          <a:xfrm>
            <a:off x="6715926" y="2442563"/>
            <a:ext cx="8751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군사력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C95C1-5881-EE7E-ABAE-4EB32759FBEF}"/>
              </a:ext>
            </a:extLst>
          </p:cNvPr>
          <p:cNvSpPr txBox="1"/>
          <p:nvPr/>
        </p:nvSpPr>
        <p:spPr>
          <a:xfrm>
            <a:off x="9712034" y="2434143"/>
            <a:ext cx="11176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종교권위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5639A-45FB-AD53-F819-79084C0D183A}"/>
              </a:ext>
            </a:extLst>
          </p:cNvPr>
          <p:cNvSpPr txBox="1"/>
          <p:nvPr/>
        </p:nvSpPr>
        <p:spPr>
          <a:xfrm>
            <a:off x="2209228" y="6057210"/>
            <a:ext cx="43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전날대비 인구수가 </a:t>
            </a:r>
            <a:r>
              <a:rPr lang="en-US" altLang="ko-KR" dirty="0"/>
              <a:t>5%</a:t>
            </a:r>
            <a:r>
              <a:rPr lang="ko-KR" altLang="en-US" dirty="0"/>
              <a:t>이상 감소함</a:t>
            </a:r>
          </a:p>
        </p:txBody>
      </p:sp>
    </p:spTree>
    <p:extLst>
      <p:ext uri="{BB962C8B-B14F-4D97-AF65-F5344CB8AC3E}">
        <p14:creationId xmlns:p14="http://schemas.microsoft.com/office/powerpoint/2010/main" val="417868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561E30-E0D1-1F68-6104-1F0FE7D29144}"/>
              </a:ext>
            </a:extLst>
          </p:cNvPr>
          <p:cNvSpPr/>
          <p:nvPr/>
        </p:nvSpPr>
        <p:spPr>
          <a:xfrm>
            <a:off x="9418781" y="2920997"/>
            <a:ext cx="1787236" cy="55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AD3AAA-377A-6B06-7757-39DA985CCFD7}"/>
              </a:ext>
            </a:extLst>
          </p:cNvPr>
          <p:cNvSpPr/>
          <p:nvPr/>
        </p:nvSpPr>
        <p:spPr>
          <a:xfrm>
            <a:off x="6262249" y="2920997"/>
            <a:ext cx="1787236" cy="554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B05B3A-E38C-7CF5-9544-44D8AD19E89F}"/>
              </a:ext>
            </a:extLst>
          </p:cNvPr>
          <p:cNvSpPr/>
          <p:nvPr/>
        </p:nvSpPr>
        <p:spPr>
          <a:xfrm>
            <a:off x="2721267" y="2920997"/>
            <a:ext cx="1787236" cy="55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129FF6-55F1-FE58-393E-A6D27C1DD60C}"/>
              </a:ext>
            </a:extLst>
          </p:cNvPr>
          <p:cNvSpPr/>
          <p:nvPr/>
        </p:nvSpPr>
        <p:spPr>
          <a:xfrm>
            <a:off x="5364016" y="336971"/>
            <a:ext cx="3537527" cy="1099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BEBF1-E9F3-4E42-0DF8-7ADEA1A995BE}"/>
              </a:ext>
            </a:extLst>
          </p:cNvPr>
          <p:cNvSpPr txBox="1"/>
          <p:nvPr/>
        </p:nvSpPr>
        <p:spPr>
          <a:xfrm>
            <a:off x="5765798" y="655703"/>
            <a:ext cx="273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대통령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0F49E-B0ED-3394-FF37-1122ABEA5AFF}"/>
              </a:ext>
            </a:extLst>
          </p:cNvPr>
          <p:cNvSpPr txBox="1"/>
          <p:nvPr/>
        </p:nvSpPr>
        <p:spPr>
          <a:xfrm>
            <a:off x="3203865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6890-E0B8-FC23-DE26-632A905AAF72}"/>
              </a:ext>
            </a:extLst>
          </p:cNvPr>
          <p:cNvSpPr txBox="1"/>
          <p:nvPr/>
        </p:nvSpPr>
        <p:spPr>
          <a:xfrm>
            <a:off x="6781793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군대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68911-845F-5F2F-D2CE-6F5B68DC3D66}"/>
              </a:ext>
            </a:extLst>
          </p:cNvPr>
          <p:cNvSpPr txBox="1"/>
          <p:nvPr/>
        </p:nvSpPr>
        <p:spPr>
          <a:xfrm>
            <a:off x="9906000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종교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D4509-9682-EE11-C55B-AD19C78B532E}"/>
              </a:ext>
            </a:extLst>
          </p:cNvPr>
          <p:cNvSpPr txBox="1"/>
          <p:nvPr/>
        </p:nvSpPr>
        <p:spPr>
          <a:xfrm>
            <a:off x="1789531" y="3701310"/>
            <a:ext cx="351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민심이 </a:t>
            </a:r>
            <a:r>
              <a:rPr lang="en-US" altLang="ko-KR" dirty="0"/>
              <a:t>3/10 </a:t>
            </a:r>
            <a:r>
              <a:rPr lang="ko-KR" altLang="en-US" dirty="0"/>
              <a:t>이하로 떨어질 경우</a:t>
            </a:r>
            <a:endParaRPr lang="en-US" altLang="ko-KR" dirty="0"/>
          </a:p>
          <a:p>
            <a:pPr algn="ctr"/>
            <a:r>
              <a:rPr lang="ko-KR" altLang="en-US" b="1" dirty="0"/>
              <a:t>탄핵 엔딩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47F98-782D-3762-09DC-6EF93D3B88CD}"/>
              </a:ext>
            </a:extLst>
          </p:cNvPr>
          <p:cNvSpPr txBox="1"/>
          <p:nvPr/>
        </p:nvSpPr>
        <p:spPr>
          <a:xfrm>
            <a:off x="5574101" y="3701310"/>
            <a:ext cx="315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군사력이 </a:t>
            </a:r>
            <a:r>
              <a:rPr lang="en-US" altLang="ko-KR" dirty="0"/>
              <a:t>9/10 </a:t>
            </a:r>
            <a:r>
              <a:rPr lang="ko-KR" altLang="en-US" dirty="0"/>
              <a:t>이상으로</a:t>
            </a:r>
            <a:endParaRPr lang="en-US" altLang="ko-KR" dirty="0"/>
          </a:p>
          <a:p>
            <a:pPr algn="ctr"/>
            <a:r>
              <a:rPr lang="ko-KR" altLang="en-US" dirty="0"/>
              <a:t>올라갈 경우</a:t>
            </a:r>
            <a:endParaRPr lang="en-US" altLang="ko-KR" dirty="0"/>
          </a:p>
          <a:p>
            <a:pPr algn="ctr"/>
            <a:r>
              <a:rPr lang="ko-KR" altLang="en-US" b="1" dirty="0"/>
              <a:t>쿠데타 엔딩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0DDD4-C798-FACA-F729-9F836D43251A}"/>
              </a:ext>
            </a:extLst>
          </p:cNvPr>
          <p:cNvSpPr txBox="1"/>
          <p:nvPr/>
        </p:nvSpPr>
        <p:spPr>
          <a:xfrm>
            <a:off x="9040106" y="3701310"/>
            <a:ext cx="272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민심과 군사력이 모두 </a:t>
            </a:r>
            <a:r>
              <a:rPr lang="en-US" altLang="ko-KR" dirty="0"/>
              <a:t>2/10 </a:t>
            </a:r>
            <a:r>
              <a:rPr lang="ko-KR" altLang="en-US" dirty="0"/>
              <a:t>이하로 떨어질 경우</a:t>
            </a:r>
            <a:endParaRPr lang="en-US" altLang="ko-KR" dirty="0"/>
          </a:p>
          <a:p>
            <a:pPr algn="ctr"/>
            <a:r>
              <a:rPr lang="ko-KR" altLang="en-US" b="1" dirty="0"/>
              <a:t>종교의 정부개입 엔딩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844833-9D6B-5A9E-3A5B-416B5AFE77C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7132780" y="1436099"/>
            <a:ext cx="23087" cy="148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F5FBA7A-9382-E1F8-C74B-D718E7C1F32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3614886" y="886535"/>
            <a:ext cx="1749131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31375F4-DD6B-7F85-CB62-E1BAE505B747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8901543" y="886535"/>
            <a:ext cx="1410856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6CDE78-23A6-B489-FAA9-2815C9A42F4D}"/>
              </a:ext>
            </a:extLst>
          </p:cNvPr>
          <p:cNvSpPr txBox="1"/>
          <p:nvPr/>
        </p:nvSpPr>
        <p:spPr>
          <a:xfrm>
            <a:off x="3273425" y="2424322"/>
            <a:ext cx="721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민심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EC2D0-2E88-FEBC-09FD-BB306AE299B3}"/>
              </a:ext>
            </a:extLst>
          </p:cNvPr>
          <p:cNvSpPr txBox="1"/>
          <p:nvPr/>
        </p:nvSpPr>
        <p:spPr>
          <a:xfrm>
            <a:off x="6715926" y="2442563"/>
            <a:ext cx="8751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군사력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99690-F446-E4E2-8AE4-808BA3AC9FFD}"/>
              </a:ext>
            </a:extLst>
          </p:cNvPr>
          <p:cNvSpPr txBox="1"/>
          <p:nvPr/>
        </p:nvSpPr>
        <p:spPr>
          <a:xfrm>
            <a:off x="9712034" y="2434143"/>
            <a:ext cx="11176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종교권위</a:t>
            </a:r>
          </a:p>
        </p:txBody>
      </p:sp>
    </p:spTree>
    <p:extLst>
      <p:ext uri="{BB962C8B-B14F-4D97-AF65-F5344CB8AC3E}">
        <p14:creationId xmlns:p14="http://schemas.microsoft.com/office/powerpoint/2010/main" val="17550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DAF7B9-E678-7873-A97F-D13922758B09}"/>
              </a:ext>
            </a:extLst>
          </p:cNvPr>
          <p:cNvSpPr/>
          <p:nvPr/>
        </p:nvSpPr>
        <p:spPr>
          <a:xfrm>
            <a:off x="221091" y="5010614"/>
            <a:ext cx="11749236" cy="1099128"/>
          </a:xfrm>
          <a:prstGeom prst="rect">
            <a:avLst/>
          </a:prstGeom>
          <a:solidFill>
            <a:srgbClr val="FFC5C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150C9-4AC8-8695-48B1-B4AEBE3758A5}"/>
              </a:ext>
            </a:extLst>
          </p:cNvPr>
          <p:cNvSpPr txBox="1"/>
          <p:nvPr/>
        </p:nvSpPr>
        <p:spPr>
          <a:xfrm>
            <a:off x="269579" y="5267790"/>
            <a:ext cx="218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민심</a:t>
            </a:r>
            <a:r>
              <a:rPr lang="en-US" altLang="ko-KR" sz="1400" dirty="0"/>
              <a:t>, </a:t>
            </a:r>
            <a:r>
              <a:rPr lang="ko-KR" altLang="en-US" sz="1400" dirty="0"/>
              <a:t>군사력</a:t>
            </a:r>
            <a:r>
              <a:rPr lang="en-US" altLang="ko-KR" sz="1400" dirty="0"/>
              <a:t>, </a:t>
            </a:r>
            <a:r>
              <a:rPr lang="ko-KR" altLang="en-US" sz="1400" dirty="0"/>
              <a:t>종교권위가</a:t>
            </a:r>
            <a:endParaRPr lang="en-US" altLang="ko-KR" sz="1400" dirty="0"/>
          </a:p>
          <a:p>
            <a:r>
              <a:rPr lang="ko-KR" altLang="en-US" b="1" dirty="0"/>
              <a:t>낮을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D434C8-BBA2-ABB1-B176-9FD631A35880}"/>
              </a:ext>
            </a:extLst>
          </p:cNvPr>
          <p:cNvSpPr/>
          <p:nvPr/>
        </p:nvSpPr>
        <p:spPr>
          <a:xfrm>
            <a:off x="221091" y="3602680"/>
            <a:ext cx="11749236" cy="1099128"/>
          </a:xfrm>
          <a:prstGeom prst="rect">
            <a:avLst/>
          </a:prstGeom>
          <a:solidFill>
            <a:srgbClr val="FFF8C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0A04-CF60-06B7-3D09-56BB14E626EB}"/>
              </a:ext>
            </a:extLst>
          </p:cNvPr>
          <p:cNvSpPr/>
          <p:nvPr/>
        </p:nvSpPr>
        <p:spPr>
          <a:xfrm>
            <a:off x="9418781" y="2920997"/>
            <a:ext cx="1787236" cy="55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5BC1D-F3C6-BD63-D9DF-CA100094D70C}"/>
              </a:ext>
            </a:extLst>
          </p:cNvPr>
          <p:cNvSpPr/>
          <p:nvPr/>
        </p:nvSpPr>
        <p:spPr>
          <a:xfrm>
            <a:off x="6262249" y="2920997"/>
            <a:ext cx="1787236" cy="554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25A2D-5760-C053-2149-01049842FB0D}"/>
              </a:ext>
            </a:extLst>
          </p:cNvPr>
          <p:cNvSpPr/>
          <p:nvPr/>
        </p:nvSpPr>
        <p:spPr>
          <a:xfrm>
            <a:off x="2721267" y="2920997"/>
            <a:ext cx="1787236" cy="55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D7CC2B-8D7F-E20A-CEA0-AF1AA647C37C}"/>
              </a:ext>
            </a:extLst>
          </p:cNvPr>
          <p:cNvSpPr/>
          <p:nvPr/>
        </p:nvSpPr>
        <p:spPr>
          <a:xfrm>
            <a:off x="5364016" y="336971"/>
            <a:ext cx="3537527" cy="1099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5245-E060-4381-DBBA-02652B0C9B1B}"/>
              </a:ext>
            </a:extLst>
          </p:cNvPr>
          <p:cNvSpPr txBox="1"/>
          <p:nvPr/>
        </p:nvSpPr>
        <p:spPr>
          <a:xfrm>
            <a:off x="5765798" y="655703"/>
            <a:ext cx="273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대통령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3B432-9D8F-9641-D0C3-A647BC215F38}"/>
              </a:ext>
            </a:extLst>
          </p:cNvPr>
          <p:cNvSpPr txBox="1"/>
          <p:nvPr/>
        </p:nvSpPr>
        <p:spPr>
          <a:xfrm>
            <a:off x="3203865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8E7D8-F937-0376-F589-C60DDC53FBA3}"/>
              </a:ext>
            </a:extLst>
          </p:cNvPr>
          <p:cNvSpPr txBox="1"/>
          <p:nvPr/>
        </p:nvSpPr>
        <p:spPr>
          <a:xfrm>
            <a:off x="6781793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군대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AB725-4BFF-1D7A-1F69-D18F815924B0}"/>
              </a:ext>
            </a:extLst>
          </p:cNvPr>
          <p:cNvSpPr txBox="1"/>
          <p:nvPr/>
        </p:nvSpPr>
        <p:spPr>
          <a:xfrm>
            <a:off x="9906000" y="2967335"/>
            <a:ext cx="1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종교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44CBC-DDAF-EB01-F947-0DA59BA7030B}"/>
              </a:ext>
            </a:extLst>
          </p:cNvPr>
          <p:cNvSpPr txBox="1"/>
          <p:nvPr/>
        </p:nvSpPr>
        <p:spPr>
          <a:xfrm>
            <a:off x="5602144" y="3926017"/>
            <a:ext cx="322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쿠데타 전날 위험 뉴스 알림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F85B0-DFC7-AF3F-216A-E2EC439B820F}"/>
              </a:ext>
            </a:extLst>
          </p:cNvPr>
          <p:cNvSpPr txBox="1"/>
          <p:nvPr/>
        </p:nvSpPr>
        <p:spPr>
          <a:xfrm>
            <a:off x="9105852" y="3935107"/>
            <a:ext cx="266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세금을 두 배로 신고함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4E808-FF2A-F0CB-C68E-83EBAF899502}"/>
              </a:ext>
            </a:extLst>
          </p:cNvPr>
          <p:cNvSpPr txBox="1"/>
          <p:nvPr/>
        </p:nvSpPr>
        <p:spPr>
          <a:xfrm>
            <a:off x="2374468" y="5383491"/>
            <a:ext cx="286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탄핵 전날 위험 뉴스 알림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AD97D-D286-5B2D-6908-B47146C0FCA0}"/>
              </a:ext>
            </a:extLst>
          </p:cNvPr>
          <p:cNvSpPr txBox="1"/>
          <p:nvPr/>
        </p:nvSpPr>
        <p:spPr>
          <a:xfrm>
            <a:off x="9310254" y="5383491"/>
            <a:ext cx="235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세금을 내지 않음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0850A-5916-BA84-7651-38DF9C1D5F32}"/>
              </a:ext>
            </a:extLst>
          </p:cNvPr>
          <p:cNvSpPr txBox="1"/>
          <p:nvPr/>
        </p:nvSpPr>
        <p:spPr>
          <a:xfrm>
            <a:off x="269579" y="3859856"/>
            <a:ext cx="218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민심</a:t>
            </a:r>
            <a:r>
              <a:rPr lang="en-US" altLang="ko-KR" sz="1400" dirty="0"/>
              <a:t>, </a:t>
            </a:r>
            <a:r>
              <a:rPr lang="ko-KR" altLang="en-US" sz="1400" dirty="0"/>
              <a:t>군사력</a:t>
            </a:r>
            <a:r>
              <a:rPr lang="en-US" altLang="ko-KR" sz="1400" dirty="0"/>
              <a:t>, </a:t>
            </a:r>
            <a:r>
              <a:rPr lang="ko-KR" altLang="en-US" sz="1400" dirty="0"/>
              <a:t>종교권위가</a:t>
            </a:r>
            <a:endParaRPr lang="en-US" altLang="ko-KR" sz="1400" dirty="0"/>
          </a:p>
          <a:p>
            <a:r>
              <a:rPr lang="ko-KR" altLang="en-US" b="1" dirty="0"/>
              <a:t>높을 때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BBEFC8-4392-BB4E-135E-3849242350C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7132780" y="1436099"/>
            <a:ext cx="23087" cy="148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6E642D5-A7EB-CFA9-18D4-144554C00FF8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3614886" y="886535"/>
            <a:ext cx="1749131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5EF3E1A-B2BB-DEB5-FBEF-3AC3F31DD5D1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8901543" y="886535"/>
            <a:ext cx="1410856" cy="20344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AE2F2E-D2EF-0584-332D-896695CE0051}"/>
              </a:ext>
            </a:extLst>
          </p:cNvPr>
          <p:cNvSpPr txBox="1"/>
          <p:nvPr/>
        </p:nvSpPr>
        <p:spPr>
          <a:xfrm>
            <a:off x="3273425" y="2424322"/>
            <a:ext cx="7210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민심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17C94-132E-B8F0-0CAB-7166C62FC338}"/>
              </a:ext>
            </a:extLst>
          </p:cNvPr>
          <p:cNvSpPr txBox="1"/>
          <p:nvPr/>
        </p:nvSpPr>
        <p:spPr>
          <a:xfrm>
            <a:off x="6715926" y="2442563"/>
            <a:ext cx="8751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군사력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00503-78F0-6D8A-7DD9-5FFD9010C00F}"/>
              </a:ext>
            </a:extLst>
          </p:cNvPr>
          <p:cNvSpPr txBox="1"/>
          <p:nvPr/>
        </p:nvSpPr>
        <p:spPr>
          <a:xfrm>
            <a:off x="9712034" y="2434143"/>
            <a:ext cx="11176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종교권위</a:t>
            </a:r>
          </a:p>
        </p:txBody>
      </p:sp>
    </p:spTree>
    <p:extLst>
      <p:ext uri="{BB962C8B-B14F-4D97-AF65-F5344CB8AC3E}">
        <p14:creationId xmlns:p14="http://schemas.microsoft.com/office/powerpoint/2010/main" val="123040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</Words>
  <Application>Microsoft Office PowerPoint</Application>
  <PresentationFormat>와이드스크린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오가을</dc:creator>
  <cp:lastModifiedBy>오가을</cp:lastModifiedBy>
  <cp:revision>26</cp:revision>
  <dcterms:created xsi:type="dcterms:W3CDTF">2024-04-15T16:59:24Z</dcterms:created>
  <dcterms:modified xsi:type="dcterms:W3CDTF">2024-04-15T17:30:58Z</dcterms:modified>
</cp:coreProperties>
</file>